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320" r:id="rId2"/>
    <p:sldId id="261" r:id="rId3"/>
    <p:sldId id="436" r:id="rId4"/>
    <p:sldId id="439" r:id="rId5"/>
    <p:sldId id="429" r:id="rId6"/>
    <p:sldId id="428" r:id="rId7"/>
    <p:sldId id="262" r:id="rId8"/>
    <p:sldId id="420" r:id="rId9"/>
    <p:sldId id="431" r:id="rId10"/>
    <p:sldId id="421" r:id="rId11"/>
    <p:sldId id="422" r:id="rId12"/>
    <p:sldId id="406" r:id="rId13"/>
    <p:sldId id="412" r:id="rId14"/>
    <p:sldId id="415" r:id="rId15"/>
    <p:sldId id="414" r:id="rId16"/>
    <p:sldId id="413" r:id="rId17"/>
    <p:sldId id="401" r:id="rId18"/>
    <p:sldId id="323" r:id="rId19"/>
    <p:sldId id="402" r:id="rId20"/>
    <p:sldId id="403" r:id="rId21"/>
    <p:sldId id="404" r:id="rId22"/>
    <p:sldId id="432" r:id="rId23"/>
    <p:sldId id="405" r:id="rId24"/>
    <p:sldId id="411" r:id="rId25"/>
    <p:sldId id="407" r:id="rId26"/>
    <p:sldId id="430" r:id="rId27"/>
    <p:sldId id="400" r:id="rId28"/>
    <p:sldId id="398" r:id="rId29"/>
    <p:sldId id="399" r:id="rId30"/>
    <p:sldId id="393" r:id="rId31"/>
    <p:sldId id="408" r:id="rId32"/>
    <p:sldId id="409" r:id="rId33"/>
    <p:sldId id="438" r:id="rId34"/>
    <p:sldId id="410" r:id="rId35"/>
    <p:sldId id="396" r:id="rId36"/>
    <p:sldId id="424" r:id="rId37"/>
    <p:sldId id="425" r:id="rId38"/>
    <p:sldId id="426" r:id="rId39"/>
    <p:sldId id="395" r:id="rId40"/>
    <p:sldId id="433" r:id="rId41"/>
    <p:sldId id="435" r:id="rId42"/>
  </p:sldIdLst>
  <p:sldSz cx="9144000" cy="6858000" type="screen4x3"/>
  <p:notesSz cx="6797675" cy="9874250"/>
  <p:defaultTextStyle>
    <a:defPPr>
      <a:defRPr lang="nl-NL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A1BE3A"/>
    <a:srgbClr val="769629"/>
    <a:srgbClr val="A2C83A"/>
    <a:srgbClr val="A1B6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25" d="100"/>
          <a:sy n="125" d="100"/>
        </p:scale>
        <p:origin x="-3960" y="-112"/>
      </p:cViewPr>
      <p:guideLst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77E452-41CA-4816-8C3E-0958C875619B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AF8A6C5F-164B-4CCB-BC3C-3C3371B3616C}">
      <dgm:prSet phldrT="[Text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nl-BE" b="1" dirty="0"/>
            <a:t>2010: </a:t>
          </a:r>
        </a:p>
        <a:p>
          <a:r>
            <a:rPr lang="en-US" b="1" noProof="0" dirty="0"/>
            <a:t>launch</a:t>
          </a:r>
          <a:r>
            <a:rPr lang="nl-BE" b="1" dirty="0"/>
            <a:t> Europe 2020</a:t>
          </a:r>
        </a:p>
      </dgm:t>
    </dgm:pt>
    <dgm:pt modelId="{ABF4B0D8-F3E2-46C7-962F-307AF1BECE85}" type="parTrans" cxnId="{40AD45B6-5DAD-476C-8D11-B4D85550CFF3}">
      <dgm:prSet/>
      <dgm:spPr/>
      <dgm:t>
        <a:bodyPr/>
        <a:lstStyle/>
        <a:p>
          <a:endParaRPr lang="nl-BE"/>
        </a:p>
      </dgm:t>
    </dgm:pt>
    <dgm:pt modelId="{6B23ED69-5693-435B-85ED-1C8DCC6F6D86}" type="sibTrans" cxnId="{40AD45B6-5DAD-476C-8D11-B4D85550CFF3}">
      <dgm:prSet/>
      <dgm:spPr/>
      <dgm:t>
        <a:bodyPr/>
        <a:lstStyle/>
        <a:p>
          <a:endParaRPr lang="nl-BE"/>
        </a:p>
      </dgm:t>
    </dgm:pt>
    <dgm:pt modelId="{6A8F97AA-9DFC-4377-899F-AED5BE80A731}">
      <dgm:prSet phldrT="[Text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nl-BE" b="1" dirty="0"/>
            <a:t>2014: </a:t>
          </a:r>
        </a:p>
        <a:p>
          <a:r>
            <a:rPr lang="en-US" b="1" noProof="0" dirty="0"/>
            <a:t>mid-term</a:t>
          </a:r>
          <a:r>
            <a:rPr lang="nl-BE" b="1" dirty="0"/>
            <a:t> </a:t>
          </a:r>
          <a:r>
            <a:rPr lang="en-US" b="1" noProof="0" dirty="0"/>
            <a:t>evaluation</a:t>
          </a:r>
        </a:p>
      </dgm:t>
    </dgm:pt>
    <dgm:pt modelId="{BE318919-3D18-4B76-A96F-5523EB90CB41}" type="parTrans" cxnId="{340E2FF9-EAE5-41B8-B3EE-65D04FBB9ED3}">
      <dgm:prSet/>
      <dgm:spPr/>
      <dgm:t>
        <a:bodyPr/>
        <a:lstStyle/>
        <a:p>
          <a:endParaRPr lang="nl-BE"/>
        </a:p>
      </dgm:t>
    </dgm:pt>
    <dgm:pt modelId="{DBA9A0FA-00D3-4102-8069-BFC8A6148E7C}" type="sibTrans" cxnId="{340E2FF9-EAE5-41B8-B3EE-65D04FBB9ED3}">
      <dgm:prSet/>
      <dgm:spPr/>
      <dgm:t>
        <a:bodyPr/>
        <a:lstStyle/>
        <a:p>
          <a:endParaRPr lang="nl-BE"/>
        </a:p>
      </dgm:t>
    </dgm:pt>
    <dgm:pt modelId="{AEC2C332-762A-47AF-B49E-D18F4D4BCCB9}">
      <dgm:prSet phldrT="[Text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nl-BE" b="1" dirty="0"/>
            <a:t>2020: </a:t>
          </a:r>
        </a:p>
        <a:p>
          <a:r>
            <a:rPr lang="nl-BE" b="1" dirty="0"/>
            <a:t>end</a:t>
          </a:r>
        </a:p>
      </dgm:t>
    </dgm:pt>
    <dgm:pt modelId="{1379264C-48FF-4A9C-B23A-92D472F9690B}" type="parTrans" cxnId="{946AF7AD-B679-475A-B743-135DE2951DE7}">
      <dgm:prSet/>
      <dgm:spPr/>
      <dgm:t>
        <a:bodyPr/>
        <a:lstStyle/>
        <a:p>
          <a:endParaRPr lang="nl-BE"/>
        </a:p>
      </dgm:t>
    </dgm:pt>
    <dgm:pt modelId="{E463EC04-4787-494A-8A86-0C612B43AC6C}" type="sibTrans" cxnId="{946AF7AD-B679-475A-B743-135DE2951DE7}">
      <dgm:prSet/>
      <dgm:spPr/>
      <dgm:t>
        <a:bodyPr/>
        <a:lstStyle/>
        <a:p>
          <a:endParaRPr lang="nl-BE"/>
        </a:p>
      </dgm:t>
    </dgm:pt>
    <dgm:pt modelId="{1AD0A2CA-5F2C-45D5-9F8C-D9480497BC45}" type="pres">
      <dgm:prSet presAssocID="{4777E452-41CA-4816-8C3E-0958C875619B}" presName="Name0" presStyleCnt="0">
        <dgm:presLayoutVars>
          <dgm:dir/>
          <dgm:resizeHandles val="exact"/>
        </dgm:presLayoutVars>
      </dgm:prSet>
      <dgm:spPr/>
    </dgm:pt>
    <dgm:pt modelId="{81EEAC15-796B-4836-BB2A-5DCCF2A2A907}" type="pres">
      <dgm:prSet presAssocID="{AF8A6C5F-164B-4CCB-BC3C-3C3371B3616C}" presName="parTxOnly" presStyleLbl="node1" presStyleIdx="0" presStyleCnt="3" custScaleX="11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C8B59E3-26BD-405F-967F-3E50BD7094B0}" type="pres">
      <dgm:prSet presAssocID="{6B23ED69-5693-435B-85ED-1C8DCC6F6D86}" presName="parSpace" presStyleCnt="0"/>
      <dgm:spPr/>
    </dgm:pt>
    <dgm:pt modelId="{585F096F-3256-4278-8D55-08E159288136}" type="pres">
      <dgm:prSet presAssocID="{6A8F97AA-9DFC-4377-899F-AED5BE80A731}" presName="parTxOnly" presStyleLbl="node1" presStyleIdx="1" presStyleCnt="3" custScaleX="10525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4C8EA44-09BD-4FCB-9309-EE567010EA35}" type="pres">
      <dgm:prSet presAssocID="{DBA9A0FA-00D3-4102-8069-BFC8A6148E7C}" presName="parSpace" presStyleCnt="0"/>
      <dgm:spPr/>
    </dgm:pt>
    <dgm:pt modelId="{416C7E9E-97A1-4B57-ADF5-EF29BE6867EF}" type="pres">
      <dgm:prSet presAssocID="{AEC2C332-762A-47AF-B49E-D18F4D4BCCB9}" presName="parTxOnly" presStyleLbl="node1" presStyleIdx="2" presStyleCnt="3" custLinFactNeighborX="42" custLinFactNeighborY="557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764B799-108F-4741-BF0D-3D5FD89F0598}" type="presOf" srcId="{AEC2C332-762A-47AF-B49E-D18F4D4BCCB9}" destId="{416C7E9E-97A1-4B57-ADF5-EF29BE6867EF}" srcOrd="0" destOrd="0" presId="urn:microsoft.com/office/officeart/2005/8/layout/hChevron3"/>
    <dgm:cxn modelId="{9C832D45-A99C-4840-B773-A29F8B44D1C4}" type="presOf" srcId="{4777E452-41CA-4816-8C3E-0958C875619B}" destId="{1AD0A2CA-5F2C-45D5-9F8C-D9480497BC45}" srcOrd="0" destOrd="0" presId="urn:microsoft.com/office/officeart/2005/8/layout/hChevron3"/>
    <dgm:cxn modelId="{F05650DB-5102-4E1C-9E90-2F4013C5A30F}" type="presOf" srcId="{6A8F97AA-9DFC-4377-899F-AED5BE80A731}" destId="{585F096F-3256-4278-8D55-08E159288136}" srcOrd="0" destOrd="0" presId="urn:microsoft.com/office/officeart/2005/8/layout/hChevron3"/>
    <dgm:cxn modelId="{340E2FF9-EAE5-41B8-B3EE-65D04FBB9ED3}" srcId="{4777E452-41CA-4816-8C3E-0958C875619B}" destId="{6A8F97AA-9DFC-4377-899F-AED5BE80A731}" srcOrd="1" destOrd="0" parTransId="{BE318919-3D18-4B76-A96F-5523EB90CB41}" sibTransId="{DBA9A0FA-00D3-4102-8069-BFC8A6148E7C}"/>
    <dgm:cxn modelId="{40AD45B6-5DAD-476C-8D11-B4D85550CFF3}" srcId="{4777E452-41CA-4816-8C3E-0958C875619B}" destId="{AF8A6C5F-164B-4CCB-BC3C-3C3371B3616C}" srcOrd="0" destOrd="0" parTransId="{ABF4B0D8-F3E2-46C7-962F-307AF1BECE85}" sibTransId="{6B23ED69-5693-435B-85ED-1C8DCC6F6D86}"/>
    <dgm:cxn modelId="{F6D2A256-A639-4261-B1E4-C5C95612C838}" type="presOf" srcId="{AF8A6C5F-164B-4CCB-BC3C-3C3371B3616C}" destId="{81EEAC15-796B-4836-BB2A-5DCCF2A2A907}" srcOrd="0" destOrd="0" presId="urn:microsoft.com/office/officeart/2005/8/layout/hChevron3"/>
    <dgm:cxn modelId="{946AF7AD-B679-475A-B743-135DE2951DE7}" srcId="{4777E452-41CA-4816-8C3E-0958C875619B}" destId="{AEC2C332-762A-47AF-B49E-D18F4D4BCCB9}" srcOrd="2" destOrd="0" parTransId="{1379264C-48FF-4A9C-B23A-92D472F9690B}" sibTransId="{E463EC04-4787-494A-8A86-0C612B43AC6C}"/>
    <dgm:cxn modelId="{A6A087C2-C26D-4B54-A0DF-DEB2850E8153}" type="presParOf" srcId="{1AD0A2CA-5F2C-45D5-9F8C-D9480497BC45}" destId="{81EEAC15-796B-4836-BB2A-5DCCF2A2A907}" srcOrd="0" destOrd="0" presId="urn:microsoft.com/office/officeart/2005/8/layout/hChevron3"/>
    <dgm:cxn modelId="{EFFA0BB0-5024-4238-964E-1B2E71E24CDD}" type="presParOf" srcId="{1AD0A2CA-5F2C-45D5-9F8C-D9480497BC45}" destId="{3C8B59E3-26BD-405F-967F-3E50BD7094B0}" srcOrd="1" destOrd="0" presId="urn:microsoft.com/office/officeart/2005/8/layout/hChevron3"/>
    <dgm:cxn modelId="{9007DFFE-C275-4F84-B94B-89CBA2F59010}" type="presParOf" srcId="{1AD0A2CA-5F2C-45D5-9F8C-D9480497BC45}" destId="{585F096F-3256-4278-8D55-08E159288136}" srcOrd="2" destOrd="0" presId="urn:microsoft.com/office/officeart/2005/8/layout/hChevron3"/>
    <dgm:cxn modelId="{8402BF93-54DF-4A80-8FFB-09443423602C}" type="presParOf" srcId="{1AD0A2CA-5F2C-45D5-9F8C-D9480497BC45}" destId="{64C8EA44-09BD-4FCB-9309-EE567010EA35}" srcOrd="3" destOrd="0" presId="urn:microsoft.com/office/officeart/2005/8/layout/hChevron3"/>
    <dgm:cxn modelId="{FCD64180-F95E-4842-980B-F2FEF3BFE94F}" type="presParOf" srcId="{1AD0A2CA-5F2C-45D5-9F8C-D9480497BC45}" destId="{416C7E9E-97A1-4B57-ADF5-EF29BE6867EF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21E09E-26B8-4333-ABE2-BB528422B4F8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1F70A6F0-9242-415B-BC2A-77A417D4D702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nl-BE" sz="1000">
              <a:latin typeface="Garamond" panose="02020404030301010803" pitchFamily="18" charset="0"/>
            </a:rPr>
            <a:t>09-'15: start</a:t>
          </a:r>
        </a:p>
      </dgm:t>
    </dgm:pt>
    <dgm:pt modelId="{57041F93-5A9C-4794-B27D-EED782871C4F}" type="parTrans" cxnId="{EEE3F6C0-6894-47CC-9635-122918346FB0}">
      <dgm:prSet/>
      <dgm:spPr/>
      <dgm:t>
        <a:bodyPr/>
        <a:lstStyle/>
        <a:p>
          <a:endParaRPr lang="nl-BE"/>
        </a:p>
      </dgm:t>
    </dgm:pt>
    <dgm:pt modelId="{330328B9-0507-4E64-9AF8-0AC069FFCAED}" type="sibTrans" cxnId="{EEE3F6C0-6894-47CC-9635-122918346FB0}">
      <dgm:prSet/>
      <dgm:spPr/>
      <dgm:t>
        <a:bodyPr/>
        <a:lstStyle/>
        <a:p>
          <a:endParaRPr lang="nl-BE"/>
        </a:p>
      </dgm:t>
    </dgm:pt>
    <dgm:pt modelId="{BF045E2C-60DD-4317-9824-5F44C4E42163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nl-BE" sz="1000">
              <a:latin typeface="Garamond" panose="02020404030301010803" pitchFamily="18" charset="0"/>
            </a:rPr>
            <a:t>03-'16: outline</a:t>
          </a:r>
        </a:p>
      </dgm:t>
    </dgm:pt>
    <dgm:pt modelId="{25BD1853-A74D-4E44-AC41-7F02D9BF9C97}" type="parTrans" cxnId="{8E9335E2-9F05-496F-A507-4233C6A09D15}">
      <dgm:prSet/>
      <dgm:spPr/>
      <dgm:t>
        <a:bodyPr/>
        <a:lstStyle/>
        <a:p>
          <a:endParaRPr lang="nl-BE"/>
        </a:p>
      </dgm:t>
    </dgm:pt>
    <dgm:pt modelId="{AC03D123-5470-4F2C-ACD7-88EE03A1AA7B}" type="sibTrans" cxnId="{8E9335E2-9F05-496F-A507-4233C6A09D15}">
      <dgm:prSet/>
      <dgm:spPr/>
      <dgm:t>
        <a:bodyPr/>
        <a:lstStyle/>
        <a:p>
          <a:endParaRPr lang="nl-BE"/>
        </a:p>
      </dgm:t>
    </dgm:pt>
    <dgm:pt modelId="{AE4B8805-5890-4F5F-93D9-A1EDF44978E8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nl-BE" sz="1000">
              <a:latin typeface="Garamond" panose="02020404030301010803" pitchFamily="18" charset="0"/>
            </a:rPr>
            <a:t>'16: consultation process</a:t>
          </a:r>
        </a:p>
      </dgm:t>
    </dgm:pt>
    <dgm:pt modelId="{219B7364-9A25-4D0F-A058-8018E5E5C151}" type="parTrans" cxnId="{39030963-C9B9-4108-A782-9C2EB3CB07ED}">
      <dgm:prSet/>
      <dgm:spPr/>
      <dgm:t>
        <a:bodyPr/>
        <a:lstStyle/>
        <a:p>
          <a:endParaRPr lang="nl-BE"/>
        </a:p>
      </dgm:t>
    </dgm:pt>
    <dgm:pt modelId="{3C717F68-7ABC-48FC-93F4-8F6E9FEFE2C4}" type="sibTrans" cxnId="{39030963-C9B9-4108-A782-9C2EB3CB07ED}">
      <dgm:prSet/>
      <dgm:spPr/>
      <dgm:t>
        <a:bodyPr/>
        <a:lstStyle/>
        <a:p>
          <a:endParaRPr lang="nl-BE"/>
        </a:p>
      </dgm:t>
    </dgm:pt>
    <dgm:pt modelId="{A865BA36-5E6D-40A3-9C82-2E93454AD43A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nl-BE" sz="900">
              <a:latin typeface="Garamond" panose="02020404030301010803" pitchFamily="18" charset="0"/>
            </a:rPr>
            <a:t>19-01-'17:</a:t>
          </a:r>
          <a:r>
            <a:rPr lang="nl-BE" sz="900" baseline="0">
              <a:latin typeface="Garamond" panose="02020404030301010803" pitchFamily="18" charset="0"/>
            </a:rPr>
            <a:t> own initiative report EP</a:t>
          </a:r>
          <a:endParaRPr lang="nl-BE" sz="900">
            <a:latin typeface="Garamond" panose="02020404030301010803" pitchFamily="18" charset="0"/>
          </a:endParaRPr>
        </a:p>
      </dgm:t>
    </dgm:pt>
    <dgm:pt modelId="{7EDC5F2F-FDD1-4C2A-8D07-CA1F751F0CB1}" type="parTrans" cxnId="{D8A252F0-67DD-430C-AFA3-87150E1D2594}">
      <dgm:prSet/>
      <dgm:spPr/>
      <dgm:t>
        <a:bodyPr/>
        <a:lstStyle/>
        <a:p>
          <a:endParaRPr lang="nl-BE"/>
        </a:p>
      </dgm:t>
    </dgm:pt>
    <dgm:pt modelId="{0BD5F89C-8A13-436E-8ECE-9EC1C32B1A65}" type="sibTrans" cxnId="{D8A252F0-67DD-430C-AFA3-87150E1D2594}">
      <dgm:prSet/>
      <dgm:spPr/>
      <dgm:t>
        <a:bodyPr/>
        <a:lstStyle/>
        <a:p>
          <a:endParaRPr lang="nl-BE"/>
        </a:p>
      </dgm:t>
    </dgm:pt>
    <dgm:pt modelId="{D7378C1E-091B-49FC-A444-15D3BDD5161A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nl-BE" sz="1000">
              <a:latin typeface="Garamond" panose="02020404030301010803" pitchFamily="18" charset="0"/>
            </a:rPr>
            <a:t>23-01-'17: conference</a:t>
          </a:r>
        </a:p>
      </dgm:t>
    </dgm:pt>
    <dgm:pt modelId="{3504B7F7-DB27-4019-B398-845940E2DC5E}" type="parTrans" cxnId="{17714412-8DAA-4FA6-9FF3-36F7EB4F4459}">
      <dgm:prSet/>
      <dgm:spPr/>
      <dgm:t>
        <a:bodyPr/>
        <a:lstStyle/>
        <a:p>
          <a:endParaRPr lang="nl-BE"/>
        </a:p>
      </dgm:t>
    </dgm:pt>
    <dgm:pt modelId="{7271B079-42AD-4615-9729-E2E84707C17B}" type="sibTrans" cxnId="{17714412-8DAA-4FA6-9FF3-36F7EB4F4459}">
      <dgm:prSet/>
      <dgm:spPr/>
      <dgm:t>
        <a:bodyPr/>
        <a:lstStyle/>
        <a:p>
          <a:endParaRPr lang="nl-BE"/>
        </a:p>
      </dgm:t>
    </dgm:pt>
    <dgm:pt modelId="{520FC685-59B0-4992-A1A7-85BB089A509E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nl-BE" sz="1000">
              <a:latin typeface="Garamond" panose="02020404030301010803" pitchFamily="18" charset="0"/>
            </a:rPr>
            <a:t>26-04-'17: recommen-dation</a:t>
          </a:r>
        </a:p>
      </dgm:t>
    </dgm:pt>
    <dgm:pt modelId="{34CAFD0D-20A9-4A33-BD3B-A73E80CF6311}" type="parTrans" cxnId="{557ECAF0-5710-4A7B-85C7-615AFDE0F748}">
      <dgm:prSet/>
      <dgm:spPr/>
      <dgm:t>
        <a:bodyPr/>
        <a:lstStyle/>
        <a:p>
          <a:endParaRPr lang="nl-BE"/>
        </a:p>
      </dgm:t>
    </dgm:pt>
    <dgm:pt modelId="{3ADC88A5-1C16-47C2-AA72-91A52EA92AF8}" type="sibTrans" cxnId="{557ECAF0-5710-4A7B-85C7-615AFDE0F748}">
      <dgm:prSet/>
      <dgm:spPr/>
      <dgm:t>
        <a:bodyPr/>
        <a:lstStyle/>
        <a:p>
          <a:endParaRPr lang="nl-BE"/>
        </a:p>
      </dgm:t>
    </dgm:pt>
    <dgm:pt modelId="{F8E135B8-D05D-4C08-A616-DFB80F08BB55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nl-BE" sz="1000">
              <a:latin typeface="Garamond" panose="02020404030301010803" pitchFamily="18" charset="0"/>
            </a:rPr>
            <a:t>04/10-'17: debates</a:t>
          </a:r>
        </a:p>
      </dgm:t>
    </dgm:pt>
    <dgm:pt modelId="{763968EF-070D-4ADE-BBEC-354EA5934100}" type="parTrans" cxnId="{D5A0CB75-C72A-474F-B91A-E4D17841EEF9}">
      <dgm:prSet/>
      <dgm:spPr/>
      <dgm:t>
        <a:bodyPr/>
        <a:lstStyle/>
        <a:p>
          <a:endParaRPr lang="nl-BE"/>
        </a:p>
      </dgm:t>
    </dgm:pt>
    <dgm:pt modelId="{0AD575F0-C699-450B-8C64-844950E085F6}" type="sibTrans" cxnId="{D5A0CB75-C72A-474F-B91A-E4D17841EEF9}">
      <dgm:prSet/>
      <dgm:spPr/>
      <dgm:t>
        <a:bodyPr/>
        <a:lstStyle/>
        <a:p>
          <a:endParaRPr lang="nl-BE"/>
        </a:p>
      </dgm:t>
    </dgm:pt>
    <dgm:pt modelId="{000F0C6E-30DE-4AA4-9743-271B26118BC1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nl-BE" sz="1000">
              <a:latin typeface="Garamond" panose="02020404030301010803" pitchFamily="18" charset="0"/>
            </a:rPr>
            <a:t>17-11-'17: Social Summit and proclamation</a:t>
          </a:r>
        </a:p>
      </dgm:t>
    </dgm:pt>
    <dgm:pt modelId="{C731059B-270D-4567-9205-B6A702557776}" type="parTrans" cxnId="{FFD17797-D054-4155-AC25-62DB2B85E55E}">
      <dgm:prSet/>
      <dgm:spPr/>
      <dgm:t>
        <a:bodyPr/>
        <a:lstStyle/>
        <a:p>
          <a:endParaRPr lang="nl-BE"/>
        </a:p>
      </dgm:t>
    </dgm:pt>
    <dgm:pt modelId="{871D6D17-7ABB-4FE1-9044-E8EFCD085DA0}" type="sibTrans" cxnId="{FFD17797-D054-4155-AC25-62DB2B85E55E}">
      <dgm:prSet/>
      <dgm:spPr/>
      <dgm:t>
        <a:bodyPr/>
        <a:lstStyle/>
        <a:p>
          <a:endParaRPr lang="nl-BE"/>
        </a:p>
      </dgm:t>
    </dgm:pt>
    <dgm:pt modelId="{755EF507-5311-4B0E-9C1B-68A21FE4B911}" type="pres">
      <dgm:prSet presAssocID="{9A21E09E-26B8-4333-ABE2-BB528422B4F8}" presName="Name0" presStyleCnt="0">
        <dgm:presLayoutVars>
          <dgm:dir/>
          <dgm:resizeHandles val="exact"/>
        </dgm:presLayoutVars>
      </dgm:prSet>
      <dgm:spPr/>
    </dgm:pt>
    <dgm:pt modelId="{84A0B271-66A4-46C9-9430-4BFFA6DAD8AC}" type="pres">
      <dgm:prSet presAssocID="{1F70A6F0-9242-415B-BC2A-77A417D4D702}" presName="parTxOnly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940C002D-20B5-4341-A96B-DBAA12DA92AB}" type="pres">
      <dgm:prSet presAssocID="{330328B9-0507-4E64-9AF8-0AC069FFCAED}" presName="parSpace" presStyleCnt="0"/>
      <dgm:spPr/>
    </dgm:pt>
    <dgm:pt modelId="{3DE34532-63C8-46FC-A48C-ECF88C8BA30E}" type="pres">
      <dgm:prSet presAssocID="{BF045E2C-60DD-4317-9824-5F44C4E42163}" presName="parTxOnly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02678A2A-F34A-4A21-9283-D3E1EB1B5641}" type="pres">
      <dgm:prSet presAssocID="{AC03D123-5470-4F2C-ACD7-88EE03A1AA7B}" presName="parSpace" presStyleCnt="0"/>
      <dgm:spPr/>
    </dgm:pt>
    <dgm:pt modelId="{2EFF6804-E266-402E-B2CE-14F1CE6A4D9D}" type="pres">
      <dgm:prSet presAssocID="{AE4B8805-5890-4F5F-93D9-A1EDF44978E8}" presName="parTxOnly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A0A1B0CD-C448-4B34-A709-D03A9869A43A}" type="pres">
      <dgm:prSet presAssocID="{3C717F68-7ABC-48FC-93F4-8F6E9FEFE2C4}" presName="parSpace" presStyleCnt="0"/>
      <dgm:spPr/>
    </dgm:pt>
    <dgm:pt modelId="{63F6CBFA-5FB2-4749-AEB6-E7BC3396B0B6}" type="pres">
      <dgm:prSet presAssocID="{A865BA36-5E6D-40A3-9C82-2E93454AD43A}" presName="parTxOnly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5FFB9E4B-3D08-4344-9ADD-97FA074292E8}" type="pres">
      <dgm:prSet presAssocID="{0BD5F89C-8A13-436E-8ECE-9EC1C32B1A65}" presName="parSpace" presStyleCnt="0"/>
      <dgm:spPr/>
    </dgm:pt>
    <dgm:pt modelId="{9C08FCB8-0AA7-4423-A6E6-8852C31522BE}" type="pres">
      <dgm:prSet presAssocID="{D7378C1E-091B-49FC-A444-15D3BDD5161A}" presName="parTxOnly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F73E6BBD-7493-46A1-9F3B-BFB0A67F7ABB}" type="pres">
      <dgm:prSet presAssocID="{7271B079-42AD-4615-9729-E2E84707C17B}" presName="parSpace" presStyleCnt="0"/>
      <dgm:spPr/>
    </dgm:pt>
    <dgm:pt modelId="{D7429043-5CEC-4531-BDAA-498AD4B8C13F}" type="pres">
      <dgm:prSet presAssocID="{520FC685-59B0-4992-A1A7-85BB089A509E}" presName="parTxOnly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E284BBF6-7016-49DA-ABCE-C92D90214167}" type="pres">
      <dgm:prSet presAssocID="{3ADC88A5-1C16-47C2-AA72-91A52EA92AF8}" presName="parSpace" presStyleCnt="0"/>
      <dgm:spPr/>
    </dgm:pt>
    <dgm:pt modelId="{D3C7032B-299F-4A88-A9A9-AB156DA513CF}" type="pres">
      <dgm:prSet presAssocID="{F8E135B8-D05D-4C08-A616-DFB80F08BB55}" presName="parTxOnly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D7E02E57-F8EC-4063-AB4D-2FF307CD0BF5}" type="pres">
      <dgm:prSet presAssocID="{0AD575F0-C699-450B-8C64-844950E085F6}" presName="parSpace" presStyleCnt="0"/>
      <dgm:spPr/>
    </dgm:pt>
    <dgm:pt modelId="{03FBA561-004B-42A6-8738-48120B561703}" type="pres">
      <dgm:prSet presAssocID="{000F0C6E-30DE-4AA4-9743-271B26118BC1}" presName="parTxOnly" presStyleLbl="node1" presStyleIdx="7" presStyleCnt="8" custScaleX="133618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</dgm:ptLst>
  <dgm:cxnLst>
    <dgm:cxn modelId="{8E9335E2-9F05-496F-A507-4233C6A09D15}" srcId="{9A21E09E-26B8-4333-ABE2-BB528422B4F8}" destId="{BF045E2C-60DD-4317-9824-5F44C4E42163}" srcOrd="1" destOrd="0" parTransId="{25BD1853-A74D-4E44-AC41-7F02D9BF9C97}" sibTransId="{AC03D123-5470-4F2C-ACD7-88EE03A1AA7B}"/>
    <dgm:cxn modelId="{557ECAF0-5710-4A7B-85C7-615AFDE0F748}" srcId="{9A21E09E-26B8-4333-ABE2-BB528422B4F8}" destId="{520FC685-59B0-4992-A1A7-85BB089A509E}" srcOrd="5" destOrd="0" parTransId="{34CAFD0D-20A9-4A33-BD3B-A73E80CF6311}" sibTransId="{3ADC88A5-1C16-47C2-AA72-91A52EA92AF8}"/>
    <dgm:cxn modelId="{199255B3-4CB8-4EB9-B520-8BAAA469D5D4}" type="presOf" srcId="{520FC685-59B0-4992-A1A7-85BB089A509E}" destId="{D7429043-5CEC-4531-BDAA-498AD4B8C13F}" srcOrd="0" destOrd="0" presId="urn:microsoft.com/office/officeart/2005/8/layout/hChevron3"/>
    <dgm:cxn modelId="{916A9F77-A614-4E5C-B477-E7FA252E3727}" type="presOf" srcId="{F8E135B8-D05D-4C08-A616-DFB80F08BB55}" destId="{D3C7032B-299F-4A88-A9A9-AB156DA513CF}" srcOrd="0" destOrd="0" presId="urn:microsoft.com/office/officeart/2005/8/layout/hChevron3"/>
    <dgm:cxn modelId="{B5B4B749-94F8-43CB-BD6E-F39D50EA10BC}" type="presOf" srcId="{9A21E09E-26B8-4333-ABE2-BB528422B4F8}" destId="{755EF507-5311-4B0E-9C1B-68A21FE4B911}" srcOrd="0" destOrd="0" presId="urn:microsoft.com/office/officeart/2005/8/layout/hChevron3"/>
    <dgm:cxn modelId="{F1BFC36C-E2E8-4015-8788-90D7F8886189}" type="presOf" srcId="{1F70A6F0-9242-415B-BC2A-77A417D4D702}" destId="{84A0B271-66A4-46C9-9430-4BFFA6DAD8AC}" srcOrd="0" destOrd="0" presId="urn:microsoft.com/office/officeart/2005/8/layout/hChevron3"/>
    <dgm:cxn modelId="{DBECE802-E324-4ECE-AA16-3B65922CE967}" type="presOf" srcId="{D7378C1E-091B-49FC-A444-15D3BDD5161A}" destId="{9C08FCB8-0AA7-4423-A6E6-8852C31522BE}" srcOrd="0" destOrd="0" presId="urn:microsoft.com/office/officeart/2005/8/layout/hChevron3"/>
    <dgm:cxn modelId="{17714412-8DAA-4FA6-9FF3-36F7EB4F4459}" srcId="{9A21E09E-26B8-4333-ABE2-BB528422B4F8}" destId="{D7378C1E-091B-49FC-A444-15D3BDD5161A}" srcOrd="4" destOrd="0" parTransId="{3504B7F7-DB27-4019-B398-845940E2DC5E}" sibTransId="{7271B079-42AD-4615-9729-E2E84707C17B}"/>
    <dgm:cxn modelId="{CF983942-1653-4126-B477-A9588B6D04E9}" type="presOf" srcId="{AE4B8805-5890-4F5F-93D9-A1EDF44978E8}" destId="{2EFF6804-E266-402E-B2CE-14F1CE6A4D9D}" srcOrd="0" destOrd="0" presId="urn:microsoft.com/office/officeart/2005/8/layout/hChevron3"/>
    <dgm:cxn modelId="{C711BEA4-ED56-42AA-B710-2F9AF1069DDB}" type="presOf" srcId="{000F0C6E-30DE-4AA4-9743-271B26118BC1}" destId="{03FBA561-004B-42A6-8738-48120B561703}" srcOrd="0" destOrd="0" presId="urn:microsoft.com/office/officeart/2005/8/layout/hChevron3"/>
    <dgm:cxn modelId="{D5A0CB75-C72A-474F-B91A-E4D17841EEF9}" srcId="{9A21E09E-26B8-4333-ABE2-BB528422B4F8}" destId="{F8E135B8-D05D-4C08-A616-DFB80F08BB55}" srcOrd="6" destOrd="0" parTransId="{763968EF-070D-4ADE-BBEC-354EA5934100}" sibTransId="{0AD575F0-C699-450B-8C64-844950E085F6}"/>
    <dgm:cxn modelId="{39030963-C9B9-4108-A782-9C2EB3CB07ED}" srcId="{9A21E09E-26B8-4333-ABE2-BB528422B4F8}" destId="{AE4B8805-5890-4F5F-93D9-A1EDF44978E8}" srcOrd="2" destOrd="0" parTransId="{219B7364-9A25-4D0F-A058-8018E5E5C151}" sibTransId="{3C717F68-7ABC-48FC-93F4-8F6E9FEFE2C4}"/>
    <dgm:cxn modelId="{D6299038-CD7A-4E22-94FA-95EE06288E30}" type="presOf" srcId="{BF045E2C-60DD-4317-9824-5F44C4E42163}" destId="{3DE34532-63C8-46FC-A48C-ECF88C8BA30E}" srcOrd="0" destOrd="0" presId="urn:microsoft.com/office/officeart/2005/8/layout/hChevron3"/>
    <dgm:cxn modelId="{FF1A9269-6431-4AA1-96AF-F895FC7D4118}" type="presOf" srcId="{A865BA36-5E6D-40A3-9C82-2E93454AD43A}" destId="{63F6CBFA-5FB2-4749-AEB6-E7BC3396B0B6}" srcOrd="0" destOrd="0" presId="urn:microsoft.com/office/officeart/2005/8/layout/hChevron3"/>
    <dgm:cxn modelId="{D8A252F0-67DD-430C-AFA3-87150E1D2594}" srcId="{9A21E09E-26B8-4333-ABE2-BB528422B4F8}" destId="{A865BA36-5E6D-40A3-9C82-2E93454AD43A}" srcOrd="3" destOrd="0" parTransId="{7EDC5F2F-FDD1-4C2A-8D07-CA1F751F0CB1}" sibTransId="{0BD5F89C-8A13-436E-8ECE-9EC1C32B1A65}"/>
    <dgm:cxn modelId="{EEE3F6C0-6894-47CC-9635-122918346FB0}" srcId="{9A21E09E-26B8-4333-ABE2-BB528422B4F8}" destId="{1F70A6F0-9242-415B-BC2A-77A417D4D702}" srcOrd="0" destOrd="0" parTransId="{57041F93-5A9C-4794-B27D-EED782871C4F}" sibTransId="{330328B9-0507-4E64-9AF8-0AC069FFCAED}"/>
    <dgm:cxn modelId="{FFD17797-D054-4155-AC25-62DB2B85E55E}" srcId="{9A21E09E-26B8-4333-ABE2-BB528422B4F8}" destId="{000F0C6E-30DE-4AA4-9743-271B26118BC1}" srcOrd="7" destOrd="0" parTransId="{C731059B-270D-4567-9205-B6A702557776}" sibTransId="{871D6D17-7ABB-4FE1-9044-E8EFCD085DA0}"/>
    <dgm:cxn modelId="{47800B8F-0ED2-45B9-9303-6452CDD8298D}" type="presParOf" srcId="{755EF507-5311-4B0E-9C1B-68A21FE4B911}" destId="{84A0B271-66A4-46C9-9430-4BFFA6DAD8AC}" srcOrd="0" destOrd="0" presId="urn:microsoft.com/office/officeart/2005/8/layout/hChevron3"/>
    <dgm:cxn modelId="{38E0C539-8601-49F6-8128-6DC3A16D47D7}" type="presParOf" srcId="{755EF507-5311-4B0E-9C1B-68A21FE4B911}" destId="{940C002D-20B5-4341-A96B-DBAA12DA92AB}" srcOrd="1" destOrd="0" presId="urn:microsoft.com/office/officeart/2005/8/layout/hChevron3"/>
    <dgm:cxn modelId="{77537653-DF16-41E6-8237-ED3189534F4B}" type="presParOf" srcId="{755EF507-5311-4B0E-9C1B-68A21FE4B911}" destId="{3DE34532-63C8-46FC-A48C-ECF88C8BA30E}" srcOrd="2" destOrd="0" presId="urn:microsoft.com/office/officeart/2005/8/layout/hChevron3"/>
    <dgm:cxn modelId="{2666ABB0-A44A-4649-882F-F5685EA36187}" type="presParOf" srcId="{755EF507-5311-4B0E-9C1B-68A21FE4B911}" destId="{02678A2A-F34A-4A21-9283-D3E1EB1B5641}" srcOrd="3" destOrd="0" presId="urn:microsoft.com/office/officeart/2005/8/layout/hChevron3"/>
    <dgm:cxn modelId="{C856A8F2-C6B1-4621-867B-98514FFB66F6}" type="presParOf" srcId="{755EF507-5311-4B0E-9C1B-68A21FE4B911}" destId="{2EFF6804-E266-402E-B2CE-14F1CE6A4D9D}" srcOrd="4" destOrd="0" presId="urn:microsoft.com/office/officeart/2005/8/layout/hChevron3"/>
    <dgm:cxn modelId="{2AE79E9F-435D-4CF0-9F57-2A3EF4737CEF}" type="presParOf" srcId="{755EF507-5311-4B0E-9C1B-68A21FE4B911}" destId="{A0A1B0CD-C448-4B34-A709-D03A9869A43A}" srcOrd="5" destOrd="0" presId="urn:microsoft.com/office/officeart/2005/8/layout/hChevron3"/>
    <dgm:cxn modelId="{F6BFC943-8C87-4B8D-B5BB-353AC3DAD74F}" type="presParOf" srcId="{755EF507-5311-4B0E-9C1B-68A21FE4B911}" destId="{63F6CBFA-5FB2-4749-AEB6-E7BC3396B0B6}" srcOrd="6" destOrd="0" presId="urn:microsoft.com/office/officeart/2005/8/layout/hChevron3"/>
    <dgm:cxn modelId="{246F5387-7A0F-4EA0-82E1-AF0F46E45ACC}" type="presParOf" srcId="{755EF507-5311-4B0E-9C1B-68A21FE4B911}" destId="{5FFB9E4B-3D08-4344-9ADD-97FA074292E8}" srcOrd="7" destOrd="0" presId="urn:microsoft.com/office/officeart/2005/8/layout/hChevron3"/>
    <dgm:cxn modelId="{6277FE4F-4F13-4AA2-83F6-473C38A73FD3}" type="presParOf" srcId="{755EF507-5311-4B0E-9C1B-68A21FE4B911}" destId="{9C08FCB8-0AA7-4423-A6E6-8852C31522BE}" srcOrd="8" destOrd="0" presId="urn:microsoft.com/office/officeart/2005/8/layout/hChevron3"/>
    <dgm:cxn modelId="{3561CE56-4EF8-4607-BFA7-709F606A98BB}" type="presParOf" srcId="{755EF507-5311-4B0E-9C1B-68A21FE4B911}" destId="{F73E6BBD-7493-46A1-9F3B-BFB0A67F7ABB}" srcOrd="9" destOrd="0" presId="urn:microsoft.com/office/officeart/2005/8/layout/hChevron3"/>
    <dgm:cxn modelId="{C4F5712D-E847-483C-B462-0F553BFA781F}" type="presParOf" srcId="{755EF507-5311-4B0E-9C1B-68A21FE4B911}" destId="{D7429043-5CEC-4531-BDAA-498AD4B8C13F}" srcOrd="10" destOrd="0" presId="urn:microsoft.com/office/officeart/2005/8/layout/hChevron3"/>
    <dgm:cxn modelId="{5A3DBFCC-D1A0-4779-A604-D4711E7F0C23}" type="presParOf" srcId="{755EF507-5311-4B0E-9C1B-68A21FE4B911}" destId="{E284BBF6-7016-49DA-ABCE-C92D90214167}" srcOrd="11" destOrd="0" presId="urn:microsoft.com/office/officeart/2005/8/layout/hChevron3"/>
    <dgm:cxn modelId="{A36F853D-3535-495D-B9F1-7536B5AB5A5E}" type="presParOf" srcId="{755EF507-5311-4B0E-9C1B-68A21FE4B911}" destId="{D3C7032B-299F-4A88-A9A9-AB156DA513CF}" srcOrd="12" destOrd="0" presId="urn:microsoft.com/office/officeart/2005/8/layout/hChevron3"/>
    <dgm:cxn modelId="{0B5BB061-E72E-4200-A337-97835BCF2047}" type="presParOf" srcId="{755EF507-5311-4B0E-9C1B-68A21FE4B911}" destId="{D7E02E57-F8EC-4063-AB4D-2FF307CD0BF5}" srcOrd="13" destOrd="0" presId="urn:microsoft.com/office/officeart/2005/8/layout/hChevron3"/>
    <dgm:cxn modelId="{107F76D0-3E48-409E-A4D4-D093B296238B}" type="presParOf" srcId="{755EF507-5311-4B0E-9C1B-68A21FE4B911}" destId="{03FBA561-004B-42A6-8738-48120B561703}" srcOrd="1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8860FD1-6ADD-4B3B-84A4-4DD04C34C544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BE"/>
        </a:p>
      </dgm:t>
    </dgm:pt>
    <dgm:pt modelId="{3F89793D-7CD1-4F50-8DF6-39780CDF0ECC}">
      <dgm:prSet phldrT="[Text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noProof="0" dirty="0"/>
            <a:t>March 2017: </a:t>
          </a:r>
        </a:p>
        <a:p>
          <a:r>
            <a:rPr lang="en-US" b="1" noProof="0" dirty="0"/>
            <a:t>White Paper</a:t>
          </a:r>
        </a:p>
      </dgm:t>
    </dgm:pt>
    <dgm:pt modelId="{42E7443D-67CE-4F83-8FB5-98617FE01D98}" type="parTrans" cxnId="{45804D56-941E-46A2-A931-A9F4E9FC61E9}">
      <dgm:prSet/>
      <dgm:spPr/>
      <dgm:t>
        <a:bodyPr/>
        <a:lstStyle/>
        <a:p>
          <a:endParaRPr lang="nl-BE"/>
        </a:p>
      </dgm:t>
    </dgm:pt>
    <dgm:pt modelId="{66AC9017-901C-4F2A-8E18-3EED82FB5EB9}" type="sibTrans" cxnId="{45804D56-941E-46A2-A931-A9F4E9FC61E9}">
      <dgm:prSet/>
      <dgm:spPr/>
      <dgm:t>
        <a:bodyPr/>
        <a:lstStyle/>
        <a:p>
          <a:endParaRPr lang="nl-BE"/>
        </a:p>
      </dgm:t>
    </dgm:pt>
    <dgm:pt modelId="{23C2E2FE-4321-4160-94DD-040F198B5B31}">
      <dgm:prSet phldrT="[Text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noProof="0" dirty="0">
              <a:solidFill>
                <a:srgbClr val="A1BE3A"/>
              </a:solidFill>
            </a:rPr>
            <a:t>April-June 2017: debates + reflection papers</a:t>
          </a:r>
        </a:p>
      </dgm:t>
    </dgm:pt>
    <dgm:pt modelId="{F50BC238-F1FE-4922-AD4A-F6BF63DF1BBE}" type="parTrans" cxnId="{02BD83EC-AEBE-42EB-8415-ADCDA2D6D075}">
      <dgm:prSet/>
      <dgm:spPr/>
      <dgm:t>
        <a:bodyPr/>
        <a:lstStyle/>
        <a:p>
          <a:endParaRPr lang="nl-BE"/>
        </a:p>
      </dgm:t>
    </dgm:pt>
    <dgm:pt modelId="{A22F13AE-091B-4C46-A65D-879699749E19}" type="sibTrans" cxnId="{02BD83EC-AEBE-42EB-8415-ADCDA2D6D075}">
      <dgm:prSet/>
      <dgm:spPr/>
      <dgm:t>
        <a:bodyPr/>
        <a:lstStyle/>
        <a:p>
          <a:endParaRPr lang="nl-BE"/>
        </a:p>
      </dgm:t>
    </dgm:pt>
    <dgm:pt modelId="{8C924A64-1DEB-4D9A-92D1-322F3EFEE4EC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noProof="0" dirty="0"/>
            <a:t>December 2017: first conclusions</a:t>
          </a:r>
        </a:p>
      </dgm:t>
    </dgm:pt>
    <dgm:pt modelId="{EF7779F2-40CA-4626-9881-186CBD27BACA}" type="parTrans" cxnId="{2A456C6E-4D40-41F0-9691-B0CBAFB269E8}">
      <dgm:prSet/>
      <dgm:spPr/>
      <dgm:t>
        <a:bodyPr/>
        <a:lstStyle/>
        <a:p>
          <a:endParaRPr lang="nl-BE"/>
        </a:p>
      </dgm:t>
    </dgm:pt>
    <dgm:pt modelId="{058C2A79-9612-4809-AFA6-54EB3715A100}" type="sibTrans" cxnId="{2A456C6E-4D40-41F0-9691-B0CBAFB269E8}">
      <dgm:prSet/>
      <dgm:spPr/>
      <dgm:t>
        <a:bodyPr/>
        <a:lstStyle/>
        <a:p>
          <a:endParaRPr lang="nl-BE"/>
        </a:p>
      </dgm:t>
    </dgm:pt>
    <dgm:pt modelId="{DC43EF2C-EF38-4CAE-B675-43288AD8646F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noProof="0" dirty="0"/>
            <a:t>January 2018 -June 2019: course of action</a:t>
          </a:r>
        </a:p>
      </dgm:t>
    </dgm:pt>
    <dgm:pt modelId="{7E954BAA-D9C4-4ACD-A5EA-53FBC1C19414}" type="parTrans" cxnId="{FB246F67-81A2-4DD3-88E2-5F51A59E39EC}">
      <dgm:prSet/>
      <dgm:spPr/>
      <dgm:t>
        <a:bodyPr/>
        <a:lstStyle/>
        <a:p>
          <a:endParaRPr lang="nl-BE"/>
        </a:p>
      </dgm:t>
    </dgm:pt>
    <dgm:pt modelId="{E5220638-C966-4B2B-A1CE-FAC74BD46516}" type="sibTrans" cxnId="{FB246F67-81A2-4DD3-88E2-5F51A59E39EC}">
      <dgm:prSet/>
      <dgm:spPr/>
      <dgm:t>
        <a:bodyPr/>
        <a:lstStyle/>
        <a:p>
          <a:endParaRPr lang="nl-BE"/>
        </a:p>
      </dgm:t>
    </dgm:pt>
    <dgm:pt modelId="{D2065E0A-2F64-4AC2-993E-ED1E17B3A8C2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noProof="0" dirty="0"/>
            <a:t>June 2019: EU elections</a:t>
          </a:r>
        </a:p>
      </dgm:t>
    </dgm:pt>
    <dgm:pt modelId="{3BA29494-4CCD-48A7-A6F3-E9DDC0F7E81D}" type="parTrans" cxnId="{ED0B41D5-CA2A-4E2E-A86E-88C2339D89A7}">
      <dgm:prSet/>
      <dgm:spPr/>
      <dgm:t>
        <a:bodyPr/>
        <a:lstStyle/>
        <a:p>
          <a:endParaRPr lang="nl-BE"/>
        </a:p>
      </dgm:t>
    </dgm:pt>
    <dgm:pt modelId="{79454F70-0FE3-4E95-BE88-F41DE4AE91B8}" type="sibTrans" cxnId="{ED0B41D5-CA2A-4E2E-A86E-88C2339D89A7}">
      <dgm:prSet/>
      <dgm:spPr/>
      <dgm:t>
        <a:bodyPr/>
        <a:lstStyle/>
        <a:p>
          <a:endParaRPr lang="nl-BE"/>
        </a:p>
      </dgm:t>
    </dgm:pt>
    <dgm:pt modelId="{FFA5E6A6-3C8D-4090-8BBD-45E46FAB0F69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nl-BE" b="1" dirty="0"/>
            <a:t>...</a:t>
          </a:r>
        </a:p>
      </dgm:t>
    </dgm:pt>
    <dgm:pt modelId="{56D6EAD7-830F-496B-B8E9-7FF0E1B1D602}" type="parTrans" cxnId="{7FF8AD7E-7909-4CD5-841F-DF1FF908BBF5}">
      <dgm:prSet/>
      <dgm:spPr/>
      <dgm:t>
        <a:bodyPr/>
        <a:lstStyle/>
        <a:p>
          <a:endParaRPr lang="nl-BE"/>
        </a:p>
      </dgm:t>
    </dgm:pt>
    <dgm:pt modelId="{41C65E0D-FA9C-4D45-B9F2-FD59699327F2}" type="sibTrans" cxnId="{7FF8AD7E-7909-4CD5-841F-DF1FF908BBF5}">
      <dgm:prSet/>
      <dgm:spPr/>
      <dgm:t>
        <a:bodyPr/>
        <a:lstStyle/>
        <a:p>
          <a:endParaRPr lang="nl-BE"/>
        </a:p>
      </dgm:t>
    </dgm:pt>
    <dgm:pt modelId="{DFDDB978-ADB0-4619-8F35-8C9912BB04C3}" type="pres">
      <dgm:prSet presAssocID="{C8860FD1-6ADD-4B3B-84A4-4DD04C34C54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FC548DE-C030-4264-A42A-ACB72EC8CF66}" type="pres">
      <dgm:prSet presAssocID="{3F89793D-7CD1-4F50-8DF6-39780CDF0ECC}" presName="parTxOnly" presStyleLbl="node1" presStyleIdx="0" presStyleCnt="6" custScaleX="110000" custScaleY="11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50973A9-5621-4A72-B6B6-F3D6534B1C6D}" type="pres">
      <dgm:prSet presAssocID="{66AC9017-901C-4F2A-8E18-3EED82FB5EB9}" presName="parSpace" presStyleCnt="0"/>
      <dgm:spPr/>
    </dgm:pt>
    <dgm:pt modelId="{F7C287EB-FDC4-4CDD-8600-E427F594FB85}" type="pres">
      <dgm:prSet presAssocID="{23C2E2FE-4321-4160-94DD-040F198B5B31}" presName="parTxOnly" presStyleLbl="node1" presStyleIdx="1" presStyleCnt="6" custScaleX="110000" custScaleY="11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D1155C1-66FB-4FB8-AEB1-E2DFD89B1FED}" type="pres">
      <dgm:prSet presAssocID="{A22F13AE-091B-4C46-A65D-879699749E19}" presName="parSpace" presStyleCnt="0"/>
      <dgm:spPr/>
    </dgm:pt>
    <dgm:pt modelId="{0C50E47F-E264-4D6B-BF60-A572E14F7B7F}" type="pres">
      <dgm:prSet presAssocID="{8C924A64-1DEB-4D9A-92D1-322F3EFEE4EC}" presName="parTxOnly" presStyleLbl="node1" presStyleIdx="2" presStyleCnt="6" custScaleX="110000" custScaleY="11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99BBDC9-91A7-43B0-9AD8-0DBF532572F6}" type="pres">
      <dgm:prSet presAssocID="{058C2A79-9612-4809-AFA6-54EB3715A100}" presName="parSpace" presStyleCnt="0"/>
      <dgm:spPr/>
    </dgm:pt>
    <dgm:pt modelId="{771FC44C-2CAF-42CB-8776-2B084F57D291}" type="pres">
      <dgm:prSet presAssocID="{DC43EF2C-EF38-4CAE-B675-43288AD8646F}" presName="parTxOnly" presStyleLbl="node1" presStyleIdx="3" presStyleCnt="6" custScaleX="110000" custScaleY="11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1A3BC30-FC16-4400-B163-80A0203B9091}" type="pres">
      <dgm:prSet presAssocID="{E5220638-C966-4B2B-A1CE-FAC74BD46516}" presName="parSpace" presStyleCnt="0"/>
      <dgm:spPr/>
    </dgm:pt>
    <dgm:pt modelId="{FD37414C-44C4-44FC-B3F6-C3EB3851FA0E}" type="pres">
      <dgm:prSet presAssocID="{D2065E0A-2F64-4AC2-993E-ED1E17B3A8C2}" presName="parTxOnly" presStyleLbl="node1" presStyleIdx="4" presStyleCnt="6" custScaleX="110000" custScaleY="11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64D50DB-037E-491E-AB9B-268B29135D52}" type="pres">
      <dgm:prSet presAssocID="{79454F70-0FE3-4E95-BE88-F41DE4AE91B8}" presName="parSpace" presStyleCnt="0"/>
      <dgm:spPr/>
    </dgm:pt>
    <dgm:pt modelId="{46316CBA-D575-41A4-8427-3A479FFF638B}" type="pres">
      <dgm:prSet presAssocID="{FFA5E6A6-3C8D-4090-8BBD-45E46FAB0F69}" presName="parTxOnly" presStyleLbl="node1" presStyleIdx="5" presStyleCnt="6" custScaleY="108960" custLinFactNeighborX="13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C56FAC0-DF67-4835-A18C-4FD2E7DC340D}" type="presOf" srcId="{FFA5E6A6-3C8D-4090-8BBD-45E46FAB0F69}" destId="{46316CBA-D575-41A4-8427-3A479FFF638B}" srcOrd="0" destOrd="0" presId="urn:microsoft.com/office/officeart/2005/8/layout/hChevron3"/>
    <dgm:cxn modelId="{194A95A6-929D-4F2F-A7E5-0763DB0FB822}" type="presOf" srcId="{D2065E0A-2F64-4AC2-993E-ED1E17B3A8C2}" destId="{FD37414C-44C4-44FC-B3F6-C3EB3851FA0E}" srcOrd="0" destOrd="0" presId="urn:microsoft.com/office/officeart/2005/8/layout/hChevron3"/>
    <dgm:cxn modelId="{36C935F5-2787-4B3E-8E69-E9C46822A766}" type="presOf" srcId="{8C924A64-1DEB-4D9A-92D1-322F3EFEE4EC}" destId="{0C50E47F-E264-4D6B-BF60-A572E14F7B7F}" srcOrd="0" destOrd="0" presId="urn:microsoft.com/office/officeart/2005/8/layout/hChevron3"/>
    <dgm:cxn modelId="{4FEA8700-9420-4647-B9A4-5C52F6368A46}" type="presOf" srcId="{23C2E2FE-4321-4160-94DD-040F198B5B31}" destId="{F7C287EB-FDC4-4CDD-8600-E427F594FB85}" srcOrd="0" destOrd="0" presId="urn:microsoft.com/office/officeart/2005/8/layout/hChevron3"/>
    <dgm:cxn modelId="{45804D56-941E-46A2-A931-A9F4E9FC61E9}" srcId="{C8860FD1-6ADD-4B3B-84A4-4DD04C34C544}" destId="{3F89793D-7CD1-4F50-8DF6-39780CDF0ECC}" srcOrd="0" destOrd="0" parTransId="{42E7443D-67CE-4F83-8FB5-98617FE01D98}" sibTransId="{66AC9017-901C-4F2A-8E18-3EED82FB5EB9}"/>
    <dgm:cxn modelId="{7FF8AD7E-7909-4CD5-841F-DF1FF908BBF5}" srcId="{C8860FD1-6ADD-4B3B-84A4-4DD04C34C544}" destId="{FFA5E6A6-3C8D-4090-8BBD-45E46FAB0F69}" srcOrd="5" destOrd="0" parTransId="{56D6EAD7-830F-496B-B8E9-7FF0E1B1D602}" sibTransId="{41C65E0D-FA9C-4D45-B9F2-FD59699327F2}"/>
    <dgm:cxn modelId="{2A456C6E-4D40-41F0-9691-B0CBAFB269E8}" srcId="{C8860FD1-6ADD-4B3B-84A4-4DD04C34C544}" destId="{8C924A64-1DEB-4D9A-92D1-322F3EFEE4EC}" srcOrd="2" destOrd="0" parTransId="{EF7779F2-40CA-4626-9881-186CBD27BACA}" sibTransId="{058C2A79-9612-4809-AFA6-54EB3715A100}"/>
    <dgm:cxn modelId="{902C2EFE-75B0-46C5-BC15-51178A1568D2}" type="presOf" srcId="{C8860FD1-6ADD-4B3B-84A4-4DD04C34C544}" destId="{DFDDB978-ADB0-4619-8F35-8C9912BB04C3}" srcOrd="0" destOrd="0" presId="urn:microsoft.com/office/officeart/2005/8/layout/hChevron3"/>
    <dgm:cxn modelId="{02BD83EC-AEBE-42EB-8415-ADCDA2D6D075}" srcId="{C8860FD1-6ADD-4B3B-84A4-4DD04C34C544}" destId="{23C2E2FE-4321-4160-94DD-040F198B5B31}" srcOrd="1" destOrd="0" parTransId="{F50BC238-F1FE-4922-AD4A-F6BF63DF1BBE}" sibTransId="{A22F13AE-091B-4C46-A65D-879699749E19}"/>
    <dgm:cxn modelId="{525CF4B2-2794-474D-9669-35AC5AC3421C}" type="presOf" srcId="{DC43EF2C-EF38-4CAE-B675-43288AD8646F}" destId="{771FC44C-2CAF-42CB-8776-2B084F57D291}" srcOrd="0" destOrd="0" presId="urn:microsoft.com/office/officeart/2005/8/layout/hChevron3"/>
    <dgm:cxn modelId="{FB246F67-81A2-4DD3-88E2-5F51A59E39EC}" srcId="{C8860FD1-6ADD-4B3B-84A4-4DD04C34C544}" destId="{DC43EF2C-EF38-4CAE-B675-43288AD8646F}" srcOrd="3" destOrd="0" parTransId="{7E954BAA-D9C4-4ACD-A5EA-53FBC1C19414}" sibTransId="{E5220638-C966-4B2B-A1CE-FAC74BD46516}"/>
    <dgm:cxn modelId="{95BCFEDC-F6F1-4117-83FB-4F881F5C2F65}" type="presOf" srcId="{3F89793D-7CD1-4F50-8DF6-39780CDF0ECC}" destId="{BFC548DE-C030-4264-A42A-ACB72EC8CF66}" srcOrd="0" destOrd="0" presId="urn:microsoft.com/office/officeart/2005/8/layout/hChevron3"/>
    <dgm:cxn modelId="{ED0B41D5-CA2A-4E2E-A86E-88C2339D89A7}" srcId="{C8860FD1-6ADD-4B3B-84A4-4DD04C34C544}" destId="{D2065E0A-2F64-4AC2-993E-ED1E17B3A8C2}" srcOrd="4" destOrd="0" parTransId="{3BA29494-4CCD-48A7-A6F3-E9DDC0F7E81D}" sibTransId="{79454F70-0FE3-4E95-BE88-F41DE4AE91B8}"/>
    <dgm:cxn modelId="{BBB50412-4587-4F8F-8FE4-18B716552A08}" type="presParOf" srcId="{DFDDB978-ADB0-4619-8F35-8C9912BB04C3}" destId="{BFC548DE-C030-4264-A42A-ACB72EC8CF66}" srcOrd="0" destOrd="0" presId="urn:microsoft.com/office/officeart/2005/8/layout/hChevron3"/>
    <dgm:cxn modelId="{CADBF0AC-5FF5-4022-BEBE-D1BE5D977066}" type="presParOf" srcId="{DFDDB978-ADB0-4619-8F35-8C9912BB04C3}" destId="{850973A9-5621-4A72-B6B6-F3D6534B1C6D}" srcOrd="1" destOrd="0" presId="urn:microsoft.com/office/officeart/2005/8/layout/hChevron3"/>
    <dgm:cxn modelId="{05640048-9D02-40C2-B066-67EAF18E5FED}" type="presParOf" srcId="{DFDDB978-ADB0-4619-8F35-8C9912BB04C3}" destId="{F7C287EB-FDC4-4CDD-8600-E427F594FB85}" srcOrd="2" destOrd="0" presId="urn:microsoft.com/office/officeart/2005/8/layout/hChevron3"/>
    <dgm:cxn modelId="{5D057B65-EC6D-4B7A-B7E2-19C1AAAF4882}" type="presParOf" srcId="{DFDDB978-ADB0-4619-8F35-8C9912BB04C3}" destId="{DD1155C1-66FB-4FB8-AEB1-E2DFD89B1FED}" srcOrd="3" destOrd="0" presId="urn:microsoft.com/office/officeart/2005/8/layout/hChevron3"/>
    <dgm:cxn modelId="{B17463DD-ED56-4697-BDDC-62C64E86798B}" type="presParOf" srcId="{DFDDB978-ADB0-4619-8F35-8C9912BB04C3}" destId="{0C50E47F-E264-4D6B-BF60-A572E14F7B7F}" srcOrd="4" destOrd="0" presId="urn:microsoft.com/office/officeart/2005/8/layout/hChevron3"/>
    <dgm:cxn modelId="{DE2C22A6-6873-4595-BD1C-2F380D2E95E8}" type="presParOf" srcId="{DFDDB978-ADB0-4619-8F35-8C9912BB04C3}" destId="{B99BBDC9-91A7-43B0-9AD8-0DBF532572F6}" srcOrd="5" destOrd="0" presId="urn:microsoft.com/office/officeart/2005/8/layout/hChevron3"/>
    <dgm:cxn modelId="{3E6FA092-063B-4E52-BAAD-1B49EAE5AE51}" type="presParOf" srcId="{DFDDB978-ADB0-4619-8F35-8C9912BB04C3}" destId="{771FC44C-2CAF-42CB-8776-2B084F57D291}" srcOrd="6" destOrd="0" presId="urn:microsoft.com/office/officeart/2005/8/layout/hChevron3"/>
    <dgm:cxn modelId="{CC5F993A-74B2-42C1-AF1F-94B200A36B89}" type="presParOf" srcId="{DFDDB978-ADB0-4619-8F35-8C9912BB04C3}" destId="{E1A3BC30-FC16-4400-B163-80A0203B9091}" srcOrd="7" destOrd="0" presId="urn:microsoft.com/office/officeart/2005/8/layout/hChevron3"/>
    <dgm:cxn modelId="{F1FD5207-EB09-4ABE-AD8D-5BB936B98B6D}" type="presParOf" srcId="{DFDDB978-ADB0-4619-8F35-8C9912BB04C3}" destId="{FD37414C-44C4-44FC-B3F6-C3EB3851FA0E}" srcOrd="8" destOrd="0" presId="urn:microsoft.com/office/officeart/2005/8/layout/hChevron3"/>
    <dgm:cxn modelId="{A9FE6D0A-08D6-487F-BFBB-415E4976F3D6}" type="presParOf" srcId="{DFDDB978-ADB0-4619-8F35-8C9912BB04C3}" destId="{864D50DB-037E-491E-AB9B-268B29135D52}" srcOrd="9" destOrd="0" presId="urn:microsoft.com/office/officeart/2005/8/layout/hChevron3"/>
    <dgm:cxn modelId="{208688D2-8073-43B8-BA99-9ED10ABD7A59}" type="presParOf" srcId="{DFDDB978-ADB0-4619-8F35-8C9912BB04C3}" destId="{46316CBA-D575-41A4-8427-3A479FFF638B}" srcOrd="1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8860FD1-6ADD-4B3B-84A4-4DD04C34C544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BE"/>
        </a:p>
      </dgm:t>
    </dgm:pt>
    <dgm:pt modelId="{3F89793D-7CD1-4F50-8DF6-39780CDF0ECC}">
      <dgm:prSet phldrT="[Text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noProof="0" dirty="0"/>
            <a:t>March</a:t>
          </a:r>
          <a:r>
            <a:rPr lang="nl-BE" b="1" dirty="0"/>
            <a:t> 2017: </a:t>
          </a:r>
        </a:p>
        <a:p>
          <a:r>
            <a:rPr lang="nl-BE" b="1" dirty="0"/>
            <a:t>White Paper</a:t>
          </a:r>
        </a:p>
      </dgm:t>
    </dgm:pt>
    <dgm:pt modelId="{42E7443D-67CE-4F83-8FB5-98617FE01D98}" type="parTrans" cxnId="{45804D56-941E-46A2-A931-A9F4E9FC61E9}">
      <dgm:prSet/>
      <dgm:spPr/>
      <dgm:t>
        <a:bodyPr/>
        <a:lstStyle/>
        <a:p>
          <a:endParaRPr lang="nl-BE"/>
        </a:p>
      </dgm:t>
    </dgm:pt>
    <dgm:pt modelId="{66AC9017-901C-4F2A-8E18-3EED82FB5EB9}" type="sibTrans" cxnId="{45804D56-941E-46A2-A931-A9F4E9FC61E9}">
      <dgm:prSet/>
      <dgm:spPr/>
      <dgm:t>
        <a:bodyPr/>
        <a:lstStyle/>
        <a:p>
          <a:endParaRPr lang="nl-BE"/>
        </a:p>
      </dgm:t>
    </dgm:pt>
    <dgm:pt modelId="{23C2E2FE-4321-4160-94DD-040F198B5B31}">
      <dgm:prSet phldrT="[Text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noProof="0" dirty="0">
              <a:solidFill>
                <a:sysClr val="windowText" lastClr="000000"/>
              </a:solidFill>
            </a:rPr>
            <a:t>April-June</a:t>
          </a:r>
          <a:r>
            <a:rPr lang="nl-BE" b="1" dirty="0">
              <a:solidFill>
                <a:sysClr val="windowText" lastClr="000000"/>
              </a:solidFill>
            </a:rPr>
            <a:t> 2017: </a:t>
          </a:r>
          <a:r>
            <a:rPr lang="en-US" b="1" noProof="0" dirty="0">
              <a:solidFill>
                <a:sysClr val="windowText" lastClr="000000"/>
              </a:solidFill>
            </a:rPr>
            <a:t>debates</a:t>
          </a:r>
          <a:r>
            <a:rPr lang="nl-BE" b="1" dirty="0">
              <a:solidFill>
                <a:sysClr val="windowText" lastClr="000000"/>
              </a:solidFill>
            </a:rPr>
            <a:t> + </a:t>
          </a:r>
          <a:r>
            <a:rPr lang="en-US" b="1" noProof="0" dirty="0">
              <a:solidFill>
                <a:sysClr val="windowText" lastClr="000000"/>
              </a:solidFill>
            </a:rPr>
            <a:t>reflection</a:t>
          </a:r>
          <a:r>
            <a:rPr lang="nl-BE" b="1" dirty="0">
              <a:solidFill>
                <a:sysClr val="windowText" lastClr="000000"/>
              </a:solidFill>
            </a:rPr>
            <a:t> papers</a:t>
          </a:r>
        </a:p>
      </dgm:t>
    </dgm:pt>
    <dgm:pt modelId="{F50BC238-F1FE-4922-AD4A-F6BF63DF1BBE}" type="parTrans" cxnId="{02BD83EC-AEBE-42EB-8415-ADCDA2D6D075}">
      <dgm:prSet/>
      <dgm:spPr/>
      <dgm:t>
        <a:bodyPr/>
        <a:lstStyle/>
        <a:p>
          <a:endParaRPr lang="nl-BE"/>
        </a:p>
      </dgm:t>
    </dgm:pt>
    <dgm:pt modelId="{A22F13AE-091B-4C46-A65D-879699749E19}" type="sibTrans" cxnId="{02BD83EC-AEBE-42EB-8415-ADCDA2D6D075}">
      <dgm:prSet/>
      <dgm:spPr/>
      <dgm:t>
        <a:bodyPr/>
        <a:lstStyle/>
        <a:p>
          <a:endParaRPr lang="nl-BE"/>
        </a:p>
      </dgm:t>
    </dgm:pt>
    <dgm:pt modelId="{8C924A64-1DEB-4D9A-92D1-322F3EFEE4EC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nl-BE" b="1" dirty="0"/>
            <a:t>December 2017: first </a:t>
          </a:r>
          <a:r>
            <a:rPr lang="en-US" b="1" noProof="0" dirty="0"/>
            <a:t>conclusions</a:t>
          </a:r>
        </a:p>
      </dgm:t>
    </dgm:pt>
    <dgm:pt modelId="{EF7779F2-40CA-4626-9881-186CBD27BACA}" type="parTrans" cxnId="{2A456C6E-4D40-41F0-9691-B0CBAFB269E8}">
      <dgm:prSet/>
      <dgm:spPr/>
      <dgm:t>
        <a:bodyPr/>
        <a:lstStyle/>
        <a:p>
          <a:endParaRPr lang="nl-BE"/>
        </a:p>
      </dgm:t>
    </dgm:pt>
    <dgm:pt modelId="{058C2A79-9612-4809-AFA6-54EB3715A100}" type="sibTrans" cxnId="{2A456C6E-4D40-41F0-9691-B0CBAFB269E8}">
      <dgm:prSet/>
      <dgm:spPr/>
      <dgm:t>
        <a:bodyPr/>
        <a:lstStyle/>
        <a:p>
          <a:endParaRPr lang="nl-BE"/>
        </a:p>
      </dgm:t>
    </dgm:pt>
    <dgm:pt modelId="{DC43EF2C-EF38-4CAE-B675-43288AD8646F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noProof="0" dirty="0"/>
            <a:t>January</a:t>
          </a:r>
          <a:r>
            <a:rPr lang="nl-BE" b="1" dirty="0"/>
            <a:t> 2018 -</a:t>
          </a:r>
          <a:r>
            <a:rPr lang="en-US" b="1" noProof="0" dirty="0"/>
            <a:t>June</a:t>
          </a:r>
          <a:r>
            <a:rPr lang="nl-BE" b="1" dirty="0"/>
            <a:t> 2019: course of action</a:t>
          </a:r>
        </a:p>
      </dgm:t>
    </dgm:pt>
    <dgm:pt modelId="{7E954BAA-D9C4-4ACD-A5EA-53FBC1C19414}" type="parTrans" cxnId="{FB246F67-81A2-4DD3-88E2-5F51A59E39EC}">
      <dgm:prSet/>
      <dgm:spPr/>
      <dgm:t>
        <a:bodyPr/>
        <a:lstStyle/>
        <a:p>
          <a:endParaRPr lang="nl-BE"/>
        </a:p>
      </dgm:t>
    </dgm:pt>
    <dgm:pt modelId="{E5220638-C966-4B2B-A1CE-FAC74BD46516}" type="sibTrans" cxnId="{FB246F67-81A2-4DD3-88E2-5F51A59E39EC}">
      <dgm:prSet/>
      <dgm:spPr/>
      <dgm:t>
        <a:bodyPr/>
        <a:lstStyle/>
        <a:p>
          <a:endParaRPr lang="nl-BE"/>
        </a:p>
      </dgm:t>
    </dgm:pt>
    <dgm:pt modelId="{D2065E0A-2F64-4AC2-993E-ED1E17B3A8C2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noProof="0" dirty="0"/>
            <a:t>June 2019: EU elections</a:t>
          </a:r>
        </a:p>
      </dgm:t>
    </dgm:pt>
    <dgm:pt modelId="{3BA29494-4CCD-48A7-A6F3-E9DDC0F7E81D}" type="parTrans" cxnId="{ED0B41D5-CA2A-4E2E-A86E-88C2339D89A7}">
      <dgm:prSet/>
      <dgm:spPr/>
      <dgm:t>
        <a:bodyPr/>
        <a:lstStyle/>
        <a:p>
          <a:endParaRPr lang="nl-BE"/>
        </a:p>
      </dgm:t>
    </dgm:pt>
    <dgm:pt modelId="{79454F70-0FE3-4E95-BE88-F41DE4AE91B8}" type="sibTrans" cxnId="{ED0B41D5-CA2A-4E2E-A86E-88C2339D89A7}">
      <dgm:prSet/>
      <dgm:spPr/>
      <dgm:t>
        <a:bodyPr/>
        <a:lstStyle/>
        <a:p>
          <a:endParaRPr lang="nl-BE"/>
        </a:p>
      </dgm:t>
    </dgm:pt>
    <dgm:pt modelId="{FFA5E6A6-3C8D-4090-8BBD-45E46FAB0F69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nl-BE" b="1" dirty="0"/>
            <a:t>...</a:t>
          </a:r>
        </a:p>
      </dgm:t>
    </dgm:pt>
    <dgm:pt modelId="{56D6EAD7-830F-496B-B8E9-7FF0E1B1D602}" type="parTrans" cxnId="{7FF8AD7E-7909-4CD5-841F-DF1FF908BBF5}">
      <dgm:prSet/>
      <dgm:spPr/>
      <dgm:t>
        <a:bodyPr/>
        <a:lstStyle/>
        <a:p>
          <a:endParaRPr lang="nl-BE"/>
        </a:p>
      </dgm:t>
    </dgm:pt>
    <dgm:pt modelId="{41C65E0D-FA9C-4D45-B9F2-FD59699327F2}" type="sibTrans" cxnId="{7FF8AD7E-7909-4CD5-841F-DF1FF908BBF5}">
      <dgm:prSet/>
      <dgm:spPr/>
      <dgm:t>
        <a:bodyPr/>
        <a:lstStyle/>
        <a:p>
          <a:endParaRPr lang="nl-BE"/>
        </a:p>
      </dgm:t>
    </dgm:pt>
    <dgm:pt modelId="{DFDDB978-ADB0-4619-8F35-8C9912BB04C3}" type="pres">
      <dgm:prSet presAssocID="{C8860FD1-6ADD-4B3B-84A4-4DD04C34C54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FC548DE-C030-4264-A42A-ACB72EC8CF66}" type="pres">
      <dgm:prSet presAssocID="{3F89793D-7CD1-4F50-8DF6-39780CDF0ECC}" presName="parTxOnly" presStyleLbl="node1" presStyleIdx="0" presStyleCnt="6" custScaleX="110000" custScaleY="11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50973A9-5621-4A72-B6B6-F3D6534B1C6D}" type="pres">
      <dgm:prSet presAssocID="{66AC9017-901C-4F2A-8E18-3EED82FB5EB9}" presName="parSpace" presStyleCnt="0"/>
      <dgm:spPr/>
    </dgm:pt>
    <dgm:pt modelId="{F7C287EB-FDC4-4CDD-8600-E427F594FB85}" type="pres">
      <dgm:prSet presAssocID="{23C2E2FE-4321-4160-94DD-040F198B5B31}" presName="parTxOnly" presStyleLbl="node1" presStyleIdx="1" presStyleCnt="6" custScaleX="110000" custScaleY="11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D1155C1-66FB-4FB8-AEB1-E2DFD89B1FED}" type="pres">
      <dgm:prSet presAssocID="{A22F13AE-091B-4C46-A65D-879699749E19}" presName="parSpace" presStyleCnt="0"/>
      <dgm:spPr/>
    </dgm:pt>
    <dgm:pt modelId="{0C50E47F-E264-4D6B-BF60-A572E14F7B7F}" type="pres">
      <dgm:prSet presAssocID="{8C924A64-1DEB-4D9A-92D1-322F3EFEE4EC}" presName="parTxOnly" presStyleLbl="node1" presStyleIdx="2" presStyleCnt="6" custScaleX="110000" custScaleY="11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99BBDC9-91A7-43B0-9AD8-0DBF532572F6}" type="pres">
      <dgm:prSet presAssocID="{058C2A79-9612-4809-AFA6-54EB3715A100}" presName="parSpace" presStyleCnt="0"/>
      <dgm:spPr/>
    </dgm:pt>
    <dgm:pt modelId="{771FC44C-2CAF-42CB-8776-2B084F57D291}" type="pres">
      <dgm:prSet presAssocID="{DC43EF2C-EF38-4CAE-B675-43288AD8646F}" presName="parTxOnly" presStyleLbl="node1" presStyleIdx="3" presStyleCnt="6" custScaleX="110000" custScaleY="11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1A3BC30-FC16-4400-B163-80A0203B9091}" type="pres">
      <dgm:prSet presAssocID="{E5220638-C966-4B2B-A1CE-FAC74BD46516}" presName="parSpace" presStyleCnt="0"/>
      <dgm:spPr/>
    </dgm:pt>
    <dgm:pt modelId="{FD37414C-44C4-44FC-B3F6-C3EB3851FA0E}" type="pres">
      <dgm:prSet presAssocID="{D2065E0A-2F64-4AC2-993E-ED1E17B3A8C2}" presName="parTxOnly" presStyleLbl="node1" presStyleIdx="4" presStyleCnt="6" custScaleX="110000" custScaleY="11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64D50DB-037E-491E-AB9B-268B29135D52}" type="pres">
      <dgm:prSet presAssocID="{79454F70-0FE3-4E95-BE88-F41DE4AE91B8}" presName="parSpace" presStyleCnt="0"/>
      <dgm:spPr/>
    </dgm:pt>
    <dgm:pt modelId="{46316CBA-D575-41A4-8427-3A479FFF638B}" type="pres">
      <dgm:prSet presAssocID="{FFA5E6A6-3C8D-4090-8BBD-45E46FAB0F69}" presName="parTxOnly" presStyleLbl="node1" presStyleIdx="5" presStyleCnt="6" custScaleY="108960" custLinFactNeighborX="13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045D09C-6684-4E69-859D-89E96D73FF1C}" type="presOf" srcId="{DC43EF2C-EF38-4CAE-B675-43288AD8646F}" destId="{771FC44C-2CAF-42CB-8776-2B084F57D291}" srcOrd="0" destOrd="0" presId="urn:microsoft.com/office/officeart/2005/8/layout/hChevron3"/>
    <dgm:cxn modelId="{ED0B41D5-CA2A-4E2E-A86E-88C2339D89A7}" srcId="{C8860FD1-6ADD-4B3B-84A4-4DD04C34C544}" destId="{D2065E0A-2F64-4AC2-993E-ED1E17B3A8C2}" srcOrd="4" destOrd="0" parTransId="{3BA29494-4CCD-48A7-A6F3-E9DDC0F7E81D}" sibTransId="{79454F70-0FE3-4E95-BE88-F41DE4AE91B8}"/>
    <dgm:cxn modelId="{ECE43BCA-4786-4337-93FF-B2F24E357C8B}" type="presOf" srcId="{D2065E0A-2F64-4AC2-993E-ED1E17B3A8C2}" destId="{FD37414C-44C4-44FC-B3F6-C3EB3851FA0E}" srcOrd="0" destOrd="0" presId="urn:microsoft.com/office/officeart/2005/8/layout/hChevron3"/>
    <dgm:cxn modelId="{0E6408FD-D467-4B03-9F46-019731AEBBA4}" type="presOf" srcId="{C8860FD1-6ADD-4B3B-84A4-4DD04C34C544}" destId="{DFDDB978-ADB0-4619-8F35-8C9912BB04C3}" srcOrd="0" destOrd="0" presId="urn:microsoft.com/office/officeart/2005/8/layout/hChevron3"/>
    <dgm:cxn modelId="{FB246F67-81A2-4DD3-88E2-5F51A59E39EC}" srcId="{C8860FD1-6ADD-4B3B-84A4-4DD04C34C544}" destId="{DC43EF2C-EF38-4CAE-B675-43288AD8646F}" srcOrd="3" destOrd="0" parTransId="{7E954BAA-D9C4-4ACD-A5EA-53FBC1C19414}" sibTransId="{E5220638-C966-4B2B-A1CE-FAC74BD46516}"/>
    <dgm:cxn modelId="{2A456C6E-4D40-41F0-9691-B0CBAFB269E8}" srcId="{C8860FD1-6ADD-4B3B-84A4-4DD04C34C544}" destId="{8C924A64-1DEB-4D9A-92D1-322F3EFEE4EC}" srcOrd="2" destOrd="0" parTransId="{EF7779F2-40CA-4626-9881-186CBD27BACA}" sibTransId="{058C2A79-9612-4809-AFA6-54EB3715A100}"/>
    <dgm:cxn modelId="{45804D56-941E-46A2-A931-A9F4E9FC61E9}" srcId="{C8860FD1-6ADD-4B3B-84A4-4DD04C34C544}" destId="{3F89793D-7CD1-4F50-8DF6-39780CDF0ECC}" srcOrd="0" destOrd="0" parTransId="{42E7443D-67CE-4F83-8FB5-98617FE01D98}" sibTransId="{66AC9017-901C-4F2A-8E18-3EED82FB5EB9}"/>
    <dgm:cxn modelId="{EBBDCAA1-C3EF-42A7-B0CF-9B59F6DD7B0E}" type="presOf" srcId="{3F89793D-7CD1-4F50-8DF6-39780CDF0ECC}" destId="{BFC548DE-C030-4264-A42A-ACB72EC8CF66}" srcOrd="0" destOrd="0" presId="urn:microsoft.com/office/officeart/2005/8/layout/hChevron3"/>
    <dgm:cxn modelId="{BC7E735F-A330-428D-8A52-CC42F84AC26B}" type="presOf" srcId="{23C2E2FE-4321-4160-94DD-040F198B5B31}" destId="{F7C287EB-FDC4-4CDD-8600-E427F594FB85}" srcOrd="0" destOrd="0" presId="urn:microsoft.com/office/officeart/2005/8/layout/hChevron3"/>
    <dgm:cxn modelId="{02BD83EC-AEBE-42EB-8415-ADCDA2D6D075}" srcId="{C8860FD1-6ADD-4B3B-84A4-4DD04C34C544}" destId="{23C2E2FE-4321-4160-94DD-040F198B5B31}" srcOrd="1" destOrd="0" parTransId="{F50BC238-F1FE-4922-AD4A-F6BF63DF1BBE}" sibTransId="{A22F13AE-091B-4C46-A65D-879699749E19}"/>
    <dgm:cxn modelId="{7FF8AD7E-7909-4CD5-841F-DF1FF908BBF5}" srcId="{C8860FD1-6ADD-4B3B-84A4-4DD04C34C544}" destId="{FFA5E6A6-3C8D-4090-8BBD-45E46FAB0F69}" srcOrd="5" destOrd="0" parTransId="{56D6EAD7-830F-496B-B8E9-7FF0E1B1D602}" sibTransId="{41C65E0D-FA9C-4D45-B9F2-FD59699327F2}"/>
    <dgm:cxn modelId="{F2750A54-15F8-48FA-860C-E355E6836E58}" type="presOf" srcId="{FFA5E6A6-3C8D-4090-8BBD-45E46FAB0F69}" destId="{46316CBA-D575-41A4-8427-3A479FFF638B}" srcOrd="0" destOrd="0" presId="urn:microsoft.com/office/officeart/2005/8/layout/hChevron3"/>
    <dgm:cxn modelId="{8CA36EAA-BCCA-4003-9660-686A1147A938}" type="presOf" srcId="{8C924A64-1DEB-4D9A-92D1-322F3EFEE4EC}" destId="{0C50E47F-E264-4D6B-BF60-A572E14F7B7F}" srcOrd="0" destOrd="0" presId="urn:microsoft.com/office/officeart/2005/8/layout/hChevron3"/>
    <dgm:cxn modelId="{7314053A-1856-4E3C-B815-F351D5E78E03}" type="presParOf" srcId="{DFDDB978-ADB0-4619-8F35-8C9912BB04C3}" destId="{BFC548DE-C030-4264-A42A-ACB72EC8CF66}" srcOrd="0" destOrd="0" presId="urn:microsoft.com/office/officeart/2005/8/layout/hChevron3"/>
    <dgm:cxn modelId="{64526E01-7E04-449E-8D9F-ED6411B077F4}" type="presParOf" srcId="{DFDDB978-ADB0-4619-8F35-8C9912BB04C3}" destId="{850973A9-5621-4A72-B6B6-F3D6534B1C6D}" srcOrd="1" destOrd="0" presId="urn:microsoft.com/office/officeart/2005/8/layout/hChevron3"/>
    <dgm:cxn modelId="{E7D6F7BB-B814-46A6-9391-766356A3F987}" type="presParOf" srcId="{DFDDB978-ADB0-4619-8F35-8C9912BB04C3}" destId="{F7C287EB-FDC4-4CDD-8600-E427F594FB85}" srcOrd="2" destOrd="0" presId="urn:microsoft.com/office/officeart/2005/8/layout/hChevron3"/>
    <dgm:cxn modelId="{C6BFC85A-98B7-4D33-A335-B960BB672C40}" type="presParOf" srcId="{DFDDB978-ADB0-4619-8F35-8C9912BB04C3}" destId="{DD1155C1-66FB-4FB8-AEB1-E2DFD89B1FED}" srcOrd="3" destOrd="0" presId="urn:microsoft.com/office/officeart/2005/8/layout/hChevron3"/>
    <dgm:cxn modelId="{5E055D7F-6B35-46F4-B825-864370EDB59F}" type="presParOf" srcId="{DFDDB978-ADB0-4619-8F35-8C9912BB04C3}" destId="{0C50E47F-E264-4D6B-BF60-A572E14F7B7F}" srcOrd="4" destOrd="0" presId="urn:microsoft.com/office/officeart/2005/8/layout/hChevron3"/>
    <dgm:cxn modelId="{78238C47-02CE-4B3D-9899-F70821FCC3FF}" type="presParOf" srcId="{DFDDB978-ADB0-4619-8F35-8C9912BB04C3}" destId="{B99BBDC9-91A7-43B0-9AD8-0DBF532572F6}" srcOrd="5" destOrd="0" presId="urn:microsoft.com/office/officeart/2005/8/layout/hChevron3"/>
    <dgm:cxn modelId="{8133BC5E-AB50-4D9B-AB25-ADB17260AAEC}" type="presParOf" srcId="{DFDDB978-ADB0-4619-8F35-8C9912BB04C3}" destId="{771FC44C-2CAF-42CB-8776-2B084F57D291}" srcOrd="6" destOrd="0" presId="urn:microsoft.com/office/officeart/2005/8/layout/hChevron3"/>
    <dgm:cxn modelId="{486A5B3C-E3F9-427C-A0AD-9B8F81D23B44}" type="presParOf" srcId="{DFDDB978-ADB0-4619-8F35-8C9912BB04C3}" destId="{E1A3BC30-FC16-4400-B163-80A0203B9091}" srcOrd="7" destOrd="0" presId="urn:microsoft.com/office/officeart/2005/8/layout/hChevron3"/>
    <dgm:cxn modelId="{32627ACB-0DBB-44CA-B8DF-264124DD5D3D}" type="presParOf" srcId="{DFDDB978-ADB0-4619-8F35-8C9912BB04C3}" destId="{FD37414C-44C4-44FC-B3F6-C3EB3851FA0E}" srcOrd="8" destOrd="0" presId="urn:microsoft.com/office/officeart/2005/8/layout/hChevron3"/>
    <dgm:cxn modelId="{5B39D5B6-5B5D-4BCC-B51E-DCAC0B40A421}" type="presParOf" srcId="{DFDDB978-ADB0-4619-8F35-8C9912BB04C3}" destId="{864D50DB-037E-491E-AB9B-268B29135D52}" srcOrd="9" destOrd="0" presId="urn:microsoft.com/office/officeart/2005/8/layout/hChevron3"/>
    <dgm:cxn modelId="{6E5F6A7B-1B90-4513-8CEE-35532078188B}" type="presParOf" srcId="{DFDDB978-ADB0-4619-8F35-8C9912BB04C3}" destId="{46316CBA-D575-41A4-8427-3A479FFF638B}" srcOrd="1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5C4620A-F9B0-488D-B25F-16022F856FF0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6354D2FE-47A7-4932-946A-2807327EA886}">
      <dgm:prSet phldrT="[Text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nl-BE" b="1" dirty="0"/>
            <a:t>2015-2016: </a:t>
          </a:r>
          <a:r>
            <a:rPr lang="en-US" b="1" noProof="0" dirty="0"/>
            <a:t>the</a:t>
          </a:r>
          <a:r>
            <a:rPr lang="nl-BE" b="1" dirty="0"/>
            <a:t> Labour </a:t>
          </a:r>
          <a:r>
            <a:rPr lang="en-US" b="1" noProof="0" dirty="0"/>
            <a:t>Mobility</a:t>
          </a:r>
          <a:r>
            <a:rPr lang="nl-BE" b="1" dirty="0"/>
            <a:t> Package</a:t>
          </a:r>
        </a:p>
      </dgm:t>
    </dgm:pt>
    <dgm:pt modelId="{DB5BA91F-78B8-45D8-A77C-C23CC47D26C0}" type="parTrans" cxnId="{038EB2BA-DFE0-4D90-A5B0-C4365D4CACAB}">
      <dgm:prSet/>
      <dgm:spPr/>
      <dgm:t>
        <a:bodyPr/>
        <a:lstStyle/>
        <a:p>
          <a:endParaRPr lang="nl-BE"/>
        </a:p>
      </dgm:t>
    </dgm:pt>
    <dgm:pt modelId="{235D8F0E-33CD-4870-AB27-7018BB5B18D9}" type="sibTrans" cxnId="{038EB2BA-DFE0-4D90-A5B0-C4365D4CACAB}">
      <dgm:prSet/>
      <dgm:spPr/>
      <dgm:t>
        <a:bodyPr/>
        <a:lstStyle/>
        <a:p>
          <a:endParaRPr lang="nl-BE"/>
        </a:p>
      </dgm:t>
    </dgm:pt>
    <dgm:pt modelId="{1F600869-34BC-4E6C-BB5A-EF057DF054D6}">
      <dgm:prSet phldrT="[Text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nl-BE" b="1" dirty="0">
              <a:solidFill>
                <a:sysClr val="windowText" lastClr="000000"/>
              </a:solidFill>
            </a:rPr>
            <a:t>2017: </a:t>
          </a:r>
          <a:r>
            <a:rPr lang="nl-BE" b="1" dirty="0" err="1">
              <a:solidFill>
                <a:sysClr val="windowText" lastClr="000000"/>
              </a:solidFill>
            </a:rPr>
            <a:t>work</a:t>
          </a:r>
          <a:r>
            <a:rPr lang="nl-BE" b="1" dirty="0">
              <a:solidFill>
                <a:sysClr val="windowText" lastClr="000000"/>
              </a:solidFill>
            </a:rPr>
            <a:t>-life </a:t>
          </a:r>
          <a:r>
            <a:rPr lang="nl-BE" b="1" dirty="0" err="1">
              <a:solidFill>
                <a:sysClr val="windowText" lastClr="000000"/>
              </a:solidFill>
            </a:rPr>
            <a:t>balance</a:t>
          </a:r>
          <a:endParaRPr lang="nl-BE" b="1" dirty="0">
            <a:solidFill>
              <a:sysClr val="windowText" lastClr="000000"/>
            </a:solidFill>
          </a:endParaRPr>
        </a:p>
      </dgm:t>
    </dgm:pt>
    <dgm:pt modelId="{94B1307F-B914-4F17-AA20-CCAA9CBB63DF}" type="parTrans" cxnId="{2F804ED2-35F2-4623-A757-33CEE0081093}">
      <dgm:prSet/>
      <dgm:spPr/>
      <dgm:t>
        <a:bodyPr/>
        <a:lstStyle/>
        <a:p>
          <a:endParaRPr lang="nl-BE"/>
        </a:p>
      </dgm:t>
    </dgm:pt>
    <dgm:pt modelId="{18DDAEBC-ED7B-4586-B99B-6099AB51FDCE}" type="sibTrans" cxnId="{2F804ED2-35F2-4623-A757-33CEE0081093}">
      <dgm:prSet/>
      <dgm:spPr/>
      <dgm:t>
        <a:bodyPr/>
        <a:lstStyle/>
        <a:p>
          <a:endParaRPr lang="nl-BE"/>
        </a:p>
      </dgm:t>
    </dgm:pt>
    <dgm:pt modelId="{79EEB397-28DD-4FB1-8574-3D52FBC66D41}">
      <dgm:prSet phldrT="[Text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nl-BE" b="1" dirty="0"/>
            <a:t>2017: access </a:t>
          </a:r>
          <a:r>
            <a:rPr lang="en-US" b="1" noProof="0" dirty="0"/>
            <a:t>to</a:t>
          </a:r>
          <a:r>
            <a:rPr lang="nl-BE" b="1" dirty="0"/>
            <a:t> </a:t>
          </a:r>
          <a:r>
            <a:rPr lang="en-US" b="1" noProof="0" dirty="0"/>
            <a:t>social</a:t>
          </a:r>
          <a:r>
            <a:rPr lang="nl-BE" b="1" dirty="0"/>
            <a:t> </a:t>
          </a:r>
          <a:r>
            <a:rPr lang="en-US" b="1" noProof="0" dirty="0"/>
            <a:t>protection</a:t>
          </a:r>
        </a:p>
      </dgm:t>
    </dgm:pt>
    <dgm:pt modelId="{8DE45806-3E01-41CF-A287-6DC2ED92C487}" type="parTrans" cxnId="{5DA31B63-D3FF-4C06-A796-A5FF05B665EC}">
      <dgm:prSet/>
      <dgm:spPr/>
      <dgm:t>
        <a:bodyPr/>
        <a:lstStyle/>
        <a:p>
          <a:endParaRPr lang="nl-BE"/>
        </a:p>
      </dgm:t>
    </dgm:pt>
    <dgm:pt modelId="{BB914FBC-8762-4C08-8181-B23C0756C328}" type="sibTrans" cxnId="{5DA31B63-D3FF-4C06-A796-A5FF05B665EC}">
      <dgm:prSet/>
      <dgm:spPr/>
      <dgm:t>
        <a:bodyPr/>
        <a:lstStyle/>
        <a:p>
          <a:endParaRPr lang="nl-BE"/>
        </a:p>
      </dgm:t>
    </dgm:pt>
    <dgm:pt modelId="{ED477020-939E-4C6A-B2F8-EA511ECE364C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nl-BE" b="1"/>
            <a:t>2017: Written Statement Directive</a:t>
          </a:r>
        </a:p>
      </dgm:t>
    </dgm:pt>
    <dgm:pt modelId="{8C4B0295-92A6-4077-8478-804877DF2A91}" type="parTrans" cxnId="{BC6D2EEE-E4B1-4C6E-BA28-E4C6D90FB984}">
      <dgm:prSet/>
      <dgm:spPr/>
      <dgm:t>
        <a:bodyPr/>
        <a:lstStyle/>
        <a:p>
          <a:endParaRPr lang="nl-BE"/>
        </a:p>
      </dgm:t>
    </dgm:pt>
    <dgm:pt modelId="{0B632845-A636-499E-9B5F-BA4F83AA7314}" type="sibTrans" cxnId="{BC6D2EEE-E4B1-4C6E-BA28-E4C6D90FB984}">
      <dgm:prSet/>
      <dgm:spPr/>
      <dgm:t>
        <a:bodyPr/>
        <a:lstStyle/>
        <a:p>
          <a:endParaRPr lang="nl-BE"/>
        </a:p>
      </dgm:t>
    </dgm:pt>
    <dgm:pt modelId="{5D0FC1C2-744A-4411-8CB4-77921146B5E0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nl-BE" b="1"/>
            <a:t>2017: Working Time Directive</a:t>
          </a:r>
        </a:p>
      </dgm:t>
    </dgm:pt>
    <dgm:pt modelId="{93DDDD7A-1B01-4505-97B0-4418DDB902C6}" type="parTrans" cxnId="{50B334A0-0B8A-4132-8084-D2B0CC777BBE}">
      <dgm:prSet/>
      <dgm:spPr/>
      <dgm:t>
        <a:bodyPr/>
        <a:lstStyle/>
        <a:p>
          <a:endParaRPr lang="nl-BE"/>
        </a:p>
      </dgm:t>
    </dgm:pt>
    <dgm:pt modelId="{09CDA474-3E67-4FC6-A7C2-EC6F130E60A8}" type="sibTrans" cxnId="{50B334A0-0B8A-4132-8084-D2B0CC777BBE}">
      <dgm:prSet/>
      <dgm:spPr/>
      <dgm:t>
        <a:bodyPr/>
        <a:lstStyle/>
        <a:p>
          <a:endParaRPr lang="nl-BE"/>
        </a:p>
      </dgm:t>
    </dgm:pt>
    <dgm:pt modelId="{A9D4057E-A41D-449B-9FA8-802424A99B52}" type="pres">
      <dgm:prSet presAssocID="{B5C4620A-F9B0-488D-B25F-16022F856FF0}" presName="Name0" presStyleCnt="0">
        <dgm:presLayoutVars>
          <dgm:dir/>
          <dgm:resizeHandles val="exact"/>
        </dgm:presLayoutVars>
      </dgm:prSet>
      <dgm:spPr/>
    </dgm:pt>
    <dgm:pt modelId="{552C94A3-BEFA-4577-A0B1-C79452137458}" type="pres">
      <dgm:prSet presAssocID="{6354D2FE-47A7-4932-946A-2807327EA886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D20F1A1-4E24-468A-A864-FD6E277610E7}" type="pres">
      <dgm:prSet presAssocID="{235D8F0E-33CD-4870-AB27-7018BB5B18D9}" presName="parSpace" presStyleCnt="0"/>
      <dgm:spPr/>
    </dgm:pt>
    <dgm:pt modelId="{45A8B8A0-02F6-4C71-B915-9C6C93BF567A}" type="pres">
      <dgm:prSet presAssocID="{1F600869-34BC-4E6C-BB5A-EF057DF054D6}" presName="parTxOnly" presStyleLbl="node1" presStyleIdx="1" presStyleCnt="5" custLinFactNeighborX="-291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A9F6EEA-4DDB-4BCE-9018-A3B89DAD847B}" type="pres">
      <dgm:prSet presAssocID="{18DDAEBC-ED7B-4586-B99B-6099AB51FDCE}" presName="parSpace" presStyleCnt="0"/>
      <dgm:spPr/>
    </dgm:pt>
    <dgm:pt modelId="{51BA8BC4-5F4B-43CC-9574-E34DA4142846}" type="pres">
      <dgm:prSet presAssocID="{79EEB397-28DD-4FB1-8574-3D52FBC66D41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A1FDDA3-D748-44EE-88C2-EF9276160984}" type="pres">
      <dgm:prSet presAssocID="{BB914FBC-8762-4C08-8181-B23C0756C328}" presName="parSpace" presStyleCnt="0"/>
      <dgm:spPr/>
    </dgm:pt>
    <dgm:pt modelId="{128232EE-7DB0-4943-B27D-386D3AB16D2C}" type="pres">
      <dgm:prSet presAssocID="{ED477020-939E-4C6A-B2F8-EA511ECE364C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3233E52-1B8F-4658-BCD7-E686CD44D3AE}" type="pres">
      <dgm:prSet presAssocID="{0B632845-A636-499E-9B5F-BA4F83AA7314}" presName="parSpace" presStyleCnt="0"/>
      <dgm:spPr/>
    </dgm:pt>
    <dgm:pt modelId="{5A70C2D1-372B-4F1B-83D6-0E129483BB90}" type="pres">
      <dgm:prSet presAssocID="{5D0FC1C2-744A-4411-8CB4-77921146B5E0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0B334A0-0B8A-4132-8084-D2B0CC777BBE}" srcId="{B5C4620A-F9B0-488D-B25F-16022F856FF0}" destId="{5D0FC1C2-744A-4411-8CB4-77921146B5E0}" srcOrd="4" destOrd="0" parTransId="{93DDDD7A-1B01-4505-97B0-4418DDB902C6}" sibTransId="{09CDA474-3E67-4FC6-A7C2-EC6F130E60A8}"/>
    <dgm:cxn modelId="{F890BD1E-081F-4887-83D3-D644DE39B50D}" type="presOf" srcId="{1F600869-34BC-4E6C-BB5A-EF057DF054D6}" destId="{45A8B8A0-02F6-4C71-B915-9C6C93BF567A}" srcOrd="0" destOrd="0" presId="urn:microsoft.com/office/officeart/2005/8/layout/hChevron3"/>
    <dgm:cxn modelId="{13BDB951-2D5F-4934-A5CB-56A198E193C4}" type="presOf" srcId="{ED477020-939E-4C6A-B2F8-EA511ECE364C}" destId="{128232EE-7DB0-4943-B27D-386D3AB16D2C}" srcOrd="0" destOrd="0" presId="urn:microsoft.com/office/officeart/2005/8/layout/hChevron3"/>
    <dgm:cxn modelId="{2F804ED2-35F2-4623-A757-33CEE0081093}" srcId="{B5C4620A-F9B0-488D-B25F-16022F856FF0}" destId="{1F600869-34BC-4E6C-BB5A-EF057DF054D6}" srcOrd="1" destOrd="0" parTransId="{94B1307F-B914-4F17-AA20-CCAA9CBB63DF}" sibTransId="{18DDAEBC-ED7B-4586-B99B-6099AB51FDCE}"/>
    <dgm:cxn modelId="{1E46492B-6568-444B-822D-53048C7D0CE7}" type="presOf" srcId="{5D0FC1C2-744A-4411-8CB4-77921146B5E0}" destId="{5A70C2D1-372B-4F1B-83D6-0E129483BB90}" srcOrd="0" destOrd="0" presId="urn:microsoft.com/office/officeart/2005/8/layout/hChevron3"/>
    <dgm:cxn modelId="{BC6D2EEE-E4B1-4C6E-BA28-E4C6D90FB984}" srcId="{B5C4620A-F9B0-488D-B25F-16022F856FF0}" destId="{ED477020-939E-4C6A-B2F8-EA511ECE364C}" srcOrd="3" destOrd="0" parTransId="{8C4B0295-92A6-4077-8478-804877DF2A91}" sibTransId="{0B632845-A636-499E-9B5F-BA4F83AA7314}"/>
    <dgm:cxn modelId="{F3320310-3BA9-4C3E-BEB2-467789F598B5}" type="presOf" srcId="{6354D2FE-47A7-4932-946A-2807327EA886}" destId="{552C94A3-BEFA-4577-A0B1-C79452137458}" srcOrd="0" destOrd="0" presId="urn:microsoft.com/office/officeart/2005/8/layout/hChevron3"/>
    <dgm:cxn modelId="{038EB2BA-DFE0-4D90-A5B0-C4365D4CACAB}" srcId="{B5C4620A-F9B0-488D-B25F-16022F856FF0}" destId="{6354D2FE-47A7-4932-946A-2807327EA886}" srcOrd="0" destOrd="0" parTransId="{DB5BA91F-78B8-45D8-A77C-C23CC47D26C0}" sibTransId="{235D8F0E-33CD-4870-AB27-7018BB5B18D9}"/>
    <dgm:cxn modelId="{5DA31B63-D3FF-4C06-A796-A5FF05B665EC}" srcId="{B5C4620A-F9B0-488D-B25F-16022F856FF0}" destId="{79EEB397-28DD-4FB1-8574-3D52FBC66D41}" srcOrd="2" destOrd="0" parTransId="{8DE45806-3E01-41CF-A287-6DC2ED92C487}" sibTransId="{BB914FBC-8762-4C08-8181-B23C0756C328}"/>
    <dgm:cxn modelId="{ED74DF9B-FCD3-4420-A6B8-48E1359AE5D2}" type="presOf" srcId="{79EEB397-28DD-4FB1-8574-3D52FBC66D41}" destId="{51BA8BC4-5F4B-43CC-9574-E34DA4142846}" srcOrd="0" destOrd="0" presId="urn:microsoft.com/office/officeart/2005/8/layout/hChevron3"/>
    <dgm:cxn modelId="{671575C5-F31D-44B2-A0FC-D7702AFBAE39}" type="presOf" srcId="{B5C4620A-F9B0-488D-B25F-16022F856FF0}" destId="{A9D4057E-A41D-449B-9FA8-802424A99B52}" srcOrd="0" destOrd="0" presId="urn:microsoft.com/office/officeart/2005/8/layout/hChevron3"/>
    <dgm:cxn modelId="{ADBDF6B6-47B4-43FF-A48A-4BBE569FCFF2}" type="presParOf" srcId="{A9D4057E-A41D-449B-9FA8-802424A99B52}" destId="{552C94A3-BEFA-4577-A0B1-C79452137458}" srcOrd="0" destOrd="0" presId="urn:microsoft.com/office/officeart/2005/8/layout/hChevron3"/>
    <dgm:cxn modelId="{338FAF1C-F7D0-4F4C-8780-B23EC4E1B002}" type="presParOf" srcId="{A9D4057E-A41D-449B-9FA8-802424A99B52}" destId="{7D20F1A1-4E24-468A-A864-FD6E277610E7}" srcOrd="1" destOrd="0" presId="urn:microsoft.com/office/officeart/2005/8/layout/hChevron3"/>
    <dgm:cxn modelId="{309A2AC6-7B76-4C8A-AE40-1D8739CC16C6}" type="presParOf" srcId="{A9D4057E-A41D-449B-9FA8-802424A99B52}" destId="{45A8B8A0-02F6-4C71-B915-9C6C93BF567A}" srcOrd="2" destOrd="0" presId="urn:microsoft.com/office/officeart/2005/8/layout/hChevron3"/>
    <dgm:cxn modelId="{1FE27FA9-4431-4AFD-9836-15EB8AFCCA06}" type="presParOf" srcId="{A9D4057E-A41D-449B-9FA8-802424A99B52}" destId="{7A9F6EEA-4DDB-4BCE-9018-A3B89DAD847B}" srcOrd="3" destOrd="0" presId="urn:microsoft.com/office/officeart/2005/8/layout/hChevron3"/>
    <dgm:cxn modelId="{6EF80DD2-F2C4-4685-8A8F-51B0D56F9FE4}" type="presParOf" srcId="{A9D4057E-A41D-449B-9FA8-802424A99B52}" destId="{51BA8BC4-5F4B-43CC-9574-E34DA4142846}" srcOrd="4" destOrd="0" presId="urn:microsoft.com/office/officeart/2005/8/layout/hChevron3"/>
    <dgm:cxn modelId="{E66066FB-BA3A-4013-BF19-E559623C3F15}" type="presParOf" srcId="{A9D4057E-A41D-449B-9FA8-802424A99B52}" destId="{2A1FDDA3-D748-44EE-88C2-EF9276160984}" srcOrd="5" destOrd="0" presId="urn:microsoft.com/office/officeart/2005/8/layout/hChevron3"/>
    <dgm:cxn modelId="{D995E9D1-1F11-4F7A-BD91-93145412F248}" type="presParOf" srcId="{A9D4057E-A41D-449B-9FA8-802424A99B52}" destId="{128232EE-7DB0-4943-B27D-386D3AB16D2C}" srcOrd="6" destOrd="0" presId="urn:microsoft.com/office/officeart/2005/8/layout/hChevron3"/>
    <dgm:cxn modelId="{E87ACA65-2050-4B5A-9F9E-040CE255B4C3}" type="presParOf" srcId="{A9D4057E-A41D-449B-9FA8-802424A99B52}" destId="{B3233E52-1B8F-4658-BCD7-E686CD44D3AE}" srcOrd="7" destOrd="0" presId="urn:microsoft.com/office/officeart/2005/8/layout/hChevron3"/>
    <dgm:cxn modelId="{943C54A8-8069-42AE-A247-269297D01BB6}" type="presParOf" srcId="{A9D4057E-A41D-449B-9FA8-802424A99B52}" destId="{5A70C2D1-372B-4F1B-83D6-0E129483BB90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D0E972E-5A1C-4B9B-B3AB-66078CA00D8B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5C9CCA6C-BF53-46AA-ABEE-8F03457DBCAB}">
      <dgm:prSet phldrT="[Text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nl-BE" b="1" dirty="0"/>
            <a:t>09-'15: start</a:t>
          </a:r>
        </a:p>
      </dgm:t>
    </dgm:pt>
    <dgm:pt modelId="{77AD57E6-32BE-4E67-A7B7-4ED9D740B7DB}" type="parTrans" cxnId="{5376A288-EC00-400F-BA61-ACC175750D1B}">
      <dgm:prSet/>
      <dgm:spPr/>
      <dgm:t>
        <a:bodyPr/>
        <a:lstStyle/>
        <a:p>
          <a:endParaRPr lang="nl-BE"/>
        </a:p>
      </dgm:t>
    </dgm:pt>
    <dgm:pt modelId="{5EE05E47-93A1-4831-9DAF-4D7DA4917C54}" type="sibTrans" cxnId="{5376A288-EC00-400F-BA61-ACC175750D1B}">
      <dgm:prSet/>
      <dgm:spPr/>
      <dgm:t>
        <a:bodyPr/>
        <a:lstStyle/>
        <a:p>
          <a:endParaRPr lang="nl-BE"/>
        </a:p>
      </dgm:t>
    </dgm:pt>
    <dgm:pt modelId="{5587D39A-A41F-42E4-8698-089B3C480CE3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nl-BE" b="1"/>
            <a:t>03-'16: outline</a:t>
          </a:r>
        </a:p>
      </dgm:t>
    </dgm:pt>
    <dgm:pt modelId="{9705D4BB-B528-4F74-ABD6-F0D614EFA313}" type="parTrans" cxnId="{A62A5E65-8EF1-47FC-9B83-557BB007FF7D}">
      <dgm:prSet/>
      <dgm:spPr/>
      <dgm:t>
        <a:bodyPr/>
        <a:lstStyle/>
        <a:p>
          <a:endParaRPr lang="nl-BE"/>
        </a:p>
      </dgm:t>
    </dgm:pt>
    <dgm:pt modelId="{A3D3990C-67FF-43FA-BECA-05751E41A671}" type="sibTrans" cxnId="{A62A5E65-8EF1-47FC-9B83-557BB007FF7D}">
      <dgm:prSet/>
      <dgm:spPr/>
      <dgm:t>
        <a:bodyPr/>
        <a:lstStyle/>
        <a:p>
          <a:endParaRPr lang="nl-BE"/>
        </a:p>
      </dgm:t>
    </dgm:pt>
    <dgm:pt modelId="{AE3A4B9B-996D-437F-AAB4-CA65A5301F12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nl-BE" b="1" dirty="0"/>
            <a:t>'16: </a:t>
          </a:r>
          <a:r>
            <a:rPr lang="en-US" b="1" noProof="0" dirty="0"/>
            <a:t>consultation</a:t>
          </a:r>
        </a:p>
      </dgm:t>
    </dgm:pt>
    <dgm:pt modelId="{E6F5B799-E747-4A19-8F28-95C8A0417126}" type="parTrans" cxnId="{4E62389A-CC6E-49CE-8936-DA322983C909}">
      <dgm:prSet/>
      <dgm:spPr/>
      <dgm:t>
        <a:bodyPr/>
        <a:lstStyle/>
        <a:p>
          <a:endParaRPr lang="nl-BE"/>
        </a:p>
      </dgm:t>
    </dgm:pt>
    <dgm:pt modelId="{B555E9BB-2FC7-4F03-B439-9E2354D0F4FA}" type="sibTrans" cxnId="{4E62389A-CC6E-49CE-8936-DA322983C909}">
      <dgm:prSet/>
      <dgm:spPr/>
      <dgm:t>
        <a:bodyPr/>
        <a:lstStyle/>
        <a:p>
          <a:endParaRPr lang="nl-BE"/>
        </a:p>
      </dgm:t>
    </dgm:pt>
    <dgm:pt modelId="{9BE0629C-4AC1-4A62-AA36-AD520D5B4855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nl-BE" b="1" dirty="0"/>
            <a:t>01-'17: conference</a:t>
          </a:r>
        </a:p>
      </dgm:t>
    </dgm:pt>
    <dgm:pt modelId="{2784DA8B-B37D-48C2-A407-C00E9A281E85}" type="parTrans" cxnId="{02250299-06C5-4E76-A4F0-A832622E45F2}">
      <dgm:prSet/>
      <dgm:spPr/>
      <dgm:t>
        <a:bodyPr/>
        <a:lstStyle/>
        <a:p>
          <a:endParaRPr lang="nl-BE"/>
        </a:p>
      </dgm:t>
    </dgm:pt>
    <dgm:pt modelId="{6E455110-8A76-4871-B156-CB43D72E0907}" type="sibTrans" cxnId="{02250299-06C5-4E76-A4F0-A832622E45F2}">
      <dgm:prSet/>
      <dgm:spPr/>
      <dgm:t>
        <a:bodyPr/>
        <a:lstStyle/>
        <a:p>
          <a:endParaRPr lang="nl-BE"/>
        </a:p>
      </dgm:t>
    </dgm:pt>
    <dgm:pt modelId="{2C4E370E-6406-4BB6-B117-C82E30FE8784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nl-BE" b="1" dirty="0"/>
            <a:t>04-'17: </a:t>
          </a:r>
          <a:r>
            <a:rPr lang="en-US" b="1" noProof="0" dirty="0"/>
            <a:t>presentation</a:t>
          </a:r>
        </a:p>
      </dgm:t>
    </dgm:pt>
    <dgm:pt modelId="{AB6DE8BE-C84E-4A9B-AC4F-58E3E46759FD}" type="parTrans" cxnId="{EE383132-A612-4B57-AC3B-A994D8377C84}">
      <dgm:prSet/>
      <dgm:spPr/>
      <dgm:t>
        <a:bodyPr/>
        <a:lstStyle/>
        <a:p>
          <a:endParaRPr lang="nl-BE"/>
        </a:p>
      </dgm:t>
    </dgm:pt>
    <dgm:pt modelId="{BDA66DF6-6008-4102-9ED1-B65716865777}" type="sibTrans" cxnId="{EE383132-A612-4B57-AC3B-A994D8377C84}">
      <dgm:prSet/>
      <dgm:spPr/>
      <dgm:t>
        <a:bodyPr/>
        <a:lstStyle/>
        <a:p>
          <a:endParaRPr lang="nl-BE"/>
        </a:p>
      </dgm:t>
    </dgm:pt>
    <dgm:pt modelId="{10278D2B-216C-4273-88D1-A483587260FA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nl-BE" b="1" dirty="0"/>
            <a:t>11-'17: </a:t>
          </a:r>
          <a:r>
            <a:rPr lang="nl-BE" b="1" dirty="0" err="1"/>
            <a:t>social</a:t>
          </a:r>
          <a:r>
            <a:rPr lang="nl-BE" b="1" dirty="0"/>
            <a:t> </a:t>
          </a:r>
          <a:r>
            <a:rPr lang="nl-BE" b="1" dirty="0" err="1" smtClean="0"/>
            <a:t>summit</a:t>
          </a:r>
          <a:r>
            <a:rPr lang="nl-BE" b="1" dirty="0" smtClean="0"/>
            <a:t> </a:t>
          </a:r>
          <a:r>
            <a:rPr lang="nl-BE" b="1" dirty="0" err="1" smtClean="0"/>
            <a:t>and</a:t>
          </a:r>
          <a:r>
            <a:rPr lang="nl-BE" b="1" dirty="0" smtClean="0"/>
            <a:t> </a:t>
          </a:r>
          <a:r>
            <a:rPr lang="nl-BE" b="1" dirty="0" err="1" smtClean="0"/>
            <a:t>proclamation</a:t>
          </a:r>
          <a:endParaRPr lang="nl-BE" b="1" dirty="0"/>
        </a:p>
      </dgm:t>
    </dgm:pt>
    <dgm:pt modelId="{FC2D9BF3-26AF-4F1F-94FB-A419B6593C6B}" type="parTrans" cxnId="{DCF923AA-F1E4-406E-B2DE-707F59FE87F7}">
      <dgm:prSet/>
      <dgm:spPr/>
      <dgm:t>
        <a:bodyPr/>
        <a:lstStyle/>
        <a:p>
          <a:endParaRPr lang="nl-BE"/>
        </a:p>
      </dgm:t>
    </dgm:pt>
    <dgm:pt modelId="{67560A88-E7A9-41FE-B2C8-4F32CAAF3E3A}" type="sibTrans" cxnId="{DCF923AA-F1E4-406E-B2DE-707F59FE87F7}">
      <dgm:prSet/>
      <dgm:spPr/>
      <dgm:t>
        <a:bodyPr/>
        <a:lstStyle/>
        <a:p>
          <a:endParaRPr lang="nl-BE"/>
        </a:p>
      </dgm:t>
    </dgm:pt>
    <dgm:pt modelId="{569F23B1-4CFC-440F-9E79-0B257E599F48}" type="pres">
      <dgm:prSet presAssocID="{BD0E972E-5A1C-4B9B-B3AB-66078CA00D8B}" presName="Name0" presStyleCnt="0">
        <dgm:presLayoutVars>
          <dgm:dir/>
          <dgm:resizeHandles val="exact"/>
        </dgm:presLayoutVars>
      </dgm:prSet>
      <dgm:spPr/>
    </dgm:pt>
    <dgm:pt modelId="{E17CF44E-F440-4F01-87FA-724B18FD7764}" type="pres">
      <dgm:prSet presAssocID="{5C9CCA6C-BF53-46AA-ABEE-8F03457DBCAB}" presName="parTxOnly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F2DF56C-7FE9-47F2-8BD4-84093174D628}" type="pres">
      <dgm:prSet presAssocID="{5EE05E47-93A1-4831-9DAF-4D7DA4917C54}" presName="parSpace" presStyleCnt="0"/>
      <dgm:spPr/>
    </dgm:pt>
    <dgm:pt modelId="{B37E0966-58B2-45CC-9E06-9BF0FBBDACA0}" type="pres">
      <dgm:prSet presAssocID="{5587D39A-A41F-42E4-8698-089B3C480CE3}" presName="parTxOnly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542E921-33C9-49B9-B3CA-8214DBF0E981}" type="pres">
      <dgm:prSet presAssocID="{A3D3990C-67FF-43FA-BECA-05751E41A671}" presName="parSpace" presStyleCnt="0"/>
      <dgm:spPr/>
    </dgm:pt>
    <dgm:pt modelId="{B2BDD065-0B82-4EB8-82CB-B2B3705ED667}" type="pres">
      <dgm:prSet presAssocID="{AE3A4B9B-996D-437F-AAB4-CA65A5301F12}" presName="parTxOnly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A360E5F-DB8F-4EA4-B60C-255C5E9DCC3B}" type="pres">
      <dgm:prSet presAssocID="{B555E9BB-2FC7-4F03-B439-9E2354D0F4FA}" presName="parSpace" presStyleCnt="0"/>
      <dgm:spPr/>
    </dgm:pt>
    <dgm:pt modelId="{C96A8953-AAA4-49F0-A9A2-A12641F4E097}" type="pres">
      <dgm:prSet presAssocID="{9BE0629C-4AC1-4A62-AA36-AD520D5B4855}" presName="parTxOnly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6ACA5C1-1942-411A-B265-86BE53135C76}" type="pres">
      <dgm:prSet presAssocID="{6E455110-8A76-4871-B156-CB43D72E0907}" presName="parSpace" presStyleCnt="0"/>
      <dgm:spPr/>
    </dgm:pt>
    <dgm:pt modelId="{5764AFA2-7BD0-405A-86EA-A30601F33C28}" type="pres">
      <dgm:prSet presAssocID="{2C4E370E-6406-4BB6-B117-C82E30FE8784}" presName="parTxOnly" presStyleLbl="node1" presStyleIdx="4" presStyleCnt="6" custLinFactNeighborX="-347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E8D1178-82FC-44EE-850A-CF733DAD5CF6}" type="pres">
      <dgm:prSet presAssocID="{BDA66DF6-6008-4102-9ED1-B65716865777}" presName="parSpace" presStyleCnt="0"/>
      <dgm:spPr/>
    </dgm:pt>
    <dgm:pt modelId="{9E4B7756-141F-4EC2-A9D6-96D406C6E0D1}" type="pres">
      <dgm:prSet presAssocID="{10278D2B-216C-4273-88D1-A483587260FA}" presName="parTxOnly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62A5E65-8EF1-47FC-9B83-557BB007FF7D}" srcId="{BD0E972E-5A1C-4B9B-B3AB-66078CA00D8B}" destId="{5587D39A-A41F-42E4-8698-089B3C480CE3}" srcOrd="1" destOrd="0" parTransId="{9705D4BB-B528-4F74-ABD6-F0D614EFA313}" sibTransId="{A3D3990C-67FF-43FA-BECA-05751E41A671}"/>
    <dgm:cxn modelId="{E7FC4A59-299C-4BBF-BB7B-8A767D144DDB}" type="presOf" srcId="{10278D2B-216C-4273-88D1-A483587260FA}" destId="{9E4B7756-141F-4EC2-A9D6-96D406C6E0D1}" srcOrd="0" destOrd="0" presId="urn:microsoft.com/office/officeart/2005/8/layout/hChevron3"/>
    <dgm:cxn modelId="{5376A288-EC00-400F-BA61-ACC175750D1B}" srcId="{BD0E972E-5A1C-4B9B-B3AB-66078CA00D8B}" destId="{5C9CCA6C-BF53-46AA-ABEE-8F03457DBCAB}" srcOrd="0" destOrd="0" parTransId="{77AD57E6-32BE-4E67-A7B7-4ED9D740B7DB}" sibTransId="{5EE05E47-93A1-4831-9DAF-4D7DA4917C54}"/>
    <dgm:cxn modelId="{02250299-06C5-4E76-A4F0-A832622E45F2}" srcId="{BD0E972E-5A1C-4B9B-B3AB-66078CA00D8B}" destId="{9BE0629C-4AC1-4A62-AA36-AD520D5B4855}" srcOrd="3" destOrd="0" parTransId="{2784DA8B-B37D-48C2-A407-C00E9A281E85}" sibTransId="{6E455110-8A76-4871-B156-CB43D72E0907}"/>
    <dgm:cxn modelId="{DCF923AA-F1E4-406E-B2DE-707F59FE87F7}" srcId="{BD0E972E-5A1C-4B9B-B3AB-66078CA00D8B}" destId="{10278D2B-216C-4273-88D1-A483587260FA}" srcOrd="5" destOrd="0" parTransId="{FC2D9BF3-26AF-4F1F-94FB-A419B6593C6B}" sibTransId="{67560A88-E7A9-41FE-B2C8-4F32CAAF3E3A}"/>
    <dgm:cxn modelId="{4E62389A-CC6E-49CE-8936-DA322983C909}" srcId="{BD0E972E-5A1C-4B9B-B3AB-66078CA00D8B}" destId="{AE3A4B9B-996D-437F-AAB4-CA65A5301F12}" srcOrd="2" destOrd="0" parTransId="{E6F5B799-E747-4A19-8F28-95C8A0417126}" sibTransId="{B555E9BB-2FC7-4F03-B439-9E2354D0F4FA}"/>
    <dgm:cxn modelId="{307E7F20-DE44-45D4-BE80-F36CDBE5BC65}" type="presOf" srcId="{AE3A4B9B-996D-437F-AAB4-CA65A5301F12}" destId="{B2BDD065-0B82-4EB8-82CB-B2B3705ED667}" srcOrd="0" destOrd="0" presId="urn:microsoft.com/office/officeart/2005/8/layout/hChevron3"/>
    <dgm:cxn modelId="{0253B11C-7833-491E-9A61-BDDB47EAC154}" type="presOf" srcId="{5C9CCA6C-BF53-46AA-ABEE-8F03457DBCAB}" destId="{E17CF44E-F440-4F01-87FA-724B18FD7764}" srcOrd="0" destOrd="0" presId="urn:microsoft.com/office/officeart/2005/8/layout/hChevron3"/>
    <dgm:cxn modelId="{EE383132-A612-4B57-AC3B-A994D8377C84}" srcId="{BD0E972E-5A1C-4B9B-B3AB-66078CA00D8B}" destId="{2C4E370E-6406-4BB6-B117-C82E30FE8784}" srcOrd="4" destOrd="0" parTransId="{AB6DE8BE-C84E-4A9B-AC4F-58E3E46759FD}" sibTransId="{BDA66DF6-6008-4102-9ED1-B65716865777}"/>
    <dgm:cxn modelId="{AA90C22F-ADB0-4150-AC78-42A47EBF0A5A}" type="presOf" srcId="{BD0E972E-5A1C-4B9B-B3AB-66078CA00D8B}" destId="{569F23B1-4CFC-440F-9E79-0B257E599F48}" srcOrd="0" destOrd="0" presId="urn:microsoft.com/office/officeart/2005/8/layout/hChevron3"/>
    <dgm:cxn modelId="{488C7473-3E55-4EB7-8C51-7ECC0D1316A4}" type="presOf" srcId="{2C4E370E-6406-4BB6-B117-C82E30FE8784}" destId="{5764AFA2-7BD0-405A-86EA-A30601F33C28}" srcOrd="0" destOrd="0" presId="urn:microsoft.com/office/officeart/2005/8/layout/hChevron3"/>
    <dgm:cxn modelId="{70990623-7599-4903-AE27-4F198F89F4A6}" type="presOf" srcId="{5587D39A-A41F-42E4-8698-089B3C480CE3}" destId="{B37E0966-58B2-45CC-9E06-9BF0FBBDACA0}" srcOrd="0" destOrd="0" presId="urn:microsoft.com/office/officeart/2005/8/layout/hChevron3"/>
    <dgm:cxn modelId="{623DDC20-BB8F-4683-84E4-7BB9CB4ED094}" type="presOf" srcId="{9BE0629C-4AC1-4A62-AA36-AD520D5B4855}" destId="{C96A8953-AAA4-49F0-A9A2-A12641F4E097}" srcOrd="0" destOrd="0" presId="urn:microsoft.com/office/officeart/2005/8/layout/hChevron3"/>
    <dgm:cxn modelId="{7DB795EE-F55E-4F4C-A0B4-30CDF316D272}" type="presParOf" srcId="{569F23B1-4CFC-440F-9E79-0B257E599F48}" destId="{E17CF44E-F440-4F01-87FA-724B18FD7764}" srcOrd="0" destOrd="0" presId="urn:microsoft.com/office/officeart/2005/8/layout/hChevron3"/>
    <dgm:cxn modelId="{EFE5B39A-534B-4840-8953-4567E11281D9}" type="presParOf" srcId="{569F23B1-4CFC-440F-9E79-0B257E599F48}" destId="{7F2DF56C-7FE9-47F2-8BD4-84093174D628}" srcOrd="1" destOrd="0" presId="urn:microsoft.com/office/officeart/2005/8/layout/hChevron3"/>
    <dgm:cxn modelId="{5FC9697B-0F65-4EA6-9EED-66705EF69D2D}" type="presParOf" srcId="{569F23B1-4CFC-440F-9E79-0B257E599F48}" destId="{B37E0966-58B2-45CC-9E06-9BF0FBBDACA0}" srcOrd="2" destOrd="0" presId="urn:microsoft.com/office/officeart/2005/8/layout/hChevron3"/>
    <dgm:cxn modelId="{FB0CE2E0-A503-46FF-BD34-FF95791D0831}" type="presParOf" srcId="{569F23B1-4CFC-440F-9E79-0B257E599F48}" destId="{8542E921-33C9-49B9-B3CA-8214DBF0E981}" srcOrd="3" destOrd="0" presId="urn:microsoft.com/office/officeart/2005/8/layout/hChevron3"/>
    <dgm:cxn modelId="{C19446F9-5922-44C5-95B5-CC62B202A171}" type="presParOf" srcId="{569F23B1-4CFC-440F-9E79-0B257E599F48}" destId="{B2BDD065-0B82-4EB8-82CB-B2B3705ED667}" srcOrd="4" destOrd="0" presId="urn:microsoft.com/office/officeart/2005/8/layout/hChevron3"/>
    <dgm:cxn modelId="{DA1EEEA8-471E-44E1-BDB4-D23FB6EDAD40}" type="presParOf" srcId="{569F23B1-4CFC-440F-9E79-0B257E599F48}" destId="{1A360E5F-DB8F-4EA4-B60C-255C5E9DCC3B}" srcOrd="5" destOrd="0" presId="urn:microsoft.com/office/officeart/2005/8/layout/hChevron3"/>
    <dgm:cxn modelId="{33A000BA-DBDE-4608-9B23-BB11BA633390}" type="presParOf" srcId="{569F23B1-4CFC-440F-9E79-0B257E599F48}" destId="{C96A8953-AAA4-49F0-A9A2-A12641F4E097}" srcOrd="6" destOrd="0" presId="urn:microsoft.com/office/officeart/2005/8/layout/hChevron3"/>
    <dgm:cxn modelId="{1DAE8F49-3A71-4332-BB62-1294EF248A48}" type="presParOf" srcId="{569F23B1-4CFC-440F-9E79-0B257E599F48}" destId="{A6ACA5C1-1942-411A-B265-86BE53135C76}" srcOrd="7" destOrd="0" presId="urn:microsoft.com/office/officeart/2005/8/layout/hChevron3"/>
    <dgm:cxn modelId="{973FEB98-43CF-4468-BB34-BFB5AFE515CE}" type="presParOf" srcId="{569F23B1-4CFC-440F-9E79-0B257E599F48}" destId="{5764AFA2-7BD0-405A-86EA-A30601F33C28}" srcOrd="8" destOrd="0" presId="urn:microsoft.com/office/officeart/2005/8/layout/hChevron3"/>
    <dgm:cxn modelId="{B353F264-9F6E-4016-9B92-C93ECC990C18}" type="presParOf" srcId="{569F23B1-4CFC-440F-9E79-0B257E599F48}" destId="{5E8D1178-82FC-44EE-850A-CF733DAD5CF6}" srcOrd="9" destOrd="0" presId="urn:microsoft.com/office/officeart/2005/8/layout/hChevron3"/>
    <dgm:cxn modelId="{CCBC8F7C-765C-4433-A9D3-751762C875D7}" type="presParOf" srcId="{569F23B1-4CFC-440F-9E79-0B257E599F48}" destId="{9E4B7756-141F-4EC2-A9D6-96D406C6E0D1}" srcOrd="1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D0E972E-5A1C-4B9B-B3AB-66078CA00D8B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A89EBEA3-2F5A-4049-A155-42476CE20851}">
      <dgm:prSet phldrT="[Text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nl-BE" b="1" dirty="0"/>
            <a:t>12-'17: </a:t>
          </a:r>
        </a:p>
        <a:p>
          <a:r>
            <a:rPr lang="en-US" b="1" noProof="0" dirty="0"/>
            <a:t>proclamation</a:t>
          </a:r>
        </a:p>
      </dgm:t>
    </dgm:pt>
    <dgm:pt modelId="{5872D8E3-B5F7-42C7-A619-1A5BC82D11CA}" type="parTrans" cxnId="{1C87BDCD-DC94-41EE-8868-E1B8F6436812}">
      <dgm:prSet/>
      <dgm:spPr/>
      <dgm:t>
        <a:bodyPr/>
        <a:lstStyle/>
        <a:p>
          <a:endParaRPr lang="nl-BE"/>
        </a:p>
      </dgm:t>
    </dgm:pt>
    <dgm:pt modelId="{C68F2108-8153-4759-86FC-F831C81133F3}" type="sibTrans" cxnId="{1C87BDCD-DC94-41EE-8868-E1B8F6436812}">
      <dgm:prSet/>
      <dgm:spPr/>
      <dgm:t>
        <a:bodyPr/>
        <a:lstStyle/>
        <a:p>
          <a:endParaRPr lang="nl-BE"/>
        </a:p>
      </dgm:t>
    </dgm:pt>
    <dgm:pt modelId="{2C4E370E-6406-4BB6-B117-C82E30FE8784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nl-BE" b="1" dirty="0"/>
            <a:t>01-'17: </a:t>
          </a:r>
        </a:p>
        <a:p>
          <a:r>
            <a:rPr lang="en-US" b="1" noProof="0" dirty="0"/>
            <a:t>own</a:t>
          </a:r>
          <a:r>
            <a:rPr lang="nl-BE" b="1" dirty="0"/>
            <a:t> </a:t>
          </a:r>
          <a:r>
            <a:rPr lang="en-US" b="1" noProof="0" dirty="0"/>
            <a:t>initiative</a:t>
          </a:r>
          <a:r>
            <a:rPr lang="nl-BE" b="1" dirty="0"/>
            <a:t> report</a:t>
          </a:r>
        </a:p>
      </dgm:t>
    </dgm:pt>
    <dgm:pt modelId="{AB6DE8BE-C84E-4A9B-AC4F-58E3E46759FD}" type="parTrans" cxnId="{EE383132-A612-4B57-AC3B-A994D8377C84}">
      <dgm:prSet/>
      <dgm:spPr/>
      <dgm:t>
        <a:bodyPr/>
        <a:lstStyle/>
        <a:p>
          <a:endParaRPr lang="nl-BE"/>
        </a:p>
      </dgm:t>
    </dgm:pt>
    <dgm:pt modelId="{BDA66DF6-6008-4102-9ED1-B65716865777}" type="sibTrans" cxnId="{EE383132-A612-4B57-AC3B-A994D8377C84}">
      <dgm:prSet/>
      <dgm:spPr/>
      <dgm:t>
        <a:bodyPr/>
        <a:lstStyle/>
        <a:p>
          <a:endParaRPr lang="nl-BE"/>
        </a:p>
      </dgm:t>
    </dgm:pt>
    <dgm:pt modelId="{10278D2B-216C-4273-88D1-A483587260FA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nl-BE" b="1" dirty="0"/>
            <a:t>04/12-'17: </a:t>
          </a:r>
        </a:p>
        <a:p>
          <a:r>
            <a:rPr lang="en-US" b="1" noProof="0" dirty="0"/>
            <a:t>debates</a:t>
          </a:r>
        </a:p>
      </dgm:t>
    </dgm:pt>
    <dgm:pt modelId="{FC2D9BF3-26AF-4F1F-94FB-A419B6593C6B}" type="parTrans" cxnId="{DCF923AA-F1E4-406E-B2DE-707F59FE87F7}">
      <dgm:prSet/>
      <dgm:spPr/>
      <dgm:t>
        <a:bodyPr/>
        <a:lstStyle/>
        <a:p>
          <a:endParaRPr lang="nl-BE"/>
        </a:p>
      </dgm:t>
    </dgm:pt>
    <dgm:pt modelId="{67560A88-E7A9-41FE-B2C8-4F32CAAF3E3A}" type="sibTrans" cxnId="{DCF923AA-F1E4-406E-B2DE-707F59FE87F7}">
      <dgm:prSet/>
      <dgm:spPr/>
      <dgm:t>
        <a:bodyPr/>
        <a:lstStyle/>
        <a:p>
          <a:endParaRPr lang="nl-BE"/>
        </a:p>
      </dgm:t>
    </dgm:pt>
    <dgm:pt modelId="{569F23B1-4CFC-440F-9E79-0B257E599F48}" type="pres">
      <dgm:prSet presAssocID="{BD0E972E-5A1C-4B9B-B3AB-66078CA00D8B}" presName="Name0" presStyleCnt="0">
        <dgm:presLayoutVars>
          <dgm:dir/>
          <dgm:resizeHandles val="exact"/>
        </dgm:presLayoutVars>
      </dgm:prSet>
      <dgm:spPr/>
    </dgm:pt>
    <dgm:pt modelId="{5764AFA2-7BD0-405A-86EA-A30601F33C28}" type="pres">
      <dgm:prSet presAssocID="{2C4E370E-6406-4BB6-B117-C82E30FE8784}" presName="parTxOnly" presStyleLbl="node1" presStyleIdx="0" presStyleCnt="3" custLinFactNeighborX="-347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E8D1178-82FC-44EE-850A-CF733DAD5CF6}" type="pres">
      <dgm:prSet presAssocID="{BDA66DF6-6008-4102-9ED1-B65716865777}" presName="parSpace" presStyleCnt="0"/>
      <dgm:spPr/>
    </dgm:pt>
    <dgm:pt modelId="{9E4B7756-141F-4EC2-A9D6-96D406C6E0D1}" type="pres">
      <dgm:prSet presAssocID="{10278D2B-216C-4273-88D1-A483587260FA}" presName="parTxOnly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9FA9D38-30C7-4FE5-BD4A-1271E46DE97A}" type="pres">
      <dgm:prSet presAssocID="{67560A88-E7A9-41FE-B2C8-4F32CAAF3E3A}" presName="parSpace" presStyleCnt="0"/>
      <dgm:spPr/>
    </dgm:pt>
    <dgm:pt modelId="{91A5F047-075C-4D50-BBAE-C85BDB6EE9B9}" type="pres">
      <dgm:prSet presAssocID="{A89EBEA3-2F5A-4049-A155-42476CE20851}" presName="parTxOnly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838B8A7-E28C-4F45-9403-4CC9609A01AA}" type="presOf" srcId="{10278D2B-216C-4273-88D1-A483587260FA}" destId="{9E4B7756-141F-4EC2-A9D6-96D406C6E0D1}" srcOrd="0" destOrd="0" presId="urn:microsoft.com/office/officeart/2005/8/layout/hChevron3"/>
    <dgm:cxn modelId="{B6E0DDA4-F94E-4063-9794-248ECB1C286F}" type="presOf" srcId="{2C4E370E-6406-4BB6-B117-C82E30FE8784}" destId="{5764AFA2-7BD0-405A-86EA-A30601F33C28}" srcOrd="0" destOrd="0" presId="urn:microsoft.com/office/officeart/2005/8/layout/hChevron3"/>
    <dgm:cxn modelId="{1C87BDCD-DC94-41EE-8868-E1B8F6436812}" srcId="{BD0E972E-5A1C-4B9B-B3AB-66078CA00D8B}" destId="{A89EBEA3-2F5A-4049-A155-42476CE20851}" srcOrd="2" destOrd="0" parTransId="{5872D8E3-B5F7-42C7-A619-1A5BC82D11CA}" sibTransId="{C68F2108-8153-4759-86FC-F831C81133F3}"/>
    <dgm:cxn modelId="{DCF923AA-F1E4-406E-B2DE-707F59FE87F7}" srcId="{BD0E972E-5A1C-4B9B-B3AB-66078CA00D8B}" destId="{10278D2B-216C-4273-88D1-A483587260FA}" srcOrd="1" destOrd="0" parTransId="{FC2D9BF3-26AF-4F1F-94FB-A419B6593C6B}" sibTransId="{67560A88-E7A9-41FE-B2C8-4F32CAAF3E3A}"/>
    <dgm:cxn modelId="{12F03611-D702-4BCD-8632-4C4F242B9834}" type="presOf" srcId="{A89EBEA3-2F5A-4049-A155-42476CE20851}" destId="{91A5F047-075C-4D50-BBAE-C85BDB6EE9B9}" srcOrd="0" destOrd="0" presId="urn:microsoft.com/office/officeart/2005/8/layout/hChevron3"/>
    <dgm:cxn modelId="{FF376D3E-1C7E-4CD3-AD32-85293D4E51F6}" type="presOf" srcId="{BD0E972E-5A1C-4B9B-B3AB-66078CA00D8B}" destId="{569F23B1-4CFC-440F-9E79-0B257E599F48}" srcOrd="0" destOrd="0" presId="urn:microsoft.com/office/officeart/2005/8/layout/hChevron3"/>
    <dgm:cxn modelId="{EE383132-A612-4B57-AC3B-A994D8377C84}" srcId="{BD0E972E-5A1C-4B9B-B3AB-66078CA00D8B}" destId="{2C4E370E-6406-4BB6-B117-C82E30FE8784}" srcOrd="0" destOrd="0" parTransId="{AB6DE8BE-C84E-4A9B-AC4F-58E3E46759FD}" sibTransId="{BDA66DF6-6008-4102-9ED1-B65716865777}"/>
    <dgm:cxn modelId="{FA401F44-303D-420E-9B97-91DA9B49ADEE}" type="presParOf" srcId="{569F23B1-4CFC-440F-9E79-0B257E599F48}" destId="{5764AFA2-7BD0-405A-86EA-A30601F33C28}" srcOrd="0" destOrd="0" presId="urn:microsoft.com/office/officeart/2005/8/layout/hChevron3"/>
    <dgm:cxn modelId="{5B3ECD6A-2D58-473F-82F5-B2E7F2A6E119}" type="presParOf" srcId="{569F23B1-4CFC-440F-9E79-0B257E599F48}" destId="{5E8D1178-82FC-44EE-850A-CF733DAD5CF6}" srcOrd="1" destOrd="0" presId="urn:microsoft.com/office/officeart/2005/8/layout/hChevron3"/>
    <dgm:cxn modelId="{8E148E58-008D-456F-B9F7-AB8D8D177CEE}" type="presParOf" srcId="{569F23B1-4CFC-440F-9E79-0B257E599F48}" destId="{9E4B7756-141F-4EC2-A9D6-96D406C6E0D1}" srcOrd="2" destOrd="0" presId="urn:microsoft.com/office/officeart/2005/8/layout/hChevron3"/>
    <dgm:cxn modelId="{39B0100F-258B-44AA-9DEB-09B7AFDADF02}" type="presParOf" srcId="{569F23B1-4CFC-440F-9E79-0B257E599F48}" destId="{79FA9D38-30C7-4FE5-BD4A-1271E46DE97A}" srcOrd="3" destOrd="0" presId="urn:microsoft.com/office/officeart/2005/8/layout/hChevron3"/>
    <dgm:cxn modelId="{2F367B2D-A101-41DE-AA99-174EE570B2C2}" type="presParOf" srcId="{569F23B1-4CFC-440F-9E79-0B257E599F48}" destId="{91A5F047-075C-4D50-BBAE-C85BDB6EE9B9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3" y="3"/>
            <a:ext cx="2945659" cy="49371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B7407E04-E001-41FE-A2EA-D33B19748A3D}" type="datetime1">
              <a:rPr lang="nl-NL"/>
              <a:pPr/>
              <a:t>28-11-2017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378827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3" y="9378827"/>
            <a:ext cx="2945659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30B326F3-530C-4CA7-BEAD-F5FB95C2C62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65234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3"/>
            <a:ext cx="2945659" cy="49371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F5CB88FD-A673-47BD-87C0-C2D76A9C9B66}" type="datetime1">
              <a:rPr lang="nl-NL"/>
              <a:pPr/>
              <a:t>28-11-2017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8827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378827"/>
            <a:ext cx="2945659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28EA585A-E2F7-4F86-B378-030C62B2B72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38110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8C165-38A2-4FF4-A1BD-D619E01290F4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nl-NL"/>
              <a:t>Jozef Pacolet, Annelies De Coninck, Tom Strengs - 19/04/2010 - 15:40</a:t>
            </a:r>
          </a:p>
        </p:txBody>
      </p:sp>
    </p:spTree>
    <p:extLst>
      <p:ext uri="{BB962C8B-B14F-4D97-AF65-F5344CB8AC3E}">
        <p14:creationId xmlns:p14="http://schemas.microsoft.com/office/powerpoint/2010/main" val="7481133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8C165-38A2-4FF4-A1BD-D619E01290F4}" type="slidenum">
              <a:rPr lang="nl-NL" smtClean="0"/>
              <a:pPr/>
              <a:t>11</a:t>
            </a:fld>
            <a:endParaRPr lang="nl-NL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nl-NL"/>
              <a:t>Jozef Pacolet, Annelies De Coninck, Tom Strengs - 19/04/2010 - 15:40</a:t>
            </a:r>
          </a:p>
        </p:txBody>
      </p:sp>
    </p:spTree>
    <p:extLst>
      <p:ext uri="{BB962C8B-B14F-4D97-AF65-F5344CB8AC3E}">
        <p14:creationId xmlns:p14="http://schemas.microsoft.com/office/powerpoint/2010/main" val="660495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8C165-38A2-4FF4-A1BD-D619E01290F4}" type="slidenum">
              <a:rPr lang="nl-NL" smtClean="0"/>
              <a:pPr/>
              <a:t>18</a:t>
            </a:fld>
            <a:endParaRPr lang="nl-NL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nl-NL"/>
              <a:t>Jozef Pacolet, Annelies De Coninck, Tom Strengs - 19/04/2010 - 15:40</a:t>
            </a:r>
          </a:p>
        </p:txBody>
      </p:sp>
    </p:spTree>
    <p:extLst>
      <p:ext uri="{BB962C8B-B14F-4D97-AF65-F5344CB8AC3E}">
        <p14:creationId xmlns:p14="http://schemas.microsoft.com/office/powerpoint/2010/main" val="21992977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8C165-38A2-4FF4-A1BD-D619E01290F4}" type="slidenum">
              <a:rPr lang="nl-NL" smtClean="0"/>
              <a:pPr/>
              <a:t>27</a:t>
            </a:fld>
            <a:endParaRPr lang="nl-NL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nl-NL"/>
              <a:t>Jozef Pacolet, Annelies De Coninck, Tom Strengs - 19/04/2010 - 15:40</a:t>
            </a:r>
          </a:p>
        </p:txBody>
      </p:sp>
    </p:spTree>
    <p:extLst>
      <p:ext uri="{BB962C8B-B14F-4D97-AF65-F5344CB8AC3E}">
        <p14:creationId xmlns:p14="http://schemas.microsoft.com/office/powerpoint/2010/main" val="26675846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8C165-38A2-4FF4-A1BD-D619E01290F4}" type="slidenum">
              <a:rPr lang="nl-NL" smtClean="0"/>
              <a:pPr/>
              <a:t>28</a:t>
            </a:fld>
            <a:endParaRPr lang="nl-NL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nl-NL"/>
              <a:t>Jozef Pacolet, Annelies De Coninck, Tom Strengs - 19/04/2010 - 15:40</a:t>
            </a:r>
          </a:p>
        </p:txBody>
      </p:sp>
    </p:spTree>
    <p:extLst>
      <p:ext uri="{BB962C8B-B14F-4D97-AF65-F5344CB8AC3E}">
        <p14:creationId xmlns:p14="http://schemas.microsoft.com/office/powerpoint/2010/main" val="1648974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8C165-38A2-4FF4-A1BD-D619E01290F4}" type="slidenum">
              <a:rPr lang="nl-NL" smtClean="0"/>
              <a:pPr/>
              <a:t>29</a:t>
            </a:fld>
            <a:endParaRPr lang="nl-NL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nl-NL"/>
              <a:t>Jozef Pacolet, Annelies De Coninck, Tom Strengs - 19/04/2010 - 15:40</a:t>
            </a:r>
          </a:p>
        </p:txBody>
      </p:sp>
    </p:spTree>
    <p:extLst>
      <p:ext uri="{BB962C8B-B14F-4D97-AF65-F5344CB8AC3E}">
        <p14:creationId xmlns:p14="http://schemas.microsoft.com/office/powerpoint/2010/main" val="8857381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8C165-38A2-4FF4-A1BD-D619E01290F4}" type="slidenum">
              <a:rPr lang="nl-NL" smtClean="0"/>
              <a:pPr/>
              <a:t>30</a:t>
            </a:fld>
            <a:endParaRPr lang="nl-NL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nl-NL"/>
              <a:t>Jozef Pacolet, Annelies De Coninck, Tom Strengs - 19/04/2010 - 15:40</a:t>
            </a:r>
          </a:p>
        </p:txBody>
      </p:sp>
    </p:spTree>
    <p:extLst>
      <p:ext uri="{BB962C8B-B14F-4D97-AF65-F5344CB8AC3E}">
        <p14:creationId xmlns:p14="http://schemas.microsoft.com/office/powerpoint/2010/main" val="4012613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8C165-38A2-4FF4-A1BD-D619E01290F4}" type="slidenum">
              <a:rPr lang="nl-NL" smtClean="0"/>
              <a:pPr/>
              <a:t>31</a:t>
            </a:fld>
            <a:endParaRPr lang="nl-NL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nl-NL"/>
              <a:t>Jozef Pacolet, Annelies De Coninck, Tom Strengs - 19/04/2010 - 15:40</a:t>
            </a:r>
          </a:p>
        </p:txBody>
      </p:sp>
    </p:spTree>
    <p:extLst>
      <p:ext uri="{BB962C8B-B14F-4D97-AF65-F5344CB8AC3E}">
        <p14:creationId xmlns:p14="http://schemas.microsoft.com/office/powerpoint/2010/main" val="3899429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8C165-38A2-4FF4-A1BD-D619E01290F4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nl-NL"/>
              <a:t>Jozef Pacolet, Annelies De Coninck, Tom Strengs - 19/04/2010 - 15:40</a:t>
            </a:r>
          </a:p>
        </p:txBody>
      </p:sp>
    </p:spTree>
    <p:extLst>
      <p:ext uri="{BB962C8B-B14F-4D97-AF65-F5344CB8AC3E}">
        <p14:creationId xmlns:p14="http://schemas.microsoft.com/office/powerpoint/2010/main" val="36588041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8C165-38A2-4FF4-A1BD-D619E01290F4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nl-NL"/>
              <a:t>Jozef Pacolet, Annelies De Coninck, Tom Strengs - 19/04/2010 - 15:40</a:t>
            </a:r>
          </a:p>
        </p:txBody>
      </p:sp>
    </p:spTree>
    <p:extLst>
      <p:ext uri="{BB962C8B-B14F-4D97-AF65-F5344CB8AC3E}">
        <p14:creationId xmlns:p14="http://schemas.microsoft.com/office/powerpoint/2010/main" val="31655066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8C165-38A2-4FF4-A1BD-D619E01290F4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nl-NL"/>
              <a:t>Jozef Pacolet, Annelies De Coninck, Tom Strengs - 19/04/2010 - 15:40</a:t>
            </a:r>
          </a:p>
        </p:txBody>
      </p:sp>
    </p:spTree>
    <p:extLst>
      <p:ext uri="{BB962C8B-B14F-4D97-AF65-F5344CB8AC3E}">
        <p14:creationId xmlns:p14="http://schemas.microsoft.com/office/powerpoint/2010/main" val="37574032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8C165-38A2-4FF4-A1BD-D619E01290F4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nl-NL"/>
              <a:t>Jozef Pacolet, Annelies De Coninck, Tom Strengs - 19/04/2010 - 15:40</a:t>
            </a:r>
          </a:p>
        </p:txBody>
      </p:sp>
    </p:spTree>
    <p:extLst>
      <p:ext uri="{BB962C8B-B14F-4D97-AF65-F5344CB8AC3E}">
        <p14:creationId xmlns:p14="http://schemas.microsoft.com/office/powerpoint/2010/main" val="4748035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8C165-38A2-4FF4-A1BD-D619E01290F4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nl-NL"/>
              <a:t>Jozef Pacolet, Annelies De Coninck, Tom Strengs - 19/04/2010 - 15:40</a:t>
            </a:r>
          </a:p>
        </p:txBody>
      </p:sp>
    </p:spTree>
    <p:extLst>
      <p:ext uri="{BB962C8B-B14F-4D97-AF65-F5344CB8AC3E}">
        <p14:creationId xmlns:p14="http://schemas.microsoft.com/office/powerpoint/2010/main" val="1645274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8C165-38A2-4FF4-A1BD-D619E01290F4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nl-NL"/>
              <a:t>Jozef Pacolet, Annelies De Coninck, Tom Strengs - 19/04/2010 - 15:40</a:t>
            </a:r>
          </a:p>
        </p:txBody>
      </p:sp>
    </p:spTree>
    <p:extLst>
      <p:ext uri="{BB962C8B-B14F-4D97-AF65-F5344CB8AC3E}">
        <p14:creationId xmlns:p14="http://schemas.microsoft.com/office/powerpoint/2010/main" val="9543230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8C165-38A2-4FF4-A1BD-D619E01290F4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nl-NL"/>
              <a:t>Jozef Pacolet, Annelies De Coninck, Tom Strengs - 19/04/2010 - 15:40</a:t>
            </a:r>
          </a:p>
        </p:txBody>
      </p:sp>
    </p:spTree>
    <p:extLst>
      <p:ext uri="{BB962C8B-B14F-4D97-AF65-F5344CB8AC3E}">
        <p14:creationId xmlns:p14="http://schemas.microsoft.com/office/powerpoint/2010/main" val="25776268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8C165-38A2-4FF4-A1BD-D619E01290F4}" type="slidenum">
              <a:rPr lang="nl-NL" smtClean="0"/>
              <a:pPr/>
              <a:t>10</a:t>
            </a:fld>
            <a:endParaRPr lang="nl-NL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nl-NL"/>
              <a:t>Jozef Pacolet, Annelies De Coninck, Tom Strengs - 19/04/2010 - 15:40</a:t>
            </a:r>
          </a:p>
        </p:txBody>
      </p:sp>
    </p:spTree>
    <p:extLst>
      <p:ext uri="{BB962C8B-B14F-4D97-AF65-F5344CB8AC3E}">
        <p14:creationId xmlns:p14="http://schemas.microsoft.com/office/powerpoint/2010/main" val="1468914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11"/>
          <p:cNvSpPr/>
          <p:nvPr userDrawn="1"/>
        </p:nvSpPr>
        <p:spPr>
          <a:xfrm>
            <a:off x="0" y="647700"/>
            <a:ext cx="9144000" cy="6210300"/>
          </a:xfrm>
          <a:prstGeom prst="rect">
            <a:avLst/>
          </a:prstGeom>
          <a:solidFill>
            <a:srgbClr val="A2C83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5" name="Rechthoek 12"/>
          <p:cNvSpPr/>
          <p:nvPr userDrawn="1"/>
        </p:nvSpPr>
        <p:spPr>
          <a:xfrm>
            <a:off x="0" y="0"/>
            <a:ext cx="9144000" cy="647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6" name="Tekstvak 13"/>
          <p:cNvSpPr txBox="1"/>
          <p:nvPr userDrawn="1"/>
        </p:nvSpPr>
        <p:spPr>
          <a:xfrm rot="16200000">
            <a:off x="-865187" y="5581650"/>
            <a:ext cx="1985962" cy="153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nl-NL" sz="400">
                <a:solidFill>
                  <a:schemeClr val="bg1"/>
                </a:solidFill>
                <a:cs typeface="Arial" charset="0"/>
              </a:rPr>
              <a:t>﻿Design Charles &amp; Ray Eames - Hang it all  ©  Vitra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663999" y="2198071"/>
            <a:ext cx="6048000" cy="896800"/>
          </a:xfrm>
        </p:spPr>
        <p:txBody>
          <a:bodyPr anchor="t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2664000" y="3384270"/>
            <a:ext cx="6048000" cy="175260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NL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89" y="123531"/>
            <a:ext cx="3088827" cy="9502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8334000" cy="900000"/>
          </a:xfrm>
        </p:spPr>
        <p:txBody>
          <a:bodyPr>
            <a:normAutofit/>
          </a:bodyPr>
          <a:lstStyle/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999" y="1349999"/>
            <a:ext cx="8334000" cy="46080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BB6386-FBAC-464A-9360-3CFEC36DCEE2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67CBDB-94DE-49E0-8E4D-66BE2C607AAC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540000" y="1600201"/>
            <a:ext cx="4038600" cy="4248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752000" y="1600199"/>
            <a:ext cx="4038600" cy="4248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3D232D-6EFA-4804-9701-EA4CB892710E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40000" y="1386000"/>
            <a:ext cx="4040188" cy="756000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40000" y="2174875"/>
            <a:ext cx="4040188" cy="3744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716000" y="1386000"/>
            <a:ext cx="4041775" cy="756000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716000" y="2174875"/>
            <a:ext cx="4041775" cy="3744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39F509-D5E4-4D89-A90D-E878C4F0E3BD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735883-7CA5-47C0-940C-78637F01760C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C743A8-3DD0-4EF9-B397-C6F78AF92A6E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/>
          <p:cNvSpPr/>
          <p:nvPr/>
        </p:nvSpPr>
        <p:spPr>
          <a:xfrm>
            <a:off x="0" y="6372225"/>
            <a:ext cx="9144000" cy="485775"/>
          </a:xfrm>
          <a:prstGeom prst="rect">
            <a:avLst/>
          </a:prstGeom>
          <a:solidFill>
            <a:srgbClr val="A2C83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0" y="0"/>
            <a:ext cx="9144000" cy="6372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028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539750" y="179388"/>
            <a:ext cx="8334375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BE" dirty="0"/>
              <a:t>Titelstijl van model bewerken</a:t>
            </a:r>
            <a:endParaRPr lang="nl-NL" dirty="0"/>
          </a:p>
        </p:txBody>
      </p:sp>
      <p:sp>
        <p:nvSpPr>
          <p:cNvPr id="1029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539750" y="1349374"/>
            <a:ext cx="8334375" cy="46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BE" dirty="0"/>
              <a:t>Klik om de tekststijl van het model te bewerken</a:t>
            </a:r>
          </a:p>
          <a:p>
            <a:pPr lvl="1"/>
            <a:r>
              <a:rPr lang="nl-BE" dirty="0"/>
              <a:t>Tweede niveau</a:t>
            </a:r>
          </a:p>
          <a:p>
            <a:pPr lvl="2"/>
            <a:r>
              <a:rPr lang="nl-BE" dirty="0"/>
              <a:t>Derde niveau</a:t>
            </a:r>
          </a:p>
          <a:p>
            <a:pPr lvl="3"/>
            <a:r>
              <a:rPr lang="nl-BE" dirty="0"/>
              <a:t>Vierde niveau</a:t>
            </a:r>
          </a:p>
          <a:p>
            <a:pPr lvl="4"/>
            <a:r>
              <a:rPr lang="nl-BE" dirty="0"/>
              <a:t>Vijfde niveau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540000" y="6408000"/>
            <a:ext cx="3060000" cy="287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3635375" y="6408000"/>
            <a:ext cx="936625" cy="2873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0000"/>
                </a:solidFill>
                <a:latin typeface="Calibri" charset="0"/>
              </a:defRPr>
            </a:lvl1pPr>
          </a:lstStyle>
          <a:p>
            <a:fld id="{BCB1B011-9078-414C-8091-A89EB900CA7F}" type="slidenum">
              <a:rPr lang="nl-NL"/>
              <a:pPr/>
              <a:t>‹nr.›</a:t>
            </a:fld>
            <a:endParaRPr lang="nl-NL" dirty="0"/>
          </a:p>
        </p:txBody>
      </p:sp>
      <p:pic>
        <p:nvPicPr>
          <p:cNvPr id="1033" name="Afbeelding 17" descr="DEF_HIVA_LOGO_1.png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780213" y="6011863"/>
            <a:ext cx="20970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kern="1200">
          <a:solidFill>
            <a:srgbClr val="769629"/>
          </a:solidFill>
          <a:latin typeface="Arial"/>
          <a:ea typeface="ＭＳ Ｐゴシック" charset="-128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rgbClr val="769629"/>
          </a:solidFill>
          <a:latin typeface="Arial" charset="0"/>
          <a:ea typeface="ＭＳ Ｐゴシック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rgbClr val="769629"/>
          </a:solidFill>
          <a:latin typeface="Arial" charset="0"/>
          <a:ea typeface="ＭＳ Ｐゴシック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rgbClr val="769629"/>
          </a:solidFill>
          <a:latin typeface="Arial" charset="0"/>
          <a:ea typeface="ＭＳ Ｐゴシック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rgbClr val="769629"/>
          </a:solidFill>
          <a:latin typeface="Arial" charset="0"/>
          <a:ea typeface="ＭＳ Ｐゴシック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ＭＳ Ｐゴシック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ＭＳ Ｐゴシック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ＭＳ Ｐゴシック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/>
          <a:ea typeface="ＭＳ Ｐゴシック" charset="-128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charset="-128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/>
          <a:ea typeface="ＭＳ Ｐゴシック" charset="-128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800" kern="1200">
          <a:solidFill>
            <a:schemeClr val="tx1"/>
          </a:solidFill>
          <a:latin typeface="Arial"/>
          <a:ea typeface="ＭＳ Ｐゴシック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hyperlink" Target="http://www.eza.org/index.php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13" Type="http://schemas.openxmlformats.org/officeDocument/2006/relationships/diagramLayout" Target="../diagrams/layout6.xml"/><Relationship Id="rId18" Type="http://schemas.openxmlformats.org/officeDocument/2006/relationships/diagramLayout" Target="../diagrams/layout7.xml"/><Relationship Id="rId3" Type="http://schemas.openxmlformats.org/officeDocument/2006/relationships/diagramLayout" Target="../diagrams/layout4.xml"/><Relationship Id="rId21" Type="http://schemas.microsoft.com/office/2007/relationships/diagramDrawing" Target="../diagrams/drawing7.xml"/><Relationship Id="rId7" Type="http://schemas.openxmlformats.org/officeDocument/2006/relationships/diagramData" Target="../diagrams/data5.xml"/><Relationship Id="rId12" Type="http://schemas.openxmlformats.org/officeDocument/2006/relationships/diagramData" Target="../diagrams/data6.xml"/><Relationship Id="rId17" Type="http://schemas.openxmlformats.org/officeDocument/2006/relationships/diagramData" Target="../diagrams/data7.xml"/><Relationship Id="rId2" Type="http://schemas.openxmlformats.org/officeDocument/2006/relationships/diagramData" Target="../diagrams/data4.xml"/><Relationship Id="rId16" Type="http://schemas.microsoft.com/office/2007/relationships/diagramDrawing" Target="../diagrams/drawing6.xml"/><Relationship Id="rId20" Type="http://schemas.openxmlformats.org/officeDocument/2006/relationships/diagramColors" Target="../diagrams/colors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5" Type="http://schemas.openxmlformats.org/officeDocument/2006/relationships/diagramColors" Target="../diagrams/colors6.xml"/><Relationship Id="rId10" Type="http://schemas.openxmlformats.org/officeDocument/2006/relationships/diagramColors" Target="../diagrams/colors5.xml"/><Relationship Id="rId19" Type="http://schemas.openxmlformats.org/officeDocument/2006/relationships/diagramQuickStyle" Target="../diagrams/quickStyle7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Relationship Id="rId14" Type="http://schemas.openxmlformats.org/officeDocument/2006/relationships/diagramQuickStyle" Target="../diagrams/quickStyle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 E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7271" y="5761609"/>
            <a:ext cx="962612" cy="655396"/>
          </a:xfrm>
          <a:prstGeom prst="rect">
            <a:avLst/>
          </a:prstGeom>
          <a:noFill/>
        </p:spPr>
      </p:pic>
      <p:pic>
        <p:nvPicPr>
          <p:cNvPr id="13" name="Picture 12">
            <a:hlinkClick r:id="rId4"/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9476" y="5752983"/>
            <a:ext cx="1681920" cy="639854"/>
          </a:xfrm>
          <a:prstGeom prst="rect">
            <a:avLst/>
          </a:prstGeom>
          <a:noFill/>
        </p:spPr>
      </p:pic>
      <p:sp>
        <p:nvSpPr>
          <p:cNvPr id="15" name="Titel 3"/>
          <p:cNvSpPr>
            <a:spLocks noGrp="1"/>
          </p:cNvSpPr>
          <p:nvPr>
            <p:ph type="ctrTitle"/>
          </p:nvPr>
        </p:nvSpPr>
        <p:spPr>
          <a:xfrm>
            <a:off x="-19554" y="1539326"/>
            <a:ext cx="9144000" cy="896937"/>
          </a:xfrm>
        </p:spPr>
        <p:txBody>
          <a:bodyPr>
            <a:normAutofit fontScale="90000"/>
          </a:bodyPr>
          <a:lstStyle/>
          <a:p>
            <a:pPr algn="ctr">
              <a:tabLst>
                <a:tab pos="3316288" algn="l"/>
              </a:tabLst>
            </a:pPr>
            <a:r>
              <a:rPr lang="nl-BE" dirty="0">
                <a:solidFill>
                  <a:srgbClr val="003399"/>
                </a:solidFill>
              </a:rPr>
              <a:t>The European </a:t>
            </a:r>
            <a:r>
              <a:rPr lang="nl-BE" dirty="0" err="1">
                <a:solidFill>
                  <a:srgbClr val="003399"/>
                </a:solidFill>
              </a:rPr>
              <a:t>Pillar</a:t>
            </a:r>
            <a:r>
              <a:rPr lang="nl-BE" dirty="0">
                <a:solidFill>
                  <a:srgbClr val="003399"/>
                </a:solidFill>
              </a:rPr>
              <a:t> of </a:t>
            </a:r>
            <a:r>
              <a:rPr lang="nl-BE" dirty="0" err="1">
                <a:solidFill>
                  <a:srgbClr val="003399"/>
                </a:solidFill>
              </a:rPr>
              <a:t>Social</a:t>
            </a:r>
            <a:r>
              <a:rPr lang="nl-BE" dirty="0">
                <a:solidFill>
                  <a:srgbClr val="003399"/>
                </a:solidFill>
              </a:rPr>
              <a:t> </a:t>
            </a:r>
            <a:r>
              <a:rPr lang="nl-BE" dirty="0" err="1">
                <a:solidFill>
                  <a:srgbClr val="003399"/>
                </a:solidFill>
              </a:rPr>
              <a:t>Rights</a:t>
            </a:r>
            <a:r>
              <a:rPr lang="nl-BE" dirty="0">
                <a:solidFill>
                  <a:srgbClr val="003399"/>
                </a:solidFill>
              </a:rPr>
              <a:t>: quo </a:t>
            </a:r>
            <a:r>
              <a:rPr lang="nl-BE" dirty="0" err="1">
                <a:solidFill>
                  <a:srgbClr val="003399"/>
                </a:solidFill>
              </a:rPr>
              <a:t>vadis</a:t>
            </a:r>
            <a:r>
              <a:rPr lang="nl-BE" dirty="0">
                <a:solidFill>
                  <a:srgbClr val="003399"/>
                </a:solidFill>
              </a:rPr>
              <a:t>?</a:t>
            </a:r>
            <a:br>
              <a:rPr lang="nl-BE" dirty="0">
                <a:solidFill>
                  <a:srgbClr val="003399"/>
                </a:solidFill>
              </a:rPr>
            </a:br>
            <a:r>
              <a:rPr lang="nl-BE" dirty="0">
                <a:solidFill>
                  <a:srgbClr val="003399"/>
                </a:solidFill>
              </a:rPr>
              <a:t>The </a:t>
            </a:r>
            <a:r>
              <a:rPr lang="nl-BE" dirty="0" err="1">
                <a:solidFill>
                  <a:srgbClr val="003399"/>
                </a:solidFill>
              </a:rPr>
              <a:t>overwhelming</a:t>
            </a:r>
            <a:r>
              <a:rPr lang="nl-BE" dirty="0">
                <a:solidFill>
                  <a:srgbClr val="003399"/>
                </a:solidFill>
              </a:rPr>
              <a:t> </a:t>
            </a:r>
            <a:r>
              <a:rPr lang="nl-BE" dirty="0" err="1">
                <a:solidFill>
                  <a:srgbClr val="003399"/>
                </a:solidFill>
              </a:rPr>
              <a:t>ambition</a:t>
            </a:r>
            <a:r>
              <a:rPr lang="nl-BE" dirty="0">
                <a:solidFill>
                  <a:srgbClr val="003399"/>
                </a:solidFill>
              </a:rPr>
              <a:t> </a:t>
            </a:r>
            <a:r>
              <a:rPr lang="nl-BE" dirty="0" err="1">
                <a:solidFill>
                  <a:srgbClr val="003399"/>
                </a:solidFill>
              </a:rPr>
              <a:t>for</a:t>
            </a:r>
            <a:r>
              <a:rPr lang="nl-BE" dirty="0">
                <a:solidFill>
                  <a:srgbClr val="003399"/>
                </a:solidFill>
              </a:rPr>
              <a:t> a </a:t>
            </a:r>
            <a:r>
              <a:rPr lang="nl-BE" dirty="0" err="1">
                <a:solidFill>
                  <a:srgbClr val="003399"/>
                </a:solidFill>
              </a:rPr>
              <a:t>social</a:t>
            </a:r>
            <a:r>
              <a:rPr lang="nl-BE" dirty="0">
                <a:solidFill>
                  <a:srgbClr val="003399"/>
                </a:solidFill>
              </a:rPr>
              <a:t> Europe</a:t>
            </a:r>
            <a:r>
              <a:rPr lang="nl-BE" dirty="0">
                <a:solidFill>
                  <a:schemeClr val="bg1"/>
                </a:solidFill>
              </a:rPr>
              <a:t/>
            </a:r>
            <a:br>
              <a:rPr lang="nl-BE" dirty="0">
                <a:solidFill>
                  <a:schemeClr val="bg1"/>
                </a:solidFill>
              </a:rPr>
            </a:br>
            <a:r>
              <a:rPr lang="nl-BE" dirty="0">
                <a:solidFill>
                  <a:schemeClr val="bg1"/>
                </a:solidFill>
              </a:rPr>
              <a:t/>
            </a:r>
            <a:br>
              <a:rPr lang="nl-BE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nl-BE" dirty="0">
              <a:latin typeface="Arial" charset="0"/>
            </a:endParaRPr>
          </a:p>
        </p:txBody>
      </p:sp>
      <p:sp>
        <p:nvSpPr>
          <p:cNvPr id="16" name="Subtitel 4"/>
          <p:cNvSpPr>
            <a:spLocks noGrp="1"/>
          </p:cNvSpPr>
          <p:nvPr>
            <p:ph type="subTitle" idx="1"/>
          </p:nvPr>
        </p:nvSpPr>
        <p:spPr>
          <a:xfrm>
            <a:off x="0" y="3877574"/>
            <a:ext cx="9144000" cy="1752600"/>
          </a:xfrm>
        </p:spPr>
        <p:txBody>
          <a:bodyPr>
            <a:normAutofit/>
          </a:bodyPr>
          <a:lstStyle/>
          <a:p>
            <a:pPr algn="ctr"/>
            <a:r>
              <a:rPr lang="nl-BE" sz="2200" dirty="0">
                <a:solidFill>
                  <a:srgbClr val="003399"/>
                </a:solidFill>
              </a:rPr>
              <a:t>Jozef Pacolet, Frederic De Wispelaere, Liesbeth Op de Beeck</a:t>
            </a:r>
          </a:p>
          <a:p>
            <a:pPr algn="ctr"/>
            <a:r>
              <a:rPr lang="nl-BE" sz="1600" dirty="0">
                <a:solidFill>
                  <a:srgbClr val="003399"/>
                </a:solidFill>
              </a:rPr>
              <a:t>HIVA - Research </a:t>
            </a:r>
            <a:r>
              <a:rPr lang="nl-BE" sz="1600" dirty="0" err="1">
                <a:solidFill>
                  <a:srgbClr val="003399"/>
                </a:solidFill>
              </a:rPr>
              <a:t>Institute</a:t>
            </a:r>
            <a:r>
              <a:rPr lang="nl-BE" sz="1600" dirty="0">
                <a:solidFill>
                  <a:srgbClr val="003399"/>
                </a:solidFill>
              </a:rPr>
              <a:t> </a:t>
            </a:r>
            <a:r>
              <a:rPr lang="nl-BE" sz="1600" dirty="0" err="1">
                <a:solidFill>
                  <a:srgbClr val="003399"/>
                </a:solidFill>
              </a:rPr>
              <a:t>for</a:t>
            </a:r>
            <a:r>
              <a:rPr lang="nl-BE" sz="1600" dirty="0">
                <a:solidFill>
                  <a:srgbClr val="003399"/>
                </a:solidFill>
              </a:rPr>
              <a:t> </a:t>
            </a:r>
            <a:r>
              <a:rPr lang="nl-BE" sz="1600" dirty="0" err="1">
                <a:solidFill>
                  <a:srgbClr val="003399"/>
                </a:solidFill>
              </a:rPr>
              <a:t>Work</a:t>
            </a:r>
            <a:r>
              <a:rPr lang="nl-BE" sz="1600" dirty="0">
                <a:solidFill>
                  <a:srgbClr val="003399"/>
                </a:solidFill>
              </a:rPr>
              <a:t> and Society, Katholieke Universiteit Leuven</a:t>
            </a:r>
            <a:endParaRPr lang="en-US" sz="1600" dirty="0">
              <a:solidFill>
                <a:srgbClr val="003399"/>
              </a:solidFill>
            </a:endParaRPr>
          </a:p>
          <a:p>
            <a:pPr eaLnBrk="1" hangingPunct="1"/>
            <a:endParaRPr lang="nl-BE" dirty="0">
              <a:latin typeface="Arial" charset="0"/>
            </a:endParaRPr>
          </a:p>
        </p:txBody>
      </p:sp>
      <p:pic>
        <p:nvPicPr>
          <p:cNvPr id="2" name="irc_mi" descr="Gerelateerde afbeeldi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0927" y="5108507"/>
            <a:ext cx="1443038" cy="161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834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298" y="996781"/>
            <a:ext cx="8873412" cy="5411219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n-GB" sz="2400" dirty="0">
                <a:latin typeface="Arial Narrow" pitchFamily="34" charset="0"/>
              </a:rPr>
              <a:t>Greater involvement in the economic integration</a:t>
            </a:r>
          </a:p>
          <a:p>
            <a:pPr algn="just"/>
            <a:r>
              <a:rPr lang="en-GB" sz="2400" dirty="0">
                <a:latin typeface="Arial Narrow" pitchFamily="34" charset="0"/>
              </a:rPr>
              <a:t>1992 Treaty of </a:t>
            </a:r>
            <a:r>
              <a:rPr lang="en-GB" sz="2400" dirty="0" err="1">
                <a:latin typeface="Arial Narrow" pitchFamily="34" charset="0"/>
              </a:rPr>
              <a:t>Maasticht</a:t>
            </a:r>
            <a:endParaRPr lang="en-GB" sz="2400" dirty="0">
              <a:latin typeface="Arial Narrow" pitchFamily="34" charset="0"/>
            </a:endParaRPr>
          </a:p>
          <a:p>
            <a:pPr algn="just"/>
            <a:r>
              <a:rPr lang="en-GB" sz="2400" dirty="0">
                <a:latin typeface="Arial Narrow" pitchFamily="34" charset="0"/>
              </a:rPr>
              <a:t>1996 Stability Pact</a:t>
            </a:r>
          </a:p>
          <a:p>
            <a:pPr algn="just"/>
            <a:r>
              <a:rPr lang="en-GB" sz="2400" dirty="0">
                <a:latin typeface="Arial Narrow" pitchFamily="34" charset="0"/>
              </a:rPr>
              <a:t>1999 start of EMU with in 2002 the introduction of the Euro</a:t>
            </a:r>
          </a:p>
          <a:p>
            <a:pPr algn="just"/>
            <a:r>
              <a:rPr lang="en-GB" sz="2400" dirty="0">
                <a:latin typeface="Arial Narrow" pitchFamily="34" charset="0"/>
              </a:rPr>
              <a:t>The European Semester, established in 2010, monitors the steps and progress Member States take towards reaching the Europe 2020 goals.</a:t>
            </a:r>
          </a:p>
          <a:p>
            <a:pPr algn="just"/>
            <a:r>
              <a:rPr lang="en-GB" sz="2400" dirty="0">
                <a:latin typeface="Arial Narrow" pitchFamily="34" charset="0"/>
              </a:rPr>
              <a:t>The European Semester is a framework for the coordination of economic policies across the European Union.</a:t>
            </a:r>
          </a:p>
          <a:p>
            <a:pPr algn="just"/>
            <a:r>
              <a:rPr lang="en-GB" sz="2400" dirty="0">
                <a:latin typeface="Arial Narrow" pitchFamily="34" charset="0"/>
              </a:rPr>
              <a:t>The European Semester offers EU-wide and country specific guidance to Member States on priority reforms and a follow-up on their evolution.</a:t>
            </a:r>
          </a:p>
          <a:p>
            <a:pPr algn="just"/>
            <a:r>
              <a:rPr lang="en-GB" sz="2400" dirty="0">
                <a:latin typeface="Arial Narrow" pitchFamily="34" charset="0"/>
              </a:rPr>
              <a:t>Increasing attention and involvement of social dimension</a:t>
            </a:r>
          </a:p>
          <a:p>
            <a:pPr algn="just"/>
            <a:r>
              <a:rPr lang="en-GB" sz="2400" dirty="0">
                <a:latin typeface="Arial Narrow" pitchFamily="34" charset="0"/>
              </a:rPr>
              <a:t>But confronted with the persistent rational of austerity and fiscal consolidation</a:t>
            </a:r>
          </a:p>
          <a:p>
            <a:pPr lvl="1"/>
            <a:endParaRPr lang="en-GB" sz="2400" dirty="0">
              <a:latin typeface="Arial Narrow" pitchFamily="34" charset="0"/>
            </a:endParaRPr>
          </a:p>
          <a:p>
            <a:pPr lvl="1"/>
            <a:endParaRPr lang="en-GB" sz="2400" dirty="0">
              <a:latin typeface="Arial Narrow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982996" y="6408000"/>
            <a:ext cx="3060000" cy="287338"/>
          </a:xfrm>
        </p:spPr>
        <p:txBody>
          <a:bodyPr/>
          <a:lstStyle/>
          <a:p>
            <a:fld id="{5554EA25-FAF0-4407-9991-93AD54C2A6DB}" type="slidenum">
              <a:rPr lang="nl-NL" smtClean="0"/>
              <a:pPr/>
              <a:t>10</a:t>
            </a:fld>
            <a:endParaRPr lang="nl-NL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40000" y="137160"/>
            <a:ext cx="8334000" cy="76284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900" dirty="0"/>
              <a:t>Past European social initiatives – in detail</a:t>
            </a:r>
          </a:p>
        </p:txBody>
      </p:sp>
    </p:spTree>
    <p:extLst>
      <p:ext uri="{BB962C8B-B14F-4D97-AF65-F5344CB8AC3E}">
        <p14:creationId xmlns:p14="http://schemas.microsoft.com/office/powerpoint/2010/main" val="1719717893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298" y="1143000"/>
            <a:ext cx="8873412" cy="4716624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Labour Mobility Package was announced in the Commission’s 2015-2016 Work Programme. It aims to support labour mobility within the EU and coordinate social security systems to fight abuse.  </a:t>
            </a:r>
          </a:p>
          <a:p>
            <a:pPr algn="just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Labour Mobility Package includes a review/creation of:</a:t>
            </a:r>
          </a:p>
          <a:p>
            <a:pPr lvl="1" algn="just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Posting of Workers Directive;</a:t>
            </a:r>
          </a:p>
          <a:p>
            <a:pPr lvl="1" algn="just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action to better coordinate social security systems;</a:t>
            </a:r>
          </a:p>
          <a:p>
            <a:pPr lvl="1" algn="just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 enhanced European Network of Employment Services</a:t>
            </a:r>
          </a:p>
          <a:p>
            <a:endParaRPr lang="en-GB" sz="2400" dirty="0">
              <a:latin typeface="Arial Narrow" pitchFamily="34" charset="0"/>
            </a:endParaRPr>
          </a:p>
          <a:p>
            <a:pPr marL="0" indent="0">
              <a:buNone/>
            </a:pPr>
            <a:endParaRPr lang="en-GB" sz="2400" dirty="0">
              <a:latin typeface="Arial Narrow" pitchFamily="34" charset="0"/>
            </a:endParaRPr>
          </a:p>
          <a:p>
            <a:pPr lvl="1"/>
            <a:endParaRPr lang="en-GB" sz="2400" dirty="0">
              <a:latin typeface="Arial Narrow" pitchFamily="34" charset="0"/>
            </a:endParaRPr>
          </a:p>
          <a:p>
            <a:pPr lvl="1"/>
            <a:endParaRPr lang="en-GB" sz="2400" dirty="0">
              <a:latin typeface="Arial Narrow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982996" y="6408000"/>
            <a:ext cx="3060000" cy="287338"/>
          </a:xfrm>
        </p:spPr>
        <p:txBody>
          <a:bodyPr/>
          <a:lstStyle/>
          <a:p>
            <a:fld id="{5554EA25-FAF0-4407-9991-93AD54C2A6DB}" type="slidenum">
              <a:rPr lang="nl-NL" smtClean="0"/>
              <a:pPr/>
              <a:t>11</a:t>
            </a:fld>
            <a:endParaRPr lang="nl-NL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40000" y="100584"/>
            <a:ext cx="8334000" cy="79941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900" dirty="0"/>
              <a:t>Recent European social initiatives – in detail</a:t>
            </a:r>
          </a:p>
        </p:txBody>
      </p:sp>
    </p:spTree>
    <p:extLst>
      <p:ext uri="{BB962C8B-B14F-4D97-AF65-F5344CB8AC3E}">
        <p14:creationId xmlns:p14="http://schemas.microsoft.com/office/powerpoint/2010/main" val="795386973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/>
              <a:t>Recent European social initiatives – in detail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/>
              <a:t>Together with the proposal of the recommendation on the European Pillar of Social Rights a number legislative and non-legislative initiatives were put forward:</a:t>
            </a:r>
          </a:p>
          <a:p>
            <a:pPr lvl="1" algn="just"/>
            <a:r>
              <a:rPr lang="en-US" dirty="0"/>
              <a:t>the work-life balance</a:t>
            </a:r>
          </a:p>
          <a:p>
            <a:pPr lvl="1" algn="just"/>
            <a:r>
              <a:rPr lang="en-US" dirty="0"/>
              <a:t>access to social protection</a:t>
            </a:r>
          </a:p>
          <a:p>
            <a:pPr lvl="1" algn="just"/>
            <a:r>
              <a:rPr lang="en-US" dirty="0"/>
              <a:t>the Written Statement Directive</a:t>
            </a:r>
          </a:p>
          <a:p>
            <a:pPr lvl="1" algn="just"/>
            <a:r>
              <a:rPr lang="en-US" dirty="0"/>
              <a:t>the Working Time Directive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6386-FBAC-464A-9360-3CFEC36DCEE2}" type="slidenum">
              <a:rPr lang="nl-NL" smtClean="0"/>
              <a:pPr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1343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/>
              <a:t>Recent European social initiatives – balance work-life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2400" dirty="0"/>
              <a:t>The ‘new start’ initiative is part of the broader approach to address the underrepresentation of women in the labour force by encouraging a better sharing of caring responsibilities between women and men. 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It is a package of complementary legal and policy measures setting new/higher minimum standards relating to:</a:t>
            </a:r>
          </a:p>
          <a:p>
            <a:pPr lvl="1" algn="just"/>
            <a:r>
              <a:rPr lang="en-US" sz="2400" dirty="0"/>
              <a:t>paternity leave;</a:t>
            </a:r>
          </a:p>
          <a:p>
            <a:pPr lvl="1" algn="just"/>
            <a:r>
              <a:rPr lang="en-US" sz="2400" dirty="0"/>
              <a:t>parental leave;</a:t>
            </a:r>
          </a:p>
          <a:p>
            <a:pPr lvl="1" algn="just"/>
            <a:r>
              <a:rPr lang="en-US" sz="2400" dirty="0"/>
              <a:t>Carer’s leave;</a:t>
            </a:r>
          </a:p>
          <a:p>
            <a:pPr lvl="1" algn="just"/>
            <a:r>
              <a:rPr lang="en-US" sz="2400" dirty="0"/>
              <a:t>flexible working arrangements</a:t>
            </a:r>
          </a:p>
          <a:p>
            <a:pPr lvl="1" algn="just"/>
            <a:endParaRPr lang="nl-BE" sz="2400" dirty="0"/>
          </a:p>
          <a:p>
            <a:endParaRPr lang="nl-BE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6386-FBAC-464A-9360-3CFEC36DCEE2}" type="slidenum">
              <a:rPr lang="nl-NL" smtClean="0"/>
              <a:pPr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24182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/>
              <a:t>Recent European social initiatives – access to social protection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/>
              <a:t>In the changing world of work standard contracts are more and more being replaced with non-standard contracts. This has implications for an adequate social security coverage. 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A consultation process with the social partners is started to define possibilities and new rules.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6386-FBAC-464A-9360-3CFEC36DCEE2}" type="slidenum">
              <a:rPr lang="nl-NL" smtClean="0"/>
              <a:pPr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49822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/>
              <a:t>Recent European social initiatives – the Written Statement Directive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2400" dirty="0"/>
              <a:t>The Written Statement Directive gives employees starting a new job the right to be notified in written on their employment conditions. 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In reality, some employees do not benefit from this right. Mostly atypical/intermittent workers (e.g. zero-hour contracts) certain categories of workers (e.g. paid trainees, domestic workers) and in specific sectors (e.g. construction).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A consultation process with the social partners of the revision of the Written Statement Directive is started. </a:t>
            </a:r>
          </a:p>
          <a:p>
            <a:endParaRPr lang="nl-BE" sz="2400" dirty="0"/>
          </a:p>
          <a:p>
            <a:endParaRPr lang="nl-BE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6386-FBAC-464A-9360-3CFEC36DCEE2}" type="slidenum">
              <a:rPr lang="nl-NL" smtClean="0"/>
              <a:pPr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9776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/>
              <a:t>Recent European social initiatives – the Working Time Directive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/>
              <a:t>A clarification of the Working Time Directive is adopted by the European Commission to provide guidance on how Member States should correctly interpret the various aspects of the Directive. 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The objective is to bring clarity on the content and help Member States implement the Directive in a correct manner and avoid infringements (e.g. a minority of people systematically work over the 48-hour average weekly limit).</a:t>
            </a:r>
          </a:p>
          <a:p>
            <a:pPr marL="0" indent="0">
              <a:buNone/>
            </a:pPr>
            <a:endParaRPr lang="nl-B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6386-FBAC-464A-9360-3CFEC36DCEE2}" type="slidenum">
              <a:rPr lang="nl-NL" smtClean="0"/>
              <a:pPr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29322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/>
              <a:t>The European Pillar of Social Rights -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/>
              <a:t>Aggiornamento of relevance of ‘social acquis’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Four main drivers of change:</a:t>
            </a:r>
          </a:p>
          <a:p>
            <a:pPr lvl="1" algn="just"/>
            <a:r>
              <a:rPr lang="en-US" sz="2400" dirty="0"/>
              <a:t>consequences of the crisis</a:t>
            </a:r>
          </a:p>
          <a:p>
            <a:pPr lvl="1" algn="just"/>
            <a:r>
              <a:rPr lang="en-US" sz="2400" dirty="0"/>
              <a:t>divergence within the euro area</a:t>
            </a:r>
          </a:p>
          <a:p>
            <a:pPr lvl="1" algn="just"/>
            <a:r>
              <a:rPr lang="en-US" sz="2400" dirty="0"/>
              <a:t>an ageing society</a:t>
            </a:r>
          </a:p>
          <a:p>
            <a:pPr lvl="1" algn="just"/>
            <a:r>
              <a:rPr lang="en-US" sz="2400" dirty="0"/>
              <a:t>a changing world of work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6386-FBAC-464A-9360-3CFEC36DCEE2}" type="slidenum">
              <a:rPr lang="nl-NL" smtClean="0"/>
              <a:pPr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44877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0605" y="1142596"/>
            <a:ext cx="8229600" cy="4590661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endParaRPr lang="en-GB" sz="2400" dirty="0">
              <a:latin typeface="Arial Narrow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GB" sz="2400" dirty="0">
              <a:latin typeface="Arial Narrow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GB" sz="2400" dirty="0">
              <a:latin typeface="Arial Narrow" pitchFamily="34" charset="0"/>
            </a:endParaRPr>
          </a:p>
          <a:p>
            <a:pPr marL="609600" indent="-609600">
              <a:lnSpc>
                <a:spcPct val="120000"/>
              </a:lnSpc>
              <a:buFontTx/>
              <a:buNone/>
            </a:pPr>
            <a:endParaRPr lang="en-US" dirty="0">
              <a:latin typeface="Arial Narrow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945674" y="6408000"/>
            <a:ext cx="3060000" cy="287338"/>
          </a:xfrm>
        </p:spPr>
        <p:txBody>
          <a:bodyPr/>
          <a:lstStyle/>
          <a:p>
            <a:fld id="{5554EA25-FAF0-4407-9991-93AD54C2A6DB}" type="slidenum">
              <a:rPr lang="nl-NL" smtClean="0"/>
              <a:pPr/>
              <a:t>18</a:t>
            </a:fld>
            <a:endParaRPr lang="nl-NL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40000" y="242596"/>
            <a:ext cx="8334000" cy="900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sz="2900" dirty="0"/>
              <a:t>The European Pillar of Social Rights - timeline</a:t>
            </a:r>
            <a:r>
              <a:rPr lang="en-US" sz="2900" dirty="0"/>
              <a:t/>
            </a:r>
            <a:br>
              <a:rPr lang="en-US" sz="2900" dirty="0"/>
            </a:br>
            <a:endParaRPr lang="en-GB" sz="2900" dirty="0"/>
          </a:p>
        </p:txBody>
      </p:sp>
      <p:graphicFrame>
        <p:nvGraphicFramePr>
          <p:cNvPr id="8" name="Diagram 7"/>
          <p:cNvGraphicFramePr/>
          <p:nvPr/>
        </p:nvGraphicFramePr>
        <p:xfrm>
          <a:off x="213360" y="1436370"/>
          <a:ext cx="8717280" cy="3985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37050260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/>
              <a:t>The European Pillar of Social Rights – scope and ambition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sz="2400" dirty="0"/>
              <a:t>Jean-Claude Juncker, State of the Union, September 9th, 2015:</a:t>
            </a:r>
          </a:p>
          <a:p>
            <a:pPr marL="0" indent="0" algn="just">
              <a:buNone/>
            </a:pPr>
            <a:endParaRPr lang="en-US" sz="2400" dirty="0"/>
          </a:p>
          <a:p>
            <a:pPr marL="0" indent="0" algn="just">
              <a:buNone/>
            </a:pPr>
            <a:r>
              <a:rPr lang="en-US" sz="2400" i="1" dirty="0"/>
              <a:t>‘We have to step up the work for a fair pan-European labour market. As part of these efforts, I want to develop a European Pillar of Social Rights which can serve as a compass for the renewed convergence in the euro area. It should complement what we have already jointly achieved.’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Jean-Claude Juncker, Statement in the European Parliament plenary session, October 22nd 2014:</a:t>
            </a:r>
          </a:p>
          <a:p>
            <a:pPr marL="0" indent="0" algn="just">
              <a:buNone/>
            </a:pPr>
            <a:endParaRPr lang="en-US" sz="2400" dirty="0"/>
          </a:p>
          <a:p>
            <a:pPr marL="0" indent="0" algn="just">
              <a:buNone/>
            </a:pPr>
            <a:r>
              <a:rPr lang="en-US" sz="2400" dirty="0"/>
              <a:t>‘</a:t>
            </a:r>
            <a:r>
              <a:rPr lang="en-US" sz="2400" i="1" dirty="0"/>
              <a:t>What I want is for Europe to have a social triple-A rating: that is just as important as an economic and financial triple-A rating.’</a:t>
            </a:r>
            <a:endParaRPr lang="en-US" sz="2400" dirty="0"/>
          </a:p>
          <a:p>
            <a:pPr marL="0" indent="0">
              <a:buNone/>
            </a:pPr>
            <a:endParaRPr lang="nl-B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6386-FBAC-464A-9360-3CFEC36DCEE2}" type="slidenum">
              <a:rPr lang="nl-NL" smtClean="0"/>
              <a:pPr/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3790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4530"/>
            <a:ext cx="8229600" cy="41830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GB" sz="2400" dirty="0">
                <a:latin typeface="Arial Narrow" pitchFamily="34" charset="0"/>
              </a:rPr>
              <a:t>European social initiatives from the past to the future: just a time line or a thread of Ariadne to guide you through the overwhelming ambition of the European social project. A genuine social market economy.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GB" sz="2400" dirty="0">
                <a:latin typeface="Arial Narrow" pitchFamily="34" charset="0"/>
              </a:rPr>
              <a:t>The European Pillar of Social Rights 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GB" sz="2400" dirty="0">
                <a:latin typeface="Arial Narrow" pitchFamily="34" charset="0"/>
              </a:rPr>
              <a:t>Towards a more social Europe?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GB" sz="2400" dirty="0">
                <a:latin typeface="Arial Narrow" pitchFamily="34" charset="0"/>
              </a:rPr>
              <a:t>EZA involvement: the overwhelming expectations or responsibilities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GB" sz="2400" dirty="0">
                <a:latin typeface="Arial Narrow" pitchFamily="34" charset="0"/>
              </a:rPr>
              <a:t>Conclusions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132286" y="6403958"/>
            <a:ext cx="3060000" cy="287338"/>
          </a:xfrm>
        </p:spPr>
        <p:txBody>
          <a:bodyPr/>
          <a:lstStyle/>
          <a:p>
            <a:fld id="{5554EA25-FAF0-4407-9991-93AD54C2A6DB}" type="slidenum">
              <a:rPr lang="nl-NL" smtClean="0"/>
              <a:pPr/>
              <a:t>2</a:t>
            </a:fld>
            <a:endParaRPr lang="nl-NL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8334000" cy="900000"/>
          </a:xfrm>
        </p:spPr>
        <p:txBody>
          <a:bodyPr/>
          <a:lstStyle/>
          <a:p>
            <a:r>
              <a:rPr lang="en-GB" dirty="0"/>
              <a:t>Content</a:t>
            </a:r>
          </a:p>
        </p:txBody>
      </p:sp>
    </p:spTree>
    <p:extLst>
      <p:ext uri="{BB962C8B-B14F-4D97-AF65-F5344CB8AC3E}">
        <p14:creationId xmlns:p14="http://schemas.microsoft.com/office/powerpoint/2010/main" val="1881187990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8334000" cy="79840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/>
              <a:t>The European Pillar of Social Rights – scope and ambition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999" y="1170432"/>
            <a:ext cx="8334000" cy="491032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sz="2900" dirty="0"/>
              <a:t>Express a number of essential principles recalling already defined rights to support well functioning and fair labour markets and welfare systems</a:t>
            </a:r>
          </a:p>
          <a:p>
            <a:pPr algn="just"/>
            <a:endParaRPr lang="en-US" sz="2900" dirty="0"/>
          </a:p>
          <a:p>
            <a:pPr algn="just"/>
            <a:r>
              <a:rPr lang="en-US" sz="2900" dirty="0"/>
              <a:t>Build on and complement existing EU-level ‘Social Acquis’, within the existing rules of subsidiarity</a:t>
            </a:r>
          </a:p>
          <a:p>
            <a:pPr algn="just"/>
            <a:endParaRPr lang="en-US" sz="2900" dirty="0"/>
          </a:p>
          <a:p>
            <a:pPr algn="just"/>
            <a:r>
              <a:rPr lang="en-US" sz="2900" dirty="0"/>
              <a:t>The European Pillar of Social Rights is about delivering new and more effective rights for citizens.</a:t>
            </a:r>
          </a:p>
          <a:p>
            <a:pPr marL="0" indent="0" algn="just">
              <a:buNone/>
            </a:pPr>
            <a:endParaRPr lang="en-US" sz="2900" dirty="0"/>
          </a:p>
          <a:p>
            <a:pPr algn="just"/>
            <a:r>
              <a:rPr lang="en-US" sz="2900" dirty="0"/>
              <a:t>The European Pillar of Social Rights is conceived of as:</a:t>
            </a:r>
          </a:p>
          <a:p>
            <a:pPr lvl="1" algn="just"/>
            <a:r>
              <a:rPr lang="en-US" sz="2900" dirty="0"/>
              <a:t>a reference framework providing guidance for upward convergence;</a:t>
            </a:r>
          </a:p>
          <a:p>
            <a:pPr lvl="1" algn="just"/>
            <a:r>
              <a:rPr lang="en-US" sz="2900" dirty="0"/>
              <a:t>further building on the EU social acquis, complementing and modernizing it;</a:t>
            </a:r>
          </a:p>
          <a:p>
            <a:pPr lvl="1" algn="just"/>
            <a:r>
              <a:rPr lang="en-US" sz="2900" dirty="0"/>
              <a:t>initially intended for use within the euro area, with the option for other Member States to join in.</a:t>
            </a:r>
          </a:p>
          <a:p>
            <a:pPr lvl="1" algn="just"/>
            <a:endParaRPr lang="nl-BE" sz="2400" dirty="0"/>
          </a:p>
          <a:p>
            <a:pPr algn="just"/>
            <a:endParaRPr lang="nl-BE" sz="2400" dirty="0"/>
          </a:p>
          <a:p>
            <a:pPr algn="just"/>
            <a:endParaRPr lang="nl-BE" sz="2400" dirty="0"/>
          </a:p>
          <a:p>
            <a:pPr algn="just"/>
            <a:endParaRPr lang="nl-BE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6386-FBAC-464A-9360-3CFEC36DCEE2}" type="slidenum">
              <a:rPr lang="nl-NL" smtClean="0"/>
              <a:pPr/>
              <a:t>20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1569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999" y="224999"/>
            <a:ext cx="8334000" cy="826561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/>
              <a:t>The European Pillar of Social Rights –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999" y="1261872"/>
            <a:ext cx="8334000" cy="478231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Building on existing primary law and rights</a:t>
            </a:r>
          </a:p>
          <a:p>
            <a:pPr lvl="1" algn="just"/>
            <a:r>
              <a:rPr lang="en-US" dirty="0"/>
              <a:t>Treaty of European Union</a:t>
            </a:r>
          </a:p>
          <a:p>
            <a:pPr lvl="1" algn="just"/>
            <a:r>
              <a:rPr lang="en-US" dirty="0"/>
              <a:t>Treaty of the Functioning of the European Union</a:t>
            </a:r>
          </a:p>
          <a:p>
            <a:pPr lvl="1" algn="just"/>
            <a:r>
              <a:rPr lang="en-US" dirty="0"/>
              <a:t>European Social Charter</a:t>
            </a:r>
          </a:p>
          <a:p>
            <a:pPr lvl="1" algn="just"/>
            <a:r>
              <a:rPr lang="en-US" dirty="0"/>
              <a:t>Community Charter of Fundamental Rights of Workers</a:t>
            </a:r>
          </a:p>
          <a:p>
            <a:pPr lvl="1" algn="just"/>
            <a:r>
              <a:rPr lang="en-US" dirty="0"/>
              <a:t>Charter of Fundamental Rights of the European Union</a:t>
            </a:r>
          </a:p>
          <a:p>
            <a:pPr algn="just"/>
            <a:r>
              <a:rPr lang="en-US" dirty="0"/>
              <a:t>The European Pillar of Social Rights consists of:</a:t>
            </a:r>
          </a:p>
          <a:p>
            <a:pPr lvl="1" algn="just"/>
            <a:r>
              <a:rPr lang="en-US" dirty="0"/>
              <a:t>20 principles and rights;</a:t>
            </a:r>
          </a:p>
          <a:p>
            <a:pPr lvl="1" algn="just"/>
            <a:r>
              <a:rPr lang="en-US" dirty="0"/>
              <a:t>structured around three chapters:</a:t>
            </a:r>
          </a:p>
          <a:p>
            <a:pPr lvl="2" algn="just"/>
            <a:r>
              <a:rPr lang="en-US" dirty="0"/>
              <a:t>Chapter I: Equal opportunities and access to the labour market,</a:t>
            </a:r>
          </a:p>
          <a:p>
            <a:pPr lvl="2" algn="just"/>
            <a:r>
              <a:rPr lang="en-US" dirty="0"/>
              <a:t>Chapter II: Fair working conditions,</a:t>
            </a:r>
          </a:p>
          <a:p>
            <a:pPr lvl="2" algn="just"/>
            <a:r>
              <a:rPr lang="en-US" dirty="0"/>
              <a:t>Chapter III: Social protection and inclusion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6386-FBAC-464A-9360-3CFEC36DCEE2}" type="slidenum">
              <a:rPr lang="nl-NL" smtClean="0"/>
              <a:pPr/>
              <a:t>21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57899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8334000" cy="80755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/>
              <a:t>The European Pillar of Social Rights –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5000" y="1080000"/>
            <a:ext cx="8334000" cy="5101344"/>
          </a:xfrm>
        </p:spPr>
        <p:txBody>
          <a:bodyPr>
            <a:noAutofit/>
          </a:bodyPr>
          <a:lstStyle/>
          <a:p>
            <a:pPr algn="just"/>
            <a:r>
              <a:rPr lang="en-US" sz="1200" b="1" dirty="0"/>
              <a:t>Chapter I: Equal opportunities and access to the labour market</a:t>
            </a:r>
          </a:p>
          <a:p>
            <a:pPr lvl="1" algn="just">
              <a:buFont typeface="+mj-lt"/>
              <a:buAutoNum type="arabicPeriod"/>
            </a:pPr>
            <a:r>
              <a:rPr lang="en-US" sz="1200" dirty="0"/>
              <a:t>Education, training and life-long learning</a:t>
            </a:r>
          </a:p>
          <a:p>
            <a:pPr lvl="1" algn="just">
              <a:buFont typeface="+mj-lt"/>
              <a:buAutoNum type="arabicPeriod"/>
            </a:pPr>
            <a:r>
              <a:rPr lang="en-US" sz="1200" dirty="0"/>
              <a:t>Gender equality</a:t>
            </a:r>
          </a:p>
          <a:p>
            <a:pPr lvl="1" algn="just">
              <a:buFont typeface="+mj-lt"/>
              <a:buAutoNum type="arabicPeriod"/>
            </a:pPr>
            <a:r>
              <a:rPr lang="en-US" sz="1200" dirty="0"/>
              <a:t>Equal opportunities</a:t>
            </a:r>
          </a:p>
          <a:p>
            <a:pPr lvl="1" algn="just">
              <a:buFont typeface="+mj-lt"/>
              <a:buAutoNum type="arabicPeriod"/>
            </a:pPr>
            <a:r>
              <a:rPr lang="en-US" sz="1200" dirty="0"/>
              <a:t>Active support to employment</a:t>
            </a:r>
          </a:p>
          <a:p>
            <a:pPr lvl="0" algn="just"/>
            <a:r>
              <a:rPr lang="en-US" sz="1200" b="1" dirty="0">
                <a:solidFill>
                  <a:prstClr val="black"/>
                </a:solidFill>
              </a:rPr>
              <a:t>Chapter II: Fair working conditions</a:t>
            </a:r>
            <a:endParaRPr lang="en-US" sz="1200" dirty="0"/>
          </a:p>
          <a:p>
            <a:pPr lvl="1" algn="just">
              <a:buFont typeface="+mj-lt"/>
              <a:buAutoNum type="arabicPeriod" startAt="5"/>
            </a:pPr>
            <a:r>
              <a:rPr lang="en-US" sz="1200" dirty="0"/>
              <a:t>Secure and adaptable employment</a:t>
            </a:r>
          </a:p>
          <a:p>
            <a:pPr lvl="1" algn="just">
              <a:buFont typeface="+mj-lt"/>
              <a:buAutoNum type="arabicPeriod" startAt="5"/>
            </a:pPr>
            <a:r>
              <a:rPr lang="en-US" sz="1200" dirty="0"/>
              <a:t>Wages</a:t>
            </a:r>
          </a:p>
          <a:p>
            <a:pPr lvl="1" algn="just">
              <a:buFont typeface="+mj-lt"/>
              <a:buAutoNum type="arabicPeriod" startAt="5"/>
            </a:pPr>
            <a:r>
              <a:rPr lang="en-US" sz="1200" dirty="0"/>
              <a:t>Information about employment conditions and protection in case of dismissals</a:t>
            </a:r>
          </a:p>
          <a:p>
            <a:pPr lvl="1" algn="just">
              <a:buFont typeface="+mj-lt"/>
              <a:buAutoNum type="arabicPeriod" startAt="5"/>
            </a:pPr>
            <a:r>
              <a:rPr lang="en-US" sz="1200" dirty="0"/>
              <a:t>Social dialogue and involvement of workers</a:t>
            </a:r>
          </a:p>
          <a:p>
            <a:pPr lvl="1" algn="just">
              <a:buFont typeface="+mj-lt"/>
              <a:buAutoNum type="arabicPeriod" startAt="5"/>
            </a:pPr>
            <a:r>
              <a:rPr lang="en-US" sz="1200" dirty="0"/>
              <a:t>Work-life balance</a:t>
            </a:r>
          </a:p>
          <a:p>
            <a:pPr lvl="1" algn="just">
              <a:buFont typeface="+mj-lt"/>
              <a:buAutoNum type="arabicPeriod" startAt="5"/>
            </a:pPr>
            <a:r>
              <a:rPr lang="en-US" sz="1200" dirty="0"/>
              <a:t>Healthy, safe and well-adapted work environment and data protection</a:t>
            </a:r>
          </a:p>
          <a:p>
            <a:pPr lvl="0" algn="just"/>
            <a:r>
              <a:rPr lang="en-US" sz="1200" b="1" dirty="0">
                <a:solidFill>
                  <a:prstClr val="black"/>
                </a:solidFill>
              </a:rPr>
              <a:t>Chapter III: Social protection and inclusion</a:t>
            </a:r>
            <a:endParaRPr lang="en-US" sz="1200" dirty="0"/>
          </a:p>
          <a:p>
            <a:pPr marL="685800" lvl="1" indent="-228600" algn="just">
              <a:buFont typeface="+mj-lt"/>
              <a:buAutoNum type="arabicPeriod" startAt="11"/>
            </a:pPr>
            <a:r>
              <a:rPr lang="en-US" sz="1200" dirty="0"/>
              <a:t>Childcare and support to children</a:t>
            </a:r>
          </a:p>
          <a:p>
            <a:pPr marL="685800" lvl="1" indent="-228600" algn="just">
              <a:buFont typeface="+mj-lt"/>
              <a:buAutoNum type="arabicPeriod" startAt="12"/>
            </a:pPr>
            <a:r>
              <a:rPr lang="en-US" sz="1200" dirty="0"/>
              <a:t>Social protection</a:t>
            </a:r>
          </a:p>
          <a:p>
            <a:pPr marL="685800" lvl="1" indent="-228600" algn="just">
              <a:buFont typeface="+mj-lt"/>
              <a:buAutoNum type="arabicPeriod" startAt="12"/>
            </a:pPr>
            <a:r>
              <a:rPr lang="en-US" sz="1200" dirty="0"/>
              <a:t>Unemployment benefits</a:t>
            </a:r>
          </a:p>
          <a:p>
            <a:pPr marL="685800" lvl="1" indent="-228600" algn="just">
              <a:buFont typeface="+mj-lt"/>
              <a:buAutoNum type="arabicPeriod" startAt="14"/>
            </a:pPr>
            <a:r>
              <a:rPr lang="en-US" sz="1200" dirty="0"/>
              <a:t>Minimum income</a:t>
            </a:r>
          </a:p>
          <a:p>
            <a:pPr marL="685800" lvl="1" indent="-228600" algn="just">
              <a:buFont typeface="+mj-lt"/>
              <a:buAutoNum type="arabicPeriod" startAt="14"/>
            </a:pPr>
            <a:r>
              <a:rPr lang="en-US" sz="1200" dirty="0"/>
              <a:t>Old age income and pensions</a:t>
            </a:r>
          </a:p>
          <a:p>
            <a:pPr marL="685800" lvl="1" indent="-228600" algn="just">
              <a:buFont typeface="+mj-lt"/>
              <a:buAutoNum type="arabicPeriod" startAt="14"/>
            </a:pPr>
            <a:r>
              <a:rPr lang="en-US" sz="1200" dirty="0"/>
              <a:t>Health care</a:t>
            </a:r>
          </a:p>
          <a:p>
            <a:pPr marL="685800" lvl="1" indent="-228600" algn="just">
              <a:buFont typeface="+mj-lt"/>
              <a:buAutoNum type="arabicPeriod" startAt="14"/>
            </a:pPr>
            <a:r>
              <a:rPr lang="en-US" sz="1200" dirty="0"/>
              <a:t>Inclusion of people with disabilities</a:t>
            </a:r>
          </a:p>
          <a:p>
            <a:pPr marL="685800" lvl="1" indent="-228600" algn="just">
              <a:buFont typeface="+mj-lt"/>
              <a:buAutoNum type="arabicPeriod" startAt="14"/>
            </a:pPr>
            <a:r>
              <a:rPr lang="en-US" sz="1200" dirty="0"/>
              <a:t>Long-term care</a:t>
            </a:r>
          </a:p>
          <a:p>
            <a:pPr marL="685800" lvl="1" indent="-228600" algn="just">
              <a:buFont typeface="+mj-lt"/>
              <a:buAutoNum type="arabicPeriod" startAt="14"/>
            </a:pPr>
            <a:r>
              <a:rPr lang="en-US" sz="1200" dirty="0"/>
              <a:t>Housing and assistance for the homeless</a:t>
            </a:r>
          </a:p>
          <a:p>
            <a:pPr marL="685800" lvl="1" indent="-228600" algn="just">
              <a:buFont typeface="+mj-lt"/>
              <a:buAutoNum type="arabicPeriod" startAt="14"/>
            </a:pPr>
            <a:r>
              <a:rPr lang="en-US" sz="1200" dirty="0"/>
              <a:t>Access to essential services</a:t>
            </a:r>
          </a:p>
          <a:p>
            <a:pPr algn="just"/>
            <a:endParaRPr lang="nl-BE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6386-FBAC-464A-9360-3CFEC36DCEE2}" type="slidenum">
              <a:rPr lang="nl-NL" smtClean="0"/>
              <a:pPr/>
              <a:t>22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96303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/>
              <a:t>The European Pillar of Social Rights – legal form and enforcement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/>
              <a:t>Delivering on the European Pillar of Social Rights is a shared commitment of the EU, the Member States and the social partners;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Each within their competencies and taking into account the principle of subsidiarity;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Given the legal nature of the European Pillar of Social Rights, its principles and rights will not be directly enforceable. A translation into action or separate pieces of legislation will be necessary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6386-FBAC-464A-9360-3CFEC36DCEE2}" type="slidenum">
              <a:rPr lang="nl-NL" smtClean="0"/>
              <a:pPr/>
              <a:t>23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85701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8334000" cy="82584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/>
              <a:t>The European Pillar of Social Rights – legal form and enforcement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999" y="1152144"/>
            <a:ext cx="8334000" cy="4805855"/>
          </a:xfrm>
        </p:spPr>
        <p:txBody>
          <a:bodyPr/>
          <a:lstStyle/>
          <a:p>
            <a:r>
              <a:rPr lang="nl-BE" sz="2400" dirty="0"/>
              <a:t>The tools of </a:t>
            </a:r>
            <a:r>
              <a:rPr lang="en-US" sz="2400" dirty="0"/>
              <a:t>the</a:t>
            </a:r>
            <a:r>
              <a:rPr lang="nl-BE" sz="2400" dirty="0"/>
              <a:t> European Union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6386-FBAC-464A-9360-3CFEC36DCEE2}" type="slidenum">
              <a:rPr lang="nl-NL" smtClean="0"/>
              <a:pPr/>
              <a:t>24</a:t>
            </a:fld>
            <a:endParaRPr lang="nl-NL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4392827"/>
              </p:ext>
            </p:extLst>
          </p:nvPr>
        </p:nvGraphicFramePr>
        <p:xfrm>
          <a:off x="704085" y="1627863"/>
          <a:ext cx="7744970" cy="4322598"/>
        </p:xfrm>
        <a:graphic>
          <a:graphicData uri="http://schemas.openxmlformats.org/drawingml/2006/table">
            <a:tbl>
              <a:tblPr firstRow="1" firstCol="1" bandRow="1"/>
              <a:tblGrid>
                <a:gridCol w="38724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7248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60085"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endParaRPr lang="en-US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LEGISLATION</a:t>
                      </a:r>
                      <a:endParaRPr lang="nl-BE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endParaRPr lang="en-US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GUIDANCE</a:t>
                      </a:r>
                      <a:endParaRPr lang="nl-BE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9533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Garamond" panose="02020404030301010803" pitchFamily="18" charset="0"/>
                          <a:cs typeface="Arial" panose="020B0604020202020204" pitchFamily="34" charset="0"/>
                        </a:rPr>
                        <a:t>Minimum requirements</a:t>
                      </a:r>
                      <a:endParaRPr lang="nl-BE" sz="2000" dirty="0">
                        <a:effectLst/>
                        <a:latin typeface="Arial" panose="020B0604020202020204" pitchFamily="34" charset="0"/>
                        <a:ea typeface="Garamond" panose="02020404030301010803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Garamond" panose="02020404030301010803" pitchFamily="18" charset="0"/>
                          <a:cs typeface="Arial" panose="020B0604020202020204" pitchFamily="34" charset="0"/>
                        </a:rPr>
                        <a:t>Free movement and mobility</a:t>
                      </a:r>
                      <a:endParaRPr lang="nl-BE" sz="2000" dirty="0">
                        <a:effectLst/>
                        <a:latin typeface="Arial" panose="020B0604020202020204" pitchFamily="34" charset="0"/>
                        <a:ea typeface="Garamond" panose="02020404030301010803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noProof="0" dirty="0">
                          <a:effectLst/>
                          <a:latin typeface="Arial" panose="020B0604020202020204" pitchFamily="34" charset="0"/>
                          <a:ea typeface="Garamond" panose="02020404030301010803" pitchFamily="18" charset="0"/>
                          <a:cs typeface="Arial" panose="020B0604020202020204" pitchFamily="34" charset="0"/>
                        </a:rPr>
                        <a:t>Harmonization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Garamond" panose="02020404030301010803" pitchFamily="18" charset="0"/>
                          <a:cs typeface="Arial" panose="020B0604020202020204" pitchFamily="34" charset="0"/>
                        </a:rPr>
                        <a:t> of basic standards</a:t>
                      </a:r>
                      <a:endParaRPr lang="nl-BE" sz="2000" dirty="0">
                        <a:effectLst/>
                        <a:latin typeface="Arial" panose="020B0604020202020204" pitchFamily="34" charset="0"/>
                        <a:ea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ea typeface="Garamond" panose="02020404030301010803" pitchFamily="18" charset="0"/>
                          <a:cs typeface="Arial" panose="020B0604020202020204" pitchFamily="34" charset="0"/>
                        </a:rPr>
                        <a:t>Policy recommendations</a:t>
                      </a:r>
                      <a:endParaRPr lang="nl-BE" sz="2000">
                        <a:effectLst/>
                        <a:latin typeface="Arial" panose="020B0604020202020204" pitchFamily="34" charset="0"/>
                        <a:ea typeface="Garamond" panose="02020404030301010803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ea typeface="Garamond" panose="02020404030301010803" pitchFamily="18" charset="0"/>
                          <a:cs typeface="Arial" panose="020B0604020202020204" pitchFamily="34" charset="0"/>
                        </a:rPr>
                        <a:t>Exchange of best practices</a:t>
                      </a:r>
                      <a:endParaRPr lang="nl-BE" sz="2000">
                        <a:effectLst/>
                        <a:latin typeface="Arial" panose="020B0604020202020204" pitchFamily="34" charset="0"/>
                        <a:ea typeface="Garamond" panose="02020404030301010803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ea typeface="Garamond" panose="02020404030301010803" pitchFamily="18" charset="0"/>
                          <a:cs typeface="Arial" panose="020B0604020202020204" pitchFamily="34" charset="0"/>
                        </a:rPr>
                        <a:t>Support for reform</a:t>
                      </a:r>
                      <a:endParaRPr lang="nl-BE" sz="2000">
                        <a:effectLst/>
                        <a:latin typeface="Arial" panose="020B0604020202020204" pitchFamily="34" charset="0"/>
                        <a:ea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3169"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endParaRPr lang="en-US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FUNDING</a:t>
                      </a:r>
                      <a:endParaRPr lang="nl-BE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endParaRPr lang="en-US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COOPERATION</a:t>
                      </a:r>
                      <a:endParaRPr lang="nl-BE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28480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Garamond" panose="02020404030301010803" pitchFamily="18" charset="0"/>
                          <a:cs typeface="Arial" panose="020B0604020202020204" pitchFamily="34" charset="0"/>
                        </a:rPr>
                        <a:t>Skills</a:t>
                      </a:r>
                      <a:endParaRPr lang="nl-BE" sz="2000" dirty="0">
                        <a:effectLst/>
                        <a:latin typeface="Arial" panose="020B0604020202020204" pitchFamily="34" charset="0"/>
                        <a:ea typeface="Garamond" panose="02020404030301010803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Garamond" panose="02020404030301010803" pitchFamily="18" charset="0"/>
                          <a:cs typeface="Arial" panose="020B0604020202020204" pitchFamily="34" charset="0"/>
                        </a:rPr>
                        <a:t>Youth</a:t>
                      </a:r>
                      <a:endParaRPr lang="nl-BE" sz="2000" dirty="0">
                        <a:effectLst/>
                        <a:latin typeface="Arial" panose="020B0604020202020204" pitchFamily="34" charset="0"/>
                        <a:ea typeface="Garamond" panose="02020404030301010803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Garamond" panose="02020404030301010803" pitchFamily="18" charset="0"/>
                          <a:cs typeface="Arial" panose="020B0604020202020204" pitchFamily="34" charset="0"/>
                        </a:rPr>
                        <a:t>SME financing</a:t>
                      </a:r>
                      <a:endParaRPr lang="nl-BE" sz="2000" dirty="0">
                        <a:effectLst/>
                        <a:latin typeface="Arial" panose="020B0604020202020204" pitchFamily="34" charset="0"/>
                        <a:ea typeface="Garamond" panose="02020404030301010803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Garamond" panose="02020404030301010803" pitchFamily="18" charset="0"/>
                          <a:cs typeface="Arial" panose="020B0604020202020204" pitchFamily="34" charset="0"/>
                        </a:rPr>
                        <a:t>Poverty reduction</a:t>
                      </a:r>
                      <a:endParaRPr lang="nl-BE" sz="2000" dirty="0">
                        <a:effectLst/>
                        <a:latin typeface="Arial" panose="020B0604020202020204" pitchFamily="34" charset="0"/>
                        <a:ea typeface="Garamond" panose="02020404030301010803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Garamond" panose="02020404030301010803" pitchFamily="18" charset="0"/>
                          <a:cs typeface="Arial" panose="020B0604020202020204" pitchFamily="34" charset="0"/>
                        </a:rPr>
                        <a:t>Regional and rural development</a:t>
                      </a:r>
                      <a:endParaRPr lang="nl-BE" sz="2000" dirty="0">
                        <a:effectLst/>
                        <a:latin typeface="Arial" panose="020B0604020202020204" pitchFamily="34" charset="0"/>
                        <a:ea typeface="Garamond" panose="02020404030301010803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Garamond" panose="02020404030301010803" pitchFamily="18" charset="0"/>
                          <a:cs typeface="Arial" panose="020B0604020202020204" pitchFamily="34" charset="0"/>
                        </a:rPr>
                        <a:t>Research and development</a:t>
                      </a:r>
                      <a:endParaRPr lang="nl-BE" sz="2000" dirty="0">
                        <a:effectLst/>
                        <a:latin typeface="Arial" panose="020B0604020202020204" pitchFamily="34" charset="0"/>
                        <a:ea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Garamond" panose="02020404030301010803" pitchFamily="18" charset="0"/>
                          <a:cs typeface="Arial" panose="020B0604020202020204" pitchFamily="34" charset="0"/>
                        </a:rPr>
                        <a:t>Dialogue with social partners</a:t>
                      </a:r>
                      <a:endParaRPr lang="nl-BE" sz="2000" dirty="0">
                        <a:effectLst/>
                        <a:latin typeface="Arial" panose="020B0604020202020204" pitchFamily="34" charset="0"/>
                        <a:ea typeface="Garamond" panose="02020404030301010803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Garamond" panose="02020404030301010803" pitchFamily="18" charset="0"/>
                          <a:cs typeface="Arial" panose="020B0604020202020204" pitchFamily="34" charset="0"/>
                        </a:rPr>
                        <a:t>Engaging with civil society</a:t>
                      </a:r>
                      <a:endParaRPr lang="nl-BE" sz="2000" dirty="0">
                        <a:effectLst/>
                        <a:latin typeface="Arial" panose="020B0604020202020204" pitchFamily="34" charset="0"/>
                        <a:ea typeface="Garamond" panose="02020404030301010803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Garamond" panose="02020404030301010803" pitchFamily="18" charset="0"/>
                          <a:cs typeface="Arial" panose="020B0604020202020204" pitchFamily="34" charset="0"/>
                        </a:rPr>
                        <a:t>Working with national actors and international institutions</a:t>
                      </a:r>
                      <a:endParaRPr lang="nl-BE" sz="2000" dirty="0">
                        <a:effectLst/>
                        <a:latin typeface="Arial" panose="020B0604020202020204" pitchFamily="34" charset="0"/>
                        <a:ea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46069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/>
              <a:t>The European Pillar of Social Rights – monitoring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/>
              <a:t>The monitoring process will take place within the context of the European Semester;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A social scoreboard will be developed, consisting of:</a:t>
            </a:r>
          </a:p>
          <a:p>
            <a:pPr lvl="1" algn="just"/>
            <a:r>
              <a:rPr lang="en-US" sz="2400" dirty="0"/>
              <a:t>12 areas along the three dimensions of the European Pillar of Social Rights;</a:t>
            </a:r>
          </a:p>
          <a:p>
            <a:pPr lvl="1" algn="just"/>
            <a:r>
              <a:rPr lang="en-US" sz="2400" dirty="0"/>
              <a:t>14 headline and 21 secondary indicators based on existing data (EU-LFS, EU-SILC, OECD PISA survey) </a:t>
            </a:r>
          </a:p>
          <a:p>
            <a:pPr lvl="1" algn="just"/>
            <a:endParaRPr lang="en-US" sz="2400" dirty="0"/>
          </a:p>
          <a:p>
            <a:pPr algn="just"/>
            <a:r>
              <a:rPr lang="en-US" sz="2400" dirty="0"/>
              <a:t>https://composite-indicators.jrc.ec.europa.eu/social-scoreboard/#</a:t>
            </a:r>
          </a:p>
          <a:p>
            <a:pPr marL="457200" lvl="1" indent="0" algn="just">
              <a:buNone/>
            </a:pPr>
            <a:endParaRPr lang="nl-BE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6386-FBAC-464A-9360-3CFEC36DCEE2}" type="slidenum">
              <a:rPr lang="nl-NL" smtClean="0"/>
              <a:pPr/>
              <a:t>25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97202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err="1"/>
              <a:t>Social</a:t>
            </a:r>
            <a:r>
              <a:rPr lang="nl-BE" dirty="0"/>
              <a:t> scoreboard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6386-FBAC-464A-9360-3CFEC36DCEE2}" type="slidenum">
              <a:rPr lang="nl-NL" smtClean="0"/>
              <a:pPr/>
              <a:t>26</a:t>
            </a:fld>
            <a:endParaRPr lang="nl-NL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4000" y="-1447800"/>
            <a:ext cx="12192000" cy="975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0082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0605" y="1408176"/>
            <a:ext cx="8229600" cy="4325081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development of the European Pillar of Social Rights is still an ongoing work in progress:</a:t>
            </a:r>
          </a:p>
          <a:p>
            <a:pPr lvl="1" algn="just">
              <a:lnSpc>
                <a:spcPct val="120000"/>
              </a:lnSpc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fine-tuning and further clarifying </a:t>
            </a:r>
          </a:p>
          <a:p>
            <a:pPr lvl="1" algn="just">
              <a:lnSpc>
                <a:spcPct val="120000"/>
              </a:lnSpc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consensus seeking </a:t>
            </a:r>
          </a:p>
          <a:p>
            <a:pPr lvl="1" algn="just">
              <a:lnSpc>
                <a:spcPct val="120000"/>
              </a:lnSpc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20000"/>
              </a:lnSpc>
            </a:pPr>
            <a:r>
              <a:rPr lang="en-GB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 for more input from stakeholders, social partners, lobbyists, academics, etc. to feed into the European Parliament and European Council debates.</a:t>
            </a:r>
          </a:p>
          <a:p>
            <a:pPr marL="0" indent="0">
              <a:lnSpc>
                <a:spcPct val="120000"/>
              </a:lnSpc>
              <a:buNone/>
            </a:pPr>
            <a:endParaRPr lang="en-GB" sz="2400" dirty="0">
              <a:latin typeface="Arial Narrow" pitchFamily="34" charset="0"/>
            </a:endParaRPr>
          </a:p>
          <a:p>
            <a:pPr marL="609600" indent="-609600">
              <a:lnSpc>
                <a:spcPct val="120000"/>
              </a:lnSpc>
              <a:buFontTx/>
              <a:buNone/>
            </a:pPr>
            <a:endParaRPr lang="en-US" dirty="0">
              <a:latin typeface="Arial Narrow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945674" y="6408000"/>
            <a:ext cx="3060000" cy="287338"/>
          </a:xfrm>
        </p:spPr>
        <p:txBody>
          <a:bodyPr/>
          <a:lstStyle/>
          <a:p>
            <a:fld id="{5554EA25-FAF0-4407-9991-93AD54C2A6DB}" type="slidenum">
              <a:rPr lang="nl-NL" smtClean="0"/>
              <a:pPr/>
              <a:t>27</a:t>
            </a:fld>
            <a:endParaRPr lang="nl-NL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42596"/>
            <a:ext cx="8416800" cy="900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sz="2900" dirty="0"/>
              <a:t>The European Pillar of Social Rights – further evolution</a:t>
            </a:r>
            <a:r>
              <a:rPr lang="en-US" sz="2900" dirty="0"/>
              <a:t/>
            </a:r>
            <a:br>
              <a:rPr lang="en-US" sz="2900" dirty="0"/>
            </a:br>
            <a:endParaRPr lang="en-GB" sz="2900" dirty="0"/>
          </a:p>
        </p:txBody>
      </p:sp>
    </p:spTree>
    <p:extLst>
      <p:ext uri="{BB962C8B-B14F-4D97-AF65-F5344CB8AC3E}">
        <p14:creationId xmlns:p14="http://schemas.microsoft.com/office/powerpoint/2010/main" val="2834884555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0605" y="1115568"/>
            <a:ext cx="8229600" cy="4882896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A good narrative, but a strong enough instrument?</a:t>
            </a:r>
          </a:p>
          <a:p>
            <a:pPr lvl="1" algn="just">
              <a:lnSpc>
                <a:spcPct val="120000"/>
              </a:lnSpc>
            </a:pP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lack of a clear overall vision is perhaps because of lack of transparency: it completes and steps up the European Social model ;</a:t>
            </a:r>
          </a:p>
          <a:p>
            <a:pPr lvl="1" algn="just">
              <a:lnSpc>
                <a:spcPct val="120000"/>
              </a:lnSpc>
            </a:pP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vague and ambiguous formulations…but also ambitious in its list or even its targets;</a:t>
            </a:r>
          </a:p>
          <a:p>
            <a:pPr lvl="1" algn="just">
              <a:lnSpc>
                <a:spcPct val="120000"/>
              </a:lnSpc>
            </a:pP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emphasis on economic and labour realities reflect the ambition to combine economic and social progress;</a:t>
            </a:r>
          </a:p>
          <a:p>
            <a:pPr lvl="1" algn="just">
              <a:lnSpc>
                <a:spcPct val="120000"/>
              </a:lnSpc>
            </a:pP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not enough legally enforceable … leaves much of the responsibilities at national level</a:t>
            </a:r>
          </a:p>
          <a:p>
            <a:pPr lvl="1" algn="just">
              <a:lnSpc>
                <a:spcPct val="120000"/>
              </a:lnSpc>
            </a:pP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what role can the EU play given its limitations</a:t>
            </a:r>
          </a:p>
          <a:p>
            <a:pPr marL="457200" lvl="1" indent="0" algn="just">
              <a:lnSpc>
                <a:spcPct val="120000"/>
              </a:lnSpc>
              <a:buNone/>
            </a:pP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20000"/>
              </a:lnSpc>
            </a:pPr>
            <a:r>
              <a:rPr lang="en-GB" sz="2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Loopholes remain:</a:t>
            </a:r>
          </a:p>
          <a:p>
            <a:pPr lvl="1" algn="just">
              <a:lnSpc>
                <a:spcPct val="120000"/>
              </a:lnSpc>
            </a:pPr>
            <a:r>
              <a:rPr lang="en-GB" sz="2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monitoring; within the European Semester, what indicators will be used, how the balance between fiscal consolidation, competition and social progress will be guaranteed?</a:t>
            </a:r>
          </a:p>
          <a:p>
            <a:pPr lvl="1" algn="just">
              <a:lnSpc>
                <a:spcPct val="120000"/>
              </a:lnSpc>
            </a:pPr>
            <a:r>
              <a:rPr lang="en-GB" sz="2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funding; resort to existing funds and/or create new funds?</a:t>
            </a:r>
          </a:p>
          <a:p>
            <a:pPr lvl="1">
              <a:lnSpc>
                <a:spcPct val="120000"/>
              </a:lnSpc>
            </a:pPr>
            <a:endParaRPr lang="en-GB" sz="2400" dirty="0">
              <a:latin typeface="Arial Narrow" pitchFamily="34" charset="0"/>
            </a:endParaRPr>
          </a:p>
          <a:p>
            <a:pPr lvl="1">
              <a:lnSpc>
                <a:spcPct val="120000"/>
              </a:lnSpc>
            </a:pPr>
            <a:endParaRPr lang="en-GB" sz="2400" dirty="0">
              <a:latin typeface="Arial Narrow" pitchFamily="34" charset="0"/>
            </a:endParaRPr>
          </a:p>
          <a:p>
            <a:pPr lvl="1">
              <a:lnSpc>
                <a:spcPct val="120000"/>
              </a:lnSpc>
            </a:pPr>
            <a:endParaRPr lang="en-GB" sz="2400" dirty="0">
              <a:latin typeface="Arial Narrow" pitchFamily="34" charset="0"/>
            </a:endParaRPr>
          </a:p>
          <a:p>
            <a:pPr lvl="1">
              <a:lnSpc>
                <a:spcPct val="120000"/>
              </a:lnSpc>
            </a:pPr>
            <a:endParaRPr lang="en-GB" sz="2400" dirty="0">
              <a:latin typeface="Arial Narrow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GB" sz="2400" dirty="0">
              <a:latin typeface="Arial Narrow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GB" sz="2400" dirty="0">
              <a:latin typeface="Arial Narrow" pitchFamily="34" charset="0"/>
            </a:endParaRPr>
          </a:p>
          <a:p>
            <a:pPr marL="609600" indent="-609600">
              <a:lnSpc>
                <a:spcPct val="120000"/>
              </a:lnSpc>
              <a:buFontTx/>
              <a:buNone/>
            </a:pPr>
            <a:endParaRPr lang="en-US" dirty="0">
              <a:latin typeface="Arial Narrow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945674" y="6408000"/>
            <a:ext cx="3060000" cy="287338"/>
          </a:xfrm>
        </p:spPr>
        <p:txBody>
          <a:bodyPr/>
          <a:lstStyle/>
          <a:p>
            <a:fld id="{5554EA25-FAF0-4407-9991-93AD54C2A6DB}" type="slidenum">
              <a:rPr lang="nl-NL" smtClean="0"/>
              <a:pPr/>
              <a:t>28</a:t>
            </a:fld>
            <a:endParaRPr lang="nl-NL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8056" y="242596"/>
            <a:ext cx="8425944" cy="73581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sz="2900" dirty="0"/>
              <a:t/>
            </a:r>
            <a:br>
              <a:rPr lang="en-GB" sz="2900" dirty="0"/>
            </a:br>
            <a:r>
              <a:rPr lang="en-GB" sz="2900" dirty="0"/>
              <a:t>The European Pillar of Social Rights – usefulness and viability</a:t>
            </a:r>
            <a:r>
              <a:rPr lang="en-US" sz="2900" dirty="0"/>
              <a:t/>
            </a:r>
            <a:br>
              <a:rPr lang="en-US" sz="2900" dirty="0"/>
            </a:br>
            <a:endParaRPr lang="en-GB" sz="2900" dirty="0"/>
          </a:p>
        </p:txBody>
      </p:sp>
    </p:spTree>
    <p:extLst>
      <p:ext uri="{BB962C8B-B14F-4D97-AF65-F5344CB8AC3E}">
        <p14:creationId xmlns:p14="http://schemas.microsoft.com/office/powerpoint/2010/main" val="2313503865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0605" y="1271016"/>
            <a:ext cx="8229600" cy="4946904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 the end, will the European Pillar of Social Rights be able to deliver on its ambitions? </a:t>
            </a:r>
          </a:p>
          <a:p>
            <a:pPr lvl="1" algn="just">
              <a:lnSpc>
                <a:spcPct val="120000"/>
              </a:lnSpc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Rights enshrined in primary law, constitutions, charters, solemn declarations, have an intrinsic power</a:t>
            </a:r>
          </a:p>
          <a:p>
            <a:pPr lvl="1" algn="just">
              <a:lnSpc>
                <a:spcPct val="120000"/>
              </a:lnSpc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It entails a transformative power to shape a more social Europe bringing Member States together</a:t>
            </a:r>
          </a:p>
          <a:p>
            <a:pPr lvl="1" algn="just">
              <a:lnSpc>
                <a:spcPct val="120000"/>
              </a:lnSpc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It needs national/political support, legal enforceability, proper monitoring and enough funding</a:t>
            </a:r>
          </a:p>
          <a:p>
            <a:pPr lvl="1" algn="just">
              <a:lnSpc>
                <a:spcPct val="120000"/>
              </a:lnSpc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Europe should make its track record of social progress more visible, including also when it is deviating from this desired path </a:t>
            </a:r>
          </a:p>
          <a:p>
            <a:pPr lvl="1" algn="just">
              <a:lnSpc>
                <a:spcPct val="120000"/>
              </a:lnSpc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We should avoid that the fear that it might backfire and more European citizens turn their backs on the European project becomes a self fulfilling prophecy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en-GB" sz="2400" dirty="0">
                <a:latin typeface="Arial Narrow" pitchFamily="34" charset="0"/>
              </a:rPr>
              <a:t>                      </a:t>
            </a:r>
          </a:p>
          <a:p>
            <a:pPr lvl="1">
              <a:lnSpc>
                <a:spcPct val="120000"/>
              </a:lnSpc>
            </a:pPr>
            <a:endParaRPr lang="en-GB" sz="2400" dirty="0">
              <a:latin typeface="Arial Narrow" pitchFamily="34" charset="0"/>
            </a:endParaRPr>
          </a:p>
          <a:p>
            <a:pPr lvl="1">
              <a:lnSpc>
                <a:spcPct val="120000"/>
              </a:lnSpc>
            </a:pPr>
            <a:endParaRPr lang="en-GB" sz="2400" dirty="0">
              <a:latin typeface="Arial Narrow" pitchFamily="34" charset="0"/>
            </a:endParaRPr>
          </a:p>
          <a:p>
            <a:pPr lvl="1">
              <a:lnSpc>
                <a:spcPct val="120000"/>
              </a:lnSpc>
            </a:pPr>
            <a:endParaRPr lang="en-GB" sz="2400" dirty="0">
              <a:latin typeface="Arial Narrow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GB" sz="2400" dirty="0">
              <a:latin typeface="Arial Narrow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GB" sz="2400" dirty="0">
              <a:latin typeface="Arial Narrow" pitchFamily="34" charset="0"/>
            </a:endParaRPr>
          </a:p>
          <a:p>
            <a:pPr marL="609600" indent="-609600">
              <a:lnSpc>
                <a:spcPct val="120000"/>
              </a:lnSpc>
              <a:buFontTx/>
              <a:buNone/>
            </a:pPr>
            <a:endParaRPr lang="en-US" dirty="0">
              <a:latin typeface="Arial Narrow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945674" y="6408000"/>
            <a:ext cx="3060000" cy="287338"/>
          </a:xfrm>
        </p:spPr>
        <p:txBody>
          <a:bodyPr/>
          <a:lstStyle/>
          <a:p>
            <a:fld id="{5554EA25-FAF0-4407-9991-93AD54C2A6DB}" type="slidenum">
              <a:rPr lang="nl-NL" smtClean="0"/>
              <a:pPr/>
              <a:t>29</a:t>
            </a:fld>
            <a:endParaRPr lang="nl-NL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8056" y="242596"/>
            <a:ext cx="8425944" cy="900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sz="2900" dirty="0"/>
              <a:t/>
            </a:r>
            <a:br>
              <a:rPr lang="en-GB" sz="2900" dirty="0"/>
            </a:br>
            <a:r>
              <a:rPr lang="en-GB" sz="2900" dirty="0"/>
              <a:t>The European Pillar of Social Rights – usefulness and viability</a:t>
            </a:r>
            <a:r>
              <a:rPr lang="en-US" sz="2900" dirty="0"/>
              <a:t/>
            </a:r>
            <a:br>
              <a:rPr lang="en-US" sz="2900" dirty="0"/>
            </a:br>
            <a:endParaRPr lang="en-GB" sz="2900" dirty="0"/>
          </a:p>
        </p:txBody>
      </p:sp>
    </p:spTree>
    <p:extLst>
      <p:ext uri="{BB962C8B-B14F-4D97-AF65-F5344CB8AC3E}">
        <p14:creationId xmlns:p14="http://schemas.microsoft.com/office/powerpoint/2010/main" val="155041403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384048"/>
            <a:ext cx="8229600" cy="513354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endParaRPr lang="en-GB" sz="2400" dirty="0">
              <a:latin typeface="Arial Narrow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GB" sz="2400" dirty="0">
              <a:latin typeface="Arial Narrow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GB" sz="2400" dirty="0">
              <a:latin typeface="Arial Narrow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GB" sz="2400" dirty="0">
              <a:latin typeface="Arial Narrow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GB" sz="2400" dirty="0">
              <a:latin typeface="Arial Narrow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132286" y="6403958"/>
            <a:ext cx="3060000" cy="287338"/>
          </a:xfrm>
        </p:spPr>
        <p:txBody>
          <a:bodyPr/>
          <a:lstStyle/>
          <a:p>
            <a:fld id="{5554EA25-FAF0-4407-9991-93AD54C2A6DB}" type="slidenum">
              <a:rPr lang="nl-NL" smtClean="0"/>
              <a:pPr/>
              <a:t>3</a:t>
            </a:fld>
            <a:endParaRPr lang="nl-NL" dirty="0"/>
          </a:p>
        </p:txBody>
      </p:sp>
      <p:sp>
        <p:nvSpPr>
          <p:cNvPr id="2" name="Rectangle 1"/>
          <p:cNvSpPr/>
          <p:nvPr/>
        </p:nvSpPr>
        <p:spPr>
          <a:xfrm>
            <a:off x="795528" y="640080"/>
            <a:ext cx="7580376" cy="9052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 Social Acquis and the track record of Social Europe</a:t>
            </a:r>
          </a:p>
        </p:txBody>
      </p:sp>
      <p:sp>
        <p:nvSpPr>
          <p:cNvPr id="3" name="Rectangle 2"/>
          <p:cNvSpPr/>
          <p:nvPr/>
        </p:nvSpPr>
        <p:spPr>
          <a:xfrm>
            <a:off x="795528" y="1978273"/>
            <a:ext cx="7580376" cy="9601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Recent social initiatives of the European Commission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781812" y="3318066"/>
            <a:ext cx="7580376" cy="9601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 European Pillar of Social Rights</a:t>
            </a:r>
          </a:p>
        </p:txBody>
      </p:sp>
      <p:sp>
        <p:nvSpPr>
          <p:cNvPr id="8" name="Rectangle 7"/>
          <p:cNvSpPr/>
          <p:nvPr/>
        </p:nvSpPr>
        <p:spPr>
          <a:xfrm>
            <a:off x="781812" y="4684491"/>
            <a:ext cx="7580376" cy="9601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 future: towards a more social Europe?</a:t>
            </a:r>
          </a:p>
        </p:txBody>
      </p:sp>
    </p:spTree>
    <p:extLst>
      <p:ext uri="{BB962C8B-B14F-4D97-AF65-F5344CB8AC3E}">
        <p14:creationId xmlns:p14="http://schemas.microsoft.com/office/powerpoint/2010/main" val="2361075285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0605" y="1316736"/>
            <a:ext cx="8229600" cy="4416521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European Pillar of Social Rights is part of a broader debate on the future of Europe.</a:t>
            </a:r>
          </a:p>
          <a:p>
            <a:pPr algn="just">
              <a:lnSpc>
                <a:spcPct val="120000"/>
              </a:lnSpc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white paper on the future of Europe as a starting point of a broader process of discussing what Europe can look like.</a:t>
            </a:r>
          </a:p>
          <a:p>
            <a:pPr>
              <a:lnSpc>
                <a:spcPct val="120000"/>
              </a:lnSpc>
            </a:pPr>
            <a:endParaRPr lang="en-GB" sz="2400" dirty="0">
              <a:latin typeface="Arial Narrow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GB" sz="2400" dirty="0">
              <a:latin typeface="Arial Narrow" pitchFamily="34" charset="0"/>
            </a:endParaRPr>
          </a:p>
          <a:p>
            <a:pPr>
              <a:lnSpc>
                <a:spcPct val="120000"/>
              </a:lnSpc>
            </a:pPr>
            <a:endParaRPr lang="en-GB" sz="2400" dirty="0">
              <a:latin typeface="Arial Narrow" pitchFamily="34" charset="0"/>
            </a:endParaRPr>
          </a:p>
          <a:p>
            <a:pPr>
              <a:lnSpc>
                <a:spcPct val="120000"/>
              </a:lnSpc>
            </a:pPr>
            <a:endParaRPr lang="en-GB" sz="2400" dirty="0">
              <a:latin typeface="Arial Narrow" pitchFamily="34" charset="0"/>
            </a:endParaRPr>
          </a:p>
          <a:p>
            <a:pPr marL="609600" indent="-609600">
              <a:lnSpc>
                <a:spcPct val="120000"/>
              </a:lnSpc>
              <a:buFontTx/>
              <a:buNone/>
            </a:pPr>
            <a:endParaRPr lang="en-US" dirty="0">
              <a:latin typeface="Arial Narrow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945674" y="6408000"/>
            <a:ext cx="3060000" cy="287338"/>
          </a:xfrm>
        </p:spPr>
        <p:txBody>
          <a:bodyPr/>
          <a:lstStyle/>
          <a:p>
            <a:fld id="{5554EA25-FAF0-4407-9991-93AD54C2A6DB}" type="slidenum">
              <a:rPr lang="nl-NL" smtClean="0"/>
              <a:pPr/>
              <a:t>30</a:t>
            </a:fld>
            <a:endParaRPr lang="nl-NL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0605" y="242596"/>
            <a:ext cx="8493395" cy="900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sz="2900" dirty="0"/>
              <a:t/>
            </a:r>
            <a:br>
              <a:rPr lang="en-GB" sz="2900" dirty="0"/>
            </a:br>
            <a:r>
              <a:rPr lang="en-GB" sz="2900" dirty="0"/>
              <a:t>Towards a more social Europe? – White paper on the future of Europe</a:t>
            </a:r>
            <a:r>
              <a:rPr lang="en-US" sz="2900" dirty="0"/>
              <a:t/>
            </a:r>
            <a:br>
              <a:rPr lang="en-US" sz="2900" dirty="0"/>
            </a:br>
            <a:endParaRPr lang="en-GB" sz="2900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586933623"/>
              </p:ext>
            </p:extLst>
          </p:nvPr>
        </p:nvGraphicFramePr>
        <p:xfrm>
          <a:off x="786383" y="3520440"/>
          <a:ext cx="7823821" cy="2322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58440464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0605" y="1453896"/>
            <a:ext cx="8229600" cy="45902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white paper on the future of Europe presents five possible ways Europe can evolve by 2025:</a:t>
            </a:r>
          </a:p>
          <a:p>
            <a:pPr lvl="1" algn="just">
              <a:lnSpc>
                <a:spcPct val="120000"/>
              </a:lnSpc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scenario 1: carrying on</a:t>
            </a:r>
          </a:p>
          <a:p>
            <a:pPr lvl="1" algn="just">
              <a:lnSpc>
                <a:spcPct val="120000"/>
              </a:lnSpc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scenario 2: nothing but the single market</a:t>
            </a:r>
          </a:p>
          <a:p>
            <a:pPr lvl="1" algn="just">
              <a:lnSpc>
                <a:spcPct val="120000"/>
              </a:lnSpc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scenario 3: those who want more, do more</a:t>
            </a:r>
          </a:p>
          <a:p>
            <a:pPr lvl="1" algn="just">
              <a:lnSpc>
                <a:spcPct val="120000"/>
              </a:lnSpc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scenario 4: doing less more efficiently</a:t>
            </a:r>
          </a:p>
          <a:p>
            <a:pPr lvl="1" algn="just">
              <a:lnSpc>
                <a:spcPct val="120000"/>
              </a:lnSpc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scenario 5: doing much more together</a:t>
            </a:r>
          </a:p>
          <a:p>
            <a:pPr marL="0" indent="0">
              <a:lnSpc>
                <a:spcPct val="120000"/>
              </a:lnSpc>
              <a:buNone/>
            </a:pPr>
            <a:endParaRPr lang="en-GB" sz="2400" dirty="0">
              <a:latin typeface="Arial Narrow" pitchFamily="34" charset="0"/>
            </a:endParaRPr>
          </a:p>
          <a:p>
            <a:pPr>
              <a:lnSpc>
                <a:spcPct val="120000"/>
              </a:lnSpc>
            </a:pPr>
            <a:endParaRPr lang="en-GB" sz="2400" dirty="0">
              <a:latin typeface="Arial Narrow" pitchFamily="34" charset="0"/>
            </a:endParaRPr>
          </a:p>
          <a:p>
            <a:pPr>
              <a:lnSpc>
                <a:spcPct val="120000"/>
              </a:lnSpc>
            </a:pPr>
            <a:endParaRPr lang="en-GB" sz="2400" dirty="0">
              <a:latin typeface="Arial Narrow" pitchFamily="34" charset="0"/>
            </a:endParaRPr>
          </a:p>
          <a:p>
            <a:pPr marL="609600" indent="-609600">
              <a:lnSpc>
                <a:spcPct val="120000"/>
              </a:lnSpc>
              <a:buFontTx/>
              <a:buNone/>
            </a:pPr>
            <a:endParaRPr lang="en-US" dirty="0">
              <a:latin typeface="Arial Narrow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945674" y="6408000"/>
            <a:ext cx="3060000" cy="287338"/>
          </a:xfrm>
        </p:spPr>
        <p:txBody>
          <a:bodyPr/>
          <a:lstStyle/>
          <a:p>
            <a:fld id="{5554EA25-FAF0-4407-9991-93AD54C2A6DB}" type="slidenum">
              <a:rPr lang="nl-NL" smtClean="0"/>
              <a:pPr/>
              <a:t>31</a:t>
            </a:fld>
            <a:endParaRPr lang="nl-NL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40000" y="164592"/>
            <a:ext cx="8334000" cy="97800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sz="2900" dirty="0"/>
              <a:t/>
            </a:r>
            <a:br>
              <a:rPr lang="en-GB" sz="2900" dirty="0"/>
            </a:br>
            <a:r>
              <a:rPr lang="en-GB" sz="2900" dirty="0"/>
              <a:t>Towards a more social Europe? – White paper on the future of Europe</a:t>
            </a:r>
            <a:r>
              <a:rPr lang="en-US" sz="2900" dirty="0"/>
              <a:t/>
            </a:r>
            <a:br>
              <a:rPr lang="en-US" sz="2900" dirty="0"/>
            </a:br>
            <a:endParaRPr lang="en-GB" sz="2900" dirty="0"/>
          </a:p>
        </p:txBody>
      </p:sp>
    </p:spTree>
    <p:extLst>
      <p:ext uri="{BB962C8B-B14F-4D97-AF65-F5344CB8AC3E}">
        <p14:creationId xmlns:p14="http://schemas.microsoft.com/office/powerpoint/2010/main" val="2686144787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dirty="0"/>
              <a:t>Towards a more social Europe? – reflection paper on the social dimension of Europe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999" y="1499616"/>
            <a:ext cx="8334000" cy="4458382"/>
          </a:xfrm>
        </p:spPr>
        <p:txBody>
          <a:bodyPr/>
          <a:lstStyle/>
          <a:p>
            <a:pPr algn="just"/>
            <a:r>
              <a:rPr lang="en-US" sz="2400" dirty="0"/>
              <a:t>The reflection paper on the social dimension of Europe presents three possible ways Europe can evolve socially:</a:t>
            </a:r>
          </a:p>
          <a:p>
            <a:pPr lvl="1" algn="just"/>
            <a:r>
              <a:rPr lang="en-US" sz="2400" dirty="0"/>
              <a:t>scenario 1: limiting the social dimension to free movement</a:t>
            </a:r>
          </a:p>
          <a:p>
            <a:pPr lvl="1" algn="just"/>
            <a:r>
              <a:rPr lang="en-US" sz="2400" dirty="0"/>
              <a:t>scenario 2: those who want to do more in the social field, can do more</a:t>
            </a:r>
          </a:p>
          <a:p>
            <a:pPr lvl="1" algn="just"/>
            <a:r>
              <a:rPr lang="en-US" sz="2400" dirty="0"/>
              <a:t>scenario 3: the EU27 deepen the social dimension together</a:t>
            </a:r>
          </a:p>
          <a:p>
            <a:pPr lvl="1"/>
            <a:endParaRPr lang="nl-B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6386-FBAC-464A-9360-3CFEC36DCEE2}" type="slidenum">
              <a:rPr lang="nl-NL" smtClean="0"/>
              <a:pPr/>
              <a:t>32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16466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dirty="0"/>
              <a:t>Towards a more social Europe? – the intertwining of timelines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999" y="1080000"/>
            <a:ext cx="8334000" cy="4955040"/>
          </a:xfrm>
        </p:spPr>
        <p:txBody>
          <a:bodyPr>
            <a:normAutofit/>
          </a:bodyPr>
          <a:lstStyle/>
          <a:p>
            <a:pPr algn="just"/>
            <a:r>
              <a:rPr lang="nl-BE" sz="2000" dirty="0"/>
              <a:t>The </a:t>
            </a:r>
            <a:r>
              <a:rPr lang="en-US" sz="2000" dirty="0"/>
              <a:t>European Pillar of Social Rights: EC &amp; EP</a:t>
            </a:r>
          </a:p>
          <a:p>
            <a:pPr marL="0" indent="0" algn="just">
              <a:buNone/>
            </a:pPr>
            <a:endParaRPr lang="en-US" sz="2400" dirty="0"/>
          </a:p>
          <a:p>
            <a:pPr marL="0" indent="0" algn="just">
              <a:buNone/>
            </a:pPr>
            <a:endParaRPr lang="nl-BE" sz="2400" dirty="0"/>
          </a:p>
          <a:p>
            <a:pPr marL="0" indent="0" algn="just">
              <a:buNone/>
            </a:pPr>
            <a:endParaRPr lang="nl-BE" sz="2400" dirty="0"/>
          </a:p>
          <a:p>
            <a:pPr marL="0" indent="0" algn="just">
              <a:buNone/>
            </a:pPr>
            <a:endParaRPr lang="nl-BE" sz="2400" dirty="0"/>
          </a:p>
          <a:p>
            <a:pPr algn="just"/>
            <a:r>
              <a:rPr lang="nl-BE" sz="2000" dirty="0"/>
              <a:t>Parallel </a:t>
            </a:r>
            <a:r>
              <a:rPr lang="en-US" sz="2000" dirty="0"/>
              <a:t>initiatives</a:t>
            </a:r>
          </a:p>
          <a:p>
            <a:pPr marL="0" indent="0" algn="just">
              <a:buNone/>
            </a:pPr>
            <a:endParaRPr lang="nl-BE" sz="2400" dirty="0"/>
          </a:p>
          <a:p>
            <a:pPr algn="just"/>
            <a:endParaRPr lang="nl-BE" sz="2000" dirty="0"/>
          </a:p>
          <a:p>
            <a:pPr marL="0" indent="0" algn="just">
              <a:buNone/>
            </a:pPr>
            <a:endParaRPr lang="nl-BE" sz="2400" dirty="0"/>
          </a:p>
          <a:p>
            <a:pPr algn="just"/>
            <a:r>
              <a:rPr lang="nl-BE" sz="2000" dirty="0"/>
              <a:t>The </a:t>
            </a:r>
            <a:r>
              <a:rPr lang="en-US" sz="2000" dirty="0"/>
              <a:t>future</a:t>
            </a:r>
            <a:r>
              <a:rPr lang="nl-BE" sz="2000" dirty="0"/>
              <a:t> of Europe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6386-FBAC-464A-9360-3CFEC36DCEE2}" type="slidenum">
              <a:rPr lang="nl-NL" smtClean="0"/>
              <a:pPr/>
              <a:t>33</a:t>
            </a:fld>
            <a:endParaRPr lang="nl-NL"/>
          </a:p>
        </p:txBody>
      </p:sp>
      <p:sp>
        <p:nvSpPr>
          <p:cNvPr id="4" name="Rectangle 3"/>
          <p:cNvSpPr/>
          <p:nvPr/>
        </p:nvSpPr>
        <p:spPr>
          <a:xfrm>
            <a:off x="544318" y="1452961"/>
            <a:ext cx="8329681" cy="178401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nl-BE" dirty="0"/>
          </a:p>
        </p:txBody>
      </p:sp>
      <p:sp>
        <p:nvSpPr>
          <p:cNvPr id="6" name="Rectangle 5"/>
          <p:cNvSpPr/>
          <p:nvPr/>
        </p:nvSpPr>
        <p:spPr>
          <a:xfrm>
            <a:off x="544318" y="3721608"/>
            <a:ext cx="8329681" cy="10535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7" name="Rectangle 6"/>
          <p:cNvSpPr/>
          <p:nvPr/>
        </p:nvSpPr>
        <p:spPr>
          <a:xfrm>
            <a:off x="544318" y="5148072"/>
            <a:ext cx="8329681" cy="8321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003382121"/>
              </p:ext>
            </p:extLst>
          </p:nvPr>
        </p:nvGraphicFramePr>
        <p:xfrm>
          <a:off x="685800" y="5248656"/>
          <a:ext cx="8001000" cy="64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658243268"/>
              </p:ext>
            </p:extLst>
          </p:nvPr>
        </p:nvGraphicFramePr>
        <p:xfrm>
          <a:off x="685800" y="3950208"/>
          <a:ext cx="8001000" cy="649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337161328"/>
              </p:ext>
            </p:extLst>
          </p:nvPr>
        </p:nvGraphicFramePr>
        <p:xfrm>
          <a:off x="685800" y="1452961"/>
          <a:ext cx="8001000" cy="1047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2486784960"/>
              </p:ext>
            </p:extLst>
          </p:nvPr>
        </p:nvGraphicFramePr>
        <p:xfrm>
          <a:off x="685800" y="2600786"/>
          <a:ext cx="8001000" cy="5356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  <p:extLst>
      <p:ext uri="{BB962C8B-B14F-4D97-AF65-F5344CB8AC3E}">
        <p14:creationId xmlns:p14="http://schemas.microsoft.com/office/powerpoint/2010/main" val="33085290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dirty="0"/>
              <a:t>Towards a more social Europe? – the intertwining of timelines</a:t>
            </a:r>
            <a:endParaRPr lang="nl-B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6386-FBAC-464A-9360-3CFEC36DCEE2}" type="slidenum">
              <a:rPr lang="nl-NL" smtClean="0"/>
              <a:pPr/>
              <a:t>34</a:t>
            </a:fld>
            <a:endParaRPr lang="nl-NL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0736" y="1539041"/>
            <a:ext cx="2110752" cy="116758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1656" y="1539040"/>
            <a:ext cx="2227401" cy="116758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1219" y="3135384"/>
            <a:ext cx="2080269" cy="1058038"/>
          </a:xfrm>
          <a:prstGeom prst="rect">
            <a:avLst/>
          </a:prstGeom>
        </p:spPr>
      </p:pic>
      <p:cxnSp>
        <p:nvCxnSpPr>
          <p:cNvPr id="15" name="Straight Arrow Connector 14"/>
          <p:cNvCxnSpPr>
            <a:stCxn id="9" idx="2"/>
          </p:cNvCxnSpPr>
          <p:nvPr/>
        </p:nvCxnSpPr>
        <p:spPr>
          <a:xfrm>
            <a:off x="1706112" y="2706624"/>
            <a:ext cx="3816" cy="33832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761488" y="2706624"/>
            <a:ext cx="838512" cy="33832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099816" y="4288536"/>
            <a:ext cx="0" cy="29260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5330952" y="2706623"/>
            <a:ext cx="978408" cy="33832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35375" y="3139058"/>
            <a:ext cx="1729890" cy="105803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49425" y="4765682"/>
            <a:ext cx="1874520" cy="931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8685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EZA involvement – contribution to the consultation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2400" dirty="0"/>
              <a:t>Feedback relating to equal opportunities and access to the labour market:</a:t>
            </a:r>
          </a:p>
          <a:p>
            <a:pPr lvl="1" algn="just"/>
            <a:r>
              <a:rPr lang="en-US" sz="2400" dirty="0"/>
              <a:t>equality should be at the core of the European Pillar of Social Rights;</a:t>
            </a:r>
          </a:p>
          <a:p>
            <a:pPr lvl="1" algn="just"/>
            <a:r>
              <a:rPr lang="en-US" sz="2400" dirty="0"/>
              <a:t>a better alignment of labour market needs and education/lifelong learning;</a:t>
            </a:r>
          </a:p>
          <a:p>
            <a:pPr lvl="1" algn="just"/>
            <a:r>
              <a:rPr lang="en-US" sz="2400" dirty="0"/>
              <a:t>a focus on social and technical skills;</a:t>
            </a:r>
          </a:p>
          <a:p>
            <a:pPr lvl="1" algn="just"/>
            <a:r>
              <a:rPr lang="en-US" sz="2400" dirty="0"/>
              <a:t>the creation of structural partnerships between schools, training organizations, companies and social partners;</a:t>
            </a:r>
          </a:p>
          <a:p>
            <a:pPr lvl="1" algn="just"/>
            <a:r>
              <a:rPr lang="en-US" sz="2400" dirty="0"/>
              <a:t>the Youth Guarantee is a good initiative, but should be strengthened and better applied in all Member States.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6386-FBAC-464A-9360-3CFEC36DCEE2}" type="slidenum">
              <a:rPr lang="nl-NL" smtClean="0"/>
              <a:pPr/>
              <a:t>35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46878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EZA involvement – contribution to the consultation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999" y="1349999"/>
            <a:ext cx="8210809" cy="4608000"/>
          </a:xfrm>
        </p:spPr>
        <p:txBody>
          <a:bodyPr>
            <a:normAutofit/>
          </a:bodyPr>
          <a:lstStyle/>
          <a:p>
            <a:pPr algn="just"/>
            <a:r>
              <a:rPr lang="en-US" sz="2400" dirty="0"/>
              <a:t>Feedback relating to fair working conditions:</a:t>
            </a:r>
          </a:p>
          <a:p>
            <a:pPr lvl="1" algn="just"/>
            <a:r>
              <a:rPr lang="en-US" sz="2400" dirty="0"/>
              <a:t>employees confronted with a change in their employment status, including forms of atypical work, must enjoy the same benefits obtained before or negotiate on them by means of the social dialogue;</a:t>
            </a:r>
          </a:p>
          <a:p>
            <a:pPr lvl="1" algn="just"/>
            <a:r>
              <a:rPr lang="en-US" sz="2400" dirty="0"/>
              <a:t>this specifically refers to the new trend of outsourcing of public service functions and its impact on public service employees.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6386-FBAC-464A-9360-3CFEC36DCEE2}" type="slidenum">
              <a:rPr lang="nl-NL" smtClean="0"/>
              <a:pPr/>
              <a:t>36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937474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EZA involvement – contribution to the consultation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999" y="1349999"/>
            <a:ext cx="8247385" cy="4608000"/>
          </a:xfrm>
        </p:spPr>
        <p:txBody>
          <a:bodyPr>
            <a:normAutofit/>
          </a:bodyPr>
          <a:lstStyle/>
          <a:p>
            <a:pPr algn="just"/>
            <a:r>
              <a:rPr lang="en-US" sz="2400" dirty="0"/>
              <a:t>Feedback relating to social protection and inclusion:</a:t>
            </a:r>
          </a:p>
          <a:p>
            <a:pPr lvl="1" algn="just"/>
            <a:r>
              <a:rPr lang="en-US" sz="2400" dirty="0"/>
              <a:t>the European Pillar of Social Rights should promote a universal social floor sufficient enough to ensure an adequate standard of living for all;</a:t>
            </a:r>
          </a:p>
          <a:p>
            <a:pPr lvl="1" algn="just"/>
            <a:r>
              <a:rPr lang="en-US" sz="2400" dirty="0"/>
              <a:t>it should provide for the establishment of a highly visible and integrated EU anti-poverty strategy;</a:t>
            </a:r>
          </a:p>
          <a:p>
            <a:pPr lvl="1" algn="just"/>
            <a:r>
              <a:rPr lang="en-US" sz="2400" dirty="0"/>
              <a:t>putting in place tools to combat discrimination and inequality</a:t>
            </a:r>
          </a:p>
          <a:p>
            <a:pPr lvl="1"/>
            <a:endParaRPr lang="nl-BE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6386-FBAC-464A-9360-3CFEC36DCEE2}" type="slidenum">
              <a:rPr lang="nl-NL" smtClean="0"/>
              <a:pPr/>
              <a:t>37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425389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EZA involvement – contribution to the consultation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999" y="1349999"/>
            <a:ext cx="8201665" cy="4608000"/>
          </a:xfrm>
        </p:spPr>
        <p:txBody>
          <a:bodyPr>
            <a:normAutofit/>
          </a:bodyPr>
          <a:lstStyle/>
          <a:p>
            <a:pPr algn="just"/>
            <a:r>
              <a:rPr lang="en-US" sz="2400" dirty="0"/>
              <a:t>Feedback relating to the overall initiative:</a:t>
            </a:r>
          </a:p>
          <a:p>
            <a:pPr lvl="1" algn="just"/>
            <a:r>
              <a:rPr lang="en-US" sz="2400" dirty="0"/>
              <a:t>the European Pillar of Social Rights should apply to the entire European Union, not only the euro area;</a:t>
            </a:r>
          </a:p>
          <a:p>
            <a:pPr lvl="1" algn="just"/>
            <a:r>
              <a:rPr lang="en-US" sz="2400" dirty="0"/>
              <a:t>it should show a clear commitment to the highest economic and social rights standards of international human rights law (e.g. the European Social Charter);</a:t>
            </a:r>
          </a:p>
          <a:p>
            <a:pPr lvl="1" algn="just"/>
            <a:r>
              <a:rPr lang="en-US" sz="2400" dirty="0"/>
              <a:t>these human rights should be fully implemented in EU secondary and national law in order for individuals to seek enforcement;</a:t>
            </a:r>
          </a:p>
          <a:p>
            <a:pPr lvl="1" algn="just"/>
            <a:r>
              <a:rPr lang="en-US" sz="2400" dirty="0"/>
              <a:t>it needs to be enforceable.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6386-FBAC-464A-9360-3CFEC36DCEE2}" type="slidenum">
              <a:rPr lang="nl-NL" smtClean="0"/>
              <a:pPr/>
              <a:t>38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565639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EZA involvement – further EZA involvement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Participation in discussion seminars:</a:t>
            </a:r>
          </a:p>
          <a:p>
            <a:pPr marL="0" indent="0">
              <a:buNone/>
            </a:pPr>
            <a:endParaRPr lang="nl-B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6386-FBAC-464A-9360-3CFEC36DCEE2}" type="slidenum">
              <a:rPr lang="nl-NL" smtClean="0"/>
              <a:pPr/>
              <a:t>39</a:t>
            </a:fld>
            <a:endParaRPr lang="nl-NL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718748"/>
              </p:ext>
            </p:extLst>
          </p:nvPr>
        </p:nvGraphicFramePr>
        <p:xfrm>
          <a:off x="996691" y="2276855"/>
          <a:ext cx="7333492" cy="3227832"/>
        </p:xfrm>
        <a:graphic>
          <a:graphicData uri="http://schemas.openxmlformats.org/drawingml/2006/table">
            <a:tbl>
              <a:tblPr firstRow="1" firstCol="1" bandRow="1"/>
              <a:tblGrid>
                <a:gridCol w="366674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66674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034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noProof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Discussion seminar</a:t>
                      </a:r>
                      <a:endParaRPr lang="en-US" sz="20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noProof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Date</a:t>
                      </a:r>
                      <a:endParaRPr lang="en-US" sz="20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34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Beweging.academie, Belgium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34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Cartel Alfa, Romania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034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CET Europe, Belgium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034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Eurofedop, EU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034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IFES, Romania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034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UHM, Malta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034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UNAIE, Italy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776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6386-FBAC-464A-9360-3CFEC36DCEE2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40000" y="106848"/>
            <a:ext cx="8334000" cy="68868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sz="2400" dirty="0"/>
              <a:t>Economic and social progress: a European and international project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25296" y="649224"/>
            <a:ext cx="6693408" cy="5495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87343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999" y="1252728"/>
            <a:ext cx="8334000" cy="4705271"/>
          </a:xfrm>
        </p:spPr>
        <p:txBody>
          <a:bodyPr>
            <a:normAutofit/>
          </a:bodyPr>
          <a:lstStyle/>
          <a:p>
            <a:pPr algn="just"/>
            <a:r>
              <a:rPr lang="en-GB" sz="2400" dirty="0"/>
              <a:t>Overwhelming ambitions of Europe</a:t>
            </a:r>
          </a:p>
          <a:p>
            <a:pPr algn="just"/>
            <a:endParaRPr lang="en-GB" sz="2400" dirty="0"/>
          </a:p>
          <a:p>
            <a:pPr algn="just"/>
            <a:r>
              <a:rPr lang="en-GB" sz="2400" dirty="0"/>
              <a:t>Overwhelming expectations on the Social dimension of Europe are warranted</a:t>
            </a:r>
          </a:p>
          <a:p>
            <a:pPr algn="just"/>
            <a:endParaRPr lang="en-GB" sz="2400" dirty="0"/>
          </a:p>
          <a:p>
            <a:pPr algn="just"/>
            <a:r>
              <a:rPr lang="en-GB" sz="2400" dirty="0"/>
              <a:t>Overwhelming responsibilities remain within the scope of subsidiarity in our own hands</a:t>
            </a:r>
          </a:p>
          <a:p>
            <a:pPr algn="just"/>
            <a:endParaRPr lang="en-GB" sz="2400" dirty="0"/>
          </a:p>
          <a:p>
            <a:pPr algn="just"/>
            <a:r>
              <a:rPr lang="en-GB" sz="2400" dirty="0"/>
              <a:t>We are really heading further towards a genuine social market economy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6386-FBAC-464A-9360-3CFEC36DCEE2}" type="slidenum">
              <a:rPr lang="nl-NL" smtClean="0"/>
              <a:pPr/>
              <a:t>40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783729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602"/>
          <p:cNvSpPr>
            <a:spLocks noChangeArrowheads="1"/>
          </p:cNvSpPr>
          <p:nvPr/>
        </p:nvSpPr>
        <p:spPr bwMode="auto">
          <a:xfrm>
            <a:off x="1539875" y="5664200"/>
            <a:ext cx="6278563" cy="1588"/>
          </a:xfrm>
          <a:prstGeom prst="rect">
            <a:avLst/>
          </a:prstGeom>
          <a:solidFill>
            <a:srgbClr val="F6C36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581" name="Rectangle 1631"/>
          <p:cNvSpPr>
            <a:spLocks noChangeArrowheads="1"/>
          </p:cNvSpPr>
          <p:nvPr/>
        </p:nvSpPr>
        <p:spPr bwMode="auto">
          <a:xfrm>
            <a:off x="1235075" y="3213100"/>
            <a:ext cx="6278563" cy="7938"/>
          </a:xfrm>
          <a:prstGeom prst="rect">
            <a:avLst/>
          </a:prstGeom>
          <a:solidFill>
            <a:srgbClr val="96AEBE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582" name="Rectangle 1632"/>
          <p:cNvSpPr>
            <a:spLocks noChangeArrowheads="1"/>
          </p:cNvSpPr>
          <p:nvPr/>
        </p:nvSpPr>
        <p:spPr bwMode="auto">
          <a:xfrm>
            <a:off x="1235075" y="3213100"/>
            <a:ext cx="6278563" cy="19050"/>
          </a:xfrm>
          <a:prstGeom prst="rect">
            <a:avLst/>
          </a:prstGeom>
          <a:solidFill>
            <a:srgbClr val="96AEBE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583" name="Rectangle 1633"/>
          <p:cNvSpPr>
            <a:spLocks noChangeArrowheads="1"/>
          </p:cNvSpPr>
          <p:nvPr/>
        </p:nvSpPr>
        <p:spPr bwMode="auto">
          <a:xfrm>
            <a:off x="1235075" y="3221038"/>
            <a:ext cx="6278563" cy="20637"/>
          </a:xfrm>
          <a:prstGeom prst="rect">
            <a:avLst/>
          </a:prstGeom>
          <a:solidFill>
            <a:srgbClr val="96AEBE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584" name="Rectangle 1634"/>
          <p:cNvSpPr>
            <a:spLocks noChangeArrowheads="1"/>
          </p:cNvSpPr>
          <p:nvPr/>
        </p:nvSpPr>
        <p:spPr bwMode="auto">
          <a:xfrm>
            <a:off x="1235075" y="3232150"/>
            <a:ext cx="6278563" cy="17463"/>
          </a:xfrm>
          <a:prstGeom prst="rect">
            <a:avLst/>
          </a:prstGeom>
          <a:solidFill>
            <a:srgbClr val="96AEBE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585" name="Rectangle 1635"/>
          <p:cNvSpPr>
            <a:spLocks noChangeArrowheads="1"/>
          </p:cNvSpPr>
          <p:nvPr/>
        </p:nvSpPr>
        <p:spPr bwMode="auto">
          <a:xfrm>
            <a:off x="1235075" y="3241675"/>
            <a:ext cx="6278563" cy="17463"/>
          </a:xfrm>
          <a:prstGeom prst="rect">
            <a:avLst/>
          </a:prstGeom>
          <a:solidFill>
            <a:srgbClr val="96AEBE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586" name="Rectangle 1636"/>
          <p:cNvSpPr>
            <a:spLocks noChangeArrowheads="1"/>
          </p:cNvSpPr>
          <p:nvPr/>
        </p:nvSpPr>
        <p:spPr bwMode="auto">
          <a:xfrm>
            <a:off x="1235075" y="3249613"/>
            <a:ext cx="6278563" cy="20637"/>
          </a:xfrm>
          <a:prstGeom prst="rect">
            <a:avLst/>
          </a:prstGeom>
          <a:solidFill>
            <a:srgbClr val="96AEBE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587" name="Rectangle 1637"/>
          <p:cNvSpPr>
            <a:spLocks noChangeArrowheads="1"/>
          </p:cNvSpPr>
          <p:nvPr/>
        </p:nvSpPr>
        <p:spPr bwMode="auto">
          <a:xfrm>
            <a:off x="1235075" y="3259138"/>
            <a:ext cx="6278563" cy="19050"/>
          </a:xfrm>
          <a:prstGeom prst="rect">
            <a:avLst/>
          </a:prstGeom>
          <a:solidFill>
            <a:srgbClr val="96AEBE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588" name="Rectangle 1638"/>
          <p:cNvSpPr>
            <a:spLocks noChangeArrowheads="1"/>
          </p:cNvSpPr>
          <p:nvPr/>
        </p:nvSpPr>
        <p:spPr bwMode="auto">
          <a:xfrm>
            <a:off x="1235075" y="3270250"/>
            <a:ext cx="6278563" cy="17463"/>
          </a:xfrm>
          <a:prstGeom prst="rect">
            <a:avLst/>
          </a:prstGeom>
          <a:solidFill>
            <a:srgbClr val="96AEBE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589" name="Rectangle 1639"/>
          <p:cNvSpPr>
            <a:spLocks noChangeArrowheads="1"/>
          </p:cNvSpPr>
          <p:nvPr/>
        </p:nvSpPr>
        <p:spPr bwMode="auto">
          <a:xfrm>
            <a:off x="1235075" y="3278188"/>
            <a:ext cx="6278563" cy="20637"/>
          </a:xfrm>
          <a:prstGeom prst="rect">
            <a:avLst/>
          </a:prstGeom>
          <a:solidFill>
            <a:srgbClr val="96AEBE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590" name="Rectangle 1640"/>
          <p:cNvSpPr>
            <a:spLocks noChangeArrowheads="1"/>
          </p:cNvSpPr>
          <p:nvPr/>
        </p:nvSpPr>
        <p:spPr bwMode="auto">
          <a:xfrm>
            <a:off x="1235075" y="3287713"/>
            <a:ext cx="6278563" cy="17462"/>
          </a:xfrm>
          <a:prstGeom prst="rect">
            <a:avLst/>
          </a:prstGeom>
          <a:solidFill>
            <a:srgbClr val="96AEBE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591" name="Rectangle 1641"/>
          <p:cNvSpPr>
            <a:spLocks noChangeArrowheads="1"/>
          </p:cNvSpPr>
          <p:nvPr/>
        </p:nvSpPr>
        <p:spPr bwMode="auto">
          <a:xfrm>
            <a:off x="1235075" y="3298825"/>
            <a:ext cx="6278563" cy="17463"/>
          </a:xfrm>
          <a:prstGeom prst="rect">
            <a:avLst/>
          </a:prstGeom>
          <a:solidFill>
            <a:srgbClr val="96AEBE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592" name="Rectangle 1642"/>
          <p:cNvSpPr>
            <a:spLocks noChangeArrowheads="1"/>
          </p:cNvSpPr>
          <p:nvPr/>
        </p:nvSpPr>
        <p:spPr bwMode="auto">
          <a:xfrm>
            <a:off x="1235075" y="3305175"/>
            <a:ext cx="6278563" cy="20638"/>
          </a:xfrm>
          <a:prstGeom prst="rect">
            <a:avLst/>
          </a:prstGeom>
          <a:solidFill>
            <a:srgbClr val="96AEBE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593" name="Rectangle 1643"/>
          <p:cNvSpPr>
            <a:spLocks noChangeArrowheads="1"/>
          </p:cNvSpPr>
          <p:nvPr/>
        </p:nvSpPr>
        <p:spPr bwMode="auto">
          <a:xfrm>
            <a:off x="1235075" y="3316288"/>
            <a:ext cx="6278563" cy="17462"/>
          </a:xfrm>
          <a:prstGeom prst="rect">
            <a:avLst/>
          </a:prstGeom>
          <a:solidFill>
            <a:srgbClr val="96AEBE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594" name="Rectangle 1644"/>
          <p:cNvSpPr>
            <a:spLocks noChangeArrowheads="1"/>
          </p:cNvSpPr>
          <p:nvPr/>
        </p:nvSpPr>
        <p:spPr bwMode="auto">
          <a:xfrm>
            <a:off x="1235075" y="3325813"/>
            <a:ext cx="6278563" cy="19050"/>
          </a:xfrm>
          <a:prstGeom prst="rect">
            <a:avLst/>
          </a:prstGeom>
          <a:solidFill>
            <a:srgbClr val="96AEBE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595" name="Rectangle 1645"/>
          <p:cNvSpPr>
            <a:spLocks noChangeArrowheads="1"/>
          </p:cNvSpPr>
          <p:nvPr/>
        </p:nvSpPr>
        <p:spPr bwMode="auto">
          <a:xfrm>
            <a:off x="1235075" y="3333750"/>
            <a:ext cx="6278563" cy="20638"/>
          </a:xfrm>
          <a:prstGeom prst="rect">
            <a:avLst/>
          </a:prstGeom>
          <a:solidFill>
            <a:srgbClr val="96AEBE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596" name="Rectangle 1646"/>
          <p:cNvSpPr>
            <a:spLocks noChangeArrowheads="1"/>
          </p:cNvSpPr>
          <p:nvPr/>
        </p:nvSpPr>
        <p:spPr bwMode="auto">
          <a:xfrm>
            <a:off x="1235075" y="3344863"/>
            <a:ext cx="6278563" cy="17462"/>
          </a:xfrm>
          <a:prstGeom prst="rect">
            <a:avLst/>
          </a:prstGeom>
          <a:solidFill>
            <a:srgbClr val="96AEBE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597" name="Rectangle 1647"/>
          <p:cNvSpPr>
            <a:spLocks noChangeArrowheads="1"/>
          </p:cNvSpPr>
          <p:nvPr/>
        </p:nvSpPr>
        <p:spPr bwMode="auto">
          <a:xfrm>
            <a:off x="1235075" y="3354388"/>
            <a:ext cx="6278563" cy="17462"/>
          </a:xfrm>
          <a:prstGeom prst="rect">
            <a:avLst/>
          </a:prstGeom>
          <a:solidFill>
            <a:srgbClr val="96AEBE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598" name="Rectangle 1648"/>
          <p:cNvSpPr>
            <a:spLocks noChangeArrowheads="1"/>
          </p:cNvSpPr>
          <p:nvPr/>
        </p:nvSpPr>
        <p:spPr bwMode="auto">
          <a:xfrm>
            <a:off x="1235075" y="3362325"/>
            <a:ext cx="6278563" cy="20638"/>
          </a:xfrm>
          <a:prstGeom prst="rect">
            <a:avLst/>
          </a:prstGeom>
          <a:solidFill>
            <a:srgbClr val="9AB1C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599" name="Rectangle 1649"/>
          <p:cNvSpPr>
            <a:spLocks noChangeArrowheads="1"/>
          </p:cNvSpPr>
          <p:nvPr/>
        </p:nvSpPr>
        <p:spPr bwMode="auto">
          <a:xfrm>
            <a:off x="1235075" y="3371850"/>
            <a:ext cx="6278563" cy="19050"/>
          </a:xfrm>
          <a:prstGeom prst="rect">
            <a:avLst/>
          </a:prstGeom>
          <a:solidFill>
            <a:srgbClr val="9AB1C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00" name="Rectangle 1650"/>
          <p:cNvSpPr>
            <a:spLocks noChangeArrowheads="1"/>
          </p:cNvSpPr>
          <p:nvPr/>
        </p:nvSpPr>
        <p:spPr bwMode="auto">
          <a:xfrm>
            <a:off x="1235075" y="3382963"/>
            <a:ext cx="6278563" cy="17462"/>
          </a:xfrm>
          <a:prstGeom prst="rect">
            <a:avLst/>
          </a:prstGeom>
          <a:solidFill>
            <a:srgbClr val="9AB1C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01" name="Rectangle 1651"/>
          <p:cNvSpPr>
            <a:spLocks noChangeArrowheads="1"/>
          </p:cNvSpPr>
          <p:nvPr/>
        </p:nvSpPr>
        <p:spPr bwMode="auto">
          <a:xfrm>
            <a:off x="1235075" y="3390900"/>
            <a:ext cx="6278563" cy="19050"/>
          </a:xfrm>
          <a:prstGeom prst="rect">
            <a:avLst/>
          </a:prstGeom>
          <a:solidFill>
            <a:srgbClr val="9AB1C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02" name="Rectangle 1652"/>
          <p:cNvSpPr>
            <a:spLocks noChangeArrowheads="1"/>
          </p:cNvSpPr>
          <p:nvPr/>
        </p:nvSpPr>
        <p:spPr bwMode="auto">
          <a:xfrm>
            <a:off x="1235075" y="3400425"/>
            <a:ext cx="6278563" cy="17463"/>
          </a:xfrm>
          <a:prstGeom prst="rect">
            <a:avLst/>
          </a:prstGeom>
          <a:solidFill>
            <a:srgbClr val="9AB1C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03" name="Rectangle 1653"/>
          <p:cNvSpPr>
            <a:spLocks noChangeArrowheads="1"/>
          </p:cNvSpPr>
          <p:nvPr/>
        </p:nvSpPr>
        <p:spPr bwMode="auto">
          <a:xfrm>
            <a:off x="1235075" y="3409950"/>
            <a:ext cx="6278563" cy="19050"/>
          </a:xfrm>
          <a:prstGeom prst="rect">
            <a:avLst/>
          </a:prstGeom>
          <a:solidFill>
            <a:srgbClr val="9DB4C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04" name="Rectangle 1654"/>
          <p:cNvSpPr>
            <a:spLocks noChangeArrowheads="1"/>
          </p:cNvSpPr>
          <p:nvPr/>
        </p:nvSpPr>
        <p:spPr bwMode="auto">
          <a:xfrm>
            <a:off x="1235075" y="3417888"/>
            <a:ext cx="6278563" cy="20637"/>
          </a:xfrm>
          <a:prstGeom prst="rect">
            <a:avLst/>
          </a:prstGeom>
          <a:solidFill>
            <a:srgbClr val="9DB4C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05" name="Rectangle 1655"/>
          <p:cNvSpPr>
            <a:spLocks noChangeArrowheads="1"/>
          </p:cNvSpPr>
          <p:nvPr/>
        </p:nvSpPr>
        <p:spPr bwMode="auto">
          <a:xfrm>
            <a:off x="1235075" y="3429000"/>
            <a:ext cx="6278563" cy="17463"/>
          </a:xfrm>
          <a:prstGeom prst="rect">
            <a:avLst/>
          </a:prstGeom>
          <a:solidFill>
            <a:srgbClr val="9DB4C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06" name="Rectangle 1656"/>
          <p:cNvSpPr>
            <a:spLocks noChangeArrowheads="1"/>
          </p:cNvSpPr>
          <p:nvPr/>
        </p:nvSpPr>
        <p:spPr bwMode="auto">
          <a:xfrm>
            <a:off x="1235075" y="3438525"/>
            <a:ext cx="6278563" cy="17463"/>
          </a:xfrm>
          <a:prstGeom prst="rect">
            <a:avLst/>
          </a:prstGeom>
          <a:solidFill>
            <a:srgbClr val="9DB4C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07" name="Rectangle 1657"/>
          <p:cNvSpPr>
            <a:spLocks noChangeArrowheads="1"/>
          </p:cNvSpPr>
          <p:nvPr/>
        </p:nvSpPr>
        <p:spPr bwMode="auto">
          <a:xfrm>
            <a:off x="1235075" y="3446463"/>
            <a:ext cx="6278563" cy="20637"/>
          </a:xfrm>
          <a:prstGeom prst="rect">
            <a:avLst/>
          </a:prstGeom>
          <a:solidFill>
            <a:srgbClr val="A1B7C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08" name="Rectangle 1658"/>
          <p:cNvSpPr>
            <a:spLocks noChangeArrowheads="1"/>
          </p:cNvSpPr>
          <p:nvPr/>
        </p:nvSpPr>
        <p:spPr bwMode="auto">
          <a:xfrm>
            <a:off x="1235075" y="3455988"/>
            <a:ext cx="6278563" cy="19050"/>
          </a:xfrm>
          <a:prstGeom prst="rect">
            <a:avLst/>
          </a:prstGeom>
          <a:solidFill>
            <a:srgbClr val="A1B7C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09" name="Rectangle 1659"/>
          <p:cNvSpPr>
            <a:spLocks noChangeArrowheads="1"/>
          </p:cNvSpPr>
          <p:nvPr/>
        </p:nvSpPr>
        <p:spPr bwMode="auto">
          <a:xfrm>
            <a:off x="1235075" y="3467100"/>
            <a:ext cx="6278563" cy="17463"/>
          </a:xfrm>
          <a:prstGeom prst="rect">
            <a:avLst/>
          </a:prstGeom>
          <a:solidFill>
            <a:srgbClr val="A1B7C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10" name="Rectangle 1660"/>
          <p:cNvSpPr>
            <a:spLocks noChangeArrowheads="1"/>
          </p:cNvSpPr>
          <p:nvPr/>
        </p:nvSpPr>
        <p:spPr bwMode="auto">
          <a:xfrm>
            <a:off x="1235075" y="3475038"/>
            <a:ext cx="6278563" cy="17462"/>
          </a:xfrm>
          <a:prstGeom prst="rect">
            <a:avLst/>
          </a:prstGeom>
          <a:solidFill>
            <a:srgbClr val="A1B7C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11" name="Rectangle 1661"/>
          <p:cNvSpPr>
            <a:spLocks noChangeArrowheads="1"/>
          </p:cNvSpPr>
          <p:nvPr/>
        </p:nvSpPr>
        <p:spPr bwMode="auto">
          <a:xfrm>
            <a:off x="1235075" y="3484563"/>
            <a:ext cx="6278563" cy="17462"/>
          </a:xfrm>
          <a:prstGeom prst="rect">
            <a:avLst/>
          </a:prstGeom>
          <a:solidFill>
            <a:srgbClr val="A1B7C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12" name="Rectangle 1662"/>
          <p:cNvSpPr>
            <a:spLocks noChangeArrowheads="1"/>
          </p:cNvSpPr>
          <p:nvPr/>
        </p:nvSpPr>
        <p:spPr bwMode="auto">
          <a:xfrm>
            <a:off x="1235075" y="3492500"/>
            <a:ext cx="6278563" cy="20638"/>
          </a:xfrm>
          <a:prstGeom prst="rect">
            <a:avLst/>
          </a:prstGeom>
          <a:solidFill>
            <a:srgbClr val="A4B9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13" name="Rectangle 1663"/>
          <p:cNvSpPr>
            <a:spLocks noChangeArrowheads="1"/>
          </p:cNvSpPr>
          <p:nvPr/>
        </p:nvSpPr>
        <p:spPr bwMode="auto">
          <a:xfrm>
            <a:off x="1235075" y="3502025"/>
            <a:ext cx="6278563" cy="19050"/>
          </a:xfrm>
          <a:prstGeom prst="rect">
            <a:avLst/>
          </a:prstGeom>
          <a:solidFill>
            <a:srgbClr val="A4B9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14" name="Rectangle 1664"/>
          <p:cNvSpPr>
            <a:spLocks noChangeArrowheads="1"/>
          </p:cNvSpPr>
          <p:nvPr/>
        </p:nvSpPr>
        <p:spPr bwMode="auto">
          <a:xfrm>
            <a:off x="1235075" y="3513138"/>
            <a:ext cx="6278563" cy="17462"/>
          </a:xfrm>
          <a:prstGeom prst="rect">
            <a:avLst/>
          </a:prstGeom>
          <a:solidFill>
            <a:srgbClr val="A4B9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15" name="Rectangle 1665"/>
          <p:cNvSpPr>
            <a:spLocks noChangeArrowheads="1"/>
          </p:cNvSpPr>
          <p:nvPr/>
        </p:nvSpPr>
        <p:spPr bwMode="auto">
          <a:xfrm>
            <a:off x="1235075" y="3521075"/>
            <a:ext cx="6278563" cy="20638"/>
          </a:xfrm>
          <a:prstGeom prst="rect">
            <a:avLst/>
          </a:prstGeom>
          <a:solidFill>
            <a:srgbClr val="A4B9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16" name="Rectangle 1666"/>
          <p:cNvSpPr>
            <a:spLocks noChangeArrowheads="1"/>
          </p:cNvSpPr>
          <p:nvPr/>
        </p:nvSpPr>
        <p:spPr bwMode="auto">
          <a:xfrm>
            <a:off x="1235075" y="3530600"/>
            <a:ext cx="6278563" cy="17463"/>
          </a:xfrm>
          <a:prstGeom prst="rect">
            <a:avLst/>
          </a:prstGeom>
          <a:solidFill>
            <a:srgbClr val="A4B9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17" name="Rectangle 1667"/>
          <p:cNvSpPr>
            <a:spLocks noChangeArrowheads="1"/>
          </p:cNvSpPr>
          <p:nvPr/>
        </p:nvSpPr>
        <p:spPr bwMode="auto">
          <a:xfrm>
            <a:off x="1235075" y="3541713"/>
            <a:ext cx="6278563" cy="17462"/>
          </a:xfrm>
          <a:prstGeom prst="rect">
            <a:avLst/>
          </a:prstGeom>
          <a:solidFill>
            <a:srgbClr val="A8BDCB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18" name="Rectangle 1668"/>
          <p:cNvSpPr>
            <a:spLocks noChangeArrowheads="1"/>
          </p:cNvSpPr>
          <p:nvPr/>
        </p:nvSpPr>
        <p:spPr bwMode="auto">
          <a:xfrm>
            <a:off x="1235075" y="3548063"/>
            <a:ext cx="6278563" cy="20637"/>
          </a:xfrm>
          <a:prstGeom prst="rect">
            <a:avLst/>
          </a:prstGeom>
          <a:solidFill>
            <a:srgbClr val="A8BDCB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19" name="Rectangle 1669"/>
          <p:cNvSpPr>
            <a:spLocks noChangeArrowheads="1"/>
          </p:cNvSpPr>
          <p:nvPr/>
        </p:nvSpPr>
        <p:spPr bwMode="auto">
          <a:xfrm>
            <a:off x="1235075" y="3559175"/>
            <a:ext cx="6278563" cy="17463"/>
          </a:xfrm>
          <a:prstGeom prst="rect">
            <a:avLst/>
          </a:prstGeom>
          <a:solidFill>
            <a:srgbClr val="A8BDCB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20" name="Rectangle 1670"/>
          <p:cNvSpPr>
            <a:spLocks noChangeArrowheads="1"/>
          </p:cNvSpPr>
          <p:nvPr/>
        </p:nvSpPr>
        <p:spPr bwMode="auto">
          <a:xfrm>
            <a:off x="1235075" y="3568700"/>
            <a:ext cx="6278563" cy="19050"/>
          </a:xfrm>
          <a:prstGeom prst="rect">
            <a:avLst/>
          </a:prstGeom>
          <a:solidFill>
            <a:srgbClr val="A8BDCB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21" name="Rectangle 1671"/>
          <p:cNvSpPr>
            <a:spLocks noChangeArrowheads="1"/>
          </p:cNvSpPr>
          <p:nvPr/>
        </p:nvSpPr>
        <p:spPr bwMode="auto">
          <a:xfrm>
            <a:off x="1235075" y="3576638"/>
            <a:ext cx="6278563" cy="20637"/>
          </a:xfrm>
          <a:prstGeom prst="rect">
            <a:avLst/>
          </a:prstGeom>
          <a:solidFill>
            <a:srgbClr val="A8BDCB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22" name="Rectangle 1672"/>
          <p:cNvSpPr>
            <a:spLocks noChangeArrowheads="1"/>
          </p:cNvSpPr>
          <p:nvPr/>
        </p:nvSpPr>
        <p:spPr bwMode="auto">
          <a:xfrm>
            <a:off x="1235075" y="3587750"/>
            <a:ext cx="6278563" cy="17463"/>
          </a:xfrm>
          <a:prstGeom prst="rect">
            <a:avLst/>
          </a:prstGeom>
          <a:solidFill>
            <a:srgbClr val="ABBFC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23" name="Rectangle 1673"/>
          <p:cNvSpPr>
            <a:spLocks noChangeArrowheads="1"/>
          </p:cNvSpPr>
          <p:nvPr/>
        </p:nvSpPr>
        <p:spPr bwMode="auto">
          <a:xfrm>
            <a:off x="1235075" y="3597275"/>
            <a:ext cx="6278563" cy="17463"/>
          </a:xfrm>
          <a:prstGeom prst="rect">
            <a:avLst/>
          </a:prstGeom>
          <a:solidFill>
            <a:srgbClr val="ABBFC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24" name="Rectangle 1674"/>
          <p:cNvSpPr>
            <a:spLocks noChangeArrowheads="1"/>
          </p:cNvSpPr>
          <p:nvPr/>
        </p:nvSpPr>
        <p:spPr bwMode="auto">
          <a:xfrm>
            <a:off x="1235075" y="3605213"/>
            <a:ext cx="6278563" cy="20637"/>
          </a:xfrm>
          <a:prstGeom prst="rect">
            <a:avLst/>
          </a:prstGeom>
          <a:solidFill>
            <a:srgbClr val="ABBFC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25" name="Rectangle 1675"/>
          <p:cNvSpPr>
            <a:spLocks noChangeArrowheads="1"/>
          </p:cNvSpPr>
          <p:nvPr/>
        </p:nvSpPr>
        <p:spPr bwMode="auto">
          <a:xfrm>
            <a:off x="1235075" y="3614738"/>
            <a:ext cx="6278563" cy="19050"/>
          </a:xfrm>
          <a:prstGeom prst="rect">
            <a:avLst/>
          </a:prstGeom>
          <a:solidFill>
            <a:srgbClr val="ABBFC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26" name="Rectangle 1676"/>
          <p:cNvSpPr>
            <a:spLocks noChangeArrowheads="1"/>
          </p:cNvSpPr>
          <p:nvPr/>
        </p:nvSpPr>
        <p:spPr bwMode="auto">
          <a:xfrm>
            <a:off x="1235075" y="3625850"/>
            <a:ext cx="6278563" cy="17463"/>
          </a:xfrm>
          <a:prstGeom prst="rect">
            <a:avLst/>
          </a:prstGeom>
          <a:solidFill>
            <a:srgbClr val="B2C4D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27" name="Rectangle 1677"/>
          <p:cNvSpPr>
            <a:spLocks noChangeArrowheads="1"/>
          </p:cNvSpPr>
          <p:nvPr/>
        </p:nvSpPr>
        <p:spPr bwMode="auto">
          <a:xfrm>
            <a:off x="1235075" y="3633788"/>
            <a:ext cx="6278563" cy="19050"/>
          </a:xfrm>
          <a:prstGeom prst="rect">
            <a:avLst/>
          </a:prstGeom>
          <a:solidFill>
            <a:srgbClr val="B2C4D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28" name="Rectangle 1678"/>
          <p:cNvSpPr>
            <a:spLocks noChangeArrowheads="1"/>
          </p:cNvSpPr>
          <p:nvPr/>
        </p:nvSpPr>
        <p:spPr bwMode="auto">
          <a:xfrm>
            <a:off x="1235075" y="3643313"/>
            <a:ext cx="6278563" cy="17462"/>
          </a:xfrm>
          <a:prstGeom prst="rect">
            <a:avLst/>
          </a:prstGeom>
          <a:solidFill>
            <a:srgbClr val="B2C4D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29" name="Rectangle 1679"/>
          <p:cNvSpPr>
            <a:spLocks noChangeArrowheads="1"/>
          </p:cNvSpPr>
          <p:nvPr/>
        </p:nvSpPr>
        <p:spPr bwMode="auto">
          <a:xfrm>
            <a:off x="1235075" y="3652838"/>
            <a:ext cx="6278563" cy="19050"/>
          </a:xfrm>
          <a:prstGeom prst="rect">
            <a:avLst/>
          </a:prstGeom>
          <a:solidFill>
            <a:srgbClr val="B2C4D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30" name="Rectangle 1680"/>
          <p:cNvSpPr>
            <a:spLocks noChangeArrowheads="1"/>
          </p:cNvSpPr>
          <p:nvPr/>
        </p:nvSpPr>
        <p:spPr bwMode="auto">
          <a:xfrm>
            <a:off x="1235075" y="3660775"/>
            <a:ext cx="6278563" cy="20638"/>
          </a:xfrm>
          <a:prstGeom prst="rect">
            <a:avLst/>
          </a:prstGeom>
          <a:solidFill>
            <a:srgbClr val="B2C4D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31" name="Rectangle 1681"/>
          <p:cNvSpPr>
            <a:spLocks noChangeArrowheads="1"/>
          </p:cNvSpPr>
          <p:nvPr/>
        </p:nvSpPr>
        <p:spPr bwMode="auto">
          <a:xfrm>
            <a:off x="1235075" y="3671888"/>
            <a:ext cx="6278563" cy="17462"/>
          </a:xfrm>
          <a:prstGeom prst="rect">
            <a:avLst/>
          </a:prstGeom>
          <a:solidFill>
            <a:srgbClr val="B7C8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32" name="Rectangle 1682"/>
          <p:cNvSpPr>
            <a:spLocks noChangeArrowheads="1"/>
          </p:cNvSpPr>
          <p:nvPr/>
        </p:nvSpPr>
        <p:spPr bwMode="auto">
          <a:xfrm>
            <a:off x="1235075" y="3681413"/>
            <a:ext cx="6278563" cy="17462"/>
          </a:xfrm>
          <a:prstGeom prst="rect">
            <a:avLst/>
          </a:prstGeom>
          <a:solidFill>
            <a:srgbClr val="B7C8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33" name="Rectangle 1683"/>
          <p:cNvSpPr>
            <a:spLocks noChangeArrowheads="1"/>
          </p:cNvSpPr>
          <p:nvPr/>
        </p:nvSpPr>
        <p:spPr bwMode="auto">
          <a:xfrm>
            <a:off x="1235075" y="3689350"/>
            <a:ext cx="6278563" cy="20638"/>
          </a:xfrm>
          <a:prstGeom prst="rect">
            <a:avLst/>
          </a:prstGeom>
          <a:solidFill>
            <a:srgbClr val="B7C8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34" name="Rectangle 1684"/>
          <p:cNvSpPr>
            <a:spLocks noChangeArrowheads="1"/>
          </p:cNvSpPr>
          <p:nvPr/>
        </p:nvSpPr>
        <p:spPr bwMode="auto">
          <a:xfrm>
            <a:off x="1235075" y="3698875"/>
            <a:ext cx="6278563" cy="19050"/>
          </a:xfrm>
          <a:prstGeom prst="rect">
            <a:avLst/>
          </a:prstGeom>
          <a:solidFill>
            <a:srgbClr val="B7C8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35" name="Rectangle 1685"/>
          <p:cNvSpPr>
            <a:spLocks noChangeArrowheads="1"/>
          </p:cNvSpPr>
          <p:nvPr/>
        </p:nvSpPr>
        <p:spPr bwMode="auto">
          <a:xfrm>
            <a:off x="1235075" y="3709988"/>
            <a:ext cx="6278563" cy="17462"/>
          </a:xfrm>
          <a:prstGeom prst="rect">
            <a:avLst/>
          </a:prstGeom>
          <a:solidFill>
            <a:srgbClr val="BECDD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36" name="Rectangle 1686"/>
          <p:cNvSpPr>
            <a:spLocks noChangeArrowheads="1"/>
          </p:cNvSpPr>
          <p:nvPr/>
        </p:nvSpPr>
        <p:spPr bwMode="auto">
          <a:xfrm>
            <a:off x="1235075" y="3717925"/>
            <a:ext cx="6278563" cy="20638"/>
          </a:xfrm>
          <a:prstGeom prst="rect">
            <a:avLst/>
          </a:prstGeom>
          <a:solidFill>
            <a:srgbClr val="BECDD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37" name="Rectangle 1687"/>
          <p:cNvSpPr>
            <a:spLocks noChangeArrowheads="1"/>
          </p:cNvSpPr>
          <p:nvPr/>
        </p:nvSpPr>
        <p:spPr bwMode="auto">
          <a:xfrm>
            <a:off x="1235075" y="3727450"/>
            <a:ext cx="6278563" cy="17463"/>
          </a:xfrm>
          <a:prstGeom prst="rect">
            <a:avLst/>
          </a:prstGeom>
          <a:solidFill>
            <a:srgbClr val="BECDD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38" name="Rectangle 1688"/>
          <p:cNvSpPr>
            <a:spLocks noChangeArrowheads="1"/>
          </p:cNvSpPr>
          <p:nvPr/>
        </p:nvSpPr>
        <p:spPr bwMode="auto">
          <a:xfrm>
            <a:off x="1235075" y="3738563"/>
            <a:ext cx="6278563" cy="17462"/>
          </a:xfrm>
          <a:prstGeom prst="rect">
            <a:avLst/>
          </a:prstGeom>
          <a:solidFill>
            <a:srgbClr val="BECDD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39" name="Rectangle 1689"/>
          <p:cNvSpPr>
            <a:spLocks noChangeArrowheads="1"/>
          </p:cNvSpPr>
          <p:nvPr/>
        </p:nvSpPr>
        <p:spPr bwMode="auto">
          <a:xfrm>
            <a:off x="1235075" y="3744913"/>
            <a:ext cx="6278563" cy="20637"/>
          </a:xfrm>
          <a:prstGeom prst="rect">
            <a:avLst/>
          </a:prstGeom>
          <a:solidFill>
            <a:srgbClr val="BECDD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40" name="Rectangle 1690"/>
          <p:cNvSpPr>
            <a:spLocks noChangeArrowheads="1"/>
          </p:cNvSpPr>
          <p:nvPr/>
        </p:nvSpPr>
        <p:spPr bwMode="auto">
          <a:xfrm>
            <a:off x="1235075" y="3756025"/>
            <a:ext cx="6278563" cy="17463"/>
          </a:xfrm>
          <a:prstGeom prst="rect">
            <a:avLst/>
          </a:prstGeom>
          <a:solidFill>
            <a:srgbClr val="BECDD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41" name="Rectangle 1691"/>
          <p:cNvSpPr>
            <a:spLocks noChangeArrowheads="1"/>
          </p:cNvSpPr>
          <p:nvPr/>
        </p:nvSpPr>
        <p:spPr bwMode="auto">
          <a:xfrm>
            <a:off x="1235075" y="3765550"/>
            <a:ext cx="6278563" cy="19050"/>
          </a:xfrm>
          <a:prstGeom prst="rect">
            <a:avLst/>
          </a:prstGeom>
          <a:solidFill>
            <a:srgbClr val="C3D1DB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42" name="Rectangle 1692"/>
          <p:cNvSpPr>
            <a:spLocks noChangeArrowheads="1"/>
          </p:cNvSpPr>
          <p:nvPr/>
        </p:nvSpPr>
        <p:spPr bwMode="auto">
          <a:xfrm>
            <a:off x="1235075" y="3773488"/>
            <a:ext cx="6278563" cy="17462"/>
          </a:xfrm>
          <a:prstGeom prst="rect">
            <a:avLst/>
          </a:prstGeom>
          <a:solidFill>
            <a:srgbClr val="C3D1DB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43" name="Rectangle 1693"/>
          <p:cNvSpPr>
            <a:spLocks noChangeArrowheads="1"/>
          </p:cNvSpPr>
          <p:nvPr/>
        </p:nvSpPr>
        <p:spPr bwMode="auto">
          <a:xfrm>
            <a:off x="1235075" y="3784600"/>
            <a:ext cx="6278563" cy="17463"/>
          </a:xfrm>
          <a:prstGeom prst="rect">
            <a:avLst/>
          </a:prstGeom>
          <a:solidFill>
            <a:srgbClr val="C3D1DB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44" name="Rectangle 1694"/>
          <p:cNvSpPr>
            <a:spLocks noChangeArrowheads="1"/>
          </p:cNvSpPr>
          <p:nvPr/>
        </p:nvSpPr>
        <p:spPr bwMode="auto">
          <a:xfrm>
            <a:off x="1235075" y="3790950"/>
            <a:ext cx="6278563" cy="20638"/>
          </a:xfrm>
          <a:prstGeom prst="rect">
            <a:avLst/>
          </a:prstGeom>
          <a:solidFill>
            <a:srgbClr val="C3D1DB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45" name="Rectangle 1695"/>
          <p:cNvSpPr>
            <a:spLocks noChangeArrowheads="1"/>
          </p:cNvSpPr>
          <p:nvPr/>
        </p:nvSpPr>
        <p:spPr bwMode="auto">
          <a:xfrm>
            <a:off x="1235075" y="3802063"/>
            <a:ext cx="6278563" cy="17462"/>
          </a:xfrm>
          <a:prstGeom prst="rect">
            <a:avLst/>
          </a:prstGeom>
          <a:solidFill>
            <a:srgbClr val="C3D1DB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46" name="Rectangle 1696"/>
          <p:cNvSpPr>
            <a:spLocks noChangeArrowheads="1"/>
          </p:cNvSpPr>
          <p:nvPr/>
        </p:nvSpPr>
        <p:spPr bwMode="auto">
          <a:xfrm>
            <a:off x="1235075" y="3811588"/>
            <a:ext cx="6278563" cy="19050"/>
          </a:xfrm>
          <a:prstGeom prst="rect">
            <a:avLst/>
          </a:prstGeom>
          <a:solidFill>
            <a:srgbClr val="C9D6D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47" name="Rectangle 1697"/>
          <p:cNvSpPr>
            <a:spLocks noChangeArrowheads="1"/>
          </p:cNvSpPr>
          <p:nvPr/>
        </p:nvSpPr>
        <p:spPr bwMode="auto">
          <a:xfrm>
            <a:off x="1235075" y="3819525"/>
            <a:ext cx="6278563" cy="20638"/>
          </a:xfrm>
          <a:prstGeom prst="rect">
            <a:avLst/>
          </a:prstGeom>
          <a:solidFill>
            <a:srgbClr val="C9D6D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48" name="Rectangle 1698"/>
          <p:cNvSpPr>
            <a:spLocks noChangeArrowheads="1"/>
          </p:cNvSpPr>
          <p:nvPr/>
        </p:nvSpPr>
        <p:spPr bwMode="auto">
          <a:xfrm>
            <a:off x="1235075" y="3830638"/>
            <a:ext cx="6278563" cy="17462"/>
          </a:xfrm>
          <a:prstGeom prst="rect">
            <a:avLst/>
          </a:prstGeom>
          <a:solidFill>
            <a:srgbClr val="C9D6D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49" name="Rectangle 1699"/>
          <p:cNvSpPr>
            <a:spLocks noChangeArrowheads="1"/>
          </p:cNvSpPr>
          <p:nvPr/>
        </p:nvSpPr>
        <p:spPr bwMode="auto">
          <a:xfrm>
            <a:off x="1235075" y="3840163"/>
            <a:ext cx="6278563" cy="17462"/>
          </a:xfrm>
          <a:prstGeom prst="rect">
            <a:avLst/>
          </a:prstGeom>
          <a:solidFill>
            <a:srgbClr val="C9D6D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50" name="Rectangle 1700"/>
          <p:cNvSpPr>
            <a:spLocks noChangeArrowheads="1"/>
          </p:cNvSpPr>
          <p:nvPr/>
        </p:nvSpPr>
        <p:spPr bwMode="auto">
          <a:xfrm>
            <a:off x="1235075" y="3848100"/>
            <a:ext cx="6278563" cy="20638"/>
          </a:xfrm>
          <a:prstGeom prst="rect">
            <a:avLst/>
          </a:prstGeom>
          <a:solidFill>
            <a:srgbClr val="D0DCE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51" name="Rectangle 1701"/>
          <p:cNvSpPr>
            <a:spLocks noChangeArrowheads="1"/>
          </p:cNvSpPr>
          <p:nvPr/>
        </p:nvSpPr>
        <p:spPr bwMode="auto">
          <a:xfrm>
            <a:off x="1235075" y="3857625"/>
            <a:ext cx="6278563" cy="19050"/>
          </a:xfrm>
          <a:prstGeom prst="rect">
            <a:avLst/>
          </a:prstGeom>
          <a:solidFill>
            <a:srgbClr val="D0DCE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52" name="Rectangle 1702"/>
          <p:cNvSpPr>
            <a:spLocks noChangeArrowheads="1"/>
          </p:cNvSpPr>
          <p:nvPr/>
        </p:nvSpPr>
        <p:spPr bwMode="auto">
          <a:xfrm>
            <a:off x="1235075" y="3868738"/>
            <a:ext cx="6278563" cy="17462"/>
          </a:xfrm>
          <a:prstGeom prst="rect">
            <a:avLst/>
          </a:prstGeom>
          <a:solidFill>
            <a:srgbClr val="D0DCE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53" name="Rectangle 1703"/>
          <p:cNvSpPr>
            <a:spLocks noChangeArrowheads="1"/>
          </p:cNvSpPr>
          <p:nvPr/>
        </p:nvSpPr>
        <p:spPr bwMode="auto">
          <a:xfrm>
            <a:off x="1235075" y="3876675"/>
            <a:ext cx="6278563" cy="19050"/>
          </a:xfrm>
          <a:prstGeom prst="rect">
            <a:avLst/>
          </a:prstGeom>
          <a:solidFill>
            <a:srgbClr val="D0DCE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54" name="Rectangle 1704"/>
          <p:cNvSpPr>
            <a:spLocks noChangeArrowheads="1"/>
          </p:cNvSpPr>
          <p:nvPr/>
        </p:nvSpPr>
        <p:spPr bwMode="auto">
          <a:xfrm>
            <a:off x="1235075" y="3886200"/>
            <a:ext cx="6278563" cy="17463"/>
          </a:xfrm>
          <a:prstGeom prst="rect">
            <a:avLst/>
          </a:prstGeom>
          <a:solidFill>
            <a:srgbClr val="D0DCE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55" name="Rectangle 1705"/>
          <p:cNvSpPr>
            <a:spLocks noChangeArrowheads="1"/>
          </p:cNvSpPr>
          <p:nvPr/>
        </p:nvSpPr>
        <p:spPr bwMode="auto">
          <a:xfrm>
            <a:off x="1235075" y="3895725"/>
            <a:ext cx="6278563" cy="19050"/>
          </a:xfrm>
          <a:prstGeom prst="rect">
            <a:avLst/>
          </a:prstGeom>
          <a:solidFill>
            <a:srgbClr val="D5DFE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56" name="Rectangle 1706"/>
          <p:cNvSpPr>
            <a:spLocks noChangeArrowheads="1"/>
          </p:cNvSpPr>
          <p:nvPr/>
        </p:nvSpPr>
        <p:spPr bwMode="auto">
          <a:xfrm>
            <a:off x="1235075" y="3903663"/>
            <a:ext cx="6278563" cy="20637"/>
          </a:xfrm>
          <a:prstGeom prst="rect">
            <a:avLst/>
          </a:prstGeom>
          <a:solidFill>
            <a:srgbClr val="D5DFE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57" name="Rectangle 1707"/>
          <p:cNvSpPr>
            <a:spLocks noChangeArrowheads="1"/>
          </p:cNvSpPr>
          <p:nvPr/>
        </p:nvSpPr>
        <p:spPr bwMode="auto">
          <a:xfrm>
            <a:off x="1235075" y="3914775"/>
            <a:ext cx="6278563" cy="17463"/>
          </a:xfrm>
          <a:prstGeom prst="rect">
            <a:avLst/>
          </a:prstGeom>
          <a:solidFill>
            <a:srgbClr val="D5DFE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58" name="Rectangle 1708"/>
          <p:cNvSpPr>
            <a:spLocks noChangeArrowheads="1"/>
          </p:cNvSpPr>
          <p:nvPr/>
        </p:nvSpPr>
        <p:spPr bwMode="auto">
          <a:xfrm>
            <a:off x="1235075" y="3924300"/>
            <a:ext cx="6278563" cy="17463"/>
          </a:xfrm>
          <a:prstGeom prst="rect">
            <a:avLst/>
          </a:prstGeom>
          <a:solidFill>
            <a:srgbClr val="D5DFE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59" name="Rectangle 1709"/>
          <p:cNvSpPr>
            <a:spLocks noChangeArrowheads="1"/>
          </p:cNvSpPr>
          <p:nvPr/>
        </p:nvSpPr>
        <p:spPr bwMode="auto">
          <a:xfrm>
            <a:off x="1235075" y="3932238"/>
            <a:ext cx="6278563" cy="20637"/>
          </a:xfrm>
          <a:prstGeom prst="rect">
            <a:avLst/>
          </a:prstGeom>
          <a:solidFill>
            <a:srgbClr val="DCE4EA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60" name="Rectangle 1710"/>
          <p:cNvSpPr>
            <a:spLocks noChangeArrowheads="1"/>
          </p:cNvSpPr>
          <p:nvPr/>
        </p:nvSpPr>
        <p:spPr bwMode="auto">
          <a:xfrm>
            <a:off x="1235075" y="3941763"/>
            <a:ext cx="6278563" cy="19050"/>
          </a:xfrm>
          <a:prstGeom prst="rect">
            <a:avLst/>
          </a:prstGeom>
          <a:solidFill>
            <a:srgbClr val="DCE4EA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61" name="Rectangle 1711"/>
          <p:cNvSpPr>
            <a:spLocks noChangeArrowheads="1"/>
          </p:cNvSpPr>
          <p:nvPr/>
        </p:nvSpPr>
        <p:spPr bwMode="auto">
          <a:xfrm>
            <a:off x="1235075" y="3952875"/>
            <a:ext cx="6278563" cy="17463"/>
          </a:xfrm>
          <a:prstGeom prst="rect">
            <a:avLst/>
          </a:prstGeom>
          <a:solidFill>
            <a:srgbClr val="DCE4EA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62" name="Rectangle 1712"/>
          <p:cNvSpPr>
            <a:spLocks noChangeArrowheads="1"/>
          </p:cNvSpPr>
          <p:nvPr/>
        </p:nvSpPr>
        <p:spPr bwMode="auto">
          <a:xfrm>
            <a:off x="1235075" y="3960813"/>
            <a:ext cx="6278563" cy="20637"/>
          </a:xfrm>
          <a:prstGeom prst="rect">
            <a:avLst/>
          </a:prstGeom>
          <a:solidFill>
            <a:srgbClr val="DCE4EA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63" name="Rectangle 1713"/>
          <p:cNvSpPr>
            <a:spLocks noChangeArrowheads="1"/>
          </p:cNvSpPr>
          <p:nvPr/>
        </p:nvSpPr>
        <p:spPr bwMode="auto">
          <a:xfrm>
            <a:off x="1235075" y="3970338"/>
            <a:ext cx="6278563" cy="17462"/>
          </a:xfrm>
          <a:prstGeom prst="rect">
            <a:avLst/>
          </a:prstGeom>
          <a:solidFill>
            <a:srgbClr val="DCE4EA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64" name="Rectangle 1714"/>
          <p:cNvSpPr>
            <a:spLocks noChangeArrowheads="1"/>
          </p:cNvSpPr>
          <p:nvPr/>
        </p:nvSpPr>
        <p:spPr bwMode="auto">
          <a:xfrm>
            <a:off x="1235075" y="3981450"/>
            <a:ext cx="6278563" cy="17463"/>
          </a:xfrm>
          <a:prstGeom prst="rect">
            <a:avLst/>
          </a:prstGeom>
          <a:solidFill>
            <a:srgbClr val="E1E8E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65" name="Rectangle 1715"/>
          <p:cNvSpPr>
            <a:spLocks noChangeArrowheads="1"/>
          </p:cNvSpPr>
          <p:nvPr/>
        </p:nvSpPr>
        <p:spPr bwMode="auto">
          <a:xfrm>
            <a:off x="1235075" y="3987800"/>
            <a:ext cx="6278563" cy="20638"/>
          </a:xfrm>
          <a:prstGeom prst="rect">
            <a:avLst/>
          </a:prstGeom>
          <a:solidFill>
            <a:srgbClr val="E1E8E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66" name="Rectangle 1716"/>
          <p:cNvSpPr>
            <a:spLocks noChangeArrowheads="1"/>
          </p:cNvSpPr>
          <p:nvPr/>
        </p:nvSpPr>
        <p:spPr bwMode="auto">
          <a:xfrm>
            <a:off x="1235075" y="3998913"/>
            <a:ext cx="6278563" cy="17462"/>
          </a:xfrm>
          <a:prstGeom prst="rect">
            <a:avLst/>
          </a:prstGeom>
          <a:solidFill>
            <a:srgbClr val="E1E8E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67" name="Rectangle 1717"/>
          <p:cNvSpPr>
            <a:spLocks noChangeArrowheads="1"/>
          </p:cNvSpPr>
          <p:nvPr/>
        </p:nvSpPr>
        <p:spPr bwMode="auto">
          <a:xfrm>
            <a:off x="1235075" y="4008438"/>
            <a:ext cx="6278563" cy="19050"/>
          </a:xfrm>
          <a:prstGeom prst="rect">
            <a:avLst/>
          </a:prstGeom>
          <a:solidFill>
            <a:srgbClr val="E1E8E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68" name="Rectangle 1718"/>
          <p:cNvSpPr>
            <a:spLocks noChangeArrowheads="1"/>
          </p:cNvSpPr>
          <p:nvPr/>
        </p:nvSpPr>
        <p:spPr bwMode="auto">
          <a:xfrm>
            <a:off x="1235075" y="4016375"/>
            <a:ext cx="6278563" cy="20638"/>
          </a:xfrm>
          <a:prstGeom prst="rect">
            <a:avLst/>
          </a:prstGeom>
          <a:solidFill>
            <a:srgbClr val="E1E8E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69" name="Rectangle 1719"/>
          <p:cNvSpPr>
            <a:spLocks noChangeArrowheads="1"/>
          </p:cNvSpPr>
          <p:nvPr/>
        </p:nvSpPr>
        <p:spPr bwMode="auto">
          <a:xfrm>
            <a:off x="1235075" y="4027488"/>
            <a:ext cx="6278563" cy="17462"/>
          </a:xfrm>
          <a:prstGeom prst="rect">
            <a:avLst/>
          </a:prstGeom>
          <a:solidFill>
            <a:srgbClr val="E8EDF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70" name="Rectangle 1720"/>
          <p:cNvSpPr>
            <a:spLocks noChangeArrowheads="1"/>
          </p:cNvSpPr>
          <p:nvPr/>
        </p:nvSpPr>
        <p:spPr bwMode="auto">
          <a:xfrm>
            <a:off x="1235075" y="4037013"/>
            <a:ext cx="6278563" cy="17462"/>
          </a:xfrm>
          <a:prstGeom prst="rect">
            <a:avLst/>
          </a:prstGeom>
          <a:solidFill>
            <a:srgbClr val="E8EDF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71" name="Rectangle 1721"/>
          <p:cNvSpPr>
            <a:spLocks noChangeArrowheads="1"/>
          </p:cNvSpPr>
          <p:nvPr/>
        </p:nvSpPr>
        <p:spPr bwMode="auto">
          <a:xfrm>
            <a:off x="1235075" y="4044950"/>
            <a:ext cx="6278563" cy="20638"/>
          </a:xfrm>
          <a:prstGeom prst="rect">
            <a:avLst/>
          </a:prstGeom>
          <a:solidFill>
            <a:srgbClr val="E8EDF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72" name="Rectangle 1722"/>
          <p:cNvSpPr>
            <a:spLocks noChangeArrowheads="1"/>
          </p:cNvSpPr>
          <p:nvPr/>
        </p:nvSpPr>
        <p:spPr bwMode="auto">
          <a:xfrm>
            <a:off x="1235075" y="4054475"/>
            <a:ext cx="6278563" cy="19050"/>
          </a:xfrm>
          <a:prstGeom prst="rect">
            <a:avLst/>
          </a:prstGeom>
          <a:solidFill>
            <a:srgbClr val="E8EDF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73" name="Rectangle 1723"/>
          <p:cNvSpPr>
            <a:spLocks noChangeArrowheads="1"/>
          </p:cNvSpPr>
          <p:nvPr/>
        </p:nvSpPr>
        <p:spPr bwMode="auto">
          <a:xfrm>
            <a:off x="1235075" y="4065588"/>
            <a:ext cx="6278563" cy="17462"/>
          </a:xfrm>
          <a:prstGeom prst="rect">
            <a:avLst/>
          </a:prstGeom>
          <a:solidFill>
            <a:srgbClr val="E8EDF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74" name="Rectangle 1724"/>
          <p:cNvSpPr>
            <a:spLocks noChangeArrowheads="1"/>
          </p:cNvSpPr>
          <p:nvPr/>
        </p:nvSpPr>
        <p:spPr bwMode="auto">
          <a:xfrm>
            <a:off x="1235075" y="4073525"/>
            <a:ext cx="6278563" cy="17463"/>
          </a:xfrm>
          <a:prstGeom prst="rect">
            <a:avLst/>
          </a:prstGeom>
          <a:solidFill>
            <a:srgbClr val="ECF1F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75" name="Rectangle 1725"/>
          <p:cNvSpPr>
            <a:spLocks noChangeArrowheads="1"/>
          </p:cNvSpPr>
          <p:nvPr/>
        </p:nvSpPr>
        <p:spPr bwMode="auto">
          <a:xfrm>
            <a:off x="1235075" y="4083050"/>
            <a:ext cx="6278563" cy="17463"/>
          </a:xfrm>
          <a:prstGeom prst="rect">
            <a:avLst/>
          </a:prstGeom>
          <a:solidFill>
            <a:srgbClr val="ECF1F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76" name="Rectangle 1726"/>
          <p:cNvSpPr>
            <a:spLocks noChangeArrowheads="1"/>
          </p:cNvSpPr>
          <p:nvPr/>
        </p:nvSpPr>
        <p:spPr bwMode="auto">
          <a:xfrm>
            <a:off x="1235075" y="4090988"/>
            <a:ext cx="6278563" cy="20637"/>
          </a:xfrm>
          <a:prstGeom prst="rect">
            <a:avLst/>
          </a:prstGeom>
          <a:solidFill>
            <a:srgbClr val="ECF1F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77" name="Rectangle 1727"/>
          <p:cNvSpPr>
            <a:spLocks noChangeArrowheads="1"/>
          </p:cNvSpPr>
          <p:nvPr/>
        </p:nvSpPr>
        <p:spPr bwMode="auto">
          <a:xfrm>
            <a:off x="1235075" y="4100513"/>
            <a:ext cx="6278563" cy="19050"/>
          </a:xfrm>
          <a:prstGeom prst="rect">
            <a:avLst/>
          </a:prstGeom>
          <a:solidFill>
            <a:srgbClr val="ECF1F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78" name="Rectangle 1728"/>
          <p:cNvSpPr>
            <a:spLocks noChangeArrowheads="1"/>
          </p:cNvSpPr>
          <p:nvPr/>
        </p:nvSpPr>
        <p:spPr bwMode="auto">
          <a:xfrm>
            <a:off x="1235075" y="4111625"/>
            <a:ext cx="6278563" cy="17463"/>
          </a:xfrm>
          <a:prstGeom prst="rect">
            <a:avLst/>
          </a:prstGeom>
          <a:solidFill>
            <a:srgbClr val="F3F6F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79" name="Rectangle 1729"/>
          <p:cNvSpPr>
            <a:spLocks noChangeArrowheads="1"/>
          </p:cNvSpPr>
          <p:nvPr/>
        </p:nvSpPr>
        <p:spPr bwMode="auto">
          <a:xfrm>
            <a:off x="1235075" y="4119563"/>
            <a:ext cx="6278563" cy="20637"/>
          </a:xfrm>
          <a:prstGeom prst="rect">
            <a:avLst/>
          </a:prstGeom>
          <a:solidFill>
            <a:srgbClr val="F3F6F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80" name="Rectangle 1730"/>
          <p:cNvSpPr>
            <a:spLocks noChangeArrowheads="1"/>
          </p:cNvSpPr>
          <p:nvPr/>
        </p:nvSpPr>
        <p:spPr bwMode="auto">
          <a:xfrm>
            <a:off x="1235075" y="4129088"/>
            <a:ext cx="6278563" cy="17462"/>
          </a:xfrm>
          <a:prstGeom prst="rect">
            <a:avLst/>
          </a:prstGeom>
          <a:solidFill>
            <a:srgbClr val="F3F6F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81" name="Rectangle 1731"/>
          <p:cNvSpPr>
            <a:spLocks noChangeArrowheads="1"/>
          </p:cNvSpPr>
          <p:nvPr/>
        </p:nvSpPr>
        <p:spPr bwMode="auto">
          <a:xfrm>
            <a:off x="1235075" y="4140200"/>
            <a:ext cx="6278563" cy="17463"/>
          </a:xfrm>
          <a:prstGeom prst="rect">
            <a:avLst/>
          </a:prstGeom>
          <a:solidFill>
            <a:srgbClr val="F3F6F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82" name="Rectangle 1732"/>
          <p:cNvSpPr>
            <a:spLocks noChangeArrowheads="1"/>
          </p:cNvSpPr>
          <p:nvPr/>
        </p:nvSpPr>
        <p:spPr bwMode="auto">
          <a:xfrm>
            <a:off x="1235075" y="4146550"/>
            <a:ext cx="6278563" cy="20638"/>
          </a:xfrm>
          <a:prstGeom prst="rect">
            <a:avLst/>
          </a:prstGeom>
          <a:solidFill>
            <a:srgbClr val="F3F6F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83" name="Rectangle 1733"/>
          <p:cNvSpPr>
            <a:spLocks noChangeArrowheads="1"/>
          </p:cNvSpPr>
          <p:nvPr/>
        </p:nvSpPr>
        <p:spPr bwMode="auto">
          <a:xfrm>
            <a:off x="1235075" y="4157663"/>
            <a:ext cx="6278563" cy="17462"/>
          </a:xfrm>
          <a:prstGeom prst="rect">
            <a:avLst/>
          </a:prstGeom>
          <a:solidFill>
            <a:srgbClr val="F8FAFB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84" name="Rectangle 1734"/>
          <p:cNvSpPr>
            <a:spLocks noChangeArrowheads="1"/>
          </p:cNvSpPr>
          <p:nvPr/>
        </p:nvSpPr>
        <p:spPr bwMode="auto">
          <a:xfrm>
            <a:off x="1235075" y="4167188"/>
            <a:ext cx="6278563" cy="19050"/>
          </a:xfrm>
          <a:prstGeom prst="rect">
            <a:avLst/>
          </a:prstGeom>
          <a:solidFill>
            <a:srgbClr val="F8FAFB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85" name="Rectangle 1735"/>
          <p:cNvSpPr>
            <a:spLocks noChangeArrowheads="1"/>
          </p:cNvSpPr>
          <p:nvPr/>
        </p:nvSpPr>
        <p:spPr bwMode="auto">
          <a:xfrm>
            <a:off x="1235075" y="4175125"/>
            <a:ext cx="6278563" cy="20638"/>
          </a:xfrm>
          <a:prstGeom prst="rect">
            <a:avLst/>
          </a:prstGeom>
          <a:solidFill>
            <a:srgbClr val="F8FAFB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86" name="Rectangle 1736"/>
          <p:cNvSpPr>
            <a:spLocks noChangeArrowheads="1"/>
          </p:cNvSpPr>
          <p:nvPr/>
        </p:nvSpPr>
        <p:spPr bwMode="auto">
          <a:xfrm>
            <a:off x="1235075" y="4186238"/>
            <a:ext cx="6278563" cy="17462"/>
          </a:xfrm>
          <a:prstGeom prst="rect">
            <a:avLst/>
          </a:prstGeom>
          <a:solidFill>
            <a:srgbClr val="F8FAFB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87" name="Rectangle 1737"/>
          <p:cNvSpPr>
            <a:spLocks noChangeArrowheads="1"/>
          </p:cNvSpPr>
          <p:nvPr/>
        </p:nvSpPr>
        <p:spPr bwMode="auto">
          <a:xfrm>
            <a:off x="1235075" y="4195763"/>
            <a:ext cx="6278563" cy="174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88" name="Rectangle 1738"/>
          <p:cNvSpPr>
            <a:spLocks noChangeArrowheads="1"/>
          </p:cNvSpPr>
          <p:nvPr/>
        </p:nvSpPr>
        <p:spPr bwMode="auto">
          <a:xfrm>
            <a:off x="1235075" y="4203700"/>
            <a:ext cx="6278563" cy="206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89" name="Rectangle 1739"/>
          <p:cNvSpPr>
            <a:spLocks noChangeArrowheads="1"/>
          </p:cNvSpPr>
          <p:nvPr/>
        </p:nvSpPr>
        <p:spPr bwMode="auto">
          <a:xfrm>
            <a:off x="1235075" y="4213225"/>
            <a:ext cx="6278563" cy="190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90" name="Rectangle 1740"/>
          <p:cNvSpPr>
            <a:spLocks noChangeArrowheads="1"/>
          </p:cNvSpPr>
          <p:nvPr/>
        </p:nvSpPr>
        <p:spPr bwMode="auto">
          <a:xfrm>
            <a:off x="1235075" y="4224338"/>
            <a:ext cx="6278563" cy="17462"/>
          </a:xfrm>
          <a:prstGeom prst="rect">
            <a:avLst/>
          </a:prstGeom>
          <a:solidFill>
            <a:srgbClr val="FFFFF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91" name="Rectangle 1741"/>
          <p:cNvSpPr>
            <a:spLocks noChangeArrowheads="1"/>
          </p:cNvSpPr>
          <p:nvPr/>
        </p:nvSpPr>
        <p:spPr bwMode="auto">
          <a:xfrm>
            <a:off x="1235075" y="4232275"/>
            <a:ext cx="6278563" cy="19050"/>
          </a:xfrm>
          <a:prstGeom prst="rect">
            <a:avLst/>
          </a:prstGeom>
          <a:solidFill>
            <a:srgbClr val="FFFFF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92" name="Rectangle 1742"/>
          <p:cNvSpPr>
            <a:spLocks noChangeArrowheads="1"/>
          </p:cNvSpPr>
          <p:nvPr/>
        </p:nvSpPr>
        <p:spPr bwMode="auto">
          <a:xfrm>
            <a:off x="1235075" y="4241800"/>
            <a:ext cx="6278563" cy="17463"/>
          </a:xfrm>
          <a:prstGeom prst="rect">
            <a:avLst/>
          </a:prstGeom>
          <a:solidFill>
            <a:srgbClr val="FFFFF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93" name="Rectangle 1743"/>
          <p:cNvSpPr>
            <a:spLocks noChangeArrowheads="1"/>
          </p:cNvSpPr>
          <p:nvPr/>
        </p:nvSpPr>
        <p:spPr bwMode="auto">
          <a:xfrm>
            <a:off x="1235075" y="4251325"/>
            <a:ext cx="6278563" cy="19050"/>
          </a:xfrm>
          <a:prstGeom prst="rect">
            <a:avLst/>
          </a:prstGeom>
          <a:solidFill>
            <a:srgbClr val="FFFFF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94" name="Rectangle 1744"/>
          <p:cNvSpPr>
            <a:spLocks noChangeArrowheads="1"/>
          </p:cNvSpPr>
          <p:nvPr/>
        </p:nvSpPr>
        <p:spPr bwMode="auto">
          <a:xfrm>
            <a:off x="1235075" y="4259263"/>
            <a:ext cx="6278563" cy="20637"/>
          </a:xfrm>
          <a:prstGeom prst="rect">
            <a:avLst/>
          </a:prstGeom>
          <a:solidFill>
            <a:srgbClr val="FFFFF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95" name="Rectangle 1745"/>
          <p:cNvSpPr>
            <a:spLocks noChangeArrowheads="1"/>
          </p:cNvSpPr>
          <p:nvPr/>
        </p:nvSpPr>
        <p:spPr bwMode="auto">
          <a:xfrm>
            <a:off x="1235075" y="4270375"/>
            <a:ext cx="6278563" cy="17463"/>
          </a:xfrm>
          <a:prstGeom prst="rect">
            <a:avLst/>
          </a:prstGeom>
          <a:solidFill>
            <a:srgbClr val="FEFBF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96" name="Rectangle 1746"/>
          <p:cNvSpPr>
            <a:spLocks noChangeArrowheads="1"/>
          </p:cNvSpPr>
          <p:nvPr/>
        </p:nvSpPr>
        <p:spPr bwMode="auto">
          <a:xfrm>
            <a:off x="1235075" y="4279900"/>
            <a:ext cx="6278563" cy="17463"/>
          </a:xfrm>
          <a:prstGeom prst="rect">
            <a:avLst/>
          </a:prstGeom>
          <a:solidFill>
            <a:srgbClr val="FEFBF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97" name="Rectangle 1747"/>
          <p:cNvSpPr>
            <a:spLocks noChangeArrowheads="1"/>
          </p:cNvSpPr>
          <p:nvPr/>
        </p:nvSpPr>
        <p:spPr bwMode="auto">
          <a:xfrm>
            <a:off x="1235075" y="4287838"/>
            <a:ext cx="6278563" cy="20637"/>
          </a:xfrm>
          <a:prstGeom prst="rect">
            <a:avLst/>
          </a:prstGeom>
          <a:solidFill>
            <a:srgbClr val="FEFBF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98" name="Rectangle 1748"/>
          <p:cNvSpPr>
            <a:spLocks noChangeArrowheads="1"/>
          </p:cNvSpPr>
          <p:nvPr/>
        </p:nvSpPr>
        <p:spPr bwMode="auto">
          <a:xfrm>
            <a:off x="1235075" y="4297363"/>
            <a:ext cx="6278563" cy="19050"/>
          </a:xfrm>
          <a:prstGeom prst="rect">
            <a:avLst/>
          </a:prstGeom>
          <a:solidFill>
            <a:srgbClr val="FEFBF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699" name="Rectangle 1749"/>
          <p:cNvSpPr>
            <a:spLocks noChangeArrowheads="1"/>
          </p:cNvSpPr>
          <p:nvPr/>
        </p:nvSpPr>
        <p:spPr bwMode="auto">
          <a:xfrm>
            <a:off x="1235075" y="4308475"/>
            <a:ext cx="6278563" cy="17463"/>
          </a:xfrm>
          <a:prstGeom prst="rect">
            <a:avLst/>
          </a:prstGeom>
          <a:solidFill>
            <a:srgbClr val="FEFBE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00" name="Rectangle 1750"/>
          <p:cNvSpPr>
            <a:spLocks noChangeArrowheads="1"/>
          </p:cNvSpPr>
          <p:nvPr/>
        </p:nvSpPr>
        <p:spPr bwMode="auto">
          <a:xfrm>
            <a:off x="1235075" y="4316413"/>
            <a:ext cx="6278563" cy="20637"/>
          </a:xfrm>
          <a:prstGeom prst="rect">
            <a:avLst/>
          </a:prstGeom>
          <a:solidFill>
            <a:srgbClr val="FEFBE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01" name="Rectangle 1751"/>
          <p:cNvSpPr>
            <a:spLocks noChangeArrowheads="1"/>
          </p:cNvSpPr>
          <p:nvPr/>
        </p:nvSpPr>
        <p:spPr bwMode="auto">
          <a:xfrm>
            <a:off x="1235075" y="4325938"/>
            <a:ext cx="6278563" cy="17462"/>
          </a:xfrm>
          <a:prstGeom prst="rect">
            <a:avLst/>
          </a:prstGeom>
          <a:solidFill>
            <a:srgbClr val="FEFBE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02" name="Rectangle 1752"/>
          <p:cNvSpPr>
            <a:spLocks noChangeArrowheads="1"/>
          </p:cNvSpPr>
          <p:nvPr/>
        </p:nvSpPr>
        <p:spPr bwMode="auto">
          <a:xfrm>
            <a:off x="1235075" y="4337050"/>
            <a:ext cx="6278563" cy="17463"/>
          </a:xfrm>
          <a:prstGeom prst="rect">
            <a:avLst/>
          </a:prstGeom>
          <a:solidFill>
            <a:srgbClr val="FEF9EB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03" name="Rectangle 1753"/>
          <p:cNvSpPr>
            <a:spLocks noChangeArrowheads="1"/>
          </p:cNvSpPr>
          <p:nvPr/>
        </p:nvSpPr>
        <p:spPr bwMode="auto">
          <a:xfrm>
            <a:off x="1235075" y="4343400"/>
            <a:ext cx="6278563" cy="20638"/>
          </a:xfrm>
          <a:prstGeom prst="rect">
            <a:avLst/>
          </a:prstGeom>
          <a:solidFill>
            <a:srgbClr val="FEF9EB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04" name="Rectangle 1754"/>
          <p:cNvSpPr>
            <a:spLocks noChangeArrowheads="1"/>
          </p:cNvSpPr>
          <p:nvPr/>
        </p:nvSpPr>
        <p:spPr bwMode="auto">
          <a:xfrm>
            <a:off x="1235075" y="4354513"/>
            <a:ext cx="6278563" cy="17462"/>
          </a:xfrm>
          <a:prstGeom prst="rect">
            <a:avLst/>
          </a:prstGeom>
          <a:solidFill>
            <a:srgbClr val="FEF9E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05" name="Rectangle 1755"/>
          <p:cNvSpPr>
            <a:spLocks noChangeArrowheads="1"/>
          </p:cNvSpPr>
          <p:nvPr/>
        </p:nvSpPr>
        <p:spPr bwMode="auto">
          <a:xfrm>
            <a:off x="1235075" y="4364038"/>
            <a:ext cx="6278563" cy="19050"/>
          </a:xfrm>
          <a:prstGeom prst="rect">
            <a:avLst/>
          </a:prstGeom>
          <a:solidFill>
            <a:srgbClr val="FEF9E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06" name="Rectangle 1756"/>
          <p:cNvSpPr>
            <a:spLocks noChangeArrowheads="1"/>
          </p:cNvSpPr>
          <p:nvPr/>
        </p:nvSpPr>
        <p:spPr bwMode="auto">
          <a:xfrm>
            <a:off x="1235075" y="4371975"/>
            <a:ext cx="6278563" cy="17463"/>
          </a:xfrm>
          <a:prstGeom prst="rect">
            <a:avLst/>
          </a:prstGeom>
          <a:solidFill>
            <a:srgbClr val="FEF9E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07" name="Rectangle 1757"/>
          <p:cNvSpPr>
            <a:spLocks noChangeArrowheads="1"/>
          </p:cNvSpPr>
          <p:nvPr/>
        </p:nvSpPr>
        <p:spPr bwMode="auto">
          <a:xfrm>
            <a:off x="1235075" y="4383088"/>
            <a:ext cx="6278563" cy="17462"/>
          </a:xfrm>
          <a:prstGeom prst="rect">
            <a:avLst/>
          </a:prstGeom>
          <a:solidFill>
            <a:srgbClr val="FEF9E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08" name="Rectangle 1758"/>
          <p:cNvSpPr>
            <a:spLocks noChangeArrowheads="1"/>
          </p:cNvSpPr>
          <p:nvPr/>
        </p:nvSpPr>
        <p:spPr bwMode="auto">
          <a:xfrm>
            <a:off x="1235075" y="4389438"/>
            <a:ext cx="6278563" cy="20637"/>
          </a:xfrm>
          <a:prstGeom prst="rect">
            <a:avLst/>
          </a:prstGeom>
          <a:solidFill>
            <a:srgbClr val="FEF9E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09" name="Rectangle 1759"/>
          <p:cNvSpPr>
            <a:spLocks noChangeArrowheads="1"/>
          </p:cNvSpPr>
          <p:nvPr/>
        </p:nvSpPr>
        <p:spPr bwMode="auto">
          <a:xfrm>
            <a:off x="1235075" y="4400550"/>
            <a:ext cx="6278563" cy="17463"/>
          </a:xfrm>
          <a:prstGeom prst="rect">
            <a:avLst/>
          </a:prstGeom>
          <a:solidFill>
            <a:srgbClr val="FDF5E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10" name="Rectangle 1760"/>
          <p:cNvSpPr>
            <a:spLocks noChangeArrowheads="1"/>
          </p:cNvSpPr>
          <p:nvPr/>
        </p:nvSpPr>
        <p:spPr bwMode="auto">
          <a:xfrm>
            <a:off x="1235075" y="4410075"/>
            <a:ext cx="6278563" cy="19050"/>
          </a:xfrm>
          <a:prstGeom prst="rect">
            <a:avLst/>
          </a:prstGeom>
          <a:solidFill>
            <a:srgbClr val="FDF5D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11" name="Rectangle 1761"/>
          <p:cNvSpPr>
            <a:spLocks noChangeArrowheads="1"/>
          </p:cNvSpPr>
          <p:nvPr/>
        </p:nvSpPr>
        <p:spPr bwMode="auto">
          <a:xfrm>
            <a:off x="1235075" y="4418013"/>
            <a:ext cx="6278563" cy="20637"/>
          </a:xfrm>
          <a:prstGeom prst="rect">
            <a:avLst/>
          </a:prstGeom>
          <a:solidFill>
            <a:srgbClr val="FDF5D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12" name="Rectangle 1762"/>
          <p:cNvSpPr>
            <a:spLocks noChangeArrowheads="1"/>
          </p:cNvSpPr>
          <p:nvPr/>
        </p:nvSpPr>
        <p:spPr bwMode="auto">
          <a:xfrm>
            <a:off x="1235075" y="4429125"/>
            <a:ext cx="6278563" cy="17463"/>
          </a:xfrm>
          <a:prstGeom prst="rect">
            <a:avLst/>
          </a:prstGeom>
          <a:solidFill>
            <a:srgbClr val="FDF5D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13" name="Rectangle 1763"/>
          <p:cNvSpPr>
            <a:spLocks noChangeArrowheads="1"/>
          </p:cNvSpPr>
          <p:nvPr/>
        </p:nvSpPr>
        <p:spPr bwMode="auto">
          <a:xfrm>
            <a:off x="1235075" y="4438650"/>
            <a:ext cx="6278563" cy="17463"/>
          </a:xfrm>
          <a:prstGeom prst="rect">
            <a:avLst/>
          </a:prstGeom>
          <a:solidFill>
            <a:srgbClr val="FDF5DB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14" name="Rectangle 1764"/>
          <p:cNvSpPr>
            <a:spLocks noChangeArrowheads="1"/>
          </p:cNvSpPr>
          <p:nvPr/>
        </p:nvSpPr>
        <p:spPr bwMode="auto">
          <a:xfrm>
            <a:off x="1235075" y="4446588"/>
            <a:ext cx="6278563" cy="20637"/>
          </a:xfrm>
          <a:prstGeom prst="rect">
            <a:avLst/>
          </a:prstGeom>
          <a:solidFill>
            <a:srgbClr val="FDF5DB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15" name="Rectangle 1765"/>
          <p:cNvSpPr>
            <a:spLocks noChangeArrowheads="1"/>
          </p:cNvSpPr>
          <p:nvPr/>
        </p:nvSpPr>
        <p:spPr bwMode="auto">
          <a:xfrm>
            <a:off x="1235075" y="4456113"/>
            <a:ext cx="6278563" cy="19050"/>
          </a:xfrm>
          <a:prstGeom prst="rect">
            <a:avLst/>
          </a:prstGeom>
          <a:solidFill>
            <a:srgbClr val="FDF5DB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16" name="Rectangle 1766"/>
          <p:cNvSpPr>
            <a:spLocks noChangeArrowheads="1"/>
          </p:cNvSpPr>
          <p:nvPr/>
        </p:nvSpPr>
        <p:spPr bwMode="auto">
          <a:xfrm>
            <a:off x="1235075" y="4467225"/>
            <a:ext cx="6278563" cy="17463"/>
          </a:xfrm>
          <a:prstGeom prst="rect">
            <a:avLst/>
          </a:prstGeom>
          <a:solidFill>
            <a:srgbClr val="FDF3D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17" name="Rectangle 1767"/>
          <p:cNvSpPr>
            <a:spLocks noChangeArrowheads="1"/>
          </p:cNvSpPr>
          <p:nvPr/>
        </p:nvSpPr>
        <p:spPr bwMode="auto">
          <a:xfrm>
            <a:off x="1235075" y="4475163"/>
            <a:ext cx="6278563" cy="19050"/>
          </a:xfrm>
          <a:prstGeom prst="rect">
            <a:avLst/>
          </a:prstGeom>
          <a:solidFill>
            <a:srgbClr val="FDF2D5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18" name="Rectangle 1768"/>
          <p:cNvSpPr>
            <a:spLocks noChangeArrowheads="1"/>
          </p:cNvSpPr>
          <p:nvPr/>
        </p:nvSpPr>
        <p:spPr bwMode="auto">
          <a:xfrm>
            <a:off x="1235075" y="4484688"/>
            <a:ext cx="6278563" cy="17462"/>
          </a:xfrm>
          <a:prstGeom prst="rect">
            <a:avLst/>
          </a:prstGeom>
          <a:solidFill>
            <a:srgbClr val="FDF2D5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19" name="Rectangle 1769"/>
          <p:cNvSpPr>
            <a:spLocks noChangeArrowheads="1"/>
          </p:cNvSpPr>
          <p:nvPr/>
        </p:nvSpPr>
        <p:spPr bwMode="auto">
          <a:xfrm>
            <a:off x="1235075" y="4494213"/>
            <a:ext cx="6278563" cy="19050"/>
          </a:xfrm>
          <a:prstGeom prst="rect">
            <a:avLst/>
          </a:prstGeom>
          <a:solidFill>
            <a:srgbClr val="FDF2D5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20" name="Rectangle 1770"/>
          <p:cNvSpPr>
            <a:spLocks noChangeArrowheads="1"/>
          </p:cNvSpPr>
          <p:nvPr/>
        </p:nvSpPr>
        <p:spPr bwMode="auto">
          <a:xfrm>
            <a:off x="1235075" y="4502150"/>
            <a:ext cx="6278563" cy="20638"/>
          </a:xfrm>
          <a:prstGeom prst="rect">
            <a:avLst/>
          </a:prstGeom>
          <a:solidFill>
            <a:srgbClr val="FDF2D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21" name="Rectangle 1771"/>
          <p:cNvSpPr>
            <a:spLocks noChangeArrowheads="1"/>
          </p:cNvSpPr>
          <p:nvPr/>
        </p:nvSpPr>
        <p:spPr bwMode="auto">
          <a:xfrm>
            <a:off x="1235075" y="4513263"/>
            <a:ext cx="6278563" cy="17462"/>
          </a:xfrm>
          <a:prstGeom prst="rect">
            <a:avLst/>
          </a:prstGeom>
          <a:solidFill>
            <a:srgbClr val="FDF2D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22" name="Rectangle 1772"/>
          <p:cNvSpPr>
            <a:spLocks noChangeArrowheads="1"/>
          </p:cNvSpPr>
          <p:nvPr/>
        </p:nvSpPr>
        <p:spPr bwMode="auto">
          <a:xfrm>
            <a:off x="1235075" y="4522788"/>
            <a:ext cx="6278563" cy="17462"/>
          </a:xfrm>
          <a:prstGeom prst="rect">
            <a:avLst/>
          </a:prstGeom>
          <a:solidFill>
            <a:srgbClr val="FDF2C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23" name="Rectangle 1773"/>
          <p:cNvSpPr>
            <a:spLocks noChangeArrowheads="1"/>
          </p:cNvSpPr>
          <p:nvPr/>
        </p:nvSpPr>
        <p:spPr bwMode="auto">
          <a:xfrm>
            <a:off x="1235075" y="4530725"/>
            <a:ext cx="6278563" cy="20638"/>
          </a:xfrm>
          <a:prstGeom prst="rect">
            <a:avLst/>
          </a:prstGeom>
          <a:solidFill>
            <a:srgbClr val="FCEFCE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24" name="Rectangle 1774"/>
          <p:cNvSpPr>
            <a:spLocks noChangeArrowheads="1"/>
          </p:cNvSpPr>
          <p:nvPr/>
        </p:nvSpPr>
        <p:spPr bwMode="auto">
          <a:xfrm>
            <a:off x="1235075" y="4540250"/>
            <a:ext cx="6278563" cy="19050"/>
          </a:xfrm>
          <a:prstGeom prst="rect">
            <a:avLst/>
          </a:prstGeom>
          <a:solidFill>
            <a:srgbClr val="FCEFC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25" name="Rectangle 1775"/>
          <p:cNvSpPr>
            <a:spLocks noChangeArrowheads="1"/>
          </p:cNvSpPr>
          <p:nvPr/>
        </p:nvSpPr>
        <p:spPr bwMode="auto">
          <a:xfrm>
            <a:off x="1235075" y="4551363"/>
            <a:ext cx="6278563" cy="17462"/>
          </a:xfrm>
          <a:prstGeom prst="rect">
            <a:avLst/>
          </a:prstGeom>
          <a:solidFill>
            <a:srgbClr val="FCEFC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26" name="Rectangle 1776"/>
          <p:cNvSpPr>
            <a:spLocks noChangeArrowheads="1"/>
          </p:cNvSpPr>
          <p:nvPr/>
        </p:nvSpPr>
        <p:spPr bwMode="auto">
          <a:xfrm>
            <a:off x="1235075" y="4559300"/>
            <a:ext cx="6278563" cy="20638"/>
          </a:xfrm>
          <a:prstGeom prst="rect">
            <a:avLst/>
          </a:prstGeom>
          <a:solidFill>
            <a:srgbClr val="FCEFC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27" name="Rectangle 1777"/>
          <p:cNvSpPr>
            <a:spLocks noChangeArrowheads="1"/>
          </p:cNvSpPr>
          <p:nvPr/>
        </p:nvSpPr>
        <p:spPr bwMode="auto">
          <a:xfrm>
            <a:off x="1235075" y="4568825"/>
            <a:ext cx="6278563" cy="17463"/>
          </a:xfrm>
          <a:prstGeom prst="rect">
            <a:avLst/>
          </a:prstGeom>
          <a:solidFill>
            <a:srgbClr val="FCEFCA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28" name="Rectangle 1778"/>
          <p:cNvSpPr>
            <a:spLocks noChangeArrowheads="1"/>
          </p:cNvSpPr>
          <p:nvPr/>
        </p:nvSpPr>
        <p:spPr bwMode="auto">
          <a:xfrm>
            <a:off x="1235075" y="4579938"/>
            <a:ext cx="6278563" cy="17462"/>
          </a:xfrm>
          <a:prstGeom prst="rect">
            <a:avLst/>
          </a:prstGeom>
          <a:solidFill>
            <a:srgbClr val="FCEFCA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29" name="Rectangle 1779"/>
          <p:cNvSpPr>
            <a:spLocks noChangeArrowheads="1"/>
          </p:cNvSpPr>
          <p:nvPr/>
        </p:nvSpPr>
        <p:spPr bwMode="auto">
          <a:xfrm>
            <a:off x="1235075" y="4586288"/>
            <a:ext cx="6278563" cy="20637"/>
          </a:xfrm>
          <a:prstGeom prst="rect">
            <a:avLst/>
          </a:prstGeom>
          <a:solidFill>
            <a:srgbClr val="FCEF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30" name="Rectangle 1780"/>
          <p:cNvSpPr>
            <a:spLocks noChangeArrowheads="1"/>
          </p:cNvSpPr>
          <p:nvPr/>
        </p:nvSpPr>
        <p:spPr bwMode="auto">
          <a:xfrm>
            <a:off x="1235075" y="4597400"/>
            <a:ext cx="6278563" cy="17463"/>
          </a:xfrm>
          <a:prstGeom prst="rect">
            <a:avLst/>
          </a:prstGeom>
          <a:solidFill>
            <a:srgbClr val="FCECC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31" name="Rectangle 1781"/>
          <p:cNvSpPr>
            <a:spLocks noChangeArrowheads="1"/>
          </p:cNvSpPr>
          <p:nvPr/>
        </p:nvSpPr>
        <p:spPr bwMode="auto">
          <a:xfrm>
            <a:off x="1235075" y="4606925"/>
            <a:ext cx="6278563" cy="19050"/>
          </a:xfrm>
          <a:prstGeom prst="rect">
            <a:avLst/>
          </a:prstGeom>
          <a:solidFill>
            <a:srgbClr val="FCECC5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32" name="Rectangle 1782"/>
          <p:cNvSpPr>
            <a:spLocks noChangeArrowheads="1"/>
          </p:cNvSpPr>
          <p:nvPr/>
        </p:nvSpPr>
        <p:spPr bwMode="auto">
          <a:xfrm>
            <a:off x="1235075" y="4614863"/>
            <a:ext cx="6278563" cy="20637"/>
          </a:xfrm>
          <a:prstGeom prst="rect">
            <a:avLst/>
          </a:prstGeom>
          <a:solidFill>
            <a:srgbClr val="FCECC5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33" name="Rectangle 1783"/>
          <p:cNvSpPr>
            <a:spLocks noChangeArrowheads="1"/>
          </p:cNvSpPr>
          <p:nvPr/>
        </p:nvSpPr>
        <p:spPr bwMode="auto">
          <a:xfrm>
            <a:off x="1235075" y="4625975"/>
            <a:ext cx="6278563" cy="17463"/>
          </a:xfrm>
          <a:prstGeom prst="rect">
            <a:avLst/>
          </a:prstGeom>
          <a:solidFill>
            <a:srgbClr val="FCECC5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34" name="Rectangle 1784"/>
          <p:cNvSpPr>
            <a:spLocks noChangeArrowheads="1"/>
          </p:cNvSpPr>
          <p:nvPr/>
        </p:nvSpPr>
        <p:spPr bwMode="auto">
          <a:xfrm>
            <a:off x="1235075" y="4635500"/>
            <a:ext cx="6278563" cy="17463"/>
          </a:xfrm>
          <a:prstGeom prst="rect">
            <a:avLst/>
          </a:prstGeom>
          <a:solidFill>
            <a:srgbClr val="FCECC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35" name="Rectangle 1785"/>
          <p:cNvSpPr>
            <a:spLocks noChangeArrowheads="1"/>
          </p:cNvSpPr>
          <p:nvPr/>
        </p:nvSpPr>
        <p:spPr bwMode="auto">
          <a:xfrm>
            <a:off x="1235075" y="4643438"/>
            <a:ext cx="6278563" cy="20637"/>
          </a:xfrm>
          <a:prstGeom prst="rect">
            <a:avLst/>
          </a:prstGeom>
          <a:solidFill>
            <a:srgbClr val="FCECC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36" name="Rectangle 1786"/>
          <p:cNvSpPr>
            <a:spLocks noChangeArrowheads="1"/>
          </p:cNvSpPr>
          <p:nvPr/>
        </p:nvSpPr>
        <p:spPr bwMode="auto">
          <a:xfrm>
            <a:off x="1235075" y="4652963"/>
            <a:ext cx="6278563" cy="19050"/>
          </a:xfrm>
          <a:prstGeom prst="rect">
            <a:avLst/>
          </a:prstGeom>
          <a:solidFill>
            <a:srgbClr val="FCEC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37" name="Rectangle 1787"/>
          <p:cNvSpPr>
            <a:spLocks noChangeArrowheads="1"/>
          </p:cNvSpPr>
          <p:nvPr/>
        </p:nvSpPr>
        <p:spPr bwMode="auto">
          <a:xfrm>
            <a:off x="1235075" y="4664075"/>
            <a:ext cx="6278563" cy="17463"/>
          </a:xfrm>
          <a:prstGeom prst="rect">
            <a:avLst/>
          </a:prstGeom>
          <a:solidFill>
            <a:srgbClr val="FBE9B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38" name="Rectangle 1788"/>
          <p:cNvSpPr>
            <a:spLocks noChangeArrowheads="1"/>
          </p:cNvSpPr>
          <p:nvPr/>
        </p:nvSpPr>
        <p:spPr bwMode="auto">
          <a:xfrm>
            <a:off x="1235075" y="4672013"/>
            <a:ext cx="6278563" cy="17462"/>
          </a:xfrm>
          <a:prstGeom prst="rect">
            <a:avLst/>
          </a:prstGeom>
          <a:solidFill>
            <a:srgbClr val="FBE9BE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39" name="Rectangle 1789"/>
          <p:cNvSpPr>
            <a:spLocks noChangeArrowheads="1"/>
          </p:cNvSpPr>
          <p:nvPr/>
        </p:nvSpPr>
        <p:spPr bwMode="auto">
          <a:xfrm>
            <a:off x="1235075" y="4681538"/>
            <a:ext cx="6278563" cy="17462"/>
          </a:xfrm>
          <a:prstGeom prst="rect">
            <a:avLst/>
          </a:prstGeom>
          <a:solidFill>
            <a:srgbClr val="FBE9BE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40" name="Rectangle 1790"/>
          <p:cNvSpPr>
            <a:spLocks noChangeArrowheads="1"/>
          </p:cNvSpPr>
          <p:nvPr/>
        </p:nvSpPr>
        <p:spPr bwMode="auto">
          <a:xfrm>
            <a:off x="1235075" y="4689475"/>
            <a:ext cx="6278563" cy="20638"/>
          </a:xfrm>
          <a:prstGeom prst="rect">
            <a:avLst/>
          </a:prstGeom>
          <a:solidFill>
            <a:srgbClr val="FBE9BB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41" name="Rectangle 1791"/>
          <p:cNvSpPr>
            <a:spLocks noChangeArrowheads="1"/>
          </p:cNvSpPr>
          <p:nvPr/>
        </p:nvSpPr>
        <p:spPr bwMode="auto">
          <a:xfrm>
            <a:off x="1235075" y="4699000"/>
            <a:ext cx="6278563" cy="19050"/>
          </a:xfrm>
          <a:prstGeom prst="rect">
            <a:avLst/>
          </a:prstGeom>
          <a:solidFill>
            <a:srgbClr val="FBE9BB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42" name="Rectangle 1792"/>
          <p:cNvSpPr>
            <a:spLocks noChangeArrowheads="1"/>
          </p:cNvSpPr>
          <p:nvPr/>
        </p:nvSpPr>
        <p:spPr bwMode="auto">
          <a:xfrm>
            <a:off x="1235075" y="4710113"/>
            <a:ext cx="6278563" cy="17462"/>
          </a:xfrm>
          <a:prstGeom prst="rect">
            <a:avLst/>
          </a:prstGeom>
          <a:solidFill>
            <a:srgbClr val="FBE9BB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43" name="Rectangle 1793"/>
          <p:cNvSpPr>
            <a:spLocks noChangeArrowheads="1"/>
          </p:cNvSpPr>
          <p:nvPr/>
        </p:nvSpPr>
        <p:spPr bwMode="auto">
          <a:xfrm>
            <a:off x="1235075" y="4718050"/>
            <a:ext cx="6278563" cy="20638"/>
          </a:xfrm>
          <a:prstGeom prst="rect">
            <a:avLst/>
          </a:prstGeom>
          <a:solidFill>
            <a:srgbClr val="FBE9B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44" name="Rectangle 1794"/>
          <p:cNvSpPr>
            <a:spLocks noChangeArrowheads="1"/>
          </p:cNvSpPr>
          <p:nvPr/>
        </p:nvSpPr>
        <p:spPr bwMode="auto">
          <a:xfrm>
            <a:off x="1235075" y="4727575"/>
            <a:ext cx="6278563" cy="17463"/>
          </a:xfrm>
          <a:prstGeom prst="rect">
            <a:avLst/>
          </a:prstGeom>
          <a:solidFill>
            <a:srgbClr val="FBE9B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45" name="Rectangle 1795"/>
          <p:cNvSpPr>
            <a:spLocks noChangeArrowheads="1"/>
          </p:cNvSpPr>
          <p:nvPr/>
        </p:nvSpPr>
        <p:spPr bwMode="auto">
          <a:xfrm>
            <a:off x="1235075" y="4738688"/>
            <a:ext cx="6278563" cy="17462"/>
          </a:xfrm>
          <a:prstGeom prst="rect">
            <a:avLst/>
          </a:prstGeom>
          <a:solidFill>
            <a:srgbClr val="FAE6B5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46" name="Rectangle 1796"/>
          <p:cNvSpPr>
            <a:spLocks noChangeArrowheads="1"/>
          </p:cNvSpPr>
          <p:nvPr/>
        </p:nvSpPr>
        <p:spPr bwMode="auto">
          <a:xfrm>
            <a:off x="1235075" y="4745038"/>
            <a:ext cx="6278563" cy="20637"/>
          </a:xfrm>
          <a:prstGeom prst="rect">
            <a:avLst/>
          </a:prstGeom>
          <a:solidFill>
            <a:srgbClr val="FAE6B5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47" name="Rectangle 1797"/>
          <p:cNvSpPr>
            <a:spLocks noChangeArrowheads="1"/>
          </p:cNvSpPr>
          <p:nvPr/>
        </p:nvSpPr>
        <p:spPr bwMode="auto">
          <a:xfrm>
            <a:off x="1235075" y="4756150"/>
            <a:ext cx="6278563" cy="17463"/>
          </a:xfrm>
          <a:prstGeom prst="rect">
            <a:avLst/>
          </a:prstGeom>
          <a:solidFill>
            <a:srgbClr val="FAE6B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48" name="Rectangle 1798"/>
          <p:cNvSpPr>
            <a:spLocks noChangeArrowheads="1"/>
          </p:cNvSpPr>
          <p:nvPr/>
        </p:nvSpPr>
        <p:spPr bwMode="auto">
          <a:xfrm>
            <a:off x="1235075" y="4765675"/>
            <a:ext cx="6278563" cy="19050"/>
          </a:xfrm>
          <a:prstGeom prst="rect">
            <a:avLst/>
          </a:prstGeom>
          <a:solidFill>
            <a:srgbClr val="FAE6B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49" name="Rectangle 1799"/>
          <p:cNvSpPr>
            <a:spLocks noChangeArrowheads="1"/>
          </p:cNvSpPr>
          <p:nvPr/>
        </p:nvSpPr>
        <p:spPr bwMode="auto">
          <a:xfrm>
            <a:off x="1235075" y="4773613"/>
            <a:ext cx="6278563" cy="20637"/>
          </a:xfrm>
          <a:prstGeom prst="rect">
            <a:avLst/>
          </a:prstGeom>
          <a:solidFill>
            <a:srgbClr val="FAE6B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50" name="Rectangle 1800"/>
          <p:cNvSpPr>
            <a:spLocks noChangeArrowheads="1"/>
          </p:cNvSpPr>
          <p:nvPr/>
        </p:nvSpPr>
        <p:spPr bwMode="auto">
          <a:xfrm>
            <a:off x="1235075" y="4784725"/>
            <a:ext cx="6278563" cy="17463"/>
          </a:xfrm>
          <a:prstGeom prst="rect">
            <a:avLst/>
          </a:prstGeom>
          <a:solidFill>
            <a:srgbClr val="FAE6B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51" name="Rectangle 1801"/>
          <p:cNvSpPr>
            <a:spLocks noChangeArrowheads="1"/>
          </p:cNvSpPr>
          <p:nvPr/>
        </p:nvSpPr>
        <p:spPr bwMode="auto">
          <a:xfrm>
            <a:off x="1235075" y="4794250"/>
            <a:ext cx="6278563" cy="17463"/>
          </a:xfrm>
          <a:prstGeom prst="rect">
            <a:avLst/>
          </a:prstGeom>
          <a:solidFill>
            <a:srgbClr val="FAE3AE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52" name="Rectangle 1802"/>
          <p:cNvSpPr>
            <a:spLocks noChangeArrowheads="1"/>
          </p:cNvSpPr>
          <p:nvPr/>
        </p:nvSpPr>
        <p:spPr bwMode="auto">
          <a:xfrm>
            <a:off x="1235075" y="4802188"/>
            <a:ext cx="6278563" cy="20637"/>
          </a:xfrm>
          <a:prstGeom prst="rect">
            <a:avLst/>
          </a:prstGeom>
          <a:solidFill>
            <a:srgbClr val="FAE3AE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53" name="Rectangle 1803"/>
          <p:cNvSpPr>
            <a:spLocks noChangeArrowheads="1"/>
          </p:cNvSpPr>
          <p:nvPr/>
        </p:nvSpPr>
        <p:spPr bwMode="auto">
          <a:xfrm>
            <a:off x="1235075" y="4811713"/>
            <a:ext cx="6278563" cy="19050"/>
          </a:xfrm>
          <a:prstGeom prst="rect">
            <a:avLst/>
          </a:prstGeom>
          <a:solidFill>
            <a:srgbClr val="FAE3AE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54" name="Rectangle 1804"/>
          <p:cNvSpPr>
            <a:spLocks noChangeArrowheads="1"/>
          </p:cNvSpPr>
          <p:nvPr/>
        </p:nvSpPr>
        <p:spPr bwMode="auto">
          <a:xfrm>
            <a:off x="1235075" y="4822825"/>
            <a:ext cx="6278563" cy="17463"/>
          </a:xfrm>
          <a:prstGeom prst="rect">
            <a:avLst/>
          </a:prstGeom>
          <a:solidFill>
            <a:srgbClr val="FAE3AB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55" name="Rectangle 1805"/>
          <p:cNvSpPr>
            <a:spLocks noChangeArrowheads="1"/>
          </p:cNvSpPr>
          <p:nvPr/>
        </p:nvSpPr>
        <p:spPr bwMode="auto">
          <a:xfrm>
            <a:off x="1235075" y="4830763"/>
            <a:ext cx="6278563" cy="19050"/>
          </a:xfrm>
          <a:prstGeom prst="rect">
            <a:avLst/>
          </a:prstGeom>
          <a:solidFill>
            <a:srgbClr val="FAE3AB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56" name="Rectangle 1806"/>
          <p:cNvSpPr>
            <a:spLocks noChangeArrowheads="1"/>
          </p:cNvSpPr>
          <p:nvPr/>
        </p:nvSpPr>
        <p:spPr bwMode="auto">
          <a:xfrm>
            <a:off x="1235075" y="4840288"/>
            <a:ext cx="6278563" cy="17462"/>
          </a:xfrm>
          <a:prstGeom prst="rect">
            <a:avLst/>
          </a:prstGeom>
          <a:solidFill>
            <a:srgbClr val="FAE3AB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57" name="Rectangle 1807"/>
          <p:cNvSpPr>
            <a:spLocks noChangeArrowheads="1"/>
          </p:cNvSpPr>
          <p:nvPr/>
        </p:nvSpPr>
        <p:spPr bwMode="auto">
          <a:xfrm>
            <a:off x="1235075" y="4849813"/>
            <a:ext cx="6278563" cy="19050"/>
          </a:xfrm>
          <a:prstGeom prst="rect">
            <a:avLst/>
          </a:prstGeom>
          <a:solidFill>
            <a:srgbClr val="FAE3A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58" name="Rectangle 1808"/>
          <p:cNvSpPr>
            <a:spLocks noChangeArrowheads="1"/>
          </p:cNvSpPr>
          <p:nvPr/>
        </p:nvSpPr>
        <p:spPr bwMode="auto">
          <a:xfrm>
            <a:off x="1235075" y="4857750"/>
            <a:ext cx="6278563" cy="20638"/>
          </a:xfrm>
          <a:prstGeom prst="rect">
            <a:avLst/>
          </a:prstGeom>
          <a:solidFill>
            <a:srgbClr val="F9DFA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59" name="Rectangle 1809"/>
          <p:cNvSpPr>
            <a:spLocks noChangeArrowheads="1"/>
          </p:cNvSpPr>
          <p:nvPr/>
        </p:nvSpPr>
        <p:spPr bwMode="auto">
          <a:xfrm>
            <a:off x="1235075" y="4868863"/>
            <a:ext cx="6278563" cy="17462"/>
          </a:xfrm>
          <a:prstGeom prst="rect">
            <a:avLst/>
          </a:prstGeom>
          <a:solidFill>
            <a:srgbClr val="F9DFA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60" name="Rectangle 1810"/>
          <p:cNvSpPr>
            <a:spLocks noChangeArrowheads="1"/>
          </p:cNvSpPr>
          <p:nvPr/>
        </p:nvSpPr>
        <p:spPr bwMode="auto">
          <a:xfrm>
            <a:off x="1235075" y="4878388"/>
            <a:ext cx="6278563" cy="17462"/>
          </a:xfrm>
          <a:prstGeom prst="rect">
            <a:avLst/>
          </a:prstGeom>
          <a:solidFill>
            <a:srgbClr val="F9DFA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61" name="Rectangle 1811"/>
          <p:cNvSpPr>
            <a:spLocks noChangeArrowheads="1"/>
          </p:cNvSpPr>
          <p:nvPr/>
        </p:nvSpPr>
        <p:spPr bwMode="auto">
          <a:xfrm>
            <a:off x="1235075" y="4886325"/>
            <a:ext cx="6278563" cy="20638"/>
          </a:xfrm>
          <a:prstGeom prst="rect">
            <a:avLst/>
          </a:prstGeom>
          <a:solidFill>
            <a:srgbClr val="F9DFA5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62" name="Rectangle 1812"/>
          <p:cNvSpPr>
            <a:spLocks noChangeArrowheads="1"/>
          </p:cNvSpPr>
          <p:nvPr/>
        </p:nvSpPr>
        <p:spPr bwMode="auto">
          <a:xfrm>
            <a:off x="1235075" y="4895850"/>
            <a:ext cx="6278563" cy="19050"/>
          </a:xfrm>
          <a:prstGeom prst="rect">
            <a:avLst/>
          </a:prstGeom>
          <a:solidFill>
            <a:srgbClr val="F9DFA5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63" name="Rectangle 1813"/>
          <p:cNvSpPr>
            <a:spLocks noChangeArrowheads="1"/>
          </p:cNvSpPr>
          <p:nvPr/>
        </p:nvSpPr>
        <p:spPr bwMode="auto">
          <a:xfrm>
            <a:off x="1235075" y="4906963"/>
            <a:ext cx="6278563" cy="17462"/>
          </a:xfrm>
          <a:prstGeom prst="rect">
            <a:avLst/>
          </a:prstGeom>
          <a:solidFill>
            <a:srgbClr val="F9DFA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64" name="Rectangle 1814"/>
          <p:cNvSpPr>
            <a:spLocks noChangeArrowheads="1"/>
          </p:cNvSpPr>
          <p:nvPr/>
        </p:nvSpPr>
        <p:spPr bwMode="auto">
          <a:xfrm>
            <a:off x="1235075" y="4914900"/>
            <a:ext cx="6278563" cy="20638"/>
          </a:xfrm>
          <a:prstGeom prst="rect">
            <a:avLst/>
          </a:prstGeom>
          <a:solidFill>
            <a:srgbClr val="F9DFA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65" name="Rectangle 1815"/>
          <p:cNvSpPr>
            <a:spLocks noChangeArrowheads="1"/>
          </p:cNvSpPr>
          <p:nvPr/>
        </p:nvSpPr>
        <p:spPr bwMode="auto">
          <a:xfrm>
            <a:off x="1235075" y="4924425"/>
            <a:ext cx="6278563" cy="17463"/>
          </a:xfrm>
          <a:prstGeom prst="rect">
            <a:avLst/>
          </a:prstGeom>
          <a:solidFill>
            <a:srgbClr val="F9DFA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66" name="Rectangle 1816"/>
          <p:cNvSpPr>
            <a:spLocks noChangeArrowheads="1"/>
          </p:cNvSpPr>
          <p:nvPr/>
        </p:nvSpPr>
        <p:spPr bwMode="auto">
          <a:xfrm>
            <a:off x="1235075" y="4935538"/>
            <a:ext cx="6278563" cy="17462"/>
          </a:xfrm>
          <a:prstGeom prst="rect">
            <a:avLst/>
          </a:prstGeom>
          <a:solidFill>
            <a:srgbClr val="F9DDA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67" name="Rectangle 1817"/>
          <p:cNvSpPr>
            <a:spLocks noChangeArrowheads="1"/>
          </p:cNvSpPr>
          <p:nvPr/>
        </p:nvSpPr>
        <p:spPr bwMode="auto">
          <a:xfrm>
            <a:off x="1235075" y="4941888"/>
            <a:ext cx="6278563" cy="20637"/>
          </a:xfrm>
          <a:prstGeom prst="rect">
            <a:avLst/>
          </a:prstGeom>
          <a:solidFill>
            <a:srgbClr val="F9DDA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68" name="Rectangle 1818"/>
          <p:cNvSpPr>
            <a:spLocks noChangeArrowheads="1"/>
          </p:cNvSpPr>
          <p:nvPr/>
        </p:nvSpPr>
        <p:spPr bwMode="auto">
          <a:xfrm>
            <a:off x="1235075" y="4953000"/>
            <a:ext cx="6278563" cy="17463"/>
          </a:xfrm>
          <a:prstGeom prst="rect">
            <a:avLst/>
          </a:prstGeom>
          <a:solidFill>
            <a:srgbClr val="F9DD9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69" name="Rectangle 1819"/>
          <p:cNvSpPr>
            <a:spLocks noChangeArrowheads="1"/>
          </p:cNvSpPr>
          <p:nvPr/>
        </p:nvSpPr>
        <p:spPr bwMode="auto">
          <a:xfrm>
            <a:off x="1235075" y="4962525"/>
            <a:ext cx="6278563" cy="19050"/>
          </a:xfrm>
          <a:prstGeom prst="rect">
            <a:avLst/>
          </a:prstGeom>
          <a:solidFill>
            <a:srgbClr val="F9DD9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70" name="Rectangle 1820"/>
          <p:cNvSpPr>
            <a:spLocks noChangeArrowheads="1"/>
          </p:cNvSpPr>
          <p:nvPr/>
        </p:nvSpPr>
        <p:spPr bwMode="auto">
          <a:xfrm>
            <a:off x="1235075" y="4970463"/>
            <a:ext cx="6278563" cy="17462"/>
          </a:xfrm>
          <a:prstGeom prst="rect">
            <a:avLst/>
          </a:prstGeom>
          <a:solidFill>
            <a:srgbClr val="F9DD9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71" name="Rectangle 1821"/>
          <p:cNvSpPr>
            <a:spLocks noChangeArrowheads="1"/>
          </p:cNvSpPr>
          <p:nvPr/>
        </p:nvSpPr>
        <p:spPr bwMode="auto">
          <a:xfrm>
            <a:off x="1235075" y="4981575"/>
            <a:ext cx="6278563" cy="17463"/>
          </a:xfrm>
          <a:prstGeom prst="rect">
            <a:avLst/>
          </a:prstGeom>
          <a:solidFill>
            <a:srgbClr val="F9DD9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72" name="Rectangle 1822"/>
          <p:cNvSpPr>
            <a:spLocks noChangeArrowheads="1"/>
          </p:cNvSpPr>
          <p:nvPr/>
        </p:nvSpPr>
        <p:spPr bwMode="auto">
          <a:xfrm>
            <a:off x="1235075" y="4987925"/>
            <a:ext cx="6278563" cy="20638"/>
          </a:xfrm>
          <a:prstGeom prst="rect">
            <a:avLst/>
          </a:prstGeom>
          <a:solidFill>
            <a:srgbClr val="F9DD9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73" name="Rectangle 1823"/>
          <p:cNvSpPr>
            <a:spLocks noChangeArrowheads="1"/>
          </p:cNvSpPr>
          <p:nvPr/>
        </p:nvSpPr>
        <p:spPr bwMode="auto">
          <a:xfrm>
            <a:off x="1235075" y="4999038"/>
            <a:ext cx="6278563" cy="17462"/>
          </a:xfrm>
          <a:prstGeom prst="rect">
            <a:avLst/>
          </a:prstGeom>
          <a:solidFill>
            <a:srgbClr val="F8D99B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74" name="Rectangle 1824"/>
          <p:cNvSpPr>
            <a:spLocks noChangeArrowheads="1"/>
          </p:cNvSpPr>
          <p:nvPr/>
        </p:nvSpPr>
        <p:spPr bwMode="auto">
          <a:xfrm>
            <a:off x="1235075" y="5008563"/>
            <a:ext cx="6278563" cy="19050"/>
          </a:xfrm>
          <a:prstGeom prst="rect">
            <a:avLst/>
          </a:prstGeom>
          <a:solidFill>
            <a:srgbClr val="F8D9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75" name="Rectangle 1825"/>
          <p:cNvSpPr>
            <a:spLocks noChangeArrowheads="1"/>
          </p:cNvSpPr>
          <p:nvPr/>
        </p:nvSpPr>
        <p:spPr bwMode="auto">
          <a:xfrm>
            <a:off x="1235075" y="5016500"/>
            <a:ext cx="6278563" cy="20638"/>
          </a:xfrm>
          <a:prstGeom prst="rect">
            <a:avLst/>
          </a:prstGeom>
          <a:solidFill>
            <a:srgbClr val="F8D9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76" name="Rectangle 1826"/>
          <p:cNvSpPr>
            <a:spLocks noChangeArrowheads="1"/>
          </p:cNvSpPr>
          <p:nvPr/>
        </p:nvSpPr>
        <p:spPr bwMode="auto">
          <a:xfrm>
            <a:off x="1235075" y="5027613"/>
            <a:ext cx="6278563" cy="17462"/>
          </a:xfrm>
          <a:prstGeom prst="rect">
            <a:avLst/>
          </a:prstGeom>
          <a:solidFill>
            <a:srgbClr val="F8D9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77" name="Rectangle 1827"/>
          <p:cNvSpPr>
            <a:spLocks noChangeArrowheads="1"/>
          </p:cNvSpPr>
          <p:nvPr/>
        </p:nvSpPr>
        <p:spPr bwMode="auto">
          <a:xfrm>
            <a:off x="1235075" y="5037138"/>
            <a:ext cx="6278563" cy="17462"/>
          </a:xfrm>
          <a:prstGeom prst="rect">
            <a:avLst/>
          </a:prstGeom>
          <a:solidFill>
            <a:srgbClr val="F8D99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78" name="Rectangle 1828"/>
          <p:cNvSpPr>
            <a:spLocks noChangeArrowheads="1"/>
          </p:cNvSpPr>
          <p:nvPr/>
        </p:nvSpPr>
        <p:spPr bwMode="auto">
          <a:xfrm>
            <a:off x="1235075" y="5045075"/>
            <a:ext cx="6278563" cy="20638"/>
          </a:xfrm>
          <a:prstGeom prst="rect">
            <a:avLst/>
          </a:prstGeom>
          <a:solidFill>
            <a:srgbClr val="F8D99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79" name="Rectangle 1829"/>
          <p:cNvSpPr>
            <a:spLocks noChangeArrowheads="1"/>
          </p:cNvSpPr>
          <p:nvPr/>
        </p:nvSpPr>
        <p:spPr bwMode="auto">
          <a:xfrm>
            <a:off x="1235075" y="5054600"/>
            <a:ext cx="6278563" cy="19050"/>
          </a:xfrm>
          <a:prstGeom prst="rect">
            <a:avLst/>
          </a:prstGeom>
          <a:solidFill>
            <a:srgbClr val="F8D99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80" name="Rectangle 1830"/>
          <p:cNvSpPr>
            <a:spLocks noChangeArrowheads="1"/>
          </p:cNvSpPr>
          <p:nvPr/>
        </p:nvSpPr>
        <p:spPr bwMode="auto">
          <a:xfrm>
            <a:off x="1235075" y="5065713"/>
            <a:ext cx="6278563" cy="17462"/>
          </a:xfrm>
          <a:prstGeom prst="rect">
            <a:avLst/>
          </a:prstGeom>
          <a:solidFill>
            <a:srgbClr val="F8D795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81" name="Rectangle 1831"/>
          <p:cNvSpPr>
            <a:spLocks noChangeArrowheads="1"/>
          </p:cNvSpPr>
          <p:nvPr/>
        </p:nvSpPr>
        <p:spPr bwMode="auto">
          <a:xfrm>
            <a:off x="1235075" y="5073650"/>
            <a:ext cx="6278563" cy="19050"/>
          </a:xfrm>
          <a:prstGeom prst="rect">
            <a:avLst/>
          </a:prstGeom>
          <a:solidFill>
            <a:srgbClr val="F8D79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82" name="Rectangle 1832"/>
          <p:cNvSpPr>
            <a:spLocks noChangeArrowheads="1"/>
          </p:cNvSpPr>
          <p:nvPr/>
        </p:nvSpPr>
        <p:spPr bwMode="auto">
          <a:xfrm>
            <a:off x="1235075" y="5083175"/>
            <a:ext cx="6278563" cy="17463"/>
          </a:xfrm>
          <a:prstGeom prst="rect">
            <a:avLst/>
          </a:prstGeom>
          <a:solidFill>
            <a:srgbClr val="F8D79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83" name="Rectangle 1833"/>
          <p:cNvSpPr>
            <a:spLocks noChangeArrowheads="1"/>
          </p:cNvSpPr>
          <p:nvPr/>
        </p:nvSpPr>
        <p:spPr bwMode="auto">
          <a:xfrm>
            <a:off x="1235075" y="5092700"/>
            <a:ext cx="6278563" cy="19050"/>
          </a:xfrm>
          <a:prstGeom prst="rect">
            <a:avLst/>
          </a:prstGeom>
          <a:solidFill>
            <a:srgbClr val="F8D79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84" name="Rectangle 1834"/>
          <p:cNvSpPr>
            <a:spLocks noChangeArrowheads="1"/>
          </p:cNvSpPr>
          <p:nvPr/>
        </p:nvSpPr>
        <p:spPr bwMode="auto">
          <a:xfrm>
            <a:off x="1235075" y="5100638"/>
            <a:ext cx="6278563" cy="20637"/>
          </a:xfrm>
          <a:prstGeom prst="rect">
            <a:avLst/>
          </a:prstGeom>
          <a:solidFill>
            <a:srgbClr val="F8D79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85" name="Rectangle 1835"/>
          <p:cNvSpPr>
            <a:spLocks noChangeArrowheads="1"/>
          </p:cNvSpPr>
          <p:nvPr/>
        </p:nvSpPr>
        <p:spPr bwMode="auto">
          <a:xfrm>
            <a:off x="1235075" y="5111750"/>
            <a:ext cx="6278563" cy="17463"/>
          </a:xfrm>
          <a:prstGeom prst="rect">
            <a:avLst/>
          </a:prstGeom>
          <a:solidFill>
            <a:srgbClr val="F8D79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86" name="Rectangle 1836"/>
          <p:cNvSpPr>
            <a:spLocks noChangeArrowheads="1"/>
          </p:cNvSpPr>
          <p:nvPr/>
        </p:nvSpPr>
        <p:spPr bwMode="auto">
          <a:xfrm>
            <a:off x="1235075" y="5121275"/>
            <a:ext cx="6278563" cy="17463"/>
          </a:xfrm>
          <a:prstGeom prst="rect">
            <a:avLst/>
          </a:prstGeom>
          <a:solidFill>
            <a:srgbClr val="F7D48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87" name="Rectangle 1837"/>
          <p:cNvSpPr>
            <a:spLocks noChangeArrowheads="1"/>
          </p:cNvSpPr>
          <p:nvPr/>
        </p:nvSpPr>
        <p:spPr bwMode="auto">
          <a:xfrm>
            <a:off x="1235075" y="5129213"/>
            <a:ext cx="6278563" cy="20637"/>
          </a:xfrm>
          <a:prstGeom prst="rect">
            <a:avLst/>
          </a:prstGeom>
          <a:solidFill>
            <a:srgbClr val="F7D48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88" name="Rectangle 1838"/>
          <p:cNvSpPr>
            <a:spLocks noChangeArrowheads="1"/>
          </p:cNvSpPr>
          <p:nvPr/>
        </p:nvSpPr>
        <p:spPr bwMode="auto">
          <a:xfrm>
            <a:off x="1235075" y="5138738"/>
            <a:ext cx="6278563" cy="19050"/>
          </a:xfrm>
          <a:prstGeom prst="rect">
            <a:avLst/>
          </a:prstGeom>
          <a:solidFill>
            <a:srgbClr val="F7D48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89" name="Rectangle 1839"/>
          <p:cNvSpPr>
            <a:spLocks noChangeArrowheads="1"/>
          </p:cNvSpPr>
          <p:nvPr/>
        </p:nvSpPr>
        <p:spPr bwMode="auto">
          <a:xfrm>
            <a:off x="1235075" y="5149850"/>
            <a:ext cx="6278563" cy="17463"/>
          </a:xfrm>
          <a:prstGeom prst="rect">
            <a:avLst/>
          </a:prstGeom>
          <a:solidFill>
            <a:srgbClr val="F7D48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90" name="Rectangle 1840"/>
          <p:cNvSpPr>
            <a:spLocks noChangeArrowheads="1"/>
          </p:cNvSpPr>
          <p:nvPr/>
        </p:nvSpPr>
        <p:spPr bwMode="auto">
          <a:xfrm>
            <a:off x="1235075" y="5157788"/>
            <a:ext cx="6278563" cy="20637"/>
          </a:xfrm>
          <a:prstGeom prst="rect">
            <a:avLst/>
          </a:prstGeom>
          <a:solidFill>
            <a:srgbClr val="F7D48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91" name="Rectangle 1841"/>
          <p:cNvSpPr>
            <a:spLocks noChangeArrowheads="1"/>
          </p:cNvSpPr>
          <p:nvPr/>
        </p:nvSpPr>
        <p:spPr bwMode="auto">
          <a:xfrm>
            <a:off x="1235075" y="5167313"/>
            <a:ext cx="6278563" cy="17462"/>
          </a:xfrm>
          <a:prstGeom prst="rect">
            <a:avLst/>
          </a:prstGeom>
          <a:solidFill>
            <a:srgbClr val="F8D48B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92" name="Rectangle 1842"/>
          <p:cNvSpPr>
            <a:spLocks noChangeArrowheads="1"/>
          </p:cNvSpPr>
          <p:nvPr/>
        </p:nvSpPr>
        <p:spPr bwMode="auto">
          <a:xfrm>
            <a:off x="1235075" y="5178425"/>
            <a:ext cx="6278563" cy="17463"/>
          </a:xfrm>
          <a:prstGeom prst="rect">
            <a:avLst/>
          </a:prstGeom>
          <a:solidFill>
            <a:srgbClr val="F8D48B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93" name="Rectangle 1843"/>
          <p:cNvSpPr>
            <a:spLocks noChangeArrowheads="1"/>
          </p:cNvSpPr>
          <p:nvPr/>
        </p:nvSpPr>
        <p:spPr bwMode="auto">
          <a:xfrm>
            <a:off x="1235075" y="5184775"/>
            <a:ext cx="6278563" cy="20638"/>
          </a:xfrm>
          <a:prstGeom prst="rect">
            <a:avLst/>
          </a:prstGeom>
          <a:solidFill>
            <a:srgbClr val="F8D48A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94" name="Rectangle 1844"/>
          <p:cNvSpPr>
            <a:spLocks noChangeArrowheads="1"/>
          </p:cNvSpPr>
          <p:nvPr/>
        </p:nvSpPr>
        <p:spPr bwMode="auto">
          <a:xfrm>
            <a:off x="1235075" y="5195888"/>
            <a:ext cx="6278563" cy="17462"/>
          </a:xfrm>
          <a:prstGeom prst="rect">
            <a:avLst/>
          </a:prstGeom>
          <a:solidFill>
            <a:srgbClr val="F7D28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95" name="Rectangle 1845"/>
          <p:cNvSpPr>
            <a:spLocks noChangeArrowheads="1"/>
          </p:cNvSpPr>
          <p:nvPr/>
        </p:nvSpPr>
        <p:spPr bwMode="auto">
          <a:xfrm>
            <a:off x="1235075" y="5205413"/>
            <a:ext cx="6278563" cy="19050"/>
          </a:xfrm>
          <a:prstGeom prst="rect">
            <a:avLst/>
          </a:prstGeom>
          <a:solidFill>
            <a:srgbClr val="F7D28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96" name="Rectangle 1846"/>
          <p:cNvSpPr>
            <a:spLocks noChangeArrowheads="1"/>
          </p:cNvSpPr>
          <p:nvPr/>
        </p:nvSpPr>
        <p:spPr bwMode="auto">
          <a:xfrm>
            <a:off x="1235075" y="5213350"/>
            <a:ext cx="6278563" cy="20638"/>
          </a:xfrm>
          <a:prstGeom prst="rect">
            <a:avLst/>
          </a:prstGeom>
          <a:solidFill>
            <a:srgbClr val="F7D28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97" name="Rectangle 1847"/>
          <p:cNvSpPr>
            <a:spLocks noChangeArrowheads="1"/>
          </p:cNvSpPr>
          <p:nvPr/>
        </p:nvSpPr>
        <p:spPr bwMode="auto">
          <a:xfrm>
            <a:off x="1235075" y="5224463"/>
            <a:ext cx="6278563" cy="17462"/>
          </a:xfrm>
          <a:prstGeom prst="rect">
            <a:avLst/>
          </a:prstGeom>
          <a:solidFill>
            <a:srgbClr val="F7D28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98" name="Rectangle 1848"/>
          <p:cNvSpPr>
            <a:spLocks noChangeArrowheads="1"/>
          </p:cNvSpPr>
          <p:nvPr/>
        </p:nvSpPr>
        <p:spPr bwMode="auto">
          <a:xfrm>
            <a:off x="1235075" y="5233988"/>
            <a:ext cx="6278563" cy="17462"/>
          </a:xfrm>
          <a:prstGeom prst="rect">
            <a:avLst/>
          </a:prstGeom>
          <a:solidFill>
            <a:srgbClr val="F7D28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799" name="Rectangle 1849"/>
          <p:cNvSpPr>
            <a:spLocks noChangeArrowheads="1"/>
          </p:cNvSpPr>
          <p:nvPr/>
        </p:nvSpPr>
        <p:spPr bwMode="auto">
          <a:xfrm>
            <a:off x="1235075" y="5241925"/>
            <a:ext cx="6278563" cy="20638"/>
          </a:xfrm>
          <a:prstGeom prst="rect">
            <a:avLst/>
          </a:prstGeom>
          <a:solidFill>
            <a:srgbClr val="F7D28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800" name="Rectangle 1850"/>
          <p:cNvSpPr>
            <a:spLocks noChangeArrowheads="1"/>
          </p:cNvSpPr>
          <p:nvPr/>
        </p:nvSpPr>
        <p:spPr bwMode="auto">
          <a:xfrm>
            <a:off x="1235075" y="5251450"/>
            <a:ext cx="6278563" cy="19050"/>
          </a:xfrm>
          <a:prstGeom prst="rect">
            <a:avLst/>
          </a:prstGeom>
          <a:solidFill>
            <a:srgbClr val="F7D28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801" name="Rectangle 1851"/>
          <p:cNvSpPr>
            <a:spLocks noChangeArrowheads="1"/>
          </p:cNvSpPr>
          <p:nvPr/>
        </p:nvSpPr>
        <p:spPr bwMode="auto">
          <a:xfrm>
            <a:off x="1235075" y="5262563"/>
            <a:ext cx="6278563" cy="17462"/>
          </a:xfrm>
          <a:prstGeom prst="rect">
            <a:avLst/>
          </a:prstGeom>
          <a:solidFill>
            <a:srgbClr val="F7CF8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802" name="Rectangle 1852"/>
          <p:cNvSpPr>
            <a:spLocks noChangeArrowheads="1"/>
          </p:cNvSpPr>
          <p:nvPr/>
        </p:nvSpPr>
        <p:spPr bwMode="auto">
          <a:xfrm>
            <a:off x="1235075" y="5270500"/>
            <a:ext cx="6278563" cy="17463"/>
          </a:xfrm>
          <a:prstGeom prst="rect">
            <a:avLst/>
          </a:prstGeom>
          <a:solidFill>
            <a:srgbClr val="F7CF8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803" name="Rectangle 1853"/>
          <p:cNvSpPr>
            <a:spLocks noChangeArrowheads="1"/>
          </p:cNvSpPr>
          <p:nvPr/>
        </p:nvSpPr>
        <p:spPr bwMode="auto">
          <a:xfrm>
            <a:off x="1235075" y="5280025"/>
            <a:ext cx="6278563" cy="17463"/>
          </a:xfrm>
          <a:prstGeom prst="rect">
            <a:avLst/>
          </a:prstGeom>
          <a:solidFill>
            <a:srgbClr val="F7CF8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804" name="Rectangle 1854"/>
          <p:cNvSpPr>
            <a:spLocks noChangeArrowheads="1"/>
          </p:cNvSpPr>
          <p:nvPr/>
        </p:nvSpPr>
        <p:spPr bwMode="auto">
          <a:xfrm>
            <a:off x="1235075" y="5287963"/>
            <a:ext cx="6278563" cy="20637"/>
          </a:xfrm>
          <a:prstGeom prst="rect">
            <a:avLst/>
          </a:prstGeom>
          <a:solidFill>
            <a:srgbClr val="F7CF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805" name="Rectangle 1855"/>
          <p:cNvSpPr>
            <a:spLocks noChangeArrowheads="1"/>
          </p:cNvSpPr>
          <p:nvPr/>
        </p:nvSpPr>
        <p:spPr bwMode="auto">
          <a:xfrm>
            <a:off x="1235075" y="5297488"/>
            <a:ext cx="6278563" cy="19050"/>
          </a:xfrm>
          <a:prstGeom prst="rect">
            <a:avLst/>
          </a:prstGeom>
          <a:solidFill>
            <a:srgbClr val="F7CF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806" name="Rectangle 1856"/>
          <p:cNvSpPr>
            <a:spLocks noChangeArrowheads="1"/>
          </p:cNvSpPr>
          <p:nvPr/>
        </p:nvSpPr>
        <p:spPr bwMode="auto">
          <a:xfrm>
            <a:off x="1235075" y="5308600"/>
            <a:ext cx="6278563" cy="17463"/>
          </a:xfrm>
          <a:prstGeom prst="rect">
            <a:avLst/>
          </a:prstGeom>
          <a:solidFill>
            <a:srgbClr val="F7CF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807" name="Rectangle 1857"/>
          <p:cNvSpPr>
            <a:spLocks noChangeArrowheads="1"/>
          </p:cNvSpPr>
          <p:nvPr/>
        </p:nvSpPr>
        <p:spPr bwMode="auto">
          <a:xfrm>
            <a:off x="1235075" y="5316538"/>
            <a:ext cx="6278563" cy="20637"/>
          </a:xfrm>
          <a:prstGeom prst="rect">
            <a:avLst/>
          </a:prstGeom>
          <a:solidFill>
            <a:srgbClr val="F7CF7E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808" name="Rectangle 1858"/>
          <p:cNvSpPr>
            <a:spLocks noChangeArrowheads="1"/>
          </p:cNvSpPr>
          <p:nvPr/>
        </p:nvSpPr>
        <p:spPr bwMode="auto">
          <a:xfrm>
            <a:off x="1235075" y="5326063"/>
            <a:ext cx="6278563" cy="17462"/>
          </a:xfrm>
          <a:prstGeom prst="rect">
            <a:avLst/>
          </a:prstGeom>
          <a:solidFill>
            <a:srgbClr val="F7CD7E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809" name="Rectangle 1859"/>
          <p:cNvSpPr>
            <a:spLocks noChangeArrowheads="1"/>
          </p:cNvSpPr>
          <p:nvPr/>
        </p:nvSpPr>
        <p:spPr bwMode="auto">
          <a:xfrm>
            <a:off x="1235075" y="5337175"/>
            <a:ext cx="6278563" cy="17463"/>
          </a:xfrm>
          <a:prstGeom prst="rect">
            <a:avLst/>
          </a:prstGeom>
          <a:solidFill>
            <a:srgbClr val="F7CD7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810" name="Rectangle 1860"/>
          <p:cNvSpPr>
            <a:spLocks noChangeArrowheads="1"/>
          </p:cNvSpPr>
          <p:nvPr/>
        </p:nvSpPr>
        <p:spPr bwMode="auto">
          <a:xfrm>
            <a:off x="1235075" y="5343525"/>
            <a:ext cx="6278563" cy="20638"/>
          </a:xfrm>
          <a:prstGeom prst="rect">
            <a:avLst/>
          </a:prstGeom>
          <a:solidFill>
            <a:srgbClr val="F7CD7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811" name="Rectangle 1861"/>
          <p:cNvSpPr>
            <a:spLocks noChangeArrowheads="1"/>
          </p:cNvSpPr>
          <p:nvPr/>
        </p:nvSpPr>
        <p:spPr bwMode="auto">
          <a:xfrm>
            <a:off x="1235075" y="5354638"/>
            <a:ext cx="6278563" cy="17462"/>
          </a:xfrm>
          <a:prstGeom prst="rect">
            <a:avLst/>
          </a:prstGeom>
          <a:solidFill>
            <a:srgbClr val="F7CD7A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812" name="Rectangle 1862"/>
          <p:cNvSpPr>
            <a:spLocks noChangeArrowheads="1"/>
          </p:cNvSpPr>
          <p:nvPr/>
        </p:nvSpPr>
        <p:spPr bwMode="auto">
          <a:xfrm>
            <a:off x="1235075" y="5364163"/>
            <a:ext cx="6278563" cy="19050"/>
          </a:xfrm>
          <a:prstGeom prst="rect">
            <a:avLst/>
          </a:prstGeom>
          <a:solidFill>
            <a:srgbClr val="F7CD7A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813" name="Rectangle 1863"/>
          <p:cNvSpPr>
            <a:spLocks noChangeArrowheads="1"/>
          </p:cNvSpPr>
          <p:nvPr/>
        </p:nvSpPr>
        <p:spPr bwMode="auto">
          <a:xfrm>
            <a:off x="1235075" y="5372100"/>
            <a:ext cx="6278563" cy="20638"/>
          </a:xfrm>
          <a:prstGeom prst="rect">
            <a:avLst/>
          </a:prstGeom>
          <a:solidFill>
            <a:srgbClr val="F7CD7A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814" name="Rectangle 1864"/>
          <p:cNvSpPr>
            <a:spLocks noChangeArrowheads="1"/>
          </p:cNvSpPr>
          <p:nvPr/>
        </p:nvSpPr>
        <p:spPr bwMode="auto">
          <a:xfrm>
            <a:off x="1235075" y="5383213"/>
            <a:ext cx="6278563" cy="17462"/>
          </a:xfrm>
          <a:prstGeom prst="rect">
            <a:avLst/>
          </a:prstGeom>
          <a:solidFill>
            <a:srgbClr val="F7CD7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815" name="Rectangle 1865"/>
          <p:cNvSpPr>
            <a:spLocks noChangeArrowheads="1"/>
          </p:cNvSpPr>
          <p:nvPr/>
        </p:nvSpPr>
        <p:spPr bwMode="auto">
          <a:xfrm>
            <a:off x="1235075" y="5392738"/>
            <a:ext cx="6278563" cy="17462"/>
          </a:xfrm>
          <a:prstGeom prst="rect">
            <a:avLst/>
          </a:prstGeom>
          <a:solidFill>
            <a:srgbClr val="F6CA7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816" name="Rectangle 1866"/>
          <p:cNvSpPr>
            <a:spLocks noChangeArrowheads="1"/>
          </p:cNvSpPr>
          <p:nvPr/>
        </p:nvSpPr>
        <p:spPr bwMode="auto">
          <a:xfrm>
            <a:off x="1235075" y="5400675"/>
            <a:ext cx="6278563" cy="20638"/>
          </a:xfrm>
          <a:prstGeom prst="rect">
            <a:avLst/>
          </a:prstGeom>
          <a:solidFill>
            <a:srgbClr val="F6CA7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817" name="Rectangle 1867"/>
          <p:cNvSpPr>
            <a:spLocks noChangeArrowheads="1"/>
          </p:cNvSpPr>
          <p:nvPr/>
        </p:nvSpPr>
        <p:spPr bwMode="auto">
          <a:xfrm>
            <a:off x="1235075" y="5410200"/>
            <a:ext cx="6278563" cy="17463"/>
          </a:xfrm>
          <a:prstGeom prst="rect">
            <a:avLst/>
          </a:prstGeom>
          <a:solidFill>
            <a:srgbClr val="F6CA7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818" name="Rectangle 1868"/>
          <p:cNvSpPr>
            <a:spLocks noChangeArrowheads="1"/>
          </p:cNvSpPr>
          <p:nvPr/>
        </p:nvSpPr>
        <p:spPr bwMode="auto">
          <a:xfrm>
            <a:off x="1235075" y="5421313"/>
            <a:ext cx="6278563" cy="17462"/>
          </a:xfrm>
          <a:prstGeom prst="rect">
            <a:avLst/>
          </a:prstGeom>
          <a:solidFill>
            <a:srgbClr val="F6CA75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819" name="Rectangle 1869"/>
          <p:cNvSpPr>
            <a:spLocks noChangeArrowheads="1"/>
          </p:cNvSpPr>
          <p:nvPr/>
        </p:nvSpPr>
        <p:spPr bwMode="auto">
          <a:xfrm>
            <a:off x="1235075" y="5427663"/>
            <a:ext cx="6278563" cy="20637"/>
          </a:xfrm>
          <a:prstGeom prst="rect">
            <a:avLst/>
          </a:prstGeom>
          <a:solidFill>
            <a:srgbClr val="F6CA75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820" name="Rectangle 1870"/>
          <p:cNvSpPr>
            <a:spLocks noChangeArrowheads="1"/>
          </p:cNvSpPr>
          <p:nvPr/>
        </p:nvSpPr>
        <p:spPr bwMode="auto">
          <a:xfrm>
            <a:off x="1235075" y="5438775"/>
            <a:ext cx="6278563" cy="17463"/>
          </a:xfrm>
          <a:prstGeom prst="rect">
            <a:avLst/>
          </a:prstGeom>
          <a:solidFill>
            <a:srgbClr val="F6CA75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821" name="Rectangle 1871"/>
          <p:cNvSpPr>
            <a:spLocks noChangeArrowheads="1"/>
          </p:cNvSpPr>
          <p:nvPr/>
        </p:nvSpPr>
        <p:spPr bwMode="auto">
          <a:xfrm>
            <a:off x="1235075" y="5448300"/>
            <a:ext cx="6278563" cy="19050"/>
          </a:xfrm>
          <a:prstGeom prst="rect">
            <a:avLst/>
          </a:prstGeom>
          <a:solidFill>
            <a:srgbClr val="F6C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822" name="Rectangle 1872"/>
          <p:cNvSpPr>
            <a:spLocks noChangeArrowheads="1"/>
          </p:cNvSpPr>
          <p:nvPr/>
        </p:nvSpPr>
        <p:spPr bwMode="auto">
          <a:xfrm>
            <a:off x="1235075" y="5456238"/>
            <a:ext cx="6278563" cy="20637"/>
          </a:xfrm>
          <a:prstGeom prst="rect">
            <a:avLst/>
          </a:prstGeom>
          <a:solidFill>
            <a:srgbClr val="F6C97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823" name="Rectangle 1873"/>
          <p:cNvSpPr>
            <a:spLocks noChangeArrowheads="1"/>
          </p:cNvSpPr>
          <p:nvPr/>
        </p:nvSpPr>
        <p:spPr bwMode="auto">
          <a:xfrm>
            <a:off x="1235075" y="5467350"/>
            <a:ext cx="6278563" cy="17463"/>
          </a:xfrm>
          <a:prstGeom prst="rect">
            <a:avLst/>
          </a:prstGeom>
          <a:solidFill>
            <a:srgbClr val="F6C97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824" name="Rectangle 1874"/>
          <p:cNvSpPr>
            <a:spLocks noChangeArrowheads="1"/>
          </p:cNvSpPr>
          <p:nvPr/>
        </p:nvSpPr>
        <p:spPr bwMode="auto">
          <a:xfrm>
            <a:off x="1235075" y="5476875"/>
            <a:ext cx="6278563" cy="17463"/>
          </a:xfrm>
          <a:prstGeom prst="rect">
            <a:avLst/>
          </a:prstGeom>
          <a:solidFill>
            <a:srgbClr val="F6C97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825" name="Rectangle 1875"/>
          <p:cNvSpPr>
            <a:spLocks noChangeArrowheads="1"/>
          </p:cNvSpPr>
          <p:nvPr/>
        </p:nvSpPr>
        <p:spPr bwMode="auto">
          <a:xfrm>
            <a:off x="1235075" y="5484813"/>
            <a:ext cx="6278563" cy="20637"/>
          </a:xfrm>
          <a:prstGeom prst="rect">
            <a:avLst/>
          </a:prstGeom>
          <a:solidFill>
            <a:srgbClr val="F6C96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826" name="Rectangle 1876"/>
          <p:cNvSpPr>
            <a:spLocks noChangeArrowheads="1"/>
          </p:cNvSpPr>
          <p:nvPr/>
        </p:nvSpPr>
        <p:spPr bwMode="auto">
          <a:xfrm>
            <a:off x="1235075" y="5494338"/>
            <a:ext cx="6278563" cy="19050"/>
          </a:xfrm>
          <a:prstGeom prst="rect">
            <a:avLst/>
          </a:prstGeom>
          <a:solidFill>
            <a:srgbClr val="F6C96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827" name="Rectangle 1877"/>
          <p:cNvSpPr>
            <a:spLocks noChangeArrowheads="1"/>
          </p:cNvSpPr>
          <p:nvPr/>
        </p:nvSpPr>
        <p:spPr bwMode="auto">
          <a:xfrm>
            <a:off x="1235075" y="5505450"/>
            <a:ext cx="6278563" cy="17463"/>
          </a:xfrm>
          <a:prstGeom prst="rect">
            <a:avLst/>
          </a:prstGeom>
          <a:solidFill>
            <a:srgbClr val="F6C96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828" name="Rectangle 1878"/>
          <p:cNvSpPr>
            <a:spLocks noChangeArrowheads="1"/>
          </p:cNvSpPr>
          <p:nvPr/>
        </p:nvSpPr>
        <p:spPr bwMode="auto">
          <a:xfrm>
            <a:off x="1235075" y="5513388"/>
            <a:ext cx="6278563" cy="20637"/>
          </a:xfrm>
          <a:prstGeom prst="rect">
            <a:avLst/>
          </a:prstGeom>
          <a:solidFill>
            <a:srgbClr val="F6C96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829" name="Rectangle 1879"/>
          <p:cNvSpPr>
            <a:spLocks noChangeArrowheads="1"/>
          </p:cNvSpPr>
          <p:nvPr/>
        </p:nvSpPr>
        <p:spPr bwMode="auto">
          <a:xfrm>
            <a:off x="1235075" y="5522913"/>
            <a:ext cx="6278563" cy="17462"/>
          </a:xfrm>
          <a:prstGeom prst="rect">
            <a:avLst/>
          </a:prstGeom>
          <a:solidFill>
            <a:srgbClr val="F6C66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830" name="Rectangle 1880"/>
          <p:cNvSpPr>
            <a:spLocks noChangeArrowheads="1"/>
          </p:cNvSpPr>
          <p:nvPr/>
        </p:nvSpPr>
        <p:spPr bwMode="auto">
          <a:xfrm>
            <a:off x="1235075" y="5534025"/>
            <a:ext cx="6278563" cy="17463"/>
          </a:xfrm>
          <a:prstGeom prst="rect">
            <a:avLst/>
          </a:prstGeom>
          <a:solidFill>
            <a:srgbClr val="F6C66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831" name="Rectangle 1881"/>
          <p:cNvSpPr>
            <a:spLocks noChangeArrowheads="1"/>
          </p:cNvSpPr>
          <p:nvPr/>
        </p:nvSpPr>
        <p:spPr bwMode="auto">
          <a:xfrm>
            <a:off x="1235075" y="5540375"/>
            <a:ext cx="6278563" cy="20638"/>
          </a:xfrm>
          <a:prstGeom prst="rect">
            <a:avLst/>
          </a:prstGeom>
          <a:solidFill>
            <a:srgbClr val="F6C66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832" name="Rectangle 1882"/>
          <p:cNvSpPr>
            <a:spLocks noChangeArrowheads="1"/>
          </p:cNvSpPr>
          <p:nvPr/>
        </p:nvSpPr>
        <p:spPr bwMode="auto">
          <a:xfrm>
            <a:off x="1235075" y="5551488"/>
            <a:ext cx="6278563" cy="17462"/>
          </a:xfrm>
          <a:prstGeom prst="rect">
            <a:avLst/>
          </a:prstGeom>
          <a:solidFill>
            <a:srgbClr val="F6C66A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833" name="Rectangle 1883"/>
          <p:cNvSpPr>
            <a:spLocks noChangeArrowheads="1"/>
          </p:cNvSpPr>
          <p:nvPr/>
        </p:nvSpPr>
        <p:spPr bwMode="auto">
          <a:xfrm>
            <a:off x="1235075" y="5561013"/>
            <a:ext cx="6278563" cy="19050"/>
          </a:xfrm>
          <a:prstGeom prst="rect">
            <a:avLst/>
          </a:prstGeom>
          <a:solidFill>
            <a:srgbClr val="F6C66A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834" name="Rectangle 1884"/>
          <p:cNvSpPr>
            <a:spLocks noChangeArrowheads="1"/>
          </p:cNvSpPr>
          <p:nvPr/>
        </p:nvSpPr>
        <p:spPr bwMode="auto">
          <a:xfrm>
            <a:off x="1235075" y="5568950"/>
            <a:ext cx="6278563" cy="20638"/>
          </a:xfrm>
          <a:prstGeom prst="rect">
            <a:avLst/>
          </a:prstGeom>
          <a:solidFill>
            <a:srgbClr val="F6C66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835" name="Rectangle 1885"/>
          <p:cNvSpPr>
            <a:spLocks noChangeArrowheads="1"/>
          </p:cNvSpPr>
          <p:nvPr/>
        </p:nvSpPr>
        <p:spPr bwMode="auto">
          <a:xfrm>
            <a:off x="1235075" y="5580063"/>
            <a:ext cx="6278563" cy="17462"/>
          </a:xfrm>
          <a:prstGeom prst="rect">
            <a:avLst/>
          </a:prstGeom>
          <a:solidFill>
            <a:srgbClr val="F6C66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836" name="Rectangle 1886"/>
          <p:cNvSpPr>
            <a:spLocks noChangeArrowheads="1"/>
          </p:cNvSpPr>
          <p:nvPr/>
        </p:nvSpPr>
        <p:spPr bwMode="auto">
          <a:xfrm>
            <a:off x="1235075" y="5589588"/>
            <a:ext cx="6278563" cy="17462"/>
          </a:xfrm>
          <a:prstGeom prst="rect">
            <a:avLst/>
          </a:prstGeom>
          <a:solidFill>
            <a:srgbClr val="F6C36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837" name="Rectangle 1887"/>
          <p:cNvSpPr>
            <a:spLocks noChangeArrowheads="1"/>
          </p:cNvSpPr>
          <p:nvPr/>
        </p:nvSpPr>
        <p:spPr bwMode="auto">
          <a:xfrm>
            <a:off x="1235075" y="5718175"/>
            <a:ext cx="6278563" cy="9525"/>
          </a:xfrm>
          <a:prstGeom prst="rect">
            <a:avLst/>
          </a:prstGeom>
          <a:solidFill>
            <a:srgbClr val="F6C36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838" name="Rectangle 1888"/>
          <p:cNvSpPr>
            <a:spLocks noChangeArrowheads="1"/>
          </p:cNvSpPr>
          <p:nvPr/>
        </p:nvSpPr>
        <p:spPr bwMode="auto">
          <a:xfrm>
            <a:off x="1235075" y="5607050"/>
            <a:ext cx="6278563" cy="1588"/>
          </a:xfrm>
          <a:prstGeom prst="rect">
            <a:avLst/>
          </a:prstGeom>
          <a:solidFill>
            <a:srgbClr val="F6C36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839" name="Rectangle 1889"/>
          <p:cNvSpPr>
            <a:spLocks noChangeArrowheads="1"/>
          </p:cNvSpPr>
          <p:nvPr/>
        </p:nvSpPr>
        <p:spPr bwMode="auto">
          <a:xfrm>
            <a:off x="1406525" y="5364163"/>
            <a:ext cx="4318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700">
                <a:solidFill>
                  <a:srgbClr val="FF0000"/>
                </a:solidFill>
                <a:latin typeface="Benguiat Bk BT"/>
              </a:rPr>
              <a:t>1970</a:t>
            </a:r>
            <a:endParaRPr lang="en-US" i="1"/>
          </a:p>
        </p:txBody>
      </p:sp>
      <p:sp>
        <p:nvSpPr>
          <p:cNvPr id="24840" name="Rectangle 1890"/>
          <p:cNvSpPr>
            <a:spLocks noChangeArrowheads="1"/>
          </p:cNvSpPr>
          <p:nvPr/>
        </p:nvSpPr>
        <p:spPr bwMode="auto">
          <a:xfrm>
            <a:off x="3211513" y="5364163"/>
            <a:ext cx="4318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700">
                <a:solidFill>
                  <a:srgbClr val="FF0000"/>
                </a:solidFill>
                <a:latin typeface="Benguiat Bk BT"/>
              </a:rPr>
              <a:t>1985</a:t>
            </a:r>
            <a:endParaRPr lang="en-US" i="1"/>
          </a:p>
        </p:txBody>
      </p:sp>
      <p:sp>
        <p:nvSpPr>
          <p:cNvPr id="24841" name="Rectangle 1891"/>
          <p:cNvSpPr>
            <a:spLocks noChangeArrowheads="1"/>
          </p:cNvSpPr>
          <p:nvPr/>
        </p:nvSpPr>
        <p:spPr bwMode="auto">
          <a:xfrm>
            <a:off x="4521200" y="5364163"/>
            <a:ext cx="4318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700">
                <a:solidFill>
                  <a:srgbClr val="FF0000"/>
                </a:solidFill>
                <a:latin typeface="Benguiat Bk BT"/>
              </a:rPr>
              <a:t>1990</a:t>
            </a:r>
            <a:endParaRPr lang="en-US" i="1"/>
          </a:p>
        </p:txBody>
      </p:sp>
      <p:sp>
        <p:nvSpPr>
          <p:cNvPr id="24842" name="Rectangle 1892"/>
          <p:cNvSpPr>
            <a:spLocks noChangeArrowheads="1"/>
          </p:cNvSpPr>
          <p:nvPr/>
        </p:nvSpPr>
        <p:spPr bwMode="auto">
          <a:xfrm>
            <a:off x="5784850" y="5364163"/>
            <a:ext cx="4318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700">
                <a:solidFill>
                  <a:srgbClr val="FF0000"/>
                </a:solidFill>
                <a:latin typeface="Benguiat Bk BT"/>
              </a:rPr>
              <a:t>1995</a:t>
            </a:r>
            <a:endParaRPr lang="en-US" i="1"/>
          </a:p>
        </p:txBody>
      </p:sp>
      <p:sp>
        <p:nvSpPr>
          <p:cNvPr id="24843" name="Rectangle 1893"/>
          <p:cNvSpPr>
            <a:spLocks noChangeArrowheads="1"/>
          </p:cNvSpPr>
          <p:nvPr/>
        </p:nvSpPr>
        <p:spPr bwMode="auto">
          <a:xfrm>
            <a:off x="6952481" y="5362575"/>
            <a:ext cx="48731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700" dirty="0">
                <a:solidFill>
                  <a:srgbClr val="FF0000"/>
                </a:solidFill>
                <a:latin typeface="Benguiat Bk BT"/>
              </a:rPr>
              <a:t>2010</a:t>
            </a:r>
            <a:endParaRPr lang="en-US" i="1" dirty="0"/>
          </a:p>
        </p:txBody>
      </p:sp>
      <p:sp>
        <p:nvSpPr>
          <p:cNvPr id="24846" name="Rectangle 1896"/>
          <p:cNvSpPr>
            <a:spLocks noChangeArrowheads="1"/>
          </p:cNvSpPr>
          <p:nvPr/>
        </p:nvSpPr>
        <p:spPr bwMode="auto">
          <a:xfrm>
            <a:off x="184535" y="3178175"/>
            <a:ext cx="304089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400" b="1" dirty="0">
                <a:solidFill>
                  <a:srgbClr val="003399"/>
                </a:solidFill>
              </a:rPr>
              <a:t>Expenditures for social protection </a:t>
            </a:r>
          </a:p>
          <a:p>
            <a:pPr algn="ctr"/>
            <a:r>
              <a:rPr lang="en-US" sz="1400" b="1" dirty="0">
                <a:solidFill>
                  <a:srgbClr val="003399"/>
                </a:solidFill>
              </a:rPr>
              <a:t>…and improved working conditions</a:t>
            </a:r>
            <a:endParaRPr lang="en-US" b="1" i="1" dirty="0">
              <a:solidFill>
                <a:srgbClr val="003399"/>
              </a:solidFill>
            </a:endParaRPr>
          </a:p>
        </p:txBody>
      </p:sp>
      <p:sp>
        <p:nvSpPr>
          <p:cNvPr id="24847" name="Rectangle 1897"/>
          <p:cNvSpPr>
            <a:spLocks noChangeArrowheads="1"/>
          </p:cNvSpPr>
          <p:nvPr/>
        </p:nvSpPr>
        <p:spPr bwMode="auto">
          <a:xfrm>
            <a:off x="4776209" y="2159953"/>
            <a:ext cx="11044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200" b="1" dirty="0" err="1">
                <a:solidFill>
                  <a:srgbClr val="003399"/>
                </a:solidFill>
              </a:rPr>
              <a:t>Rationalisation</a:t>
            </a:r>
            <a:endParaRPr lang="en-US" sz="1200" b="1" i="1" dirty="0">
              <a:solidFill>
                <a:srgbClr val="003399"/>
              </a:solidFill>
            </a:endParaRPr>
          </a:p>
        </p:txBody>
      </p:sp>
      <p:sp>
        <p:nvSpPr>
          <p:cNvPr id="24848" name="Rectangle 1898"/>
          <p:cNvSpPr>
            <a:spLocks noChangeArrowheads="1"/>
          </p:cNvSpPr>
          <p:nvPr/>
        </p:nvSpPr>
        <p:spPr bwMode="auto">
          <a:xfrm>
            <a:off x="4937320" y="2306003"/>
            <a:ext cx="7806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200" b="1" dirty="0">
                <a:solidFill>
                  <a:srgbClr val="003399"/>
                </a:solidFill>
              </a:rPr>
              <a:t>innovation</a:t>
            </a:r>
            <a:endParaRPr lang="en-US" sz="1200" b="1" i="1" dirty="0">
              <a:solidFill>
                <a:srgbClr val="003399"/>
              </a:solidFill>
            </a:endParaRPr>
          </a:p>
        </p:txBody>
      </p:sp>
      <p:sp>
        <p:nvSpPr>
          <p:cNvPr id="24849" name="Rectangle 1899"/>
          <p:cNvSpPr>
            <a:spLocks noChangeArrowheads="1"/>
          </p:cNvSpPr>
          <p:nvPr/>
        </p:nvSpPr>
        <p:spPr bwMode="auto">
          <a:xfrm>
            <a:off x="5028722" y="2453640"/>
            <a:ext cx="5915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200" b="1" dirty="0">
                <a:solidFill>
                  <a:srgbClr val="003399"/>
                </a:solidFill>
              </a:rPr>
              <a:t>but also</a:t>
            </a:r>
            <a:endParaRPr lang="en-US" sz="1200" b="1" i="1" dirty="0">
              <a:solidFill>
                <a:srgbClr val="003399"/>
              </a:solidFill>
            </a:endParaRPr>
          </a:p>
        </p:txBody>
      </p:sp>
      <p:sp>
        <p:nvSpPr>
          <p:cNvPr id="24850" name="Rectangle 1900"/>
          <p:cNvSpPr>
            <a:spLocks noChangeArrowheads="1"/>
          </p:cNvSpPr>
          <p:nvPr/>
        </p:nvSpPr>
        <p:spPr bwMode="auto">
          <a:xfrm>
            <a:off x="4805079" y="2599690"/>
            <a:ext cx="104355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200" b="1" dirty="0">
                <a:solidFill>
                  <a:srgbClr val="003399"/>
                </a:solidFill>
              </a:rPr>
              <a:t>diversification</a:t>
            </a:r>
            <a:endParaRPr lang="en-US" sz="1200" b="1" i="1" dirty="0">
              <a:solidFill>
                <a:srgbClr val="003399"/>
              </a:solidFill>
            </a:endParaRPr>
          </a:p>
        </p:txBody>
      </p:sp>
      <p:sp>
        <p:nvSpPr>
          <p:cNvPr id="24851" name="Rectangle 1901"/>
          <p:cNvSpPr>
            <a:spLocks noChangeArrowheads="1"/>
          </p:cNvSpPr>
          <p:nvPr/>
        </p:nvSpPr>
        <p:spPr bwMode="auto">
          <a:xfrm>
            <a:off x="4813094" y="2745740"/>
            <a:ext cx="1027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200" b="1" dirty="0">
                <a:solidFill>
                  <a:srgbClr val="003399"/>
                </a:solidFill>
              </a:rPr>
              <a:t>differentiation</a:t>
            </a:r>
            <a:endParaRPr lang="en-US" sz="1200" b="1" i="1" dirty="0">
              <a:solidFill>
                <a:srgbClr val="003399"/>
              </a:solidFill>
            </a:endParaRPr>
          </a:p>
        </p:txBody>
      </p:sp>
      <p:sp>
        <p:nvSpPr>
          <p:cNvPr id="24852" name="Rectangle 1902"/>
          <p:cNvSpPr>
            <a:spLocks noChangeArrowheads="1"/>
          </p:cNvSpPr>
          <p:nvPr/>
        </p:nvSpPr>
        <p:spPr bwMode="auto">
          <a:xfrm>
            <a:off x="6274769" y="2004259"/>
            <a:ext cx="17039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200" b="1" dirty="0">
                <a:solidFill>
                  <a:srgbClr val="003399"/>
                </a:solidFill>
              </a:rPr>
              <a:t>Further qualitative and </a:t>
            </a:r>
          </a:p>
          <a:p>
            <a:pPr algn="ctr"/>
            <a:r>
              <a:rPr lang="en-US" sz="1200" b="1" dirty="0">
                <a:solidFill>
                  <a:srgbClr val="003399"/>
                </a:solidFill>
              </a:rPr>
              <a:t>quantitative</a:t>
            </a:r>
            <a:endParaRPr lang="en-US" sz="1200" b="1" i="1" dirty="0">
              <a:solidFill>
                <a:srgbClr val="003399"/>
              </a:solidFill>
            </a:endParaRPr>
          </a:p>
        </p:txBody>
      </p:sp>
      <p:sp>
        <p:nvSpPr>
          <p:cNvPr id="24853" name="Rectangle 1903"/>
          <p:cNvSpPr>
            <a:spLocks noChangeArrowheads="1"/>
          </p:cNvSpPr>
          <p:nvPr/>
        </p:nvSpPr>
        <p:spPr bwMode="auto">
          <a:xfrm>
            <a:off x="6729967" y="2360930"/>
            <a:ext cx="80470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200" b="1" dirty="0">
                <a:solidFill>
                  <a:srgbClr val="003399"/>
                </a:solidFill>
              </a:rPr>
              <a:t>expansion </a:t>
            </a:r>
            <a:endParaRPr lang="en-US" sz="1200" b="1" i="1" dirty="0">
              <a:solidFill>
                <a:srgbClr val="003399"/>
              </a:solidFill>
            </a:endParaRPr>
          </a:p>
        </p:txBody>
      </p:sp>
      <p:sp>
        <p:nvSpPr>
          <p:cNvPr id="24854" name="Rectangle 1904"/>
          <p:cNvSpPr>
            <a:spLocks noChangeArrowheads="1"/>
          </p:cNvSpPr>
          <p:nvPr/>
        </p:nvSpPr>
        <p:spPr bwMode="auto">
          <a:xfrm>
            <a:off x="5935734" y="2510155"/>
            <a:ext cx="23820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200" b="1" dirty="0">
                <a:solidFill>
                  <a:srgbClr val="003399"/>
                </a:solidFill>
              </a:rPr>
              <a:t>because new risks are  accepted</a:t>
            </a:r>
            <a:endParaRPr lang="en-US" sz="1200" b="1" i="1" dirty="0">
              <a:solidFill>
                <a:srgbClr val="003399"/>
              </a:solidFill>
            </a:endParaRPr>
          </a:p>
        </p:txBody>
      </p:sp>
      <p:sp>
        <p:nvSpPr>
          <p:cNvPr id="24855" name="Rectangle 1905"/>
          <p:cNvSpPr>
            <a:spLocks noChangeArrowheads="1"/>
          </p:cNvSpPr>
          <p:nvPr/>
        </p:nvSpPr>
        <p:spPr bwMode="auto">
          <a:xfrm>
            <a:off x="6288864" y="2656205"/>
            <a:ext cx="17440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200" b="1" dirty="0">
                <a:solidFill>
                  <a:srgbClr val="003399"/>
                </a:solidFill>
              </a:rPr>
              <a:t>because economic and </a:t>
            </a:r>
          </a:p>
          <a:p>
            <a:pPr algn="ctr"/>
            <a:r>
              <a:rPr lang="en-US" sz="1200" b="1" dirty="0">
                <a:solidFill>
                  <a:srgbClr val="003399"/>
                </a:solidFill>
              </a:rPr>
              <a:t>demographic pressure  </a:t>
            </a:r>
            <a:endParaRPr lang="en-US" sz="1200" b="1" i="1" dirty="0">
              <a:solidFill>
                <a:srgbClr val="003399"/>
              </a:solidFill>
            </a:endParaRPr>
          </a:p>
        </p:txBody>
      </p:sp>
      <p:sp>
        <p:nvSpPr>
          <p:cNvPr id="24857" name="Freeform 1907"/>
          <p:cNvSpPr>
            <a:spLocks/>
          </p:cNvSpPr>
          <p:nvPr/>
        </p:nvSpPr>
        <p:spPr bwMode="auto">
          <a:xfrm>
            <a:off x="1240156" y="2961005"/>
            <a:ext cx="3468687" cy="15875"/>
          </a:xfrm>
          <a:custGeom>
            <a:avLst/>
            <a:gdLst>
              <a:gd name="T0" fmla="*/ 2147483647 w 2185"/>
              <a:gd name="T1" fmla="*/ 2147483647 h 10"/>
              <a:gd name="T2" fmla="*/ 2147483647 w 2185"/>
              <a:gd name="T3" fmla="*/ 0 h 10"/>
              <a:gd name="T4" fmla="*/ 0 w 2185"/>
              <a:gd name="T5" fmla="*/ 0 h 10"/>
              <a:gd name="T6" fmla="*/ 0 w 2185"/>
              <a:gd name="T7" fmla="*/ 2147483647 h 10"/>
              <a:gd name="T8" fmla="*/ 2147483647 w 2185"/>
              <a:gd name="T9" fmla="*/ 2147483647 h 10"/>
              <a:gd name="T10" fmla="*/ 2147483647 w 2185"/>
              <a:gd name="T11" fmla="*/ 2147483647 h 10"/>
              <a:gd name="T12" fmla="*/ 2147483647 w 2185"/>
              <a:gd name="T13" fmla="*/ 2147483647 h 10"/>
              <a:gd name="T14" fmla="*/ 2147483647 w 2185"/>
              <a:gd name="T15" fmla="*/ 2147483647 h 10"/>
              <a:gd name="T16" fmla="*/ 2147483647 w 2185"/>
              <a:gd name="T17" fmla="*/ 2147483647 h 10"/>
              <a:gd name="T18" fmla="*/ 2147483647 w 2185"/>
              <a:gd name="T19" fmla="*/ 2147483647 h 1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185"/>
              <a:gd name="T31" fmla="*/ 0 h 10"/>
              <a:gd name="T32" fmla="*/ 2185 w 2185"/>
              <a:gd name="T33" fmla="*/ 10 h 1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85" h="10">
                <a:moveTo>
                  <a:pt x="2176" y="5"/>
                </a:moveTo>
                <a:lnTo>
                  <a:pt x="2181" y="0"/>
                </a:lnTo>
                <a:lnTo>
                  <a:pt x="0" y="0"/>
                </a:lnTo>
                <a:lnTo>
                  <a:pt x="0" y="10"/>
                </a:lnTo>
                <a:lnTo>
                  <a:pt x="2181" y="10"/>
                </a:lnTo>
                <a:lnTo>
                  <a:pt x="2185" y="5"/>
                </a:lnTo>
                <a:lnTo>
                  <a:pt x="2181" y="10"/>
                </a:lnTo>
                <a:lnTo>
                  <a:pt x="2185" y="10"/>
                </a:lnTo>
                <a:lnTo>
                  <a:pt x="2185" y="5"/>
                </a:lnTo>
                <a:lnTo>
                  <a:pt x="2176" y="5"/>
                </a:lnTo>
                <a:close/>
              </a:path>
            </a:pathLst>
          </a:custGeom>
          <a:solidFill>
            <a:srgbClr val="E87B14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858" name="Freeform 1908"/>
          <p:cNvSpPr>
            <a:spLocks/>
          </p:cNvSpPr>
          <p:nvPr/>
        </p:nvSpPr>
        <p:spPr bwMode="auto">
          <a:xfrm>
            <a:off x="4694238" y="2981960"/>
            <a:ext cx="14287" cy="134938"/>
          </a:xfrm>
          <a:custGeom>
            <a:avLst/>
            <a:gdLst>
              <a:gd name="T0" fmla="*/ 2147483647 w 9"/>
              <a:gd name="T1" fmla="*/ 0 h 85"/>
              <a:gd name="T2" fmla="*/ 0 w 9"/>
              <a:gd name="T3" fmla="*/ 0 h 85"/>
              <a:gd name="T4" fmla="*/ 0 w 9"/>
              <a:gd name="T5" fmla="*/ 2147483647 h 85"/>
              <a:gd name="T6" fmla="*/ 2147483647 w 9"/>
              <a:gd name="T7" fmla="*/ 2147483647 h 85"/>
              <a:gd name="T8" fmla="*/ 2147483647 w 9"/>
              <a:gd name="T9" fmla="*/ 0 h 85"/>
              <a:gd name="T10" fmla="*/ 2147483647 w 9"/>
              <a:gd name="T11" fmla="*/ 0 h 8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"/>
              <a:gd name="T19" fmla="*/ 0 h 85"/>
              <a:gd name="T20" fmla="*/ 9 w 9"/>
              <a:gd name="T21" fmla="*/ 85 h 8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" h="85">
                <a:moveTo>
                  <a:pt x="5" y="0"/>
                </a:moveTo>
                <a:lnTo>
                  <a:pt x="0" y="0"/>
                </a:lnTo>
                <a:lnTo>
                  <a:pt x="0" y="85"/>
                </a:lnTo>
                <a:lnTo>
                  <a:pt x="9" y="85"/>
                </a:lnTo>
                <a:lnTo>
                  <a:pt x="9" y="0"/>
                </a:lnTo>
                <a:lnTo>
                  <a:pt x="5" y="0"/>
                </a:lnTo>
                <a:close/>
              </a:path>
            </a:pathLst>
          </a:custGeom>
          <a:solidFill>
            <a:srgbClr val="E87B14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859" name="Freeform 1909"/>
          <p:cNvSpPr>
            <a:spLocks/>
          </p:cNvSpPr>
          <p:nvPr/>
        </p:nvSpPr>
        <p:spPr bwMode="auto">
          <a:xfrm>
            <a:off x="1608138" y="4518025"/>
            <a:ext cx="3081337" cy="787400"/>
          </a:xfrm>
          <a:custGeom>
            <a:avLst/>
            <a:gdLst>
              <a:gd name="T0" fmla="*/ 2147483647 w 1941"/>
              <a:gd name="T1" fmla="*/ 0 h 496"/>
              <a:gd name="T2" fmla="*/ 2147483647 w 1941"/>
              <a:gd name="T3" fmla="*/ 0 h 496"/>
              <a:gd name="T4" fmla="*/ 0 w 1941"/>
              <a:gd name="T5" fmla="*/ 2147483647 h 496"/>
              <a:gd name="T6" fmla="*/ 2147483647 w 1941"/>
              <a:gd name="T7" fmla="*/ 2147483647 h 496"/>
              <a:gd name="T8" fmla="*/ 2147483647 w 1941"/>
              <a:gd name="T9" fmla="*/ 2147483647 h 496"/>
              <a:gd name="T10" fmla="*/ 2147483647 w 1941"/>
              <a:gd name="T11" fmla="*/ 2147483647 h 496"/>
              <a:gd name="T12" fmla="*/ 2147483647 w 1941"/>
              <a:gd name="T13" fmla="*/ 0 h 4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941"/>
              <a:gd name="T22" fmla="*/ 0 h 496"/>
              <a:gd name="T23" fmla="*/ 1941 w 1941"/>
              <a:gd name="T24" fmla="*/ 496 h 49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941" h="496">
                <a:moveTo>
                  <a:pt x="1934" y="0"/>
                </a:moveTo>
                <a:lnTo>
                  <a:pt x="1928" y="0"/>
                </a:lnTo>
                <a:lnTo>
                  <a:pt x="0" y="445"/>
                </a:lnTo>
                <a:lnTo>
                  <a:pt x="12" y="496"/>
                </a:lnTo>
                <a:lnTo>
                  <a:pt x="1941" y="53"/>
                </a:lnTo>
                <a:lnTo>
                  <a:pt x="1934" y="53"/>
                </a:lnTo>
                <a:lnTo>
                  <a:pt x="1934" y="0"/>
                </a:lnTo>
                <a:close/>
              </a:path>
            </a:pathLst>
          </a:custGeom>
          <a:solidFill>
            <a:srgbClr val="00924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860" name="Freeform 1910"/>
          <p:cNvSpPr>
            <a:spLocks/>
          </p:cNvSpPr>
          <p:nvPr/>
        </p:nvSpPr>
        <p:spPr bwMode="auto">
          <a:xfrm>
            <a:off x="4678363" y="4518025"/>
            <a:ext cx="1289050" cy="84138"/>
          </a:xfrm>
          <a:custGeom>
            <a:avLst/>
            <a:gdLst>
              <a:gd name="T0" fmla="*/ 2147483647 w 812"/>
              <a:gd name="T1" fmla="*/ 2147483647 h 53"/>
              <a:gd name="T2" fmla="*/ 2147483647 w 812"/>
              <a:gd name="T3" fmla="*/ 0 h 53"/>
              <a:gd name="T4" fmla="*/ 0 w 812"/>
              <a:gd name="T5" fmla="*/ 0 h 53"/>
              <a:gd name="T6" fmla="*/ 0 w 812"/>
              <a:gd name="T7" fmla="*/ 2147483647 h 53"/>
              <a:gd name="T8" fmla="*/ 2147483647 w 812"/>
              <a:gd name="T9" fmla="*/ 2147483647 h 53"/>
              <a:gd name="T10" fmla="*/ 2147483647 w 812"/>
              <a:gd name="T11" fmla="*/ 2147483647 h 53"/>
              <a:gd name="T12" fmla="*/ 2147483647 w 812"/>
              <a:gd name="T13" fmla="*/ 2147483647 h 5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12"/>
              <a:gd name="T22" fmla="*/ 0 h 53"/>
              <a:gd name="T23" fmla="*/ 812 w 812"/>
              <a:gd name="T24" fmla="*/ 53 h 5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12" h="53">
                <a:moveTo>
                  <a:pt x="790" y="3"/>
                </a:moveTo>
                <a:lnTo>
                  <a:pt x="801" y="0"/>
                </a:lnTo>
                <a:lnTo>
                  <a:pt x="0" y="0"/>
                </a:lnTo>
                <a:lnTo>
                  <a:pt x="0" y="53"/>
                </a:lnTo>
                <a:lnTo>
                  <a:pt x="801" y="53"/>
                </a:lnTo>
                <a:lnTo>
                  <a:pt x="812" y="50"/>
                </a:lnTo>
                <a:lnTo>
                  <a:pt x="790" y="3"/>
                </a:lnTo>
                <a:close/>
              </a:path>
            </a:pathLst>
          </a:custGeom>
          <a:solidFill>
            <a:srgbClr val="00924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861" name="Freeform 1911"/>
          <p:cNvSpPr>
            <a:spLocks/>
          </p:cNvSpPr>
          <p:nvPr/>
        </p:nvSpPr>
        <p:spPr bwMode="auto">
          <a:xfrm>
            <a:off x="5932488" y="3924300"/>
            <a:ext cx="1246187" cy="673100"/>
          </a:xfrm>
          <a:custGeom>
            <a:avLst/>
            <a:gdLst>
              <a:gd name="T0" fmla="*/ 2147483647 w 785"/>
              <a:gd name="T1" fmla="*/ 2147483647 h 424"/>
              <a:gd name="T2" fmla="*/ 2147483647 w 785"/>
              <a:gd name="T3" fmla="*/ 0 h 424"/>
              <a:gd name="T4" fmla="*/ 0 w 785"/>
              <a:gd name="T5" fmla="*/ 2147483647 h 424"/>
              <a:gd name="T6" fmla="*/ 2147483647 w 785"/>
              <a:gd name="T7" fmla="*/ 2147483647 h 424"/>
              <a:gd name="T8" fmla="*/ 2147483647 w 785"/>
              <a:gd name="T9" fmla="*/ 2147483647 h 424"/>
              <a:gd name="T10" fmla="*/ 2147483647 w 785"/>
              <a:gd name="T11" fmla="*/ 2147483647 h 42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85"/>
              <a:gd name="T19" fmla="*/ 0 h 424"/>
              <a:gd name="T20" fmla="*/ 785 w 785"/>
              <a:gd name="T21" fmla="*/ 424 h 42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85" h="424">
                <a:moveTo>
                  <a:pt x="773" y="24"/>
                </a:moveTo>
                <a:lnTo>
                  <a:pt x="762" y="0"/>
                </a:lnTo>
                <a:lnTo>
                  <a:pt x="0" y="377"/>
                </a:lnTo>
                <a:lnTo>
                  <a:pt x="22" y="424"/>
                </a:lnTo>
                <a:lnTo>
                  <a:pt x="785" y="49"/>
                </a:lnTo>
                <a:lnTo>
                  <a:pt x="773" y="24"/>
                </a:lnTo>
                <a:close/>
              </a:path>
            </a:pathLst>
          </a:custGeom>
          <a:solidFill>
            <a:srgbClr val="00924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862" name="Freeform 1912"/>
          <p:cNvSpPr>
            <a:spLocks/>
          </p:cNvSpPr>
          <p:nvPr/>
        </p:nvSpPr>
        <p:spPr bwMode="auto">
          <a:xfrm flipV="1">
            <a:off x="6570345" y="3026093"/>
            <a:ext cx="434975" cy="404812"/>
          </a:xfrm>
          <a:custGeom>
            <a:avLst/>
            <a:gdLst>
              <a:gd name="T0" fmla="*/ 2147483647 w 151"/>
              <a:gd name="T1" fmla="*/ 0 h 232"/>
              <a:gd name="T2" fmla="*/ 2147483647 w 151"/>
              <a:gd name="T3" fmla="*/ 2147483647 h 232"/>
              <a:gd name="T4" fmla="*/ 2147483647 w 151"/>
              <a:gd name="T5" fmla="*/ 2147483647 h 232"/>
              <a:gd name="T6" fmla="*/ 2147483647 w 151"/>
              <a:gd name="T7" fmla="*/ 2147483647 h 232"/>
              <a:gd name="T8" fmla="*/ 0 w 151"/>
              <a:gd name="T9" fmla="*/ 2147483647 h 232"/>
              <a:gd name="T10" fmla="*/ 2147483647 w 151"/>
              <a:gd name="T11" fmla="*/ 2147483647 h 232"/>
              <a:gd name="T12" fmla="*/ 2147483647 w 151"/>
              <a:gd name="T13" fmla="*/ 0 h 23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1"/>
              <a:gd name="T22" fmla="*/ 0 h 232"/>
              <a:gd name="T23" fmla="*/ 151 w 151"/>
              <a:gd name="T24" fmla="*/ 232 h 23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1" h="232">
                <a:moveTo>
                  <a:pt x="75" y="0"/>
                </a:moveTo>
                <a:lnTo>
                  <a:pt x="112" y="116"/>
                </a:lnTo>
                <a:lnTo>
                  <a:pt x="151" y="232"/>
                </a:lnTo>
                <a:lnTo>
                  <a:pt x="75" y="232"/>
                </a:lnTo>
                <a:lnTo>
                  <a:pt x="0" y="232"/>
                </a:lnTo>
                <a:lnTo>
                  <a:pt x="38" y="116"/>
                </a:lnTo>
                <a:lnTo>
                  <a:pt x="75" y="0"/>
                </a:lnTo>
                <a:close/>
              </a:path>
            </a:pathLst>
          </a:custGeom>
          <a:solidFill>
            <a:srgbClr val="008FE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89" name="Freeform 1906"/>
          <p:cNvSpPr>
            <a:spLocks/>
          </p:cNvSpPr>
          <p:nvPr/>
        </p:nvSpPr>
        <p:spPr bwMode="auto">
          <a:xfrm>
            <a:off x="1233488" y="2961640"/>
            <a:ext cx="14287" cy="142875"/>
          </a:xfrm>
          <a:custGeom>
            <a:avLst/>
            <a:gdLst>
              <a:gd name="T0" fmla="*/ 2147483647 w 9"/>
              <a:gd name="T1" fmla="*/ 2147483647 h 90"/>
              <a:gd name="T2" fmla="*/ 2147483647 w 9"/>
              <a:gd name="T3" fmla="*/ 2147483647 h 90"/>
              <a:gd name="T4" fmla="*/ 2147483647 w 9"/>
              <a:gd name="T5" fmla="*/ 0 h 90"/>
              <a:gd name="T6" fmla="*/ 0 w 9"/>
              <a:gd name="T7" fmla="*/ 0 h 90"/>
              <a:gd name="T8" fmla="*/ 0 w 9"/>
              <a:gd name="T9" fmla="*/ 2147483647 h 90"/>
              <a:gd name="T10" fmla="*/ 2147483647 w 9"/>
              <a:gd name="T11" fmla="*/ 2147483647 h 90"/>
              <a:gd name="T12" fmla="*/ 0 w 9"/>
              <a:gd name="T13" fmla="*/ 2147483647 h 90"/>
              <a:gd name="T14" fmla="*/ 0 w 9"/>
              <a:gd name="T15" fmla="*/ 2147483647 h 90"/>
              <a:gd name="T16" fmla="*/ 2147483647 w 9"/>
              <a:gd name="T17" fmla="*/ 2147483647 h 90"/>
              <a:gd name="T18" fmla="*/ 2147483647 w 9"/>
              <a:gd name="T19" fmla="*/ 2147483647 h 9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9"/>
              <a:gd name="T31" fmla="*/ 0 h 90"/>
              <a:gd name="T32" fmla="*/ 9 w 9"/>
              <a:gd name="T33" fmla="*/ 90 h 9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9" h="90">
                <a:moveTo>
                  <a:pt x="4" y="80"/>
                </a:moveTo>
                <a:lnTo>
                  <a:pt x="9" y="85"/>
                </a:lnTo>
                <a:lnTo>
                  <a:pt x="9" y="0"/>
                </a:lnTo>
                <a:lnTo>
                  <a:pt x="0" y="0"/>
                </a:lnTo>
                <a:lnTo>
                  <a:pt x="0" y="85"/>
                </a:lnTo>
                <a:lnTo>
                  <a:pt x="4" y="90"/>
                </a:lnTo>
                <a:lnTo>
                  <a:pt x="0" y="85"/>
                </a:lnTo>
                <a:lnTo>
                  <a:pt x="0" y="90"/>
                </a:lnTo>
                <a:lnTo>
                  <a:pt x="4" y="90"/>
                </a:lnTo>
                <a:lnTo>
                  <a:pt x="4" y="80"/>
                </a:lnTo>
                <a:close/>
              </a:path>
            </a:pathLst>
          </a:custGeom>
          <a:solidFill>
            <a:srgbClr val="E87B14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90" name="Rectangle 1894"/>
          <p:cNvSpPr>
            <a:spLocks noChangeArrowheads="1"/>
          </p:cNvSpPr>
          <p:nvPr/>
        </p:nvSpPr>
        <p:spPr bwMode="auto">
          <a:xfrm>
            <a:off x="2641600" y="2265044"/>
            <a:ext cx="10017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200" b="1" dirty="0">
                <a:solidFill>
                  <a:srgbClr val="003399"/>
                </a:solidFill>
              </a:rPr>
              <a:t>Quantitative</a:t>
            </a:r>
            <a:endParaRPr lang="en-US" b="1" i="1" dirty="0">
              <a:solidFill>
                <a:srgbClr val="003399"/>
              </a:solidFill>
            </a:endParaRPr>
          </a:p>
        </p:txBody>
      </p:sp>
      <p:sp>
        <p:nvSpPr>
          <p:cNvPr id="291" name="Rectangle 1895"/>
          <p:cNvSpPr>
            <a:spLocks noChangeArrowheads="1"/>
          </p:cNvSpPr>
          <p:nvPr/>
        </p:nvSpPr>
        <p:spPr bwMode="auto">
          <a:xfrm>
            <a:off x="2692400" y="2436494"/>
            <a:ext cx="9509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200" b="1" dirty="0">
                <a:solidFill>
                  <a:srgbClr val="003399"/>
                </a:solidFill>
              </a:rPr>
              <a:t>expansion</a:t>
            </a:r>
            <a:endParaRPr lang="en-US" b="1" i="1" dirty="0">
              <a:solidFill>
                <a:srgbClr val="003399"/>
              </a:solidFill>
            </a:endParaRPr>
          </a:p>
        </p:txBody>
      </p:sp>
      <p:sp>
        <p:nvSpPr>
          <p:cNvPr id="292" name="Freeform 1912"/>
          <p:cNvSpPr>
            <a:spLocks/>
          </p:cNvSpPr>
          <p:nvPr/>
        </p:nvSpPr>
        <p:spPr bwMode="auto">
          <a:xfrm flipV="1">
            <a:off x="5127625" y="3026093"/>
            <a:ext cx="434975" cy="404812"/>
          </a:xfrm>
          <a:custGeom>
            <a:avLst/>
            <a:gdLst>
              <a:gd name="T0" fmla="*/ 2147483647 w 151"/>
              <a:gd name="T1" fmla="*/ 0 h 232"/>
              <a:gd name="T2" fmla="*/ 2147483647 w 151"/>
              <a:gd name="T3" fmla="*/ 2147483647 h 232"/>
              <a:gd name="T4" fmla="*/ 2147483647 w 151"/>
              <a:gd name="T5" fmla="*/ 2147483647 h 232"/>
              <a:gd name="T6" fmla="*/ 2147483647 w 151"/>
              <a:gd name="T7" fmla="*/ 2147483647 h 232"/>
              <a:gd name="T8" fmla="*/ 0 w 151"/>
              <a:gd name="T9" fmla="*/ 2147483647 h 232"/>
              <a:gd name="T10" fmla="*/ 2147483647 w 151"/>
              <a:gd name="T11" fmla="*/ 2147483647 h 232"/>
              <a:gd name="T12" fmla="*/ 2147483647 w 151"/>
              <a:gd name="T13" fmla="*/ 0 h 23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1"/>
              <a:gd name="T22" fmla="*/ 0 h 232"/>
              <a:gd name="T23" fmla="*/ 151 w 151"/>
              <a:gd name="T24" fmla="*/ 232 h 23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1" h="232">
                <a:moveTo>
                  <a:pt x="75" y="0"/>
                </a:moveTo>
                <a:lnTo>
                  <a:pt x="112" y="116"/>
                </a:lnTo>
                <a:lnTo>
                  <a:pt x="151" y="232"/>
                </a:lnTo>
                <a:lnTo>
                  <a:pt x="75" y="232"/>
                </a:lnTo>
                <a:lnTo>
                  <a:pt x="0" y="232"/>
                </a:lnTo>
                <a:lnTo>
                  <a:pt x="38" y="116"/>
                </a:lnTo>
                <a:lnTo>
                  <a:pt x="75" y="0"/>
                </a:lnTo>
                <a:close/>
              </a:path>
            </a:pathLst>
          </a:custGeom>
          <a:solidFill>
            <a:srgbClr val="008FE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88" name="Title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8334000" cy="900000"/>
          </a:xfrm>
        </p:spPr>
        <p:txBody>
          <a:bodyPr>
            <a:normAutofit fontScale="90000"/>
          </a:bodyPr>
          <a:lstStyle/>
          <a:p>
            <a:r>
              <a:rPr lang="en-GB" dirty="0"/>
              <a:t>Conclusions: a common European growth path of economic and social progress</a:t>
            </a:r>
          </a:p>
        </p:txBody>
      </p:sp>
    </p:spTree>
    <p:extLst>
      <p:ext uri="{BB962C8B-B14F-4D97-AF65-F5344CB8AC3E}">
        <p14:creationId xmlns:p14="http://schemas.microsoft.com/office/powerpoint/2010/main" val="188270005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52144"/>
            <a:ext cx="8229600" cy="5020056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social mandate of the European Union is the result of a long and gradual process. It began as a means to secure market integration and developed from there on. Some milestones:</a:t>
            </a:r>
          </a:p>
          <a:p>
            <a:pPr lvl="1" algn="just">
              <a:lnSpc>
                <a:spcPct val="120000"/>
              </a:lnSpc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Treaty of Paris (1951) ECSC</a:t>
            </a:r>
          </a:p>
          <a:p>
            <a:pPr lvl="1" algn="just">
              <a:lnSpc>
                <a:spcPct val="120000"/>
              </a:lnSpc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Treaty of Rome (1957) included fundamental rights (e.g. equal pay for women and men, free movement of workers);</a:t>
            </a:r>
          </a:p>
          <a:p>
            <a:pPr lvl="1" algn="just">
              <a:lnSpc>
                <a:spcPct val="120000"/>
              </a:lnSpc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Single European Act (1987) and the possibility to include minimum standards for health and safety of workers;</a:t>
            </a:r>
          </a:p>
          <a:p>
            <a:pPr lvl="1" algn="just">
              <a:lnSpc>
                <a:spcPct val="120000"/>
              </a:lnSpc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expansions of areas for social action in the Social Protocol of the Maastricht Treaty (1992);</a:t>
            </a:r>
          </a:p>
          <a:p>
            <a:pPr lvl="1" algn="just">
              <a:lnSpc>
                <a:spcPct val="120000"/>
              </a:lnSpc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subsequent integration of the social provisions in the Amsterdam Treaty (1998);</a:t>
            </a:r>
          </a:p>
          <a:p>
            <a:pPr lvl="1" algn="just">
              <a:lnSpc>
                <a:spcPct val="120000"/>
              </a:lnSpc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achieving a competitive social market economy in the Lisbon Treaty (2007)</a:t>
            </a:r>
          </a:p>
          <a:p>
            <a:pPr lvl="1">
              <a:lnSpc>
                <a:spcPct val="120000"/>
              </a:lnSpc>
            </a:pPr>
            <a:endParaRPr lang="en-GB" sz="2400" dirty="0">
              <a:latin typeface="Arial Narrow" pitchFamily="34" charset="0"/>
            </a:endParaRPr>
          </a:p>
          <a:p>
            <a:pPr lvl="1">
              <a:lnSpc>
                <a:spcPct val="120000"/>
              </a:lnSpc>
            </a:pPr>
            <a:endParaRPr lang="en-GB" sz="2400" dirty="0">
              <a:latin typeface="Arial Narrow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132286" y="6403958"/>
            <a:ext cx="3060000" cy="287338"/>
          </a:xfrm>
        </p:spPr>
        <p:txBody>
          <a:bodyPr/>
          <a:lstStyle/>
          <a:p>
            <a:fld id="{5554EA25-FAF0-4407-9991-93AD54C2A6DB}" type="slidenum">
              <a:rPr lang="nl-NL" smtClean="0"/>
              <a:pPr/>
              <a:t>5</a:t>
            </a:fld>
            <a:endParaRPr lang="nl-NL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8334000" cy="67039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/>
              <a:t>The social evolution of Europe</a:t>
            </a:r>
          </a:p>
        </p:txBody>
      </p:sp>
    </p:spTree>
    <p:extLst>
      <p:ext uri="{BB962C8B-B14F-4D97-AF65-F5344CB8AC3E}">
        <p14:creationId xmlns:p14="http://schemas.microsoft.com/office/powerpoint/2010/main" val="56619295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6424" y="1700784"/>
            <a:ext cx="2322576" cy="143560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77840" y="1700784"/>
            <a:ext cx="2395728" cy="143560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81528" y="4096512"/>
            <a:ext cx="2871216" cy="168249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61488" y="2441448"/>
            <a:ext cx="3474719" cy="1755648"/>
          </a:xfrm>
          <a:prstGeom prst="rect">
            <a:avLst/>
          </a:prstGeom>
        </p:spPr>
      </p:pic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88136"/>
            <a:ext cx="8229600" cy="4837176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20000"/>
              </a:lnSpc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Social Acquis consists of: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132286" y="6403958"/>
            <a:ext cx="3060000" cy="287338"/>
          </a:xfrm>
        </p:spPr>
        <p:txBody>
          <a:bodyPr/>
          <a:lstStyle/>
          <a:p>
            <a:fld id="{5554EA25-FAF0-4407-9991-93AD54C2A6DB}" type="slidenum">
              <a:rPr lang="nl-NL" smtClean="0"/>
              <a:pPr/>
              <a:t>6</a:t>
            </a:fld>
            <a:endParaRPr lang="nl-NL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8334000" cy="78012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dirty="0"/>
              <a:t>The social evolution of Europe </a:t>
            </a:r>
          </a:p>
        </p:txBody>
      </p:sp>
    </p:spTree>
    <p:extLst>
      <p:ext uri="{BB962C8B-B14F-4D97-AF65-F5344CB8AC3E}">
        <p14:creationId xmlns:p14="http://schemas.microsoft.com/office/powerpoint/2010/main" val="185097426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298" y="859536"/>
            <a:ext cx="8873412" cy="521208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Social Chapter of the Maastricht Treaty refers to the Social Policy Protocol and the Agreement on Social Policy as annex to the Maastricht Treaty. </a:t>
            </a:r>
          </a:p>
          <a:p>
            <a:pPr algn="just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Social Policy Protocol embodies a compromise in the form of an ‘opt-out’ for the UK to overcome the impasse concerning the social policy provisions. A two-speed Europe was the result.</a:t>
            </a:r>
          </a:p>
          <a:p>
            <a:pPr algn="just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 1997, the UK ‘opted-in’ and the Agreement on Social Policy was integrated in the Amsterdam Treaty. </a:t>
            </a:r>
          </a:p>
          <a:p>
            <a:endParaRPr lang="en-GB" sz="2400" dirty="0">
              <a:latin typeface="Arial Narrow" pitchFamily="34" charset="0"/>
            </a:endParaRPr>
          </a:p>
          <a:p>
            <a:endParaRPr lang="en-GB" sz="2400" dirty="0">
              <a:latin typeface="Arial Narrow" pitchFamily="34" charset="0"/>
            </a:endParaRPr>
          </a:p>
          <a:p>
            <a:endParaRPr lang="en-GB" sz="2400" dirty="0">
              <a:latin typeface="Arial Narrow" pitchFamily="34" charset="0"/>
            </a:endParaRPr>
          </a:p>
          <a:p>
            <a:endParaRPr lang="en-GB" sz="2400" dirty="0">
              <a:latin typeface="Arial Narrow" pitchFamily="34" charset="0"/>
            </a:endParaRPr>
          </a:p>
          <a:p>
            <a:endParaRPr lang="en-GB" sz="2400" dirty="0">
              <a:latin typeface="Arial Narrow" pitchFamily="34" charset="0"/>
            </a:endParaRPr>
          </a:p>
          <a:p>
            <a:endParaRPr lang="en-GB" sz="2400" dirty="0">
              <a:latin typeface="Arial Narrow" pitchFamily="34" charset="0"/>
            </a:endParaRPr>
          </a:p>
          <a:p>
            <a:endParaRPr lang="en-GB" sz="2400" dirty="0">
              <a:latin typeface="Arial Narrow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982996" y="6408000"/>
            <a:ext cx="3060000" cy="287338"/>
          </a:xfrm>
        </p:spPr>
        <p:txBody>
          <a:bodyPr/>
          <a:lstStyle/>
          <a:p>
            <a:fld id="{5554EA25-FAF0-4407-9991-93AD54C2A6DB}" type="slidenum">
              <a:rPr lang="nl-NL" smtClean="0"/>
              <a:pPr/>
              <a:t>7</a:t>
            </a:fld>
            <a:endParaRPr lang="nl-NL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40000" y="137160"/>
            <a:ext cx="8334000" cy="64008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900" dirty="0"/>
              <a:t>Past European social initiatives – in detail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000" y="5404104"/>
            <a:ext cx="8334000" cy="576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09941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298" y="1417320"/>
            <a:ext cx="8873412" cy="4668101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1997 European Employment strategy</a:t>
            </a:r>
          </a:p>
          <a:p>
            <a:pPr algn="just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2001 Open method of coordination, first for pensions and social inclusion</a:t>
            </a:r>
          </a:p>
          <a:p>
            <a:pPr algn="just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2003 Open method of coordination for health and long-term care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982996" y="6408000"/>
            <a:ext cx="3060000" cy="287338"/>
          </a:xfrm>
        </p:spPr>
        <p:txBody>
          <a:bodyPr/>
          <a:lstStyle/>
          <a:p>
            <a:fld id="{5554EA25-FAF0-4407-9991-93AD54C2A6DB}" type="slidenum">
              <a:rPr lang="nl-NL" smtClean="0"/>
              <a:pPr/>
              <a:t>8</a:t>
            </a:fld>
            <a:endParaRPr lang="nl-NL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40000" y="155448"/>
            <a:ext cx="8334000" cy="96012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900" dirty="0"/>
              <a:t>Past European social initiatives – in detail</a:t>
            </a:r>
          </a:p>
        </p:txBody>
      </p:sp>
    </p:spTree>
    <p:extLst>
      <p:ext uri="{BB962C8B-B14F-4D97-AF65-F5344CB8AC3E}">
        <p14:creationId xmlns:p14="http://schemas.microsoft.com/office/powerpoint/2010/main" val="1978944395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298" y="996781"/>
            <a:ext cx="8873412" cy="486284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Europe 2020 strategy was set up in 2010 as a strategy for smart, sustainable and inclusive growth and jobs over the ten years to come. </a:t>
            </a:r>
          </a:p>
          <a:p>
            <a:pPr algn="just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Key targets in five domains:</a:t>
            </a:r>
          </a:p>
          <a:p>
            <a:pPr lvl="1" algn="just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employment;</a:t>
            </a:r>
          </a:p>
          <a:p>
            <a:pPr lvl="1" algn="just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research and development;</a:t>
            </a:r>
          </a:p>
          <a:p>
            <a:pPr lvl="1" algn="just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climate change and energy;</a:t>
            </a:r>
          </a:p>
          <a:p>
            <a:pPr lvl="1" algn="just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education;</a:t>
            </a:r>
          </a:p>
          <a:p>
            <a:pPr lvl="1" algn="just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poverty and social exclusion</a:t>
            </a:r>
          </a:p>
          <a:p>
            <a:pPr lvl="1"/>
            <a:endParaRPr lang="en-GB" sz="2400" dirty="0">
              <a:latin typeface="Arial Narrow" pitchFamily="34" charset="0"/>
            </a:endParaRPr>
          </a:p>
          <a:p>
            <a:pPr lvl="1"/>
            <a:endParaRPr lang="en-GB" sz="2400" dirty="0">
              <a:latin typeface="Arial Narrow" pitchFamily="34" charset="0"/>
            </a:endParaRPr>
          </a:p>
          <a:p>
            <a:pPr lvl="1"/>
            <a:endParaRPr lang="en-GB" sz="2400" dirty="0">
              <a:latin typeface="Arial Narrow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982996" y="6408000"/>
            <a:ext cx="3060000" cy="287338"/>
          </a:xfrm>
        </p:spPr>
        <p:txBody>
          <a:bodyPr/>
          <a:lstStyle/>
          <a:p>
            <a:fld id="{5554EA25-FAF0-4407-9991-93AD54C2A6DB}" type="slidenum">
              <a:rPr lang="nl-NL" smtClean="0"/>
              <a:pPr/>
              <a:t>9</a:t>
            </a:fld>
            <a:endParaRPr lang="nl-NL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40000" y="137160"/>
            <a:ext cx="8334000" cy="76284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900" dirty="0"/>
              <a:t>Past European social initiatives – in detail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500210257"/>
              </p:ext>
            </p:extLst>
          </p:nvPr>
        </p:nvGraphicFramePr>
        <p:xfrm>
          <a:off x="540000" y="5330951"/>
          <a:ext cx="7817616" cy="6254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3711301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PPT_HIVA_1wit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PPT_HIVA_1wit</Template>
  <TotalTime>3505</TotalTime>
  <Words>3065</Words>
  <Application>Microsoft Office PowerPoint</Application>
  <PresentationFormat>Diavoorstelling (4:3)</PresentationFormat>
  <Paragraphs>462</Paragraphs>
  <Slides>41</Slides>
  <Notes>16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8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41</vt:i4>
      </vt:variant>
    </vt:vector>
  </HeadingPairs>
  <TitlesOfParts>
    <vt:vector size="50" baseType="lpstr">
      <vt:lpstr>ＭＳ Ｐゴシック</vt:lpstr>
      <vt:lpstr>Arial</vt:lpstr>
      <vt:lpstr>Arial Narrow</vt:lpstr>
      <vt:lpstr>Benguiat Bk BT</vt:lpstr>
      <vt:lpstr>Calibri</vt:lpstr>
      <vt:lpstr>Garamond</vt:lpstr>
      <vt:lpstr>Symbol</vt:lpstr>
      <vt:lpstr>Times New Roman</vt:lpstr>
      <vt:lpstr>PPT_HIVA_1wit</vt:lpstr>
      <vt:lpstr>The European Pillar of Social Rights: quo vadis? The overwhelming ambition for a social Europe   </vt:lpstr>
      <vt:lpstr>Content</vt:lpstr>
      <vt:lpstr>PowerPoint-presentatie</vt:lpstr>
      <vt:lpstr>Economic and social progress: a European and international project</vt:lpstr>
      <vt:lpstr>The social evolution of Europe</vt:lpstr>
      <vt:lpstr>The social evolution of Europe </vt:lpstr>
      <vt:lpstr>Past European social initiatives – in detail</vt:lpstr>
      <vt:lpstr>Past European social initiatives – in detail</vt:lpstr>
      <vt:lpstr>Past European social initiatives – in detail</vt:lpstr>
      <vt:lpstr>Past European social initiatives – in detail</vt:lpstr>
      <vt:lpstr>Recent European social initiatives – in detail</vt:lpstr>
      <vt:lpstr>Recent European social initiatives – in detail</vt:lpstr>
      <vt:lpstr>Recent European social initiatives – balance work-life</vt:lpstr>
      <vt:lpstr>Recent European social initiatives – access to social protection</vt:lpstr>
      <vt:lpstr>Recent European social initiatives – the Written Statement Directive</vt:lpstr>
      <vt:lpstr>Recent European social initiatives – the Working Time Directive</vt:lpstr>
      <vt:lpstr>The European Pillar of Social Rights - background</vt:lpstr>
      <vt:lpstr>The European Pillar of Social Rights - timeline </vt:lpstr>
      <vt:lpstr>The European Pillar of Social Rights – scope and ambition</vt:lpstr>
      <vt:lpstr>The European Pillar of Social Rights – scope and ambition</vt:lpstr>
      <vt:lpstr>The European Pillar of Social Rights – content</vt:lpstr>
      <vt:lpstr>The European Pillar of Social Rights – content</vt:lpstr>
      <vt:lpstr>The European Pillar of Social Rights – legal form and enforcement</vt:lpstr>
      <vt:lpstr>The European Pillar of Social Rights – legal form and enforcement</vt:lpstr>
      <vt:lpstr>The European Pillar of Social Rights – monitoring</vt:lpstr>
      <vt:lpstr>Social scoreboard </vt:lpstr>
      <vt:lpstr>The European Pillar of Social Rights – further evolution </vt:lpstr>
      <vt:lpstr> The European Pillar of Social Rights – usefulness and viability </vt:lpstr>
      <vt:lpstr> The European Pillar of Social Rights – usefulness and viability </vt:lpstr>
      <vt:lpstr> Towards a more social Europe? – White paper on the future of Europe </vt:lpstr>
      <vt:lpstr> Towards a more social Europe? – White paper on the future of Europe </vt:lpstr>
      <vt:lpstr>Towards a more social Europe? – reflection paper on the social dimension of Europe</vt:lpstr>
      <vt:lpstr>Towards a more social Europe? – the intertwining of timelines</vt:lpstr>
      <vt:lpstr>Towards a more social Europe? – the intertwining of timelines</vt:lpstr>
      <vt:lpstr>EZA involvement – contribution to the consultation process</vt:lpstr>
      <vt:lpstr>EZA involvement – contribution to the consultation process</vt:lpstr>
      <vt:lpstr>EZA involvement – contribution to the consultation process</vt:lpstr>
      <vt:lpstr>EZA involvement – contribution to the consultation process</vt:lpstr>
      <vt:lpstr>EZA involvement – further EZA involvement</vt:lpstr>
      <vt:lpstr>Conclusions</vt:lpstr>
      <vt:lpstr>Conclusions: a common European growth path of economic and social progress</vt:lpstr>
    </vt:vector>
  </TitlesOfParts>
  <Company>HIVA - KU Leuven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Put Sofie</cp:lastModifiedBy>
  <cp:revision>306</cp:revision>
  <cp:lastPrinted>2017-06-20T09:19:38Z</cp:lastPrinted>
  <dcterms:created xsi:type="dcterms:W3CDTF">2014-10-06T09:35:16Z</dcterms:created>
  <dcterms:modified xsi:type="dcterms:W3CDTF">2017-11-28T09:58:11Z</dcterms:modified>
</cp:coreProperties>
</file>