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Lst>
  <p:notesMasterIdLst>
    <p:notesMasterId r:id="rId114"/>
  </p:notesMasterIdLst>
  <p:sldIdLst>
    <p:sldId id="277" r:id="rId7"/>
    <p:sldId id="278" r:id="rId8"/>
    <p:sldId id="281" r:id="rId9"/>
    <p:sldId id="282" r:id="rId10"/>
    <p:sldId id="275" r:id="rId11"/>
    <p:sldId id="326" r:id="rId12"/>
    <p:sldId id="327" r:id="rId13"/>
    <p:sldId id="328" r:id="rId14"/>
    <p:sldId id="329" r:id="rId15"/>
    <p:sldId id="330" r:id="rId16"/>
    <p:sldId id="331" r:id="rId17"/>
    <p:sldId id="332" r:id="rId18"/>
    <p:sldId id="333" r:id="rId19"/>
    <p:sldId id="334" r:id="rId20"/>
    <p:sldId id="335" r:id="rId21"/>
    <p:sldId id="336" r:id="rId22"/>
    <p:sldId id="337" r:id="rId23"/>
    <p:sldId id="338" r:id="rId24"/>
    <p:sldId id="339" r:id="rId25"/>
    <p:sldId id="340" r:id="rId26"/>
    <p:sldId id="341" r:id="rId27"/>
    <p:sldId id="342" r:id="rId28"/>
    <p:sldId id="274" r:id="rId29"/>
    <p:sldId id="276"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280" r:id="rId74"/>
    <p:sldId id="343" r:id="rId75"/>
    <p:sldId id="344" r:id="rId76"/>
    <p:sldId id="345" r:id="rId77"/>
    <p:sldId id="346" r:id="rId78"/>
    <p:sldId id="347" r:id="rId79"/>
    <p:sldId id="348" r:id="rId80"/>
    <p:sldId id="349" r:id="rId81"/>
    <p:sldId id="350" r:id="rId82"/>
    <p:sldId id="351" r:id="rId83"/>
    <p:sldId id="352" r:id="rId84"/>
    <p:sldId id="353" r:id="rId85"/>
    <p:sldId id="354" r:id="rId86"/>
    <p:sldId id="355" r:id="rId87"/>
    <p:sldId id="356" r:id="rId88"/>
    <p:sldId id="357" r:id="rId89"/>
    <p:sldId id="358" r:id="rId90"/>
    <p:sldId id="359" r:id="rId91"/>
    <p:sldId id="360" r:id="rId92"/>
    <p:sldId id="361" r:id="rId93"/>
    <p:sldId id="362" r:id="rId94"/>
    <p:sldId id="363" r:id="rId95"/>
    <p:sldId id="364" r:id="rId96"/>
    <p:sldId id="365" r:id="rId97"/>
    <p:sldId id="366" r:id="rId98"/>
    <p:sldId id="367" r:id="rId99"/>
    <p:sldId id="368" r:id="rId100"/>
    <p:sldId id="369" r:id="rId101"/>
    <p:sldId id="370" r:id="rId102"/>
    <p:sldId id="371" r:id="rId103"/>
    <p:sldId id="372" r:id="rId104"/>
    <p:sldId id="373" r:id="rId105"/>
    <p:sldId id="374" r:id="rId106"/>
    <p:sldId id="375" r:id="rId107"/>
    <p:sldId id="376" r:id="rId108"/>
    <p:sldId id="377" r:id="rId109"/>
    <p:sldId id="378" r:id="rId110"/>
    <p:sldId id="379" r:id="rId111"/>
    <p:sldId id="380" r:id="rId112"/>
    <p:sldId id="279" r:id="rId1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45242" autoAdjust="0"/>
  </p:normalViewPr>
  <p:slideViewPr>
    <p:cSldViewPr>
      <p:cViewPr varScale="1">
        <p:scale>
          <a:sx n="33" d="100"/>
          <a:sy n="33" d="100"/>
        </p:scale>
        <p:origin x="2154" y="60"/>
      </p:cViewPr>
      <p:guideLst>
        <p:guide orient="horz" pos="2160"/>
        <p:guide pos="3840"/>
      </p:guideLst>
    </p:cSldViewPr>
  </p:slideViewPr>
  <p:outlineViewPr>
    <p:cViewPr>
      <p:scale>
        <a:sx n="33" d="100"/>
        <a:sy n="33" d="100"/>
      </p:scale>
      <p:origin x="0" y="-504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theme" Target="theme/theme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tableStyles" Target="tableStyles.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notesMaster" Target="notesMasters/notes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presProps" Target="presProps.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slideMaster" Target="slideMasters/slideMaster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s>
</file>

<file path=ppt/charts/_rels/chart1.xml.rels><?xml version="1.0" encoding="UTF-8" standalone="yes"?>
<Relationships xmlns="http://schemas.openxmlformats.org/package/2006/relationships"><Relationship Id="rId1" Type="http://schemas.openxmlformats.org/officeDocument/2006/relationships/oleObject" Target="file:///C:\Users\nacho\Desktop\Datos%20salir%20austeridad.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nacho\Desktop\Datos%20salir%20austeridad.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nacho\Desktop\Datos%20salir%20austerida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sng" strike="noStrike" kern="1200" spc="0" baseline="0">
                <a:solidFill>
                  <a:schemeClr val="tx1">
                    <a:lumMod val="65000"/>
                    <a:lumOff val="35000"/>
                  </a:schemeClr>
                </a:solidFill>
                <a:latin typeface="+mn-lt"/>
                <a:ea typeface="+mn-ea"/>
                <a:cs typeface="+mn-cs"/>
              </a:defRPr>
            </a:pPr>
            <a:r>
              <a:rPr lang="en-US" sz="1600" b="1" u="none">
                <a:solidFill>
                  <a:sysClr val="windowText" lastClr="000000"/>
                </a:solidFill>
              </a:rPr>
              <a:t>Unemployment rate (%)</a:t>
            </a:r>
          </a:p>
        </c:rich>
      </c:tx>
      <c:layout>
        <c:manualLayout>
          <c:xMode val="edge"/>
          <c:yMode val="edge"/>
          <c:x val="0.28727881582227932"/>
          <c:y val="3.1998737201288777E-2"/>
        </c:manualLayout>
      </c:layout>
      <c:overlay val="0"/>
      <c:spPr>
        <a:noFill/>
        <a:ln>
          <a:noFill/>
        </a:ln>
        <a:effectLst/>
      </c:spPr>
    </c:title>
    <c:autoTitleDeleted val="0"/>
    <c:plotArea>
      <c:layout/>
      <c:lineChart>
        <c:grouping val="standard"/>
        <c:varyColors val="0"/>
        <c:ser>
          <c:idx val="1"/>
          <c:order val="0"/>
          <c:tx>
            <c:v>European Commission Forecast</c:v>
          </c:tx>
          <c:spPr>
            <a:ln w="28575" cap="rnd">
              <a:solidFill>
                <a:srgbClr val="C00000"/>
              </a:solidFill>
              <a:round/>
            </a:ln>
            <a:effectLst/>
          </c:spPr>
          <c:marker>
            <c:symbol val="none"/>
          </c:marker>
          <c:cat>
            <c:numRef>
              <c:f>'[Datos salir austeridad.xlsx]1,5 y 1'!$C$7:$H$7</c:f>
              <c:numCache>
                <c:formatCode>General</c:formatCode>
                <c:ptCount val="6"/>
                <c:pt idx="0">
                  <c:v>2014</c:v>
                </c:pt>
                <c:pt idx="1">
                  <c:v>2015</c:v>
                </c:pt>
                <c:pt idx="2">
                  <c:v>2016</c:v>
                </c:pt>
                <c:pt idx="3">
                  <c:v>2017</c:v>
                </c:pt>
                <c:pt idx="4">
                  <c:v>2018</c:v>
                </c:pt>
                <c:pt idx="5">
                  <c:v>2019</c:v>
                </c:pt>
              </c:numCache>
            </c:numRef>
          </c:cat>
          <c:val>
            <c:numRef>
              <c:f>'[Datos salir austeridad.xlsx]1,5 y 1'!$C$20:$H$20</c:f>
              <c:numCache>
                <c:formatCode>0.00%</c:formatCode>
                <c:ptCount val="6"/>
                <c:pt idx="0" formatCode="#,#00%">
                  <c:v>0.24399999999999999</c:v>
                </c:pt>
                <c:pt idx="1">
                  <c:v>0.22500000000000001</c:v>
                </c:pt>
                <c:pt idx="2" formatCode="#,#00%">
                  <c:v>0.20699999999999999</c:v>
                </c:pt>
                <c:pt idx="3" formatCode="#,#00%">
                  <c:v>0.19113999999999987</c:v>
                </c:pt>
                <c:pt idx="4" formatCode="#,#00%">
                  <c:v>0.17496279999999997</c:v>
                </c:pt>
                <c:pt idx="5" formatCode="#,#00%">
                  <c:v>0.15846205599999985</c:v>
                </c:pt>
              </c:numCache>
            </c:numRef>
          </c:val>
          <c:smooth val="0"/>
        </c:ser>
        <c:ser>
          <c:idx val="3"/>
          <c:order val="1"/>
          <c:tx>
            <c:v>Expansionary fiscal policy</c:v>
          </c:tx>
          <c:spPr>
            <a:ln w="28575" cap="rnd">
              <a:solidFill>
                <a:srgbClr val="C00000"/>
              </a:solidFill>
              <a:prstDash val="dash"/>
              <a:round/>
            </a:ln>
            <a:effectLst/>
          </c:spPr>
          <c:marker>
            <c:symbol val="none"/>
          </c:marker>
          <c:val>
            <c:numRef>
              <c:f>'[Datos salir austeridad.xlsx]1,5 y 1'!$I$20:$N$20</c:f>
              <c:numCache>
                <c:formatCode>#,#00%</c:formatCode>
                <c:ptCount val="6"/>
                <c:pt idx="0">
                  <c:v>0.24399999999999999</c:v>
                </c:pt>
                <c:pt idx="1">
                  <c:v>0.21113535845149844</c:v>
                </c:pt>
                <c:pt idx="2">
                  <c:v>0.17717918191845317</c:v>
                </c:pt>
                <c:pt idx="3">
                  <c:v>0.15055414137576395</c:v>
                </c:pt>
                <c:pt idx="4">
                  <c:v>0.12403518308688566</c:v>
                </c:pt>
                <c:pt idx="5">
                  <c:v>9.7855208542040883E-2</c:v>
                </c:pt>
              </c:numCache>
            </c:numRef>
          </c:val>
          <c:smooth val="0"/>
        </c:ser>
        <c:dLbls>
          <c:showLegendKey val="0"/>
          <c:showVal val="0"/>
          <c:showCatName val="0"/>
          <c:showSerName val="0"/>
          <c:showPercent val="0"/>
          <c:showBubbleSize val="0"/>
        </c:dLbls>
        <c:smooth val="0"/>
        <c:axId val="211725296"/>
        <c:axId val="211967952"/>
      </c:lineChart>
      <c:catAx>
        <c:axId val="21172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211967952"/>
        <c:crosses val="autoZero"/>
        <c:auto val="1"/>
        <c:lblAlgn val="ctr"/>
        <c:lblOffset val="100"/>
        <c:noMultiLvlLbl val="0"/>
      </c:catAx>
      <c:valAx>
        <c:axId val="21196795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211725296"/>
        <c:crosses val="autoZero"/>
        <c:crossBetween val="between"/>
      </c:valAx>
      <c:spPr>
        <a:noFill/>
        <a:ln>
          <a:noFill/>
        </a:ln>
        <a:effectLst/>
      </c:spPr>
    </c:plotArea>
    <c:legend>
      <c:legendPos val="b"/>
      <c:layout>
        <c:manualLayout>
          <c:xMode val="edge"/>
          <c:yMode val="edge"/>
          <c:x val="1.7391150574263325E-2"/>
          <c:y val="0.92428206474190722"/>
          <c:w val="0.93212077213752531"/>
          <c:h val="5.4384601924759406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nl-BE"/>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nl-B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sng" strike="noStrike" kern="1200" spc="0" baseline="0">
                <a:solidFill>
                  <a:schemeClr val="tx1">
                    <a:lumMod val="65000"/>
                    <a:lumOff val="35000"/>
                  </a:schemeClr>
                </a:solidFill>
                <a:latin typeface="+mn-lt"/>
                <a:ea typeface="+mn-ea"/>
                <a:cs typeface="+mn-cs"/>
              </a:defRPr>
            </a:pPr>
            <a:r>
              <a:rPr lang="en-US" sz="1600" b="1" i="0" u="none" baseline="0">
                <a:solidFill>
                  <a:sysClr val="windowText" lastClr="000000"/>
                </a:solidFill>
                <a:effectLst/>
              </a:rPr>
              <a:t>Public debt (% GDP)</a:t>
            </a:r>
            <a:endParaRPr lang="es-ES" sz="1600" u="none">
              <a:solidFill>
                <a:sysClr val="windowText" lastClr="000000"/>
              </a:solidFill>
              <a:effectLst/>
            </a:endParaRPr>
          </a:p>
        </c:rich>
      </c:tx>
      <c:overlay val="0"/>
      <c:spPr>
        <a:noFill/>
        <a:ln>
          <a:noFill/>
        </a:ln>
        <a:effectLst/>
      </c:spPr>
    </c:title>
    <c:autoTitleDeleted val="0"/>
    <c:plotArea>
      <c:layout/>
      <c:lineChart>
        <c:grouping val="standard"/>
        <c:varyColors val="0"/>
        <c:ser>
          <c:idx val="0"/>
          <c:order val="0"/>
          <c:tx>
            <c:v>European Commission Forecast</c:v>
          </c:tx>
          <c:spPr>
            <a:ln w="28575" cap="rnd">
              <a:solidFill>
                <a:schemeClr val="tx1"/>
              </a:solidFill>
              <a:round/>
            </a:ln>
            <a:effectLst/>
          </c:spPr>
          <c:marker>
            <c:symbol val="none"/>
          </c:marker>
          <c:cat>
            <c:numRef>
              <c:f>'[Datos salir austeridad.xlsx]1,5 y 1'!$I$7:$N$7</c:f>
              <c:numCache>
                <c:formatCode>General</c:formatCode>
                <c:ptCount val="6"/>
                <c:pt idx="0">
                  <c:v>2014</c:v>
                </c:pt>
                <c:pt idx="1">
                  <c:v>2015</c:v>
                </c:pt>
                <c:pt idx="2">
                  <c:v>2016</c:v>
                </c:pt>
                <c:pt idx="3">
                  <c:v>2017</c:v>
                </c:pt>
                <c:pt idx="4">
                  <c:v>2018</c:v>
                </c:pt>
                <c:pt idx="5">
                  <c:v>2019</c:v>
                </c:pt>
              </c:numCache>
            </c:numRef>
          </c:cat>
          <c:val>
            <c:numRef>
              <c:f>'[Datos salir austeridad.xlsx]1,5 y 1'!$C$17:$H$17</c:f>
              <c:numCache>
                <c:formatCode>#,#00%</c:formatCode>
                <c:ptCount val="6"/>
                <c:pt idx="0">
                  <c:v>0.98299999999999998</c:v>
                </c:pt>
                <c:pt idx="1">
                  <c:v>1.0149999999999999</c:v>
                </c:pt>
                <c:pt idx="2">
                  <c:v>1.0249999999999999</c:v>
                </c:pt>
                <c:pt idx="3">
                  <c:v>1.0117185061315495</c:v>
                </c:pt>
                <c:pt idx="4">
                  <c:v>0.98830338307177745</c:v>
                </c:pt>
                <c:pt idx="5">
                  <c:v>0.94895432449965067</c:v>
                </c:pt>
              </c:numCache>
            </c:numRef>
          </c:val>
          <c:smooth val="0"/>
        </c:ser>
        <c:ser>
          <c:idx val="1"/>
          <c:order val="1"/>
          <c:tx>
            <c:v>Expansionary fiscal policy</c:v>
          </c:tx>
          <c:spPr>
            <a:ln w="28575" cap="rnd">
              <a:solidFill>
                <a:schemeClr val="tx1"/>
              </a:solidFill>
              <a:prstDash val="dash"/>
              <a:round/>
            </a:ln>
            <a:effectLst/>
          </c:spPr>
          <c:marker>
            <c:symbol val="none"/>
          </c:marker>
          <c:cat>
            <c:numRef>
              <c:f>'[Datos salir austeridad.xlsx]1,5 y 1'!$I$7:$N$7</c:f>
              <c:numCache>
                <c:formatCode>General</c:formatCode>
                <c:ptCount val="6"/>
                <c:pt idx="0">
                  <c:v>2014</c:v>
                </c:pt>
                <c:pt idx="1">
                  <c:v>2015</c:v>
                </c:pt>
                <c:pt idx="2">
                  <c:v>2016</c:v>
                </c:pt>
                <c:pt idx="3">
                  <c:v>2017</c:v>
                </c:pt>
                <c:pt idx="4">
                  <c:v>2018</c:v>
                </c:pt>
                <c:pt idx="5">
                  <c:v>2019</c:v>
                </c:pt>
              </c:numCache>
            </c:numRef>
          </c:cat>
          <c:val>
            <c:numRef>
              <c:f>'[Datos salir austeridad.xlsx]1,5 y 1'!$I$17:$N$17</c:f>
              <c:numCache>
                <c:formatCode>#,#00%</c:formatCode>
                <c:ptCount val="6"/>
                <c:pt idx="0">
                  <c:v>0.98299999999999998</c:v>
                </c:pt>
                <c:pt idx="1">
                  <c:v>1.0022037763906742</c:v>
                </c:pt>
                <c:pt idx="2">
                  <c:v>1.0047971973484724</c:v>
                </c:pt>
                <c:pt idx="3">
                  <c:v>0.99701291927811131</c:v>
                </c:pt>
                <c:pt idx="4">
                  <c:v>0.98492904472711862</c:v>
                </c:pt>
                <c:pt idx="5">
                  <c:v>0.9625728087034553</c:v>
                </c:pt>
              </c:numCache>
            </c:numRef>
          </c:val>
          <c:smooth val="0"/>
        </c:ser>
        <c:dLbls>
          <c:showLegendKey val="0"/>
          <c:showVal val="0"/>
          <c:showCatName val="0"/>
          <c:showSerName val="0"/>
          <c:showPercent val="0"/>
          <c:showBubbleSize val="0"/>
        </c:dLbls>
        <c:smooth val="0"/>
        <c:axId val="212729088"/>
        <c:axId val="212982400"/>
      </c:lineChart>
      <c:catAx>
        <c:axId val="212729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212982400"/>
        <c:crosses val="autoZero"/>
        <c:auto val="1"/>
        <c:lblAlgn val="ctr"/>
        <c:lblOffset val="100"/>
        <c:noMultiLvlLbl val="0"/>
      </c:catAx>
      <c:valAx>
        <c:axId val="212982400"/>
        <c:scaling>
          <c:orientation val="minMax"/>
          <c:max val="1.08"/>
          <c:min val="0.9"/>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212729088"/>
        <c:crosses val="autoZero"/>
        <c:crossBetween val="between"/>
      </c:valAx>
      <c:spPr>
        <a:noFill/>
        <a:ln>
          <a:noFill/>
        </a:ln>
        <a:effectLst/>
      </c:spPr>
    </c:plotArea>
    <c:legend>
      <c:legendPos val="b"/>
      <c:layout>
        <c:manualLayout>
          <c:xMode val="edge"/>
          <c:yMode val="edge"/>
          <c:x val="1.9288617042377609E-2"/>
          <c:y val="0.92135566387534895"/>
          <c:w val="0.92627319651827356"/>
          <c:h val="5.7480314960629927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nl-BE"/>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nl-B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sng" strike="noStrike" kern="1200" spc="0" baseline="0">
                <a:solidFill>
                  <a:schemeClr val="tx1">
                    <a:lumMod val="65000"/>
                    <a:lumOff val="35000"/>
                  </a:schemeClr>
                </a:solidFill>
                <a:latin typeface="+mn-lt"/>
                <a:ea typeface="+mn-ea"/>
                <a:cs typeface="+mn-cs"/>
              </a:defRPr>
            </a:pPr>
            <a:r>
              <a:rPr lang="en-US" sz="1600" b="1" u="none">
                <a:solidFill>
                  <a:sysClr val="windowText" lastClr="000000"/>
                </a:solidFill>
              </a:rPr>
              <a:t>Public</a:t>
            </a:r>
            <a:r>
              <a:rPr lang="en-US" sz="1600" b="1" u="none" baseline="0">
                <a:solidFill>
                  <a:sysClr val="windowText" lastClr="000000"/>
                </a:solidFill>
              </a:rPr>
              <a:t> deficit (% GDP)</a:t>
            </a:r>
            <a:endParaRPr lang="en-US" sz="1600" b="1" u="none">
              <a:solidFill>
                <a:sysClr val="windowText" lastClr="000000"/>
              </a:solidFill>
            </a:endParaRPr>
          </a:p>
        </c:rich>
      </c:tx>
      <c:overlay val="0"/>
      <c:spPr>
        <a:noFill/>
        <a:ln>
          <a:noFill/>
        </a:ln>
        <a:effectLst/>
      </c:spPr>
    </c:title>
    <c:autoTitleDeleted val="0"/>
    <c:plotArea>
      <c:layout/>
      <c:lineChart>
        <c:grouping val="standard"/>
        <c:varyColors val="0"/>
        <c:ser>
          <c:idx val="0"/>
          <c:order val="0"/>
          <c:tx>
            <c:v>European Commission Forecast</c:v>
          </c:tx>
          <c:spPr>
            <a:ln w="28575" cap="rnd">
              <a:solidFill>
                <a:schemeClr val="accent1"/>
              </a:solidFill>
              <a:round/>
            </a:ln>
            <a:effectLst/>
          </c:spPr>
          <c:marker>
            <c:symbol val="none"/>
          </c:marker>
          <c:cat>
            <c:numRef>
              <c:f>'[Datos salir austeridad.xlsx]1,5 y 1'!$C$7:$H$7</c:f>
              <c:numCache>
                <c:formatCode>General</c:formatCode>
                <c:ptCount val="6"/>
                <c:pt idx="0">
                  <c:v>2014</c:v>
                </c:pt>
                <c:pt idx="1">
                  <c:v>2015</c:v>
                </c:pt>
                <c:pt idx="2">
                  <c:v>2016</c:v>
                </c:pt>
                <c:pt idx="3">
                  <c:v>2017</c:v>
                </c:pt>
                <c:pt idx="4">
                  <c:v>2018</c:v>
                </c:pt>
                <c:pt idx="5">
                  <c:v>2019</c:v>
                </c:pt>
              </c:numCache>
            </c:numRef>
          </c:cat>
          <c:val>
            <c:numRef>
              <c:f>'[Datos salir austeridad.xlsx]1,5 y 1'!$C$31:$H$31</c:f>
              <c:numCache>
                <c:formatCode>#,#00%</c:formatCode>
                <c:ptCount val="6"/>
                <c:pt idx="0">
                  <c:v>5.6000000000000001E-2</c:v>
                </c:pt>
                <c:pt idx="1">
                  <c:v>4.4999999999999998E-2</c:v>
                </c:pt>
                <c:pt idx="2">
                  <c:v>3.6999999999999998E-2</c:v>
                </c:pt>
                <c:pt idx="3">
                  <c:v>2.6141583054626487E-2</c:v>
                </c:pt>
                <c:pt idx="4">
                  <c:v>1.5497127176056818E-2</c:v>
                </c:pt>
                <c:pt idx="5">
                  <c:v>3.2094603161315341E-3</c:v>
                </c:pt>
              </c:numCache>
            </c:numRef>
          </c:val>
          <c:smooth val="0"/>
        </c:ser>
        <c:ser>
          <c:idx val="2"/>
          <c:order val="1"/>
          <c:tx>
            <c:v>Expansionary fiscal policy</c:v>
          </c:tx>
          <c:spPr>
            <a:ln w="28575" cap="rnd">
              <a:solidFill>
                <a:srgbClr val="0070C0"/>
              </a:solidFill>
              <a:prstDash val="dash"/>
              <a:round/>
            </a:ln>
            <a:effectLst/>
          </c:spPr>
          <c:marker>
            <c:symbol val="none"/>
          </c:marker>
          <c:val>
            <c:numRef>
              <c:f>'[Datos salir austeridad.xlsx]1,5 y 1'!$I$31:$N$31</c:f>
              <c:numCache>
                <c:formatCode>#,#00%</c:formatCode>
                <c:ptCount val="6"/>
                <c:pt idx="0">
                  <c:v>5.6000000000000001E-2</c:v>
                </c:pt>
                <c:pt idx="1">
                  <c:v>4.9113592696574539E-2</c:v>
                </c:pt>
                <c:pt idx="2">
                  <c:v>4.7872351648765125E-2</c:v>
                </c:pt>
                <c:pt idx="3">
                  <c:v>4.2207653358455555E-2</c:v>
                </c:pt>
                <c:pt idx="4">
                  <c:v>3.6494133770728424E-2</c:v>
                </c:pt>
                <c:pt idx="5">
                  <c:v>2.8890784241282063E-2</c:v>
                </c:pt>
              </c:numCache>
            </c:numRef>
          </c:val>
          <c:smooth val="0"/>
        </c:ser>
        <c:dLbls>
          <c:showLegendKey val="0"/>
          <c:showVal val="0"/>
          <c:showCatName val="0"/>
          <c:showSerName val="0"/>
          <c:showPercent val="0"/>
          <c:showBubbleSize val="0"/>
        </c:dLbls>
        <c:smooth val="0"/>
        <c:axId val="236916048"/>
        <c:axId val="237239536"/>
      </c:lineChart>
      <c:catAx>
        <c:axId val="236916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237239536"/>
        <c:crosses val="autoZero"/>
        <c:auto val="1"/>
        <c:lblAlgn val="ctr"/>
        <c:lblOffset val="100"/>
        <c:noMultiLvlLbl val="0"/>
      </c:catAx>
      <c:valAx>
        <c:axId val="2372395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236916048"/>
        <c:crosses val="autoZero"/>
        <c:crossBetween val="between"/>
      </c:valAx>
      <c:spPr>
        <a:noFill/>
        <a:ln>
          <a:noFill/>
        </a:ln>
        <a:effectLst/>
      </c:spPr>
    </c:plotArea>
    <c:legend>
      <c:legendPos val="b"/>
      <c:layout>
        <c:manualLayout>
          <c:xMode val="edge"/>
          <c:yMode val="edge"/>
          <c:x val="1.9755216768116753E-2"/>
          <c:y val="0.91361539807524061"/>
          <c:w val="0.92975670594367188"/>
          <c:h val="6.5051268591426084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nl-BE"/>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nl-BE"/>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49A9CB-785F-4883-913D-1AF256A31712}" type="datetimeFigureOut">
              <a:rPr lang="fr-FR" smtClean="0"/>
              <a:t>12/05/2015</a:t>
            </a:fld>
            <a:endParaRPr lang="fr-FR"/>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fr-F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DCC405-A5E3-4156-A0D9-E14419A4C5CC}" type="slidenum">
              <a:rPr lang="fr-FR" smtClean="0"/>
              <a:t>‹nr.›</a:t>
            </a:fld>
            <a:endParaRPr lang="fr-FR"/>
          </a:p>
        </p:txBody>
      </p:sp>
    </p:spTree>
    <p:extLst>
      <p:ext uri="{BB962C8B-B14F-4D97-AF65-F5344CB8AC3E}">
        <p14:creationId xmlns:p14="http://schemas.microsoft.com/office/powerpoint/2010/main" val="2300502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2458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9ABBE2-B87D-4ED8-87BE-7A9664BDECD4}" type="slidenum">
              <a:rPr lang="es-ES" smtClean="0">
                <a:solidFill>
                  <a:prstClr val="black"/>
                </a:solidFill>
              </a:rPr>
              <a:pPr/>
              <a:t>6</a:t>
            </a:fld>
            <a:endParaRPr lang="es-ES" smtClean="0">
              <a:solidFill>
                <a:prstClr val="black"/>
              </a:solidFill>
            </a:endParaRPr>
          </a:p>
        </p:txBody>
      </p:sp>
    </p:spTree>
    <p:extLst>
      <p:ext uri="{BB962C8B-B14F-4D97-AF65-F5344CB8AC3E}">
        <p14:creationId xmlns:p14="http://schemas.microsoft.com/office/powerpoint/2010/main" val="3087519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2458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9ABBE2-B87D-4ED8-87BE-7A9664BDECD4}" type="slidenum">
              <a:rPr lang="es-ES" smtClean="0">
                <a:solidFill>
                  <a:prstClr val="black"/>
                </a:solidFill>
              </a:rPr>
              <a:pPr/>
              <a:t>20</a:t>
            </a:fld>
            <a:endParaRPr lang="es-ES" smtClean="0">
              <a:solidFill>
                <a:prstClr val="black"/>
              </a:solidFill>
            </a:endParaRPr>
          </a:p>
        </p:txBody>
      </p:sp>
    </p:spTree>
    <p:extLst>
      <p:ext uri="{BB962C8B-B14F-4D97-AF65-F5344CB8AC3E}">
        <p14:creationId xmlns:p14="http://schemas.microsoft.com/office/powerpoint/2010/main" val="1468455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2458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9ABBE2-B87D-4ED8-87BE-7A9664BDECD4}" type="slidenum">
              <a:rPr lang="es-ES" smtClean="0">
                <a:solidFill>
                  <a:prstClr val="black"/>
                </a:solidFill>
              </a:rPr>
              <a:pPr/>
              <a:t>21</a:t>
            </a:fld>
            <a:endParaRPr lang="es-ES" smtClean="0">
              <a:solidFill>
                <a:prstClr val="black"/>
              </a:solidFill>
            </a:endParaRPr>
          </a:p>
        </p:txBody>
      </p:sp>
    </p:spTree>
    <p:extLst>
      <p:ext uri="{BB962C8B-B14F-4D97-AF65-F5344CB8AC3E}">
        <p14:creationId xmlns:p14="http://schemas.microsoft.com/office/powerpoint/2010/main" val="1234806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2458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9ABBE2-B87D-4ED8-87BE-7A9664BDECD4}" type="slidenum">
              <a:rPr lang="es-ES" smtClean="0">
                <a:solidFill>
                  <a:prstClr val="black"/>
                </a:solidFill>
              </a:rPr>
              <a:pPr/>
              <a:t>22</a:t>
            </a:fld>
            <a:endParaRPr lang="es-ES" smtClean="0">
              <a:solidFill>
                <a:prstClr val="black"/>
              </a:solidFill>
            </a:endParaRPr>
          </a:p>
        </p:txBody>
      </p:sp>
    </p:spTree>
    <p:extLst>
      <p:ext uri="{BB962C8B-B14F-4D97-AF65-F5344CB8AC3E}">
        <p14:creationId xmlns:p14="http://schemas.microsoft.com/office/powerpoint/2010/main" val="775409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6AC4E856-DEB3-4299-9FD3-848B2E960EDA}" type="slidenum">
              <a:rPr lang="el-GR" smtClean="0">
                <a:solidFill>
                  <a:prstClr val="black"/>
                </a:solidFill>
              </a:rPr>
              <a:pPr/>
              <a:t>25</a:t>
            </a:fld>
            <a:endParaRPr lang="el-GR">
              <a:solidFill>
                <a:prstClr val="black"/>
              </a:solidFill>
            </a:endParaRPr>
          </a:p>
        </p:txBody>
      </p:sp>
    </p:spTree>
    <p:extLst>
      <p:ext uri="{BB962C8B-B14F-4D97-AF65-F5344CB8AC3E}">
        <p14:creationId xmlns:p14="http://schemas.microsoft.com/office/powerpoint/2010/main" val="1045629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6AC4E856-DEB3-4299-9FD3-848B2E960EDA}" type="slidenum">
              <a:rPr lang="el-GR" smtClean="0">
                <a:solidFill>
                  <a:prstClr val="black"/>
                </a:solidFill>
              </a:rPr>
              <a:pPr/>
              <a:t>36</a:t>
            </a:fld>
            <a:endParaRPr lang="el-GR">
              <a:solidFill>
                <a:prstClr val="black"/>
              </a:solidFill>
            </a:endParaRPr>
          </a:p>
        </p:txBody>
      </p:sp>
    </p:spTree>
    <p:extLst>
      <p:ext uri="{BB962C8B-B14F-4D97-AF65-F5344CB8AC3E}">
        <p14:creationId xmlns:p14="http://schemas.microsoft.com/office/powerpoint/2010/main" val="3204561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Thanks</a:t>
            </a:r>
            <a:r>
              <a:rPr lang="en-US" baseline="0" dirty="0" smtClean="0"/>
              <a:t> for invitation to speak</a:t>
            </a:r>
          </a:p>
          <a:p>
            <a:pPr marL="171450" indent="-171450">
              <a:buFont typeface="Arial"/>
              <a:buChar char="•"/>
            </a:pPr>
            <a:r>
              <a:rPr lang="en-US" baseline="0" dirty="0" smtClean="0"/>
              <a:t>Just Fair  - campaigning for economic and social rights in the United Kingdom – many </a:t>
            </a:r>
            <a:r>
              <a:rPr lang="en-US" baseline="0" dirty="0" err="1" smtClean="0"/>
              <a:t>organisations</a:t>
            </a:r>
            <a:r>
              <a:rPr lang="en-US" baseline="0" dirty="0" smtClean="0"/>
              <a:t> which campaign for the advancement of  human rights in UK but we are the only one that focuses purely on economic </a:t>
            </a:r>
            <a:r>
              <a:rPr lang="en-US" baseline="0" dirty="0" err="1" smtClean="0"/>
              <a:t>nad</a:t>
            </a:r>
            <a:r>
              <a:rPr lang="en-US" baseline="0" dirty="0" smtClean="0"/>
              <a:t> social rights</a:t>
            </a:r>
          </a:p>
          <a:p>
            <a:pPr marL="171450" indent="-171450">
              <a:buFont typeface="Arial"/>
              <a:buChar char="•"/>
            </a:pPr>
            <a:endParaRPr lang="en-US" baseline="0" dirty="0" smtClean="0"/>
          </a:p>
          <a:p>
            <a:pPr marL="171450" indent="-171450">
              <a:buFont typeface="Arial"/>
              <a:buChar char="•"/>
            </a:pPr>
            <a:endParaRPr lang="en-US" baseline="0" dirty="0" smtClean="0"/>
          </a:p>
        </p:txBody>
      </p:sp>
      <p:sp>
        <p:nvSpPr>
          <p:cNvPr id="4" name="Slide Number Placeholder 3"/>
          <p:cNvSpPr>
            <a:spLocks noGrp="1"/>
          </p:cNvSpPr>
          <p:nvPr>
            <p:ph type="sldNum" sz="quarter" idx="10"/>
          </p:nvPr>
        </p:nvSpPr>
        <p:spPr/>
        <p:txBody>
          <a:bodyPr/>
          <a:lstStyle/>
          <a:p>
            <a:fld id="{0594E7D8-038B-C44B-AF77-0AF7F3B4D704}"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2960153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aseline="0" dirty="0" smtClean="0"/>
              <a:t>What are human rights? Clients often say that their rights have been breached but what do we mean</a:t>
            </a:r>
          </a:p>
          <a:p>
            <a:pPr marL="171450" indent="-171450">
              <a:buFont typeface="Arial"/>
              <a:buChar char="•"/>
            </a:pPr>
            <a:r>
              <a:rPr lang="en-US" dirty="0" smtClean="0"/>
              <a:t>Sources of human</a:t>
            </a:r>
            <a:r>
              <a:rPr lang="en-US" baseline="0" dirty="0" smtClean="0"/>
              <a:t> rights law</a:t>
            </a:r>
          </a:p>
          <a:p>
            <a:pPr marL="228600" indent="-228600">
              <a:buFont typeface="+mj-lt"/>
              <a:buAutoNum type="arabicPeriod"/>
            </a:pPr>
            <a:r>
              <a:rPr lang="en-US" baseline="0" dirty="0" smtClean="0"/>
              <a:t>Universal Declaration of Human Rights – proclaimed and adopted by the UN General Assembly in 1948 – a declaration - not a legally binding Treaty</a:t>
            </a:r>
          </a:p>
          <a:p>
            <a:pPr marL="628650" lvl="1" indent="-171450">
              <a:buFont typeface="Arial"/>
              <a:buChar char="•"/>
            </a:pPr>
            <a:r>
              <a:rPr lang="en-US" baseline="0" dirty="0" smtClean="0"/>
              <a:t>Contains articles on both civil and political and economic and social rights</a:t>
            </a:r>
          </a:p>
          <a:p>
            <a:pPr marL="628650" lvl="1" indent="-171450">
              <a:buFont typeface="Arial"/>
              <a:buChar char="•"/>
            </a:pPr>
            <a:r>
              <a:rPr lang="en-US" baseline="0" dirty="0" smtClean="0"/>
              <a:t>What is the difference?</a:t>
            </a:r>
          </a:p>
          <a:p>
            <a:pPr marL="628650" lvl="1" indent="-171450">
              <a:buFont typeface="Arial"/>
              <a:buChar char="•"/>
            </a:pPr>
            <a:r>
              <a:rPr lang="en-US" baseline="0" dirty="0" smtClean="0"/>
              <a:t>Civil and political rights – individual rights – limiting state interference – right to life, freedom from torture, right to a private, family and home life, freedom of thought, conscience and religion and freedom of association among rights protected by three documents – could be described as negative obligations</a:t>
            </a:r>
          </a:p>
          <a:p>
            <a:pPr marL="628650" lvl="1" indent="-171450">
              <a:buFont typeface="Arial"/>
              <a:buChar char="•"/>
            </a:pPr>
            <a:r>
              <a:rPr lang="en-US" baseline="0" dirty="0" smtClean="0"/>
              <a:t>Economic and social rights  - positive obligations – what the state should provide</a:t>
            </a:r>
          </a:p>
          <a:p>
            <a:pPr marL="628650" lvl="1" indent="-171450">
              <a:buFont typeface="Arial"/>
              <a:buChar char="•"/>
            </a:pPr>
            <a:endParaRPr lang="en-US" baseline="0" dirty="0" smtClean="0"/>
          </a:p>
          <a:p>
            <a:pPr marL="228600" indent="-228600">
              <a:buFont typeface="+mj-lt"/>
              <a:buAutoNum type="arabicPeriod"/>
            </a:pPr>
            <a:r>
              <a:rPr lang="en-US" baseline="0" dirty="0" smtClean="0"/>
              <a:t>Civil and political rights</a:t>
            </a:r>
          </a:p>
          <a:p>
            <a:pPr marL="628650" lvl="1" indent="-171450">
              <a:buFont typeface="Arial"/>
              <a:buChar char="•"/>
            </a:pPr>
            <a:r>
              <a:rPr lang="en-US" baseline="0" dirty="0" smtClean="0"/>
              <a:t>Council of Europe’s Convention for the Protection of Human Rights and Fundamental Freedoms (1950)</a:t>
            </a:r>
          </a:p>
          <a:p>
            <a:pPr marL="628650" lvl="1" indent="-171450">
              <a:buFont typeface="Arial"/>
              <a:buChar char="•"/>
            </a:pPr>
            <a:r>
              <a:rPr lang="en-US" baseline="0" dirty="0" smtClean="0"/>
              <a:t>UN’s International Covenant on Civil and Political Rights (1966) – Article 1 of both ICCPR and ICESCR – right to self-determination -  Scotland &amp; Catalonia</a:t>
            </a:r>
          </a:p>
          <a:p>
            <a:pPr marL="628650" lvl="1" indent="-171450">
              <a:buFont typeface="Arial"/>
              <a:buChar char="•"/>
            </a:pPr>
            <a:r>
              <a:rPr lang="en-US" baseline="0" dirty="0" smtClean="0"/>
              <a:t>EU’s Charter of Fundamental Rights</a:t>
            </a:r>
          </a:p>
          <a:p>
            <a:pPr marL="628650" lvl="1" indent="-171450">
              <a:buFont typeface="Arial"/>
              <a:buChar char="•"/>
            </a:pPr>
            <a:endParaRPr lang="en-US" baseline="0" dirty="0" smtClean="0"/>
          </a:p>
          <a:p>
            <a:pPr marL="228600" indent="-228600">
              <a:buFont typeface="+mj-lt"/>
              <a:buAutoNum type="arabicPeriod"/>
            </a:pPr>
            <a:r>
              <a:rPr lang="en-US" baseline="0" dirty="0" smtClean="0"/>
              <a:t>Economic and Social Rights</a:t>
            </a:r>
          </a:p>
          <a:p>
            <a:pPr marL="628650" lvl="1" indent="-171450">
              <a:buFont typeface="Arial"/>
              <a:buChar char="•"/>
            </a:pPr>
            <a:r>
              <a:rPr lang="en-US" baseline="0" dirty="0" smtClean="0"/>
              <a:t>European Social Charted adopted 1961 and revised in 1966</a:t>
            </a:r>
          </a:p>
          <a:p>
            <a:pPr marL="628650" lvl="1" indent="-171450">
              <a:buFont typeface="Arial"/>
              <a:buChar char="•"/>
            </a:pPr>
            <a:r>
              <a:rPr lang="en-US" baseline="0" dirty="0" smtClean="0"/>
              <a:t>ICESCR 1966</a:t>
            </a:r>
          </a:p>
          <a:p>
            <a:pPr marL="628650" lvl="1" indent="-171450">
              <a:buFont typeface="Arial"/>
              <a:buChar char="•"/>
            </a:pPr>
            <a:r>
              <a:rPr lang="en-US" baseline="0" dirty="0" smtClean="0"/>
              <a:t>European Union – worth pointing out that the preamble to the Treaty on European Union</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Treaty on European Union preamble – “</a:t>
            </a:r>
            <a:r>
              <a:rPr lang="en-US" sz="1200" kern="1200" dirty="0" smtClean="0">
                <a:solidFill>
                  <a:schemeClr val="tx1"/>
                </a:solidFill>
                <a:effectLst/>
                <a:latin typeface="+mn-lt"/>
                <a:ea typeface="+mn-ea"/>
                <a:cs typeface="+mn-cs"/>
              </a:rPr>
              <a:t>CONFIRMING their attachment to fundamental social rights as defined in the European Social Charter signed at Turin on 18 October 1961 and in the 1989 Community Charter of the Fundamental Social Rights of Workers,”</a:t>
            </a:r>
            <a:endParaRPr lang="en-US" dirty="0" smtClean="0"/>
          </a:p>
          <a:p>
            <a:pPr marL="628650" lvl="1" indent="-171450">
              <a:buFont typeface="Arial"/>
              <a:buChar char="•"/>
            </a:pPr>
            <a:endParaRPr lang="en-US" baseline="0" dirty="0" smtClean="0"/>
          </a:p>
          <a:p>
            <a:pPr marL="628650" lvl="1" indent="-171450">
              <a:buFont typeface="Arial"/>
              <a:buChar char="•"/>
            </a:pPr>
            <a:r>
              <a:rPr lang="en-US" baseline="0" dirty="0" smtClean="0"/>
              <a:t>Charter of Fundamental Rights – </a:t>
            </a:r>
          </a:p>
          <a:p>
            <a:pPr marL="0" indent="0">
              <a:buFont typeface="+mj-lt"/>
              <a:buNone/>
            </a:pPr>
            <a:endParaRPr lang="en-US" baseline="0" dirty="0" smtClean="0"/>
          </a:p>
          <a:p>
            <a:pPr marL="0" indent="0">
              <a:buFont typeface="+mj-lt"/>
              <a:buNone/>
            </a:pPr>
            <a:endParaRPr lang="en-US" baseline="0" dirty="0" smtClean="0"/>
          </a:p>
          <a:p>
            <a:pPr marL="228600" indent="-228600">
              <a:buFont typeface="+mj-lt"/>
              <a:buAutoNum type="arabicPeriod"/>
            </a:pPr>
            <a:endParaRPr lang="en-US" baseline="0" dirty="0" smtClean="0"/>
          </a:p>
          <a:p>
            <a:pPr marL="628650" lvl="1" indent="-171450">
              <a:buFont typeface="Arial"/>
              <a:buChar char="•"/>
            </a:pPr>
            <a:endParaRPr lang="en-US" baseline="0" dirty="0" smtClean="0"/>
          </a:p>
        </p:txBody>
      </p:sp>
      <p:sp>
        <p:nvSpPr>
          <p:cNvPr id="4" name="Slide Number Placeholder 3"/>
          <p:cNvSpPr>
            <a:spLocks noGrp="1"/>
          </p:cNvSpPr>
          <p:nvPr>
            <p:ph type="sldNum" sz="quarter" idx="10"/>
          </p:nvPr>
        </p:nvSpPr>
        <p:spPr/>
        <p:txBody>
          <a:bodyPr/>
          <a:lstStyle/>
          <a:p>
            <a:fld id="{0594E7D8-038B-C44B-AF77-0AF7F3B4D704}"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960510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4E7D8-038B-C44B-AF77-0AF7F3B4D704}" type="slidenum">
              <a:rPr lang="en-US" smtClean="0">
                <a:solidFill>
                  <a:prstClr val="black"/>
                </a:solidFill>
              </a:rPr>
              <a:pPr/>
              <a:t>71</a:t>
            </a:fld>
            <a:endParaRPr lang="en-US">
              <a:solidFill>
                <a:prstClr val="black"/>
              </a:solidFill>
            </a:endParaRPr>
          </a:p>
        </p:txBody>
      </p:sp>
    </p:spTree>
    <p:extLst>
      <p:ext uri="{BB962C8B-B14F-4D97-AF65-F5344CB8AC3E}">
        <p14:creationId xmlns:p14="http://schemas.microsoft.com/office/powerpoint/2010/main" val="2427520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Civil and political</a:t>
            </a:r>
            <a:r>
              <a:rPr lang="en-US" baseline="0" dirty="0" smtClean="0"/>
              <a:t> rights have often been seen as more important than economic and social rights  -preamble sets out why it’s not</a:t>
            </a:r>
          </a:p>
        </p:txBody>
      </p:sp>
      <p:sp>
        <p:nvSpPr>
          <p:cNvPr id="4" name="Slide Number Placeholder 3"/>
          <p:cNvSpPr>
            <a:spLocks noGrp="1"/>
          </p:cNvSpPr>
          <p:nvPr>
            <p:ph type="sldNum" sz="quarter" idx="10"/>
          </p:nvPr>
        </p:nvSpPr>
        <p:spPr/>
        <p:txBody>
          <a:bodyPr/>
          <a:lstStyle/>
          <a:p>
            <a:fld id="{0594E7D8-038B-C44B-AF77-0AF7F3B4D704}" type="slidenum">
              <a:rPr lang="en-US" smtClean="0">
                <a:solidFill>
                  <a:prstClr val="black"/>
                </a:solidFill>
              </a:rPr>
              <a:pPr/>
              <a:t>72</a:t>
            </a:fld>
            <a:endParaRPr lang="en-US">
              <a:solidFill>
                <a:prstClr val="black"/>
              </a:solidFill>
            </a:endParaRPr>
          </a:p>
        </p:txBody>
      </p:sp>
    </p:spTree>
    <p:extLst>
      <p:ext uri="{BB962C8B-B14F-4D97-AF65-F5344CB8AC3E}">
        <p14:creationId xmlns:p14="http://schemas.microsoft.com/office/powerpoint/2010/main" val="3288679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Troika</a:t>
            </a:r>
            <a:r>
              <a:rPr lang="en-US" baseline="0" dirty="0" smtClean="0"/>
              <a:t> and policies in Greece – </a:t>
            </a:r>
            <a:r>
              <a:rPr lang="en-US" baseline="0" dirty="0" err="1" smtClean="0"/>
              <a:t>Evangelia’s</a:t>
            </a:r>
            <a:r>
              <a:rPr lang="en-US" baseline="0" dirty="0" smtClean="0"/>
              <a:t> presentation and what she asked for at the end  -  this is about the right to self-determination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594E7D8-038B-C44B-AF77-0AF7F3B4D704}" type="slidenum">
              <a:rPr lang="en-US" smtClean="0">
                <a:solidFill>
                  <a:prstClr val="black"/>
                </a:solidFill>
              </a:rPr>
              <a:pPr/>
              <a:t>73</a:t>
            </a:fld>
            <a:endParaRPr lang="en-US">
              <a:solidFill>
                <a:prstClr val="black"/>
              </a:solidFill>
            </a:endParaRPr>
          </a:p>
        </p:txBody>
      </p:sp>
    </p:spTree>
    <p:extLst>
      <p:ext uri="{BB962C8B-B14F-4D97-AF65-F5344CB8AC3E}">
        <p14:creationId xmlns:p14="http://schemas.microsoft.com/office/powerpoint/2010/main" val="1013968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2458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9ABBE2-B87D-4ED8-87BE-7A9664BDECD4}" type="slidenum">
              <a:rPr lang="es-ES" smtClean="0">
                <a:solidFill>
                  <a:prstClr val="black"/>
                </a:solidFill>
              </a:rPr>
              <a:pPr/>
              <a:t>7</a:t>
            </a:fld>
            <a:endParaRPr lang="es-ES" smtClean="0">
              <a:solidFill>
                <a:prstClr val="black"/>
              </a:solidFill>
            </a:endParaRPr>
          </a:p>
        </p:txBody>
      </p:sp>
    </p:spTree>
    <p:extLst>
      <p:ext uri="{BB962C8B-B14F-4D97-AF65-F5344CB8AC3E}">
        <p14:creationId xmlns:p14="http://schemas.microsoft.com/office/powerpoint/2010/main" val="2640570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part of the presentation looks at</a:t>
            </a:r>
            <a:r>
              <a:rPr lang="en-US" baseline="0" dirty="0" smtClean="0"/>
              <a:t> some of the economic and social rights protected by the three instruments.</a:t>
            </a:r>
          </a:p>
          <a:p>
            <a:endParaRPr lang="en-US" baseline="0" dirty="0" smtClean="0"/>
          </a:p>
        </p:txBody>
      </p:sp>
      <p:sp>
        <p:nvSpPr>
          <p:cNvPr id="4" name="Slide Number Placeholder 3"/>
          <p:cNvSpPr>
            <a:spLocks noGrp="1"/>
          </p:cNvSpPr>
          <p:nvPr>
            <p:ph type="sldNum" sz="quarter" idx="10"/>
          </p:nvPr>
        </p:nvSpPr>
        <p:spPr/>
        <p:txBody>
          <a:bodyPr/>
          <a:lstStyle/>
          <a:p>
            <a:fld id="{0594E7D8-038B-C44B-AF77-0AF7F3B4D704}" type="slidenum">
              <a:rPr lang="en-US" smtClean="0">
                <a:solidFill>
                  <a:prstClr val="black"/>
                </a:solidFill>
              </a:rPr>
              <a:pPr/>
              <a:t>74</a:t>
            </a:fld>
            <a:endParaRPr lang="en-US">
              <a:solidFill>
                <a:prstClr val="black"/>
              </a:solidFill>
            </a:endParaRPr>
          </a:p>
        </p:txBody>
      </p:sp>
    </p:spTree>
    <p:extLst>
      <p:ext uri="{BB962C8B-B14F-4D97-AF65-F5344CB8AC3E}">
        <p14:creationId xmlns:p14="http://schemas.microsoft.com/office/powerpoint/2010/main" val="3894975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Violations of right</a:t>
            </a:r>
            <a:r>
              <a:rPr lang="en-US" baseline="0" dirty="0" smtClean="0"/>
              <a:t> to work and ancillary rights</a:t>
            </a:r>
          </a:p>
          <a:p>
            <a:pPr marL="171450" indent="-171450">
              <a:buFont typeface="Arial"/>
              <a:buChar char="•"/>
            </a:pPr>
            <a:r>
              <a:rPr lang="en-US" baseline="0" dirty="0" smtClean="0"/>
              <a:t>Working poor (Sandra)</a:t>
            </a:r>
          </a:p>
          <a:p>
            <a:pPr marL="171450" indent="-171450">
              <a:buFont typeface="Arial"/>
              <a:buChar char="•"/>
            </a:pPr>
            <a:r>
              <a:rPr lang="en-US" baseline="0" dirty="0" smtClean="0"/>
              <a:t>Patricia </a:t>
            </a:r>
            <a:r>
              <a:rPr lang="en-US" baseline="0" dirty="0" err="1" smtClean="0"/>
              <a:t>Berzuntea</a:t>
            </a:r>
            <a:r>
              <a:rPr lang="en-US" baseline="0" dirty="0" smtClean="0"/>
              <a:t> – 11.7% of workers are poor in Spain</a:t>
            </a:r>
          </a:p>
          <a:p>
            <a:pPr marL="171450" indent="-171450">
              <a:buFont typeface="Arial"/>
              <a:buChar char="•"/>
            </a:pPr>
            <a:r>
              <a:rPr lang="en-US" baseline="0" dirty="0" err="1" smtClean="0"/>
              <a:t>Nachho</a:t>
            </a:r>
            <a:r>
              <a:rPr lang="en-US" baseline="0" dirty="0" smtClean="0"/>
              <a:t> Alvarez – minimum wage less than the living wage</a:t>
            </a:r>
          </a:p>
          <a:p>
            <a:pPr marL="171450" indent="-171450">
              <a:buFont typeface="Arial"/>
              <a:buChar char="•"/>
            </a:pPr>
            <a:r>
              <a:rPr lang="en-US" baseline="0" dirty="0" smtClean="0"/>
              <a:t>Same in the United Kingdom</a:t>
            </a:r>
          </a:p>
          <a:p>
            <a:pPr marL="171450" indent="-171450">
              <a:buFont typeface="Arial"/>
              <a:buChar char="•"/>
            </a:pPr>
            <a:endParaRPr lang="en-US" baseline="0" dirty="0" smtClean="0"/>
          </a:p>
          <a:p>
            <a:pPr marL="0" indent="0">
              <a:buFont typeface="Arial"/>
              <a:buNone/>
            </a:pPr>
            <a:r>
              <a:rPr lang="en-US" baseline="0" dirty="0" smtClean="0"/>
              <a:t>Investments in vocational training – recommendations that workers should be trained</a:t>
            </a:r>
          </a:p>
          <a:p>
            <a:pPr marL="171450" indent="-171450">
              <a:buFont typeface="Arial"/>
              <a:buChar char="•"/>
            </a:pPr>
            <a:endParaRPr lang="en-US" baseline="0" dirty="0" smtClean="0"/>
          </a:p>
        </p:txBody>
      </p:sp>
      <p:sp>
        <p:nvSpPr>
          <p:cNvPr id="4" name="Slide Number Placeholder 3"/>
          <p:cNvSpPr>
            <a:spLocks noGrp="1"/>
          </p:cNvSpPr>
          <p:nvPr>
            <p:ph type="sldNum" sz="quarter" idx="10"/>
          </p:nvPr>
        </p:nvSpPr>
        <p:spPr/>
        <p:txBody>
          <a:bodyPr/>
          <a:lstStyle/>
          <a:p>
            <a:fld id="{0594E7D8-038B-C44B-AF77-0AF7F3B4D704}" type="slidenum">
              <a:rPr lang="en-US" smtClean="0">
                <a:solidFill>
                  <a:prstClr val="black"/>
                </a:solidFill>
              </a:rPr>
              <a:pPr/>
              <a:t>75</a:t>
            </a:fld>
            <a:endParaRPr lang="en-US">
              <a:solidFill>
                <a:prstClr val="black"/>
              </a:solidFill>
            </a:endParaRPr>
          </a:p>
        </p:txBody>
      </p:sp>
    </p:spTree>
    <p:extLst>
      <p:ext uri="{BB962C8B-B14F-4D97-AF65-F5344CB8AC3E}">
        <p14:creationId xmlns:p14="http://schemas.microsoft.com/office/powerpoint/2010/main" val="1272451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594E7D8-038B-C44B-AF77-0AF7F3B4D704}" type="slidenum">
              <a:rPr lang="en-US" smtClean="0">
                <a:solidFill>
                  <a:prstClr val="black"/>
                </a:solidFill>
              </a:rPr>
              <a:pPr/>
              <a:t>76</a:t>
            </a:fld>
            <a:endParaRPr lang="en-US">
              <a:solidFill>
                <a:prstClr val="black"/>
              </a:solidFill>
            </a:endParaRPr>
          </a:p>
        </p:txBody>
      </p:sp>
    </p:spTree>
    <p:extLst>
      <p:ext uri="{BB962C8B-B14F-4D97-AF65-F5344CB8AC3E}">
        <p14:creationId xmlns:p14="http://schemas.microsoft.com/office/powerpoint/2010/main" val="10879826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a:t>
            </a:r>
            <a:r>
              <a:rPr lang="en-US" baseline="0" dirty="0" smtClean="0"/>
              <a:t> Fair  Report – use of food banks related to:</a:t>
            </a:r>
          </a:p>
          <a:p>
            <a:r>
              <a:rPr lang="en-US" dirty="0" smtClean="0"/>
              <a:t> -2010</a:t>
            </a:r>
            <a:r>
              <a:rPr lang="en-US" baseline="0" dirty="0" smtClean="0"/>
              <a:t> – ‘Emergency Budget’  - £11 billion of welfare reductions</a:t>
            </a:r>
          </a:p>
          <a:p>
            <a:pPr marL="171450" indent="-171450">
              <a:buFontTx/>
              <a:buChar char="-"/>
            </a:pPr>
            <a:r>
              <a:rPr lang="en-US" baseline="0" dirty="0" smtClean="0"/>
              <a:t>Benefits in adequate – fall well below 40% of the European median - £280 per </a:t>
            </a:r>
            <a:r>
              <a:rPr lang="en-US" baseline="0" dirty="0" err="1" smtClean="0"/>
              <a:t>onth</a:t>
            </a:r>
            <a:endParaRPr lang="en-US" baseline="0" dirty="0" smtClean="0"/>
          </a:p>
          <a:p>
            <a:pPr marL="171450" indent="-171450">
              <a:buFontTx/>
              <a:buChar char="-"/>
            </a:pPr>
            <a:r>
              <a:rPr lang="en-US" baseline="0" dirty="0" smtClean="0"/>
              <a:t>Bedroom tax</a:t>
            </a:r>
          </a:p>
          <a:p>
            <a:pPr marL="171450" indent="-171450">
              <a:buFontTx/>
              <a:buChar char="-"/>
            </a:pPr>
            <a:r>
              <a:rPr lang="en-US" baseline="0" dirty="0" smtClean="0"/>
              <a:t>Sanctions procedures for benefits   </a:t>
            </a:r>
          </a:p>
          <a:p>
            <a:pPr marL="171450" indent="-171450">
              <a:buFontTx/>
              <a:buChar char="-"/>
            </a:pPr>
            <a:r>
              <a:rPr lang="en-US" baseline="0" dirty="0" smtClean="0"/>
              <a:t>All part of welfare reform package</a:t>
            </a:r>
            <a:endParaRPr lang="en-US" dirty="0" smtClean="0"/>
          </a:p>
          <a:p>
            <a:endParaRPr lang="en-US" dirty="0" smtClean="0"/>
          </a:p>
          <a:p>
            <a:r>
              <a:rPr lang="en-US" dirty="0" smtClean="0"/>
              <a:t>Portugal – Sandra EAPN  - 67 food banks in Portugal in</a:t>
            </a:r>
            <a:r>
              <a:rPr lang="en-US" baseline="0" dirty="0" smtClean="0"/>
              <a:t> 2011 and now figure is over 900</a:t>
            </a:r>
          </a:p>
          <a:p>
            <a:r>
              <a:rPr lang="en-US" baseline="0" dirty="0" smtClean="0"/>
              <a:t>Government spending money on </a:t>
            </a:r>
            <a:r>
              <a:rPr lang="en-US" baseline="0" dirty="0" err="1" smtClean="0"/>
              <a:t>foodbanks</a:t>
            </a:r>
            <a:r>
              <a:rPr lang="en-US" baseline="0" dirty="0" smtClean="0"/>
              <a:t> instead of on welfare reform</a:t>
            </a:r>
          </a:p>
          <a:p>
            <a:endParaRPr lang="en-US" baseline="0" dirty="0" smtClean="0"/>
          </a:p>
          <a:p>
            <a:r>
              <a:rPr lang="en-US" baseline="0" dirty="0" smtClean="0"/>
              <a:t>What about the right to human dignity?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594E7D8-038B-C44B-AF77-0AF7F3B4D704}" type="slidenum">
              <a:rPr lang="en-US" smtClean="0">
                <a:solidFill>
                  <a:prstClr val="black"/>
                </a:solidFill>
              </a:rPr>
              <a:pPr/>
              <a:t>77</a:t>
            </a:fld>
            <a:endParaRPr lang="en-US">
              <a:solidFill>
                <a:prstClr val="black"/>
              </a:solidFill>
            </a:endParaRPr>
          </a:p>
        </p:txBody>
      </p:sp>
    </p:spTree>
    <p:extLst>
      <p:ext uri="{BB962C8B-B14F-4D97-AF65-F5344CB8AC3E}">
        <p14:creationId xmlns:p14="http://schemas.microsoft.com/office/powerpoint/2010/main" val="34261396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Patrica</a:t>
            </a:r>
            <a:r>
              <a:rPr lang="en-US" baseline="0" dirty="0" smtClean="0"/>
              <a:t> </a:t>
            </a:r>
            <a:r>
              <a:rPr lang="en-US" baseline="0" dirty="0" err="1" smtClean="0"/>
              <a:t>Berzunatea</a:t>
            </a:r>
            <a:r>
              <a:rPr lang="en-US" baseline="0" dirty="0" smtClean="0"/>
              <a:t> – increase in foreclosure – 11.9% compared to 2013 – loss of social housing </a:t>
            </a:r>
            <a:endParaRPr lang="en-US" dirty="0"/>
          </a:p>
        </p:txBody>
      </p:sp>
      <p:sp>
        <p:nvSpPr>
          <p:cNvPr id="4" name="Slide Number Placeholder 3"/>
          <p:cNvSpPr>
            <a:spLocks noGrp="1"/>
          </p:cNvSpPr>
          <p:nvPr>
            <p:ph type="sldNum" sz="quarter" idx="10"/>
          </p:nvPr>
        </p:nvSpPr>
        <p:spPr/>
        <p:txBody>
          <a:bodyPr/>
          <a:lstStyle/>
          <a:p>
            <a:fld id="{0594E7D8-038B-C44B-AF77-0AF7F3B4D704}" type="slidenum">
              <a:rPr lang="en-US" smtClean="0">
                <a:solidFill>
                  <a:prstClr val="black"/>
                </a:solidFill>
              </a:rPr>
              <a:pPr/>
              <a:t>79</a:t>
            </a:fld>
            <a:endParaRPr lang="en-US" dirty="0">
              <a:solidFill>
                <a:prstClr val="black"/>
              </a:solidFill>
            </a:endParaRPr>
          </a:p>
        </p:txBody>
      </p:sp>
    </p:spTree>
    <p:extLst>
      <p:ext uri="{BB962C8B-B14F-4D97-AF65-F5344CB8AC3E}">
        <p14:creationId xmlns:p14="http://schemas.microsoft.com/office/powerpoint/2010/main" val="2154230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Patricia</a:t>
            </a:r>
            <a:r>
              <a:rPr lang="en-US" baseline="0" dirty="0" smtClean="0"/>
              <a:t> spoke of there being a 16.3% reduction in health spending in Spain – no longer universal access to healthcare</a:t>
            </a:r>
            <a:endParaRPr lang="en-US" dirty="0"/>
          </a:p>
        </p:txBody>
      </p:sp>
      <p:sp>
        <p:nvSpPr>
          <p:cNvPr id="4" name="Slide Number Placeholder 3"/>
          <p:cNvSpPr>
            <a:spLocks noGrp="1"/>
          </p:cNvSpPr>
          <p:nvPr>
            <p:ph type="sldNum" sz="quarter" idx="10"/>
          </p:nvPr>
        </p:nvSpPr>
        <p:spPr/>
        <p:txBody>
          <a:bodyPr/>
          <a:lstStyle/>
          <a:p>
            <a:fld id="{0594E7D8-038B-C44B-AF77-0AF7F3B4D704}" type="slidenum">
              <a:rPr lang="en-US" smtClean="0">
                <a:solidFill>
                  <a:prstClr val="black"/>
                </a:solidFill>
              </a:rPr>
              <a:pPr/>
              <a:t>80</a:t>
            </a:fld>
            <a:endParaRPr lang="en-US" dirty="0">
              <a:solidFill>
                <a:prstClr val="black"/>
              </a:solidFill>
            </a:endParaRPr>
          </a:p>
        </p:txBody>
      </p:sp>
    </p:spTree>
    <p:extLst>
      <p:ext uri="{BB962C8B-B14F-4D97-AF65-F5344CB8AC3E}">
        <p14:creationId xmlns:p14="http://schemas.microsoft.com/office/powerpoint/2010/main" val="28620974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Emergency Budget 2010</a:t>
            </a:r>
            <a:r>
              <a:rPr lang="en-US" baseline="0" dirty="0" smtClean="0"/>
              <a:t> – need to save £32 billion by 2014-2015 - £11 billion of welfare </a:t>
            </a:r>
            <a:r>
              <a:rPr lang="en-US" baseline="0" dirty="0" err="1" smtClean="0"/>
              <a:t>reforns</a:t>
            </a:r>
            <a:endParaRPr lang="en-US" dirty="0" smtClean="0"/>
          </a:p>
          <a:p>
            <a:endParaRPr lang="en-US" dirty="0" smtClean="0"/>
          </a:p>
          <a:p>
            <a:r>
              <a:rPr lang="en-US" dirty="0" smtClean="0"/>
              <a:t>Malik S</a:t>
            </a:r>
            <a:r>
              <a:rPr lang="en-US" baseline="0" dirty="0" smtClean="0"/>
              <a:t> &amp; </a:t>
            </a:r>
            <a:r>
              <a:rPr lang="en-US" dirty="0" smtClean="0"/>
              <a:t>Butler</a:t>
            </a:r>
            <a:r>
              <a:rPr lang="en-US" baseline="0" dirty="0" smtClean="0"/>
              <a:t> P (2014) “Revealed: </a:t>
            </a:r>
            <a:r>
              <a:rPr lang="en-US" baseline="0" dirty="0" err="1" smtClean="0"/>
              <a:t>hitlist</a:t>
            </a:r>
            <a:r>
              <a:rPr lang="en-US" baseline="0" dirty="0" smtClean="0"/>
              <a:t> of welfare cuts facing Britain’s next chancellor” </a:t>
            </a:r>
            <a:r>
              <a:rPr lang="en-US" i="1" baseline="0" dirty="0" smtClean="0"/>
              <a:t>the Guardian – cuts to statutory maternity pay</a:t>
            </a:r>
          </a:p>
          <a:p>
            <a:endParaRPr lang="en-US" i="1" baseline="0" dirty="0" smtClean="0"/>
          </a:p>
          <a:p>
            <a:r>
              <a:rPr lang="en-US" i="1" baseline="0" dirty="0" smtClean="0"/>
              <a:t> </a:t>
            </a:r>
            <a:r>
              <a:rPr lang="en-US" i="0" baseline="0" dirty="0" smtClean="0"/>
              <a:t>Proposals to cut benefits further - Cutting of statutory maternity pay </a:t>
            </a:r>
          </a:p>
          <a:p>
            <a:endParaRPr lang="en-US" i="0" baseline="0" dirty="0" smtClean="0"/>
          </a:p>
          <a:p>
            <a:r>
              <a:rPr lang="en-US" i="0" baseline="0" dirty="0" smtClean="0"/>
              <a:t>Patricia </a:t>
            </a:r>
            <a:r>
              <a:rPr lang="en-US" i="0" baseline="0" dirty="0" err="1" smtClean="0"/>
              <a:t>Rais</a:t>
            </a:r>
            <a:r>
              <a:rPr lang="en-US" i="0" baseline="0" dirty="0" smtClean="0"/>
              <a:t> </a:t>
            </a:r>
            <a:r>
              <a:rPr lang="en-US" i="0" baseline="0" dirty="0" err="1" smtClean="0"/>
              <a:t>Fundación</a:t>
            </a:r>
            <a:r>
              <a:rPr lang="en-US" i="0" baseline="0" dirty="0" smtClean="0"/>
              <a:t> 740,000 people are without any coverage of benefits</a:t>
            </a:r>
            <a:endParaRPr lang="en-US" i="0" dirty="0"/>
          </a:p>
        </p:txBody>
      </p:sp>
      <p:sp>
        <p:nvSpPr>
          <p:cNvPr id="4" name="Slide Number Placeholder 3"/>
          <p:cNvSpPr>
            <a:spLocks noGrp="1"/>
          </p:cNvSpPr>
          <p:nvPr>
            <p:ph type="sldNum" sz="quarter" idx="10"/>
          </p:nvPr>
        </p:nvSpPr>
        <p:spPr/>
        <p:txBody>
          <a:bodyPr/>
          <a:lstStyle/>
          <a:p>
            <a:fld id="{0594E7D8-038B-C44B-AF77-0AF7F3B4D704}" type="slidenum">
              <a:rPr lang="en-US" smtClean="0">
                <a:solidFill>
                  <a:prstClr val="black"/>
                </a:solidFill>
              </a:rPr>
              <a:pPr/>
              <a:t>81</a:t>
            </a:fld>
            <a:endParaRPr lang="en-US" dirty="0">
              <a:solidFill>
                <a:prstClr val="black"/>
              </a:solidFill>
            </a:endParaRPr>
          </a:p>
        </p:txBody>
      </p:sp>
    </p:spTree>
    <p:extLst>
      <p:ext uri="{BB962C8B-B14F-4D97-AF65-F5344CB8AC3E}">
        <p14:creationId xmlns:p14="http://schemas.microsoft.com/office/powerpoint/2010/main" val="17821722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“Safeguarding human</a:t>
            </a:r>
            <a:r>
              <a:rPr lang="en-US" baseline="0" dirty="0" smtClean="0"/>
              <a:t> rights in times of economic crisis” November 2013</a:t>
            </a:r>
            <a:endParaRPr lang="en-US" dirty="0"/>
          </a:p>
        </p:txBody>
      </p:sp>
      <p:sp>
        <p:nvSpPr>
          <p:cNvPr id="4" name="Slide Number Placeholder 3"/>
          <p:cNvSpPr>
            <a:spLocks noGrp="1"/>
          </p:cNvSpPr>
          <p:nvPr>
            <p:ph type="sldNum" sz="quarter" idx="10"/>
          </p:nvPr>
        </p:nvSpPr>
        <p:spPr/>
        <p:txBody>
          <a:bodyPr/>
          <a:lstStyle/>
          <a:p>
            <a:fld id="{0594E7D8-038B-C44B-AF77-0AF7F3B4D704}" type="slidenum">
              <a:rPr lang="en-US" smtClean="0">
                <a:solidFill>
                  <a:prstClr val="black"/>
                </a:solidFill>
              </a:rPr>
              <a:pPr/>
              <a:t>82</a:t>
            </a:fld>
            <a:endParaRPr lang="en-US" dirty="0">
              <a:solidFill>
                <a:prstClr val="black"/>
              </a:solidFill>
            </a:endParaRPr>
          </a:p>
        </p:txBody>
      </p:sp>
    </p:spTree>
    <p:extLst>
      <p:ext uri="{BB962C8B-B14F-4D97-AF65-F5344CB8AC3E}">
        <p14:creationId xmlns:p14="http://schemas.microsoft.com/office/powerpoint/2010/main" val="37447093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u="sng" kern="1200" dirty="0" smtClean="0">
              <a:solidFill>
                <a:schemeClr val="tx1"/>
              </a:solidFill>
              <a:latin typeface="+mn-lt"/>
              <a:ea typeface="+mn-ea"/>
              <a:cs typeface="+mn-cs"/>
            </a:endParaRPr>
          </a:p>
          <a:p>
            <a:r>
              <a:rPr lang="en-US" sz="1200" b="1" u="sng" kern="1200" dirty="0" smtClean="0">
                <a:solidFill>
                  <a:schemeClr val="tx1"/>
                </a:solidFill>
                <a:latin typeface="+mn-lt"/>
                <a:ea typeface="+mn-ea"/>
                <a:cs typeface="+mn-cs"/>
              </a:rPr>
              <a:t>Very new system – opened</a:t>
            </a:r>
            <a:r>
              <a:rPr lang="en-US" sz="1200" b="1" u="sng" kern="1200" baseline="0" dirty="0" smtClean="0">
                <a:solidFill>
                  <a:schemeClr val="tx1"/>
                </a:solidFill>
                <a:latin typeface="+mn-lt"/>
                <a:ea typeface="+mn-ea"/>
                <a:cs typeface="+mn-cs"/>
              </a:rPr>
              <a:t> for signature in 2009</a:t>
            </a:r>
          </a:p>
          <a:p>
            <a:endParaRPr lang="en-US" sz="1200" b="1" u="sng" kern="1200" baseline="0" dirty="0" smtClean="0">
              <a:solidFill>
                <a:schemeClr val="tx1"/>
              </a:solidFill>
              <a:latin typeface="+mn-lt"/>
              <a:ea typeface="+mn-ea"/>
              <a:cs typeface="+mn-cs"/>
            </a:endParaRPr>
          </a:p>
          <a:p>
            <a:r>
              <a:rPr lang="en-US" sz="1200" b="1" u="sng" kern="1200" baseline="0" dirty="0" smtClean="0">
                <a:solidFill>
                  <a:schemeClr val="tx1"/>
                </a:solidFill>
                <a:latin typeface="+mn-lt"/>
                <a:ea typeface="+mn-ea"/>
                <a:cs typeface="+mn-cs"/>
              </a:rPr>
              <a:t>Only three complaints that have been communicated to the government so far: 2 against Spain; 1 against Ecuador</a:t>
            </a:r>
            <a:endParaRPr lang="en-US" dirty="0"/>
          </a:p>
        </p:txBody>
      </p:sp>
      <p:sp>
        <p:nvSpPr>
          <p:cNvPr id="4" name="Slide Number Placeholder 3"/>
          <p:cNvSpPr>
            <a:spLocks noGrp="1"/>
          </p:cNvSpPr>
          <p:nvPr>
            <p:ph type="sldNum" sz="quarter" idx="10"/>
          </p:nvPr>
        </p:nvSpPr>
        <p:spPr/>
        <p:txBody>
          <a:bodyPr/>
          <a:lstStyle/>
          <a:p>
            <a:fld id="{0594E7D8-038B-C44B-AF77-0AF7F3B4D704}" type="slidenum">
              <a:rPr lang="en-US" smtClean="0">
                <a:solidFill>
                  <a:prstClr val="black"/>
                </a:solidFill>
              </a:rPr>
              <a:pPr/>
              <a:t>83</a:t>
            </a:fld>
            <a:endParaRPr lang="en-US" dirty="0">
              <a:solidFill>
                <a:prstClr val="black"/>
              </a:solidFill>
            </a:endParaRPr>
          </a:p>
        </p:txBody>
      </p:sp>
    </p:spTree>
    <p:extLst>
      <p:ext uri="{BB962C8B-B14F-4D97-AF65-F5344CB8AC3E}">
        <p14:creationId xmlns:p14="http://schemas.microsoft.com/office/powerpoint/2010/main" val="9506377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latin typeface="+mn-lt"/>
                <a:ea typeface="+mn-ea"/>
                <a:cs typeface="+mn-cs"/>
              </a:rPr>
              <a:t>European</a:t>
            </a:r>
            <a:r>
              <a:rPr lang="en-US" sz="1200" b="1" u="sng" kern="1200" baseline="0" dirty="0" smtClean="0">
                <a:solidFill>
                  <a:schemeClr val="tx1"/>
                </a:solidFill>
                <a:latin typeface="+mn-lt"/>
                <a:ea typeface="+mn-ea"/>
                <a:cs typeface="+mn-cs"/>
              </a:rPr>
              <a:t> Committee on Social Rights</a:t>
            </a:r>
            <a:endParaRPr lang="en-US" sz="1200" b="1" u="sng"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marL="171450" indent="-171450">
              <a:buFont typeface="Arial"/>
              <a:buChar char="•"/>
            </a:pPr>
            <a:r>
              <a:rPr lang="en-US" sz="1200" kern="1200" dirty="0" smtClean="0">
                <a:solidFill>
                  <a:schemeClr val="tx1"/>
                </a:solidFill>
                <a:latin typeface="+mn-lt"/>
                <a:ea typeface="+mn-ea"/>
                <a:cs typeface="+mn-cs"/>
              </a:rPr>
              <a:t>international </a:t>
            </a:r>
            <a:r>
              <a:rPr lang="en-US" sz="1200" kern="1200" dirty="0" err="1" smtClean="0">
                <a:solidFill>
                  <a:schemeClr val="tx1"/>
                </a:solidFill>
                <a:latin typeface="+mn-lt"/>
                <a:ea typeface="+mn-ea"/>
                <a:cs typeface="+mn-cs"/>
              </a:rPr>
              <a:t>organisations</a:t>
            </a:r>
            <a:r>
              <a:rPr lang="en-US" sz="1200" kern="1200" dirty="0" smtClean="0">
                <a:solidFill>
                  <a:schemeClr val="tx1"/>
                </a:solidFill>
                <a:latin typeface="+mn-lt"/>
                <a:ea typeface="+mn-ea"/>
                <a:cs typeface="+mn-cs"/>
              </a:rPr>
              <a:t> of employers and trade unions referred to in paragraph 2 of Article 27 of the Charter; (2 bodies from each MS)</a:t>
            </a:r>
          </a:p>
          <a:p>
            <a:pPr marL="171450" indent="-171450">
              <a:buFont typeface="Arial"/>
              <a:buChar char="•"/>
            </a:pPr>
            <a:r>
              <a:rPr lang="en-US" sz="1200" kern="1200" dirty="0" smtClean="0">
                <a:solidFill>
                  <a:schemeClr val="tx1"/>
                </a:solidFill>
                <a:latin typeface="+mn-lt"/>
                <a:ea typeface="+mn-ea"/>
                <a:cs typeface="+mn-cs"/>
              </a:rPr>
              <a:t>other international non-governmental </a:t>
            </a:r>
            <a:r>
              <a:rPr lang="en-US" sz="1200" kern="1200" dirty="0" err="1" smtClean="0">
                <a:solidFill>
                  <a:schemeClr val="tx1"/>
                </a:solidFill>
                <a:latin typeface="+mn-lt"/>
                <a:ea typeface="+mn-ea"/>
                <a:cs typeface="+mn-cs"/>
              </a:rPr>
              <a:t>organisations</a:t>
            </a:r>
            <a:r>
              <a:rPr lang="en-US" sz="1200" kern="1200" dirty="0" smtClean="0">
                <a:solidFill>
                  <a:schemeClr val="tx1"/>
                </a:solidFill>
                <a:latin typeface="+mn-lt"/>
                <a:ea typeface="+mn-ea"/>
                <a:cs typeface="+mn-cs"/>
              </a:rPr>
              <a:t> which have consultative status with the Council of Europe and have been put on a list established for this purpose by the Governmental Committee;</a:t>
            </a:r>
          </a:p>
          <a:p>
            <a:pPr marL="171450" indent="-171450">
              <a:buFont typeface="Arial"/>
              <a:buChar char="•"/>
            </a:pPr>
            <a:r>
              <a:rPr lang="en-US" sz="1200" kern="1200" dirty="0" smtClean="0">
                <a:solidFill>
                  <a:schemeClr val="tx1"/>
                </a:solidFill>
                <a:latin typeface="+mn-lt"/>
                <a:ea typeface="+mn-ea"/>
                <a:cs typeface="+mn-cs"/>
              </a:rPr>
              <a:t>representative national </a:t>
            </a:r>
            <a:r>
              <a:rPr lang="en-US" sz="1200" kern="1200" dirty="0" err="1" smtClean="0">
                <a:solidFill>
                  <a:schemeClr val="tx1"/>
                </a:solidFill>
                <a:latin typeface="+mn-lt"/>
                <a:ea typeface="+mn-ea"/>
                <a:cs typeface="+mn-cs"/>
              </a:rPr>
              <a:t>organisations</a:t>
            </a:r>
            <a:r>
              <a:rPr lang="en-US" sz="1200" kern="1200" dirty="0" smtClean="0">
                <a:solidFill>
                  <a:schemeClr val="tx1"/>
                </a:solidFill>
                <a:latin typeface="+mn-lt"/>
                <a:ea typeface="+mn-ea"/>
                <a:cs typeface="+mn-cs"/>
              </a:rPr>
              <a:t> of employers and trade unions within the jurisdiction of the Contracting Party against which they have lodged a complaint.</a:t>
            </a:r>
          </a:p>
          <a:p>
            <a:endParaRPr lang="en-US" dirty="0"/>
          </a:p>
        </p:txBody>
      </p:sp>
      <p:sp>
        <p:nvSpPr>
          <p:cNvPr id="4" name="Slide Number Placeholder 3"/>
          <p:cNvSpPr>
            <a:spLocks noGrp="1"/>
          </p:cNvSpPr>
          <p:nvPr>
            <p:ph type="sldNum" sz="quarter" idx="10"/>
          </p:nvPr>
        </p:nvSpPr>
        <p:spPr/>
        <p:txBody>
          <a:bodyPr/>
          <a:lstStyle/>
          <a:p>
            <a:fld id="{0594E7D8-038B-C44B-AF77-0AF7F3B4D704}" type="slidenum">
              <a:rPr lang="en-US" smtClean="0">
                <a:solidFill>
                  <a:prstClr val="black"/>
                </a:solidFill>
              </a:rPr>
              <a:pPr/>
              <a:t>84</a:t>
            </a:fld>
            <a:endParaRPr lang="en-US" dirty="0">
              <a:solidFill>
                <a:prstClr val="black"/>
              </a:solidFill>
            </a:endParaRPr>
          </a:p>
        </p:txBody>
      </p:sp>
    </p:spTree>
    <p:extLst>
      <p:ext uri="{BB962C8B-B14F-4D97-AF65-F5344CB8AC3E}">
        <p14:creationId xmlns:p14="http://schemas.microsoft.com/office/powerpoint/2010/main" val="1258670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2458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9ABBE2-B87D-4ED8-87BE-7A9664BDECD4}" type="slidenum">
              <a:rPr lang="es-ES" smtClean="0">
                <a:solidFill>
                  <a:prstClr val="black"/>
                </a:solidFill>
              </a:rPr>
              <a:pPr/>
              <a:t>13</a:t>
            </a:fld>
            <a:endParaRPr lang="es-ES" smtClean="0">
              <a:solidFill>
                <a:prstClr val="black"/>
              </a:solidFill>
            </a:endParaRPr>
          </a:p>
        </p:txBody>
      </p:sp>
    </p:spTree>
    <p:extLst>
      <p:ext uri="{BB962C8B-B14F-4D97-AF65-F5344CB8AC3E}">
        <p14:creationId xmlns:p14="http://schemas.microsoft.com/office/powerpoint/2010/main" val="5658790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 Special</a:t>
            </a:r>
            <a:r>
              <a:rPr lang="en-US" baseline="0" dirty="0" smtClean="0"/>
              <a:t> Rapporteur on right to housing </a:t>
            </a:r>
            <a:r>
              <a:rPr lang="en-US" baseline="0" dirty="0" err="1" smtClean="0"/>
              <a:t>criticised</a:t>
            </a:r>
            <a:r>
              <a:rPr lang="en-US" baseline="0" dirty="0" smtClean="0"/>
              <a:t> UK </a:t>
            </a:r>
          </a:p>
          <a:p>
            <a:endParaRPr lang="en-US" baseline="0" smtClean="0"/>
          </a:p>
          <a:p>
            <a:endParaRPr lang="en-US" dirty="0"/>
          </a:p>
        </p:txBody>
      </p:sp>
      <p:sp>
        <p:nvSpPr>
          <p:cNvPr id="4" name="Slide Number Placeholder 3"/>
          <p:cNvSpPr>
            <a:spLocks noGrp="1"/>
          </p:cNvSpPr>
          <p:nvPr>
            <p:ph type="sldNum" sz="quarter" idx="10"/>
          </p:nvPr>
        </p:nvSpPr>
        <p:spPr/>
        <p:txBody>
          <a:bodyPr/>
          <a:lstStyle/>
          <a:p>
            <a:fld id="{0594E7D8-038B-C44B-AF77-0AF7F3B4D704}" type="slidenum">
              <a:rPr lang="en-US" smtClean="0">
                <a:solidFill>
                  <a:prstClr val="black"/>
                </a:solidFill>
              </a:rPr>
              <a:pPr/>
              <a:t>86</a:t>
            </a:fld>
            <a:endParaRPr lang="en-US" dirty="0">
              <a:solidFill>
                <a:prstClr val="black"/>
              </a:solidFill>
            </a:endParaRPr>
          </a:p>
        </p:txBody>
      </p:sp>
    </p:spTree>
    <p:extLst>
      <p:ext uri="{BB962C8B-B14F-4D97-AF65-F5344CB8AC3E}">
        <p14:creationId xmlns:p14="http://schemas.microsoft.com/office/powerpoint/2010/main" val="14478225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baseline="0" dirty="0" smtClean="0"/>
          </a:p>
          <a:p>
            <a:pPr marL="171450" indent="-171450">
              <a:buFont typeface="Arial"/>
              <a:buChar char="•"/>
            </a:pPr>
            <a:endParaRPr lang="en-US" baseline="0" dirty="0" smtClean="0"/>
          </a:p>
        </p:txBody>
      </p:sp>
      <p:sp>
        <p:nvSpPr>
          <p:cNvPr id="4" name="Slide Number Placeholder 3"/>
          <p:cNvSpPr>
            <a:spLocks noGrp="1"/>
          </p:cNvSpPr>
          <p:nvPr>
            <p:ph type="sldNum" sz="quarter" idx="10"/>
          </p:nvPr>
        </p:nvSpPr>
        <p:spPr/>
        <p:txBody>
          <a:bodyPr/>
          <a:lstStyle/>
          <a:p>
            <a:fld id="{0594E7D8-038B-C44B-AF77-0AF7F3B4D704}" type="slidenum">
              <a:rPr lang="en-US" smtClean="0">
                <a:solidFill>
                  <a:prstClr val="black"/>
                </a:solidFill>
              </a:rPr>
              <a:pPr/>
              <a:t>88</a:t>
            </a:fld>
            <a:endParaRPr lang="en-US">
              <a:solidFill>
                <a:prstClr val="black"/>
              </a:solidFill>
            </a:endParaRPr>
          </a:p>
        </p:txBody>
      </p:sp>
    </p:spTree>
    <p:extLst>
      <p:ext uri="{BB962C8B-B14F-4D97-AF65-F5344CB8AC3E}">
        <p14:creationId xmlns:p14="http://schemas.microsoft.com/office/powerpoint/2010/main" val="30387713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a:buChar char="•"/>
            </a:pPr>
            <a:endParaRPr lang="en-US" baseline="0" dirty="0" smtClean="0"/>
          </a:p>
        </p:txBody>
      </p:sp>
      <p:sp>
        <p:nvSpPr>
          <p:cNvPr id="4" name="Slide Number Placeholder 3"/>
          <p:cNvSpPr>
            <a:spLocks noGrp="1"/>
          </p:cNvSpPr>
          <p:nvPr>
            <p:ph type="sldNum" sz="quarter" idx="10"/>
          </p:nvPr>
        </p:nvSpPr>
        <p:spPr/>
        <p:txBody>
          <a:bodyPr/>
          <a:lstStyle/>
          <a:p>
            <a:fld id="{0594E7D8-038B-C44B-AF77-0AF7F3B4D704}" type="slidenum">
              <a:rPr lang="en-US" smtClean="0">
                <a:solidFill>
                  <a:prstClr val="black"/>
                </a:solidFill>
              </a:rPr>
              <a:pPr/>
              <a:t>89</a:t>
            </a:fld>
            <a:endParaRPr lang="en-US">
              <a:solidFill>
                <a:prstClr val="black"/>
              </a:solidFill>
            </a:endParaRPr>
          </a:p>
        </p:txBody>
      </p:sp>
    </p:spTree>
    <p:extLst>
      <p:ext uri="{BB962C8B-B14F-4D97-AF65-F5344CB8AC3E}">
        <p14:creationId xmlns:p14="http://schemas.microsoft.com/office/powerpoint/2010/main" val="35558893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4E7D8-038B-C44B-AF77-0AF7F3B4D704}" type="slidenum">
              <a:rPr lang="en-US" smtClean="0">
                <a:solidFill>
                  <a:prstClr val="black"/>
                </a:solidFill>
              </a:rPr>
              <a:pPr/>
              <a:t>90</a:t>
            </a:fld>
            <a:endParaRPr lang="en-US">
              <a:solidFill>
                <a:prstClr val="black"/>
              </a:solidFill>
            </a:endParaRPr>
          </a:p>
        </p:txBody>
      </p:sp>
    </p:spTree>
    <p:extLst>
      <p:ext uri="{BB962C8B-B14F-4D97-AF65-F5344CB8AC3E}">
        <p14:creationId xmlns:p14="http://schemas.microsoft.com/office/powerpoint/2010/main" val="10996561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594E7D8-038B-C44B-AF77-0AF7F3B4D704}" type="slidenum">
              <a:rPr lang="en-US" smtClean="0">
                <a:solidFill>
                  <a:prstClr val="black"/>
                </a:solidFill>
              </a:rPr>
              <a:pPr/>
              <a:t>91</a:t>
            </a:fld>
            <a:endParaRPr lang="en-US">
              <a:solidFill>
                <a:prstClr val="black"/>
              </a:solidFill>
            </a:endParaRPr>
          </a:p>
        </p:txBody>
      </p:sp>
    </p:spTree>
    <p:extLst>
      <p:ext uri="{BB962C8B-B14F-4D97-AF65-F5344CB8AC3E}">
        <p14:creationId xmlns:p14="http://schemas.microsoft.com/office/powerpoint/2010/main" val="6026623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4E7D8-038B-C44B-AF77-0AF7F3B4D704}" type="slidenum">
              <a:rPr lang="en-US" smtClean="0">
                <a:solidFill>
                  <a:prstClr val="black"/>
                </a:solidFill>
              </a:rPr>
              <a:pPr/>
              <a:t>92</a:t>
            </a:fld>
            <a:endParaRPr lang="en-US">
              <a:solidFill>
                <a:prstClr val="black"/>
              </a:solidFill>
            </a:endParaRPr>
          </a:p>
        </p:txBody>
      </p:sp>
    </p:spTree>
    <p:extLst>
      <p:ext uri="{BB962C8B-B14F-4D97-AF65-F5344CB8AC3E}">
        <p14:creationId xmlns:p14="http://schemas.microsoft.com/office/powerpoint/2010/main" val="38812125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594E7D8-038B-C44B-AF77-0AF7F3B4D704}" type="slidenum">
              <a:rPr lang="en-US" smtClean="0">
                <a:solidFill>
                  <a:prstClr val="black"/>
                </a:solidFill>
              </a:rPr>
              <a:pPr/>
              <a:t>93</a:t>
            </a:fld>
            <a:endParaRPr lang="en-US">
              <a:solidFill>
                <a:prstClr val="black"/>
              </a:solidFill>
            </a:endParaRPr>
          </a:p>
        </p:txBody>
      </p:sp>
    </p:spTree>
    <p:extLst>
      <p:ext uri="{BB962C8B-B14F-4D97-AF65-F5344CB8AC3E}">
        <p14:creationId xmlns:p14="http://schemas.microsoft.com/office/powerpoint/2010/main" val="39739306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baseline="0" dirty="0" smtClean="0"/>
          </a:p>
        </p:txBody>
      </p:sp>
      <p:sp>
        <p:nvSpPr>
          <p:cNvPr id="4" name="Slide Number Placeholder 3"/>
          <p:cNvSpPr>
            <a:spLocks noGrp="1"/>
          </p:cNvSpPr>
          <p:nvPr>
            <p:ph type="sldNum" sz="quarter" idx="10"/>
          </p:nvPr>
        </p:nvSpPr>
        <p:spPr/>
        <p:txBody>
          <a:bodyPr/>
          <a:lstStyle/>
          <a:p>
            <a:fld id="{0594E7D8-038B-C44B-AF77-0AF7F3B4D704}" type="slidenum">
              <a:rPr lang="en-US" smtClean="0">
                <a:solidFill>
                  <a:prstClr val="black"/>
                </a:solidFill>
              </a:rPr>
              <a:pPr/>
              <a:t>94</a:t>
            </a:fld>
            <a:endParaRPr lang="en-US">
              <a:solidFill>
                <a:prstClr val="black"/>
              </a:solidFill>
            </a:endParaRPr>
          </a:p>
        </p:txBody>
      </p:sp>
    </p:spTree>
    <p:extLst>
      <p:ext uri="{BB962C8B-B14F-4D97-AF65-F5344CB8AC3E}">
        <p14:creationId xmlns:p14="http://schemas.microsoft.com/office/powerpoint/2010/main" val="18231366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594E7D8-038B-C44B-AF77-0AF7F3B4D704}" type="slidenum">
              <a:rPr lang="en-US" smtClean="0">
                <a:solidFill>
                  <a:prstClr val="black"/>
                </a:solidFill>
              </a:rPr>
              <a:pPr/>
              <a:t>95</a:t>
            </a:fld>
            <a:endParaRPr lang="en-US">
              <a:solidFill>
                <a:prstClr val="black"/>
              </a:solidFill>
            </a:endParaRPr>
          </a:p>
        </p:txBody>
      </p:sp>
    </p:spTree>
    <p:extLst>
      <p:ext uri="{BB962C8B-B14F-4D97-AF65-F5344CB8AC3E}">
        <p14:creationId xmlns:p14="http://schemas.microsoft.com/office/powerpoint/2010/main" val="16753205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594E7D8-038B-C44B-AF77-0AF7F3B4D704}" type="slidenum">
              <a:rPr lang="en-US" smtClean="0">
                <a:solidFill>
                  <a:prstClr val="black"/>
                </a:solidFill>
              </a:rPr>
              <a:pPr/>
              <a:t>96</a:t>
            </a:fld>
            <a:endParaRPr lang="en-US">
              <a:solidFill>
                <a:prstClr val="black"/>
              </a:solidFill>
            </a:endParaRPr>
          </a:p>
        </p:txBody>
      </p:sp>
    </p:spTree>
    <p:extLst>
      <p:ext uri="{BB962C8B-B14F-4D97-AF65-F5344CB8AC3E}">
        <p14:creationId xmlns:p14="http://schemas.microsoft.com/office/powerpoint/2010/main" val="1762169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2458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9ABBE2-B87D-4ED8-87BE-7A9664BDECD4}" type="slidenum">
              <a:rPr lang="es-ES" smtClean="0">
                <a:solidFill>
                  <a:prstClr val="black"/>
                </a:solidFill>
              </a:rPr>
              <a:pPr/>
              <a:t>14</a:t>
            </a:fld>
            <a:endParaRPr lang="es-ES" smtClean="0">
              <a:solidFill>
                <a:prstClr val="black"/>
              </a:solidFill>
            </a:endParaRPr>
          </a:p>
        </p:txBody>
      </p:sp>
    </p:spTree>
    <p:extLst>
      <p:ext uri="{BB962C8B-B14F-4D97-AF65-F5344CB8AC3E}">
        <p14:creationId xmlns:p14="http://schemas.microsoft.com/office/powerpoint/2010/main" val="14486786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4E7D8-038B-C44B-AF77-0AF7F3B4D704}" type="slidenum">
              <a:rPr lang="en-US" smtClean="0">
                <a:solidFill>
                  <a:prstClr val="black"/>
                </a:solidFill>
              </a:rPr>
              <a:pPr/>
              <a:t>98</a:t>
            </a:fld>
            <a:endParaRPr lang="en-US" dirty="0">
              <a:solidFill>
                <a:prstClr val="black"/>
              </a:solidFill>
            </a:endParaRPr>
          </a:p>
        </p:txBody>
      </p:sp>
    </p:spTree>
    <p:extLst>
      <p:ext uri="{BB962C8B-B14F-4D97-AF65-F5344CB8AC3E}">
        <p14:creationId xmlns:p14="http://schemas.microsoft.com/office/powerpoint/2010/main" val="27285864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4E7D8-038B-C44B-AF77-0AF7F3B4D704}" type="slidenum">
              <a:rPr lang="en-US" smtClean="0">
                <a:solidFill>
                  <a:prstClr val="black"/>
                </a:solidFill>
              </a:rPr>
              <a:pPr/>
              <a:t>99</a:t>
            </a:fld>
            <a:endParaRPr lang="en-US" dirty="0">
              <a:solidFill>
                <a:prstClr val="black"/>
              </a:solidFill>
            </a:endParaRPr>
          </a:p>
        </p:txBody>
      </p:sp>
    </p:spTree>
    <p:extLst>
      <p:ext uri="{BB962C8B-B14F-4D97-AF65-F5344CB8AC3E}">
        <p14:creationId xmlns:p14="http://schemas.microsoft.com/office/powerpoint/2010/main" val="23401520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0594E7D8-038B-C44B-AF77-0AF7F3B4D704}" type="slidenum">
              <a:rPr lang="en-US" smtClean="0">
                <a:solidFill>
                  <a:prstClr val="black"/>
                </a:solidFill>
              </a:rPr>
              <a:pPr/>
              <a:t>100</a:t>
            </a:fld>
            <a:endParaRPr lang="en-US" dirty="0">
              <a:solidFill>
                <a:prstClr val="black"/>
              </a:solidFill>
            </a:endParaRPr>
          </a:p>
        </p:txBody>
      </p:sp>
    </p:spTree>
    <p:extLst>
      <p:ext uri="{BB962C8B-B14F-4D97-AF65-F5344CB8AC3E}">
        <p14:creationId xmlns:p14="http://schemas.microsoft.com/office/powerpoint/2010/main" val="4814995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4E7D8-038B-C44B-AF77-0AF7F3B4D704}" type="slidenum">
              <a:rPr lang="en-US" smtClean="0">
                <a:solidFill>
                  <a:prstClr val="black"/>
                </a:solidFill>
              </a:rPr>
              <a:pPr/>
              <a:t>101</a:t>
            </a:fld>
            <a:endParaRPr lang="en-US" dirty="0">
              <a:solidFill>
                <a:prstClr val="black"/>
              </a:solidFill>
            </a:endParaRPr>
          </a:p>
        </p:txBody>
      </p:sp>
    </p:spTree>
    <p:extLst>
      <p:ext uri="{BB962C8B-B14F-4D97-AF65-F5344CB8AC3E}">
        <p14:creationId xmlns:p14="http://schemas.microsoft.com/office/powerpoint/2010/main" val="6077753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4E7D8-038B-C44B-AF77-0AF7F3B4D704}" type="slidenum">
              <a:rPr lang="en-US" smtClean="0">
                <a:solidFill>
                  <a:prstClr val="black"/>
                </a:solidFill>
              </a:rPr>
              <a:pPr/>
              <a:t>102</a:t>
            </a:fld>
            <a:endParaRPr lang="en-US" dirty="0">
              <a:solidFill>
                <a:prstClr val="black"/>
              </a:solidFill>
            </a:endParaRPr>
          </a:p>
        </p:txBody>
      </p:sp>
    </p:spTree>
    <p:extLst>
      <p:ext uri="{BB962C8B-B14F-4D97-AF65-F5344CB8AC3E}">
        <p14:creationId xmlns:p14="http://schemas.microsoft.com/office/powerpoint/2010/main" val="33893970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4E7D8-038B-C44B-AF77-0AF7F3B4D704}" type="slidenum">
              <a:rPr lang="en-US" smtClean="0">
                <a:solidFill>
                  <a:prstClr val="black"/>
                </a:solidFill>
              </a:rPr>
              <a:pPr/>
              <a:t>103</a:t>
            </a:fld>
            <a:endParaRPr lang="en-US" dirty="0">
              <a:solidFill>
                <a:prstClr val="black"/>
              </a:solidFill>
            </a:endParaRPr>
          </a:p>
        </p:txBody>
      </p:sp>
    </p:spTree>
    <p:extLst>
      <p:ext uri="{BB962C8B-B14F-4D97-AF65-F5344CB8AC3E}">
        <p14:creationId xmlns:p14="http://schemas.microsoft.com/office/powerpoint/2010/main" val="31794225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594E7D8-038B-C44B-AF77-0AF7F3B4D704}" type="slidenum">
              <a:rPr lang="en-US" smtClean="0">
                <a:solidFill>
                  <a:prstClr val="black"/>
                </a:solidFill>
              </a:rPr>
              <a:pPr/>
              <a:t>105</a:t>
            </a:fld>
            <a:endParaRPr lang="en-US" dirty="0">
              <a:solidFill>
                <a:prstClr val="black"/>
              </a:solidFill>
            </a:endParaRPr>
          </a:p>
        </p:txBody>
      </p:sp>
    </p:spTree>
    <p:extLst>
      <p:ext uri="{BB962C8B-B14F-4D97-AF65-F5344CB8AC3E}">
        <p14:creationId xmlns:p14="http://schemas.microsoft.com/office/powerpoint/2010/main" val="3875152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2458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9ABBE2-B87D-4ED8-87BE-7A9664BDECD4}" type="slidenum">
              <a:rPr lang="es-ES" smtClean="0">
                <a:solidFill>
                  <a:prstClr val="black"/>
                </a:solidFill>
              </a:rPr>
              <a:pPr/>
              <a:t>15</a:t>
            </a:fld>
            <a:endParaRPr lang="es-ES" smtClean="0">
              <a:solidFill>
                <a:prstClr val="black"/>
              </a:solidFill>
            </a:endParaRPr>
          </a:p>
        </p:txBody>
      </p:sp>
    </p:spTree>
    <p:extLst>
      <p:ext uri="{BB962C8B-B14F-4D97-AF65-F5344CB8AC3E}">
        <p14:creationId xmlns:p14="http://schemas.microsoft.com/office/powerpoint/2010/main" val="727321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2458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9ABBE2-B87D-4ED8-87BE-7A9664BDECD4}" type="slidenum">
              <a:rPr lang="es-ES" smtClean="0">
                <a:solidFill>
                  <a:prstClr val="black"/>
                </a:solidFill>
              </a:rPr>
              <a:pPr/>
              <a:t>16</a:t>
            </a:fld>
            <a:endParaRPr lang="es-ES" smtClean="0">
              <a:solidFill>
                <a:prstClr val="black"/>
              </a:solidFill>
            </a:endParaRPr>
          </a:p>
        </p:txBody>
      </p:sp>
    </p:spTree>
    <p:extLst>
      <p:ext uri="{BB962C8B-B14F-4D97-AF65-F5344CB8AC3E}">
        <p14:creationId xmlns:p14="http://schemas.microsoft.com/office/powerpoint/2010/main" val="3799257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2458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9ABBE2-B87D-4ED8-87BE-7A9664BDECD4}" type="slidenum">
              <a:rPr lang="es-ES" smtClean="0">
                <a:solidFill>
                  <a:prstClr val="black"/>
                </a:solidFill>
              </a:rPr>
              <a:pPr/>
              <a:t>17</a:t>
            </a:fld>
            <a:endParaRPr lang="es-ES" smtClean="0">
              <a:solidFill>
                <a:prstClr val="black"/>
              </a:solidFill>
            </a:endParaRPr>
          </a:p>
        </p:txBody>
      </p:sp>
    </p:spTree>
    <p:extLst>
      <p:ext uri="{BB962C8B-B14F-4D97-AF65-F5344CB8AC3E}">
        <p14:creationId xmlns:p14="http://schemas.microsoft.com/office/powerpoint/2010/main" val="959257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2458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9ABBE2-B87D-4ED8-87BE-7A9664BDECD4}" type="slidenum">
              <a:rPr lang="es-ES" smtClean="0">
                <a:solidFill>
                  <a:prstClr val="black"/>
                </a:solidFill>
              </a:rPr>
              <a:pPr/>
              <a:t>18</a:t>
            </a:fld>
            <a:endParaRPr lang="es-ES" smtClean="0">
              <a:solidFill>
                <a:prstClr val="black"/>
              </a:solidFill>
            </a:endParaRPr>
          </a:p>
        </p:txBody>
      </p:sp>
    </p:spTree>
    <p:extLst>
      <p:ext uri="{BB962C8B-B14F-4D97-AF65-F5344CB8AC3E}">
        <p14:creationId xmlns:p14="http://schemas.microsoft.com/office/powerpoint/2010/main" val="3602027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2458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9ABBE2-B87D-4ED8-87BE-7A9664BDECD4}" type="slidenum">
              <a:rPr lang="es-ES" smtClean="0">
                <a:solidFill>
                  <a:prstClr val="black"/>
                </a:solidFill>
              </a:rPr>
              <a:pPr/>
              <a:t>19</a:t>
            </a:fld>
            <a:endParaRPr lang="es-ES" smtClean="0">
              <a:solidFill>
                <a:prstClr val="black"/>
              </a:solidFill>
            </a:endParaRPr>
          </a:p>
        </p:txBody>
      </p:sp>
    </p:spTree>
    <p:extLst>
      <p:ext uri="{BB962C8B-B14F-4D97-AF65-F5344CB8AC3E}">
        <p14:creationId xmlns:p14="http://schemas.microsoft.com/office/powerpoint/2010/main" val="37792518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431801" y="1798639"/>
            <a:ext cx="7581900" cy="503237"/>
          </a:xfrm>
          <a:solidFill>
            <a:srgbClr val="77D109"/>
          </a:solidFill>
          <a:extLst/>
        </p:spPr>
        <p:txBody>
          <a:bodyPr lIns="0" rIns="0">
            <a:spAutoFit/>
          </a:bodyPr>
          <a:lstStyle>
            <a:lvl1pPr>
              <a:spcBef>
                <a:spcPct val="20000"/>
              </a:spcBef>
              <a:buClr>
                <a:srgbClr val="00AEEF"/>
              </a:buClr>
              <a:buSzPct val="80000"/>
              <a:buFont typeface="Arial" charset="0"/>
              <a:buNone/>
              <a:defRPr sz="3300">
                <a:solidFill>
                  <a:schemeClr val="tx2"/>
                </a:solidFill>
              </a:defRPr>
            </a:lvl1pPr>
          </a:lstStyle>
          <a:p>
            <a:pPr lvl="0"/>
            <a:r>
              <a:rPr lang="en-US" noProof="0" dirty="0" smtClean="0"/>
              <a:t>Click to edit Master title style</a:t>
            </a:r>
            <a:endParaRPr lang="en-GB" noProof="0" dirty="0" smtClean="0"/>
          </a:p>
        </p:txBody>
      </p:sp>
      <p:sp>
        <p:nvSpPr>
          <p:cNvPr id="43011" name="Rectangle 3"/>
          <p:cNvSpPr>
            <a:spLocks noGrp="1" noChangeArrowheads="1"/>
          </p:cNvSpPr>
          <p:nvPr>
            <p:ph type="subTitle" idx="1"/>
          </p:nvPr>
        </p:nvSpPr>
        <p:spPr>
          <a:xfrm>
            <a:off x="431801" y="3598864"/>
            <a:ext cx="11131551" cy="365125"/>
          </a:xfrm>
          <a:extLst/>
        </p:spPr>
        <p:txBody>
          <a:bodyPr lIns="0" rIns="0"/>
          <a:lstStyle>
            <a:lvl1pPr marL="0" indent="0">
              <a:buFont typeface="Arial" charset="0"/>
              <a:buNone/>
              <a:defRPr>
                <a:solidFill>
                  <a:schemeClr val="tx1"/>
                </a:solidFill>
              </a:defRPr>
            </a:lvl1pPr>
          </a:lstStyle>
          <a:p>
            <a:pPr lvl="0"/>
            <a:r>
              <a:rPr lang="en-US" noProof="0" dirty="0" smtClean="0"/>
              <a:t>Click to edit Master subtitle style</a:t>
            </a:r>
            <a:endParaRPr lang="en-GB" noProof="0" dirty="0" smtClean="0"/>
          </a:p>
        </p:txBody>
      </p:sp>
      <p:pic>
        <p:nvPicPr>
          <p:cNvPr id="5" name="Afbeelding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76517" y="0"/>
            <a:ext cx="5578731" cy="1124744"/>
          </a:xfrm>
          <a:prstGeom prst="rect">
            <a:avLst/>
          </a:prstGeom>
        </p:spPr>
      </p:pic>
    </p:spTree>
    <p:extLst>
      <p:ext uri="{BB962C8B-B14F-4D97-AF65-F5344CB8AC3E}">
        <p14:creationId xmlns:p14="http://schemas.microsoft.com/office/powerpoint/2010/main" val="37880614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25265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2051" y="323851"/>
            <a:ext cx="2781300" cy="55530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31800" y="323851"/>
            <a:ext cx="8147051" cy="5553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45299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914400" y="2130426"/>
            <a:ext cx="103632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0BB90743-3193-4EC1-B558-79BD7D70DFF7}" type="datetimeFigureOut">
              <a:rPr lang="el-GR" smtClean="0">
                <a:solidFill>
                  <a:prstClr val="black">
                    <a:tint val="75000"/>
                  </a:prstClr>
                </a:solidFill>
              </a:rPr>
              <a:pPr/>
              <a:t>12/5/2015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C98F573-BC8B-4236-A228-51C69C1C7F8D}" type="slidenum">
              <a:rPr lang="el-GR" smtClean="0">
                <a:solidFill>
                  <a:prstClr val="black">
                    <a:tint val="75000"/>
                  </a:prstClr>
                </a:solidFill>
              </a:rPr>
              <a:pPr/>
              <a:t>‹nr.›</a:t>
            </a:fld>
            <a:endParaRPr lang="el-GR">
              <a:solidFill>
                <a:prstClr val="black">
                  <a:tint val="75000"/>
                </a:prstClr>
              </a:solidFill>
            </a:endParaRPr>
          </a:p>
        </p:txBody>
      </p:sp>
    </p:spTree>
    <p:extLst>
      <p:ext uri="{BB962C8B-B14F-4D97-AF65-F5344CB8AC3E}">
        <p14:creationId xmlns:p14="http://schemas.microsoft.com/office/powerpoint/2010/main" val="503846056"/>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BB90743-3193-4EC1-B558-79BD7D70DFF7}" type="datetimeFigureOut">
              <a:rPr lang="el-GR" smtClean="0">
                <a:solidFill>
                  <a:prstClr val="black">
                    <a:tint val="75000"/>
                  </a:prstClr>
                </a:solidFill>
              </a:rPr>
              <a:pPr/>
              <a:t>12/5/2015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C98F573-BC8B-4236-A228-51C69C1C7F8D}" type="slidenum">
              <a:rPr lang="el-GR" smtClean="0">
                <a:solidFill>
                  <a:prstClr val="black">
                    <a:tint val="75000"/>
                  </a:prstClr>
                </a:solidFill>
              </a:rPr>
              <a:pPr/>
              <a:t>‹nr.›</a:t>
            </a:fld>
            <a:endParaRPr lang="el-GR">
              <a:solidFill>
                <a:prstClr val="black">
                  <a:tint val="75000"/>
                </a:prstClr>
              </a:solidFill>
            </a:endParaRPr>
          </a:p>
        </p:txBody>
      </p:sp>
    </p:spTree>
    <p:extLst>
      <p:ext uri="{BB962C8B-B14F-4D97-AF65-F5344CB8AC3E}">
        <p14:creationId xmlns:p14="http://schemas.microsoft.com/office/powerpoint/2010/main" val="2997534643"/>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963084" y="4406901"/>
            <a:ext cx="103632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0BB90743-3193-4EC1-B558-79BD7D70DFF7}" type="datetimeFigureOut">
              <a:rPr lang="el-GR" smtClean="0">
                <a:solidFill>
                  <a:prstClr val="black">
                    <a:tint val="75000"/>
                  </a:prstClr>
                </a:solidFill>
              </a:rPr>
              <a:pPr/>
              <a:t>12/5/2015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C98F573-BC8B-4236-A228-51C69C1C7F8D}" type="slidenum">
              <a:rPr lang="el-GR" smtClean="0">
                <a:solidFill>
                  <a:prstClr val="black">
                    <a:tint val="75000"/>
                  </a:prstClr>
                </a:solidFill>
              </a:rPr>
              <a:pPr/>
              <a:t>‹nr.›</a:t>
            </a:fld>
            <a:endParaRPr lang="el-GR">
              <a:solidFill>
                <a:prstClr val="black">
                  <a:tint val="75000"/>
                </a:prstClr>
              </a:solidFill>
            </a:endParaRPr>
          </a:p>
        </p:txBody>
      </p:sp>
    </p:spTree>
    <p:extLst>
      <p:ext uri="{BB962C8B-B14F-4D97-AF65-F5344CB8AC3E}">
        <p14:creationId xmlns:p14="http://schemas.microsoft.com/office/powerpoint/2010/main" val="914457218"/>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0BB90743-3193-4EC1-B558-79BD7D70DFF7}" type="datetimeFigureOut">
              <a:rPr lang="el-GR" smtClean="0">
                <a:solidFill>
                  <a:prstClr val="black">
                    <a:tint val="75000"/>
                  </a:prstClr>
                </a:solidFill>
              </a:rPr>
              <a:pPr/>
              <a:t>12/5/2015</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4C98F573-BC8B-4236-A228-51C69C1C7F8D}" type="slidenum">
              <a:rPr lang="el-GR" smtClean="0">
                <a:solidFill>
                  <a:prstClr val="black">
                    <a:tint val="75000"/>
                  </a:prstClr>
                </a:solidFill>
              </a:rPr>
              <a:pPr/>
              <a:t>‹nr.›</a:t>
            </a:fld>
            <a:endParaRPr lang="el-GR">
              <a:solidFill>
                <a:prstClr val="black">
                  <a:tint val="75000"/>
                </a:prstClr>
              </a:solidFill>
            </a:endParaRPr>
          </a:p>
        </p:txBody>
      </p:sp>
    </p:spTree>
    <p:extLst>
      <p:ext uri="{BB962C8B-B14F-4D97-AF65-F5344CB8AC3E}">
        <p14:creationId xmlns:p14="http://schemas.microsoft.com/office/powerpoint/2010/main" val="250416670"/>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0BB90743-3193-4EC1-B558-79BD7D70DFF7}" type="datetimeFigureOut">
              <a:rPr lang="el-GR" smtClean="0">
                <a:solidFill>
                  <a:prstClr val="black">
                    <a:tint val="75000"/>
                  </a:prstClr>
                </a:solidFill>
              </a:rPr>
              <a:pPr/>
              <a:t>12/5/2015</a:t>
            </a:fld>
            <a:endParaRPr lang="el-GR">
              <a:solidFill>
                <a:prstClr val="black">
                  <a:tint val="75000"/>
                </a:prstClr>
              </a:solidFill>
            </a:endParaRPr>
          </a:p>
        </p:txBody>
      </p:sp>
      <p:sp>
        <p:nvSpPr>
          <p:cNvPr id="8" name="Θέση υποσέλιδου 7"/>
          <p:cNvSpPr>
            <a:spLocks noGrp="1"/>
          </p:cNvSpPr>
          <p:nvPr>
            <p:ph type="ftr" sz="quarter" idx="11"/>
          </p:nvPr>
        </p:nvSpPr>
        <p:spPr/>
        <p:txBody>
          <a:bodyPr/>
          <a:lstStyle/>
          <a:p>
            <a:endParaRPr lang="el-GR">
              <a:solidFill>
                <a:prstClr val="black">
                  <a:tint val="75000"/>
                </a:prstClr>
              </a:solidFill>
            </a:endParaRPr>
          </a:p>
        </p:txBody>
      </p:sp>
      <p:sp>
        <p:nvSpPr>
          <p:cNvPr id="9" name="Θέση αριθμού διαφάνειας 8"/>
          <p:cNvSpPr>
            <a:spLocks noGrp="1"/>
          </p:cNvSpPr>
          <p:nvPr>
            <p:ph type="sldNum" sz="quarter" idx="12"/>
          </p:nvPr>
        </p:nvSpPr>
        <p:spPr/>
        <p:txBody>
          <a:bodyPr/>
          <a:lstStyle/>
          <a:p>
            <a:fld id="{4C98F573-BC8B-4236-A228-51C69C1C7F8D}" type="slidenum">
              <a:rPr lang="el-GR" smtClean="0">
                <a:solidFill>
                  <a:prstClr val="black">
                    <a:tint val="75000"/>
                  </a:prstClr>
                </a:solidFill>
              </a:rPr>
              <a:pPr/>
              <a:t>‹nr.›</a:t>
            </a:fld>
            <a:endParaRPr lang="el-GR">
              <a:solidFill>
                <a:prstClr val="black">
                  <a:tint val="75000"/>
                </a:prstClr>
              </a:solidFill>
            </a:endParaRPr>
          </a:p>
        </p:txBody>
      </p:sp>
    </p:spTree>
    <p:extLst>
      <p:ext uri="{BB962C8B-B14F-4D97-AF65-F5344CB8AC3E}">
        <p14:creationId xmlns:p14="http://schemas.microsoft.com/office/powerpoint/2010/main" val="1623729485"/>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0BB90743-3193-4EC1-B558-79BD7D70DFF7}" type="datetimeFigureOut">
              <a:rPr lang="el-GR" smtClean="0">
                <a:solidFill>
                  <a:prstClr val="black">
                    <a:tint val="75000"/>
                  </a:prstClr>
                </a:solidFill>
              </a:rPr>
              <a:pPr/>
              <a:t>12/5/2015</a:t>
            </a:fld>
            <a:endParaRPr lang="el-GR">
              <a:solidFill>
                <a:prstClr val="black">
                  <a:tint val="75000"/>
                </a:prstClr>
              </a:solidFill>
            </a:endParaRPr>
          </a:p>
        </p:txBody>
      </p:sp>
      <p:sp>
        <p:nvSpPr>
          <p:cNvPr id="4" name="Θέση υποσέλιδου 3"/>
          <p:cNvSpPr>
            <a:spLocks noGrp="1"/>
          </p:cNvSpPr>
          <p:nvPr>
            <p:ph type="ftr" sz="quarter" idx="11"/>
          </p:nvPr>
        </p:nvSpPr>
        <p:spPr/>
        <p:txBody>
          <a:bodyPr/>
          <a:lstStyle/>
          <a:p>
            <a:endParaRPr lang="el-GR">
              <a:solidFill>
                <a:prstClr val="black">
                  <a:tint val="75000"/>
                </a:prstClr>
              </a:solidFill>
            </a:endParaRPr>
          </a:p>
        </p:txBody>
      </p:sp>
      <p:sp>
        <p:nvSpPr>
          <p:cNvPr id="5" name="Θέση αριθμού διαφάνειας 4"/>
          <p:cNvSpPr>
            <a:spLocks noGrp="1"/>
          </p:cNvSpPr>
          <p:nvPr>
            <p:ph type="sldNum" sz="quarter" idx="12"/>
          </p:nvPr>
        </p:nvSpPr>
        <p:spPr/>
        <p:txBody>
          <a:bodyPr/>
          <a:lstStyle/>
          <a:p>
            <a:fld id="{4C98F573-BC8B-4236-A228-51C69C1C7F8D}" type="slidenum">
              <a:rPr lang="el-GR" smtClean="0">
                <a:solidFill>
                  <a:prstClr val="black">
                    <a:tint val="75000"/>
                  </a:prstClr>
                </a:solidFill>
              </a:rPr>
              <a:pPr/>
              <a:t>‹nr.›</a:t>
            </a:fld>
            <a:endParaRPr lang="el-GR">
              <a:solidFill>
                <a:prstClr val="black">
                  <a:tint val="75000"/>
                </a:prstClr>
              </a:solidFill>
            </a:endParaRPr>
          </a:p>
        </p:txBody>
      </p:sp>
    </p:spTree>
    <p:extLst>
      <p:ext uri="{BB962C8B-B14F-4D97-AF65-F5344CB8AC3E}">
        <p14:creationId xmlns:p14="http://schemas.microsoft.com/office/powerpoint/2010/main" val="1012842067"/>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0BB90743-3193-4EC1-B558-79BD7D70DFF7}" type="datetimeFigureOut">
              <a:rPr lang="el-GR" smtClean="0">
                <a:solidFill>
                  <a:prstClr val="black">
                    <a:tint val="75000"/>
                  </a:prstClr>
                </a:solidFill>
              </a:rPr>
              <a:pPr/>
              <a:t>12/5/2015</a:t>
            </a:fld>
            <a:endParaRPr lang="el-GR">
              <a:solidFill>
                <a:prstClr val="black">
                  <a:tint val="75000"/>
                </a:prstClr>
              </a:solidFill>
            </a:endParaRPr>
          </a:p>
        </p:txBody>
      </p:sp>
      <p:sp>
        <p:nvSpPr>
          <p:cNvPr id="3" name="Θέση υποσέλιδου 2"/>
          <p:cNvSpPr>
            <a:spLocks noGrp="1"/>
          </p:cNvSpPr>
          <p:nvPr>
            <p:ph type="ftr" sz="quarter" idx="11"/>
          </p:nvPr>
        </p:nvSpPr>
        <p:spPr/>
        <p:txBody>
          <a:bodyPr/>
          <a:lstStyle/>
          <a:p>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4C98F573-BC8B-4236-A228-51C69C1C7F8D}" type="slidenum">
              <a:rPr lang="el-GR" smtClean="0">
                <a:solidFill>
                  <a:prstClr val="black">
                    <a:tint val="75000"/>
                  </a:prstClr>
                </a:solidFill>
              </a:rPr>
              <a:pPr/>
              <a:t>‹nr.›</a:t>
            </a:fld>
            <a:endParaRPr lang="el-GR">
              <a:solidFill>
                <a:prstClr val="black">
                  <a:tint val="75000"/>
                </a:prstClr>
              </a:solidFill>
            </a:endParaRPr>
          </a:p>
        </p:txBody>
      </p:sp>
    </p:spTree>
    <p:extLst>
      <p:ext uri="{BB962C8B-B14F-4D97-AF65-F5344CB8AC3E}">
        <p14:creationId xmlns:p14="http://schemas.microsoft.com/office/powerpoint/2010/main" val="3708096290"/>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1" y="273050"/>
            <a:ext cx="4011084"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0BB90743-3193-4EC1-B558-79BD7D70DFF7}" type="datetimeFigureOut">
              <a:rPr lang="el-GR" smtClean="0">
                <a:solidFill>
                  <a:prstClr val="black">
                    <a:tint val="75000"/>
                  </a:prstClr>
                </a:solidFill>
              </a:rPr>
              <a:pPr/>
              <a:t>12/5/2015</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4C98F573-BC8B-4236-A228-51C69C1C7F8D}" type="slidenum">
              <a:rPr lang="el-GR" smtClean="0">
                <a:solidFill>
                  <a:prstClr val="black">
                    <a:tint val="75000"/>
                  </a:prstClr>
                </a:solidFill>
              </a:rPr>
              <a:pPr/>
              <a:t>‹nr.›</a:t>
            </a:fld>
            <a:endParaRPr lang="el-GR">
              <a:solidFill>
                <a:prstClr val="black">
                  <a:tint val="75000"/>
                </a:prstClr>
              </a:solidFill>
            </a:endParaRPr>
          </a:p>
        </p:txBody>
      </p:sp>
    </p:spTree>
    <p:extLst>
      <p:ext uri="{BB962C8B-B14F-4D97-AF65-F5344CB8AC3E}">
        <p14:creationId xmlns:p14="http://schemas.microsoft.com/office/powerpoint/2010/main" val="423912110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72705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2389717" y="4800600"/>
            <a:ext cx="73152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0BB90743-3193-4EC1-B558-79BD7D70DFF7}" type="datetimeFigureOut">
              <a:rPr lang="el-GR" smtClean="0">
                <a:solidFill>
                  <a:prstClr val="black">
                    <a:tint val="75000"/>
                  </a:prstClr>
                </a:solidFill>
              </a:rPr>
              <a:pPr/>
              <a:t>12/5/2015</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4C98F573-BC8B-4236-A228-51C69C1C7F8D}" type="slidenum">
              <a:rPr lang="el-GR" smtClean="0">
                <a:solidFill>
                  <a:prstClr val="black">
                    <a:tint val="75000"/>
                  </a:prstClr>
                </a:solidFill>
              </a:rPr>
              <a:pPr/>
              <a:t>‹nr.›</a:t>
            </a:fld>
            <a:endParaRPr lang="el-GR">
              <a:solidFill>
                <a:prstClr val="black">
                  <a:tint val="75000"/>
                </a:prstClr>
              </a:solidFill>
            </a:endParaRPr>
          </a:p>
        </p:txBody>
      </p:sp>
    </p:spTree>
    <p:extLst>
      <p:ext uri="{BB962C8B-B14F-4D97-AF65-F5344CB8AC3E}">
        <p14:creationId xmlns:p14="http://schemas.microsoft.com/office/powerpoint/2010/main" val="1967966019"/>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BB90743-3193-4EC1-B558-79BD7D70DFF7}" type="datetimeFigureOut">
              <a:rPr lang="el-GR" smtClean="0">
                <a:solidFill>
                  <a:prstClr val="black">
                    <a:tint val="75000"/>
                  </a:prstClr>
                </a:solidFill>
              </a:rPr>
              <a:pPr/>
              <a:t>12/5/2015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C98F573-BC8B-4236-A228-51C69C1C7F8D}" type="slidenum">
              <a:rPr lang="el-GR" smtClean="0">
                <a:solidFill>
                  <a:prstClr val="black">
                    <a:tint val="75000"/>
                  </a:prstClr>
                </a:solidFill>
              </a:rPr>
              <a:pPr/>
              <a:t>‹nr.›</a:t>
            </a:fld>
            <a:endParaRPr lang="el-GR">
              <a:solidFill>
                <a:prstClr val="black">
                  <a:tint val="75000"/>
                </a:prstClr>
              </a:solidFill>
            </a:endParaRPr>
          </a:p>
        </p:txBody>
      </p:sp>
    </p:spTree>
    <p:extLst>
      <p:ext uri="{BB962C8B-B14F-4D97-AF65-F5344CB8AC3E}">
        <p14:creationId xmlns:p14="http://schemas.microsoft.com/office/powerpoint/2010/main" val="3200611620"/>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839200" y="274639"/>
            <a:ext cx="27432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609600" y="274639"/>
            <a:ext cx="80264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BB90743-3193-4EC1-B558-79BD7D70DFF7}" type="datetimeFigureOut">
              <a:rPr lang="el-GR" smtClean="0">
                <a:solidFill>
                  <a:prstClr val="black">
                    <a:tint val="75000"/>
                  </a:prstClr>
                </a:solidFill>
              </a:rPr>
              <a:pPr/>
              <a:t>12/5/2015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4C98F573-BC8B-4236-A228-51C69C1C7F8D}" type="slidenum">
              <a:rPr lang="el-GR" smtClean="0">
                <a:solidFill>
                  <a:prstClr val="black">
                    <a:tint val="75000"/>
                  </a:prstClr>
                </a:solidFill>
              </a:rPr>
              <a:pPr/>
              <a:t>‹nr.›</a:t>
            </a:fld>
            <a:endParaRPr lang="el-GR">
              <a:solidFill>
                <a:prstClr val="black">
                  <a:tint val="75000"/>
                </a:prstClr>
              </a:solidFill>
            </a:endParaRPr>
          </a:p>
        </p:txBody>
      </p:sp>
    </p:spTree>
    <p:extLst>
      <p:ext uri="{BB962C8B-B14F-4D97-AF65-F5344CB8AC3E}">
        <p14:creationId xmlns:p14="http://schemas.microsoft.com/office/powerpoint/2010/main" val="1130050325"/>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txBox="1">
            <a:spLocks noGrp="1"/>
          </p:cNvSpPr>
          <p:nvPr>
            <p:ph type="ctrTitle"/>
          </p:nvPr>
        </p:nvSpPr>
        <p:spPr>
          <a:xfrm>
            <a:off x="913921" y="2129986"/>
            <a:ext cx="10364163" cy="1470395"/>
          </a:xfrm>
        </p:spPr>
        <p:txBody>
          <a:bodyPr/>
          <a:lstStyle>
            <a:lvl1pPr>
              <a:defRPr lang="el-GR"/>
            </a:lvl1pPr>
          </a:lstStyle>
          <a:p>
            <a:pPr lvl="0"/>
            <a:r>
              <a:rPr lang="el-GR"/>
              <a:t>Στυλ κύριου τίτλου</a:t>
            </a:r>
          </a:p>
        </p:txBody>
      </p:sp>
      <p:sp>
        <p:nvSpPr>
          <p:cNvPr id="3" name="Υπότιτλος 2"/>
          <p:cNvSpPr txBox="1">
            <a:spLocks noGrp="1"/>
          </p:cNvSpPr>
          <p:nvPr>
            <p:ph type="subTitle" idx="1"/>
          </p:nvPr>
        </p:nvSpPr>
        <p:spPr>
          <a:xfrm>
            <a:off x="1829754" y="3885530"/>
            <a:ext cx="8534395" cy="1752666"/>
          </a:xfrm>
        </p:spPr>
        <p:txBody>
          <a:bodyPr anchorCtr="1"/>
          <a:lstStyle>
            <a:lvl1pPr marL="0" indent="0" algn="ctr">
              <a:buNone/>
              <a:defRPr>
                <a:solidFill>
                  <a:srgbClr val="898989"/>
                </a:solidFill>
              </a:defRPr>
            </a:lvl1pPr>
          </a:lstStyle>
          <a:p>
            <a:pPr lvl="0"/>
            <a:r>
              <a:rPr lang="el-GR"/>
              <a:t>Στυλ κύριου υπότιτλου</a:t>
            </a:r>
          </a:p>
        </p:txBody>
      </p:sp>
      <p:sp>
        <p:nvSpPr>
          <p:cNvPr id="4" name="Θέση ημερομηνίας 3"/>
          <p:cNvSpPr txBox="1">
            <a:spLocks noGrp="1"/>
          </p:cNvSpPr>
          <p:nvPr>
            <p:ph type="dt" sz="half" idx="7"/>
          </p:nvPr>
        </p:nvSpPr>
        <p:spPr/>
        <p:txBody>
          <a:bodyPr/>
          <a:lstStyle>
            <a:lvl1pPr>
              <a:defRPr/>
            </a:lvl1pPr>
          </a:lstStyle>
          <a:p>
            <a:endParaRPr/>
          </a:p>
        </p:txBody>
      </p:sp>
      <p:sp>
        <p:nvSpPr>
          <p:cNvPr id="5" name="Θέση υποσέλιδου 4"/>
          <p:cNvSpPr txBox="1">
            <a:spLocks noGrp="1"/>
          </p:cNvSpPr>
          <p:nvPr>
            <p:ph type="ftr" sz="quarter" idx="9"/>
          </p:nvPr>
        </p:nvSpPr>
        <p:spPr/>
        <p:txBody>
          <a:bodyPr/>
          <a:lstStyle>
            <a:lvl1pPr>
              <a:defRPr/>
            </a:lvl1pPr>
          </a:lstStyle>
          <a:p>
            <a:endParaRPr/>
          </a:p>
        </p:txBody>
      </p:sp>
      <p:sp>
        <p:nvSpPr>
          <p:cNvPr id="6" name="Θέση αριθμού διαφάνειας 5"/>
          <p:cNvSpPr txBox="1">
            <a:spLocks noGrp="1"/>
          </p:cNvSpPr>
          <p:nvPr>
            <p:ph type="sldNum" sz="quarter" idx="8"/>
          </p:nvPr>
        </p:nvSpPr>
        <p:spPr/>
        <p:txBody>
          <a:bodyPr/>
          <a:lstStyle>
            <a:lvl1pPr>
              <a:defRPr/>
            </a:lvl1pPr>
          </a:lstStyle>
          <a:p>
            <a:fld id="{B19D935D-F31C-4182-8B88-C102B39B589B}" type="slidenum">
              <a:rPr/>
              <a:pPr/>
              <a:t>‹nr.›</a:t>
            </a:fld>
            <a:endParaRPr/>
          </a:p>
        </p:txBody>
      </p:sp>
    </p:spTree>
    <p:extLst>
      <p:ext uri="{BB962C8B-B14F-4D97-AF65-F5344CB8AC3E}">
        <p14:creationId xmlns:p14="http://schemas.microsoft.com/office/powerpoint/2010/main" val="1637645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lvl1pPr>
              <a:defRPr lang="el-GR"/>
            </a:lvl1pPr>
          </a:lstStyle>
          <a:p>
            <a:pPr lvl="0"/>
            <a:r>
              <a:rPr lang="el-GR"/>
              <a:t>Στυλ κύριου τίτλου</a:t>
            </a:r>
          </a:p>
        </p:txBody>
      </p:sp>
      <p:sp>
        <p:nvSpPr>
          <p:cNvPr id="3" name="Θέση περιεχομένου 2"/>
          <p:cNvSpPr txBox="1">
            <a:spLocks noGrp="1"/>
          </p:cNvSpPr>
          <p:nvPr>
            <p:ph idx="1"/>
          </p:nvPr>
        </p:nvSpPr>
        <p:spPr/>
        <p:txBody>
          <a:bodyPr/>
          <a:lstStyle>
            <a:lvl1pPr>
              <a:defRPr/>
            </a:lvl1pPr>
            <a:lvl2pPr>
              <a:defRPr/>
            </a:lvl2pPr>
            <a:lvl3pPr>
              <a:defRPr/>
            </a:lvl3pPr>
            <a:lvl4pPr>
              <a:defRPr/>
            </a:lvl4pPr>
            <a:lvl5pPr>
              <a:defRPr/>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txBox="1">
            <a:spLocks noGrp="1"/>
          </p:cNvSpPr>
          <p:nvPr>
            <p:ph type="dt" sz="half" idx="7"/>
          </p:nvPr>
        </p:nvSpPr>
        <p:spPr/>
        <p:txBody>
          <a:bodyPr/>
          <a:lstStyle>
            <a:lvl1pPr>
              <a:defRPr/>
            </a:lvl1pPr>
          </a:lstStyle>
          <a:p>
            <a:endParaRPr/>
          </a:p>
        </p:txBody>
      </p:sp>
      <p:sp>
        <p:nvSpPr>
          <p:cNvPr id="5" name="Θέση υποσέλιδου 4"/>
          <p:cNvSpPr txBox="1">
            <a:spLocks noGrp="1"/>
          </p:cNvSpPr>
          <p:nvPr>
            <p:ph type="ftr" sz="quarter" idx="9"/>
          </p:nvPr>
        </p:nvSpPr>
        <p:spPr/>
        <p:txBody>
          <a:bodyPr/>
          <a:lstStyle>
            <a:lvl1pPr>
              <a:defRPr/>
            </a:lvl1pPr>
          </a:lstStyle>
          <a:p>
            <a:endParaRPr/>
          </a:p>
        </p:txBody>
      </p:sp>
      <p:sp>
        <p:nvSpPr>
          <p:cNvPr id="6" name="Θέση αριθμού διαφάνειας 5"/>
          <p:cNvSpPr txBox="1">
            <a:spLocks noGrp="1"/>
          </p:cNvSpPr>
          <p:nvPr>
            <p:ph type="sldNum" sz="quarter" idx="8"/>
          </p:nvPr>
        </p:nvSpPr>
        <p:spPr/>
        <p:txBody>
          <a:bodyPr/>
          <a:lstStyle>
            <a:lvl1pPr>
              <a:defRPr/>
            </a:lvl1pPr>
          </a:lstStyle>
          <a:p>
            <a:fld id="{39E831B4-42F3-4B70-ACB8-3D535C6BA72B}" type="slidenum">
              <a:rPr/>
              <a:pPr/>
              <a:t>‹nr.›</a:t>
            </a:fld>
            <a:endParaRPr/>
          </a:p>
        </p:txBody>
      </p:sp>
    </p:spTree>
    <p:extLst>
      <p:ext uri="{BB962C8B-B14F-4D97-AF65-F5344CB8AC3E}">
        <p14:creationId xmlns:p14="http://schemas.microsoft.com/office/powerpoint/2010/main" val="51099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963843" y="4406863"/>
            <a:ext cx="10362237" cy="1362381"/>
          </a:xfrm>
        </p:spPr>
        <p:txBody>
          <a:bodyPr anchor="t"/>
          <a:lstStyle>
            <a:lvl1pPr algn="l">
              <a:defRPr lang="el-GR" sz="3600" cap="all"/>
            </a:lvl1pPr>
          </a:lstStyle>
          <a:p>
            <a:pPr lvl="0"/>
            <a:r>
              <a:rPr lang="el-GR"/>
              <a:t>Στυλ κύριου τίτλου</a:t>
            </a:r>
          </a:p>
        </p:txBody>
      </p:sp>
      <p:sp>
        <p:nvSpPr>
          <p:cNvPr id="3" name="Θέση κειμένου 2"/>
          <p:cNvSpPr txBox="1">
            <a:spLocks noGrp="1"/>
          </p:cNvSpPr>
          <p:nvPr>
            <p:ph type="body" idx="1"/>
          </p:nvPr>
        </p:nvSpPr>
        <p:spPr>
          <a:xfrm>
            <a:off x="963843" y="2906224"/>
            <a:ext cx="10362237" cy="1500639"/>
          </a:xfrm>
        </p:spPr>
        <p:txBody>
          <a:bodyPr anchor="b"/>
          <a:lstStyle>
            <a:lvl1pPr marL="0" indent="0">
              <a:buNone/>
              <a:defRPr sz="1800">
                <a:solidFill>
                  <a:srgbClr val="898989"/>
                </a:solidFill>
              </a:defRPr>
            </a:lvl1pPr>
          </a:lstStyle>
          <a:p>
            <a:pPr lvl="0"/>
            <a:r>
              <a:rPr lang="el-GR"/>
              <a:t>Στυλ υποδείγματος κειμένου</a:t>
            </a:r>
          </a:p>
        </p:txBody>
      </p:sp>
      <p:sp>
        <p:nvSpPr>
          <p:cNvPr id="4" name="Θέση ημερομηνίας 3"/>
          <p:cNvSpPr txBox="1">
            <a:spLocks noGrp="1"/>
          </p:cNvSpPr>
          <p:nvPr>
            <p:ph type="dt" sz="half" idx="7"/>
          </p:nvPr>
        </p:nvSpPr>
        <p:spPr/>
        <p:txBody>
          <a:bodyPr/>
          <a:lstStyle>
            <a:lvl1pPr>
              <a:defRPr/>
            </a:lvl1pPr>
          </a:lstStyle>
          <a:p>
            <a:endParaRPr/>
          </a:p>
        </p:txBody>
      </p:sp>
      <p:sp>
        <p:nvSpPr>
          <p:cNvPr id="5" name="Θέση υποσέλιδου 4"/>
          <p:cNvSpPr txBox="1">
            <a:spLocks noGrp="1"/>
          </p:cNvSpPr>
          <p:nvPr>
            <p:ph type="ftr" sz="quarter" idx="9"/>
          </p:nvPr>
        </p:nvSpPr>
        <p:spPr/>
        <p:txBody>
          <a:bodyPr/>
          <a:lstStyle>
            <a:lvl1pPr>
              <a:defRPr/>
            </a:lvl1pPr>
          </a:lstStyle>
          <a:p>
            <a:endParaRPr/>
          </a:p>
        </p:txBody>
      </p:sp>
      <p:sp>
        <p:nvSpPr>
          <p:cNvPr id="6" name="Θέση αριθμού διαφάνειας 5"/>
          <p:cNvSpPr txBox="1">
            <a:spLocks noGrp="1"/>
          </p:cNvSpPr>
          <p:nvPr>
            <p:ph type="sldNum" sz="quarter" idx="8"/>
          </p:nvPr>
        </p:nvSpPr>
        <p:spPr/>
        <p:txBody>
          <a:bodyPr/>
          <a:lstStyle>
            <a:lvl1pPr>
              <a:defRPr/>
            </a:lvl1pPr>
          </a:lstStyle>
          <a:p>
            <a:fld id="{491C26DF-A6A6-43A0-8B74-19ECB446B806}" type="slidenum">
              <a:rPr/>
              <a:pPr/>
              <a:t>‹nr.›</a:t>
            </a:fld>
            <a:endParaRPr/>
          </a:p>
        </p:txBody>
      </p:sp>
    </p:spTree>
    <p:extLst>
      <p:ext uri="{BB962C8B-B14F-4D97-AF65-F5344CB8AC3E}">
        <p14:creationId xmlns:p14="http://schemas.microsoft.com/office/powerpoint/2010/main" val="1215303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lvl1pPr>
              <a:defRPr lang="el-GR"/>
            </a:lvl1pPr>
          </a:lstStyle>
          <a:p>
            <a:pPr lvl="0"/>
            <a:r>
              <a:rPr lang="el-GR"/>
              <a:t>Στυλ κύριου τίτλου</a:t>
            </a:r>
          </a:p>
        </p:txBody>
      </p:sp>
      <p:sp>
        <p:nvSpPr>
          <p:cNvPr id="3" name="Θέση περιεχομένου 2"/>
          <p:cNvSpPr txBox="1">
            <a:spLocks noGrp="1"/>
          </p:cNvSpPr>
          <p:nvPr>
            <p:ph idx="1"/>
          </p:nvPr>
        </p:nvSpPr>
        <p:spPr>
          <a:xfrm>
            <a:off x="2394239" y="1604330"/>
            <a:ext cx="4609916" cy="3457800"/>
          </a:xfrm>
        </p:spPr>
        <p:txBody>
          <a:bodyPr/>
          <a:lstStyle>
            <a:lvl1pPr>
              <a:defRPr sz="2500"/>
            </a:lvl1pPr>
            <a:lvl2pPr>
              <a:defRPr sz="2200"/>
            </a:lvl2pPr>
            <a:lvl3pPr>
              <a:defRPr sz="1800"/>
            </a:lvl3pPr>
            <a:lvl4pPr>
              <a:defRPr sz="1600"/>
            </a:lvl4pPr>
            <a:lvl5pPr>
              <a:defRPr sz="1600"/>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txBox="1">
            <a:spLocks noGrp="1"/>
          </p:cNvSpPr>
          <p:nvPr>
            <p:ph idx="2"/>
          </p:nvPr>
        </p:nvSpPr>
        <p:spPr>
          <a:xfrm>
            <a:off x="7188481" y="1604330"/>
            <a:ext cx="4609916" cy="3457800"/>
          </a:xfrm>
        </p:spPr>
        <p:txBody>
          <a:bodyPr/>
          <a:lstStyle>
            <a:lvl1pPr>
              <a:defRPr sz="2500"/>
            </a:lvl1pPr>
            <a:lvl2pPr>
              <a:defRPr sz="2200"/>
            </a:lvl2pPr>
            <a:lvl3pPr>
              <a:defRPr sz="1800"/>
            </a:lvl3pPr>
            <a:lvl4pPr>
              <a:defRPr sz="1600"/>
            </a:lvl4pPr>
            <a:lvl5pPr>
              <a:defRPr sz="1600"/>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txBox="1">
            <a:spLocks noGrp="1"/>
          </p:cNvSpPr>
          <p:nvPr>
            <p:ph type="dt" sz="half" idx="7"/>
          </p:nvPr>
        </p:nvSpPr>
        <p:spPr/>
        <p:txBody>
          <a:bodyPr/>
          <a:lstStyle>
            <a:lvl1pPr>
              <a:defRPr/>
            </a:lvl1pPr>
          </a:lstStyle>
          <a:p>
            <a:endParaRPr/>
          </a:p>
        </p:txBody>
      </p:sp>
      <p:sp>
        <p:nvSpPr>
          <p:cNvPr id="6" name="Θέση υποσέλιδου 5"/>
          <p:cNvSpPr txBox="1">
            <a:spLocks noGrp="1"/>
          </p:cNvSpPr>
          <p:nvPr>
            <p:ph type="ftr" sz="quarter" idx="9"/>
          </p:nvPr>
        </p:nvSpPr>
        <p:spPr/>
        <p:txBody>
          <a:bodyPr/>
          <a:lstStyle>
            <a:lvl1pPr>
              <a:defRPr/>
            </a:lvl1pPr>
          </a:lstStyle>
          <a:p>
            <a:endParaRPr/>
          </a:p>
        </p:txBody>
      </p:sp>
      <p:sp>
        <p:nvSpPr>
          <p:cNvPr id="7" name="Θέση αριθμού διαφάνειας 6"/>
          <p:cNvSpPr txBox="1">
            <a:spLocks noGrp="1"/>
          </p:cNvSpPr>
          <p:nvPr>
            <p:ph type="sldNum" sz="quarter" idx="8"/>
          </p:nvPr>
        </p:nvSpPr>
        <p:spPr/>
        <p:txBody>
          <a:bodyPr/>
          <a:lstStyle>
            <a:lvl1pPr>
              <a:defRPr/>
            </a:lvl1pPr>
          </a:lstStyle>
          <a:p>
            <a:fld id="{F8EA0696-DB5E-42C0-A44B-813E1606AA54}" type="slidenum">
              <a:rPr/>
              <a:pPr/>
              <a:t>‹nr.›</a:t>
            </a:fld>
            <a:endParaRPr/>
          </a:p>
        </p:txBody>
      </p:sp>
    </p:spTree>
    <p:extLst>
      <p:ext uri="{BB962C8B-B14F-4D97-AF65-F5344CB8AC3E}">
        <p14:creationId xmlns:p14="http://schemas.microsoft.com/office/powerpoint/2010/main" val="3506574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610556" y="275073"/>
            <a:ext cx="10972805" cy="1142043"/>
          </a:xfrm>
        </p:spPr>
        <p:txBody>
          <a:bodyPr/>
          <a:lstStyle>
            <a:lvl1pPr>
              <a:defRPr lang="el-GR"/>
            </a:lvl1pPr>
          </a:lstStyle>
          <a:p>
            <a:pPr lvl="0"/>
            <a:r>
              <a:rPr lang="el-GR"/>
              <a:t>Στυλ κύριου τίτλου</a:t>
            </a:r>
          </a:p>
        </p:txBody>
      </p:sp>
      <p:sp>
        <p:nvSpPr>
          <p:cNvPr id="3" name="Θέση κειμένου 2"/>
          <p:cNvSpPr txBox="1">
            <a:spLocks noGrp="1"/>
          </p:cNvSpPr>
          <p:nvPr>
            <p:ph type="body" idx="1"/>
          </p:nvPr>
        </p:nvSpPr>
        <p:spPr>
          <a:xfrm>
            <a:off x="610556" y="1535196"/>
            <a:ext cx="5385597" cy="639424"/>
          </a:xfrm>
        </p:spPr>
        <p:txBody>
          <a:bodyPr anchor="b"/>
          <a:lstStyle>
            <a:lvl1pPr marL="0" indent="0">
              <a:buNone/>
              <a:defRPr sz="2200" b="1"/>
            </a:lvl1pPr>
          </a:lstStyle>
          <a:p>
            <a:pPr lvl="0"/>
            <a:r>
              <a:rPr lang="el-GR"/>
              <a:t>Στυλ υποδείγματος κειμένου</a:t>
            </a:r>
          </a:p>
        </p:txBody>
      </p:sp>
      <p:sp>
        <p:nvSpPr>
          <p:cNvPr id="4" name="Θέση περιεχομένου 3"/>
          <p:cNvSpPr txBox="1">
            <a:spLocks noGrp="1"/>
          </p:cNvSpPr>
          <p:nvPr>
            <p:ph idx="2"/>
          </p:nvPr>
        </p:nvSpPr>
        <p:spPr>
          <a:xfrm>
            <a:off x="610556" y="2174630"/>
            <a:ext cx="5385597" cy="3951776"/>
          </a:xfrm>
        </p:spPr>
        <p:txBody>
          <a:bodyPr/>
          <a:lstStyle>
            <a:lvl1pPr>
              <a:defRPr sz="2200"/>
            </a:lvl1pPr>
            <a:lvl2pPr>
              <a:defRPr sz="1800"/>
            </a:lvl2pPr>
            <a:lvl3pPr>
              <a:defRPr sz="1600"/>
            </a:lvl3pPr>
            <a:lvl4pPr>
              <a:defRPr sz="1500"/>
            </a:lvl4pPr>
            <a:lvl5pPr>
              <a:defRPr sz="1500"/>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txBox="1">
            <a:spLocks noGrp="1"/>
          </p:cNvSpPr>
          <p:nvPr>
            <p:ph type="body" idx="3"/>
          </p:nvPr>
        </p:nvSpPr>
        <p:spPr>
          <a:xfrm>
            <a:off x="6193913" y="1535196"/>
            <a:ext cx="5389435" cy="639424"/>
          </a:xfrm>
        </p:spPr>
        <p:txBody>
          <a:bodyPr anchor="b"/>
          <a:lstStyle>
            <a:lvl1pPr marL="0" indent="0">
              <a:buNone/>
              <a:defRPr sz="2200" b="1"/>
            </a:lvl1pPr>
          </a:lstStyle>
          <a:p>
            <a:pPr lvl="0"/>
            <a:r>
              <a:rPr lang="el-GR"/>
              <a:t>Στυλ υποδείγματος κειμένου</a:t>
            </a:r>
          </a:p>
        </p:txBody>
      </p:sp>
      <p:sp>
        <p:nvSpPr>
          <p:cNvPr id="6" name="Θέση περιεχομένου 5"/>
          <p:cNvSpPr txBox="1">
            <a:spLocks noGrp="1"/>
          </p:cNvSpPr>
          <p:nvPr>
            <p:ph idx="4"/>
          </p:nvPr>
        </p:nvSpPr>
        <p:spPr>
          <a:xfrm>
            <a:off x="6193913" y="2174630"/>
            <a:ext cx="5389435" cy="3951776"/>
          </a:xfrm>
        </p:spPr>
        <p:txBody>
          <a:bodyPr/>
          <a:lstStyle>
            <a:lvl1pPr>
              <a:defRPr sz="2200"/>
            </a:lvl1pPr>
            <a:lvl2pPr>
              <a:defRPr sz="1800"/>
            </a:lvl2pPr>
            <a:lvl3pPr>
              <a:defRPr sz="1600"/>
            </a:lvl3pPr>
            <a:lvl4pPr>
              <a:defRPr sz="1500"/>
            </a:lvl4pPr>
            <a:lvl5pPr>
              <a:defRPr sz="1500"/>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txBox="1">
            <a:spLocks noGrp="1"/>
          </p:cNvSpPr>
          <p:nvPr>
            <p:ph type="dt" sz="half" idx="7"/>
          </p:nvPr>
        </p:nvSpPr>
        <p:spPr/>
        <p:txBody>
          <a:bodyPr/>
          <a:lstStyle>
            <a:lvl1pPr>
              <a:defRPr/>
            </a:lvl1pPr>
          </a:lstStyle>
          <a:p>
            <a:endParaRPr/>
          </a:p>
        </p:txBody>
      </p:sp>
      <p:sp>
        <p:nvSpPr>
          <p:cNvPr id="8" name="Θέση υποσέλιδου 7"/>
          <p:cNvSpPr txBox="1">
            <a:spLocks noGrp="1"/>
          </p:cNvSpPr>
          <p:nvPr>
            <p:ph type="ftr" sz="quarter" idx="9"/>
          </p:nvPr>
        </p:nvSpPr>
        <p:spPr/>
        <p:txBody>
          <a:bodyPr/>
          <a:lstStyle>
            <a:lvl1pPr>
              <a:defRPr/>
            </a:lvl1pPr>
          </a:lstStyle>
          <a:p>
            <a:endParaRPr/>
          </a:p>
        </p:txBody>
      </p:sp>
      <p:sp>
        <p:nvSpPr>
          <p:cNvPr id="9" name="Θέση αριθμού διαφάνειας 8"/>
          <p:cNvSpPr txBox="1">
            <a:spLocks noGrp="1"/>
          </p:cNvSpPr>
          <p:nvPr>
            <p:ph type="sldNum" sz="quarter" idx="8"/>
          </p:nvPr>
        </p:nvSpPr>
        <p:spPr/>
        <p:txBody>
          <a:bodyPr/>
          <a:lstStyle>
            <a:lvl1pPr>
              <a:defRPr/>
            </a:lvl1pPr>
          </a:lstStyle>
          <a:p>
            <a:fld id="{EA231CA6-DF6A-4BA0-966E-C2B930B4BE88}" type="slidenum">
              <a:rPr/>
              <a:pPr/>
              <a:t>‹nr.›</a:t>
            </a:fld>
            <a:endParaRPr/>
          </a:p>
        </p:txBody>
      </p:sp>
    </p:spTree>
    <p:extLst>
      <p:ext uri="{BB962C8B-B14F-4D97-AF65-F5344CB8AC3E}">
        <p14:creationId xmlns:p14="http://schemas.microsoft.com/office/powerpoint/2010/main" val="2391564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lvl1pPr>
              <a:defRPr lang="el-GR"/>
            </a:lvl1pPr>
          </a:lstStyle>
          <a:p>
            <a:pPr lvl="0"/>
            <a:r>
              <a:rPr lang="el-GR"/>
              <a:t>Στυλ κύριου τίτλου</a:t>
            </a:r>
          </a:p>
        </p:txBody>
      </p:sp>
      <p:sp>
        <p:nvSpPr>
          <p:cNvPr id="3" name="Θέση ημερομηνίας 2"/>
          <p:cNvSpPr txBox="1">
            <a:spLocks noGrp="1"/>
          </p:cNvSpPr>
          <p:nvPr>
            <p:ph type="dt" sz="half" idx="7"/>
          </p:nvPr>
        </p:nvSpPr>
        <p:spPr/>
        <p:txBody>
          <a:bodyPr/>
          <a:lstStyle>
            <a:lvl1pPr>
              <a:defRPr/>
            </a:lvl1pPr>
          </a:lstStyle>
          <a:p>
            <a:endParaRPr/>
          </a:p>
        </p:txBody>
      </p:sp>
      <p:sp>
        <p:nvSpPr>
          <p:cNvPr id="4" name="Θέση υποσέλιδου 3"/>
          <p:cNvSpPr txBox="1">
            <a:spLocks noGrp="1"/>
          </p:cNvSpPr>
          <p:nvPr>
            <p:ph type="ftr" sz="quarter" idx="9"/>
          </p:nvPr>
        </p:nvSpPr>
        <p:spPr/>
        <p:txBody>
          <a:bodyPr/>
          <a:lstStyle>
            <a:lvl1pPr>
              <a:defRPr/>
            </a:lvl1pPr>
          </a:lstStyle>
          <a:p>
            <a:endParaRPr/>
          </a:p>
        </p:txBody>
      </p:sp>
      <p:sp>
        <p:nvSpPr>
          <p:cNvPr id="5" name="Θέση αριθμού διαφάνειας 4"/>
          <p:cNvSpPr txBox="1">
            <a:spLocks noGrp="1"/>
          </p:cNvSpPr>
          <p:nvPr>
            <p:ph type="sldNum" sz="quarter" idx="8"/>
          </p:nvPr>
        </p:nvSpPr>
        <p:spPr/>
        <p:txBody>
          <a:bodyPr/>
          <a:lstStyle>
            <a:lvl1pPr>
              <a:defRPr/>
            </a:lvl1pPr>
          </a:lstStyle>
          <a:p>
            <a:fld id="{50ECD63F-582F-4E8F-930C-1EDB8711389C}" type="slidenum">
              <a:rPr/>
              <a:pPr/>
              <a:t>‹nr.›</a:t>
            </a:fld>
            <a:endParaRPr/>
          </a:p>
        </p:txBody>
      </p:sp>
    </p:spTree>
    <p:extLst>
      <p:ext uri="{BB962C8B-B14F-4D97-AF65-F5344CB8AC3E}">
        <p14:creationId xmlns:p14="http://schemas.microsoft.com/office/powerpoint/2010/main" val="2359552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txBox="1">
            <a:spLocks noGrp="1"/>
          </p:cNvSpPr>
          <p:nvPr>
            <p:ph type="dt" sz="half" idx="7"/>
          </p:nvPr>
        </p:nvSpPr>
        <p:spPr/>
        <p:txBody>
          <a:bodyPr/>
          <a:lstStyle>
            <a:lvl1pPr>
              <a:defRPr/>
            </a:lvl1pPr>
          </a:lstStyle>
          <a:p>
            <a:endParaRPr/>
          </a:p>
        </p:txBody>
      </p:sp>
      <p:sp>
        <p:nvSpPr>
          <p:cNvPr id="3" name="Θέση υποσέλιδου 2"/>
          <p:cNvSpPr txBox="1">
            <a:spLocks noGrp="1"/>
          </p:cNvSpPr>
          <p:nvPr>
            <p:ph type="ftr" sz="quarter" idx="9"/>
          </p:nvPr>
        </p:nvSpPr>
        <p:spPr/>
        <p:txBody>
          <a:bodyPr/>
          <a:lstStyle>
            <a:lvl1pPr>
              <a:defRPr/>
            </a:lvl1pPr>
          </a:lstStyle>
          <a:p>
            <a:endParaRPr/>
          </a:p>
        </p:txBody>
      </p:sp>
      <p:sp>
        <p:nvSpPr>
          <p:cNvPr id="4" name="Θέση αριθμού διαφάνειας 3"/>
          <p:cNvSpPr txBox="1">
            <a:spLocks noGrp="1"/>
          </p:cNvSpPr>
          <p:nvPr>
            <p:ph type="sldNum" sz="quarter" idx="8"/>
          </p:nvPr>
        </p:nvSpPr>
        <p:spPr/>
        <p:txBody>
          <a:bodyPr/>
          <a:lstStyle>
            <a:lvl1pPr>
              <a:defRPr/>
            </a:lvl1pPr>
          </a:lstStyle>
          <a:p>
            <a:fld id="{D3DC4544-CE6B-4AA4-83DB-BBA43FBF76F0}" type="slidenum">
              <a:rPr/>
              <a:pPr/>
              <a:t>‹nr.›</a:t>
            </a:fld>
            <a:endParaRPr/>
          </a:p>
        </p:txBody>
      </p:sp>
    </p:spTree>
    <p:extLst>
      <p:ext uri="{BB962C8B-B14F-4D97-AF65-F5344CB8AC3E}">
        <p14:creationId xmlns:p14="http://schemas.microsoft.com/office/powerpoint/2010/main" val="410278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5463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610557" y="273629"/>
            <a:ext cx="4010884" cy="1160765"/>
          </a:xfrm>
        </p:spPr>
        <p:txBody>
          <a:bodyPr anchor="b"/>
          <a:lstStyle>
            <a:lvl1pPr algn="l">
              <a:defRPr lang="el-GR" sz="1800"/>
            </a:lvl1pPr>
          </a:lstStyle>
          <a:p>
            <a:pPr lvl="0"/>
            <a:r>
              <a:rPr lang="el-GR"/>
              <a:t>Στυλ κύριου τίτλου</a:t>
            </a:r>
          </a:p>
        </p:txBody>
      </p:sp>
      <p:sp>
        <p:nvSpPr>
          <p:cNvPr id="3" name="Θέση περιεχομένου 2"/>
          <p:cNvSpPr txBox="1">
            <a:spLocks noGrp="1"/>
          </p:cNvSpPr>
          <p:nvPr>
            <p:ph idx="1"/>
          </p:nvPr>
        </p:nvSpPr>
        <p:spPr>
          <a:xfrm>
            <a:off x="4767355" y="273627"/>
            <a:ext cx="6815993" cy="5852778"/>
          </a:xfrm>
        </p:spPr>
        <p:txBody>
          <a:bodyPr/>
          <a:lstStyle>
            <a:lvl1pPr>
              <a:defRPr/>
            </a:lvl1pPr>
            <a:lvl2pPr>
              <a:defRPr/>
            </a:lvl2pPr>
            <a:lvl3pPr>
              <a:defRPr/>
            </a:lvl3pPr>
            <a:lvl4pPr>
              <a:defRPr/>
            </a:lvl4pPr>
            <a:lvl5pPr>
              <a:defRPr/>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txBox="1">
            <a:spLocks noGrp="1"/>
          </p:cNvSpPr>
          <p:nvPr>
            <p:ph type="body" idx="2"/>
          </p:nvPr>
        </p:nvSpPr>
        <p:spPr>
          <a:xfrm>
            <a:off x="610557" y="1434395"/>
            <a:ext cx="4010884" cy="4692013"/>
          </a:xfrm>
        </p:spPr>
        <p:txBody>
          <a:bodyPr/>
          <a:lstStyle>
            <a:lvl1pPr marL="0" indent="0">
              <a:buNone/>
              <a:defRPr sz="1300"/>
            </a:lvl1pPr>
          </a:lstStyle>
          <a:p>
            <a:pPr lvl="0"/>
            <a:r>
              <a:rPr lang="el-GR"/>
              <a:t>Στυλ υποδείγματος κειμένου</a:t>
            </a:r>
          </a:p>
        </p:txBody>
      </p:sp>
      <p:sp>
        <p:nvSpPr>
          <p:cNvPr id="5" name="Θέση ημερομηνίας 4"/>
          <p:cNvSpPr txBox="1">
            <a:spLocks noGrp="1"/>
          </p:cNvSpPr>
          <p:nvPr>
            <p:ph type="dt" sz="half" idx="7"/>
          </p:nvPr>
        </p:nvSpPr>
        <p:spPr/>
        <p:txBody>
          <a:bodyPr/>
          <a:lstStyle>
            <a:lvl1pPr>
              <a:defRPr/>
            </a:lvl1pPr>
          </a:lstStyle>
          <a:p>
            <a:endParaRPr/>
          </a:p>
        </p:txBody>
      </p:sp>
      <p:sp>
        <p:nvSpPr>
          <p:cNvPr id="6" name="Θέση υποσέλιδου 5"/>
          <p:cNvSpPr txBox="1">
            <a:spLocks noGrp="1"/>
          </p:cNvSpPr>
          <p:nvPr>
            <p:ph type="ftr" sz="quarter" idx="9"/>
          </p:nvPr>
        </p:nvSpPr>
        <p:spPr/>
        <p:txBody>
          <a:bodyPr/>
          <a:lstStyle>
            <a:lvl1pPr>
              <a:defRPr/>
            </a:lvl1pPr>
          </a:lstStyle>
          <a:p>
            <a:endParaRPr/>
          </a:p>
        </p:txBody>
      </p:sp>
      <p:sp>
        <p:nvSpPr>
          <p:cNvPr id="7" name="Θέση αριθμού διαφάνειας 6"/>
          <p:cNvSpPr txBox="1">
            <a:spLocks noGrp="1"/>
          </p:cNvSpPr>
          <p:nvPr>
            <p:ph type="sldNum" sz="quarter" idx="8"/>
          </p:nvPr>
        </p:nvSpPr>
        <p:spPr/>
        <p:txBody>
          <a:bodyPr/>
          <a:lstStyle>
            <a:lvl1pPr>
              <a:defRPr/>
            </a:lvl1pPr>
          </a:lstStyle>
          <a:p>
            <a:fld id="{FF6DA366-1E2E-45A7-8966-98C5854EAECD}" type="slidenum">
              <a:rPr/>
              <a:pPr/>
              <a:t>‹nr.›</a:t>
            </a:fld>
            <a:endParaRPr/>
          </a:p>
        </p:txBody>
      </p:sp>
    </p:spTree>
    <p:extLst>
      <p:ext uri="{BB962C8B-B14F-4D97-AF65-F5344CB8AC3E}">
        <p14:creationId xmlns:p14="http://schemas.microsoft.com/office/powerpoint/2010/main" val="806459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2390403" y="4800027"/>
            <a:ext cx="7315195" cy="567421"/>
          </a:xfrm>
        </p:spPr>
        <p:txBody>
          <a:bodyPr anchor="b"/>
          <a:lstStyle>
            <a:lvl1pPr algn="l">
              <a:defRPr lang="el-GR" sz="1800"/>
            </a:lvl1pPr>
          </a:lstStyle>
          <a:p>
            <a:pPr lvl="0"/>
            <a:r>
              <a:rPr lang="el-GR"/>
              <a:t>Στυλ κύριου τίτλου</a:t>
            </a:r>
          </a:p>
        </p:txBody>
      </p:sp>
      <p:sp>
        <p:nvSpPr>
          <p:cNvPr id="3" name="Θέση εικόνας 2"/>
          <p:cNvSpPr txBox="1">
            <a:spLocks noGrp="1"/>
          </p:cNvSpPr>
          <p:nvPr>
            <p:ph type="pic" idx="1"/>
          </p:nvPr>
        </p:nvSpPr>
        <p:spPr>
          <a:xfrm>
            <a:off x="2390403" y="612067"/>
            <a:ext cx="7315195" cy="4115956"/>
          </a:xfrm>
        </p:spPr>
        <p:txBody>
          <a:bodyPr/>
          <a:lstStyle>
            <a:lvl1pPr marL="0" indent="0">
              <a:buNone/>
              <a:defRPr/>
            </a:lvl1pPr>
          </a:lstStyle>
          <a:p>
            <a:pPr lvl="0"/>
            <a:endParaRPr lang="el-GR"/>
          </a:p>
        </p:txBody>
      </p:sp>
      <p:sp>
        <p:nvSpPr>
          <p:cNvPr id="4" name="Θέση κειμένου 3"/>
          <p:cNvSpPr txBox="1">
            <a:spLocks noGrp="1"/>
          </p:cNvSpPr>
          <p:nvPr>
            <p:ph type="body" idx="2"/>
          </p:nvPr>
        </p:nvSpPr>
        <p:spPr>
          <a:xfrm>
            <a:off x="2390403" y="5367447"/>
            <a:ext cx="7315195" cy="805048"/>
          </a:xfrm>
        </p:spPr>
        <p:txBody>
          <a:bodyPr/>
          <a:lstStyle>
            <a:lvl1pPr marL="0" indent="0">
              <a:buNone/>
              <a:defRPr sz="1300"/>
            </a:lvl1pPr>
          </a:lstStyle>
          <a:p>
            <a:pPr lvl="0"/>
            <a:r>
              <a:rPr lang="el-GR"/>
              <a:t>Στυλ υποδείγματος κειμένου</a:t>
            </a:r>
          </a:p>
        </p:txBody>
      </p:sp>
      <p:sp>
        <p:nvSpPr>
          <p:cNvPr id="5" name="Θέση ημερομηνίας 4"/>
          <p:cNvSpPr txBox="1">
            <a:spLocks noGrp="1"/>
          </p:cNvSpPr>
          <p:nvPr>
            <p:ph type="dt" sz="half" idx="7"/>
          </p:nvPr>
        </p:nvSpPr>
        <p:spPr/>
        <p:txBody>
          <a:bodyPr/>
          <a:lstStyle>
            <a:lvl1pPr>
              <a:defRPr/>
            </a:lvl1pPr>
          </a:lstStyle>
          <a:p>
            <a:endParaRPr/>
          </a:p>
        </p:txBody>
      </p:sp>
      <p:sp>
        <p:nvSpPr>
          <p:cNvPr id="6" name="Θέση υποσέλιδου 5"/>
          <p:cNvSpPr txBox="1">
            <a:spLocks noGrp="1"/>
          </p:cNvSpPr>
          <p:nvPr>
            <p:ph type="ftr" sz="quarter" idx="9"/>
          </p:nvPr>
        </p:nvSpPr>
        <p:spPr/>
        <p:txBody>
          <a:bodyPr/>
          <a:lstStyle>
            <a:lvl1pPr>
              <a:defRPr/>
            </a:lvl1pPr>
          </a:lstStyle>
          <a:p>
            <a:endParaRPr/>
          </a:p>
        </p:txBody>
      </p:sp>
      <p:sp>
        <p:nvSpPr>
          <p:cNvPr id="7" name="Θέση αριθμού διαφάνειας 6"/>
          <p:cNvSpPr txBox="1">
            <a:spLocks noGrp="1"/>
          </p:cNvSpPr>
          <p:nvPr>
            <p:ph type="sldNum" sz="quarter" idx="8"/>
          </p:nvPr>
        </p:nvSpPr>
        <p:spPr/>
        <p:txBody>
          <a:bodyPr/>
          <a:lstStyle>
            <a:lvl1pPr>
              <a:defRPr/>
            </a:lvl1pPr>
          </a:lstStyle>
          <a:p>
            <a:fld id="{3C48BE61-C8BA-497F-A4B6-2A1383081080}" type="slidenum">
              <a:rPr/>
              <a:pPr/>
              <a:t>‹nr.›</a:t>
            </a:fld>
            <a:endParaRPr/>
          </a:p>
        </p:txBody>
      </p:sp>
    </p:spTree>
    <p:extLst>
      <p:ext uri="{BB962C8B-B14F-4D97-AF65-F5344CB8AC3E}">
        <p14:creationId xmlns:p14="http://schemas.microsoft.com/office/powerpoint/2010/main" val="3827815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lvl1pPr>
              <a:defRPr lang="el-GR"/>
            </a:lvl1pPr>
          </a:lstStyle>
          <a:p>
            <a:pPr lvl="0"/>
            <a:r>
              <a:rPr lang="el-GR"/>
              <a:t>Στυλ κύριου τίτλου</a:t>
            </a:r>
          </a:p>
        </p:txBody>
      </p:sp>
      <p:sp>
        <p:nvSpPr>
          <p:cNvPr id="3" name="Θέση κατακόρυφου κειμένου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txBox="1">
            <a:spLocks noGrp="1"/>
          </p:cNvSpPr>
          <p:nvPr>
            <p:ph type="dt" sz="half" idx="7"/>
          </p:nvPr>
        </p:nvSpPr>
        <p:spPr/>
        <p:txBody>
          <a:bodyPr/>
          <a:lstStyle>
            <a:lvl1pPr>
              <a:defRPr/>
            </a:lvl1pPr>
          </a:lstStyle>
          <a:p>
            <a:endParaRPr/>
          </a:p>
        </p:txBody>
      </p:sp>
      <p:sp>
        <p:nvSpPr>
          <p:cNvPr id="5" name="Θέση υποσέλιδου 4"/>
          <p:cNvSpPr txBox="1">
            <a:spLocks noGrp="1"/>
          </p:cNvSpPr>
          <p:nvPr>
            <p:ph type="ftr" sz="quarter" idx="9"/>
          </p:nvPr>
        </p:nvSpPr>
        <p:spPr/>
        <p:txBody>
          <a:bodyPr/>
          <a:lstStyle>
            <a:lvl1pPr>
              <a:defRPr/>
            </a:lvl1pPr>
          </a:lstStyle>
          <a:p>
            <a:endParaRPr/>
          </a:p>
        </p:txBody>
      </p:sp>
      <p:sp>
        <p:nvSpPr>
          <p:cNvPr id="6" name="Θέση αριθμού διαφάνειας 5"/>
          <p:cNvSpPr txBox="1">
            <a:spLocks noGrp="1"/>
          </p:cNvSpPr>
          <p:nvPr>
            <p:ph type="sldNum" sz="quarter" idx="8"/>
          </p:nvPr>
        </p:nvSpPr>
        <p:spPr/>
        <p:txBody>
          <a:bodyPr/>
          <a:lstStyle>
            <a:lvl1pPr>
              <a:defRPr/>
            </a:lvl1pPr>
          </a:lstStyle>
          <a:p>
            <a:fld id="{46E01BD1-2CA3-4C81-99F2-E885AD407F28}" type="slidenum">
              <a:rPr/>
              <a:pPr/>
              <a:t>‹nr.›</a:t>
            </a:fld>
            <a:endParaRPr/>
          </a:p>
        </p:txBody>
      </p:sp>
    </p:spTree>
    <p:extLst>
      <p:ext uri="{BB962C8B-B14F-4D97-AF65-F5344CB8AC3E}">
        <p14:creationId xmlns:p14="http://schemas.microsoft.com/office/powerpoint/2010/main" val="3951989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txBox="1">
            <a:spLocks noGrp="1"/>
          </p:cNvSpPr>
          <p:nvPr>
            <p:ph type="title" orient="vert"/>
          </p:nvPr>
        </p:nvSpPr>
        <p:spPr>
          <a:xfrm>
            <a:off x="9480965" y="273628"/>
            <a:ext cx="2361604" cy="4788503"/>
          </a:xfrm>
        </p:spPr>
        <p:txBody>
          <a:bodyPr vert="eaVert"/>
          <a:lstStyle>
            <a:lvl1pPr>
              <a:defRPr lang="el-GR"/>
            </a:lvl1pPr>
          </a:lstStyle>
          <a:p>
            <a:pPr lvl="0"/>
            <a:r>
              <a:rPr lang="el-GR"/>
              <a:t>Στυλ κύριου τίτλου</a:t>
            </a:r>
          </a:p>
        </p:txBody>
      </p:sp>
      <p:sp>
        <p:nvSpPr>
          <p:cNvPr id="3" name="Θέση κατακόρυφου κειμένου 2"/>
          <p:cNvSpPr txBox="1">
            <a:spLocks noGrp="1"/>
          </p:cNvSpPr>
          <p:nvPr>
            <p:ph type="body" orient="vert" idx="1"/>
          </p:nvPr>
        </p:nvSpPr>
        <p:spPr>
          <a:xfrm>
            <a:off x="2394239" y="273628"/>
            <a:ext cx="6902400" cy="4788503"/>
          </a:xfrm>
        </p:spPr>
        <p:txBody>
          <a:bodyPr vert="eaVert"/>
          <a:lstStyle>
            <a:lvl1pPr>
              <a:defRPr/>
            </a:lvl1pPr>
            <a:lvl2pPr>
              <a:defRPr/>
            </a:lvl2pPr>
            <a:lvl3pPr>
              <a:defRPr/>
            </a:lvl3pPr>
            <a:lvl4pPr>
              <a:defRPr/>
            </a:lvl4pPr>
            <a:lvl5pPr>
              <a:defRPr/>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txBox="1">
            <a:spLocks noGrp="1"/>
          </p:cNvSpPr>
          <p:nvPr>
            <p:ph type="dt" sz="half" idx="7"/>
          </p:nvPr>
        </p:nvSpPr>
        <p:spPr/>
        <p:txBody>
          <a:bodyPr/>
          <a:lstStyle>
            <a:lvl1pPr>
              <a:defRPr/>
            </a:lvl1pPr>
          </a:lstStyle>
          <a:p>
            <a:endParaRPr/>
          </a:p>
        </p:txBody>
      </p:sp>
      <p:sp>
        <p:nvSpPr>
          <p:cNvPr id="5" name="Θέση υποσέλιδου 4"/>
          <p:cNvSpPr txBox="1">
            <a:spLocks noGrp="1"/>
          </p:cNvSpPr>
          <p:nvPr>
            <p:ph type="ftr" sz="quarter" idx="9"/>
          </p:nvPr>
        </p:nvSpPr>
        <p:spPr/>
        <p:txBody>
          <a:bodyPr/>
          <a:lstStyle>
            <a:lvl1pPr>
              <a:defRPr/>
            </a:lvl1pPr>
          </a:lstStyle>
          <a:p>
            <a:endParaRPr/>
          </a:p>
        </p:txBody>
      </p:sp>
      <p:sp>
        <p:nvSpPr>
          <p:cNvPr id="6" name="Θέση αριθμού διαφάνειας 5"/>
          <p:cNvSpPr txBox="1">
            <a:spLocks noGrp="1"/>
          </p:cNvSpPr>
          <p:nvPr>
            <p:ph type="sldNum" sz="quarter" idx="8"/>
          </p:nvPr>
        </p:nvSpPr>
        <p:spPr/>
        <p:txBody>
          <a:bodyPr/>
          <a:lstStyle>
            <a:lvl1pPr>
              <a:defRPr/>
            </a:lvl1pPr>
          </a:lstStyle>
          <a:p>
            <a:fld id="{CFA2D424-2545-4E2B-9D07-2137E4C14E0E}" type="slidenum">
              <a:rPr/>
              <a:pPr/>
              <a:t>‹nr.›</a:t>
            </a:fld>
            <a:endParaRPr/>
          </a:p>
        </p:txBody>
      </p:sp>
    </p:spTree>
    <p:extLst>
      <p:ext uri="{BB962C8B-B14F-4D97-AF65-F5344CB8AC3E}">
        <p14:creationId xmlns:p14="http://schemas.microsoft.com/office/powerpoint/2010/main" val="2424769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cstate="print"/>
          <a:srcRect/>
          <a:stretch>
            <a:fillRect/>
          </a:stretch>
        </p:blipFill>
        <p:spPr bwMode="auto">
          <a:xfrm>
            <a:off x="239185" y="115888"/>
            <a:ext cx="1246716" cy="398462"/>
          </a:xfrm>
          <a:prstGeom prst="rect">
            <a:avLst/>
          </a:prstGeom>
          <a:noFill/>
          <a:ln w="9525">
            <a:noFill/>
            <a:miter lim="800000"/>
            <a:headEnd/>
            <a:tailEnd/>
          </a:ln>
        </p:spPr>
      </p:pic>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5" name="3 Marcador de fecha"/>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r>
              <a:rPr lang="es-ES">
                <a:solidFill>
                  <a:prstClr val="black">
                    <a:tint val="75000"/>
                  </a:prstClr>
                </a:solidFill>
              </a:rPr>
              <a:t>CAWIE  kick-off meetig, Leuven</a:t>
            </a:r>
          </a:p>
        </p:txBody>
      </p:sp>
      <p:sp>
        <p:nvSpPr>
          <p:cNvPr id="7" name="5 Marcador de número de diapositiva"/>
          <p:cNvSpPr>
            <a:spLocks noGrp="1"/>
          </p:cNvSpPr>
          <p:nvPr>
            <p:ph type="sldNum" sz="quarter" idx="12"/>
          </p:nvPr>
        </p:nvSpPr>
        <p:spPr/>
        <p:txBody>
          <a:bodyPr/>
          <a:lstStyle>
            <a:lvl1pPr>
              <a:defRPr/>
            </a:lvl1pPr>
          </a:lstStyle>
          <a:p>
            <a:pPr>
              <a:defRPr/>
            </a:pPr>
            <a:fld id="{F56A24B2-917F-4873-A423-ADB160F14A41}" type="slidenum">
              <a:rPr lang="es-ES">
                <a:solidFill>
                  <a:prstClr val="black">
                    <a:tint val="75000"/>
                  </a:prstClr>
                </a:solidFill>
              </a:rPr>
              <a:pPr>
                <a:defRPr/>
              </a:pPr>
              <a:t>‹nr.›</a:t>
            </a:fld>
            <a:endParaRPr lang="es-ES">
              <a:solidFill>
                <a:prstClr val="black">
                  <a:tint val="75000"/>
                </a:prstClr>
              </a:solidFill>
            </a:endParaRPr>
          </a:p>
        </p:txBody>
      </p:sp>
    </p:spTree>
    <p:extLst>
      <p:ext uri="{BB962C8B-B14F-4D97-AF65-F5344CB8AC3E}">
        <p14:creationId xmlns:p14="http://schemas.microsoft.com/office/powerpoint/2010/main" val="31617301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r>
              <a:rPr lang="es-ES">
                <a:solidFill>
                  <a:prstClr val="black">
                    <a:tint val="75000"/>
                  </a:prstClr>
                </a:solidFill>
              </a:rPr>
              <a:t>CAWIE  kick-off meetig, Leuven</a:t>
            </a:r>
          </a:p>
        </p:txBody>
      </p:sp>
      <p:sp>
        <p:nvSpPr>
          <p:cNvPr id="6" name="5 Marcador de número de diapositiva"/>
          <p:cNvSpPr>
            <a:spLocks noGrp="1"/>
          </p:cNvSpPr>
          <p:nvPr>
            <p:ph type="sldNum" sz="quarter" idx="12"/>
          </p:nvPr>
        </p:nvSpPr>
        <p:spPr/>
        <p:txBody>
          <a:bodyPr/>
          <a:lstStyle>
            <a:lvl1pPr>
              <a:defRPr/>
            </a:lvl1pPr>
          </a:lstStyle>
          <a:p>
            <a:pPr>
              <a:defRPr/>
            </a:pPr>
            <a:fld id="{DB0D503E-7978-428E-9500-3EB08DC3771F}" type="slidenum">
              <a:rPr lang="es-ES">
                <a:solidFill>
                  <a:prstClr val="black">
                    <a:tint val="75000"/>
                  </a:prstClr>
                </a:solidFill>
              </a:rPr>
              <a:pPr>
                <a:defRPr/>
              </a:pPr>
              <a:t>‹nr.›</a:t>
            </a:fld>
            <a:endParaRPr lang="es-ES">
              <a:solidFill>
                <a:prstClr val="black">
                  <a:tint val="75000"/>
                </a:prstClr>
              </a:solidFill>
            </a:endParaRPr>
          </a:p>
        </p:txBody>
      </p:sp>
    </p:spTree>
    <p:extLst>
      <p:ext uri="{BB962C8B-B14F-4D97-AF65-F5344CB8AC3E}">
        <p14:creationId xmlns:p14="http://schemas.microsoft.com/office/powerpoint/2010/main" val="16851668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r>
              <a:rPr lang="es-ES">
                <a:solidFill>
                  <a:prstClr val="black">
                    <a:tint val="75000"/>
                  </a:prstClr>
                </a:solidFill>
              </a:rPr>
              <a:t>CAWIE  kick-off meetig, Leuven</a:t>
            </a:r>
          </a:p>
        </p:txBody>
      </p:sp>
      <p:sp>
        <p:nvSpPr>
          <p:cNvPr id="6" name="5 Marcador de número de diapositiva"/>
          <p:cNvSpPr>
            <a:spLocks noGrp="1"/>
          </p:cNvSpPr>
          <p:nvPr>
            <p:ph type="sldNum" sz="quarter" idx="12"/>
          </p:nvPr>
        </p:nvSpPr>
        <p:spPr/>
        <p:txBody>
          <a:bodyPr/>
          <a:lstStyle>
            <a:lvl1pPr>
              <a:defRPr/>
            </a:lvl1pPr>
          </a:lstStyle>
          <a:p>
            <a:pPr>
              <a:defRPr/>
            </a:pPr>
            <a:fld id="{FC029869-D33F-441D-AC00-72C4E3167367}" type="slidenum">
              <a:rPr lang="es-ES">
                <a:solidFill>
                  <a:prstClr val="black">
                    <a:tint val="75000"/>
                  </a:prstClr>
                </a:solidFill>
              </a:rPr>
              <a:pPr>
                <a:defRPr/>
              </a:pPr>
              <a:t>‹nr.›</a:t>
            </a:fld>
            <a:endParaRPr lang="es-ES">
              <a:solidFill>
                <a:prstClr val="black">
                  <a:tint val="75000"/>
                </a:prstClr>
              </a:solidFill>
            </a:endParaRPr>
          </a:p>
        </p:txBody>
      </p:sp>
    </p:spTree>
    <p:extLst>
      <p:ext uri="{BB962C8B-B14F-4D97-AF65-F5344CB8AC3E}">
        <p14:creationId xmlns:p14="http://schemas.microsoft.com/office/powerpoint/2010/main" val="36379405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r>
              <a:rPr lang="es-ES">
                <a:solidFill>
                  <a:prstClr val="black">
                    <a:tint val="75000"/>
                  </a:prstClr>
                </a:solidFill>
              </a:rPr>
              <a:t>CAWIE  kick-off meetig, Leuven</a:t>
            </a:r>
          </a:p>
        </p:txBody>
      </p:sp>
      <p:sp>
        <p:nvSpPr>
          <p:cNvPr id="7" name="5 Marcador de número de diapositiva"/>
          <p:cNvSpPr>
            <a:spLocks noGrp="1"/>
          </p:cNvSpPr>
          <p:nvPr>
            <p:ph type="sldNum" sz="quarter" idx="12"/>
          </p:nvPr>
        </p:nvSpPr>
        <p:spPr/>
        <p:txBody>
          <a:bodyPr/>
          <a:lstStyle>
            <a:lvl1pPr>
              <a:defRPr/>
            </a:lvl1pPr>
          </a:lstStyle>
          <a:p>
            <a:pPr>
              <a:defRPr/>
            </a:pPr>
            <a:fld id="{0D6D19CA-25A4-4590-AC54-52DDB5F914A2}" type="slidenum">
              <a:rPr lang="es-ES">
                <a:solidFill>
                  <a:prstClr val="black">
                    <a:tint val="75000"/>
                  </a:prstClr>
                </a:solidFill>
              </a:rPr>
              <a:pPr>
                <a:defRPr/>
              </a:pPr>
              <a:t>‹nr.›</a:t>
            </a:fld>
            <a:endParaRPr lang="es-ES">
              <a:solidFill>
                <a:prstClr val="black">
                  <a:tint val="75000"/>
                </a:prstClr>
              </a:solidFill>
            </a:endParaRPr>
          </a:p>
        </p:txBody>
      </p:sp>
    </p:spTree>
    <p:extLst>
      <p:ext uri="{BB962C8B-B14F-4D97-AF65-F5344CB8AC3E}">
        <p14:creationId xmlns:p14="http://schemas.microsoft.com/office/powerpoint/2010/main" val="7255404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r>
              <a:rPr lang="es-ES">
                <a:solidFill>
                  <a:prstClr val="black">
                    <a:tint val="75000"/>
                  </a:prstClr>
                </a:solidFill>
              </a:rPr>
              <a:t>CAWIE  kick-off meetig, Leuven</a:t>
            </a:r>
          </a:p>
        </p:txBody>
      </p:sp>
      <p:sp>
        <p:nvSpPr>
          <p:cNvPr id="9" name="5 Marcador de número de diapositiva"/>
          <p:cNvSpPr>
            <a:spLocks noGrp="1"/>
          </p:cNvSpPr>
          <p:nvPr>
            <p:ph type="sldNum" sz="quarter" idx="12"/>
          </p:nvPr>
        </p:nvSpPr>
        <p:spPr/>
        <p:txBody>
          <a:bodyPr/>
          <a:lstStyle>
            <a:lvl1pPr>
              <a:defRPr/>
            </a:lvl1pPr>
          </a:lstStyle>
          <a:p>
            <a:pPr>
              <a:defRPr/>
            </a:pPr>
            <a:fld id="{899253A0-939C-4230-B7A6-42F0D7452537}" type="slidenum">
              <a:rPr lang="es-ES">
                <a:solidFill>
                  <a:prstClr val="black">
                    <a:tint val="75000"/>
                  </a:prstClr>
                </a:solidFill>
              </a:rPr>
              <a:pPr>
                <a:defRPr/>
              </a:pPr>
              <a:t>‹nr.›</a:t>
            </a:fld>
            <a:endParaRPr lang="es-ES">
              <a:solidFill>
                <a:prstClr val="black">
                  <a:tint val="75000"/>
                </a:prstClr>
              </a:solidFill>
            </a:endParaRPr>
          </a:p>
        </p:txBody>
      </p:sp>
    </p:spTree>
    <p:extLst>
      <p:ext uri="{BB962C8B-B14F-4D97-AF65-F5344CB8AC3E}">
        <p14:creationId xmlns:p14="http://schemas.microsoft.com/office/powerpoint/2010/main" val="7631625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r>
              <a:rPr lang="es-ES" dirty="0">
                <a:solidFill>
                  <a:prstClr val="black">
                    <a:tint val="75000"/>
                  </a:prstClr>
                </a:solidFill>
              </a:rPr>
              <a:t>CAWIE  </a:t>
            </a:r>
            <a:r>
              <a:rPr lang="es-ES" dirty="0" err="1">
                <a:solidFill>
                  <a:prstClr val="black">
                    <a:tint val="75000"/>
                  </a:prstClr>
                </a:solidFill>
              </a:rPr>
              <a:t>kick</a:t>
            </a:r>
            <a:r>
              <a:rPr lang="es-ES" dirty="0">
                <a:solidFill>
                  <a:prstClr val="black">
                    <a:tint val="75000"/>
                  </a:prstClr>
                </a:solidFill>
              </a:rPr>
              <a:t>-off </a:t>
            </a:r>
            <a:r>
              <a:rPr lang="es-ES" dirty="0" err="1">
                <a:solidFill>
                  <a:prstClr val="black">
                    <a:tint val="75000"/>
                  </a:prstClr>
                </a:solidFill>
              </a:rPr>
              <a:t>meetig</a:t>
            </a:r>
            <a:r>
              <a:rPr lang="es-ES" dirty="0">
                <a:solidFill>
                  <a:prstClr val="black">
                    <a:tint val="75000"/>
                  </a:prstClr>
                </a:solidFill>
              </a:rPr>
              <a:t>, </a:t>
            </a:r>
            <a:r>
              <a:rPr lang="es-ES" dirty="0" err="1">
                <a:solidFill>
                  <a:prstClr val="black">
                    <a:tint val="75000"/>
                  </a:prstClr>
                </a:solidFill>
              </a:rPr>
              <a:t>Leuven</a:t>
            </a:r>
            <a:endParaRPr lang="es-ES" dirty="0">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E0BB6E42-7B8C-4496-B60E-B2734E3D9695}" type="slidenum">
              <a:rPr lang="es-ES" smtClean="0">
                <a:solidFill>
                  <a:prstClr val="black">
                    <a:tint val="75000"/>
                  </a:prstClr>
                </a:solidFill>
              </a:rPr>
              <a:pPr>
                <a:defRPr/>
              </a:pPr>
              <a:t>‹nr.›</a:t>
            </a:fld>
            <a:endParaRPr lang="es-ES" dirty="0">
              <a:solidFill>
                <a:prstClr val="black">
                  <a:tint val="75000"/>
                </a:prstClr>
              </a:solidFill>
            </a:endParaRPr>
          </a:p>
        </p:txBody>
      </p:sp>
    </p:spTree>
    <p:extLst>
      <p:ext uri="{BB962C8B-B14F-4D97-AF65-F5344CB8AC3E}">
        <p14:creationId xmlns:p14="http://schemas.microsoft.com/office/powerpoint/2010/main" val="1269422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31800" y="1600200"/>
            <a:ext cx="5463117"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098118" y="1600200"/>
            <a:ext cx="5465233"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05389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r>
              <a:rPr lang="es-ES">
                <a:solidFill>
                  <a:prstClr val="black">
                    <a:tint val="75000"/>
                  </a:prstClr>
                </a:solidFill>
              </a:rPr>
              <a:t>CAWIE  kick-off meetig, Leuven</a:t>
            </a:r>
          </a:p>
        </p:txBody>
      </p:sp>
      <p:sp>
        <p:nvSpPr>
          <p:cNvPr id="4" name="5 Marcador de número de diapositiva"/>
          <p:cNvSpPr>
            <a:spLocks noGrp="1"/>
          </p:cNvSpPr>
          <p:nvPr>
            <p:ph type="sldNum" sz="quarter" idx="12"/>
          </p:nvPr>
        </p:nvSpPr>
        <p:spPr/>
        <p:txBody>
          <a:bodyPr/>
          <a:lstStyle>
            <a:lvl1pPr>
              <a:defRPr/>
            </a:lvl1pPr>
          </a:lstStyle>
          <a:p>
            <a:pPr>
              <a:defRPr/>
            </a:pPr>
            <a:fld id="{283A2939-B725-4AC1-A520-4B6B582E6D03}" type="slidenum">
              <a:rPr lang="es-ES">
                <a:solidFill>
                  <a:prstClr val="black">
                    <a:tint val="75000"/>
                  </a:prstClr>
                </a:solidFill>
              </a:rPr>
              <a:pPr>
                <a:defRPr/>
              </a:pPr>
              <a:t>‹nr.›</a:t>
            </a:fld>
            <a:endParaRPr lang="es-ES">
              <a:solidFill>
                <a:prstClr val="black">
                  <a:tint val="75000"/>
                </a:prstClr>
              </a:solidFill>
            </a:endParaRPr>
          </a:p>
        </p:txBody>
      </p:sp>
    </p:spTree>
    <p:extLst>
      <p:ext uri="{BB962C8B-B14F-4D97-AF65-F5344CB8AC3E}">
        <p14:creationId xmlns:p14="http://schemas.microsoft.com/office/powerpoint/2010/main" val="16822872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r>
              <a:rPr lang="es-ES">
                <a:solidFill>
                  <a:prstClr val="black">
                    <a:tint val="75000"/>
                  </a:prstClr>
                </a:solidFill>
              </a:rPr>
              <a:t>CAWIE  kick-off meetig, Leuven</a:t>
            </a:r>
          </a:p>
        </p:txBody>
      </p:sp>
      <p:sp>
        <p:nvSpPr>
          <p:cNvPr id="7" name="5 Marcador de número de diapositiva"/>
          <p:cNvSpPr>
            <a:spLocks noGrp="1"/>
          </p:cNvSpPr>
          <p:nvPr>
            <p:ph type="sldNum" sz="quarter" idx="12"/>
          </p:nvPr>
        </p:nvSpPr>
        <p:spPr/>
        <p:txBody>
          <a:bodyPr/>
          <a:lstStyle>
            <a:lvl1pPr>
              <a:defRPr/>
            </a:lvl1pPr>
          </a:lstStyle>
          <a:p>
            <a:pPr>
              <a:defRPr/>
            </a:pPr>
            <a:fld id="{AC1B59E5-7182-4AD5-B2D1-EFF7D3A49136}" type="slidenum">
              <a:rPr lang="es-ES">
                <a:solidFill>
                  <a:prstClr val="black">
                    <a:tint val="75000"/>
                  </a:prstClr>
                </a:solidFill>
              </a:rPr>
              <a:pPr>
                <a:defRPr/>
              </a:pPr>
              <a:t>‹nr.›</a:t>
            </a:fld>
            <a:endParaRPr lang="es-ES">
              <a:solidFill>
                <a:prstClr val="black">
                  <a:tint val="75000"/>
                </a:prstClr>
              </a:solidFill>
            </a:endParaRPr>
          </a:p>
        </p:txBody>
      </p:sp>
    </p:spTree>
    <p:extLst>
      <p:ext uri="{BB962C8B-B14F-4D97-AF65-F5344CB8AC3E}">
        <p14:creationId xmlns:p14="http://schemas.microsoft.com/office/powerpoint/2010/main" val="2355508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r>
              <a:rPr lang="es-ES">
                <a:solidFill>
                  <a:prstClr val="black">
                    <a:tint val="75000"/>
                  </a:prstClr>
                </a:solidFill>
              </a:rPr>
              <a:t>CAWIE  kick-off meetig, Leuven</a:t>
            </a:r>
          </a:p>
        </p:txBody>
      </p:sp>
      <p:sp>
        <p:nvSpPr>
          <p:cNvPr id="7" name="5 Marcador de número de diapositiva"/>
          <p:cNvSpPr>
            <a:spLocks noGrp="1"/>
          </p:cNvSpPr>
          <p:nvPr>
            <p:ph type="sldNum" sz="quarter" idx="12"/>
          </p:nvPr>
        </p:nvSpPr>
        <p:spPr/>
        <p:txBody>
          <a:bodyPr/>
          <a:lstStyle>
            <a:lvl1pPr>
              <a:defRPr/>
            </a:lvl1pPr>
          </a:lstStyle>
          <a:p>
            <a:pPr>
              <a:defRPr/>
            </a:pPr>
            <a:fld id="{E3C2C898-B15A-4197-A5A7-AAA63C305668}" type="slidenum">
              <a:rPr lang="es-ES">
                <a:solidFill>
                  <a:prstClr val="black">
                    <a:tint val="75000"/>
                  </a:prstClr>
                </a:solidFill>
              </a:rPr>
              <a:pPr>
                <a:defRPr/>
              </a:pPr>
              <a:t>‹nr.›</a:t>
            </a:fld>
            <a:endParaRPr lang="es-ES">
              <a:solidFill>
                <a:prstClr val="black">
                  <a:tint val="75000"/>
                </a:prstClr>
              </a:solidFill>
            </a:endParaRPr>
          </a:p>
        </p:txBody>
      </p:sp>
    </p:spTree>
    <p:extLst>
      <p:ext uri="{BB962C8B-B14F-4D97-AF65-F5344CB8AC3E}">
        <p14:creationId xmlns:p14="http://schemas.microsoft.com/office/powerpoint/2010/main" val="1471681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r>
              <a:rPr lang="es-ES">
                <a:solidFill>
                  <a:prstClr val="black">
                    <a:tint val="75000"/>
                  </a:prstClr>
                </a:solidFill>
              </a:rPr>
              <a:t>CAWIE  kick-off meetig, Leuven</a:t>
            </a:r>
          </a:p>
        </p:txBody>
      </p:sp>
      <p:sp>
        <p:nvSpPr>
          <p:cNvPr id="6" name="5 Marcador de número de diapositiva"/>
          <p:cNvSpPr>
            <a:spLocks noGrp="1"/>
          </p:cNvSpPr>
          <p:nvPr>
            <p:ph type="sldNum" sz="quarter" idx="12"/>
          </p:nvPr>
        </p:nvSpPr>
        <p:spPr/>
        <p:txBody>
          <a:bodyPr/>
          <a:lstStyle>
            <a:lvl1pPr>
              <a:defRPr/>
            </a:lvl1pPr>
          </a:lstStyle>
          <a:p>
            <a:pPr>
              <a:defRPr/>
            </a:pPr>
            <a:fld id="{79D041AD-950D-49A5-B6F0-43EB676A2442}" type="slidenum">
              <a:rPr lang="es-ES">
                <a:solidFill>
                  <a:prstClr val="black">
                    <a:tint val="75000"/>
                  </a:prstClr>
                </a:solidFill>
              </a:rPr>
              <a:pPr>
                <a:defRPr/>
              </a:pPr>
              <a:t>‹nr.›</a:t>
            </a:fld>
            <a:endParaRPr lang="es-ES">
              <a:solidFill>
                <a:prstClr val="black">
                  <a:tint val="75000"/>
                </a:prstClr>
              </a:solidFill>
            </a:endParaRPr>
          </a:p>
        </p:txBody>
      </p:sp>
    </p:spTree>
    <p:extLst>
      <p:ext uri="{BB962C8B-B14F-4D97-AF65-F5344CB8AC3E}">
        <p14:creationId xmlns:p14="http://schemas.microsoft.com/office/powerpoint/2010/main" val="4238125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r>
              <a:rPr lang="es-ES">
                <a:solidFill>
                  <a:prstClr val="black">
                    <a:tint val="75000"/>
                  </a:prstClr>
                </a:solidFill>
              </a:rPr>
              <a:t>CAWIE  kick-off meetig, Leuven</a:t>
            </a:r>
          </a:p>
        </p:txBody>
      </p:sp>
      <p:sp>
        <p:nvSpPr>
          <p:cNvPr id="6" name="5 Marcador de número de diapositiva"/>
          <p:cNvSpPr>
            <a:spLocks noGrp="1"/>
          </p:cNvSpPr>
          <p:nvPr>
            <p:ph type="sldNum" sz="quarter" idx="12"/>
          </p:nvPr>
        </p:nvSpPr>
        <p:spPr/>
        <p:txBody>
          <a:bodyPr/>
          <a:lstStyle>
            <a:lvl1pPr>
              <a:defRPr/>
            </a:lvl1pPr>
          </a:lstStyle>
          <a:p>
            <a:pPr>
              <a:defRPr/>
            </a:pPr>
            <a:fld id="{6DACD303-948A-4B97-92F6-6DAAC99494CF}" type="slidenum">
              <a:rPr lang="es-ES">
                <a:solidFill>
                  <a:prstClr val="black">
                    <a:tint val="75000"/>
                  </a:prstClr>
                </a:solidFill>
              </a:rPr>
              <a:pPr>
                <a:defRPr/>
              </a:pPr>
              <a:t>‹nr.›</a:t>
            </a:fld>
            <a:endParaRPr lang="es-ES">
              <a:solidFill>
                <a:prstClr val="black">
                  <a:tint val="75000"/>
                </a:prstClr>
              </a:solidFill>
            </a:endParaRPr>
          </a:p>
        </p:txBody>
      </p:sp>
    </p:spTree>
    <p:extLst>
      <p:ext uri="{BB962C8B-B14F-4D97-AF65-F5344CB8AC3E}">
        <p14:creationId xmlns:p14="http://schemas.microsoft.com/office/powerpoint/2010/main" val="35144908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ECFE756F-EBF7-CB4C-80D6-AA98AAA34AEE}" type="datetime1">
              <a:rPr lang="en-GB" smtClean="0">
                <a:solidFill>
                  <a:prstClr val="black">
                    <a:tint val="75000"/>
                  </a:prstClr>
                </a:solidFill>
              </a:rPr>
              <a:pPr/>
              <a:t>12/05/2015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4F0CD1B-41F5-0D4B-AA97-91911BB8F2C1}"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27880018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2C12295-1DDC-7F48-93F5-4BF6EE3D4FFA}" type="datetime1">
              <a:rPr lang="en-GB" smtClean="0">
                <a:solidFill>
                  <a:prstClr val="black">
                    <a:tint val="75000"/>
                  </a:prstClr>
                </a:solidFill>
              </a:rPr>
              <a:pPr/>
              <a:t>12/05/2015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4F0CD1B-41F5-0D4B-AA97-91911BB8F2C1}"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22969267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5EAF963F-8B94-2B4A-84C2-84C35294A8BE}" type="datetime1">
              <a:rPr lang="en-GB" smtClean="0">
                <a:solidFill>
                  <a:prstClr val="black">
                    <a:tint val="75000"/>
                  </a:prstClr>
                </a:solidFill>
              </a:rPr>
              <a:pPr/>
              <a:t>12/05/2015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4F0CD1B-41F5-0D4B-AA97-91911BB8F2C1}"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20289393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D8BBB8B1-BACF-0543-9030-955694E81DA6}" type="datetime1">
              <a:rPr lang="en-GB" smtClean="0">
                <a:solidFill>
                  <a:prstClr val="black">
                    <a:tint val="75000"/>
                  </a:prstClr>
                </a:solidFill>
              </a:rPr>
              <a:pPr/>
              <a:t>12/05/2015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4F0CD1B-41F5-0D4B-AA97-91911BB8F2C1}"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38333130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49925AD3-9BDB-DD4F-AF30-92877767646B}" type="datetime1">
              <a:rPr lang="en-GB" smtClean="0">
                <a:solidFill>
                  <a:prstClr val="black">
                    <a:tint val="75000"/>
                  </a:prstClr>
                </a:solidFill>
              </a:rPr>
              <a:pPr/>
              <a:t>12/05/2015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4F0CD1B-41F5-0D4B-AA97-91911BB8F2C1}"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1607041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332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5BAAC929-2154-B141-BF46-DBEDBFB8972D}" type="datetime1">
              <a:rPr lang="en-GB" smtClean="0">
                <a:solidFill>
                  <a:prstClr val="black">
                    <a:tint val="75000"/>
                  </a:prstClr>
                </a:solidFill>
              </a:rPr>
              <a:pPr/>
              <a:t>12/05/2015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4F0CD1B-41F5-0D4B-AA97-91911BB8F2C1}"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18523222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4DFC33-5D18-E24F-9703-F91844D79329}" type="datetime1">
              <a:rPr lang="en-GB" smtClean="0">
                <a:solidFill>
                  <a:prstClr val="black">
                    <a:tint val="75000"/>
                  </a:prstClr>
                </a:solidFill>
              </a:rPr>
              <a:pPr/>
              <a:t>12/05/2015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4F0CD1B-41F5-0D4B-AA97-91911BB8F2C1}"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41569481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2545A43-67B3-F144-9C8C-A699E66A580A}" type="datetime1">
              <a:rPr lang="en-GB" smtClean="0">
                <a:solidFill>
                  <a:prstClr val="black">
                    <a:tint val="75000"/>
                  </a:prstClr>
                </a:solidFill>
              </a:rPr>
              <a:pPr/>
              <a:t>12/05/2015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4F0CD1B-41F5-0D4B-AA97-91911BB8F2C1}"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19039330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6DFF049-2509-B649-B278-F622F16A56CB}" type="datetime1">
              <a:rPr lang="en-GB" smtClean="0">
                <a:solidFill>
                  <a:prstClr val="black">
                    <a:tint val="75000"/>
                  </a:prstClr>
                </a:solidFill>
              </a:rPr>
              <a:pPr/>
              <a:t>12/05/2015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4F0CD1B-41F5-0D4B-AA97-91911BB8F2C1}"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11427101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1E39BC0-2D77-2C45-AAB9-7DD7E6CBC536}" type="datetime1">
              <a:rPr lang="en-GB" smtClean="0">
                <a:solidFill>
                  <a:prstClr val="black">
                    <a:tint val="75000"/>
                  </a:prstClr>
                </a:solidFill>
              </a:rPr>
              <a:pPr/>
              <a:t>12/05/2015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4F0CD1B-41F5-0D4B-AA97-91911BB8F2C1}"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13310063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AB36DD2-6997-1547-B5C8-474FD7CA6555}" type="datetime1">
              <a:rPr lang="en-GB" smtClean="0">
                <a:solidFill>
                  <a:prstClr val="black">
                    <a:tint val="75000"/>
                  </a:prstClr>
                </a:solidFill>
              </a:rPr>
              <a:pPr/>
              <a:t>12/05/2015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4F0CD1B-41F5-0D4B-AA97-91911BB8F2C1}"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20396325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ECFE756F-EBF7-CB4C-80D6-AA98AAA34AEE}" type="datetime1">
              <a:rPr lang="en-GB" smtClean="0">
                <a:solidFill>
                  <a:prstClr val="black">
                    <a:tint val="75000"/>
                  </a:prstClr>
                </a:solidFill>
              </a:rPr>
              <a:pPr/>
              <a:t>12/05/2015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4F0CD1B-41F5-0D4B-AA97-91911BB8F2C1}"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27767040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2C12295-1DDC-7F48-93F5-4BF6EE3D4FFA}" type="datetime1">
              <a:rPr lang="en-GB" smtClean="0">
                <a:solidFill>
                  <a:prstClr val="black">
                    <a:tint val="75000"/>
                  </a:prstClr>
                </a:solidFill>
              </a:rPr>
              <a:pPr/>
              <a:t>12/05/2015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4F0CD1B-41F5-0D4B-AA97-91911BB8F2C1}"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4219991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5EAF963F-8B94-2B4A-84C2-84C35294A8BE}" type="datetime1">
              <a:rPr lang="en-GB" smtClean="0">
                <a:solidFill>
                  <a:prstClr val="black">
                    <a:tint val="75000"/>
                  </a:prstClr>
                </a:solidFill>
              </a:rPr>
              <a:pPr/>
              <a:t>12/05/2015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4F0CD1B-41F5-0D4B-AA97-91911BB8F2C1}"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19465046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D8BBB8B1-BACF-0543-9030-955694E81DA6}" type="datetime1">
              <a:rPr lang="en-GB" smtClean="0">
                <a:solidFill>
                  <a:prstClr val="black">
                    <a:tint val="75000"/>
                  </a:prstClr>
                </a:solidFill>
              </a:rPr>
              <a:pPr/>
              <a:t>12/05/2015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4F0CD1B-41F5-0D4B-AA97-91911BB8F2C1}"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593009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Tree>
    <p:extLst>
      <p:ext uri="{BB962C8B-B14F-4D97-AF65-F5344CB8AC3E}">
        <p14:creationId xmlns:p14="http://schemas.microsoft.com/office/powerpoint/2010/main" val="366844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49925AD3-9BDB-DD4F-AF30-92877767646B}" type="datetime1">
              <a:rPr lang="en-GB" smtClean="0">
                <a:solidFill>
                  <a:prstClr val="black">
                    <a:tint val="75000"/>
                  </a:prstClr>
                </a:solidFill>
              </a:rPr>
              <a:pPr/>
              <a:t>12/05/2015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4F0CD1B-41F5-0D4B-AA97-91911BB8F2C1}"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42667071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5BAAC929-2154-B141-BF46-DBEDBFB8972D}" type="datetime1">
              <a:rPr lang="en-GB" smtClean="0">
                <a:solidFill>
                  <a:prstClr val="black">
                    <a:tint val="75000"/>
                  </a:prstClr>
                </a:solidFill>
              </a:rPr>
              <a:pPr/>
              <a:t>12/05/2015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4F0CD1B-41F5-0D4B-AA97-91911BB8F2C1}"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15822760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4DFC33-5D18-E24F-9703-F91844D79329}" type="datetime1">
              <a:rPr lang="en-GB" smtClean="0">
                <a:solidFill>
                  <a:prstClr val="black">
                    <a:tint val="75000"/>
                  </a:prstClr>
                </a:solidFill>
              </a:rPr>
              <a:pPr/>
              <a:t>12/05/2015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4F0CD1B-41F5-0D4B-AA97-91911BB8F2C1}"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26854150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2545A43-67B3-F144-9C8C-A699E66A580A}" type="datetime1">
              <a:rPr lang="en-GB" smtClean="0">
                <a:solidFill>
                  <a:prstClr val="black">
                    <a:tint val="75000"/>
                  </a:prstClr>
                </a:solidFill>
              </a:rPr>
              <a:pPr/>
              <a:t>12/05/2015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4F0CD1B-41F5-0D4B-AA97-91911BB8F2C1}"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8383858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6DFF049-2509-B649-B278-F622F16A56CB}" type="datetime1">
              <a:rPr lang="en-GB" smtClean="0">
                <a:solidFill>
                  <a:prstClr val="black">
                    <a:tint val="75000"/>
                  </a:prstClr>
                </a:solidFill>
              </a:rPr>
              <a:pPr/>
              <a:t>12/05/2015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4F0CD1B-41F5-0D4B-AA97-91911BB8F2C1}"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7059954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1E39BC0-2D77-2C45-AAB9-7DD7E6CBC536}" type="datetime1">
              <a:rPr lang="en-GB" smtClean="0">
                <a:solidFill>
                  <a:prstClr val="black">
                    <a:tint val="75000"/>
                  </a:prstClr>
                </a:solidFill>
              </a:rPr>
              <a:pPr/>
              <a:t>12/05/2015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4F0CD1B-41F5-0D4B-AA97-91911BB8F2C1}"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29115696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AB36DD2-6997-1547-B5C8-474FD7CA6555}" type="datetime1">
              <a:rPr lang="en-GB" smtClean="0">
                <a:solidFill>
                  <a:prstClr val="black">
                    <a:tint val="75000"/>
                  </a:prstClr>
                </a:solidFill>
              </a:rPr>
              <a:pPr/>
              <a:t>12/05/2015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4F0CD1B-41F5-0D4B-AA97-91911BB8F2C1}"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3760575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4850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53471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87902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hyperlink" Target="http://www.pv.ccoo.es/nord/imatges/3407.gif" TargetMode="Externa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431801" y="323850"/>
            <a:ext cx="11131551" cy="381000"/>
          </a:xfrm>
          <a:prstGeom prst="rect">
            <a:avLst/>
          </a:prstGeom>
          <a:solidFill>
            <a:srgbClr val="77D10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 tIns="0" rIns="18000" bIns="0" numCol="1" anchor="t" anchorCtr="0" compatLnSpc="1">
            <a:prstTxWarp prst="textNoShape">
              <a:avLst/>
            </a:prstTxWarp>
          </a:bodyPr>
          <a:lstStyle/>
          <a:p>
            <a:pPr lvl="0"/>
            <a:r>
              <a:rPr lang="en-GB" altLang="fr-FR" noProof="0" dirty="0" smtClean="0"/>
              <a:t>Click to edit Master title style</a:t>
            </a:r>
          </a:p>
        </p:txBody>
      </p:sp>
      <p:sp>
        <p:nvSpPr>
          <p:cNvPr id="23555" name="Rectangle 3"/>
          <p:cNvSpPr>
            <a:spLocks noGrp="1" noChangeArrowheads="1"/>
          </p:cNvSpPr>
          <p:nvPr>
            <p:ph type="body" idx="1"/>
          </p:nvPr>
        </p:nvSpPr>
        <p:spPr bwMode="auto">
          <a:xfrm>
            <a:off x="431801" y="1600200"/>
            <a:ext cx="11131551"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000" tIns="0" rIns="18000" bIns="0" numCol="1" anchor="t" anchorCtr="0" compatLnSpc="1">
            <a:prstTxWarp prst="textNoShape">
              <a:avLst/>
            </a:prstTxWarp>
          </a:bodyPr>
          <a:lstStyle/>
          <a:p>
            <a:pPr lvl="0"/>
            <a:r>
              <a:rPr lang="en-US" altLang="fr-FR" smtClean="0"/>
              <a:t>Click to edit Master text styles</a:t>
            </a:r>
          </a:p>
          <a:p>
            <a:pPr lvl="1"/>
            <a:r>
              <a:rPr lang="en-US" altLang="fr-FR" smtClean="0"/>
              <a:t>Second level</a:t>
            </a:r>
          </a:p>
          <a:p>
            <a:pPr lvl="2"/>
            <a:r>
              <a:rPr lang="en-US" altLang="fr-FR" smtClean="0"/>
              <a:t>Third level</a:t>
            </a:r>
          </a:p>
          <a:p>
            <a:pPr lvl="3"/>
            <a:r>
              <a:rPr lang="en-US" altLang="fr-FR" smtClean="0"/>
              <a:t>Fourth level</a:t>
            </a:r>
          </a:p>
          <a:p>
            <a:pPr lvl="4"/>
            <a:r>
              <a:rPr lang="en-US" altLang="fr-FR" smtClean="0"/>
              <a:t>Fifth level</a:t>
            </a:r>
            <a:endParaRPr lang="en-GB" altLang="fr-FR" smtClean="0"/>
          </a:p>
        </p:txBody>
      </p:sp>
      <p:pic>
        <p:nvPicPr>
          <p:cNvPr id="4" name="Afbeelding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837588" y="6381750"/>
            <a:ext cx="2362200" cy="476250"/>
          </a:xfrm>
          <a:prstGeom prst="rect">
            <a:avLst/>
          </a:prstGeom>
        </p:spPr>
      </p:pic>
    </p:spTree>
    <p:extLst>
      <p:ext uri="{BB962C8B-B14F-4D97-AF65-F5344CB8AC3E}">
        <p14:creationId xmlns:p14="http://schemas.microsoft.com/office/powerpoint/2010/main" val="19650859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sldNum="0" hdr="0" dt="0"/>
  <p:txStyles>
    <p:titleStyle>
      <a:lvl1pPr algn="l" rtl="0" eaLnBrk="0" fontAlgn="base" hangingPunct="0">
        <a:spcBef>
          <a:spcPct val="0"/>
        </a:spcBef>
        <a:spcAft>
          <a:spcPct val="0"/>
        </a:spcAft>
        <a:defRPr sz="2500">
          <a:solidFill>
            <a:srgbClr val="FFFFFF"/>
          </a:solidFill>
          <a:latin typeface="+mj-lt"/>
          <a:ea typeface="+mj-ea"/>
          <a:cs typeface="+mj-cs"/>
        </a:defRPr>
      </a:lvl1pPr>
      <a:lvl2pPr algn="l" rtl="0" eaLnBrk="0" fontAlgn="base" hangingPunct="0">
        <a:spcBef>
          <a:spcPct val="0"/>
        </a:spcBef>
        <a:spcAft>
          <a:spcPct val="0"/>
        </a:spcAft>
        <a:defRPr sz="2500">
          <a:solidFill>
            <a:srgbClr val="FFFFFF"/>
          </a:solidFill>
          <a:latin typeface="Arial" charset="0"/>
        </a:defRPr>
      </a:lvl2pPr>
      <a:lvl3pPr algn="l" rtl="0" eaLnBrk="0" fontAlgn="base" hangingPunct="0">
        <a:spcBef>
          <a:spcPct val="0"/>
        </a:spcBef>
        <a:spcAft>
          <a:spcPct val="0"/>
        </a:spcAft>
        <a:defRPr sz="2500">
          <a:solidFill>
            <a:srgbClr val="FFFFFF"/>
          </a:solidFill>
          <a:latin typeface="Arial" charset="0"/>
        </a:defRPr>
      </a:lvl3pPr>
      <a:lvl4pPr algn="l" rtl="0" eaLnBrk="0" fontAlgn="base" hangingPunct="0">
        <a:spcBef>
          <a:spcPct val="0"/>
        </a:spcBef>
        <a:spcAft>
          <a:spcPct val="0"/>
        </a:spcAft>
        <a:defRPr sz="2500">
          <a:solidFill>
            <a:srgbClr val="FFFFFF"/>
          </a:solidFill>
          <a:latin typeface="Arial" charset="0"/>
        </a:defRPr>
      </a:lvl4pPr>
      <a:lvl5pPr algn="l" rtl="0" eaLnBrk="0" fontAlgn="base" hangingPunct="0">
        <a:spcBef>
          <a:spcPct val="0"/>
        </a:spcBef>
        <a:spcAft>
          <a:spcPct val="0"/>
        </a:spcAft>
        <a:defRPr sz="2500">
          <a:solidFill>
            <a:srgbClr val="FFFFFF"/>
          </a:solidFill>
          <a:latin typeface="Arial" charset="0"/>
        </a:defRPr>
      </a:lvl5pPr>
      <a:lvl6pPr marL="457200" algn="l" rtl="0" eaLnBrk="1" fontAlgn="base" hangingPunct="1">
        <a:spcBef>
          <a:spcPct val="0"/>
        </a:spcBef>
        <a:spcAft>
          <a:spcPct val="0"/>
        </a:spcAft>
        <a:defRPr sz="2500">
          <a:solidFill>
            <a:srgbClr val="FFFFFF"/>
          </a:solidFill>
          <a:latin typeface="Arial" charset="0"/>
        </a:defRPr>
      </a:lvl6pPr>
      <a:lvl7pPr marL="914400" algn="l" rtl="0" eaLnBrk="1" fontAlgn="base" hangingPunct="1">
        <a:spcBef>
          <a:spcPct val="0"/>
        </a:spcBef>
        <a:spcAft>
          <a:spcPct val="0"/>
        </a:spcAft>
        <a:defRPr sz="2500">
          <a:solidFill>
            <a:srgbClr val="FFFFFF"/>
          </a:solidFill>
          <a:latin typeface="Arial" charset="0"/>
        </a:defRPr>
      </a:lvl7pPr>
      <a:lvl8pPr marL="1371600" algn="l" rtl="0" eaLnBrk="1" fontAlgn="base" hangingPunct="1">
        <a:spcBef>
          <a:spcPct val="0"/>
        </a:spcBef>
        <a:spcAft>
          <a:spcPct val="0"/>
        </a:spcAft>
        <a:defRPr sz="2500">
          <a:solidFill>
            <a:srgbClr val="FFFFFF"/>
          </a:solidFill>
          <a:latin typeface="Arial" charset="0"/>
        </a:defRPr>
      </a:lvl8pPr>
      <a:lvl9pPr marL="1828800" algn="l" rtl="0" eaLnBrk="1" fontAlgn="base" hangingPunct="1">
        <a:spcBef>
          <a:spcPct val="0"/>
        </a:spcBef>
        <a:spcAft>
          <a:spcPct val="0"/>
        </a:spcAft>
        <a:defRPr sz="2500">
          <a:solidFill>
            <a:srgbClr val="FFFFFF"/>
          </a:solidFill>
          <a:latin typeface="Arial" charset="0"/>
        </a:defRPr>
      </a:lvl9pPr>
    </p:titleStyle>
    <p:bodyStyle>
      <a:lvl1pPr marL="342900" indent="-342900" algn="l" rtl="0" eaLnBrk="0" fontAlgn="base" hangingPunct="0">
        <a:spcBef>
          <a:spcPct val="20000"/>
        </a:spcBef>
        <a:spcAft>
          <a:spcPct val="0"/>
        </a:spcAft>
        <a:buClr>
          <a:srgbClr val="00528D"/>
        </a:buClr>
        <a:buSzPct val="80000"/>
        <a:buFont typeface="Arial" pitchFamily="34"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9EC3DE"/>
        </a:buClr>
        <a:buSzPct val="80000"/>
        <a:buFont typeface="Arial" pitchFamily="34" charset="0"/>
        <a:buChar char="●"/>
        <a:defRPr sz="2200">
          <a:solidFill>
            <a:schemeClr val="tx1"/>
          </a:solidFill>
          <a:latin typeface="+mn-lt"/>
        </a:defRPr>
      </a:lvl2pPr>
      <a:lvl3pPr marL="1143000" indent="-228600" algn="l" rtl="0" eaLnBrk="0" fontAlgn="base" hangingPunct="0">
        <a:spcBef>
          <a:spcPct val="20000"/>
        </a:spcBef>
        <a:spcAft>
          <a:spcPct val="0"/>
        </a:spcAft>
        <a:buClr>
          <a:schemeClr val="hlink"/>
        </a:buClr>
        <a:buSzPct val="80000"/>
        <a:buFont typeface="Arial" pitchFamily="34" charset="0"/>
        <a:buChar char="○"/>
        <a:defRPr sz="2000">
          <a:solidFill>
            <a:schemeClr val="tx1"/>
          </a:solidFill>
          <a:latin typeface="+mn-lt"/>
        </a:defRPr>
      </a:lvl3pPr>
      <a:lvl4pPr marL="1600200" indent="-228600" algn="l" rtl="0" eaLnBrk="0" fontAlgn="base" hangingPunct="0">
        <a:spcBef>
          <a:spcPct val="20000"/>
        </a:spcBef>
        <a:spcAft>
          <a:spcPct val="0"/>
        </a:spcAft>
        <a:buClr>
          <a:schemeClr val="accent1"/>
        </a:buClr>
        <a:buSzPct val="80000"/>
        <a:buFont typeface="Arial" pitchFamily="34" charset="0"/>
        <a:buChar char="●"/>
        <a:defRPr>
          <a:solidFill>
            <a:schemeClr val="tx1"/>
          </a:solidFill>
          <a:latin typeface="+mn-lt"/>
        </a:defRPr>
      </a:lvl4pPr>
      <a:lvl5pPr marL="2057400" indent="-228600" algn="l" rtl="0" eaLnBrk="0" fontAlgn="base" hangingPunct="0">
        <a:spcBef>
          <a:spcPct val="20000"/>
        </a:spcBef>
        <a:spcAft>
          <a:spcPct val="0"/>
        </a:spcAft>
        <a:buClr>
          <a:schemeClr val="hlink"/>
        </a:buClr>
        <a:buSzPct val="80000"/>
        <a:buFont typeface="Arial" pitchFamily="34" charset="0"/>
        <a:buChar char="●"/>
        <a:defRPr sz="1600">
          <a:solidFill>
            <a:schemeClr val="tx1"/>
          </a:solidFill>
          <a:latin typeface="+mn-lt"/>
        </a:defRPr>
      </a:lvl5pPr>
      <a:lvl6pPr marL="2514600" indent="-228600" algn="l" rtl="0" eaLnBrk="1" fontAlgn="base" hangingPunct="1">
        <a:spcBef>
          <a:spcPct val="20000"/>
        </a:spcBef>
        <a:spcAft>
          <a:spcPct val="0"/>
        </a:spcAft>
        <a:buClr>
          <a:schemeClr val="hlink"/>
        </a:buClr>
        <a:buSzPct val="80000"/>
        <a:buFont typeface="Arial" charset="0"/>
        <a:buChar char="●"/>
        <a:defRPr sz="1600">
          <a:solidFill>
            <a:schemeClr val="tx1"/>
          </a:solidFill>
          <a:latin typeface="+mn-lt"/>
        </a:defRPr>
      </a:lvl6pPr>
      <a:lvl7pPr marL="2971800" indent="-228600" algn="l" rtl="0" eaLnBrk="1" fontAlgn="base" hangingPunct="1">
        <a:spcBef>
          <a:spcPct val="20000"/>
        </a:spcBef>
        <a:spcAft>
          <a:spcPct val="0"/>
        </a:spcAft>
        <a:buClr>
          <a:schemeClr val="hlink"/>
        </a:buClr>
        <a:buSzPct val="80000"/>
        <a:buFont typeface="Arial" charset="0"/>
        <a:buChar char="●"/>
        <a:defRPr sz="1600">
          <a:solidFill>
            <a:schemeClr val="tx1"/>
          </a:solidFill>
          <a:latin typeface="+mn-lt"/>
        </a:defRPr>
      </a:lvl7pPr>
      <a:lvl8pPr marL="3429000" indent="-228600" algn="l" rtl="0" eaLnBrk="1" fontAlgn="base" hangingPunct="1">
        <a:spcBef>
          <a:spcPct val="20000"/>
        </a:spcBef>
        <a:spcAft>
          <a:spcPct val="0"/>
        </a:spcAft>
        <a:buClr>
          <a:schemeClr val="hlink"/>
        </a:buClr>
        <a:buSzPct val="80000"/>
        <a:buFont typeface="Arial" charset="0"/>
        <a:buChar char="●"/>
        <a:defRPr sz="1600">
          <a:solidFill>
            <a:schemeClr val="tx1"/>
          </a:solidFill>
          <a:latin typeface="+mn-lt"/>
        </a:defRPr>
      </a:lvl8pPr>
      <a:lvl9pPr marL="3886200" indent="-228600" algn="l" rtl="0" eaLnBrk="1" fontAlgn="base" hangingPunct="1">
        <a:spcBef>
          <a:spcPct val="20000"/>
        </a:spcBef>
        <a:spcAft>
          <a:spcPct val="0"/>
        </a:spcAft>
        <a:buClr>
          <a:schemeClr val="hlink"/>
        </a:buClr>
        <a:buSzPct val="80000"/>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6000"/>
            <a:lum/>
          </a:blip>
          <a:srcRect/>
          <a:tile tx="0" ty="0" sx="100000" sy="100000" flip="none" algn="tl"/>
        </a:blip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B90743-3193-4EC1-B558-79BD7D70DFF7}" type="datetimeFigureOut">
              <a:rPr lang="el-GR" smtClean="0">
                <a:solidFill>
                  <a:prstClr val="black">
                    <a:tint val="75000"/>
                  </a:prstClr>
                </a:solidFill>
              </a:rPr>
              <a:pPr/>
              <a:t>12/5/2015</a:t>
            </a:fld>
            <a:endParaRPr lang="el-GR">
              <a:solidFill>
                <a:prstClr val="black">
                  <a:tint val="75000"/>
                </a:prstClr>
              </a:solidFill>
            </a:endParaRPr>
          </a:p>
        </p:txBody>
      </p:sp>
      <p:sp>
        <p:nvSpPr>
          <p:cNvPr id="5" name="Θέση υποσέλιδου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Θέση αριθμού διαφάνειας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98F573-BC8B-4236-A228-51C69C1C7F8D}" type="slidenum">
              <a:rPr lang="el-GR" smtClean="0">
                <a:solidFill>
                  <a:prstClr val="black">
                    <a:tint val="75000"/>
                  </a:prstClr>
                </a:solidFill>
              </a:rPr>
              <a:pPr/>
              <a:t>‹nr.›</a:t>
            </a:fld>
            <a:endParaRPr lang="el-GR">
              <a:solidFill>
                <a:prstClr val="black">
                  <a:tint val="75000"/>
                </a:prstClr>
              </a:solidFill>
            </a:endParaRPr>
          </a:p>
        </p:txBody>
      </p:sp>
    </p:spTree>
    <p:extLst>
      <p:ext uri="{BB962C8B-B14F-4D97-AF65-F5344CB8AC3E}">
        <p14:creationId xmlns:p14="http://schemas.microsoft.com/office/powerpoint/2010/main" val="239154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Θέση τίτλου 1"/>
          <p:cNvSpPr txBox="1">
            <a:spLocks noGrp="1"/>
          </p:cNvSpPr>
          <p:nvPr>
            <p:ph type="title"/>
          </p:nvPr>
        </p:nvSpPr>
        <p:spPr>
          <a:xfrm>
            <a:off x="4397558" y="273354"/>
            <a:ext cx="7444932" cy="1145004"/>
          </a:xfrm>
          <a:prstGeom prst="rect">
            <a:avLst/>
          </a:prstGeom>
          <a:noFill/>
          <a:ln>
            <a:noFill/>
          </a:ln>
        </p:spPr>
        <p:txBody>
          <a:bodyPr vert="horz" wrap="square" lIns="0" tIns="0" rIns="0" bIns="0" anchor="ctr" anchorCtr="0" compatLnSpc="1"/>
          <a:lstStyle/>
          <a:p>
            <a:pPr lvl="0"/>
            <a:r>
              <a:rPr lang="en-US"/>
              <a:t>Click to edit the title text format</a:t>
            </a:r>
          </a:p>
        </p:txBody>
      </p:sp>
      <p:sp>
        <p:nvSpPr>
          <p:cNvPr id="3" name="Θέση κειμένου 2"/>
          <p:cNvSpPr txBox="1">
            <a:spLocks noGrp="1"/>
          </p:cNvSpPr>
          <p:nvPr>
            <p:ph type="body" idx="1"/>
          </p:nvPr>
        </p:nvSpPr>
        <p:spPr>
          <a:xfrm>
            <a:off x="2394705" y="1604844"/>
            <a:ext cx="9404233" cy="3457236"/>
          </a:xfrm>
          <a:prstGeom prst="rect">
            <a:avLst/>
          </a:prstGeom>
          <a:noFill/>
          <a:ln>
            <a:noFill/>
          </a:ln>
        </p:spPr>
        <p:txBody>
          <a:bodyPr vert="horz" wrap="square" lIns="0" tIns="0" rIns="0" bIns="0" anchor="t" anchorCtr="0" compatLnSpc="1"/>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ημερομηνίας 3"/>
          <p:cNvSpPr txBox="1">
            <a:spLocks noGrp="1"/>
          </p:cNvSpPr>
          <p:nvPr>
            <p:ph type="dt" sz="half" idx="2"/>
          </p:nvPr>
        </p:nvSpPr>
        <p:spPr>
          <a:xfrm>
            <a:off x="2133464" y="5529421"/>
            <a:ext cx="2840123" cy="472897"/>
          </a:xfrm>
          <a:prstGeom prst="rect">
            <a:avLst/>
          </a:prstGeom>
          <a:noFill/>
          <a:ln>
            <a:noFill/>
          </a:ln>
        </p:spPr>
        <p:txBody>
          <a:bodyPr vert="horz" wrap="square" lIns="0" tIns="0" rIns="0" bIns="0" anchor="t" anchorCtr="0" compatLnSpc="1"/>
          <a:lstStyle>
            <a:lvl1pPr marL="0" marR="0" lvl="0" indent="0" algn="l" defTabSz="829452" rtl="0" fontAlgn="auto" hangingPunct="0">
              <a:lnSpc>
                <a:spcPct val="100000"/>
              </a:lnSpc>
              <a:spcBef>
                <a:spcPts val="0"/>
              </a:spcBef>
              <a:spcAft>
                <a:spcPts val="0"/>
              </a:spcAft>
              <a:buNone/>
              <a:tabLst/>
              <a:defRPr lang="en-US" sz="1300" b="0" i="0" u="none" strike="noStrike" kern="1200" cap="none" spc="0" baseline="0">
                <a:solidFill>
                  <a:srgbClr val="000000"/>
                </a:solidFill>
                <a:uFillTx/>
                <a:latin typeface="Thorndale" pitchFamily="18"/>
                <a:ea typeface="HG Mincho Light J" pitchFamily="2"/>
                <a:cs typeface="Arial Unicode MS" pitchFamily="2"/>
              </a:defRPr>
            </a:lvl1pPr>
          </a:lstStyle>
          <a:p>
            <a:endParaRPr/>
          </a:p>
        </p:txBody>
      </p:sp>
      <p:sp>
        <p:nvSpPr>
          <p:cNvPr id="5" name="Θέση υποσέλιδου 4"/>
          <p:cNvSpPr txBox="1">
            <a:spLocks noGrp="1"/>
          </p:cNvSpPr>
          <p:nvPr>
            <p:ph type="ftr" sz="quarter" idx="3"/>
          </p:nvPr>
        </p:nvSpPr>
        <p:spPr>
          <a:xfrm>
            <a:off x="5083748" y="6084615"/>
            <a:ext cx="3864183" cy="472897"/>
          </a:xfrm>
          <a:prstGeom prst="rect">
            <a:avLst/>
          </a:prstGeom>
          <a:noFill/>
          <a:ln>
            <a:noFill/>
          </a:ln>
        </p:spPr>
        <p:txBody>
          <a:bodyPr vert="horz" wrap="square" lIns="0" tIns="0" rIns="0" bIns="0" anchor="t" anchorCtr="1" compatLnSpc="1"/>
          <a:lstStyle>
            <a:lvl1pPr marL="0" marR="0" lvl="0" indent="0" algn="ctr" defTabSz="829452" rtl="0" fontAlgn="auto" hangingPunct="0">
              <a:lnSpc>
                <a:spcPct val="100000"/>
              </a:lnSpc>
              <a:spcBef>
                <a:spcPts val="0"/>
              </a:spcBef>
              <a:spcAft>
                <a:spcPts val="0"/>
              </a:spcAft>
              <a:buNone/>
              <a:tabLst/>
              <a:defRPr lang="en-US" sz="1300" b="0" i="0" u="none" strike="noStrike" kern="1200" cap="none" spc="0" baseline="0">
                <a:solidFill>
                  <a:srgbClr val="000000"/>
                </a:solidFill>
                <a:uFillTx/>
                <a:latin typeface="Thorndale" pitchFamily="18"/>
                <a:ea typeface="HG Mincho Light J" pitchFamily="2"/>
                <a:cs typeface="Arial Unicode MS" pitchFamily="2"/>
              </a:defRPr>
            </a:lvl1pPr>
          </a:lstStyle>
          <a:p>
            <a:endParaRPr/>
          </a:p>
        </p:txBody>
      </p:sp>
      <p:sp>
        <p:nvSpPr>
          <p:cNvPr id="6" name="Θέση αριθμού διαφάνειας 5"/>
          <p:cNvSpPr txBox="1">
            <a:spLocks noGrp="1"/>
          </p:cNvSpPr>
          <p:nvPr>
            <p:ph type="sldNum" sz="quarter" idx="4"/>
          </p:nvPr>
        </p:nvSpPr>
        <p:spPr>
          <a:xfrm>
            <a:off x="9089447" y="6084615"/>
            <a:ext cx="2840123" cy="472897"/>
          </a:xfrm>
          <a:prstGeom prst="rect">
            <a:avLst/>
          </a:prstGeom>
          <a:noFill/>
          <a:ln>
            <a:noFill/>
          </a:ln>
        </p:spPr>
        <p:txBody>
          <a:bodyPr vert="horz" wrap="square" lIns="0" tIns="0" rIns="0" bIns="0" anchor="t" anchorCtr="0" compatLnSpc="1"/>
          <a:lstStyle>
            <a:lvl1pPr marL="0" marR="0" lvl="0" indent="0" algn="r" defTabSz="829452" rtl="0" fontAlgn="auto" hangingPunct="0">
              <a:lnSpc>
                <a:spcPct val="100000"/>
              </a:lnSpc>
              <a:spcBef>
                <a:spcPts val="0"/>
              </a:spcBef>
              <a:spcAft>
                <a:spcPts val="0"/>
              </a:spcAft>
              <a:buNone/>
              <a:tabLst/>
              <a:defRPr lang="en-US" sz="1300" b="0" i="0" u="none" strike="noStrike" kern="1200" cap="none" spc="0" baseline="0">
                <a:solidFill>
                  <a:srgbClr val="000000"/>
                </a:solidFill>
                <a:uFillTx/>
                <a:latin typeface="Thorndale" pitchFamily="18"/>
                <a:ea typeface="HG Mincho Light J" pitchFamily="2"/>
                <a:cs typeface="Arial Unicode MS" pitchFamily="2"/>
              </a:defRPr>
            </a:lvl1pPr>
          </a:lstStyle>
          <a:p>
            <a:fld id="{952CDCC9-B97A-41F2-997F-093E41521A46}" type="slidenum">
              <a:rPr/>
              <a:pPr/>
              <a:t>‹nr.›</a:t>
            </a:fld>
            <a:endParaRPr/>
          </a:p>
        </p:txBody>
      </p:sp>
    </p:spTree>
    <p:extLst>
      <p:ext uri="{BB962C8B-B14F-4D97-AF65-F5344CB8AC3E}">
        <p14:creationId xmlns:p14="http://schemas.microsoft.com/office/powerpoint/2010/main" val="26948930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r" defTabSz="829452" rtl="0" fontAlgn="auto" hangingPunct="0">
        <a:lnSpc>
          <a:spcPct val="100000"/>
        </a:lnSpc>
        <a:spcBef>
          <a:spcPts val="0"/>
        </a:spcBef>
        <a:spcAft>
          <a:spcPts val="0"/>
        </a:spcAft>
        <a:buSzPct val="45000"/>
        <a:buFont typeface="StarSymbol"/>
        <a:buChar char="●"/>
        <a:tabLst/>
        <a:defRPr lang="en-US" sz="4000" b="1" i="1" u="none" strike="noStrike" kern="0" cap="none" spc="0" baseline="0">
          <a:solidFill>
            <a:srgbClr val="800000"/>
          </a:solidFill>
          <a:uFillTx/>
          <a:latin typeface="Albany" pitchFamily="18"/>
          <a:ea typeface="Andale Sans UI" pitchFamily="2"/>
          <a:cs typeface="Tahoma" pitchFamily="2"/>
        </a:defRPr>
      </a:lvl1pPr>
    </p:titleStyle>
    <p:bodyStyle>
      <a:lvl1pPr marL="391866" marR="0" lvl="0" indent="-293899" defTabSz="829452" rtl="0" fontAlgn="auto" hangingPunct="0">
        <a:lnSpc>
          <a:spcPct val="100000"/>
        </a:lnSpc>
        <a:spcBef>
          <a:spcPts val="0"/>
        </a:spcBef>
        <a:spcAft>
          <a:spcPts val="1284"/>
        </a:spcAft>
        <a:buSzPct val="45000"/>
        <a:buFont typeface="StarSymbol"/>
        <a:buChar char="●"/>
        <a:tabLst/>
        <a:defRPr lang="el-GR" sz="2900" b="0" i="0" u="none" strike="noStrike" kern="0" cap="none" spc="0" baseline="0">
          <a:solidFill>
            <a:srgbClr val="000000"/>
          </a:solidFill>
          <a:uFillTx/>
          <a:latin typeface="Albany" pitchFamily="18"/>
          <a:ea typeface="Andale Sans UI" pitchFamily="2"/>
          <a:cs typeface="Tahoma" pitchFamily="2"/>
        </a:defRPr>
      </a:lvl1pPr>
      <a:lvl2pPr marL="783733" marR="0" lvl="1" indent="-261244" defTabSz="829452" rtl="0" fontAlgn="auto" hangingPunct="1">
        <a:lnSpc>
          <a:spcPct val="100000"/>
        </a:lnSpc>
        <a:spcBef>
          <a:spcPts val="0"/>
        </a:spcBef>
        <a:spcAft>
          <a:spcPts val="1030"/>
        </a:spcAft>
        <a:buSzPct val="75000"/>
        <a:buFont typeface="StarSymbol"/>
        <a:buChar char="–"/>
        <a:tabLst/>
        <a:defRPr lang="el-GR" sz="2500" b="0" i="0" u="none" strike="noStrike" kern="0" cap="none" spc="0" baseline="0">
          <a:solidFill>
            <a:srgbClr val="000000"/>
          </a:solidFill>
          <a:uFillTx/>
          <a:latin typeface="Albany" pitchFamily="18"/>
          <a:ea typeface="Andale Sans UI" pitchFamily="2"/>
          <a:cs typeface="Tahoma" pitchFamily="2"/>
        </a:defRPr>
      </a:lvl2pPr>
      <a:lvl3pPr marL="1175599" marR="0" lvl="2" indent="-195933" defTabSz="829452" rtl="0" fontAlgn="auto" hangingPunct="1">
        <a:lnSpc>
          <a:spcPct val="100000"/>
        </a:lnSpc>
        <a:spcBef>
          <a:spcPts val="0"/>
        </a:spcBef>
        <a:spcAft>
          <a:spcPts val="771"/>
        </a:spcAft>
        <a:buSzPct val="45000"/>
        <a:buFont typeface="StarSymbol"/>
        <a:buChar char="●"/>
        <a:tabLst/>
        <a:defRPr lang="el-GR" sz="2200" b="0" i="0" u="none" strike="noStrike" kern="0" cap="none" spc="0" baseline="0">
          <a:solidFill>
            <a:srgbClr val="000000"/>
          </a:solidFill>
          <a:uFillTx/>
          <a:latin typeface="Albany" pitchFamily="18"/>
          <a:ea typeface="Andale Sans UI" pitchFamily="2"/>
          <a:cs typeface="Tahoma" pitchFamily="2"/>
        </a:defRPr>
      </a:lvl3pPr>
      <a:lvl4pPr marL="1567465" marR="0" lvl="3" indent="-195933" defTabSz="829452" rtl="0" fontAlgn="auto" hangingPunct="1">
        <a:lnSpc>
          <a:spcPct val="100000"/>
        </a:lnSpc>
        <a:spcBef>
          <a:spcPts val="0"/>
        </a:spcBef>
        <a:spcAft>
          <a:spcPts val="513"/>
        </a:spcAft>
        <a:buSzPct val="75000"/>
        <a:buFont typeface="StarSymbol"/>
        <a:buChar char="–"/>
        <a:tabLst/>
        <a:defRPr lang="el-GR" sz="1800" b="0" i="0" u="none" strike="noStrike" kern="0" cap="none" spc="0" baseline="0">
          <a:solidFill>
            <a:srgbClr val="000000"/>
          </a:solidFill>
          <a:uFillTx/>
          <a:latin typeface="Albany" pitchFamily="18"/>
          <a:ea typeface="Andale Sans UI" pitchFamily="2"/>
          <a:cs typeface="Tahoma" pitchFamily="2"/>
        </a:defRPr>
      </a:lvl4pPr>
      <a:lvl5pPr marL="1959331" marR="0" lvl="4" indent="-195933" defTabSz="829452" rtl="0" fontAlgn="auto" hangingPunct="1">
        <a:lnSpc>
          <a:spcPct val="100000"/>
        </a:lnSpc>
        <a:spcBef>
          <a:spcPts val="0"/>
        </a:spcBef>
        <a:spcAft>
          <a:spcPts val="259"/>
        </a:spcAft>
        <a:buSzPct val="45000"/>
        <a:buFont typeface="StarSymbol"/>
        <a:buChar char="●"/>
        <a:tabLst/>
        <a:defRPr lang="el-GR" sz="1800" b="0" i="0" u="none" strike="noStrike" kern="0" cap="none" spc="0" baseline="0">
          <a:solidFill>
            <a:srgbClr val="000000"/>
          </a:solidFill>
          <a:uFillTx/>
          <a:latin typeface="Albany" pitchFamily="18"/>
          <a:ea typeface="Andale Sans UI" pitchFamily="2"/>
          <a:cs typeface="Tahoma" pitchFamily="2"/>
        </a:defRPr>
      </a:lvl5pPr>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1 Marcador de título"/>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4099" name="2 Marcador de texto"/>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s-ES">
              <a:solidFill>
                <a:prstClr val="black">
                  <a:tint val="75000"/>
                </a:prstClr>
              </a:solidFill>
              <a:latin typeface="Verdana" pitchFamily="34" charset="0"/>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r>
              <a:rPr lang="es-ES">
                <a:solidFill>
                  <a:prstClr val="black">
                    <a:tint val="75000"/>
                  </a:prstClr>
                </a:solidFill>
                <a:latin typeface="Verdana" pitchFamily="34" charset="0"/>
              </a:rPr>
              <a:t>CAWIE  kick-off meetig, Leuven</a:t>
            </a: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E74FB767-43F5-43E3-81ED-707D5FB9E950}" type="slidenum">
              <a:rPr lang="es-ES">
                <a:solidFill>
                  <a:prstClr val="black">
                    <a:tint val="75000"/>
                  </a:prstClr>
                </a:solidFill>
                <a:latin typeface="Verdana" pitchFamily="34" charset="0"/>
              </a:rPr>
              <a:pPr fontAlgn="base">
                <a:spcBef>
                  <a:spcPct val="0"/>
                </a:spcBef>
                <a:spcAft>
                  <a:spcPct val="0"/>
                </a:spcAft>
                <a:defRPr/>
              </a:pPr>
              <a:t>‹nr.›</a:t>
            </a:fld>
            <a:endParaRPr lang="es-ES">
              <a:solidFill>
                <a:prstClr val="black">
                  <a:tint val="75000"/>
                </a:prstClr>
              </a:solidFill>
              <a:latin typeface="Verdana" pitchFamily="34" charset="0"/>
            </a:endParaRPr>
          </a:p>
        </p:txBody>
      </p:sp>
      <p:grpSp>
        <p:nvGrpSpPr>
          <p:cNvPr id="4103" name="Group 13"/>
          <p:cNvGrpSpPr>
            <a:grpSpLocks/>
          </p:cNvGrpSpPr>
          <p:nvPr/>
        </p:nvGrpSpPr>
        <p:grpSpPr bwMode="auto">
          <a:xfrm>
            <a:off x="0" y="3101975"/>
            <a:ext cx="12192000" cy="655638"/>
            <a:chOff x="0" y="43"/>
            <a:chExt cx="5760" cy="413"/>
          </a:xfrm>
        </p:grpSpPr>
        <p:sp>
          <p:nvSpPr>
            <p:cNvPr id="8" name="Rectangle 10"/>
            <p:cNvSpPr>
              <a:spLocks noChangeArrowheads="1"/>
            </p:cNvSpPr>
            <p:nvPr userDrawn="1"/>
          </p:nvSpPr>
          <p:spPr bwMode="auto">
            <a:xfrm>
              <a:off x="0" y="43"/>
              <a:ext cx="5760" cy="233"/>
            </a:xfrm>
            <a:prstGeom prst="rect">
              <a:avLst/>
            </a:prstGeom>
            <a:noFill/>
            <a:ln w="9525">
              <a:noFill/>
              <a:miter lim="800000"/>
              <a:headEnd/>
              <a:tailEnd/>
            </a:ln>
            <a:effectLst/>
          </p:spPr>
          <p:txBody>
            <a:bodyPr>
              <a:spAutoFit/>
            </a:bodyPr>
            <a:lstStyle/>
            <a:p>
              <a:pPr fontAlgn="base">
                <a:spcBef>
                  <a:spcPct val="0"/>
                </a:spcBef>
                <a:spcAft>
                  <a:spcPct val="0"/>
                </a:spcAft>
                <a:defRPr/>
              </a:pPr>
              <a:endParaRPr lang="es-ES" sz="1800">
                <a:solidFill>
                  <a:prstClr val="black"/>
                </a:solidFill>
                <a:latin typeface="Verdana" pitchFamily="34" charset="0"/>
              </a:endParaRPr>
            </a:p>
          </p:txBody>
        </p:sp>
        <p:sp>
          <p:nvSpPr>
            <p:cNvPr id="9" name="Rectangle 11"/>
            <p:cNvSpPr>
              <a:spLocks noChangeArrowheads="1"/>
            </p:cNvSpPr>
            <p:nvPr userDrawn="1"/>
          </p:nvSpPr>
          <p:spPr bwMode="auto">
            <a:xfrm>
              <a:off x="0" y="43"/>
              <a:ext cx="5760" cy="413"/>
            </a:xfrm>
            <a:prstGeom prst="rect">
              <a:avLst/>
            </a:prstGeom>
            <a:noFill/>
            <a:ln w="9525">
              <a:noFill/>
              <a:miter lim="800000"/>
              <a:headEnd/>
              <a:tailEnd/>
            </a:ln>
            <a:effectLst/>
          </p:spPr>
          <p:txBody>
            <a:bodyPr anchor="ctr"/>
            <a:lstStyle/>
            <a:p>
              <a:pPr fontAlgn="base">
                <a:spcBef>
                  <a:spcPct val="0"/>
                </a:spcBef>
                <a:spcAft>
                  <a:spcPct val="0"/>
                </a:spcAft>
                <a:defRPr/>
              </a:pPr>
              <a:r>
                <a:rPr lang="en-US" sz="800">
                  <a:solidFill>
                    <a:prstClr val="black"/>
                  </a:solidFill>
                  <a:latin typeface="Arial Narrow" pitchFamily="34" charset="0"/>
                  <a:hlinkClick r:id="rId13"/>
                </a:rPr>
                <a:t>  </a:t>
              </a:r>
              <a:r>
                <a:rPr lang="en-US" sz="3700">
                  <a:solidFill>
                    <a:prstClr val="black"/>
                  </a:solidFill>
                  <a:latin typeface="Arial Narrow" pitchFamily="34" charset="0"/>
                </a:rPr>
                <a:t> </a:t>
              </a:r>
              <a:r>
                <a:rPr lang="en-US" sz="800">
                  <a:solidFill>
                    <a:prstClr val="black"/>
                  </a:solidFill>
                  <a:latin typeface="Arial Narrow" pitchFamily="34" charset="0"/>
                </a:rPr>
                <a:t>                                                                       </a:t>
              </a:r>
            </a:p>
          </p:txBody>
        </p:sp>
      </p:grpSp>
    </p:spTree>
    <p:extLst>
      <p:ext uri="{BB962C8B-B14F-4D97-AF65-F5344CB8AC3E}">
        <p14:creationId xmlns:p14="http://schemas.microsoft.com/office/powerpoint/2010/main" val="404335381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08C12C5F-73FD-C448-AA01-0A4BF502B97B}" type="datetime1">
              <a:rPr lang="en-GB" smtClean="0">
                <a:solidFill>
                  <a:prstClr val="black">
                    <a:tint val="75000"/>
                  </a:prstClr>
                </a:solidFill>
              </a:rPr>
              <a:pPr defTabSz="457200"/>
              <a:t>12/05/2015</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14F0CD1B-41F5-0D4B-AA97-91911BB8F2C1}" type="slidenum">
              <a:rPr lang="en-US" smtClean="0">
                <a:solidFill>
                  <a:prstClr val="black">
                    <a:tint val="75000"/>
                  </a:prstClr>
                </a:solidFill>
              </a:rPr>
              <a:pPr defTabSz="457200"/>
              <a:t>‹nr.›</a:t>
            </a:fld>
            <a:endParaRPr lang="en-US" dirty="0">
              <a:solidFill>
                <a:prstClr val="black">
                  <a:tint val="75000"/>
                </a:prstClr>
              </a:solidFill>
            </a:endParaRPr>
          </a:p>
        </p:txBody>
      </p:sp>
    </p:spTree>
    <p:extLst>
      <p:ext uri="{BB962C8B-B14F-4D97-AF65-F5344CB8AC3E}">
        <p14:creationId xmlns:p14="http://schemas.microsoft.com/office/powerpoint/2010/main" val="226095330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08C12C5F-73FD-C448-AA01-0A4BF502B97B}" type="datetime1">
              <a:rPr lang="en-GB" smtClean="0">
                <a:solidFill>
                  <a:prstClr val="black">
                    <a:tint val="75000"/>
                  </a:prstClr>
                </a:solidFill>
              </a:rPr>
              <a:pPr defTabSz="457200"/>
              <a:t>12/05/2015</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14F0CD1B-41F5-0D4B-AA97-91911BB8F2C1}" type="slidenum">
              <a:rPr lang="en-US" smtClean="0">
                <a:solidFill>
                  <a:prstClr val="black">
                    <a:tint val="75000"/>
                  </a:prstClr>
                </a:solidFill>
              </a:rPr>
              <a:pPr defTabSz="457200"/>
              <a:t>‹nr.›</a:t>
            </a:fld>
            <a:endParaRPr lang="en-US" dirty="0">
              <a:solidFill>
                <a:prstClr val="black">
                  <a:tint val="75000"/>
                </a:prstClr>
              </a:solidFill>
            </a:endParaRPr>
          </a:p>
        </p:txBody>
      </p:sp>
    </p:spTree>
    <p:extLst>
      <p:ext uri="{BB962C8B-B14F-4D97-AF65-F5344CB8AC3E}">
        <p14:creationId xmlns:p14="http://schemas.microsoft.com/office/powerpoint/2010/main" val="428515423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0.xml"/></Relationships>
</file>

<file path=ppt/slides/_rels/slide10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2.xml"/><Relationship Id="rId1" Type="http://schemas.openxmlformats.org/officeDocument/2006/relationships/slideLayout" Target="../slideLayouts/slideLayout57.xml"/></Relationships>
</file>

<file path=ppt/slides/_rels/slide10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3.xml"/><Relationship Id="rId1" Type="http://schemas.openxmlformats.org/officeDocument/2006/relationships/slideLayout" Target="../slideLayouts/slideLayout57.xml"/></Relationships>
</file>

<file path=ppt/slides/_rels/slide10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4.xml"/><Relationship Id="rId1" Type="http://schemas.openxmlformats.org/officeDocument/2006/relationships/slideLayout" Target="../slideLayouts/slideLayout5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7.xml"/></Relationships>
</file>

<file path=ppt/slides/_rels/slide10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7.xml"/></Relationships>
</file>

<file path=ppt/slides/_rels/slide105.xml.rels><?xml version="1.0" encoding="UTF-8" standalone="yes"?>
<Relationships xmlns="http://schemas.openxmlformats.org/package/2006/relationships"><Relationship Id="rId3" Type="http://schemas.openxmlformats.org/officeDocument/2006/relationships/hyperlink" Target="http://www.dailymail.co.uk" TargetMode="External"/><Relationship Id="rId2" Type="http://schemas.openxmlformats.org/officeDocument/2006/relationships/notesSlide" Target="../notesSlides/notesSlide46.xml"/><Relationship Id="rId1" Type="http://schemas.openxmlformats.org/officeDocument/2006/relationships/slideLayout" Target="../slideLayouts/slideLayout57.xml"/><Relationship Id="rId4" Type="http://schemas.openxmlformats.org/officeDocument/2006/relationships/image" Target="../media/image37.jpeg"/></Relationships>
</file>

<file path=ppt/slides/_rels/slide10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mailto:info@just-fair.co.uk" TargetMode="External"/><Relationship Id="rId1" Type="http://schemas.openxmlformats.org/officeDocument/2006/relationships/slideLayout" Target="../slideLayouts/slideLayout5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39.xml"/><Relationship Id="rId5" Type="http://schemas.openxmlformats.org/officeDocument/2006/relationships/chart" Target="../charts/chart3.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6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7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45.xml"/></Relationships>
</file>

<file path=ppt/slides/_rels/slide7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7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7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7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7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7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7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6.xml"/></Relationships>
</file>

<file path=ppt/slides/_rels/slide7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46.xml"/></Relationships>
</file>

<file path=ppt/slides/_rels/slide8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46.xml"/></Relationships>
</file>

<file path=ppt/slides/_rels/slide8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46.xml"/></Relationships>
</file>

<file path=ppt/slides/_rels/slide8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4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6.xml"/></Relationships>
</file>

<file path=ppt/slides/_rels/slide8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6.xml"/></Relationships>
</file>

<file path=ppt/slides/_rels/slide86.xml.rels><?xml version="1.0" encoding="UTF-8" standalone="yes"?>
<Relationships xmlns="http://schemas.openxmlformats.org/package/2006/relationships"><Relationship Id="rId3" Type="http://schemas.openxmlformats.org/officeDocument/2006/relationships/hyperlink" Target="http://www.dailymail.co.uk" TargetMode="External"/><Relationship Id="rId2" Type="http://schemas.openxmlformats.org/officeDocument/2006/relationships/notesSlide" Target="../notesSlides/notesSlide30.xml"/><Relationship Id="rId1" Type="http://schemas.openxmlformats.org/officeDocument/2006/relationships/slideLayout" Target="../slideLayouts/slideLayout46.xml"/><Relationship Id="rId4" Type="http://schemas.openxmlformats.org/officeDocument/2006/relationships/image" Target="../media/image37.jpeg"/></Relationships>
</file>

<file path=ppt/slides/_rels/slide8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mailto:info@just-fair.co.uk" TargetMode="External"/><Relationship Id="rId1" Type="http://schemas.openxmlformats.org/officeDocument/2006/relationships/slideLayout" Target="../slideLayouts/slideLayout46.xml"/></Relationships>
</file>

<file path=ppt/slides/_rels/slide8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57.xml"/></Relationships>
</file>

<file path=ppt/slides/_rels/slide8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0.xml"/></Relationships>
</file>

<file path=ppt/slides/_rels/slide9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3.xml"/><Relationship Id="rId1" Type="http://schemas.openxmlformats.org/officeDocument/2006/relationships/slideLayout" Target="../slideLayouts/slideLayout57.xml"/></Relationships>
</file>

<file path=ppt/slides/_rels/slide9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4.xml"/><Relationship Id="rId1" Type="http://schemas.openxmlformats.org/officeDocument/2006/relationships/slideLayout" Target="../slideLayouts/slideLayout5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7.xml"/></Relationships>
</file>

<file path=ppt/slides/_rels/slide9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57.xml"/></Relationships>
</file>

<file path=ppt/slides/_rels/slide9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57.xml"/></Relationships>
</file>

<file path=ppt/slides/_rels/slide9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8.xml"/><Relationship Id="rId1" Type="http://schemas.openxmlformats.org/officeDocument/2006/relationships/slideLayout" Target="../slideLayouts/slideLayout57.xml"/></Relationships>
</file>

<file path=ppt/slides/_rels/slide9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9.xml"/><Relationship Id="rId1" Type="http://schemas.openxmlformats.org/officeDocument/2006/relationships/slideLayout" Target="../slideLayouts/slideLayout57.xml"/></Relationships>
</file>

<file path=ppt/slides/_rels/slide9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7.xml"/></Relationships>
</file>

<file path=ppt/slides/_rels/slide9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0.xml"/><Relationship Id="rId1" Type="http://schemas.openxmlformats.org/officeDocument/2006/relationships/slideLayout" Target="../slideLayouts/slideLayout57.xml"/></Relationships>
</file>

<file path=ppt/slides/_rels/slide9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1.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1818752" y="2852936"/>
            <a:ext cx="5686425" cy="1523494"/>
          </a:xfrm>
        </p:spPr>
        <p:txBody>
          <a:bodyPr/>
          <a:lstStyle/>
          <a:p>
            <a:r>
              <a:rPr lang="en-US" b="1" noProof="0" dirty="0" smtClean="0"/>
              <a:t>Human Rights as stepping stones for a social and democratic Europe</a:t>
            </a:r>
            <a:endParaRPr lang="en-US" noProof="0" dirty="0"/>
          </a:p>
        </p:txBody>
      </p:sp>
      <p:sp>
        <p:nvSpPr>
          <p:cNvPr id="5" name="Ondertitel 4"/>
          <p:cNvSpPr>
            <a:spLocks noGrp="1"/>
          </p:cNvSpPr>
          <p:nvPr>
            <p:ph type="subTitle" idx="1"/>
          </p:nvPr>
        </p:nvSpPr>
        <p:spPr>
          <a:xfrm>
            <a:off x="1824593" y="4941169"/>
            <a:ext cx="8348663" cy="365125"/>
          </a:xfrm>
        </p:spPr>
        <p:txBody>
          <a:bodyPr/>
          <a:lstStyle/>
          <a:p>
            <a:r>
              <a:rPr lang="en-US" noProof="0" dirty="0" smtClean="0"/>
              <a:t>Madrid</a:t>
            </a:r>
            <a:r>
              <a:rPr lang="en-US" noProof="0" smtClean="0"/>
              <a:t>, 8th </a:t>
            </a:r>
            <a:r>
              <a:rPr lang="en-US" noProof="0" dirty="0" smtClean="0"/>
              <a:t>of May 2015</a:t>
            </a:r>
            <a:endParaRPr lang="en-US" noProof="0" dirty="0"/>
          </a:p>
        </p:txBody>
      </p:sp>
    </p:spTree>
    <p:extLst>
      <p:ext uri="{BB962C8B-B14F-4D97-AF65-F5344CB8AC3E}">
        <p14:creationId xmlns:p14="http://schemas.microsoft.com/office/powerpoint/2010/main" val="1485560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2423592" y="567932"/>
            <a:ext cx="7183352" cy="360040"/>
          </a:xfrm>
          <a:prstGeom prst="roundRect">
            <a:avLst/>
          </a:prstGeom>
          <a:solidFill>
            <a:schemeClr val="lt1">
              <a:alpha val="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just" fontAlgn="base">
              <a:spcBef>
                <a:spcPct val="0"/>
              </a:spcBef>
              <a:spcAft>
                <a:spcPct val="0"/>
              </a:spcAft>
            </a:pPr>
            <a:r>
              <a:rPr lang="fr-FR" b="1" dirty="0">
                <a:solidFill>
                  <a:srgbClr val="0070C0"/>
                </a:solidFill>
              </a:rPr>
              <a:t>Change in </a:t>
            </a:r>
            <a:r>
              <a:rPr lang="fr-FR" b="1" dirty="0" err="1">
                <a:solidFill>
                  <a:srgbClr val="0070C0"/>
                </a:solidFill>
              </a:rPr>
              <a:t>interdecile</a:t>
            </a:r>
            <a:r>
              <a:rPr lang="fr-FR" b="1" dirty="0">
                <a:solidFill>
                  <a:srgbClr val="0070C0"/>
                </a:solidFill>
              </a:rPr>
              <a:t> ratios, 2008-2012 (</a:t>
            </a:r>
            <a:r>
              <a:rPr lang="fr-FR" b="1" dirty="0" err="1">
                <a:solidFill>
                  <a:srgbClr val="0070C0"/>
                </a:solidFill>
              </a:rPr>
              <a:t>Percentage</a:t>
            </a:r>
            <a:r>
              <a:rPr lang="fr-FR" b="1" dirty="0">
                <a:solidFill>
                  <a:srgbClr val="0070C0"/>
                </a:solidFill>
              </a:rPr>
              <a:t> points)</a:t>
            </a:r>
            <a:endParaRPr lang="en-US" b="1" dirty="0">
              <a:solidFill>
                <a:srgbClr val="0070C0"/>
              </a:solidFill>
            </a:endParaRPr>
          </a:p>
        </p:txBody>
      </p:sp>
      <p:pic>
        <p:nvPicPr>
          <p:cNvPr id="4" name="Picture 3"/>
          <p:cNvPicPr>
            <a:picLocks noChangeAspect="1" noChangeArrowheads="1"/>
          </p:cNvPicPr>
          <p:nvPr/>
        </p:nvPicPr>
        <p:blipFill>
          <a:blip r:embed="rId2" cstate="print"/>
          <a:srcRect/>
          <a:stretch>
            <a:fillRect/>
          </a:stretch>
        </p:blipFill>
        <p:spPr bwMode="auto">
          <a:xfrm>
            <a:off x="2395873" y="1352903"/>
            <a:ext cx="7593874" cy="4752528"/>
          </a:xfrm>
          <a:prstGeom prst="rect">
            <a:avLst/>
          </a:prstGeom>
          <a:noFill/>
          <a:ln w="9525">
            <a:noFill/>
            <a:miter lim="800000"/>
            <a:headEnd/>
            <a:tailEnd/>
          </a:ln>
        </p:spPr>
      </p:pic>
    </p:spTree>
    <p:extLst>
      <p:ext uri="{BB962C8B-B14F-4D97-AF65-F5344CB8AC3E}">
        <p14:creationId xmlns:p14="http://schemas.microsoft.com/office/powerpoint/2010/main" val="54134315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7375E"/>
                </a:solidFill>
              </a:rPr>
              <a:t>RIGHT TO SOCIAL SECURITY</a:t>
            </a:r>
            <a:endParaRPr lang="en-US" dirty="0">
              <a:solidFill>
                <a:srgbClr val="17375E"/>
              </a:solidFill>
            </a:endParaRPr>
          </a:p>
        </p:txBody>
      </p:sp>
      <p:sp>
        <p:nvSpPr>
          <p:cNvPr id="3" name="Content Placeholder 2"/>
          <p:cNvSpPr>
            <a:spLocks noGrp="1"/>
          </p:cNvSpPr>
          <p:nvPr>
            <p:ph idx="1"/>
          </p:nvPr>
        </p:nvSpPr>
        <p:spPr/>
        <p:txBody>
          <a:bodyPr/>
          <a:lstStyle/>
          <a:p>
            <a:r>
              <a:rPr lang="en-US" b="1" u="sng" dirty="0" smtClean="0"/>
              <a:t>Article 9 ICESCR </a:t>
            </a:r>
            <a:r>
              <a:rPr lang="en-US" dirty="0" smtClean="0"/>
              <a:t>– right to social security</a:t>
            </a:r>
          </a:p>
          <a:p>
            <a:r>
              <a:rPr lang="en-US" b="1" u="sng" dirty="0" smtClean="0"/>
              <a:t>Article 10(2) ICESCR</a:t>
            </a:r>
            <a:r>
              <a:rPr lang="en-US" dirty="0" smtClean="0"/>
              <a:t> maternity rights</a:t>
            </a:r>
          </a:p>
          <a:p>
            <a:r>
              <a:rPr lang="en-US" b="1" u="sng" dirty="0" smtClean="0"/>
              <a:t>Article </a:t>
            </a:r>
            <a:r>
              <a:rPr lang="en-US" b="1" dirty="0" smtClean="0"/>
              <a:t>13 revised European Social Charter </a:t>
            </a:r>
          </a:p>
          <a:p>
            <a:pPr lvl="1"/>
            <a:r>
              <a:rPr lang="en-US" dirty="0" smtClean="0"/>
              <a:t>Right to social and medical assistance</a:t>
            </a:r>
          </a:p>
          <a:p>
            <a:r>
              <a:rPr lang="en-US" b="1" u="sng" dirty="0" smtClean="0"/>
              <a:t>Article 34 Charter of </a:t>
            </a:r>
            <a:r>
              <a:rPr lang="en-US" b="1" u="sng" dirty="0"/>
              <a:t>F</a:t>
            </a:r>
            <a:r>
              <a:rPr lang="en-US" b="1" u="sng" dirty="0" smtClean="0"/>
              <a:t>undamental Rights </a:t>
            </a:r>
            <a:r>
              <a:rPr lang="en-US" dirty="0" smtClean="0"/>
              <a:t>– right to social security in accordance with practices in Member States</a:t>
            </a:r>
          </a:p>
          <a:p>
            <a:endParaRPr lang="en-US" dirty="0" smtClean="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pic>
        <p:nvPicPr>
          <p:cNvPr id="5" name="Picture 4" descr="Just Fair Website 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6756" y="5472378"/>
            <a:ext cx="2771244" cy="1385622"/>
          </a:xfrm>
          <a:prstGeom prst="rect">
            <a:avLst/>
          </a:prstGeom>
        </p:spPr>
      </p:pic>
    </p:spTree>
    <p:extLst>
      <p:ext uri="{BB962C8B-B14F-4D97-AF65-F5344CB8AC3E}">
        <p14:creationId xmlns:p14="http://schemas.microsoft.com/office/powerpoint/2010/main" val="188776219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17375E"/>
                </a:solidFill>
              </a:rPr>
              <a:t>USING HUMAN RIGHTS AS A POLICY TOOL</a:t>
            </a:r>
            <a:endParaRPr lang="en-US" sz="3600" dirty="0">
              <a:solidFill>
                <a:srgbClr val="17375E"/>
              </a:solidFill>
            </a:endParaRPr>
          </a:p>
        </p:txBody>
      </p:sp>
      <p:sp>
        <p:nvSpPr>
          <p:cNvPr id="3" name="Content Placeholder 2"/>
          <p:cNvSpPr>
            <a:spLocks noGrp="1"/>
          </p:cNvSpPr>
          <p:nvPr>
            <p:ph idx="1"/>
          </p:nvPr>
        </p:nvSpPr>
        <p:spPr/>
        <p:txBody>
          <a:bodyPr>
            <a:normAutofit fontScale="92500" lnSpcReduction="20000"/>
          </a:bodyPr>
          <a:lstStyle/>
          <a:p>
            <a:r>
              <a:rPr lang="en-US" dirty="0" smtClean="0"/>
              <a:t>Why? </a:t>
            </a:r>
          </a:p>
          <a:p>
            <a:pPr lvl="1"/>
            <a:r>
              <a:rPr lang="en-US" dirty="0" smtClean="0"/>
              <a:t>Shrinking</a:t>
            </a:r>
            <a:r>
              <a:rPr lang="en-US" dirty="0"/>
              <a:t>/Dismantling of welfare</a:t>
            </a:r>
          </a:p>
          <a:p>
            <a:pPr lvl="1"/>
            <a:r>
              <a:rPr lang="en-US" dirty="0"/>
              <a:t>Challenging the austerity discourse </a:t>
            </a:r>
          </a:p>
          <a:p>
            <a:pPr lvl="1"/>
            <a:r>
              <a:rPr lang="en-US" dirty="0" smtClean="0"/>
              <a:t>Purpose of the Nation State?</a:t>
            </a:r>
          </a:p>
          <a:p>
            <a:pPr lvl="1"/>
            <a:r>
              <a:rPr lang="en-US" dirty="0" smtClean="0"/>
              <a:t>Powerful discourse on positive obligations</a:t>
            </a:r>
          </a:p>
          <a:p>
            <a:pPr marL="0" indent="0">
              <a:buNone/>
            </a:pPr>
            <a:endParaRPr lang="en-US" dirty="0" smtClean="0"/>
          </a:p>
          <a:p>
            <a:r>
              <a:rPr lang="en-US" dirty="0" smtClean="0"/>
              <a:t>Council of Europe Commissioner for Human Rights (2013)</a:t>
            </a:r>
          </a:p>
          <a:p>
            <a:pPr marL="0" indent="0">
              <a:buNone/>
            </a:pPr>
            <a:r>
              <a:rPr lang="en-US" dirty="0"/>
              <a:t>	</a:t>
            </a:r>
            <a:r>
              <a:rPr lang="en-US" dirty="0" smtClean="0"/>
              <a:t>	</a:t>
            </a:r>
            <a:r>
              <a:rPr lang="en-US" sz="2400" i="1" dirty="0"/>
              <a:t>Economic policy is not exempt from the duty of member states to </a:t>
            </a:r>
            <a:r>
              <a:rPr lang="en-US" sz="2400" i="1" dirty="0"/>
              <a:t>			implement </a:t>
            </a:r>
            <a:r>
              <a:rPr lang="en-US" sz="2400" i="1" dirty="0"/>
              <a:t>human rights norms and procedural principles. As </a:t>
            </a:r>
            <a:r>
              <a:rPr lang="en-US" sz="2400" i="1" dirty="0"/>
              <a:t>				embodied </a:t>
            </a:r>
            <a:r>
              <a:rPr lang="en-US" sz="2400" i="1" dirty="0"/>
              <a:t>in international human rights law, civil, political, </a:t>
            </a:r>
            <a:r>
              <a:rPr lang="en-US" sz="2400" i="1" dirty="0"/>
              <a:t>					economic</a:t>
            </a:r>
            <a:r>
              <a:rPr lang="en-US" sz="2400" i="1" dirty="0"/>
              <a:t>, social and cultural rights are not expendable in times of </a:t>
            </a:r>
            <a:r>
              <a:rPr lang="en-US" sz="2400" i="1" dirty="0"/>
              <a:t>			economic </a:t>
            </a:r>
            <a:r>
              <a:rPr lang="en-US" sz="2400" i="1" dirty="0"/>
              <a:t>hardship, but are essential to a sustained and inclusive </a:t>
            </a:r>
            <a:r>
              <a:rPr lang="en-US" sz="2400" i="1" dirty="0"/>
              <a:t>				recovery. </a:t>
            </a:r>
            <a:endParaRPr lang="en-US" sz="2400" i="1" dirty="0"/>
          </a:p>
          <a:p>
            <a:pPr marL="0" indent="0">
              <a:buNone/>
            </a:pPr>
            <a:endParaRPr lang="en-US" dirty="0" smtClean="0"/>
          </a:p>
          <a:p>
            <a:endParaRPr lang="en-US" dirty="0" smtClean="0"/>
          </a:p>
          <a:p>
            <a:pPr lvl="1"/>
            <a:endParaRPr lang="en-US" dirty="0" smtClean="0"/>
          </a:p>
          <a:p>
            <a:endParaRPr lang="en-US" u="sng" dirty="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pic>
        <p:nvPicPr>
          <p:cNvPr id="5" name="Picture 4" descr="Just Fair Website 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6756" y="5472378"/>
            <a:ext cx="2771244" cy="1385622"/>
          </a:xfrm>
          <a:prstGeom prst="rect">
            <a:avLst/>
          </a:prstGeom>
        </p:spPr>
      </p:pic>
    </p:spTree>
    <p:extLst>
      <p:ext uri="{BB962C8B-B14F-4D97-AF65-F5344CB8AC3E}">
        <p14:creationId xmlns:p14="http://schemas.microsoft.com/office/powerpoint/2010/main" val="237289267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7375E"/>
                </a:solidFill>
              </a:rPr>
              <a:t>COMPLAINTS PROCEDURES</a:t>
            </a:r>
            <a:endParaRPr lang="en-US" dirty="0">
              <a:solidFill>
                <a:srgbClr val="17375E"/>
              </a:solidFill>
            </a:endParaRPr>
          </a:p>
        </p:txBody>
      </p:sp>
      <p:sp>
        <p:nvSpPr>
          <p:cNvPr id="3" name="Content Placeholder 2"/>
          <p:cNvSpPr>
            <a:spLocks noGrp="1"/>
          </p:cNvSpPr>
          <p:nvPr>
            <p:ph idx="1"/>
          </p:nvPr>
        </p:nvSpPr>
        <p:spPr/>
        <p:txBody>
          <a:bodyPr/>
          <a:lstStyle/>
          <a:p>
            <a:r>
              <a:rPr lang="en-US" sz="2800" dirty="0"/>
              <a:t>Complaints to Committee on Economic, Social and Cultural Rights</a:t>
            </a:r>
          </a:p>
          <a:p>
            <a:pPr lvl="1"/>
            <a:r>
              <a:rPr lang="en-US" dirty="0"/>
              <a:t>Optional Protocol to </a:t>
            </a:r>
            <a:r>
              <a:rPr lang="en-US" dirty="0" smtClean="0"/>
              <a:t>ICESCR </a:t>
            </a:r>
            <a:endParaRPr lang="en-US" dirty="0"/>
          </a:p>
          <a:p>
            <a:pPr lvl="2"/>
            <a:r>
              <a:rPr lang="en-US" sz="2800" dirty="0"/>
              <a:t>Committee - can receive complaints from individuals or groups of individuals – BE, FI, FR, IT, LUX, PT, </a:t>
            </a:r>
            <a:r>
              <a:rPr lang="en-US" sz="2800" dirty="0"/>
              <a:t>ES</a:t>
            </a:r>
          </a:p>
          <a:p>
            <a:pPr lvl="2"/>
            <a:r>
              <a:rPr lang="en-US" sz="2800" dirty="0"/>
              <a:t>Complaint against Spain</a:t>
            </a:r>
          </a:p>
          <a:p>
            <a:pPr lvl="3"/>
            <a:r>
              <a:rPr lang="en-US" dirty="0" smtClean="0"/>
              <a:t>2/2014 – denial of the access to court to protect author’s housing rights</a:t>
            </a:r>
          </a:p>
          <a:p>
            <a:pPr lvl="3"/>
            <a:endParaRPr lang="en-US" dirty="0" smtClean="0"/>
          </a:p>
          <a:p>
            <a:pPr lvl="2"/>
            <a:endParaRPr lang="en-US" sz="2800" dirty="0"/>
          </a:p>
          <a:p>
            <a:pPr marL="914400" lvl="2" indent="0">
              <a:buNone/>
            </a:pPr>
            <a:endParaRPr lang="en-US" dirty="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pic>
        <p:nvPicPr>
          <p:cNvPr id="5" name="Picture 4" descr="Just Fair Website 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6756" y="5472378"/>
            <a:ext cx="2771244" cy="1385622"/>
          </a:xfrm>
          <a:prstGeom prst="rect">
            <a:avLst/>
          </a:prstGeom>
        </p:spPr>
      </p:pic>
    </p:spTree>
    <p:extLst>
      <p:ext uri="{BB962C8B-B14F-4D97-AF65-F5344CB8AC3E}">
        <p14:creationId xmlns:p14="http://schemas.microsoft.com/office/powerpoint/2010/main" val="319087494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COMPLAINTS PROCEDURES</a:t>
            </a:r>
            <a:endParaRPr lang="en-US" dirty="0">
              <a:solidFill>
                <a:schemeClr val="tx2">
                  <a:lumMod val="75000"/>
                </a:schemeClr>
              </a:solidFill>
            </a:endParaRPr>
          </a:p>
        </p:txBody>
      </p:sp>
      <p:sp>
        <p:nvSpPr>
          <p:cNvPr id="3" name="Content Placeholder 2"/>
          <p:cNvSpPr>
            <a:spLocks noGrp="1"/>
          </p:cNvSpPr>
          <p:nvPr>
            <p:ph idx="1"/>
          </p:nvPr>
        </p:nvSpPr>
        <p:spPr/>
        <p:txBody>
          <a:bodyPr>
            <a:normAutofit fontScale="92500" lnSpcReduction="20000"/>
          </a:bodyPr>
          <a:lstStyle/>
          <a:p>
            <a:r>
              <a:rPr lang="en-US" dirty="0"/>
              <a:t>Collective Complaints Procedure to European Committee of Social Rights – BE, CZ, FI, FR, GR, IRE, IT, NL, NO, SL, SWE</a:t>
            </a:r>
          </a:p>
          <a:p>
            <a:pPr lvl="1"/>
            <a:r>
              <a:rPr lang="en-US" i="1" u="sng" dirty="0" smtClean="0"/>
              <a:t>No.111/2014 Greek Confederation of </a:t>
            </a:r>
            <a:r>
              <a:rPr lang="en-US" i="1" u="sng" dirty="0" err="1" smtClean="0"/>
              <a:t>Labour</a:t>
            </a:r>
            <a:r>
              <a:rPr lang="en-US" i="1" u="sng" dirty="0" smtClean="0"/>
              <a:t> v Greece</a:t>
            </a:r>
          </a:p>
          <a:p>
            <a:pPr marL="457200" lvl="1" indent="0">
              <a:buNone/>
            </a:pPr>
            <a:r>
              <a:rPr lang="en-US" dirty="0"/>
              <a:t>	The complaint </a:t>
            </a:r>
            <a:r>
              <a:rPr lang="en-US" dirty="0" smtClean="0"/>
              <a:t>concerns </a:t>
            </a:r>
            <a:r>
              <a:rPr lang="en-US" dirty="0"/>
              <a:t>Article 1 (the right to work), Article 2 </a:t>
            </a:r>
            <a:r>
              <a:rPr lang="en-US" dirty="0" smtClean="0"/>
              <a:t>	(</a:t>
            </a:r>
            <a:r>
              <a:rPr lang="en-US" dirty="0"/>
              <a:t>the right to just conditions of work), Article 4 (the right to a </a:t>
            </a:r>
            <a:r>
              <a:rPr lang="en-US" dirty="0" smtClean="0"/>
              <a:t>	fair </a:t>
            </a:r>
            <a:r>
              <a:rPr lang="en-US" dirty="0"/>
              <a:t>remuneration) and Article 7 (the right of children and </a:t>
            </a:r>
            <a:r>
              <a:rPr lang="en-US" dirty="0" smtClean="0"/>
              <a:t>	young </a:t>
            </a:r>
            <a:r>
              <a:rPr lang="en-US" dirty="0"/>
              <a:t>persons to protection) of the 1961 Charter, as well as </a:t>
            </a:r>
            <a:r>
              <a:rPr lang="en-US" dirty="0" smtClean="0"/>
              <a:t>	Article </a:t>
            </a:r>
            <a:r>
              <a:rPr lang="en-US" dirty="0"/>
              <a:t>3 of the 1988 Additional Protocol (the right to take part </a:t>
            </a:r>
            <a:r>
              <a:rPr lang="en-US" dirty="0" smtClean="0"/>
              <a:t>	in </a:t>
            </a:r>
            <a:r>
              <a:rPr lang="en-US" dirty="0"/>
              <a:t>the determination and improvement of the working </a:t>
            </a:r>
            <a:r>
              <a:rPr lang="en-US" dirty="0" smtClean="0"/>
              <a:t>	conditions </a:t>
            </a:r>
            <a:r>
              <a:rPr lang="en-US" dirty="0"/>
              <a:t>and working environment). The complainant trade </a:t>
            </a:r>
            <a:r>
              <a:rPr lang="en-US" dirty="0" smtClean="0"/>
              <a:t>	union</a:t>
            </a:r>
            <a:r>
              <a:rPr lang="en-US" dirty="0"/>
              <a:t>, GSEE, alleges that some of the new legislation enacted </a:t>
            </a:r>
            <a:r>
              <a:rPr lang="en-US" dirty="0" smtClean="0"/>
              <a:t>	as </a:t>
            </a:r>
            <a:r>
              <a:rPr lang="en-US" dirty="0"/>
              <a:t>part of the austerity measures adopted in Greece during </a:t>
            </a:r>
            <a:r>
              <a:rPr lang="en-US" dirty="0" smtClean="0"/>
              <a:t>	the </a:t>
            </a:r>
            <a:r>
              <a:rPr lang="en-US" dirty="0"/>
              <a:t>economic and financial crisis affects workers’ rights in a </a:t>
            </a:r>
            <a:r>
              <a:rPr lang="en-US" dirty="0" smtClean="0"/>
              <a:t>	manner </a:t>
            </a:r>
            <a:r>
              <a:rPr lang="en-US" dirty="0"/>
              <a:t>that is contrary to the Charter.</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66633634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7375E"/>
                </a:solidFill>
              </a:rPr>
              <a:t>SHADOW/PARALLEL REPORTING </a:t>
            </a:r>
            <a:endParaRPr lang="en-US" dirty="0">
              <a:solidFill>
                <a:srgbClr val="17375E"/>
              </a:solidFill>
            </a:endParaRPr>
          </a:p>
        </p:txBody>
      </p:sp>
      <p:sp>
        <p:nvSpPr>
          <p:cNvPr id="3" name="Content Placeholder 2"/>
          <p:cNvSpPr>
            <a:spLocks noGrp="1"/>
          </p:cNvSpPr>
          <p:nvPr>
            <p:ph idx="1"/>
          </p:nvPr>
        </p:nvSpPr>
        <p:spPr/>
        <p:txBody>
          <a:bodyPr>
            <a:normAutofit/>
          </a:bodyPr>
          <a:lstStyle/>
          <a:p>
            <a:r>
              <a:rPr lang="en-US" sz="2600" dirty="0"/>
              <a:t>UN Committee on Economic, Social and Cultural Rights</a:t>
            </a:r>
          </a:p>
          <a:p>
            <a:pPr lvl="1"/>
            <a:r>
              <a:rPr lang="en-US" sz="2600" dirty="0"/>
              <a:t>Monitors MS’s compliance every five years through States parties reports</a:t>
            </a:r>
          </a:p>
          <a:p>
            <a:pPr lvl="1"/>
            <a:r>
              <a:rPr lang="en-US" sz="2600" dirty="0"/>
              <a:t>Committee accepts parallel reports/ written information from national/international NGOs and coalitions of NGOs</a:t>
            </a:r>
          </a:p>
          <a:p>
            <a:pPr lvl="1"/>
            <a:r>
              <a:rPr lang="en-US" sz="2600" dirty="0"/>
              <a:t>Media coverage – Just Fair’s Housing Report – UK Housing Crisis ‘in breach of human rights</a:t>
            </a:r>
            <a:endParaRPr lang="en-US" sz="2600" dirty="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pic>
        <p:nvPicPr>
          <p:cNvPr id="5" name="Picture 4" descr="Just Fair Website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6756" y="5472378"/>
            <a:ext cx="2771244" cy="1385622"/>
          </a:xfrm>
          <a:prstGeom prst="rect">
            <a:avLst/>
          </a:prstGeom>
        </p:spPr>
      </p:pic>
    </p:spTree>
    <p:extLst>
      <p:ext uri="{BB962C8B-B14F-4D97-AF65-F5344CB8AC3E}">
        <p14:creationId xmlns:p14="http://schemas.microsoft.com/office/powerpoint/2010/main" val="422898775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7375E"/>
                </a:solidFill>
              </a:rPr>
              <a:t>POLICY TOOL</a:t>
            </a:r>
            <a:endParaRPr lang="en-US" dirty="0">
              <a:solidFill>
                <a:srgbClr val="17375E"/>
              </a:solidFill>
            </a:endParaRPr>
          </a:p>
        </p:txBody>
      </p:sp>
      <p:sp>
        <p:nvSpPr>
          <p:cNvPr id="3" name="Content Placeholder 2"/>
          <p:cNvSpPr>
            <a:spLocks noGrp="1"/>
          </p:cNvSpPr>
          <p:nvPr>
            <p:ph idx="1"/>
          </p:nvPr>
        </p:nvSpPr>
        <p:spPr/>
        <p:txBody>
          <a:bodyPr>
            <a:normAutofit fontScale="92500" lnSpcReduction="10000"/>
          </a:bodyPr>
          <a:lstStyle/>
          <a:p>
            <a:pPr marL="0" indent="0">
              <a:buNone/>
            </a:pPr>
            <a:endParaRPr lang="en-US" dirty="0" smtClean="0"/>
          </a:p>
          <a:p>
            <a:r>
              <a:rPr lang="en-US" dirty="0" smtClean="0"/>
              <a:t>Litigation</a:t>
            </a:r>
          </a:p>
          <a:p>
            <a:r>
              <a:rPr lang="en-US" dirty="0" smtClean="0"/>
              <a:t>Campaigns </a:t>
            </a:r>
          </a:p>
          <a:p>
            <a:r>
              <a:rPr lang="en-US" dirty="0" smtClean="0"/>
              <a:t>Reports</a:t>
            </a:r>
          </a:p>
          <a:p>
            <a:r>
              <a:rPr lang="en-US" dirty="0" smtClean="0"/>
              <a:t>Embedding social &amp; economic rights into discourses</a:t>
            </a:r>
          </a:p>
          <a:p>
            <a:r>
              <a:rPr lang="en-US" dirty="0" smtClean="0"/>
              <a:t>Challenges - opposition</a:t>
            </a:r>
          </a:p>
          <a:p>
            <a:pPr lvl="1"/>
            <a:r>
              <a:rPr lang="en-US" dirty="0" smtClean="0"/>
              <a:t>“Outrage </a:t>
            </a:r>
            <a:r>
              <a:rPr lang="en-US" dirty="0"/>
              <a:t>as 'loopy' UN inspector lectures Britain: She's from violent, slum-ridden Brazil, yet still attacks us on housing and human </a:t>
            </a:r>
            <a:r>
              <a:rPr lang="en-US" dirty="0" smtClean="0"/>
              <a:t>rights” Daily Mail 11.09.2013 </a:t>
            </a:r>
            <a:r>
              <a:rPr lang="en-US" dirty="0" smtClean="0">
                <a:hlinkClick r:id="rId3"/>
              </a:rPr>
              <a:t>www.dailymail.co.uk</a:t>
            </a:r>
            <a:r>
              <a:rPr lang="en-US" dirty="0" smtClean="0"/>
              <a:t> </a:t>
            </a:r>
            <a:endParaRPr lang="en-US" dirty="0"/>
          </a:p>
          <a:p>
            <a:endParaRPr lang="en-US" dirty="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pic>
        <p:nvPicPr>
          <p:cNvPr id="5" name="Picture 4" descr="Just Fair Website 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6756" y="5472378"/>
            <a:ext cx="2771244" cy="1385622"/>
          </a:xfrm>
          <a:prstGeom prst="rect">
            <a:avLst/>
          </a:prstGeom>
        </p:spPr>
      </p:pic>
    </p:spTree>
    <p:extLst>
      <p:ext uri="{BB962C8B-B14F-4D97-AF65-F5344CB8AC3E}">
        <p14:creationId xmlns:p14="http://schemas.microsoft.com/office/powerpoint/2010/main" val="246781479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a: 356 Holloway Road, London, </a:t>
            </a:r>
            <a:r>
              <a:rPr lang="en-US" smtClean="0"/>
              <a:t>N7 6PA, UK</a:t>
            </a:r>
            <a:endParaRPr lang="en-US" dirty="0" smtClean="0"/>
          </a:p>
          <a:p>
            <a:pPr marL="0" indent="0">
              <a:buNone/>
            </a:pPr>
            <a:r>
              <a:rPr lang="en-US" dirty="0" smtClean="0"/>
              <a:t>e: </a:t>
            </a:r>
            <a:r>
              <a:rPr lang="en-US" dirty="0" smtClean="0">
                <a:hlinkClick r:id="rId2"/>
              </a:rPr>
              <a:t>info@just-fair.co.uk</a:t>
            </a:r>
            <a:endParaRPr lang="en-US" dirty="0" smtClean="0"/>
          </a:p>
          <a:p>
            <a:pPr marL="0" indent="0">
              <a:buNone/>
            </a:pPr>
            <a:r>
              <a:rPr lang="en-US" dirty="0" smtClean="0"/>
              <a:t>t:@</a:t>
            </a:r>
            <a:r>
              <a:rPr lang="en-US" dirty="0" err="1" smtClean="0"/>
              <a:t>JustFairUK</a:t>
            </a:r>
            <a:endParaRPr lang="en-US" dirty="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pic>
        <p:nvPicPr>
          <p:cNvPr id="6" name="Picture 5" descr="Just Fair Website 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1" y="1417639"/>
            <a:ext cx="3272389" cy="1636195"/>
          </a:xfrm>
          <a:prstGeom prst="rect">
            <a:avLst/>
          </a:prstGeom>
        </p:spPr>
      </p:pic>
    </p:spTree>
    <p:extLst>
      <p:ext uri="{BB962C8B-B14F-4D97-AF65-F5344CB8AC3E}">
        <p14:creationId xmlns:p14="http://schemas.microsoft.com/office/powerpoint/2010/main" val="383964345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431801" y="4077072"/>
            <a:ext cx="7581900" cy="503237"/>
          </a:xfrm>
        </p:spPr>
        <p:txBody>
          <a:bodyPr/>
          <a:lstStyle/>
          <a:p>
            <a:r>
              <a:rPr lang="nl-BE" dirty="0" err="1" smtClean="0"/>
              <a:t>Discussion</a:t>
            </a:r>
            <a:endParaRPr lang="nl-BE" dirty="0"/>
          </a:p>
        </p:txBody>
      </p:sp>
    </p:spTree>
    <p:extLst>
      <p:ext uri="{BB962C8B-B14F-4D97-AF65-F5344CB8AC3E}">
        <p14:creationId xmlns:p14="http://schemas.microsoft.com/office/powerpoint/2010/main" val="619421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1919537" y="854525"/>
            <a:ext cx="3894955" cy="360040"/>
          </a:xfrm>
          <a:prstGeom prst="roundRect">
            <a:avLst/>
          </a:prstGeom>
          <a:solidFill>
            <a:schemeClr val="lt1">
              <a:alpha val="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fontAlgn="base">
              <a:spcBef>
                <a:spcPct val="0"/>
              </a:spcBef>
              <a:spcAft>
                <a:spcPct val="0"/>
              </a:spcAft>
            </a:pPr>
            <a:r>
              <a:rPr lang="en-US" b="1" dirty="0">
                <a:solidFill>
                  <a:srgbClr val="0070C0"/>
                </a:solidFill>
              </a:rPr>
              <a:t>Private debt (% GDP)</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8271" y="1242610"/>
            <a:ext cx="8964488" cy="3905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redondeado"/>
          <p:cNvSpPr/>
          <p:nvPr/>
        </p:nvSpPr>
        <p:spPr>
          <a:xfrm>
            <a:off x="6456041" y="854525"/>
            <a:ext cx="3894955" cy="360040"/>
          </a:xfrm>
          <a:prstGeom prst="roundRect">
            <a:avLst/>
          </a:prstGeom>
          <a:solidFill>
            <a:schemeClr val="lt1">
              <a:alpha val="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fontAlgn="base">
              <a:spcBef>
                <a:spcPct val="0"/>
              </a:spcBef>
              <a:spcAft>
                <a:spcPct val="0"/>
              </a:spcAft>
            </a:pPr>
            <a:r>
              <a:rPr lang="en-US" b="1" dirty="0">
                <a:solidFill>
                  <a:srgbClr val="0070C0"/>
                </a:solidFill>
              </a:rPr>
              <a:t>Public debt (% GDP)</a:t>
            </a:r>
          </a:p>
        </p:txBody>
      </p:sp>
    </p:spTree>
    <p:extLst>
      <p:ext uri="{BB962C8B-B14F-4D97-AF65-F5344CB8AC3E}">
        <p14:creationId xmlns:p14="http://schemas.microsoft.com/office/powerpoint/2010/main" val="16302905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2639616" y="368660"/>
            <a:ext cx="6641041" cy="533829"/>
          </a:xfrm>
          <a:prstGeom prst="roundRect">
            <a:avLst/>
          </a:prstGeom>
          <a:solidFill>
            <a:schemeClr val="lt1">
              <a:alpha val="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fontAlgn="base">
              <a:spcBef>
                <a:spcPct val="0"/>
              </a:spcBef>
              <a:spcAft>
                <a:spcPct val="0"/>
              </a:spcAft>
            </a:pPr>
            <a:r>
              <a:rPr lang="en-US" b="1" dirty="0">
                <a:solidFill>
                  <a:srgbClr val="0070C0"/>
                </a:solidFill>
              </a:rPr>
              <a:t>Exports and imports (annualized quarterly change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585" y="902490"/>
            <a:ext cx="6929073" cy="5567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49096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207568" y="1412776"/>
            <a:ext cx="7848872" cy="4680520"/>
          </a:xfrm>
          <a:ln w="19050">
            <a:noFill/>
          </a:ln>
        </p:spPr>
        <p:txBody>
          <a:bodyPr>
            <a:noAutofit/>
          </a:bodyPr>
          <a:lstStyle/>
          <a:p>
            <a:pPr marL="177800" algn="l" eaLnBrk="1" hangingPunct="1">
              <a:lnSpc>
                <a:spcPct val="150000"/>
              </a:lnSpc>
              <a:spcBef>
                <a:spcPts val="0"/>
              </a:spcBef>
              <a:spcAft>
                <a:spcPts val="0"/>
              </a:spcAft>
            </a:pPr>
            <a:r>
              <a:rPr lang="es-ES" sz="2100" dirty="0">
                <a:latin typeface="Arial" pitchFamily="34" charset="0"/>
                <a:cs typeface="Arial" pitchFamily="34" charset="0"/>
              </a:rPr>
              <a:t/>
            </a:r>
            <a:br>
              <a:rPr lang="es-ES" sz="2100" dirty="0">
                <a:latin typeface="Arial" pitchFamily="34" charset="0"/>
                <a:cs typeface="Arial" pitchFamily="34" charset="0"/>
              </a:rPr>
            </a:br>
            <a:r>
              <a:rPr lang="en-US" sz="2100" b="1" dirty="0">
                <a:latin typeface="Arial" pitchFamily="34" charset="0"/>
                <a:cs typeface="Arial" pitchFamily="34" charset="0"/>
              </a:rPr>
              <a:t>New factors determine a slight recovery:</a:t>
            </a:r>
            <a:r>
              <a:rPr lang="en-US" sz="2100" dirty="0">
                <a:latin typeface="Arial" pitchFamily="34" charset="0"/>
                <a:cs typeface="Arial" pitchFamily="34" charset="0"/>
              </a:rPr>
              <a:t/>
            </a:r>
            <a:br>
              <a:rPr lang="en-US" sz="2100" dirty="0">
                <a:latin typeface="Arial" pitchFamily="34" charset="0"/>
                <a:cs typeface="Arial" pitchFamily="34" charset="0"/>
              </a:rPr>
            </a:br>
            <a:r>
              <a:rPr lang="en-US" sz="2100" dirty="0">
                <a:latin typeface="Arial" pitchFamily="34" charset="0"/>
                <a:cs typeface="Arial" pitchFamily="34" charset="0"/>
              </a:rPr>
              <a:t/>
            </a:r>
            <a:br>
              <a:rPr lang="en-US" sz="2100" dirty="0">
                <a:latin typeface="Arial" pitchFamily="34" charset="0"/>
                <a:cs typeface="Arial" pitchFamily="34" charset="0"/>
              </a:rPr>
            </a:br>
            <a:r>
              <a:rPr lang="en-US" sz="2100" dirty="0">
                <a:latin typeface="Arial" pitchFamily="34" charset="0"/>
                <a:cs typeface="Arial" pitchFamily="34" charset="0"/>
              </a:rPr>
              <a:t>	* Falling oil prices</a:t>
            </a:r>
            <a:br>
              <a:rPr lang="en-US" sz="2100" dirty="0">
                <a:latin typeface="Arial" pitchFamily="34" charset="0"/>
                <a:cs typeface="Arial" pitchFamily="34" charset="0"/>
              </a:rPr>
            </a:br>
            <a:r>
              <a:rPr lang="en-US" sz="2100" dirty="0">
                <a:latin typeface="Arial" pitchFamily="34" charset="0"/>
                <a:cs typeface="Arial" pitchFamily="34" charset="0"/>
              </a:rPr>
              <a:t>	* QE policy of the ECB</a:t>
            </a:r>
            <a:br>
              <a:rPr lang="en-US" sz="2100" dirty="0">
                <a:latin typeface="Arial" pitchFamily="34" charset="0"/>
                <a:cs typeface="Arial" pitchFamily="34" charset="0"/>
              </a:rPr>
            </a:br>
            <a:r>
              <a:rPr lang="en-US" sz="2100" dirty="0">
                <a:latin typeface="Arial" pitchFamily="34" charset="0"/>
                <a:cs typeface="Arial" pitchFamily="34" charset="0"/>
              </a:rPr>
              <a:t>	* Reduction in the rate of household savings</a:t>
            </a:r>
            <a:br>
              <a:rPr lang="en-US" sz="2100" dirty="0">
                <a:latin typeface="Arial" pitchFamily="34" charset="0"/>
                <a:cs typeface="Arial" pitchFamily="34" charset="0"/>
              </a:rPr>
            </a:br>
            <a:r>
              <a:rPr lang="en-US" sz="2100" dirty="0">
                <a:latin typeface="Arial" pitchFamily="34" charset="0"/>
                <a:cs typeface="Arial" pitchFamily="34" charset="0"/>
              </a:rPr>
              <a:t>	* Reduction in the pace of fiscal adjustment</a:t>
            </a:r>
            <a:r>
              <a:rPr lang="es-ES" sz="2100" dirty="0">
                <a:latin typeface="Arial" pitchFamily="34" charset="0"/>
                <a:cs typeface="Arial" pitchFamily="34" charset="0"/>
              </a:rPr>
              <a:t/>
            </a:r>
            <a:br>
              <a:rPr lang="es-ES" sz="2100" dirty="0">
                <a:latin typeface="Arial" pitchFamily="34" charset="0"/>
                <a:cs typeface="Arial" pitchFamily="34" charset="0"/>
              </a:rPr>
            </a:br>
            <a:r>
              <a:rPr lang="es-ES" sz="2100" dirty="0">
                <a:latin typeface="Arial" pitchFamily="34" charset="0"/>
                <a:cs typeface="Arial" pitchFamily="34" charset="0"/>
              </a:rPr>
              <a:t/>
            </a:r>
            <a:br>
              <a:rPr lang="es-ES" sz="2100" dirty="0">
                <a:latin typeface="Arial" pitchFamily="34" charset="0"/>
                <a:cs typeface="Arial" pitchFamily="34" charset="0"/>
              </a:rPr>
            </a:br>
            <a:r>
              <a:rPr lang="es-ES" sz="2100" dirty="0">
                <a:latin typeface="Arial" pitchFamily="34" charset="0"/>
                <a:cs typeface="Arial" pitchFamily="34" charset="0"/>
                <a:sym typeface="Wingdings" panose="05000000000000000000" pitchFamily="2" charset="2"/>
              </a:rPr>
              <a:t> </a:t>
            </a:r>
            <a:r>
              <a:rPr lang="en-US" sz="2100" b="1" dirty="0">
                <a:latin typeface="Arial" pitchFamily="34" charset="0"/>
                <a:cs typeface="Arial" pitchFamily="34" charset="0"/>
              </a:rPr>
              <a:t>sustainable?</a:t>
            </a:r>
            <a:r>
              <a:rPr lang="es-ES" sz="2100" dirty="0">
                <a:latin typeface="Arial" pitchFamily="34" charset="0"/>
                <a:cs typeface="Arial" pitchFamily="34" charset="0"/>
                <a:sym typeface="Wingdings" panose="05000000000000000000" pitchFamily="2" charset="2"/>
              </a:rPr>
              <a:t/>
            </a:r>
            <a:br>
              <a:rPr lang="es-ES" sz="2100" dirty="0">
                <a:latin typeface="Arial" pitchFamily="34" charset="0"/>
                <a:cs typeface="Arial" pitchFamily="34" charset="0"/>
                <a:sym typeface="Wingdings" panose="05000000000000000000" pitchFamily="2" charset="2"/>
              </a:rPr>
            </a:br>
            <a:r>
              <a:rPr lang="es-ES" sz="2100" b="1" dirty="0">
                <a:latin typeface="Arial" pitchFamily="34" charset="0"/>
                <a:cs typeface="Arial" pitchFamily="34" charset="0"/>
                <a:sym typeface="Wingdings" panose="05000000000000000000" pitchFamily="2" charset="2"/>
              </a:rPr>
              <a:t> </a:t>
            </a:r>
            <a:r>
              <a:rPr lang="en-US" sz="2100" b="1" dirty="0">
                <a:latin typeface="Arial" pitchFamily="34" charset="0"/>
                <a:cs typeface="Arial" pitchFamily="34" charset="0"/>
                <a:sym typeface="Wingdings" panose="05000000000000000000" pitchFamily="2" charset="2"/>
              </a:rPr>
              <a:t>do not solve the aforementioned problems</a:t>
            </a:r>
            <a:r>
              <a:rPr lang="es-ES" sz="2200" dirty="0">
                <a:latin typeface="Arial" pitchFamily="34" charset="0"/>
                <a:cs typeface="Arial" pitchFamily="34" charset="0"/>
              </a:rPr>
              <a:t/>
            </a:r>
            <a:br>
              <a:rPr lang="es-ES" sz="2200" dirty="0">
                <a:latin typeface="Arial" pitchFamily="34" charset="0"/>
                <a:cs typeface="Arial" pitchFamily="34" charset="0"/>
              </a:rPr>
            </a:br>
            <a:endParaRPr lang="es-ES" sz="2200" dirty="0">
              <a:latin typeface="Arial" pitchFamily="34" charset="0"/>
              <a:cs typeface="Arial" pitchFamily="34" charset="0"/>
            </a:endParaRPr>
          </a:p>
        </p:txBody>
      </p:sp>
      <p:sp>
        <p:nvSpPr>
          <p:cNvPr id="5" name="Rectangle 3"/>
          <p:cNvSpPr>
            <a:spLocks noChangeArrowheads="1"/>
          </p:cNvSpPr>
          <p:nvPr/>
        </p:nvSpPr>
        <p:spPr bwMode="auto">
          <a:xfrm>
            <a:off x="2135560" y="548680"/>
            <a:ext cx="4752528" cy="432050"/>
          </a:xfrm>
          <a:prstGeom prst="rect">
            <a:avLst/>
          </a:prstGeom>
          <a:noFill/>
          <a:ln w="9525">
            <a:noFill/>
            <a:miter lim="800000"/>
            <a:headEnd/>
            <a:tailEnd/>
          </a:ln>
        </p:spPr>
        <p:txBody>
          <a:bodyPr anchor="b"/>
          <a:lstStyle/>
          <a:p>
            <a:pPr fontAlgn="base">
              <a:spcBef>
                <a:spcPct val="0"/>
              </a:spcBef>
              <a:spcAft>
                <a:spcPct val="0"/>
              </a:spcAft>
            </a:pPr>
            <a:r>
              <a:rPr lang="en-US" sz="2300" b="1" dirty="0">
                <a:solidFill>
                  <a:prstClr val="black"/>
                </a:solidFill>
                <a:latin typeface="Arial" pitchFamily="34" charset="0"/>
                <a:cs typeface="Arial" pitchFamily="34" charset="0"/>
              </a:rPr>
              <a:t>And in 2014-2015 ....?</a:t>
            </a:r>
            <a:endParaRPr lang="es-ES" sz="2300" b="1" u="sng"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9822222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351584" y="1124744"/>
            <a:ext cx="7704856" cy="4752528"/>
          </a:xfrm>
          <a:ln w="19050">
            <a:noFill/>
          </a:ln>
        </p:spPr>
        <p:txBody>
          <a:bodyPr>
            <a:noAutofit/>
          </a:bodyPr>
          <a:lstStyle/>
          <a:p>
            <a:pPr marL="173038" indent="-15875" algn="l" eaLnBrk="1" hangingPunct="1">
              <a:spcBef>
                <a:spcPts val="0"/>
              </a:spcBef>
              <a:spcAft>
                <a:spcPts val="0"/>
              </a:spcAft>
            </a:pPr>
            <a:r>
              <a:rPr lang="en-US" sz="2400" b="1" u="sng" dirty="0">
                <a:latin typeface="Arial" pitchFamily="34" charset="0"/>
                <a:cs typeface="Arial" pitchFamily="34" charset="0"/>
              </a:rPr>
              <a:t/>
            </a:r>
            <a:br>
              <a:rPr lang="en-US" sz="2400" b="1" u="sng" dirty="0">
                <a:latin typeface="Arial" pitchFamily="34" charset="0"/>
                <a:cs typeface="Arial" pitchFamily="34" charset="0"/>
              </a:rPr>
            </a:br>
            <a:r>
              <a:rPr lang="en-US" sz="2400" b="1" dirty="0">
                <a:latin typeface="Arial" pitchFamily="34" charset="0"/>
                <a:cs typeface="Arial" pitchFamily="34" charset="0"/>
              </a:rPr>
              <a:t>* </a:t>
            </a:r>
            <a:r>
              <a:rPr lang="en-US" sz="2400" dirty="0">
                <a:latin typeface="Arial" pitchFamily="34" charset="0"/>
                <a:cs typeface="Arial" pitchFamily="34" charset="0"/>
              </a:rPr>
              <a:t>Reduce unemployment and create decent jobs </a:t>
            </a:r>
            <a:br>
              <a:rPr lang="en-US" sz="2400" dirty="0">
                <a:latin typeface="Arial" pitchFamily="34" charset="0"/>
                <a:cs typeface="Arial" pitchFamily="34" charset="0"/>
              </a:rPr>
            </a:br>
            <a:r>
              <a:rPr lang="en-US" sz="2400" dirty="0">
                <a:latin typeface="Arial" pitchFamily="34" charset="0"/>
                <a:cs typeface="Arial" pitchFamily="34" charset="0"/>
              </a:rPr>
              <a:t/>
            </a:r>
            <a:br>
              <a:rPr lang="en-US" sz="2400" dirty="0">
                <a:latin typeface="Arial" pitchFamily="34" charset="0"/>
                <a:cs typeface="Arial" pitchFamily="34" charset="0"/>
              </a:rPr>
            </a:br>
            <a:r>
              <a:rPr lang="en-US" sz="2400" b="1" dirty="0">
                <a:latin typeface="Arial" pitchFamily="34" charset="0"/>
                <a:cs typeface="Arial" pitchFamily="34" charset="0"/>
              </a:rPr>
              <a:t>* </a:t>
            </a:r>
            <a:r>
              <a:rPr lang="en-US" sz="2400" dirty="0">
                <a:latin typeface="Arial" pitchFamily="34" charset="0"/>
                <a:cs typeface="Arial" pitchFamily="34" charset="0"/>
              </a:rPr>
              <a:t>Reduce inequalities</a:t>
            </a:r>
            <a:br>
              <a:rPr lang="en-US" sz="2400" dirty="0">
                <a:latin typeface="Arial" pitchFamily="34" charset="0"/>
                <a:cs typeface="Arial" pitchFamily="34" charset="0"/>
              </a:rPr>
            </a:br>
            <a:r>
              <a:rPr lang="en-US" sz="2400" dirty="0">
                <a:latin typeface="Arial" pitchFamily="34" charset="0"/>
                <a:cs typeface="Arial" pitchFamily="34" charset="0"/>
              </a:rPr>
              <a:t/>
            </a:r>
            <a:br>
              <a:rPr lang="en-US" sz="2400" dirty="0">
                <a:latin typeface="Arial" pitchFamily="34" charset="0"/>
                <a:cs typeface="Arial" pitchFamily="34" charset="0"/>
              </a:rPr>
            </a:br>
            <a:r>
              <a:rPr lang="en-US" sz="2400" b="1" dirty="0">
                <a:latin typeface="Arial" pitchFamily="34" charset="0"/>
                <a:cs typeface="Arial" pitchFamily="34" charset="0"/>
              </a:rPr>
              <a:t>* </a:t>
            </a:r>
            <a:r>
              <a:rPr lang="en-US" sz="2400" dirty="0">
                <a:latin typeface="Arial" pitchFamily="34" charset="0"/>
                <a:cs typeface="Arial" pitchFamily="34" charset="0"/>
              </a:rPr>
              <a:t>Transform the industrial structure to build a sustainable growth model</a:t>
            </a:r>
            <a:br>
              <a:rPr lang="en-US" sz="2400" dirty="0">
                <a:latin typeface="Arial" pitchFamily="34" charset="0"/>
                <a:cs typeface="Arial" pitchFamily="34" charset="0"/>
              </a:rPr>
            </a:br>
            <a:r>
              <a:rPr lang="en-US" sz="2400" dirty="0">
                <a:latin typeface="Arial" pitchFamily="34" charset="0"/>
                <a:cs typeface="Arial" pitchFamily="34" charset="0"/>
              </a:rPr>
              <a:t/>
            </a:r>
            <a:br>
              <a:rPr lang="en-US" sz="2400" dirty="0">
                <a:latin typeface="Arial" pitchFamily="34" charset="0"/>
                <a:cs typeface="Arial" pitchFamily="34" charset="0"/>
              </a:rPr>
            </a:br>
            <a:r>
              <a:rPr lang="en-US" sz="2400" b="1" dirty="0">
                <a:latin typeface="Arial" pitchFamily="34" charset="0"/>
                <a:cs typeface="Arial" pitchFamily="34" charset="0"/>
              </a:rPr>
              <a:t>* </a:t>
            </a:r>
            <a:r>
              <a:rPr lang="en-US" sz="2400" dirty="0">
                <a:latin typeface="Arial" pitchFamily="34" charset="0"/>
                <a:cs typeface="Arial" pitchFamily="34" charset="0"/>
              </a:rPr>
              <a:t>Reduce the debt burden</a:t>
            </a:r>
            <a:br>
              <a:rPr lang="en-US" sz="2400" dirty="0">
                <a:latin typeface="Arial" pitchFamily="34" charset="0"/>
                <a:cs typeface="Arial" pitchFamily="34" charset="0"/>
              </a:rPr>
            </a:br>
            <a:endParaRPr lang="en-US" sz="2400" u="sng" dirty="0">
              <a:latin typeface="Arial" pitchFamily="34" charset="0"/>
              <a:cs typeface="Arial" pitchFamily="34" charset="0"/>
            </a:endParaRPr>
          </a:p>
        </p:txBody>
      </p:sp>
      <p:sp>
        <p:nvSpPr>
          <p:cNvPr id="4" name="Rectangle 2"/>
          <p:cNvSpPr txBox="1">
            <a:spLocks noChangeArrowheads="1"/>
          </p:cNvSpPr>
          <p:nvPr/>
        </p:nvSpPr>
        <p:spPr>
          <a:xfrm>
            <a:off x="2063553" y="260649"/>
            <a:ext cx="8026777" cy="722101"/>
          </a:xfrm>
          <a:prstGeom prst="rect">
            <a:avLst/>
          </a:prstGeom>
          <a:ln w="19050">
            <a:noFill/>
          </a:ln>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173038" indent="-15875" algn="l" eaLnBrk="1" hangingPunct="1">
              <a:spcBef>
                <a:spcPts val="0"/>
              </a:spcBef>
              <a:spcAft>
                <a:spcPts val="0"/>
              </a:spcAft>
            </a:pPr>
            <a:r>
              <a:rPr lang="en-US" sz="2400" b="1" dirty="0">
                <a:solidFill>
                  <a:prstClr val="black"/>
                </a:solidFill>
                <a:latin typeface="Arial" pitchFamily="34" charset="0"/>
                <a:cs typeface="Arial" pitchFamily="34" charset="0"/>
              </a:rPr>
              <a:t>2. Four priorities for an alternative economic policy</a:t>
            </a:r>
            <a:r>
              <a:rPr lang="en-US" sz="2000" u="sng" dirty="0">
                <a:solidFill>
                  <a:prstClr val="black"/>
                </a:solidFill>
                <a:latin typeface="Arial" pitchFamily="34" charset="0"/>
                <a:cs typeface="Arial" pitchFamily="34" charset="0"/>
              </a:rPr>
              <a:t/>
            </a:r>
            <a:br>
              <a:rPr lang="en-US" sz="2000" u="sng" dirty="0">
                <a:solidFill>
                  <a:prstClr val="black"/>
                </a:solidFill>
                <a:latin typeface="Arial" pitchFamily="34" charset="0"/>
                <a:cs typeface="Arial" pitchFamily="34" charset="0"/>
              </a:rPr>
            </a:br>
            <a:r>
              <a:rPr lang="en-US" sz="2000" u="sng" dirty="0">
                <a:solidFill>
                  <a:prstClr val="black"/>
                </a:solidFill>
                <a:latin typeface="Arial" pitchFamily="34" charset="0"/>
                <a:cs typeface="Arial" pitchFamily="34" charset="0"/>
              </a:rPr>
              <a:t/>
            </a:r>
            <a:br>
              <a:rPr lang="en-US" sz="2000" u="sng" dirty="0">
                <a:solidFill>
                  <a:prstClr val="black"/>
                </a:solidFill>
                <a:latin typeface="Arial" pitchFamily="34" charset="0"/>
                <a:cs typeface="Arial" pitchFamily="34" charset="0"/>
              </a:rPr>
            </a:br>
            <a:r>
              <a:rPr lang="en-US" sz="2000" u="sng" dirty="0">
                <a:solidFill>
                  <a:prstClr val="black"/>
                </a:solidFill>
                <a:latin typeface="Arial" pitchFamily="34" charset="0"/>
                <a:cs typeface="Arial" pitchFamily="34" charset="0"/>
              </a:rPr>
              <a:t/>
            </a:r>
            <a:br>
              <a:rPr lang="en-US" sz="2000" u="sng" dirty="0">
                <a:solidFill>
                  <a:prstClr val="black"/>
                </a:solidFill>
                <a:latin typeface="Arial" pitchFamily="34" charset="0"/>
                <a:cs typeface="Arial" pitchFamily="34" charset="0"/>
              </a:rPr>
            </a:br>
            <a:endParaRPr lang="en-US" sz="2400" u="sng"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20510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2063553" y="260649"/>
            <a:ext cx="8026777" cy="722101"/>
          </a:xfrm>
          <a:prstGeom prst="rect">
            <a:avLst/>
          </a:prstGeom>
          <a:ln w="19050">
            <a:noFill/>
          </a:ln>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173038" indent="-15875" algn="l" eaLnBrk="1" hangingPunct="1">
              <a:spcBef>
                <a:spcPts val="0"/>
              </a:spcBef>
              <a:spcAft>
                <a:spcPts val="0"/>
              </a:spcAft>
            </a:pPr>
            <a:r>
              <a:rPr lang="en-US" sz="2400" b="1" dirty="0">
                <a:solidFill>
                  <a:prstClr val="black"/>
                </a:solidFill>
                <a:latin typeface="Arial" pitchFamily="34" charset="0"/>
                <a:cs typeface="Arial" pitchFamily="34" charset="0"/>
              </a:rPr>
              <a:t>3. </a:t>
            </a:r>
            <a:r>
              <a:rPr lang="es-ES" sz="2400" b="1" dirty="0">
                <a:solidFill>
                  <a:prstClr val="black"/>
                </a:solidFill>
                <a:latin typeface="Arial" pitchFamily="34" charset="0"/>
                <a:cs typeface="Arial" pitchFamily="34" charset="0"/>
              </a:rPr>
              <a:t>Key </a:t>
            </a:r>
            <a:r>
              <a:rPr lang="es-ES" sz="2400" b="1" dirty="0" err="1">
                <a:solidFill>
                  <a:prstClr val="black"/>
                </a:solidFill>
                <a:latin typeface="Arial" pitchFamily="34" charset="0"/>
                <a:cs typeface="Arial" pitchFamily="34" charset="0"/>
              </a:rPr>
              <a:t>lines</a:t>
            </a:r>
            <a:r>
              <a:rPr lang="es-ES" sz="2400" b="1" dirty="0">
                <a:solidFill>
                  <a:prstClr val="black"/>
                </a:solidFill>
                <a:latin typeface="Arial" pitchFamily="34" charset="0"/>
                <a:cs typeface="Arial" pitchFamily="34" charset="0"/>
              </a:rPr>
              <a:t> of </a:t>
            </a:r>
            <a:r>
              <a:rPr lang="es-ES" sz="2400" b="1" dirty="0" err="1">
                <a:solidFill>
                  <a:prstClr val="black"/>
                </a:solidFill>
                <a:latin typeface="Arial" pitchFamily="34" charset="0"/>
                <a:cs typeface="Arial" pitchFamily="34" charset="0"/>
              </a:rPr>
              <a:t>action</a:t>
            </a:r>
            <a:r>
              <a:rPr lang="en-US" sz="2000" u="sng" dirty="0">
                <a:solidFill>
                  <a:prstClr val="black"/>
                </a:solidFill>
                <a:latin typeface="Arial" pitchFamily="34" charset="0"/>
                <a:cs typeface="Arial" pitchFamily="34" charset="0"/>
              </a:rPr>
              <a:t/>
            </a:r>
            <a:br>
              <a:rPr lang="en-US" sz="2000" u="sng" dirty="0">
                <a:solidFill>
                  <a:prstClr val="black"/>
                </a:solidFill>
                <a:latin typeface="Arial" pitchFamily="34" charset="0"/>
                <a:cs typeface="Arial" pitchFamily="34" charset="0"/>
              </a:rPr>
            </a:br>
            <a:r>
              <a:rPr lang="en-US" sz="2000" u="sng" dirty="0">
                <a:solidFill>
                  <a:prstClr val="black"/>
                </a:solidFill>
                <a:latin typeface="Arial" pitchFamily="34" charset="0"/>
                <a:cs typeface="Arial" pitchFamily="34" charset="0"/>
              </a:rPr>
              <a:t/>
            </a:r>
            <a:br>
              <a:rPr lang="en-US" sz="2000" u="sng" dirty="0">
                <a:solidFill>
                  <a:prstClr val="black"/>
                </a:solidFill>
                <a:latin typeface="Arial" pitchFamily="34" charset="0"/>
                <a:cs typeface="Arial" pitchFamily="34" charset="0"/>
              </a:rPr>
            </a:br>
            <a:r>
              <a:rPr lang="en-US" sz="2000" u="sng" dirty="0">
                <a:solidFill>
                  <a:prstClr val="black"/>
                </a:solidFill>
                <a:latin typeface="Arial" pitchFamily="34" charset="0"/>
                <a:cs typeface="Arial" pitchFamily="34" charset="0"/>
              </a:rPr>
              <a:t/>
            </a:r>
            <a:br>
              <a:rPr lang="en-US" sz="2000" u="sng" dirty="0">
                <a:solidFill>
                  <a:prstClr val="black"/>
                </a:solidFill>
                <a:latin typeface="Arial" pitchFamily="34" charset="0"/>
                <a:cs typeface="Arial" pitchFamily="34" charset="0"/>
              </a:rPr>
            </a:br>
            <a:endParaRPr lang="en-US" sz="2400" u="sng" dirty="0">
              <a:solidFill>
                <a:prstClr val="black"/>
              </a:solidFill>
              <a:latin typeface="Arial" pitchFamily="34" charset="0"/>
              <a:cs typeface="Arial" pitchFamily="34"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4452" y="956534"/>
            <a:ext cx="8784976" cy="5597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72170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855641" y="2276873"/>
            <a:ext cx="7090673" cy="3096343"/>
          </a:xfrm>
          <a:ln w="19050">
            <a:noFill/>
          </a:ln>
        </p:spPr>
        <p:txBody>
          <a:bodyPr>
            <a:noAutofit/>
          </a:bodyPr>
          <a:lstStyle/>
          <a:p>
            <a:pPr algn="l"/>
            <a:r>
              <a:rPr lang="en-US" sz="2200" dirty="0">
                <a:latin typeface="Arial" panose="020B0604020202020204" pitchFamily="34" charset="0"/>
                <a:cs typeface="Arial" panose="020B0604020202020204" pitchFamily="34" charset="0"/>
              </a:rPr>
              <a:t>* Postpone the objective of reducing the public deficit, giving priority to reducing unemployment.</a:t>
            </a:r>
            <a:br>
              <a:rPr lang="en-US" sz="2200" dirty="0">
                <a:latin typeface="Arial" panose="020B0604020202020204" pitchFamily="34" charset="0"/>
                <a:cs typeface="Arial" panose="020B0604020202020204" pitchFamily="34" charset="0"/>
              </a:rPr>
            </a:br>
            <a:r>
              <a:rPr lang="es-ES" sz="2200" dirty="0">
                <a:latin typeface="Arial" panose="020B0604020202020204" pitchFamily="34" charset="0"/>
                <a:cs typeface="Arial" panose="020B0604020202020204" pitchFamily="34" charset="0"/>
              </a:rPr>
              <a:t/>
            </a:r>
            <a:br>
              <a:rPr lang="es-E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Reverse cuts in social spending and public investments </a:t>
            </a:r>
            <a:br>
              <a:rPr lang="en-US" sz="2200" dirty="0">
                <a:latin typeface="Arial" panose="020B0604020202020204" pitchFamily="34" charset="0"/>
                <a:cs typeface="Arial" panose="020B0604020202020204" pitchFamily="34" charset="0"/>
              </a:rPr>
            </a:br>
            <a:r>
              <a:rPr lang="es-ES" sz="2200" dirty="0">
                <a:latin typeface="Arial" panose="020B0604020202020204" pitchFamily="34" charset="0"/>
                <a:cs typeface="Arial" panose="020B0604020202020204" pitchFamily="34" charset="0"/>
              </a:rPr>
              <a:t/>
            </a:r>
            <a:br>
              <a:rPr lang="es-E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Tax reform based on progressivity and fight against fiscal fraud</a:t>
            </a:r>
            <a:endParaRPr lang="en-US" sz="2400" u="sng" dirty="0">
              <a:latin typeface="Arial" pitchFamily="34" charset="0"/>
              <a:cs typeface="Arial" pitchFamily="34" charset="0"/>
            </a:endParaRPr>
          </a:p>
        </p:txBody>
      </p:sp>
      <p:sp>
        <p:nvSpPr>
          <p:cNvPr id="3" name="Rectangle 2"/>
          <p:cNvSpPr txBox="1">
            <a:spLocks noChangeArrowheads="1"/>
          </p:cNvSpPr>
          <p:nvPr/>
        </p:nvSpPr>
        <p:spPr>
          <a:xfrm>
            <a:off x="2063553" y="260649"/>
            <a:ext cx="8026777" cy="722101"/>
          </a:xfrm>
          <a:prstGeom prst="rect">
            <a:avLst/>
          </a:prstGeom>
          <a:ln w="19050">
            <a:noFill/>
          </a:ln>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173038" indent="-15875" algn="l" eaLnBrk="1" hangingPunct="1">
              <a:spcBef>
                <a:spcPts val="0"/>
              </a:spcBef>
              <a:spcAft>
                <a:spcPts val="0"/>
              </a:spcAft>
            </a:pPr>
            <a:r>
              <a:rPr lang="en-US" sz="2400" b="1" dirty="0">
                <a:solidFill>
                  <a:prstClr val="black"/>
                </a:solidFill>
                <a:latin typeface="Arial" pitchFamily="34" charset="0"/>
                <a:cs typeface="Arial" pitchFamily="34" charset="0"/>
              </a:rPr>
              <a:t>3. </a:t>
            </a:r>
            <a:r>
              <a:rPr lang="es-ES" sz="2400" b="1" dirty="0">
                <a:solidFill>
                  <a:prstClr val="black"/>
                </a:solidFill>
                <a:latin typeface="Arial" pitchFamily="34" charset="0"/>
                <a:cs typeface="Arial" pitchFamily="34" charset="0"/>
              </a:rPr>
              <a:t>Key </a:t>
            </a:r>
            <a:r>
              <a:rPr lang="es-ES" sz="2400" b="1" dirty="0" err="1">
                <a:solidFill>
                  <a:prstClr val="black"/>
                </a:solidFill>
                <a:latin typeface="Arial" pitchFamily="34" charset="0"/>
                <a:cs typeface="Arial" pitchFamily="34" charset="0"/>
              </a:rPr>
              <a:t>lines</a:t>
            </a:r>
            <a:r>
              <a:rPr lang="es-ES" sz="2400" b="1" dirty="0">
                <a:solidFill>
                  <a:prstClr val="black"/>
                </a:solidFill>
                <a:latin typeface="Arial" pitchFamily="34" charset="0"/>
                <a:cs typeface="Arial" pitchFamily="34" charset="0"/>
              </a:rPr>
              <a:t> of </a:t>
            </a:r>
            <a:r>
              <a:rPr lang="es-ES" sz="2400" b="1" dirty="0" err="1">
                <a:solidFill>
                  <a:prstClr val="black"/>
                </a:solidFill>
                <a:latin typeface="Arial" pitchFamily="34" charset="0"/>
                <a:cs typeface="Arial" pitchFamily="34" charset="0"/>
              </a:rPr>
              <a:t>action</a:t>
            </a:r>
            <a:r>
              <a:rPr lang="en-US" sz="2000" u="sng" dirty="0">
                <a:solidFill>
                  <a:prstClr val="black"/>
                </a:solidFill>
                <a:latin typeface="Arial" pitchFamily="34" charset="0"/>
                <a:cs typeface="Arial" pitchFamily="34" charset="0"/>
              </a:rPr>
              <a:t/>
            </a:r>
            <a:br>
              <a:rPr lang="en-US" sz="2000" u="sng" dirty="0">
                <a:solidFill>
                  <a:prstClr val="black"/>
                </a:solidFill>
                <a:latin typeface="Arial" pitchFamily="34" charset="0"/>
                <a:cs typeface="Arial" pitchFamily="34" charset="0"/>
              </a:rPr>
            </a:br>
            <a:r>
              <a:rPr lang="en-US" sz="2000" u="sng" dirty="0">
                <a:solidFill>
                  <a:prstClr val="black"/>
                </a:solidFill>
                <a:latin typeface="Arial" pitchFamily="34" charset="0"/>
                <a:cs typeface="Arial" pitchFamily="34" charset="0"/>
              </a:rPr>
              <a:t/>
            </a:r>
            <a:br>
              <a:rPr lang="en-US" sz="2000" u="sng" dirty="0">
                <a:solidFill>
                  <a:prstClr val="black"/>
                </a:solidFill>
                <a:latin typeface="Arial" pitchFamily="34" charset="0"/>
                <a:cs typeface="Arial" pitchFamily="34" charset="0"/>
              </a:rPr>
            </a:br>
            <a:r>
              <a:rPr lang="en-US" sz="2000" u="sng" dirty="0">
                <a:solidFill>
                  <a:prstClr val="black"/>
                </a:solidFill>
                <a:latin typeface="Arial" pitchFamily="34" charset="0"/>
                <a:cs typeface="Arial" pitchFamily="34" charset="0"/>
              </a:rPr>
              <a:t/>
            </a:r>
            <a:br>
              <a:rPr lang="en-US" sz="2000" u="sng" dirty="0">
                <a:solidFill>
                  <a:prstClr val="black"/>
                </a:solidFill>
                <a:latin typeface="Arial" pitchFamily="34" charset="0"/>
                <a:cs typeface="Arial" pitchFamily="34" charset="0"/>
              </a:rPr>
            </a:br>
            <a:endParaRPr lang="en-US" sz="2400" u="sng" dirty="0">
              <a:solidFill>
                <a:prstClr val="black"/>
              </a:solidFill>
              <a:latin typeface="Arial" pitchFamily="34" charset="0"/>
              <a:cs typeface="Arial" pitchFamily="34" charset="0"/>
            </a:endParaRPr>
          </a:p>
        </p:txBody>
      </p:sp>
      <p:sp>
        <p:nvSpPr>
          <p:cNvPr id="4" name="Rectangle 2"/>
          <p:cNvSpPr txBox="1">
            <a:spLocks noChangeArrowheads="1"/>
          </p:cNvSpPr>
          <p:nvPr/>
        </p:nvSpPr>
        <p:spPr>
          <a:xfrm>
            <a:off x="1919537" y="1268761"/>
            <a:ext cx="8026777" cy="722101"/>
          </a:xfrm>
          <a:prstGeom prst="rect">
            <a:avLst/>
          </a:prstGeom>
          <a:ln w="19050">
            <a:noFill/>
          </a:ln>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173038" indent="-15875" algn="l" eaLnBrk="1" hangingPunct="1">
              <a:spcBef>
                <a:spcPts val="0"/>
              </a:spcBef>
              <a:spcAft>
                <a:spcPts val="0"/>
              </a:spcAft>
            </a:pPr>
            <a:r>
              <a:rPr lang="en-US" sz="2400" b="1" dirty="0">
                <a:solidFill>
                  <a:prstClr val="black"/>
                </a:solidFill>
                <a:latin typeface="Arial" panose="020B0604020202020204" pitchFamily="34" charset="0"/>
                <a:cs typeface="Arial" panose="020B0604020202020204" pitchFamily="34" charset="0"/>
              </a:rPr>
              <a:t>a) Abandoning fiscal austerity and wage devaluation</a:t>
            </a:r>
            <a:r>
              <a:rPr lang="en-US" sz="2400" u="sng" dirty="0">
                <a:solidFill>
                  <a:prstClr val="black"/>
                </a:solidFill>
                <a:latin typeface="Arial" pitchFamily="34" charset="0"/>
                <a:cs typeface="Arial" pitchFamily="34" charset="0"/>
              </a:rPr>
              <a:t/>
            </a:r>
            <a:br>
              <a:rPr lang="en-US" sz="2400" u="sng" dirty="0">
                <a:solidFill>
                  <a:prstClr val="black"/>
                </a:solidFill>
                <a:latin typeface="Arial" pitchFamily="34" charset="0"/>
                <a:cs typeface="Arial" pitchFamily="34" charset="0"/>
              </a:rPr>
            </a:br>
            <a:r>
              <a:rPr lang="en-US" sz="2400" u="sng" dirty="0">
                <a:solidFill>
                  <a:prstClr val="black"/>
                </a:solidFill>
                <a:latin typeface="Arial" pitchFamily="34" charset="0"/>
                <a:cs typeface="Arial" pitchFamily="34" charset="0"/>
              </a:rPr>
              <a:t/>
            </a:r>
            <a:br>
              <a:rPr lang="en-US" sz="2400" u="sng" dirty="0">
                <a:solidFill>
                  <a:prstClr val="black"/>
                </a:solidFill>
                <a:latin typeface="Arial" pitchFamily="34" charset="0"/>
                <a:cs typeface="Arial" pitchFamily="34" charset="0"/>
              </a:rPr>
            </a:br>
            <a:endParaRPr lang="en-US" sz="2400" u="sng"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6001596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207569" y="2276872"/>
            <a:ext cx="7882761" cy="3456384"/>
          </a:xfrm>
          <a:ln w="19050">
            <a:noFill/>
          </a:ln>
        </p:spPr>
        <p:txBody>
          <a:bodyPr>
            <a:noAutofit/>
          </a:bodyPr>
          <a:lstStyle/>
          <a:p>
            <a:pPr algn="l"/>
            <a:r>
              <a:rPr lang="en-US" sz="2400" dirty="0">
                <a:latin typeface="Arial" panose="020B0604020202020204" pitchFamily="34" charset="0"/>
                <a:cs typeface="Arial" panose="020B0604020202020204" pitchFamily="34" charset="0"/>
              </a:rPr>
              <a:t>Trade-off </a:t>
            </a:r>
            <a:r>
              <a:rPr lang="en-US" sz="2400" dirty="0">
                <a:latin typeface="Arial" panose="020B0604020202020204" pitchFamily="34" charset="0"/>
                <a:cs typeface="Arial" panose="020B0604020202020204" pitchFamily="34" charset="0"/>
                <a:sym typeface="Wingdings"/>
              </a:rPr>
              <a:t></a:t>
            </a:r>
            <a:r>
              <a:rPr lang="en-US" sz="2400" dirty="0">
                <a:latin typeface="Arial" panose="020B0604020202020204" pitchFamily="34" charset="0"/>
                <a:cs typeface="Arial" panose="020B0604020202020204" pitchFamily="34" charset="0"/>
              </a:rPr>
              <a:t> in this context we must choose between: </a:t>
            </a:r>
            <a:r>
              <a:rPr lang="es-ES" sz="2400" dirty="0">
                <a:latin typeface="Arial" panose="020B0604020202020204" pitchFamily="34" charset="0"/>
                <a:cs typeface="Arial" panose="020B0604020202020204" pitchFamily="34" charset="0"/>
              </a:rPr>
              <a:t/>
            </a:r>
            <a:br>
              <a:rPr lang="es-ES" sz="2400" dirty="0">
                <a:latin typeface="Arial" panose="020B0604020202020204" pitchFamily="34" charset="0"/>
                <a:cs typeface="Arial" panose="020B0604020202020204" pitchFamily="34" charset="0"/>
              </a:rPr>
            </a:br>
            <a:r>
              <a:rPr lang="es-ES" sz="2400" dirty="0">
                <a:latin typeface="Arial" panose="020B0604020202020204" pitchFamily="34" charset="0"/>
                <a:cs typeface="Arial" panose="020B0604020202020204" pitchFamily="34" charset="0"/>
              </a:rPr>
              <a:t/>
            </a:r>
            <a:br>
              <a:rPr lang="es-ES" sz="2400" dirty="0">
                <a:latin typeface="Arial" panose="020B0604020202020204" pitchFamily="34" charset="0"/>
                <a:cs typeface="Arial" panose="020B0604020202020204" pitchFamily="34" charset="0"/>
              </a:rPr>
            </a:br>
            <a:r>
              <a:rPr lang="es-ES" sz="2400" dirty="0">
                <a:latin typeface="Arial" panose="020B0604020202020204" pitchFamily="34" charset="0"/>
                <a:cs typeface="Arial" panose="020B0604020202020204" pitchFamily="34" charset="0"/>
              </a:rPr>
              <a:t>* </a:t>
            </a:r>
            <a:r>
              <a:rPr lang="en-US" sz="2400" u="sng" dirty="0">
                <a:latin typeface="Arial" panose="020B0604020202020204" pitchFamily="34" charset="0"/>
                <a:cs typeface="Arial" panose="020B0604020202020204" pitchFamily="34" charset="0"/>
              </a:rPr>
              <a:t>Orthodox path: </a:t>
            </a:r>
            <a:r>
              <a:rPr lang="en-US" sz="2400" dirty="0">
                <a:latin typeface="Arial" panose="020B0604020202020204" pitchFamily="34" charset="0"/>
                <a:cs typeface="Arial" panose="020B0604020202020204" pitchFamily="34" charset="0"/>
              </a:rPr>
              <a:t>rapid deficit reduction with slower reductions in the unemployment rate</a:t>
            </a:r>
            <a:r>
              <a:rPr lang="es-ES" sz="2400" dirty="0">
                <a:latin typeface="Arial" panose="020B0604020202020204" pitchFamily="34" charset="0"/>
                <a:cs typeface="Arial" panose="020B0604020202020204" pitchFamily="34" charset="0"/>
              </a:rPr>
              <a:t/>
            </a:r>
            <a:br>
              <a:rPr lang="es-ES" sz="2400" dirty="0">
                <a:latin typeface="Arial" panose="020B0604020202020204" pitchFamily="34" charset="0"/>
                <a:cs typeface="Arial" panose="020B0604020202020204" pitchFamily="34" charset="0"/>
              </a:rPr>
            </a:br>
            <a:r>
              <a:rPr lang="es-ES" sz="2400" dirty="0">
                <a:latin typeface="Arial" panose="020B0604020202020204" pitchFamily="34" charset="0"/>
                <a:cs typeface="Arial" panose="020B0604020202020204" pitchFamily="34" charset="0"/>
              </a:rPr>
              <a:t/>
            </a:r>
            <a:br>
              <a:rPr lang="es-ES" sz="2400" dirty="0">
                <a:latin typeface="Arial" panose="020B0604020202020204" pitchFamily="34" charset="0"/>
                <a:cs typeface="Arial" panose="020B0604020202020204" pitchFamily="34" charset="0"/>
              </a:rPr>
            </a:br>
            <a:r>
              <a:rPr lang="es-ES" sz="2400" dirty="0">
                <a:latin typeface="Arial" panose="020B0604020202020204" pitchFamily="34" charset="0"/>
                <a:cs typeface="Arial" panose="020B0604020202020204" pitchFamily="34" charset="0"/>
              </a:rPr>
              <a:t/>
            </a:r>
            <a:br>
              <a:rPr lang="es-ES" sz="2400" dirty="0">
                <a:latin typeface="Arial" panose="020B0604020202020204" pitchFamily="34" charset="0"/>
                <a:cs typeface="Arial" panose="020B0604020202020204" pitchFamily="34" charset="0"/>
              </a:rPr>
            </a:br>
            <a:r>
              <a:rPr lang="es-ES" sz="2400" dirty="0">
                <a:latin typeface="Arial" panose="020B0604020202020204" pitchFamily="34" charset="0"/>
                <a:cs typeface="Arial" panose="020B0604020202020204" pitchFamily="34" charset="0"/>
              </a:rPr>
              <a:t>* </a:t>
            </a:r>
            <a:r>
              <a:rPr lang="en-US" sz="2400" u="sng" dirty="0">
                <a:latin typeface="Arial" panose="020B0604020202020204" pitchFamily="34" charset="0"/>
                <a:cs typeface="Arial" panose="020B0604020202020204" pitchFamily="34" charset="0"/>
              </a:rPr>
              <a:t>An alternative path: </a:t>
            </a:r>
            <a:r>
              <a:rPr lang="en-US" sz="2400" dirty="0">
                <a:latin typeface="Arial" panose="020B0604020202020204" pitchFamily="34" charset="0"/>
                <a:cs typeface="Arial" panose="020B0604020202020204" pitchFamily="34" charset="0"/>
              </a:rPr>
              <a:t>slow deficit reduction and more rapid reduction in the unemployment rate.</a:t>
            </a:r>
            <a:endParaRPr lang="es-ES" sz="2400" dirty="0">
              <a:latin typeface="Arial" panose="020B0604020202020204" pitchFamily="34" charset="0"/>
              <a:cs typeface="Arial" panose="020B0604020202020204" pitchFamily="34" charset="0"/>
            </a:endParaRPr>
          </a:p>
        </p:txBody>
      </p:sp>
      <p:sp>
        <p:nvSpPr>
          <p:cNvPr id="3" name="Rectangle 2"/>
          <p:cNvSpPr txBox="1">
            <a:spLocks noChangeArrowheads="1"/>
          </p:cNvSpPr>
          <p:nvPr/>
        </p:nvSpPr>
        <p:spPr>
          <a:xfrm>
            <a:off x="2063553" y="260649"/>
            <a:ext cx="8026777" cy="722101"/>
          </a:xfrm>
          <a:prstGeom prst="rect">
            <a:avLst/>
          </a:prstGeom>
          <a:ln w="19050">
            <a:noFill/>
          </a:ln>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173038" indent="-15875" algn="l" eaLnBrk="1" hangingPunct="1">
              <a:spcBef>
                <a:spcPts val="0"/>
              </a:spcBef>
              <a:spcAft>
                <a:spcPts val="0"/>
              </a:spcAft>
            </a:pPr>
            <a:r>
              <a:rPr lang="en-US" sz="2400" b="1" dirty="0">
                <a:solidFill>
                  <a:prstClr val="black"/>
                </a:solidFill>
                <a:latin typeface="Arial" pitchFamily="34" charset="0"/>
                <a:cs typeface="Arial" pitchFamily="34" charset="0"/>
              </a:rPr>
              <a:t>3. </a:t>
            </a:r>
            <a:r>
              <a:rPr lang="es-ES" sz="2400" b="1" dirty="0">
                <a:solidFill>
                  <a:prstClr val="black"/>
                </a:solidFill>
                <a:latin typeface="Arial" pitchFamily="34" charset="0"/>
                <a:cs typeface="Arial" pitchFamily="34" charset="0"/>
              </a:rPr>
              <a:t>Key </a:t>
            </a:r>
            <a:r>
              <a:rPr lang="es-ES" sz="2400" b="1" dirty="0" err="1">
                <a:solidFill>
                  <a:prstClr val="black"/>
                </a:solidFill>
                <a:latin typeface="Arial" pitchFamily="34" charset="0"/>
                <a:cs typeface="Arial" pitchFamily="34" charset="0"/>
              </a:rPr>
              <a:t>lines</a:t>
            </a:r>
            <a:r>
              <a:rPr lang="es-ES" sz="2400" b="1" dirty="0">
                <a:solidFill>
                  <a:prstClr val="black"/>
                </a:solidFill>
                <a:latin typeface="Arial" pitchFamily="34" charset="0"/>
                <a:cs typeface="Arial" pitchFamily="34" charset="0"/>
              </a:rPr>
              <a:t> of </a:t>
            </a:r>
            <a:r>
              <a:rPr lang="es-ES" sz="2400" b="1" dirty="0" err="1">
                <a:solidFill>
                  <a:prstClr val="black"/>
                </a:solidFill>
                <a:latin typeface="Arial" pitchFamily="34" charset="0"/>
                <a:cs typeface="Arial" pitchFamily="34" charset="0"/>
              </a:rPr>
              <a:t>action</a:t>
            </a:r>
            <a:r>
              <a:rPr lang="en-US" sz="2000" u="sng" dirty="0">
                <a:solidFill>
                  <a:prstClr val="black"/>
                </a:solidFill>
                <a:latin typeface="Arial" pitchFamily="34" charset="0"/>
                <a:cs typeface="Arial" pitchFamily="34" charset="0"/>
              </a:rPr>
              <a:t/>
            </a:r>
            <a:br>
              <a:rPr lang="en-US" sz="2000" u="sng" dirty="0">
                <a:solidFill>
                  <a:prstClr val="black"/>
                </a:solidFill>
                <a:latin typeface="Arial" pitchFamily="34" charset="0"/>
                <a:cs typeface="Arial" pitchFamily="34" charset="0"/>
              </a:rPr>
            </a:br>
            <a:r>
              <a:rPr lang="en-US" sz="2000" u="sng" dirty="0">
                <a:solidFill>
                  <a:prstClr val="black"/>
                </a:solidFill>
                <a:latin typeface="Arial" pitchFamily="34" charset="0"/>
                <a:cs typeface="Arial" pitchFamily="34" charset="0"/>
              </a:rPr>
              <a:t/>
            </a:r>
            <a:br>
              <a:rPr lang="en-US" sz="2000" u="sng" dirty="0">
                <a:solidFill>
                  <a:prstClr val="black"/>
                </a:solidFill>
                <a:latin typeface="Arial" pitchFamily="34" charset="0"/>
                <a:cs typeface="Arial" pitchFamily="34" charset="0"/>
              </a:rPr>
            </a:br>
            <a:r>
              <a:rPr lang="en-US" sz="2000" u="sng" dirty="0">
                <a:solidFill>
                  <a:prstClr val="black"/>
                </a:solidFill>
                <a:latin typeface="Arial" pitchFamily="34" charset="0"/>
                <a:cs typeface="Arial" pitchFamily="34" charset="0"/>
              </a:rPr>
              <a:t/>
            </a:r>
            <a:br>
              <a:rPr lang="en-US" sz="2000" u="sng" dirty="0">
                <a:solidFill>
                  <a:prstClr val="black"/>
                </a:solidFill>
                <a:latin typeface="Arial" pitchFamily="34" charset="0"/>
                <a:cs typeface="Arial" pitchFamily="34" charset="0"/>
              </a:rPr>
            </a:br>
            <a:endParaRPr lang="en-US" sz="2400" u="sng" dirty="0">
              <a:solidFill>
                <a:prstClr val="black"/>
              </a:solidFill>
              <a:latin typeface="Arial" pitchFamily="34" charset="0"/>
              <a:cs typeface="Arial" pitchFamily="34" charset="0"/>
            </a:endParaRPr>
          </a:p>
        </p:txBody>
      </p:sp>
      <p:sp>
        <p:nvSpPr>
          <p:cNvPr id="4" name="Rectangle 2"/>
          <p:cNvSpPr txBox="1">
            <a:spLocks noChangeArrowheads="1"/>
          </p:cNvSpPr>
          <p:nvPr/>
        </p:nvSpPr>
        <p:spPr>
          <a:xfrm>
            <a:off x="1919537" y="1268761"/>
            <a:ext cx="8026777" cy="722101"/>
          </a:xfrm>
          <a:prstGeom prst="rect">
            <a:avLst/>
          </a:prstGeom>
          <a:ln w="19050">
            <a:noFill/>
          </a:ln>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173038" indent="-15875" algn="l" eaLnBrk="1" hangingPunct="1">
              <a:spcBef>
                <a:spcPts val="0"/>
              </a:spcBef>
              <a:spcAft>
                <a:spcPts val="0"/>
              </a:spcAft>
            </a:pPr>
            <a:r>
              <a:rPr lang="en-US" sz="2400" b="1" dirty="0">
                <a:solidFill>
                  <a:prstClr val="black"/>
                </a:solidFill>
                <a:latin typeface="Arial" panose="020B0604020202020204" pitchFamily="34" charset="0"/>
                <a:cs typeface="Arial" panose="020B0604020202020204" pitchFamily="34" charset="0"/>
              </a:rPr>
              <a:t>a) Abandoning fiscal austerity and wage devaluation</a:t>
            </a:r>
            <a:r>
              <a:rPr lang="en-US" sz="2400" u="sng" dirty="0">
                <a:solidFill>
                  <a:prstClr val="black"/>
                </a:solidFill>
                <a:latin typeface="Arial" pitchFamily="34" charset="0"/>
                <a:cs typeface="Arial" pitchFamily="34" charset="0"/>
              </a:rPr>
              <a:t/>
            </a:r>
            <a:br>
              <a:rPr lang="en-US" sz="2400" u="sng" dirty="0">
                <a:solidFill>
                  <a:prstClr val="black"/>
                </a:solidFill>
                <a:latin typeface="Arial" pitchFamily="34" charset="0"/>
                <a:cs typeface="Arial" pitchFamily="34" charset="0"/>
              </a:rPr>
            </a:br>
            <a:r>
              <a:rPr lang="en-US" sz="2400" u="sng" dirty="0">
                <a:solidFill>
                  <a:prstClr val="black"/>
                </a:solidFill>
                <a:latin typeface="Arial" pitchFamily="34" charset="0"/>
                <a:cs typeface="Arial" pitchFamily="34" charset="0"/>
              </a:rPr>
              <a:t/>
            </a:r>
            <a:br>
              <a:rPr lang="en-US" sz="2400" u="sng" dirty="0">
                <a:solidFill>
                  <a:prstClr val="black"/>
                </a:solidFill>
                <a:latin typeface="Arial" pitchFamily="34" charset="0"/>
                <a:cs typeface="Arial" pitchFamily="34" charset="0"/>
              </a:rPr>
            </a:br>
            <a:endParaRPr lang="en-US" sz="2400" u="sng"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42558652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Gráfico"/>
          <p:cNvGraphicFramePr>
            <a:graphicFrameLocks/>
          </p:cNvGraphicFramePr>
          <p:nvPr>
            <p:extLst/>
          </p:nvPr>
        </p:nvGraphicFramePr>
        <p:xfrm>
          <a:off x="1524000" y="0"/>
          <a:ext cx="4427984" cy="35730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6 Gráfico"/>
          <p:cNvGraphicFramePr>
            <a:graphicFrameLocks/>
          </p:cNvGraphicFramePr>
          <p:nvPr>
            <p:extLst/>
          </p:nvPr>
        </p:nvGraphicFramePr>
        <p:xfrm>
          <a:off x="5879976" y="3573016"/>
          <a:ext cx="4788024" cy="32849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7 Gráfico"/>
          <p:cNvGraphicFramePr>
            <a:graphicFrameLocks/>
          </p:cNvGraphicFramePr>
          <p:nvPr>
            <p:extLst/>
          </p:nvPr>
        </p:nvGraphicFramePr>
        <p:xfrm>
          <a:off x="5879976" y="258"/>
          <a:ext cx="4788024" cy="3572758"/>
        </p:xfrm>
        <a:graphic>
          <a:graphicData uri="http://schemas.openxmlformats.org/drawingml/2006/chart">
            <c:chart xmlns:c="http://schemas.openxmlformats.org/drawingml/2006/chart" xmlns:r="http://schemas.openxmlformats.org/officeDocument/2006/relationships" r:id="rId5"/>
          </a:graphicData>
        </a:graphic>
      </p:graphicFrame>
      <p:sp>
        <p:nvSpPr>
          <p:cNvPr id="9" name="8 Rectángulo"/>
          <p:cNvSpPr/>
          <p:nvPr/>
        </p:nvSpPr>
        <p:spPr>
          <a:xfrm>
            <a:off x="1631504" y="3626346"/>
            <a:ext cx="4032448" cy="3231654"/>
          </a:xfrm>
          <a:prstGeom prst="rect">
            <a:avLst/>
          </a:prstGeom>
        </p:spPr>
        <p:txBody>
          <a:bodyPr wrap="square">
            <a:spAutoFit/>
          </a:bodyPr>
          <a:lstStyle/>
          <a:p>
            <a:pPr fontAlgn="base">
              <a:spcBef>
                <a:spcPct val="0"/>
              </a:spcBef>
              <a:spcAft>
                <a:spcPct val="0"/>
              </a:spcAft>
            </a:pPr>
            <a:r>
              <a:rPr lang="en-US" sz="1200" b="1" dirty="0">
                <a:solidFill>
                  <a:prstClr val="black"/>
                </a:solidFill>
                <a:latin typeface="Arial" panose="020B0604020202020204" pitchFamily="34" charset="0"/>
                <a:cs typeface="Arial" panose="020B0604020202020204" pitchFamily="34" charset="0"/>
              </a:rPr>
              <a:t>SIMULATION OF A MORE EXPANSIONARY FISCAL POLICY</a:t>
            </a:r>
            <a:endParaRPr lang="es-ES" sz="1200" b="1"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endParaRPr lang="es-ES" sz="1200"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r>
              <a:rPr lang="en-US" sz="1200" dirty="0">
                <a:solidFill>
                  <a:prstClr val="black"/>
                </a:solidFill>
                <a:latin typeface="Arial" panose="020B0604020202020204" pitchFamily="34" charset="0"/>
                <a:cs typeface="Arial" panose="020B0604020202020204" pitchFamily="34" charset="0"/>
              </a:rPr>
              <a:t>Fiscal multiplier (expenses): 1.5</a:t>
            </a:r>
          </a:p>
          <a:p>
            <a:pPr fontAlgn="base">
              <a:spcBef>
                <a:spcPct val="0"/>
              </a:spcBef>
              <a:spcAft>
                <a:spcPct val="0"/>
              </a:spcAft>
            </a:pPr>
            <a:r>
              <a:rPr lang="en-US" sz="1200" dirty="0">
                <a:solidFill>
                  <a:prstClr val="black"/>
                </a:solidFill>
                <a:latin typeface="Arial" panose="020B0604020202020204" pitchFamily="34" charset="0"/>
                <a:cs typeface="Arial" panose="020B0604020202020204" pitchFamily="34" charset="0"/>
              </a:rPr>
              <a:t>Fiscal multiplier (taxes):1</a:t>
            </a:r>
            <a:endParaRPr lang="es-ES" sz="1200"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pPr>
            <a:r>
              <a:rPr lang="es-ES" sz="1200" dirty="0">
                <a:solidFill>
                  <a:prstClr val="black"/>
                </a:solidFill>
                <a:latin typeface="Arial" panose="020B0604020202020204" pitchFamily="34" charset="0"/>
                <a:cs typeface="Arial" panose="020B0604020202020204" pitchFamily="34" charset="0"/>
              </a:rPr>
              <a:t>Fiscal impulse 2015: 30.000 </a:t>
            </a:r>
            <a:r>
              <a:rPr lang="es-ES" sz="1200" dirty="0" err="1">
                <a:solidFill>
                  <a:prstClr val="black"/>
                </a:solidFill>
                <a:latin typeface="Arial" panose="020B0604020202020204" pitchFamily="34" charset="0"/>
                <a:cs typeface="Arial" panose="020B0604020202020204" pitchFamily="34" charset="0"/>
              </a:rPr>
              <a:t>billions</a:t>
            </a:r>
            <a:r>
              <a:rPr lang="es-ES" sz="1200" dirty="0">
                <a:solidFill>
                  <a:prstClr val="black"/>
                </a:solidFill>
                <a:latin typeface="Arial" panose="020B0604020202020204" pitchFamily="34" charset="0"/>
                <a:cs typeface="Arial" panose="020B0604020202020204" pitchFamily="34" charset="0"/>
              </a:rPr>
              <a:t> €</a:t>
            </a:r>
          </a:p>
          <a:p>
            <a:pPr fontAlgn="base">
              <a:spcBef>
                <a:spcPct val="0"/>
              </a:spcBef>
              <a:spcAft>
                <a:spcPct val="0"/>
              </a:spcAft>
            </a:pPr>
            <a:r>
              <a:rPr lang="es-ES" sz="1200" dirty="0" err="1">
                <a:solidFill>
                  <a:prstClr val="black"/>
                </a:solidFill>
                <a:latin typeface="Arial" panose="020B0604020202020204" pitchFamily="34" charset="0"/>
                <a:cs typeface="Arial" panose="020B0604020202020204" pitchFamily="34" charset="0"/>
              </a:rPr>
              <a:t>Tax</a:t>
            </a:r>
            <a:r>
              <a:rPr lang="es-ES" sz="1200" dirty="0">
                <a:solidFill>
                  <a:prstClr val="black"/>
                </a:solidFill>
                <a:latin typeface="Arial" panose="020B0604020202020204" pitchFamily="34" charset="0"/>
                <a:cs typeface="Arial" panose="020B0604020202020204" pitchFamily="34" charset="0"/>
              </a:rPr>
              <a:t> </a:t>
            </a:r>
            <a:r>
              <a:rPr lang="es-ES" sz="1200" dirty="0" err="1">
                <a:solidFill>
                  <a:prstClr val="black"/>
                </a:solidFill>
                <a:latin typeface="Arial" panose="020B0604020202020204" pitchFamily="34" charset="0"/>
                <a:cs typeface="Arial" panose="020B0604020202020204" pitchFamily="34" charset="0"/>
              </a:rPr>
              <a:t>reform</a:t>
            </a:r>
            <a:r>
              <a:rPr lang="es-ES" sz="1200" dirty="0">
                <a:solidFill>
                  <a:prstClr val="black"/>
                </a:solidFill>
                <a:latin typeface="Arial" panose="020B0604020202020204" pitchFamily="34" charset="0"/>
                <a:cs typeface="Arial" panose="020B0604020202020204" pitchFamily="34" charset="0"/>
              </a:rPr>
              <a:t> 2015: 15.000 </a:t>
            </a:r>
            <a:r>
              <a:rPr lang="es-ES" sz="1200" dirty="0" err="1">
                <a:solidFill>
                  <a:prstClr val="black"/>
                </a:solidFill>
                <a:latin typeface="Arial" panose="020B0604020202020204" pitchFamily="34" charset="0"/>
                <a:cs typeface="Arial" panose="020B0604020202020204" pitchFamily="34" charset="0"/>
              </a:rPr>
              <a:t>billions</a:t>
            </a:r>
            <a:r>
              <a:rPr lang="es-ES" sz="1200" dirty="0">
                <a:solidFill>
                  <a:prstClr val="black"/>
                </a:solidFill>
                <a:latin typeface="Arial" panose="020B0604020202020204" pitchFamily="34" charset="0"/>
                <a:cs typeface="Arial" panose="020B0604020202020204" pitchFamily="34" charset="0"/>
              </a:rPr>
              <a:t> €</a:t>
            </a:r>
          </a:p>
          <a:p>
            <a:pPr fontAlgn="base">
              <a:spcBef>
                <a:spcPct val="0"/>
              </a:spcBef>
              <a:spcAft>
                <a:spcPct val="0"/>
              </a:spcAft>
            </a:pPr>
            <a:endParaRPr lang="es-ES" sz="1200" b="1" dirty="0">
              <a:solidFill>
                <a:srgbClr val="FF0000"/>
              </a:solidFill>
              <a:latin typeface="Verdana" pitchFamily="34" charset="0"/>
            </a:endParaRPr>
          </a:p>
          <a:p>
            <a:pPr marL="171450" indent="-171450" fontAlgn="base">
              <a:spcBef>
                <a:spcPct val="0"/>
              </a:spcBef>
              <a:spcAft>
                <a:spcPct val="0"/>
              </a:spcAft>
              <a:buFont typeface="Arial" panose="020B0604020202020204" pitchFamily="34" charset="0"/>
              <a:buChar char="•"/>
            </a:pPr>
            <a:endParaRPr lang="es-ES" sz="1200" dirty="0">
              <a:solidFill>
                <a:prstClr val="black"/>
              </a:solidFill>
              <a:latin typeface="Arial" panose="020B0604020202020204" pitchFamily="34" charset="0"/>
              <a:cs typeface="Arial" panose="020B0604020202020204" pitchFamily="34" charset="0"/>
            </a:endParaRPr>
          </a:p>
          <a:p>
            <a:pPr marL="171450" indent="-171450" fontAlgn="base">
              <a:spcBef>
                <a:spcPct val="0"/>
              </a:spcBef>
              <a:spcAft>
                <a:spcPct val="0"/>
              </a:spcAft>
              <a:buFont typeface="Arial" panose="020B0604020202020204" pitchFamily="34" charset="0"/>
              <a:buChar char="•"/>
            </a:pPr>
            <a:r>
              <a:rPr lang="en-US" sz="1200" b="1" dirty="0">
                <a:solidFill>
                  <a:prstClr val="black"/>
                </a:solidFill>
                <a:latin typeface="Arial" panose="020B0604020202020204" pitchFamily="34" charset="0"/>
                <a:cs typeface="Arial" panose="020B0604020202020204" pitchFamily="34" charset="0"/>
              </a:rPr>
              <a:t>In 2019 the unemployment rate would be 6 points lower</a:t>
            </a:r>
          </a:p>
          <a:p>
            <a:pPr marL="171450" indent="-171450" fontAlgn="base">
              <a:spcBef>
                <a:spcPct val="0"/>
              </a:spcBef>
              <a:spcAft>
                <a:spcPct val="0"/>
              </a:spcAft>
              <a:buFont typeface="Arial" panose="020B0604020202020204" pitchFamily="34" charset="0"/>
              <a:buChar char="•"/>
            </a:pPr>
            <a:endParaRPr lang="en-US" sz="1200" b="1" dirty="0">
              <a:solidFill>
                <a:prstClr val="black"/>
              </a:solidFill>
              <a:latin typeface="Arial" panose="020B0604020202020204" pitchFamily="34" charset="0"/>
              <a:cs typeface="Arial" panose="020B0604020202020204" pitchFamily="34" charset="0"/>
            </a:endParaRPr>
          </a:p>
          <a:p>
            <a:pPr marL="171450" indent="-171450" fontAlgn="base">
              <a:spcBef>
                <a:spcPct val="0"/>
              </a:spcBef>
              <a:spcAft>
                <a:spcPct val="0"/>
              </a:spcAft>
              <a:buFont typeface="Arial" panose="020B0604020202020204" pitchFamily="34" charset="0"/>
              <a:buChar char="•"/>
            </a:pPr>
            <a:r>
              <a:rPr lang="en-US" sz="1200" b="1" dirty="0">
                <a:solidFill>
                  <a:prstClr val="black"/>
                </a:solidFill>
                <a:latin typeface="Arial" panose="020B0604020202020204" pitchFamily="34" charset="0"/>
                <a:cs typeface="Arial" panose="020B0604020202020204" pitchFamily="34" charset="0"/>
              </a:rPr>
              <a:t>The annual growth rate would have been 1.5 points higher each year</a:t>
            </a:r>
          </a:p>
          <a:p>
            <a:pPr marL="171450" indent="-171450" fontAlgn="base">
              <a:spcBef>
                <a:spcPct val="0"/>
              </a:spcBef>
              <a:spcAft>
                <a:spcPct val="0"/>
              </a:spcAft>
              <a:buFont typeface="Arial" panose="020B0604020202020204" pitchFamily="34" charset="0"/>
              <a:buChar char="•"/>
            </a:pPr>
            <a:endParaRPr lang="en-US" sz="1200" b="1" dirty="0">
              <a:solidFill>
                <a:prstClr val="black"/>
              </a:solidFill>
              <a:latin typeface="Arial" panose="020B0604020202020204" pitchFamily="34" charset="0"/>
              <a:cs typeface="Arial" panose="020B0604020202020204" pitchFamily="34" charset="0"/>
            </a:endParaRPr>
          </a:p>
          <a:p>
            <a:pPr marL="171450" indent="-171450" fontAlgn="base">
              <a:spcBef>
                <a:spcPct val="0"/>
              </a:spcBef>
              <a:spcAft>
                <a:spcPct val="0"/>
              </a:spcAft>
              <a:buFont typeface="Arial" panose="020B0604020202020204" pitchFamily="34" charset="0"/>
              <a:buChar char="•"/>
            </a:pPr>
            <a:r>
              <a:rPr lang="en-US" sz="1200" b="1" dirty="0">
                <a:solidFill>
                  <a:prstClr val="black"/>
                </a:solidFill>
                <a:latin typeface="Arial" panose="020B0604020202020204" pitchFamily="34" charset="0"/>
                <a:cs typeface="Arial" panose="020B0604020202020204" pitchFamily="34" charset="0"/>
              </a:rPr>
              <a:t>The deficit and public debt  would not increase; its reduction would be delayed</a:t>
            </a:r>
            <a:endParaRPr lang="es-ES" sz="12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25144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207569" y="2276872"/>
            <a:ext cx="7882761" cy="3456384"/>
          </a:xfrm>
          <a:ln w="19050">
            <a:noFill/>
          </a:ln>
        </p:spPr>
        <p:txBody>
          <a:bodyPr>
            <a:noAutofit/>
          </a:bodyPr>
          <a:lstStyle/>
          <a:p>
            <a:pPr algn="l"/>
            <a:r>
              <a:rPr lang="en-US" sz="2400" i="1" dirty="0">
                <a:latin typeface="Arial" panose="020B0604020202020204" pitchFamily="34" charset="0"/>
                <a:cs typeface="Arial" panose="020B0604020202020204" pitchFamily="34" charset="0"/>
              </a:rPr>
              <a:t>Wage-led</a:t>
            </a:r>
            <a:r>
              <a:rPr lang="en-US" sz="2400" dirty="0">
                <a:latin typeface="Arial" panose="020B0604020202020204" pitchFamily="34" charset="0"/>
                <a:cs typeface="Arial" panose="020B0604020202020204" pitchFamily="34" charset="0"/>
              </a:rPr>
              <a:t> recovery </a:t>
            </a:r>
            <a:r>
              <a:rPr lang="en-US" sz="2400" dirty="0">
                <a:latin typeface="Arial" panose="020B0604020202020204" pitchFamily="34" charset="0"/>
                <a:cs typeface="Arial" panose="020B0604020202020204" pitchFamily="34" charset="0"/>
                <a:sym typeface="Wingdings" panose="05000000000000000000" pitchFamily="2" charset="2"/>
              </a:rPr>
              <a:t> </a:t>
            </a:r>
            <a:r>
              <a:rPr lang="en-US" sz="2400" dirty="0">
                <a:latin typeface="Arial" panose="020B0604020202020204" pitchFamily="34" charset="0"/>
                <a:cs typeface="Arial" panose="020B0604020202020204" pitchFamily="34" charset="0"/>
              </a:rPr>
              <a:t>wages should grow in line with productivity</a:t>
            </a:r>
            <a:br>
              <a:rPr lang="en-US" sz="2400" dirty="0">
                <a:latin typeface="Arial" panose="020B0604020202020204" pitchFamily="34" charset="0"/>
                <a:cs typeface="Arial" panose="020B0604020202020204" pitchFamily="34" charset="0"/>
              </a:rPr>
            </a:br>
            <a:r>
              <a:rPr lang="es-ES" sz="2400" dirty="0">
                <a:latin typeface="Arial" panose="020B0604020202020204" pitchFamily="34" charset="0"/>
                <a:cs typeface="Arial" panose="020B0604020202020204" pitchFamily="34" charset="0"/>
              </a:rPr>
              <a:t/>
            </a:r>
            <a:br>
              <a:rPr lang="es-ES" sz="2400" dirty="0">
                <a:latin typeface="Arial" panose="020B0604020202020204" pitchFamily="34" charset="0"/>
                <a:cs typeface="Arial" panose="020B0604020202020204" pitchFamily="34" charset="0"/>
              </a:rPr>
            </a:br>
            <a:r>
              <a:rPr lang="es-ES" sz="2400" dirty="0">
                <a:latin typeface="Arial" panose="020B0604020202020204" pitchFamily="34" charset="0"/>
                <a:cs typeface="Arial" panose="020B0604020202020204" pitchFamily="34" charset="0"/>
              </a:rPr>
              <a:t/>
            </a:r>
            <a:br>
              <a:rPr lang="es-ES" sz="2400" dirty="0">
                <a:latin typeface="Arial" panose="020B0604020202020204" pitchFamily="34" charset="0"/>
                <a:cs typeface="Arial" panose="020B0604020202020204" pitchFamily="34" charset="0"/>
              </a:rPr>
            </a:br>
            <a:r>
              <a:rPr lang="es-E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Strengthen the role of collective bargaining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Updating the minimum wage</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Removal of wage freeze in the public sector</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Discouragement of temporary jobs</a:t>
            </a:r>
          </a:p>
        </p:txBody>
      </p:sp>
      <p:sp>
        <p:nvSpPr>
          <p:cNvPr id="3" name="Rectangle 2"/>
          <p:cNvSpPr txBox="1">
            <a:spLocks noChangeArrowheads="1"/>
          </p:cNvSpPr>
          <p:nvPr/>
        </p:nvSpPr>
        <p:spPr>
          <a:xfrm>
            <a:off x="2063553" y="260649"/>
            <a:ext cx="8026777" cy="722101"/>
          </a:xfrm>
          <a:prstGeom prst="rect">
            <a:avLst/>
          </a:prstGeom>
          <a:ln w="19050">
            <a:noFill/>
          </a:ln>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173038" indent="-15875" algn="l" eaLnBrk="1" hangingPunct="1">
              <a:spcBef>
                <a:spcPts val="0"/>
              </a:spcBef>
              <a:spcAft>
                <a:spcPts val="0"/>
              </a:spcAft>
            </a:pPr>
            <a:r>
              <a:rPr lang="en-US" sz="2400" b="1" dirty="0">
                <a:solidFill>
                  <a:prstClr val="black"/>
                </a:solidFill>
                <a:latin typeface="Arial" pitchFamily="34" charset="0"/>
                <a:cs typeface="Arial" pitchFamily="34" charset="0"/>
              </a:rPr>
              <a:t>3. </a:t>
            </a:r>
            <a:r>
              <a:rPr lang="es-ES" sz="2400" b="1" dirty="0">
                <a:solidFill>
                  <a:prstClr val="black"/>
                </a:solidFill>
                <a:latin typeface="Arial" pitchFamily="34" charset="0"/>
                <a:cs typeface="Arial" pitchFamily="34" charset="0"/>
              </a:rPr>
              <a:t>Key </a:t>
            </a:r>
            <a:r>
              <a:rPr lang="es-ES" sz="2400" b="1" dirty="0" err="1">
                <a:solidFill>
                  <a:prstClr val="black"/>
                </a:solidFill>
                <a:latin typeface="Arial" pitchFamily="34" charset="0"/>
                <a:cs typeface="Arial" pitchFamily="34" charset="0"/>
              </a:rPr>
              <a:t>lines</a:t>
            </a:r>
            <a:r>
              <a:rPr lang="es-ES" sz="2400" b="1" dirty="0">
                <a:solidFill>
                  <a:prstClr val="black"/>
                </a:solidFill>
                <a:latin typeface="Arial" pitchFamily="34" charset="0"/>
                <a:cs typeface="Arial" pitchFamily="34" charset="0"/>
              </a:rPr>
              <a:t> of </a:t>
            </a:r>
            <a:r>
              <a:rPr lang="es-ES" sz="2400" b="1" dirty="0" err="1">
                <a:solidFill>
                  <a:prstClr val="black"/>
                </a:solidFill>
                <a:latin typeface="Arial" pitchFamily="34" charset="0"/>
                <a:cs typeface="Arial" pitchFamily="34" charset="0"/>
              </a:rPr>
              <a:t>action</a:t>
            </a:r>
            <a:r>
              <a:rPr lang="en-US" sz="2000" u="sng" dirty="0">
                <a:solidFill>
                  <a:prstClr val="black"/>
                </a:solidFill>
                <a:latin typeface="Arial" pitchFamily="34" charset="0"/>
                <a:cs typeface="Arial" pitchFamily="34" charset="0"/>
              </a:rPr>
              <a:t/>
            </a:r>
            <a:br>
              <a:rPr lang="en-US" sz="2000" u="sng" dirty="0">
                <a:solidFill>
                  <a:prstClr val="black"/>
                </a:solidFill>
                <a:latin typeface="Arial" pitchFamily="34" charset="0"/>
                <a:cs typeface="Arial" pitchFamily="34" charset="0"/>
              </a:rPr>
            </a:br>
            <a:r>
              <a:rPr lang="en-US" sz="2000" u="sng" dirty="0">
                <a:solidFill>
                  <a:prstClr val="black"/>
                </a:solidFill>
                <a:latin typeface="Arial" pitchFamily="34" charset="0"/>
                <a:cs typeface="Arial" pitchFamily="34" charset="0"/>
              </a:rPr>
              <a:t/>
            </a:r>
            <a:br>
              <a:rPr lang="en-US" sz="2000" u="sng" dirty="0">
                <a:solidFill>
                  <a:prstClr val="black"/>
                </a:solidFill>
                <a:latin typeface="Arial" pitchFamily="34" charset="0"/>
                <a:cs typeface="Arial" pitchFamily="34" charset="0"/>
              </a:rPr>
            </a:br>
            <a:r>
              <a:rPr lang="en-US" sz="2000" u="sng" dirty="0">
                <a:solidFill>
                  <a:prstClr val="black"/>
                </a:solidFill>
                <a:latin typeface="Arial" pitchFamily="34" charset="0"/>
                <a:cs typeface="Arial" pitchFamily="34" charset="0"/>
              </a:rPr>
              <a:t/>
            </a:r>
            <a:br>
              <a:rPr lang="en-US" sz="2000" u="sng" dirty="0">
                <a:solidFill>
                  <a:prstClr val="black"/>
                </a:solidFill>
                <a:latin typeface="Arial" pitchFamily="34" charset="0"/>
                <a:cs typeface="Arial" pitchFamily="34" charset="0"/>
              </a:rPr>
            </a:br>
            <a:endParaRPr lang="en-US" sz="2400" u="sng" dirty="0">
              <a:solidFill>
                <a:prstClr val="black"/>
              </a:solidFill>
              <a:latin typeface="Arial" pitchFamily="34" charset="0"/>
              <a:cs typeface="Arial" pitchFamily="34" charset="0"/>
            </a:endParaRPr>
          </a:p>
        </p:txBody>
      </p:sp>
      <p:sp>
        <p:nvSpPr>
          <p:cNvPr id="4" name="Rectangle 2"/>
          <p:cNvSpPr txBox="1">
            <a:spLocks noChangeArrowheads="1"/>
          </p:cNvSpPr>
          <p:nvPr/>
        </p:nvSpPr>
        <p:spPr>
          <a:xfrm>
            <a:off x="1919537" y="1268761"/>
            <a:ext cx="8026777" cy="722101"/>
          </a:xfrm>
          <a:prstGeom prst="rect">
            <a:avLst/>
          </a:prstGeom>
          <a:ln w="19050">
            <a:noFill/>
          </a:ln>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173038" indent="-15875" algn="l" eaLnBrk="1" hangingPunct="1">
              <a:spcBef>
                <a:spcPts val="0"/>
              </a:spcBef>
              <a:spcAft>
                <a:spcPts val="0"/>
              </a:spcAft>
            </a:pPr>
            <a:r>
              <a:rPr lang="en-US" sz="2400" b="1" dirty="0">
                <a:solidFill>
                  <a:prstClr val="black"/>
                </a:solidFill>
                <a:latin typeface="Arial" panose="020B0604020202020204" pitchFamily="34" charset="0"/>
                <a:cs typeface="Arial" panose="020B0604020202020204" pitchFamily="34" charset="0"/>
              </a:rPr>
              <a:t>a) Abandoning fiscal austerity and wage devaluation</a:t>
            </a:r>
            <a:r>
              <a:rPr lang="en-US" sz="2400" u="sng" dirty="0">
                <a:solidFill>
                  <a:prstClr val="black"/>
                </a:solidFill>
                <a:latin typeface="Arial" pitchFamily="34" charset="0"/>
                <a:cs typeface="Arial" pitchFamily="34" charset="0"/>
              </a:rPr>
              <a:t/>
            </a:r>
            <a:br>
              <a:rPr lang="en-US" sz="2400" u="sng" dirty="0">
                <a:solidFill>
                  <a:prstClr val="black"/>
                </a:solidFill>
                <a:latin typeface="Arial" pitchFamily="34" charset="0"/>
                <a:cs typeface="Arial" pitchFamily="34" charset="0"/>
              </a:rPr>
            </a:br>
            <a:r>
              <a:rPr lang="en-US" sz="2400" u="sng" dirty="0">
                <a:solidFill>
                  <a:prstClr val="black"/>
                </a:solidFill>
                <a:latin typeface="Arial" pitchFamily="34" charset="0"/>
                <a:cs typeface="Arial" pitchFamily="34" charset="0"/>
              </a:rPr>
              <a:t/>
            </a:r>
            <a:br>
              <a:rPr lang="en-US" sz="2400" u="sng" dirty="0">
                <a:solidFill>
                  <a:prstClr val="black"/>
                </a:solidFill>
                <a:latin typeface="Arial" pitchFamily="34" charset="0"/>
                <a:cs typeface="Arial" pitchFamily="34" charset="0"/>
              </a:rPr>
            </a:br>
            <a:endParaRPr lang="en-US" sz="2400" u="sng"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8227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431801" y="4293096"/>
            <a:ext cx="7581900" cy="503237"/>
          </a:xfrm>
        </p:spPr>
        <p:txBody>
          <a:bodyPr/>
          <a:lstStyle/>
          <a:p>
            <a:r>
              <a:rPr lang="en-US" noProof="0" dirty="0" smtClean="0"/>
              <a:t>Introduction</a:t>
            </a:r>
            <a:endParaRPr lang="en-US" noProof="0" dirty="0"/>
          </a:p>
        </p:txBody>
      </p:sp>
      <p:sp>
        <p:nvSpPr>
          <p:cNvPr id="2" name="Ondertitel 1"/>
          <p:cNvSpPr>
            <a:spLocks noGrp="1"/>
          </p:cNvSpPr>
          <p:nvPr>
            <p:ph type="subTitle" idx="1"/>
          </p:nvPr>
        </p:nvSpPr>
        <p:spPr>
          <a:xfrm>
            <a:off x="431801" y="5157192"/>
            <a:ext cx="11131551" cy="365125"/>
          </a:xfrm>
        </p:spPr>
        <p:txBody>
          <a:bodyPr/>
          <a:lstStyle/>
          <a:p>
            <a:r>
              <a:rPr lang="nl-BE" dirty="0" smtClean="0"/>
              <a:t>Michel Debruyne, Beweging.net</a:t>
            </a:r>
            <a:endParaRPr lang="nl-BE" dirty="0"/>
          </a:p>
        </p:txBody>
      </p:sp>
    </p:spTree>
    <p:extLst>
      <p:ext uri="{BB962C8B-B14F-4D97-AF65-F5344CB8AC3E}">
        <p14:creationId xmlns:p14="http://schemas.microsoft.com/office/powerpoint/2010/main" val="2737658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207569" y="2276872"/>
            <a:ext cx="7882761" cy="3456384"/>
          </a:xfrm>
          <a:ln w="19050">
            <a:noFill/>
          </a:ln>
        </p:spPr>
        <p:txBody>
          <a:bodyPr>
            <a:noAutofit/>
          </a:bodyPr>
          <a:lstStyle/>
          <a:p>
            <a:pPr algn="l"/>
            <a:r>
              <a:rPr lang="en-US" sz="2400" dirty="0">
                <a:latin typeface="Arial" panose="020B0604020202020204" pitchFamily="34" charset="0"/>
                <a:cs typeface="Arial" panose="020B0604020202020204" pitchFamily="34" charset="0"/>
              </a:rPr>
              <a:t>Tackling the problems of poverty and social exclusion</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s-ES" sz="2400" dirty="0">
                <a:latin typeface="Arial" panose="020B0604020202020204" pitchFamily="34" charset="0"/>
                <a:cs typeface="Arial" panose="020B0604020202020204" pitchFamily="34" charset="0"/>
              </a:rPr>
              <a:t/>
            </a:r>
            <a:br>
              <a:rPr lang="es-E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Guaranteed minimum income for poor families</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Improved benefits for the unemployed</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Restore retirement age to 65, with previous benefits.</a:t>
            </a:r>
          </a:p>
        </p:txBody>
      </p:sp>
      <p:sp>
        <p:nvSpPr>
          <p:cNvPr id="3" name="Rectangle 2"/>
          <p:cNvSpPr txBox="1">
            <a:spLocks noChangeArrowheads="1"/>
          </p:cNvSpPr>
          <p:nvPr/>
        </p:nvSpPr>
        <p:spPr>
          <a:xfrm>
            <a:off x="2063553" y="260649"/>
            <a:ext cx="8026777" cy="722101"/>
          </a:xfrm>
          <a:prstGeom prst="rect">
            <a:avLst/>
          </a:prstGeom>
          <a:ln w="19050">
            <a:noFill/>
          </a:ln>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173038" indent="-15875" algn="l" eaLnBrk="1" hangingPunct="1">
              <a:spcBef>
                <a:spcPts val="0"/>
              </a:spcBef>
              <a:spcAft>
                <a:spcPts val="0"/>
              </a:spcAft>
            </a:pPr>
            <a:r>
              <a:rPr lang="en-US" sz="2400" b="1" dirty="0">
                <a:solidFill>
                  <a:prstClr val="black"/>
                </a:solidFill>
                <a:latin typeface="Arial" pitchFamily="34" charset="0"/>
                <a:cs typeface="Arial" pitchFamily="34" charset="0"/>
              </a:rPr>
              <a:t>3. </a:t>
            </a:r>
            <a:r>
              <a:rPr lang="es-ES" sz="2400" b="1" dirty="0">
                <a:solidFill>
                  <a:prstClr val="black"/>
                </a:solidFill>
                <a:latin typeface="Arial" pitchFamily="34" charset="0"/>
                <a:cs typeface="Arial" pitchFamily="34" charset="0"/>
              </a:rPr>
              <a:t>Key </a:t>
            </a:r>
            <a:r>
              <a:rPr lang="es-ES" sz="2400" b="1" dirty="0" err="1">
                <a:solidFill>
                  <a:prstClr val="black"/>
                </a:solidFill>
                <a:latin typeface="Arial" pitchFamily="34" charset="0"/>
                <a:cs typeface="Arial" pitchFamily="34" charset="0"/>
              </a:rPr>
              <a:t>lines</a:t>
            </a:r>
            <a:r>
              <a:rPr lang="es-ES" sz="2400" b="1" dirty="0">
                <a:solidFill>
                  <a:prstClr val="black"/>
                </a:solidFill>
                <a:latin typeface="Arial" pitchFamily="34" charset="0"/>
                <a:cs typeface="Arial" pitchFamily="34" charset="0"/>
              </a:rPr>
              <a:t> of </a:t>
            </a:r>
            <a:r>
              <a:rPr lang="es-ES" sz="2400" b="1" dirty="0" err="1">
                <a:solidFill>
                  <a:prstClr val="black"/>
                </a:solidFill>
                <a:latin typeface="Arial" pitchFamily="34" charset="0"/>
                <a:cs typeface="Arial" pitchFamily="34" charset="0"/>
              </a:rPr>
              <a:t>action</a:t>
            </a:r>
            <a:r>
              <a:rPr lang="en-US" sz="2000" u="sng" dirty="0">
                <a:solidFill>
                  <a:prstClr val="black"/>
                </a:solidFill>
                <a:latin typeface="Arial" pitchFamily="34" charset="0"/>
                <a:cs typeface="Arial" pitchFamily="34" charset="0"/>
              </a:rPr>
              <a:t/>
            </a:r>
            <a:br>
              <a:rPr lang="en-US" sz="2000" u="sng" dirty="0">
                <a:solidFill>
                  <a:prstClr val="black"/>
                </a:solidFill>
                <a:latin typeface="Arial" pitchFamily="34" charset="0"/>
                <a:cs typeface="Arial" pitchFamily="34" charset="0"/>
              </a:rPr>
            </a:br>
            <a:r>
              <a:rPr lang="en-US" sz="2000" u="sng" dirty="0">
                <a:solidFill>
                  <a:prstClr val="black"/>
                </a:solidFill>
                <a:latin typeface="Arial" pitchFamily="34" charset="0"/>
                <a:cs typeface="Arial" pitchFamily="34" charset="0"/>
              </a:rPr>
              <a:t/>
            </a:r>
            <a:br>
              <a:rPr lang="en-US" sz="2000" u="sng" dirty="0">
                <a:solidFill>
                  <a:prstClr val="black"/>
                </a:solidFill>
                <a:latin typeface="Arial" pitchFamily="34" charset="0"/>
                <a:cs typeface="Arial" pitchFamily="34" charset="0"/>
              </a:rPr>
            </a:br>
            <a:r>
              <a:rPr lang="en-US" sz="2000" u="sng" dirty="0">
                <a:solidFill>
                  <a:prstClr val="black"/>
                </a:solidFill>
                <a:latin typeface="Arial" pitchFamily="34" charset="0"/>
                <a:cs typeface="Arial" pitchFamily="34" charset="0"/>
              </a:rPr>
              <a:t/>
            </a:r>
            <a:br>
              <a:rPr lang="en-US" sz="2000" u="sng" dirty="0">
                <a:solidFill>
                  <a:prstClr val="black"/>
                </a:solidFill>
                <a:latin typeface="Arial" pitchFamily="34" charset="0"/>
                <a:cs typeface="Arial" pitchFamily="34" charset="0"/>
              </a:rPr>
            </a:br>
            <a:endParaRPr lang="en-US" sz="2400" u="sng" dirty="0">
              <a:solidFill>
                <a:prstClr val="black"/>
              </a:solidFill>
              <a:latin typeface="Arial" pitchFamily="34" charset="0"/>
              <a:cs typeface="Arial" pitchFamily="34" charset="0"/>
            </a:endParaRPr>
          </a:p>
        </p:txBody>
      </p:sp>
      <p:sp>
        <p:nvSpPr>
          <p:cNvPr id="4" name="Rectangle 2"/>
          <p:cNvSpPr txBox="1">
            <a:spLocks noChangeArrowheads="1"/>
          </p:cNvSpPr>
          <p:nvPr/>
        </p:nvSpPr>
        <p:spPr>
          <a:xfrm>
            <a:off x="1919537" y="1268761"/>
            <a:ext cx="8026777" cy="722101"/>
          </a:xfrm>
          <a:prstGeom prst="rect">
            <a:avLst/>
          </a:prstGeom>
          <a:ln w="19050">
            <a:noFill/>
          </a:ln>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173038" indent="-15875" algn="l" eaLnBrk="1" hangingPunct="1">
              <a:spcBef>
                <a:spcPts val="0"/>
              </a:spcBef>
              <a:spcAft>
                <a:spcPts val="0"/>
              </a:spcAft>
            </a:pPr>
            <a:r>
              <a:rPr lang="en-US" sz="2400" b="1" dirty="0">
                <a:solidFill>
                  <a:prstClr val="black"/>
                </a:solidFill>
                <a:latin typeface="Arial" panose="020B0604020202020204" pitchFamily="34" charset="0"/>
                <a:cs typeface="Arial" panose="020B0604020202020204" pitchFamily="34" charset="0"/>
              </a:rPr>
              <a:t>b) Strengthen social policies</a:t>
            </a:r>
            <a:r>
              <a:rPr lang="en-US" sz="2400" u="sng" dirty="0">
                <a:solidFill>
                  <a:prstClr val="black"/>
                </a:solidFill>
                <a:latin typeface="Arial" pitchFamily="34" charset="0"/>
                <a:cs typeface="Arial" pitchFamily="34" charset="0"/>
              </a:rPr>
              <a:t/>
            </a:r>
            <a:br>
              <a:rPr lang="en-US" sz="2400" u="sng" dirty="0">
                <a:solidFill>
                  <a:prstClr val="black"/>
                </a:solidFill>
                <a:latin typeface="Arial" pitchFamily="34" charset="0"/>
                <a:cs typeface="Arial" pitchFamily="34" charset="0"/>
              </a:rPr>
            </a:br>
            <a:r>
              <a:rPr lang="en-US" sz="2400" u="sng" dirty="0">
                <a:solidFill>
                  <a:prstClr val="black"/>
                </a:solidFill>
                <a:latin typeface="Arial" pitchFamily="34" charset="0"/>
                <a:cs typeface="Arial" pitchFamily="34" charset="0"/>
              </a:rPr>
              <a:t/>
            </a:r>
            <a:br>
              <a:rPr lang="en-US" sz="2400" u="sng" dirty="0">
                <a:solidFill>
                  <a:prstClr val="black"/>
                </a:solidFill>
                <a:latin typeface="Arial" pitchFamily="34" charset="0"/>
                <a:cs typeface="Arial" pitchFamily="34" charset="0"/>
              </a:rPr>
            </a:br>
            <a:endParaRPr lang="en-US" sz="2400" u="sng"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1451920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207569" y="2276872"/>
            <a:ext cx="7882761" cy="3456384"/>
          </a:xfrm>
          <a:ln w="19050">
            <a:noFill/>
          </a:ln>
        </p:spPr>
        <p:txBody>
          <a:bodyPr>
            <a:noAutofit/>
          </a:bodyPr>
          <a:lstStyle/>
          <a:p>
            <a:pPr algn="l"/>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1. Increase structural competitiveness: investments in education, technology, innovation and infrastructure.</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2. Move towards a low carbon economy: priority use of renewable energies</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3. Labor market reform: reconciliation of work and family life, reducing duality, restoring collective bargaining.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4. Tax Reform (increase revenue to European standards): fight tax evasion, bring effective and nominal rates closer, expand tax bases.</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5. Public banking and financial reform</a:t>
            </a:r>
            <a:endParaRPr lang="en-US" sz="2400" dirty="0">
              <a:latin typeface="Arial" panose="020B0604020202020204" pitchFamily="34" charset="0"/>
              <a:cs typeface="Arial" panose="020B0604020202020204" pitchFamily="34" charset="0"/>
            </a:endParaRPr>
          </a:p>
        </p:txBody>
      </p:sp>
      <p:sp>
        <p:nvSpPr>
          <p:cNvPr id="3" name="Rectangle 2"/>
          <p:cNvSpPr txBox="1">
            <a:spLocks noChangeArrowheads="1"/>
          </p:cNvSpPr>
          <p:nvPr/>
        </p:nvSpPr>
        <p:spPr>
          <a:xfrm>
            <a:off x="2063553" y="260649"/>
            <a:ext cx="8026777" cy="722101"/>
          </a:xfrm>
          <a:prstGeom prst="rect">
            <a:avLst/>
          </a:prstGeom>
          <a:ln w="19050">
            <a:noFill/>
          </a:ln>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173038" indent="-15875" algn="l" eaLnBrk="1" hangingPunct="1">
              <a:spcBef>
                <a:spcPts val="0"/>
              </a:spcBef>
              <a:spcAft>
                <a:spcPts val="0"/>
              </a:spcAft>
            </a:pPr>
            <a:r>
              <a:rPr lang="en-US" sz="2400" b="1" dirty="0">
                <a:solidFill>
                  <a:prstClr val="black"/>
                </a:solidFill>
                <a:latin typeface="Arial" pitchFamily="34" charset="0"/>
                <a:cs typeface="Arial" pitchFamily="34" charset="0"/>
              </a:rPr>
              <a:t>3. </a:t>
            </a:r>
            <a:r>
              <a:rPr lang="es-ES" sz="2400" b="1" dirty="0">
                <a:solidFill>
                  <a:prstClr val="black"/>
                </a:solidFill>
                <a:latin typeface="Arial" pitchFamily="34" charset="0"/>
                <a:cs typeface="Arial" pitchFamily="34" charset="0"/>
              </a:rPr>
              <a:t>Key </a:t>
            </a:r>
            <a:r>
              <a:rPr lang="es-ES" sz="2400" b="1" dirty="0" err="1">
                <a:solidFill>
                  <a:prstClr val="black"/>
                </a:solidFill>
                <a:latin typeface="Arial" pitchFamily="34" charset="0"/>
                <a:cs typeface="Arial" pitchFamily="34" charset="0"/>
              </a:rPr>
              <a:t>lines</a:t>
            </a:r>
            <a:r>
              <a:rPr lang="es-ES" sz="2400" b="1" dirty="0">
                <a:solidFill>
                  <a:prstClr val="black"/>
                </a:solidFill>
                <a:latin typeface="Arial" pitchFamily="34" charset="0"/>
                <a:cs typeface="Arial" pitchFamily="34" charset="0"/>
              </a:rPr>
              <a:t> of </a:t>
            </a:r>
            <a:r>
              <a:rPr lang="es-ES" sz="2400" b="1" dirty="0" err="1">
                <a:solidFill>
                  <a:prstClr val="black"/>
                </a:solidFill>
                <a:latin typeface="Arial" pitchFamily="34" charset="0"/>
                <a:cs typeface="Arial" pitchFamily="34" charset="0"/>
              </a:rPr>
              <a:t>action</a:t>
            </a:r>
            <a:r>
              <a:rPr lang="en-US" sz="2000" u="sng" dirty="0">
                <a:solidFill>
                  <a:prstClr val="black"/>
                </a:solidFill>
                <a:latin typeface="Arial" pitchFamily="34" charset="0"/>
                <a:cs typeface="Arial" pitchFamily="34" charset="0"/>
              </a:rPr>
              <a:t/>
            </a:r>
            <a:br>
              <a:rPr lang="en-US" sz="2000" u="sng" dirty="0">
                <a:solidFill>
                  <a:prstClr val="black"/>
                </a:solidFill>
                <a:latin typeface="Arial" pitchFamily="34" charset="0"/>
                <a:cs typeface="Arial" pitchFamily="34" charset="0"/>
              </a:rPr>
            </a:br>
            <a:r>
              <a:rPr lang="en-US" sz="2000" u="sng" dirty="0">
                <a:solidFill>
                  <a:prstClr val="black"/>
                </a:solidFill>
                <a:latin typeface="Arial" pitchFamily="34" charset="0"/>
                <a:cs typeface="Arial" pitchFamily="34" charset="0"/>
              </a:rPr>
              <a:t/>
            </a:r>
            <a:br>
              <a:rPr lang="en-US" sz="2000" u="sng" dirty="0">
                <a:solidFill>
                  <a:prstClr val="black"/>
                </a:solidFill>
                <a:latin typeface="Arial" pitchFamily="34" charset="0"/>
                <a:cs typeface="Arial" pitchFamily="34" charset="0"/>
              </a:rPr>
            </a:br>
            <a:r>
              <a:rPr lang="en-US" sz="2000" u="sng" dirty="0">
                <a:solidFill>
                  <a:prstClr val="black"/>
                </a:solidFill>
                <a:latin typeface="Arial" pitchFamily="34" charset="0"/>
                <a:cs typeface="Arial" pitchFamily="34" charset="0"/>
              </a:rPr>
              <a:t/>
            </a:r>
            <a:br>
              <a:rPr lang="en-US" sz="2000" u="sng" dirty="0">
                <a:solidFill>
                  <a:prstClr val="black"/>
                </a:solidFill>
                <a:latin typeface="Arial" pitchFamily="34" charset="0"/>
                <a:cs typeface="Arial" pitchFamily="34" charset="0"/>
              </a:rPr>
            </a:br>
            <a:endParaRPr lang="en-US" sz="2400" u="sng" dirty="0">
              <a:solidFill>
                <a:prstClr val="black"/>
              </a:solidFill>
              <a:latin typeface="Arial" pitchFamily="34" charset="0"/>
              <a:cs typeface="Arial" pitchFamily="34" charset="0"/>
            </a:endParaRPr>
          </a:p>
        </p:txBody>
      </p:sp>
      <p:sp>
        <p:nvSpPr>
          <p:cNvPr id="4" name="Rectangle 2"/>
          <p:cNvSpPr txBox="1">
            <a:spLocks noChangeArrowheads="1"/>
          </p:cNvSpPr>
          <p:nvPr/>
        </p:nvSpPr>
        <p:spPr>
          <a:xfrm>
            <a:off x="1919537" y="1268761"/>
            <a:ext cx="8026777" cy="722101"/>
          </a:xfrm>
          <a:prstGeom prst="rect">
            <a:avLst/>
          </a:prstGeom>
          <a:ln w="19050">
            <a:noFill/>
          </a:ln>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173038" indent="-15875" algn="l" eaLnBrk="1" hangingPunct="1">
              <a:spcBef>
                <a:spcPts val="0"/>
              </a:spcBef>
              <a:spcAft>
                <a:spcPts val="0"/>
              </a:spcAft>
            </a:pPr>
            <a:r>
              <a:rPr lang="en-US" sz="2400" b="1" dirty="0">
                <a:solidFill>
                  <a:prstClr val="black"/>
                </a:solidFill>
                <a:latin typeface="Arial" panose="020B0604020202020204" pitchFamily="34" charset="0"/>
                <a:cs typeface="Arial" panose="020B0604020202020204" pitchFamily="34" charset="0"/>
              </a:rPr>
              <a:t>c) Structural reforms</a:t>
            </a:r>
            <a:r>
              <a:rPr lang="en-US" sz="2400" u="sng" dirty="0">
                <a:solidFill>
                  <a:prstClr val="black"/>
                </a:solidFill>
                <a:latin typeface="Arial" pitchFamily="34" charset="0"/>
                <a:cs typeface="Arial" pitchFamily="34" charset="0"/>
              </a:rPr>
              <a:t/>
            </a:r>
            <a:br>
              <a:rPr lang="en-US" sz="2400" u="sng" dirty="0">
                <a:solidFill>
                  <a:prstClr val="black"/>
                </a:solidFill>
                <a:latin typeface="Arial" pitchFamily="34" charset="0"/>
                <a:cs typeface="Arial" pitchFamily="34" charset="0"/>
              </a:rPr>
            </a:br>
            <a:r>
              <a:rPr lang="en-US" sz="2400" u="sng" dirty="0">
                <a:solidFill>
                  <a:prstClr val="black"/>
                </a:solidFill>
                <a:latin typeface="Arial" pitchFamily="34" charset="0"/>
                <a:cs typeface="Arial" pitchFamily="34" charset="0"/>
              </a:rPr>
              <a:t/>
            </a:r>
            <a:br>
              <a:rPr lang="en-US" sz="2400" u="sng" dirty="0">
                <a:solidFill>
                  <a:prstClr val="black"/>
                </a:solidFill>
                <a:latin typeface="Arial" pitchFamily="34" charset="0"/>
                <a:cs typeface="Arial" pitchFamily="34" charset="0"/>
              </a:rPr>
            </a:br>
            <a:endParaRPr lang="en-US" sz="2400" u="sng"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3165960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207569" y="2276872"/>
            <a:ext cx="7882761" cy="3456384"/>
          </a:xfrm>
          <a:ln w="19050">
            <a:noFill/>
          </a:ln>
        </p:spPr>
        <p:txBody>
          <a:bodyPr>
            <a:noAutofit/>
          </a:bodyPr>
          <a:lstStyle/>
          <a:p>
            <a:pPr algn="l"/>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sym typeface="Wingdings" panose="05000000000000000000" pitchFamily="2" charset="2"/>
              </a:rPr>
              <a:t> </a:t>
            </a:r>
            <a:r>
              <a:rPr lang="en-US" sz="2000" dirty="0">
                <a:latin typeface="Arial" panose="020B0604020202020204" pitchFamily="34" charset="0"/>
                <a:cs typeface="Arial" panose="020B0604020202020204" pitchFamily="34" charset="0"/>
              </a:rPr>
              <a:t>Reducing debt by primary surpluses entails high social costs</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1. Restructuring of public debt above 60% of GDP by the ECB (</a:t>
            </a:r>
            <a:r>
              <a:rPr lang="en-US" sz="1800" dirty="0" err="1">
                <a:latin typeface="Arial" panose="020B0604020202020204" pitchFamily="34" charset="0"/>
                <a:cs typeface="Arial" panose="020B0604020202020204" pitchFamily="34" charset="0"/>
              </a:rPr>
              <a:t>mutualization</a:t>
            </a:r>
            <a:r>
              <a:rPr lang="en-US" sz="1800" dirty="0">
                <a:latin typeface="Arial" panose="020B0604020202020204" pitchFamily="34" charset="0"/>
                <a:cs typeface="Arial" panose="020B0604020202020204" pitchFamily="34" charset="0"/>
              </a:rPr>
              <a:t>, PADRE plan)</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2. Restructuring of public debt linked to the EU bailout: banks should contribute</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3. Restructuring of private mortgage debt</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 Reduction in the nominal value of mortgages on primary 	residences for families who meet certain conditions</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 Repossessions to clear owner’s mortgage debt</a:t>
            </a:r>
          </a:p>
        </p:txBody>
      </p:sp>
      <p:sp>
        <p:nvSpPr>
          <p:cNvPr id="3" name="Rectangle 2"/>
          <p:cNvSpPr txBox="1">
            <a:spLocks noChangeArrowheads="1"/>
          </p:cNvSpPr>
          <p:nvPr/>
        </p:nvSpPr>
        <p:spPr>
          <a:xfrm>
            <a:off x="2063553" y="260649"/>
            <a:ext cx="8026777" cy="722101"/>
          </a:xfrm>
          <a:prstGeom prst="rect">
            <a:avLst/>
          </a:prstGeom>
          <a:ln w="19050">
            <a:noFill/>
          </a:ln>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173038" indent="-15875" algn="l" eaLnBrk="1" hangingPunct="1">
              <a:spcBef>
                <a:spcPts val="0"/>
              </a:spcBef>
              <a:spcAft>
                <a:spcPts val="0"/>
              </a:spcAft>
            </a:pPr>
            <a:r>
              <a:rPr lang="en-US" sz="2400" b="1" dirty="0">
                <a:solidFill>
                  <a:prstClr val="black"/>
                </a:solidFill>
                <a:latin typeface="Arial" pitchFamily="34" charset="0"/>
                <a:cs typeface="Arial" pitchFamily="34" charset="0"/>
              </a:rPr>
              <a:t>3. </a:t>
            </a:r>
            <a:r>
              <a:rPr lang="es-ES" sz="2400" b="1" dirty="0">
                <a:solidFill>
                  <a:prstClr val="black"/>
                </a:solidFill>
                <a:latin typeface="Arial" pitchFamily="34" charset="0"/>
                <a:cs typeface="Arial" pitchFamily="34" charset="0"/>
              </a:rPr>
              <a:t>Key </a:t>
            </a:r>
            <a:r>
              <a:rPr lang="es-ES" sz="2400" b="1" dirty="0" err="1">
                <a:solidFill>
                  <a:prstClr val="black"/>
                </a:solidFill>
                <a:latin typeface="Arial" pitchFamily="34" charset="0"/>
                <a:cs typeface="Arial" pitchFamily="34" charset="0"/>
              </a:rPr>
              <a:t>lines</a:t>
            </a:r>
            <a:r>
              <a:rPr lang="es-ES" sz="2400" b="1" dirty="0">
                <a:solidFill>
                  <a:prstClr val="black"/>
                </a:solidFill>
                <a:latin typeface="Arial" pitchFamily="34" charset="0"/>
                <a:cs typeface="Arial" pitchFamily="34" charset="0"/>
              </a:rPr>
              <a:t> of </a:t>
            </a:r>
            <a:r>
              <a:rPr lang="es-ES" sz="2400" b="1" dirty="0" err="1">
                <a:solidFill>
                  <a:prstClr val="black"/>
                </a:solidFill>
                <a:latin typeface="Arial" pitchFamily="34" charset="0"/>
                <a:cs typeface="Arial" pitchFamily="34" charset="0"/>
              </a:rPr>
              <a:t>action</a:t>
            </a:r>
            <a:r>
              <a:rPr lang="en-US" sz="2000" u="sng" dirty="0">
                <a:solidFill>
                  <a:prstClr val="black"/>
                </a:solidFill>
                <a:latin typeface="Arial" pitchFamily="34" charset="0"/>
                <a:cs typeface="Arial" pitchFamily="34" charset="0"/>
              </a:rPr>
              <a:t/>
            </a:r>
            <a:br>
              <a:rPr lang="en-US" sz="2000" u="sng" dirty="0">
                <a:solidFill>
                  <a:prstClr val="black"/>
                </a:solidFill>
                <a:latin typeface="Arial" pitchFamily="34" charset="0"/>
                <a:cs typeface="Arial" pitchFamily="34" charset="0"/>
              </a:rPr>
            </a:br>
            <a:r>
              <a:rPr lang="en-US" sz="2000" u="sng" dirty="0">
                <a:solidFill>
                  <a:prstClr val="black"/>
                </a:solidFill>
                <a:latin typeface="Arial" pitchFamily="34" charset="0"/>
                <a:cs typeface="Arial" pitchFamily="34" charset="0"/>
              </a:rPr>
              <a:t/>
            </a:r>
            <a:br>
              <a:rPr lang="en-US" sz="2000" u="sng" dirty="0">
                <a:solidFill>
                  <a:prstClr val="black"/>
                </a:solidFill>
                <a:latin typeface="Arial" pitchFamily="34" charset="0"/>
                <a:cs typeface="Arial" pitchFamily="34" charset="0"/>
              </a:rPr>
            </a:br>
            <a:r>
              <a:rPr lang="en-US" sz="2000" u="sng" dirty="0">
                <a:solidFill>
                  <a:prstClr val="black"/>
                </a:solidFill>
                <a:latin typeface="Arial" pitchFamily="34" charset="0"/>
                <a:cs typeface="Arial" pitchFamily="34" charset="0"/>
              </a:rPr>
              <a:t/>
            </a:r>
            <a:br>
              <a:rPr lang="en-US" sz="2000" u="sng" dirty="0">
                <a:solidFill>
                  <a:prstClr val="black"/>
                </a:solidFill>
                <a:latin typeface="Arial" pitchFamily="34" charset="0"/>
                <a:cs typeface="Arial" pitchFamily="34" charset="0"/>
              </a:rPr>
            </a:br>
            <a:endParaRPr lang="en-US" sz="2400" u="sng" dirty="0">
              <a:solidFill>
                <a:prstClr val="black"/>
              </a:solidFill>
              <a:latin typeface="Arial" pitchFamily="34" charset="0"/>
              <a:cs typeface="Arial" pitchFamily="34" charset="0"/>
            </a:endParaRPr>
          </a:p>
        </p:txBody>
      </p:sp>
      <p:sp>
        <p:nvSpPr>
          <p:cNvPr id="4" name="Rectangle 2"/>
          <p:cNvSpPr txBox="1">
            <a:spLocks noChangeArrowheads="1"/>
          </p:cNvSpPr>
          <p:nvPr/>
        </p:nvSpPr>
        <p:spPr>
          <a:xfrm>
            <a:off x="1919537" y="1021800"/>
            <a:ext cx="8026777" cy="722101"/>
          </a:xfrm>
          <a:prstGeom prst="rect">
            <a:avLst/>
          </a:prstGeom>
          <a:ln w="19050">
            <a:noFill/>
          </a:ln>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173038" indent="-15875" algn="l" eaLnBrk="1" hangingPunct="1">
              <a:spcBef>
                <a:spcPts val="0"/>
              </a:spcBef>
              <a:spcAft>
                <a:spcPts val="0"/>
              </a:spcAft>
            </a:pPr>
            <a:r>
              <a:rPr lang="en-US" sz="2400" b="1" dirty="0">
                <a:solidFill>
                  <a:prstClr val="black"/>
                </a:solidFill>
                <a:latin typeface="Arial" panose="020B0604020202020204" pitchFamily="34" charset="0"/>
                <a:cs typeface="Arial" panose="020B0604020202020204" pitchFamily="34" charset="0"/>
              </a:rPr>
              <a:t>d) Reduce the debt burden to exit the crisis and create jobs</a:t>
            </a:r>
            <a:r>
              <a:rPr lang="en-US" sz="2400" u="sng" dirty="0">
                <a:solidFill>
                  <a:prstClr val="black"/>
                </a:solidFill>
                <a:latin typeface="Arial" pitchFamily="34" charset="0"/>
                <a:cs typeface="Arial" pitchFamily="34" charset="0"/>
              </a:rPr>
              <a:t/>
            </a:r>
            <a:br>
              <a:rPr lang="en-US" sz="2400" u="sng" dirty="0">
                <a:solidFill>
                  <a:prstClr val="black"/>
                </a:solidFill>
                <a:latin typeface="Arial" pitchFamily="34" charset="0"/>
                <a:cs typeface="Arial" pitchFamily="34" charset="0"/>
              </a:rPr>
            </a:br>
            <a:r>
              <a:rPr lang="en-US" sz="2400" u="sng" dirty="0">
                <a:solidFill>
                  <a:prstClr val="black"/>
                </a:solidFill>
                <a:latin typeface="Arial" pitchFamily="34" charset="0"/>
                <a:cs typeface="Arial" pitchFamily="34" charset="0"/>
              </a:rPr>
              <a:t/>
            </a:r>
            <a:br>
              <a:rPr lang="en-US" sz="2400" u="sng" dirty="0">
                <a:solidFill>
                  <a:prstClr val="black"/>
                </a:solidFill>
                <a:latin typeface="Arial" pitchFamily="34" charset="0"/>
                <a:cs typeface="Arial" pitchFamily="34" charset="0"/>
              </a:rPr>
            </a:br>
            <a:endParaRPr lang="en-US" sz="2400" u="sng"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7304821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1847851" y="3140968"/>
            <a:ext cx="5686425" cy="1523494"/>
          </a:xfrm>
        </p:spPr>
        <p:txBody>
          <a:bodyPr/>
          <a:lstStyle/>
          <a:p>
            <a:r>
              <a:rPr lang="en-US" dirty="0"/>
              <a:t>Human Rights as stepping stones for a social and democratic Europe</a:t>
            </a:r>
            <a:endParaRPr lang="en-US" noProof="0" dirty="0"/>
          </a:p>
        </p:txBody>
      </p:sp>
      <p:sp>
        <p:nvSpPr>
          <p:cNvPr id="5" name="Ondertitel 4"/>
          <p:cNvSpPr>
            <a:spLocks noGrp="1"/>
          </p:cNvSpPr>
          <p:nvPr>
            <p:ph type="subTitle" idx="1"/>
          </p:nvPr>
        </p:nvSpPr>
        <p:spPr>
          <a:xfrm>
            <a:off x="1847850" y="5301208"/>
            <a:ext cx="7992566" cy="720080"/>
          </a:xfrm>
        </p:spPr>
        <p:txBody>
          <a:bodyPr/>
          <a:lstStyle/>
          <a:p>
            <a:r>
              <a:rPr lang="en-GB" dirty="0"/>
              <a:t>Introduction by Marie-Cécile </a:t>
            </a:r>
            <a:r>
              <a:rPr lang="en-GB" dirty="0" err="1"/>
              <a:t>Renoux</a:t>
            </a:r>
            <a:r>
              <a:rPr lang="en-GB" dirty="0"/>
              <a:t> (ATD Fourth World)</a:t>
            </a:r>
            <a:endParaRPr lang="en-US" noProof="0" dirty="0"/>
          </a:p>
        </p:txBody>
      </p:sp>
    </p:spTree>
    <p:extLst>
      <p:ext uri="{BB962C8B-B14F-4D97-AF65-F5344CB8AC3E}">
        <p14:creationId xmlns:p14="http://schemas.microsoft.com/office/powerpoint/2010/main" val="3696010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1830440" y="2852936"/>
            <a:ext cx="5686425" cy="1523494"/>
          </a:xfrm>
        </p:spPr>
        <p:txBody>
          <a:bodyPr/>
          <a:lstStyle/>
          <a:p>
            <a:r>
              <a:rPr lang="en-US" dirty="0"/>
              <a:t>Human rights as an answer to the social damage of the crisis in </a:t>
            </a:r>
            <a:r>
              <a:rPr lang="en-US" dirty="0" smtClean="0"/>
              <a:t>Greece</a:t>
            </a:r>
            <a:endParaRPr lang="en-US" noProof="0" dirty="0"/>
          </a:p>
        </p:txBody>
      </p:sp>
      <p:sp>
        <p:nvSpPr>
          <p:cNvPr id="5" name="Ondertitel 4"/>
          <p:cNvSpPr>
            <a:spLocks noGrp="1"/>
          </p:cNvSpPr>
          <p:nvPr>
            <p:ph type="subTitle" idx="1"/>
          </p:nvPr>
        </p:nvSpPr>
        <p:spPr>
          <a:xfrm>
            <a:off x="1847850" y="5157193"/>
            <a:ext cx="8496622" cy="648071"/>
          </a:xfrm>
        </p:spPr>
        <p:txBody>
          <a:bodyPr/>
          <a:lstStyle/>
          <a:p>
            <a:r>
              <a:rPr lang="en-US" dirty="0" smtClean="0"/>
              <a:t>Introduction by Dora </a:t>
            </a:r>
            <a:r>
              <a:rPr lang="en-US" dirty="0"/>
              <a:t>Dimitra </a:t>
            </a:r>
            <a:r>
              <a:rPr lang="en-US" dirty="0" err="1"/>
              <a:t>Telloni</a:t>
            </a:r>
            <a:r>
              <a:rPr lang="en-US" dirty="0"/>
              <a:t> (TEI </a:t>
            </a:r>
            <a:r>
              <a:rPr lang="en-US" dirty="0" err="1"/>
              <a:t>dep</a:t>
            </a:r>
            <a:r>
              <a:rPr lang="en-US" dirty="0"/>
              <a:t> social work)</a:t>
            </a:r>
            <a:endParaRPr lang="en-US" noProof="0" dirty="0"/>
          </a:p>
        </p:txBody>
      </p:sp>
    </p:spTree>
    <p:extLst>
      <p:ext uri="{BB962C8B-B14F-4D97-AF65-F5344CB8AC3E}">
        <p14:creationId xmlns:p14="http://schemas.microsoft.com/office/powerpoint/2010/main" val="20257019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DDEBCF"/>
            </a:gs>
            <a:gs pos="50000">
              <a:srgbClr val="9CB86E">
                <a:alpha val="60000"/>
              </a:srgbClr>
            </a:gs>
            <a:gs pos="100000">
              <a:srgbClr val="156B13"/>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31289" y="0"/>
            <a:ext cx="9144000" cy="4005064"/>
          </a:xfrm>
          <a:noFill/>
          <a:ln/>
        </p:spPr>
        <p:style>
          <a:lnRef idx="1">
            <a:schemeClr val="accent6"/>
          </a:lnRef>
          <a:fillRef idx="2">
            <a:schemeClr val="accent6"/>
          </a:fillRef>
          <a:effectRef idx="1">
            <a:schemeClr val="accent6"/>
          </a:effectRef>
          <a:fontRef idx="minor">
            <a:schemeClr val="dk1"/>
          </a:fontRef>
        </p:style>
        <p:txBody>
          <a:bodyPr>
            <a:normAutofit/>
          </a:bodyPr>
          <a:lstStyle/>
          <a:p>
            <a:r>
              <a:rPr lang="en-GB" sz="3600" b="1" dirty="0">
                <a:solidFill>
                  <a:srgbClr val="800000"/>
                </a:solidFill>
              </a:rPr>
              <a:t/>
            </a:r>
            <a:br>
              <a:rPr lang="en-GB" sz="3600" b="1" dirty="0">
                <a:solidFill>
                  <a:srgbClr val="800000"/>
                </a:solidFill>
              </a:rPr>
            </a:br>
            <a:r>
              <a:rPr lang="en-GB" sz="3600" b="1" dirty="0">
                <a:solidFill>
                  <a:srgbClr val="800000"/>
                </a:solidFill>
              </a:rPr>
              <a:t/>
            </a:r>
            <a:br>
              <a:rPr lang="en-GB" sz="3600" b="1" dirty="0">
                <a:solidFill>
                  <a:srgbClr val="800000"/>
                </a:solidFill>
              </a:rPr>
            </a:br>
            <a:r>
              <a:rPr lang="en-GB" sz="3200" dirty="0">
                <a:solidFill>
                  <a:schemeClr val="tx1"/>
                </a:solidFill>
              </a:rPr>
              <a:t>“</a:t>
            </a:r>
            <a:r>
              <a:rPr lang="en-GB" sz="3200" dirty="0">
                <a:solidFill>
                  <a:srgbClr val="000000"/>
                </a:solidFill>
                <a:ea typeface="Times New Roman"/>
                <a:cs typeface="Arial"/>
              </a:rPr>
              <a:t>Human rights as an answer to the social damage of the crisis in Greece </a:t>
            </a:r>
            <a:r>
              <a:rPr lang="en-GB" sz="3200" dirty="0">
                <a:solidFill>
                  <a:schemeClr val="tx1"/>
                </a:solidFill>
              </a:rPr>
              <a:t>”</a:t>
            </a:r>
            <a:r>
              <a:rPr lang="en-US" sz="3200" dirty="0">
                <a:solidFill>
                  <a:schemeClr val="tx1"/>
                </a:solidFill>
              </a:rPr>
              <a:t> </a:t>
            </a:r>
            <a:r>
              <a:rPr lang="el-GR" sz="3600" b="1" dirty="0">
                <a:solidFill>
                  <a:schemeClr val="tx1"/>
                </a:solidFill>
              </a:rPr>
              <a:t/>
            </a:r>
            <a:br>
              <a:rPr lang="el-GR" sz="3600" b="1" dirty="0">
                <a:solidFill>
                  <a:schemeClr val="tx1"/>
                </a:solidFill>
              </a:rPr>
            </a:br>
            <a:r>
              <a:rPr lang="en-GB" sz="1600" b="1" dirty="0">
                <a:solidFill>
                  <a:srgbClr val="800000"/>
                </a:solidFill>
              </a:rPr>
              <a:t> </a:t>
            </a:r>
            <a:r>
              <a:rPr lang="el-GR" sz="3600" b="1" dirty="0">
                <a:solidFill>
                  <a:srgbClr val="800000"/>
                </a:solidFill>
              </a:rPr>
              <a:t/>
            </a:r>
            <a:br>
              <a:rPr lang="el-GR" sz="3600" b="1" dirty="0">
                <a:solidFill>
                  <a:srgbClr val="800000"/>
                </a:solidFill>
              </a:rPr>
            </a:br>
            <a:endParaRPr lang="el-GR" sz="3600" b="1" dirty="0">
              <a:solidFill>
                <a:srgbClr val="800000"/>
              </a:solidFill>
            </a:endParaRPr>
          </a:p>
        </p:txBody>
      </p:sp>
      <p:sp>
        <p:nvSpPr>
          <p:cNvPr id="3" name="Υπότιτλος 2"/>
          <p:cNvSpPr>
            <a:spLocks noGrp="1"/>
          </p:cNvSpPr>
          <p:nvPr>
            <p:ph type="subTitle" idx="1"/>
          </p:nvPr>
        </p:nvSpPr>
        <p:spPr>
          <a:xfrm>
            <a:off x="1513620" y="4149080"/>
            <a:ext cx="9144000" cy="2664296"/>
          </a:xfrm>
          <a:noFill/>
          <a:ln>
            <a:noFill/>
          </a:ln>
        </p:spPr>
        <p:txBody>
          <a:bodyPr>
            <a:noAutofit/>
          </a:bodyPr>
          <a:lstStyle/>
          <a:p>
            <a:pPr>
              <a:lnSpc>
                <a:spcPct val="80000"/>
              </a:lnSpc>
            </a:pPr>
            <a:endParaRPr lang="en-US" sz="3000" dirty="0">
              <a:solidFill>
                <a:schemeClr val="tx1"/>
              </a:solidFill>
            </a:endParaRPr>
          </a:p>
          <a:p>
            <a:pPr>
              <a:lnSpc>
                <a:spcPct val="80000"/>
              </a:lnSpc>
            </a:pPr>
            <a:r>
              <a:rPr lang="en-US" sz="3000" dirty="0">
                <a:solidFill>
                  <a:schemeClr val="tx1"/>
                </a:solidFill>
              </a:rPr>
              <a:t>Dimitra – Dora Teloni, MA, PhD</a:t>
            </a:r>
          </a:p>
          <a:p>
            <a:pPr>
              <a:lnSpc>
                <a:spcPct val="80000"/>
              </a:lnSpc>
            </a:pPr>
            <a:r>
              <a:rPr lang="en-US" sz="2400" dirty="0">
                <a:solidFill>
                  <a:schemeClr val="tx1"/>
                </a:solidFill>
              </a:rPr>
              <a:t>doratel71@gmail.com</a:t>
            </a:r>
          </a:p>
          <a:p>
            <a:pPr>
              <a:lnSpc>
                <a:spcPct val="80000"/>
              </a:lnSpc>
            </a:pPr>
            <a:r>
              <a:rPr lang="en-US" sz="2000" dirty="0">
                <a:solidFill>
                  <a:schemeClr val="tx1"/>
                </a:solidFill>
              </a:rPr>
              <a:t>Scientific Associate, Department of Social Work, Technological Educational Institute  (TEI) of Athens – Member of Greek Social Work Action Network </a:t>
            </a:r>
            <a:endParaRPr lang="el-GR" sz="2000" dirty="0">
              <a:solidFill>
                <a:schemeClr val="tx1"/>
              </a:solidFill>
            </a:endParaRPr>
          </a:p>
        </p:txBody>
      </p:sp>
    </p:spTree>
    <p:extLst>
      <p:ext uri="{BB962C8B-B14F-4D97-AF65-F5344CB8AC3E}">
        <p14:creationId xmlns:p14="http://schemas.microsoft.com/office/powerpoint/2010/main" val="3190283845"/>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81200" y="116632"/>
            <a:ext cx="8229600" cy="1368152"/>
          </a:xfrm>
          <a:ln>
            <a:solidFill>
              <a:schemeClr val="accent6">
                <a:lumMod val="60000"/>
                <a:lumOff val="40000"/>
              </a:schemeClr>
            </a:solidFill>
          </a:ln>
          <a:scene3d>
            <a:camera prst="orthographicFront"/>
            <a:lightRig rig="threePt" dir="t"/>
          </a:scene3d>
          <a:sp3d>
            <a:bevelT prst="relaxedInset"/>
          </a:sp3d>
        </p:spPr>
        <p:txBody>
          <a:bodyPr>
            <a:normAutofit/>
          </a:bodyPr>
          <a:lstStyle/>
          <a:p>
            <a:r>
              <a:rPr lang="en-GB" sz="3200" b="1" dirty="0"/>
              <a:t>Presentation outline</a:t>
            </a:r>
            <a:endParaRPr lang="el-GR" sz="3200" b="1" dirty="0"/>
          </a:p>
        </p:txBody>
      </p:sp>
      <p:sp>
        <p:nvSpPr>
          <p:cNvPr id="4" name="Θέση περιεχομένου 3"/>
          <p:cNvSpPr>
            <a:spLocks noGrp="1"/>
          </p:cNvSpPr>
          <p:nvPr>
            <p:ph sz="half" idx="2"/>
          </p:nvPr>
        </p:nvSpPr>
        <p:spPr>
          <a:xfrm>
            <a:off x="1524000" y="1268761"/>
            <a:ext cx="9036496" cy="5599355"/>
          </a:xfrm>
        </p:spPr>
        <p:txBody>
          <a:bodyPr>
            <a:normAutofit lnSpcReduction="10000"/>
          </a:bodyPr>
          <a:lstStyle/>
          <a:p>
            <a:endParaRPr lang="en-GB" sz="2400" dirty="0"/>
          </a:p>
          <a:p>
            <a:pPr marL="0" indent="0">
              <a:buSzPct val="70000"/>
              <a:buNone/>
            </a:pPr>
            <a:r>
              <a:rPr lang="en-GB" dirty="0" smtClean="0"/>
              <a:t>A. Blaming a country: Austerity as the answer to economical crisis </a:t>
            </a:r>
            <a:r>
              <a:rPr lang="en-GB" dirty="0" err="1" smtClean="0"/>
              <a:t>Vs</a:t>
            </a:r>
            <a:r>
              <a:rPr lang="en-GB" dirty="0" smtClean="0"/>
              <a:t> Crisis as endemic to capitalism</a:t>
            </a:r>
          </a:p>
          <a:p>
            <a:pPr marL="0" indent="0">
              <a:buNone/>
            </a:pPr>
            <a:endParaRPr lang="en-GB" dirty="0">
              <a:sym typeface="Wingdings" pitchFamily="2" charset="2"/>
            </a:endParaRPr>
          </a:p>
          <a:p>
            <a:pPr marL="0" indent="0">
              <a:buNone/>
            </a:pPr>
            <a:r>
              <a:rPr lang="en-GB" dirty="0" smtClean="0">
                <a:solidFill>
                  <a:prstClr val="black"/>
                </a:solidFill>
                <a:sym typeface="Wingdings" pitchFamily="2" charset="2"/>
              </a:rPr>
              <a:t>B. The austerity measures Or how the ‘guinea pig’ </a:t>
            </a:r>
            <a:r>
              <a:rPr lang="en-GB" dirty="0">
                <a:solidFill>
                  <a:prstClr val="black"/>
                </a:solidFill>
                <a:sym typeface="Wingdings" pitchFamily="2" charset="2"/>
              </a:rPr>
              <a:t>of Europe proved how austerity and neoliberalism resulted in a humanitarian crisis</a:t>
            </a:r>
            <a:endParaRPr lang="en-GB" dirty="0">
              <a:solidFill>
                <a:prstClr val="black"/>
              </a:solidFill>
            </a:endParaRPr>
          </a:p>
          <a:p>
            <a:pPr marL="0" indent="0">
              <a:buSzPct val="70000"/>
              <a:buNone/>
            </a:pPr>
            <a:endParaRPr lang="en-GB" sz="2000" dirty="0"/>
          </a:p>
          <a:p>
            <a:pPr marL="0" indent="0">
              <a:buSzPct val="70000"/>
              <a:buNone/>
            </a:pPr>
            <a:r>
              <a:rPr lang="en-GB" dirty="0" smtClean="0"/>
              <a:t>C. Struggles, Social movements and ‘grassroots’ welfare: The response of the society</a:t>
            </a:r>
          </a:p>
          <a:p>
            <a:pPr marL="0" indent="0">
              <a:buSzPct val="70000"/>
              <a:buNone/>
            </a:pPr>
            <a:endParaRPr lang="en-GB" dirty="0"/>
          </a:p>
          <a:p>
            <a:pPr marL="0" indent="0">
              <a:buSzPct val="70000"/>
              <a:buNone/>
            </a:pPr>
            <a:r>
              <a:rPr lang="en-GB" dirty="0" smtClean="0"/>
              <a:t>D. Social mobilization and the change of the political landscape</a:t>
            </a:r>
          </a:p>
          <a:p>
            <a:pPr>
              <a:buSzPct val="70000"/>
              <a:buFont typeface="Wingdings" pitchFamily="2" charset="2"/>
              <a:buChar char="§"/>
            </a:pPr>
            <a:endParaRPr lang="en-GB" dirty="0" smtClean="0"/>
          </a:p>
          <a:p>
            <a:pPr marL="0" indent="0">
              <a:buSzPct val="70000"/>
              <a:buNone/>
            </a:pPr>
            <a:endParaRPr lang="en-GB" sz="2000" dirty="0"/>
          </a:p>
        </p:txBody>
      </p:sp>
    </p:spTree>
    <p:extLst>
      <p:ext uri="{BB962C8B-B14F-4D97-AF65-F5344CB8AC3E}">
        <p14:creationId xmlns:p14="http://schemas.microsoft.com/office/powerpoint/2010/main" val="3697810170"/>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91544" y="188640"/>
            <a:ext cx="8220348" cy="1584177"/>
          </a:xfrm>
        </p:spPr>
        <p:txBody>
          <a:bodyPr>
            <a:noAutofit/>
          </a:bodyPr>
          <a:lstStyle/>
          <a:p>
            <a:pPr marL="342900" indent="-342900">
              <a:spcBef>
                <a:spcPct val="20000"/>
              </a:spcBef>
            </a:pPr>
            <a:r>
              <a:rPr lang="en-GB" sz="2800" dirty="0">
                <a:solidFill>
                  <a:prstClr val="black"/>
                </a:solidFill>
                <a:ea typeface="+mn-ea"/>
                <a:cs typeface="+mn-cs"/>
              </a:rPr>
              <a:t/>
            </a:r>
            <a:br>
              <a:rPr lang="en-GB" sz="2800" dirty="0">
                <a:solidFill>
                  <a:prstClr val="black"/>
                </a:solidFill>
                <a:ea typeface="+mn-ea"/>
                <a:cs typeface="+mn-cs"/>
              </a:rPr>
            </a:br>
            <a:r>
              <a:rPr lang="en-GB" sz="2800" dirty="0">
                <a:solidFill>
                  <a:prstClr val="black"/>
                </a:solidFill>
                <a:ea typeface="+mn-ea"/>
                <a:cs typeface="+mn-cs"/>
              </a:rPr>
              <a:t/>
            </a:r>
            <a:br>
              <a:rPr lang="en-GB" sz="2800" dirty="0">
                <a:solidFill>
                  <a:prstClr val="black"/>
                </a:solidFill>
                <a:ea typeface="+mn-ea"/>
                <a:cs typeface="+mn-cs"/>
              </a:rPr>
            </a:br>
            <a:r>
              <a:rPr lang="en-GB" sz="3200" b="1" dirty="0">
                <a:solidFill>
                  <a:prstClr val="black"/>
                </a:solidFill>
                <a:ea typeface="+mn-ea"/>
                <a:cs typeface="+mn-cs"/>
              </a:rPr>
              <a:t>A. The blame of a country for the global economical crisis: How to turn a country into a scapegoat</a:t>
            </a:r>
            <a:r>
              <a:rPr lang="en-GB" sz="2800" dirty="0">
                <a:solidFill>
                  <a:prstClr val="black"/>
                </a:solidFill>
                <a:ea typeface="+mn-ea"/>
                <a:cs typeface="+mn-cs"/>
              </a:rPr>
              <a:t/>
            </a:r>
            <a:br>
              <a:rPr lang="en-GB" sz="2800" dirty="0">
                <a:solidFill>
                  <a:prstClr val="black"/>
                </a:solidFill>
                <a:ea typeface="+mn-ea"/>
                <a:cs typeface="+mn-cs"/>
              </a:rPr>
            </a:br>
            <a:endParaRPr lang="el-GR" sz="3100" b="1" i="1" dirty="0">
              <a:solidFill>
                <a:prstClr val="black"/>
              </a:solidFill>
              <a:ea typeface="+mn-ea"/>
              <a:cs typeface="+mn-cs"/>
            </a:endParaRPr>
          </a:p>
        </p:txBody>
      </p:sp>
      <p:sp>
        <p:nvSpPr>
          <p:cNvPr id="3" name="Θέση περιεχομένου 2"/>
          <p:cNvSpPr>
            <a:spLocks noGrp="1"/>
          </p:cNvSpPr>
          <p:nvPr>
            <p:ph idx="1"/>
          </p:nvPr>
        </p:nvSpPr>
        <p:spPr>
          <a:xfrm>
            <a:off x="1991544" y="1844824"/>
            <a:ext cx="8219256" cy="4752528"/>
          </a:xfrm>
        </p:spPr>
        <p:txBody>
          <a:bodyPr>
            <a:normAutofit/>
          </a:bodyPr>
          <a:lstStyle/>
          <a:p>
            <a:pPr>
              <a:buFontTx/>
              <a:buChar char="-"/>
            </a:pPr>
            <a:endParaRPr lang="en-GB" sz="2800" dirty="0"/>
          </a:p>
          <a:p>
            <a:pPr marL="0" indent="0">
              <a:buNone/>
            </a:pPr>
            <a:r>
              <a:rPr lang="en-GB" sz="2800" b="1" dirty="0"/>
              <a:t>Step 1</a:t>
            </a:r>
            <a:r>
              <a:rPr lang="en-GB" sz="2800" dirty="0"/>
              <a:t>: Propaganda against Greeks in public dialogue</a:t>
            </a:r>
          </a:p>
          <a:p>
            <a:pPr>
              <a:buFontTx/>
              <a:buChar char="-"/>
            </a:pPr>
            <a:endParaRPr lang="en-GB" sz="2800" dirty="0"/>
          </a:p>
          <a:p>
            <a:pPr marL="0" indent="0">
              <a:buNone/>
            </a:pPr>
            <a:r>
              <a:rPr lang="en-GB" sz="2800" b="1" dirty="0"/>
              <a:t>Step 2</a:t>
            </a:r>
            <a:r>
              <a:rPr lang="en-GB" sz="2800" dirty="0"/>
              <a:t>: Strict austerity measures for the Greek 		  people</a:t>
            </a:r>
          </a:p>
          <a:p>
            <a:pPr>
              <a:buFontTx/>
              <a:buChar char="-"/>
            </a:pPr>
            <a:endParaRPr lang="en-GB" sz="2800" dirty="0"/>
          </a:p>
          <a:p>
            <a:pPr marL="0" indent="0">
              <a:buNone/>
            </a:pPr>
            <a:r>
              <a:rPr lang="en-GB" sz="2800" b="1" dirty="0"/>
              <a:t>Step 3</a:t>
            </a:r>
            <a:r>
              <a:rPr lang="en-GB" sz="2800" dirty="0"/>
              <a:t>: Repression and raise of fascism</a:t>
            </a:r>
          </a:p>
          <a:p>
            <a:pPr marL="0" indent="0">
              <a:buNone/>
            </a:pPr>
            <a:endParaRPr lang="en-GB" sz="2400" dirty="0"/>
          </a:p>
          <a:p>
            <a:pPr marL="457200" indent="-457200">
              <a:buAutoNum type="arabicPeriod"/>
            </a:pPr>
            <a:endParaRPr lang="en-GB" sz="2400" dirty="0"/>
          </a:p>
          <a:p>
            <a:pPr marL="0" indent="0">
              <a:buNone/>
            </a:pPr>
            <a:endParaRPr lang="el-GR" sz="2400" dirty="0"/>
          </a:p>
        </p:txBody>
      </p:sp>
      <p:sp>
        <p:nvSpPr>
          <p:cNvPr id="4" name="Τίτλος 1"/>
          <p:cNvSpPr txBox="1">
            <a:spLocks/>
          </p:cNvSpPr>
          <p:nvPr/>
        </p:nvSpPr>
        <p:spPr>
          <a:xfrm>
            <a:off x="1982292" y="332657"/>
            <a:ext cx="8229600" cy="1499803"/>
          </a:xfrm>
          <a:prstGeom prst="rect">
            <a:avLst/>
          </a:prstGeom>
          <a:ln>
            <a:solidFill>
              <a:schemeClr val="accent6">
                <a:lumMod val="60000"/>
                <a:lumOff val="40000"/>
              </a:schemeClr>
            </a:solidFill>
          </a:ln>
          <a:scene3d>
            <a:camera prst="orthographicFront"/>
            <a:lightRig rig="threePt" dir="t"/>
          </a:scene3d>
          <a:sp3d>
            <a:bevelT prst="relaxedInset"/>
          </a:sp3d>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l-GR" sz="3200" b="1" i="1" dirty="0">
              <a:solidFill>
                <a:prstClr val="black"/>
              </a:solidFill>
            </a:endParaRPr>
          </a:p>
        </p:txBody>
      </p:sp>
    </p:spTree>
    <p:extLst>
      <p:ext uri="{BB962C8B-B14F-4D97-AF65-F5344CB8AC3E}">
        <p14:creationId xmlns:p14="http://schemas.microsoft.com/office/powerpoint/2010/main" val="2529304337"/>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24000" y="-99392"/>
            <a:ext cx="9036496" cy="706090"/>
          </a:xfrm>
        </p:spPr>
        <p:txBody>
          <a:bodyPr>
            <a:noAutofit/>
          </a:bodyPr>
          <a:lstStyle/>
          <a:p>
            <a:r>
              <a:rPr lang="en-GB" sz="3200" b="1" dirty="0"/>
              <a:t>A. Step 1:The blame of the Greeks in public dialogue </a:t>
            </a:r>
            <a:endParaRPr lang="el-GR" sz="3200" b="1" dirty="0"/>
          </a:p>
        </p:txBody>
      </p:sp>
      <p:graphicFrame>
        <p:nvGraphicFramePr>
          <p:cNvPr id="4" name="Πίνακας 3"/>
          <p:cNvGraphicFramePr>
            <a:graphicFrameLocks noGrp="1"/>
          </p:cNvGraphicFramePr>
          <p:nvPr>
            <p:extLst/>
          </p:nvPr>
        </p:nvGraphicFramePr>
        <p:xfrm>
          <a:off x="1611748" y="692696"/>
          <a:ext cx="8966165" cy="6068104"/>
        </p:xfrm>
        <a:graphic>
          <a:graphicData uri="http://schemas.openxmlformats.org/drawingml/2006/table">
            <a:tbl>
              <a:tblPr firstRow="1" bandRow="1">
                <a:tableStyleId>{5C22544A-7EE6-4342-B048-85BDC9FD1C3A}</a:tableStyleId>
              </a:tblPr>
              <a:tblGrid>
                <a:gridCol w="376935"/>
                <a:gridCol w="2636284"/>
                <a:gridCol w="5952946"/>
              </a:tblGrid>
              <a:tr h="499104">
                <a:tc>
                  <a:txBody>
                    <a:bodyPr/>
                    <a:lstStyle/>
                    <a:p>
                      <a:pPr algn="ctr"/>
                      <a:endParaRPr lang="el-GR" sz="2800" b="1" dirty="0">
                        <a:effectLst>
                          <a:outerShdw blurRad="38100" dist="38100" dir="2700000" algn="tl">
                            <a:srgbClr val="000000">
                              <a:alpha val="43137"/>
                            </a:srgbClr>
                          </a:outerShdw>
                        </a:effectLst>
                      </a:endParaRPr>
                    </a:p>
                  </a:txBody>
                  <a:tcPr/>
                </a:tc>
                <a:tc>
                  <a:txBody>
                    <a:bodyPr/>
                    <a:lstStyle/>
                    <a:p>
                      <a:r>
                        <a:rPr lang="en-GB" sz="2800" dirty="0" smtClean="0">
                          <a:effectLst>
                            <a:outerShdw blurRad="38100" dist="38100" dir="2700000" algn="tl">
                              <a:srgbClr val="000000">
                                <a:alpha val="43137"/>
                              </a:srgbClr>
                            </a:outerShdw>
                          </a:effectLst>
                        </a:rPr>
                        <a:t>The Myth</a:t>
                      </a:r>
                      <a:endParaRPr lang="el-GR" sz="2800" dirty="0">
                        <a:effectLst>
                          <a:outerShdw blurRad="38100" dist="38100" dir="2700000" algn="tl">
                            <a:srgbClr val="000000">
                              <a:alpha val="43137"/>
                            </a:srgbClr>
                          </a:outerShdw>
                        </a:effectLst>
                      </a:endParaRPr>
                    </a:p>
                  </a:txBody>
                  <a:tcPr/>
                </a:tc>
                <a:tc>
                  <a:txBody>
                    <a:bodyPr/>
                    <a:lstStyle/>
                    <a:p>
                      <a:r>
                        <a:rPr lang="en-GB" sz="2800" dirty="0" smtClean="0">
                          <a:effectLst>
                            <a:outerShdw blurRad="38100" dist="38100" dir="2700000" algn="tl">
                              <a:srgbClr val="000000">
                                <a:alpha val="43137"/>
                              </a:srgbClr>
                            </a:outerShdw>
                          </a:effectLst>
                        </a:rPr>
                        <a:t>The Truth</a:t>
                      </a:r>
                      <a:endParaRPr lang="el-GR" sz="2800" dirty="0">
                        <a:effectLst>
                          <a:outerShdw blurRad="38100" dist="38100" dir="2700000" algn="tl">
                            <a:srgbClr val="000000">
                              <a:alpha val="43137"/>
                            </a:srgbClr>
                          </a:outerShdw>
                        </a:effectLst>
                      </a:endParaRPr>
                    </a:p>
                  </a:txBody>
                  <a:tcPr/>
                </a:tc>
              </a:tr>
              <a:tr h="810761">
                <a:tc>
                  <a:txBody>
                    <a:bodyPr/>
                    <a:lstStyle/>
                    <a:p>
                      <a:pPr algn="ctr"/>
                      <a:r>
                        <a:rPr lang="en-GB" sz="2000" b="1" dirty="0" smtClean="0"/>
                        <a:t>1</a:t>
                      </a:r>
                      <a:endParaRPr lang="el-GR" sz="2000" b="1" dirty="0"/>
                    </a:p>
                  </a:txBody>
                  <a:tcPr/>
                </a:tc>
                <a:tc>
                  <a:txBody>
                    <a:bodyPr/>
                    <a:lstStyle/>
                    <a:p>
                      <a:r>
                        <a:rPr lang="en-GB" sz="2400" dirty="0" smtClean="0">
                          <a:solidFill>
                            <a:prstClr val="black"/>
                          </a:solidFill>
                        </a:rPr>
                        <a:t>The “lazy” Greek </a:t>
                      </a:r>
                      <a:endParaRPr lang="el-GR"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smtClean="0">
                          <a:solidFill>
                            <a:prstClr val="black"/>
                          </a:solidFill>
                        </a:rPr>
                        <a:t>Weekly hours of work 42 – among the highest in all the EU27 countries </a:t>
                      </a:r>
                      <a:r>
                        <a:rPr lang="en-GB" sz="2000" dirty="0" smtClean="0">
                          <a:solidFill>
                            <a:prstClr val="black"/>
                          </a:solidFill>
                        </a:rPr>
                        <a:t>(Eurostat, 2011)</a:t>
                      </a:r>
                    </a:p>
                  </a:txBody>
                  <a:tcPr/>
                </a:tc>
              </a:tr>
              <a:tr h="968850">
                <a:tc>
                  <a:txBody>
                    <a:bodyPr/>
                    <a:lstStyle/>
                    <a:p>
                      <a:pPr algn="ctr"/>
                      <a:r>
                        <a:rPr lang="en-GB" sz="2000" b="1" dirty="0" smtClean="0"/>
                        <a:t>2</a:t>
                      </a:r>
                      <a:endParaRPr lang="el-GR" sz="2000" b="1" dirty="0"/>
                    </a:p>
                  </a:txBody>
                  <a:tcPr/>
                </a:tc>
                <a:tc>
                  <a:txBody>
                    <a:bodyPr/>
                    <a:lstStyle/>
                    <a:p>
                      <a:r>
                        <a:rPr lang="en-GB" sz="2400" dirty="0" smtClean="0">
                          <a:solidFill>
                            <a:prstClr val="black"/>
                          </a:solidFill>
                        </a:rPr>
                        <a:t>The insufficient and over-populated public sector </a:t>
                      </a:r>
                      <a:endParaRPr lang="el-GR" sz="2400" dirty="0"/>
                    </a:p>
                  </a:txBody>
                  <a:tcPr/>
                </a:tc>
                <a:tc>
                  <a:txBody>
                    <a:bodyPr/>
                    <a:lstStyle/>
                    <a:p>
                      <a:r>
                        <a:rPr lang="en-GB" sz="2400" dirty="0" smtClean="0">
                          <a:solidFill>
                            <a:prstClr val="black"/>
                          </a:solidFill>
                        </a:rPr>
                        <a:t>11.4%</a:t>
                      </a:r>
                      <a:r>
                        <a:rPr lang="en-GB" sz="2400" baseline="0" dirty="0" smtClean="0">
                          <a:solidFill>
                            <a:prstClr val="black"/>
                          </a:solidFill>
                        </a:rPr>
                        <a:t> of the population in public sector below</a:t>
                      </a:r>
                    </a:p>
                    <a:p>
                      <a:r>
                        <a:rPr lang="en-GB" sz="2400" baseline="0" dirty="0" smtClean="0">
                          <a:solidFill>
                            <a:prstClr val="black"/>
                          </a:solidFill>
                        </a:rPr>
                        <a:t>Sweden 30%, Denmark 29%, France 21.2%, </a:t>
                      </a:r>
                    </a:p>
                    <a:p>
                      <a:r>
                        <a:rPr lang="en-GB" sz="2400" baseline="0" dirty="0" smtClean="0">
                          <a:solidFill>
                            <a:prstClr val="black"/>
                          </a:solidFill>
                        </a:rPr>
                        <a:t>UK 17,8% </a:t>
                      </a:r>
                      <a:r>
                        <a:rPr lang="en-GB" sz="2000" b="0" baseline="0" dirty="0" smtClean="0">
                          <a:solidFill>
                            <a:prstClr val="black"/>
                          </a:solidFill>
                        </a:rPr>
                        <a:t>(</a:t>
                      </a:r>
                      <a:r>
                        <a:rPr lang="en-GB" sz="1800" b="0" i="0" kern="1200" dirty="0" smtClean="0">
                          <a:solidFill>
                            <a:schemeClr val="dk1"/>
                          </a:solidFill>
                          <a:effectLst/>
                          <a:latin typeface="+mn-lt"/>
                          <a:ea typeface="+mn-ea"/>
                          <a:cs typeface="+mn-cs"/>
                        </a:rPr>
                        <a:t>Handler et</a:t>
                      </a:r>
                      <a:r>
                        <a:rPr lang="en-GB" sz="1800" b="0" i="0" kern="1200" baseline="0" dirty="0" smtClean="0">
                          <a:solidFill>
                            <a:schemeClr val="dk1"/>
                          </a:solidFill>
                          <a:effectLst/>
                          <a:latin typeface="+mn-lt"/>
                          <a:ea typeface="+mn-ea"/>
                          <a:cs typeface="+mn-cs"/>
                        </a:rPr>
                        <a:t> al, 2005)</a:t>
                      </a:r>
                      <a:endParaRPr lang="el-GR" sz="2400" b="0" dirty="0"/>
                    </a:p>
                  </a:txBody>
                  <a:tcPr/>
                </a:tc>
              </a:tr>
              <a:tr h="1086286">
                <a:tc>
                  <a:txBody>
                    <a:bodyPr/>
                    <a:lstStyle/>
                    <a:p>
                      <a:pPr algn="ctr"/>
                      <a:r>
                        <a:rPr lang="en-GB" sz="2000" b="1" dirty="0" smtClean="0"/>
                        <a:t>3</a:t>
                      </a:r>
                      <a:endParaRPr lang="el-GR" sz="2000" b="1" dirty="0"/>
                    </a:p>
                  </a:txBody>
                  <a:tcPr/>
                </a:tc>
                <a:tc>
                  <a:txBody>
                    <a:bodyPr/>
                    <a:lstStyle/>
                    <a:p>
                      <a:r>
                        <a:rPr lang="en-GB" sz="2400" dirty="0" smtClean="0">
                          <a:solidFill>
                            <a:prstClr val="black"/>
                          </a:solidFill>
                        </a:rPr>
                        <a:t>High standard of living </a:t>
                      </a:r>
                      <a:endParaRPr lang="el-GR"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smtClean="0">
                          <a:solidFill>
                            <a:prstClr val="black"/>
                          </a:solidFill>
                        </a:rPr>
                        <a:t>24.0% of the Greeks below poverty line in 2010 and social expenditure  among the lowest in Europe </a:t>
                      </a:r>
                      <a:r>
                        <a:rPr lang="en-GB" sz="2000" dirty="0" smtClean="0">
                          <a:solidFill>
                            <a:prstClr val="black"/>
                          </a:solidFill>
                        </a:rPr>
                        <a:t>(</a:t>
                      </a:r>
                      <a:r>
                        <a:rPr lang="en-GB" sz="2000" dirty="0" err="1" smtClean="0">
                          <a:solidFill>
                            <a:prstClr val="black"/>
                          </a:solidFill>
                        </a:rPr>
                        <a:t>Papatheodorou</a:t>
                      </a:r>
                      <a:r>
                        <a:rPr lang="en-GB" sz="2000" dirty="0" smtClean="0">
                          <a:solidFill>
                            <a:prstClr val="black"/>
                          </a:solidFill>
                        </a:rPr>
                        <a:t>, 2014) </a:t>
                      </a:r>
                    </a:p>
                  </a:txBody>
                  <a:tcPr/>
                </a:tc>
              </a:tr>
              <a:tr h="1086286">
                <a:tc>
                  <a:txBody>
                    <a:bodyPr/>
                    <a:lstStyle/>
                    <a:p>
                      <a:pPr algn="ctr"/>
                      <a:r>
                        <a:rPr lang="en-GB" sz="2000" b="1" dirty="0" smtClean="0"/>
                        <a:t>4</a:t>
                      </a:r>
                      <a:endParaRPr lang="el-GR" sz="2000" b="1" dirty="0"/>
                    </a:p>
                  </a:txBody>
                  <a:tcPr/>
                </a:tc>
                <a:tc>
                  <a:txBody>
                    <a:bodyPr/>
                    <a:lstStyle/>
                    <a:p>
                      <a:r>
                        <a:rPr lang="en-GB" sz="2400" dirty="0" smtClean="0">
                          <a:solidFill>
                            <a:prstClr val="black"/>
                          </a:solidFill>
                        </a:rPr>
                        <a:t>Austerity measures as the solution</a:t>
                      </a:r>
                      <a:endParaRPr lang="el-GR" sz="2400" dirty="0"/>
                    </a:p>
                  </a:txBody>
                  <a:tcPr/>
                </a:tc>
                <a:tc>
                  <a:txBody>
                    <a:bodyPr/>
                    <a:lstStyle/>
                    <a:p>
                      <a:pPr marL="0" lvl="0" indent="0">
                        <a:buFont typeface="Arial" pitchFamily="34" charset="0"/>
                        <a:buNone/>
                      </a:pPr>
                      <a:r>
                        <a:rPr lang="en-GB" sz="2400" dirty="0" smtClean="0">
                          <a:solidFill>
                            <a:prstClr val="black"/>
                          </a:solidFill>
                        </a:rPr>
                        <a:t>The alibi of crisis for the promotion of neoliberalism </a:t>
                      </a:r>
                      <a:r>
                        <a:rPr lang="en-GB" sz="2000" dirty="0" smtClean="0">
                          <a:solidFill>
                            <a:prstClr val="black"/>
                          </a:solidFill>
                        </a:rPr>
                        <a:t>(</a:t>
                      </a:r>
                      <a:r>
                        <a:rPr lang="en-GB" sz="2000" dirty="0" err="1" smtClean="0">
                          <a:solidFill>
                            <a:prstClr val="black"/>
                          </a:solidFill>
                        </a:rPr>
                        <a:t>Ioakimidis</a:t>
                      </a:r>
                      <a:r>
                        <a:rPr lang="en-GB" sz="2000" dirty="0" smtClean="0">
                          <a:solidFill>
                            <a:prstClr val="black"/>
                          </a:solidFill>
                        </a:rPr>
                        <a:t> &amp; Teloni, 2013, </a:t>
                      </a:r>
                      <a:r>
                        <a:rPr lang="en-GB" sz="2000" dirty="0" err="1" smtClean="0">
                          <a:solidFill>
                            <a:prstClr val="black"/>
                          </a:solidFill>
                        </a:rPr>
                        <a:t>Papatheodorou</a:t>
                      </a:r>
                      <a:r>
                        <a:rPr lang="en-GB" sz="2000" dirty="0" smtClean="0">
                          <a:solidFill>
                            <a:prstClr val="black"/>
                          </a:solidFill>
                        </a:rPr>
                        <a:t> , </a:t>
                      </a:r>
                      <a:r>
                        <a:rPr lang="en-GB" sz="2000" dirty="0" err="1" smtClean="0">
                          <a:solidFill>
                            <a:prstClr val="black"/>
                          </a:solidFill>
                        </a:rPr>
                        <a:t>Sakellaropoulos</a:t>
                      </a:r>
                      <a:r>
                        <a:rPr lang="en-GB" sz="2000" dirty="0" smtClean="0">
                          <a:solidFill>
                            <a:prstClr val="black"/>
                          </a:solidFill>
                        </a:rPr>
                        <a:t> and </a:t>
                      </a:r>
                      <a:r>
                        <a:rPr lang="en-GB" sz="2000" dirty="0" err="1" smtClean="0">
                          <a:solidFill>
                            <a:prstClr val="black"/>
                          </a:solidFill>
                        </a:rPr>
                        <a:t>Yeros</a:t>
                      </a:r>
                      <a:r>
                        <a:rPr lang="en-GB" sz="2000" dirty="0" smtClean="0">
                          <a:solidFill>
                            <a:prstClr val="black"/>
                          </a:solidFill>
                        </a:rPr>
                        <a:t>, 2012)</a:t>
                      </a:r>
                    </a:p>
                  </a:txBody>
                  <a:tcPr/>
                </a:tc>
              </a:tr>
              <a:tr h="1221784">
                <a:tc>
                  <a:txBody>
                    <a:bodyPr/>
                    <a:lstStyle/>
                    <a:p>
                      <a:pPr algn="ctr"/>
                      <a:r>
                        <a:rPr lang="en-GB" sz="2000" b="1" dirty="0" smtClean="0"/>
                        <a:t>5</a:t>
                      </a:r>
                      <a:endParaRPr lang="el-GR" sz="2000" b="1" dirty="0"/>
                    </a:p>
                  </a:txBody>
                  <a:tcPr/>
                </a:tc>
                <a:tc>
                  <a:txBody>
                    <a:bodyPr/>
                    <a:lstStyle/>
                    <a:p>
                      <a:r>
                        <a:rPr lang="en-GB" sz="2400" dirty="0" smtClean="0">
                          <a:solidFill>
                            <a:prstClr val="black"/>
                          </a:solidFill>
                        </a:rPr>
                        <a:t>Troika as the rescue of the people </a:t>
                      </a:r>
                      <a:endParaRPr lang="el-GR"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smtClean="0">
                          <a:solidFill>
                            <a:prstClr val="black"/>
                          </a:solidFill>
                        </a:rPr>
                        <a:t>The profit of the banks and IMF – Greek debt </a:t>
                      </a:r>
                      <a:r>
                        <a:rPr lang="en-GB" sz="2400" dirty="0" smtClean="0">
                          <a:solidFill>
                            <a:prstClr val="black"/>
                          </a:solidFill>
                          <a:sym typeface="Wingdings" pitchFamily="2" charset="2"/>
                        </a:rPr>
                        <a:t>in 2009 113% of the GDP in 2014 reached up 175% of the GDP</a:t>
                      </a:r>
                    </a:p>
                  </a:txBody>
                  <a:tcPr/>
                </a:tc>
              </a:tr>
            </a:tbl>
          </a:graphicData>
        </a:graphic>
      </p:graphicFrame>
    </p:spTree>
    <p:extLst>
      <p:ext uri="{BB962C8B-B14F-4D97-AF65-F5344CB8AC3E}">
        <p14:creationId xmlns:p14="http://schemas.microsoft.com/office/powerpoint/2010/main" val="3256307269"/>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a:tabLst>
                <a:tab pos="1790700" algn="l"/>
              </a:tabLst>
            </a:pPr>
            <a:r>
              <a:rPr lang="en-GB" sz="3200" b="1" dirty="0"/>
              <a:t>A. Step 2: Austerity measures for the punishment of Greece</a:t>
            </a:r>
            <a:endParaRPr lang="el-GR" sz="3200" b="1" dirty="0"/>
          </a:p>
        </p:txBody>
      </p:sp>
      <p:sp>
        <p:nvSpPr>
          <p:cNvPr id="3" name="Θέση περιεχομένου 2"/>
          <p:cNvSpPr>
            <a:spLocks noGrp="1"/>
          </p:cNvSpPr>
          <p:nvPr>
            <p:ph idx="1"/>
          </p:nvPr>
        </p:nvSpPr>
        <p:spPr>
          <a:xfrm>
            <a:off x="1981200" y="1600200"/>
            <a:ext cx="8229600" cy="5141168"/>
          </a:xfrm>
        </p:spPr>
        <p:txBody>
          <a:bodyPr>
            <a:normAutofit fontScale="85000" lnSpcReduction="20000"/>
          </a:bodyPr>
          <a:lstStyle/>
          <a:p>
            <a:r>
              <a:rPr lang="en-GB" dirty="0" smtClean="0"/>
              <a:t>Income reduction, pensions</a:t>
            </a:r>
            <a:r>
              <a:rPr lang="el-GR" dirty="0" smtClean="0"/>
              <a:t> </a:t>
            </a:r>
            <a:r>
              <a:rPr lang="en-GB" dirty="0" smtClean="0"/>
              <a:t>of 380</a:t>
            </a:r>
            <a:r>
              <a:rPr lang="el-GR" dirty="0" smtClean="0"/>
              <a:t>€</a:t>
            </a:r>
            <a:r>
              <a:rPr lang="en-GB" dirty="0" smtClean="0"/>
              <a:t>(</a:t>
            </a:r>
            <a:r>
              <a:rPr lang="en-GB" dirty="0" err="1" smtClean="0"/>
              <a:t>Matsaganis</a:t>
            </a:r>
            <a:r>
              <a:rPr lang="en-GB" dirty="0" smtClean="0"/>
              <a:t>, 2012)</a:t>
            </a:r>
          </a:p>
          <a:p>
            <a:r>
              <a:rPr lang="en-GB" dirty="0" smtClean="0"/>
              <a:t>Deregulation of labour markets </a:t>
            </a:r>
          </a:p>
          <a:p>
            <a:r>
              <a:rPr lang="en-GB" dirty="0" smtClean="0"/>
              <a:t>Cuts in benefits </a:t>
            </a:r>
          </a:p>
          <a:p>
            <a:r>
              <a:rPr lang="en-GB" dirty="0" smtClean="0"/>
              <a:t>Drastic curtailments in public health care (</a:t>
            </a:r>
            <a:r>
              <a:rPr lang="en-GB" dirty="0" err="1" smtClean="0"/>
              <a:t>Kentikelmenis</a:t>
            </a:r>
            <a:r>
              <a:rPr lang="en-GB" dirty="0" smtClean="0"/>
              <a:t> et al, 2014)</a:t>
            </a:r>
          </a:p>
          <a:p>
            <a:r>
              <a:rPr lang="en-GB" dirty="0" smtClean="0"/>
              <a:t>Shortage of hundreds of medicines in 2012 (</a:t>
            </a:r>
            <a:r>
              <a:rPr lang="en-GB" dirty="0" err="1" smtClean="0"/>
              <a:t>Karamanoli</a:t>
            </a:r>
            <a:r>
              <a:rPr lang="en-GB" dirty="0" smtClean="0"/>
              <a:t>, 2012)</a:t>
            </a:r>
          </a:p>
          <a:p>
            <a:r>
              <a:rPr lang="en-GB" dirty="0" smtClean="0"/>
              <a:t>High cost of common commodities (electricity, food)</a:t>
            </a:r>
          </a:p>
          <a:p>
            <a:r>
              <a:rPr lang="en-GB" dirty="0" smtClean="0"/>
              <a:t>Tax increase</a:t>
            </a:r>
          </a:p>
          <a:p>
            <a:r>
              <a:rPr lang="en-GB" dirty="0" smtClean="0"/>
              <a:t>Privatization of public sector</a:t>
            </a:r>
          </a:p>
          <a:p>
            <a:r>
              <a:rPr lang="en-GB" dirty="0" smtClean="0"/>
              <a:t>The attack in social services and social work</a:t>
            </a:r>
          </a:p>
          <a:p>
            <a:pPr marL="0" indent="0">
              <a:buNone/>
            </a:pPr>
            <a:r>
              <a:rPr lang="en-GB" dirty="0" smtClean="0"/>
              <a:t>Already declined social services </a:t>
            </a:r>
          </a:p>
          <a:p>
            <a:pPr marL="0" indent="0">
              <a:buNone/>
            </a:pPr>
            <a:endParaRPr lang="en-GB" dirty="0" smtClean="0"/>
          </a:p>
          <a:p>
            <a:endParaRPr lang="el-GR" dirty="0"/>
          </a:p>
        </p:txBody>
      </p:sp>
    </p:spTree>
    <p:extLst>
      <p:ext uri="{BB962C8B-B14F-4D97-AF65-F5344CB8AC3E}">
        <p14:creationId xmlns:p14="http://schemas.microsoft.com/office/powerpoint/2010/main" val="4002146103"/>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The </a:t>
            </a:r>
            <a:r>
              <a:rPr lang="nl-BE" dirty="0" err="1" smtClean="0"/>
              <a:t>idea</a:t>
            </a:r>
            <a:r>
              <a:rPr lang="nl-BE" dirty="0" smtClean="0"/>
              <a:t> of </a:t>
            </a:r>
            <a:r>
              <a:rPr lang="nl-BE" dirty="0" err="1" smtClean="0"/>
              <a:t>justice</a:t>
            </a:r>
            <a:endParaRPr lang="nl-BE" dirty="0"/>
          </a:p>
        </p:txBody>
      </p:sp>
      <p:sp>
        <p:nvSpPr>
          <p:cNvPr id="3" name="Tijdelijke aanduiding voor inhoud 2"/>
          <p:cNvSpPr>
            <a:spLocks noGrp="1"/>
          </p:cNvSpPr>
          <p:nvPr>
            <p:ph idx="1"/>
          </p:nvPr>
        </p:nvSpPr>
        <p:spPr>
          <a:xfrm>
            <a:off x="431801" y="1556792"/>
            <a:ext cx="11131551" cy="4320133"/>
          </a:xfrm>
        </p:spPr>
        <p:txBody>
          <a:bodyPr/>
          <a:lstStyle/>
          <a:p>
            <a:pPr marL="0" indent="0">
              <a:buNone/>
            </a:pPr>
            <a:r>
              <a:rPr lang="en-US" sz="3600" dirty="0" smtClean="0"/>
              <a:t>“</a:t>
            </a:r>
            <a:r>
              <a:rPr lang="en-US" sz="2800" dirty="0"/>
              <a:t>P</a:t>
            </a:r>
            <a:r>
              <a:rPr lang="en-US" sz="2800" dirty="0" smtClean="0"/>
              <a:t>roclamations </a:t>
            </a:r>
            <a:r>
              <a:rPr lang="en-US" sz="2800" dirty="0"/>
              <a:t>of human rights, even though stated in the form of recognizing the existence of things that are called human rights, are really strong ethical pronouncements as to what should be done. They indicate that something needs to be done for the realization of these recognized freedoms that are identified through these rights. One thing they are not are claims that these human rights are already </a:t>
            </a:r>
            <a:r>
              <a:rPr lang="en-US" sz="2800" dirty="0" smtClean="0"/>
              <a:t>established </a:t>
            </a:r>
            <a:r>
              <a:rPr lang="en-US" sz="2800" dirty="0"/>
              <a:t>legal rights</a:t>
            </a:r>
            <a:r>
              <a:rPr lang="en-US" sz="2800" dirty="0" smtClean="0"/>
              <a:t>.”</a:t>
            </a:r>
          </a:p>
          <a:p>
            <a:pPr marL="0" indent="0">
              <a:buNone/>
            </a:pPr>
            <a:r>
              <a:rPr lang="en-US" sz="2800" dirty="0" err="1" smtClean="0"/>
              <a:t>Amartya</a:t>
            </a:r>
            <a:r>
              <a:rPr lang="en-US" sz="2800" dirty="0" smtClean="0"/>
              <a:t> Sen, page 357-358</a:t>
            </a:r>
            <a:endParaRPr lang="nl-BE" sz="2800" dirty="0"/>
          </a:p>
        </p:txBody>
      </p:sp>
    </p:spTree>
    <p:extLst>
      <p:ext uri="{BB962C8B-B14F-4D97-AF65-F5344CB8AC3E}">
        <p14:creationId xmlns:p14="http://schemas.microsoft.com/office/powerpoint/2010/main" val="3028606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81200" y="116632"/>
            <a:ext cx="8229600" cy="1296144"/>
          </a:xfrm>
          <a:ln>
            <a:solidFill>
              <a:schemeClr val="accent6">
                <a:lumMod val="40000"/>
                <a:lumOff val="60000"/>
              </a:schemeClr>
            </a:solidFill>
          </a:ln>
          <a:effectLst>
            <a:softEdge rad="12700"/>
          </a:effectLst>
          <a:scene3d>
            <a:camera prst="orthographicFront"/>
            <a:lightRig rig="threePt" dir="t"/>
          </a:scene3d>
          <a:sp3d>
            <a:bevelT prst="relaxedInset"/>
          </a:sp3d>
        </p:spPr>
        <p:txBody>
          <a:bodyPr>
            <a:normAutofit/>
          </a:bodyPr>
          <a:lstStyle/>
          <a:p>
            <a:r>
              <a:rPr lang="en-GB" sz="3200" b="1" i="1" dirty="0"/>
              <a:t>A. Step 3: Repression and raise of fascism</a:t>
            </a:r>
            <a:br>
              <a:rPr lang="en-GB" sz="3200" b="1" i="1" dirty="0"/>
            </a:br>
            <a:r>
              <a:rPr lang="en-GB" sz="2000" b="1" dirty="0">
                <a:solidFill>
                  <a:prstClr val="black"/>
                </a:solidFill>
              </a:rPr>
              <a:t>photo: </a:t>
            </a:r>
            <a:r>
              <a:rPr lang="en-GB" sz="2000" b="1" dirty="0" err="1">
                <a:solidFill>
                  <a:prstClr val="black"/>
                </a:solidFill>
              </a:rPr>
              <a:t>Marios</a:t>
            </a:r>
            <a:r>
              <a:rPr lang="en-GB" sz="2000" b="1" dirty="0">
                <a:solidFill>
                  <a:prstClr val="black"/>
                </a:solidFill>
              </a:rPr>
              <a:t> Lolos</a:t>
            </a:r>
            <a:endParaRPr lang="el-GR" sz="2000" b="1" i="1" dirty="0"/>
          </a:p>
        </p:txBody>
      </p:sp>
      <p:sp>
        <p:nvSpPr>
          <p:cNvPr id="4" name="Θέση περιεχομένου 3"/>
          <p:cNvSpPr>
            <a:spLocks noGrp="1"/>
          </p:cNvSpPr>
          <p:nvPr>
            <p:ph sz="half" idx="2"/>
          </p:nvPr>
        </p:nvSpPr>
        <p:spPr>
          <a:xfrm>
            <a:off x="1991544" y="1268760"/>
            <a:ext cx="8676456" cy="5472608"/>
          </a:xfrm>
        </p:spPr>
        <p:txBody>
          <a:bodyPr>
            <a:noAutofit/>
          </a:bodyPr>
          <a:lstStyle/>
          <a:p>
            <a:pPr>
              <a:lnSpc>
                <a:spcPct val="80000"/>
              </a:lnSpc>
            </a:pPr>
            <a:endParaRPr lang="el-GR" sz="1400" dirty="0"/>
          </a:p>
          <a:p>
            <a:pPr>
              <a:lnSpc>
                <a:spcPct val="80000"/>
              </a:lnSpc>
              <a:buSzPct val="70000"/>
              <a:buFont typeface="Wingdings" pitchFamily="2" charset="2"/>
              <a:buChar char="§"/>
            </a:pPr>
            <a:endParaRPr lang="en-GB" sz="1800" dirty="0"/>
          </a:p>
          <a:p>
            <a:pPr>
              <a:lnSpc>
                <a:spcPct val="80000"/>
              </a:lnSpc>
              <a:buSzPct val="70000"/>
              <a:buFont typeface="Wingdings" pitchFamily="2" charset="2"/>
              <a:buChar char="§"/>
            </a:pPr>
            <a:endParaRPr lang="el-GR" sz="2600" dirty="0"/>
          </a:p>
          <a:p>
            <a:pPr>
              <a:lnSpc>
                <a:spcPct val="80000"/>
              </a:lnSpc>
              <a:buFontTx/>
              <a:buChar char="-"/>
            </a:pPr>
            <a:endParaRPr lang="en-GB" sz="3000" dirty="0"/>
          </a:p>
        </p:txBody>
      </p:sp>
      <p:pic>
        <p:nvPicPr>
          <p:cNvPr id="1026" name="Picture 2" descr="C:\Users\user\Documents\Επιστημονικά - Έρευνα\Συνέδρια\SWAN 2015\fot\10154483_10200764704878929_1243795760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4976" y="1628800"/>
            <a:ext cx="7733851"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32186"/>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75520" y="274638"/>
            <a:ext cx="8640960" cy="1143000"/>
          </a:xfrm>
        </p:spPr>
        <p:txBody>
          <a:bodyPr>
            <a:normAutofit fontScale="90000"/>
          </a:bodyPr>
          <a:lstStyle/>
          <a:p>
            <a:r>
              <a:rPr lang="en-GB" sz="3600" b="1" dirty="0"/>
              <a:t>Systematic violence of human rights by Greek Police </a:t>
            </a:r>
            <a:r>
              <a:rPr lang="en-GB" sz="2700" b="1" dirty="0"/>
              <a:t>(Amnesty International, 2012)</a:t>
            </a:r>
            <a:r>
              <a:rPr lang="en-GB" sz="3200" dirty="0"/>
              <a:t/>
            </a:r>
            <a:br>
              <a:rPr lang="en-GB" sz="3200" dirty="0"/>
            </a:br>
            <a:r>
              <a:rPr lang="en-GB" sz="2400" b="1" dirty="0">
                <a:solidFill>
                  <a:prstClr val="black"/>
                </a:solidFill>
              </a:rPr>
              <a:t>photo: </a:t>
            </a:r>
            <a:r>
              <a:rPr lang="en-GB" sz="2400" b="1" dirty="0" err="1">
                <a:solidFill>
                  <a:prstClr val="black"/>
                </a:solidFill>
              </a:rPr>
              <a:t>Marios</a:t>
            </a:r>
            <a:r>
              <a:rPr lang="en-GB" sz="2400" b="1" dirty="0">
                <a:solidFill>
                  <a:prstClr val="black"/>
                </a:solidFill>
              </a:rPr>
              <a:t> Lolos</a:t>
            </a:r>
            <a:endParaRPr lang="el-GR" sz="2400" dirty="0"/>
          </a:p>
        </p:txBody>
      </p:sp>
      <p:pic>
        <p:nvPicPr>
          <p:cNvPr id="8" name="Θέση περιεχομένου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1528" y="1600201"/>
            <a:ext cx="6788944" cy="4525963"/>
          </a:xfrm>
        </p:spPr>
      </p:pic>
    </p:spTree>
    <p:extLst>
      <p:ext uri="{BB962C8B-B14F-4D97-AF65-F5344CB8AC3E}">
        <p14:creationId xmlns:p14="http://schemas.microsoft.com/office/powerpoint/2010/main" val="3483021378"/>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GB" sz="3200" b="1" dirty="0"/>
              <a:t>Murders and racist attacks</a:t>
            </a:r>
            <a:br>
              <a:rPr lang="en-GB" sz="3200" b="1" dirty="0"/>
            </a:br>
            <a:r>
              <a:rPr lang="en-GB" sz="2400" b="1" dirty="0">
                <a:solidFill>
                  <a:prstClr val="black"/>
                </a:solidFill>
              </a:rPr>
              <a:t>photo: </a:t>
            </a:r>
            <a:r>
              <a:rPr lang="en-GB" sz="2400" b="1" dirty="0" err="1">
                <a:solidFill>
                  <a:prstClr val="black"/>
                </a:solidFill>
              </a:rPr>
              <a:t>Marios</a:t>
            </a:r>
            <a:r>
              <a:rPr lang="en-GB" sz="2400" b="1" dirty="0">
                <a:solidFill>
                  <a:prstClr val="black"/>
                </a:solidFill>
              </a:rPr>
              <a:t> Lolos</a:t>
            </a:r>
            <a:endParaRPr lang="el-GR" sz="3200" b="1"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1528" y="1600201"/>
            <a:ext cx="6788944" cy="4525963"/>
          </a:xfrm>
        </p:spPr>
      </p:pic>
    </p:spTree>
    <p:extLst>
      <p:ext uri="{BB962C8B-B14F-4D97-AF65-F5344CB8AC3E}">
        <p14:creationId xmlns:p14="http://schemas.microsoft.com/office/powerpoint/2010/main" val="321114632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81200" y="44624"/>
            <a:ext cx="8229600" cy="1143000"/>
          </a:xfrm>
        </p:spPr>
        <p:txBody>
          <a:bodyPr>
            <a:normAutofit/>
          </a:bodyPr>
          <a:lstStyle/>
          <a:p>
            <a:r>
              <a:rPr lang="en-GB" sz="3200" b="1" dirty="0"/>
              <a:t>Raise of fascism</a:t>
            </a:r>
            <a:endParaRPr lang="el-GR" sz="3200" b="1"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9697" y="1196753"/>
            <a:ext cx="5688631" cy="5686489"/>
          </a:xfrm>
        </p:spPr>
      </p:pic>
    </p:spTree>
    <p:extLst>
      <p:ext uri="{BB962C8B-B14F-4D97-AF65-F5344CB8AC3E}">
        <p14:creationId xmlns:p14="http://schemas.microsoft.com/office/powerpoint/2010/main" val="236914553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91544" y="116632"/>
            <a:ext cx="8229600" cy="922114"/>
          </a:xfrm>
          <a:ln>
            <a:solidFill>
              <a:schemeClr val="accent6">
                <a:lumMod val="60000"/>
                <a:lumOff val="40000"/>
              </a:schemeClr>
            </a:solidFill>
          </a:ln>
          <a:scene3d>
            <a:camera prst="orthographicFront"/>
            <a:lightRig rig="threePt" dir="t"/>
          </a:scene3d>
          <a:sp3d>
            <a:bevelT prst="relaxedInset"/>
          </a:sp3d>
        </p:spPr>
        <p:txBody>
          <a:bodyPr>
            <a:noAutofit/>
          </a:bodyPr>
          <a:lstStyle/>
          <a:p>
            <a:r>
              <a:rPr lang="en-GB" sz="3200" b="1" i="1" dirty="0"/>
              <a:t>B. Austerity measures resulted in dramatic implications on society</a:t>
            </a:r>
            <a:endParaRPr lang="el-GR" sz="3200" b="1" i="1" dirty="0"/>
          </a:p>
        </p:txBody>
      </p:sp>
      <p:sp>
        <p:nvSpPr>
          <p:cNvPr id="4" name="Θέση περιεχομένου 3"/>
          <p:cNvSpPr>
            <a:spLocks noGrp="1"/>
          </p:cNvSpPr>
          <p:nvPr>
            <p:ph sz="half" idx="2"/>
          </p:nvPr>
        </p:nvSpPr>
        <p:spPr>
          <a:xfrm>
            <a:off x="1775520" y="980728"/>
            <a:ext cx="8496944" cy="5616624"/>
          </a:xfrm>
        </p:spPr>
        <p:txBody>
          <a:bodyPr>
            <a:normAutofit/>
          </a:bodyPr>
          <a:lstStyle/>
          <a:p>
            <a:pPr marL="0" indent="0">
              <a:lnSpc>
                <a:spcPct val="90000"/>
              </a:lnSpc>
              <a:buSzPct val="70000"/>
              <a:buNone/>
            </a:pPr>
            <a:endParaRPr lang="el-GR" dirty="0" smtClean="0"/>
          </a:p>
          <a:p>
            <a:pPr>
              <a:lnSpc>
                <a:spcPct val="90000"/>
              </a:lnSpc>
              <a:buSzPct val="100000"/>
              <a:tabLst>
                <a:tab pos="357188" algn="l"/>
              </a:tabLst>
            </a:pPr>
            <a:r>
              <a:rPr lang="en-GB" dirty="0"/>
              <a:t>Poverty</a:t>
            </a:r>
            <a:r>
              <a:rPr lang="en-GB" dirty="0" smtClean="0"/>
              <a:t> reached 30% </a:t>
            </a:r>
            <a:r>
              <a:rPr lang="en-GB" sz="2200" dirty="0"/>
              <a:t>(ELSTAT, 2010)</a:t>
            </a:r>
            <a:endParaRPr lang="el-GR" sz="2200" dirty="0"/>
          </a:p>
          <a:p>
            <a:pPr>
              <a:lnSpc>
                <a:spcPct val="90000"/>
              </a:lnSpc>
              <a:buSzPct val="100000"/>
              <a:tabLst>
                <a:tab pos="357188" algn="l"/>
              </a:tabLst>
            </a:pPr>
            <a:r>
              <a:rPr lang="en-GB" dirty="0" smtClean="0"/>
              <a:t>Youth unemployment up to 55% </a:t>
            </a:r>
            <a:r>
              <a:rPr lang="en-GB" sz="2200" dirty="0"/>
              <a:t>(Eurostat, 2012)</a:t>
            </a:r>
          </a:p>
          <a:p>
            <a:pPr>
              <a:lnSpc>
                <a:spcPct val="90000"/>
              </a:lnSpc>
              <a:buSzPct val="100000"/>
              <a:tabLst>
                <a:tab pos="531813" algn="l"/>
              </a:tabLst>
            </a:pPr>
            <a:r>
              <a:rPr lang="en-GB" dirty="0" smtClean="0"/>
              <a:t>Raise of suicides up to 40%  in 2011 </a:t>
            </a:r>
            <a:r>
              <a:rPr lang="en-GB" sz="2200" dirty="0"/>
              <a:t>(</a:t>
            </a:r>
            <a:r>
              <a:rPr lang="en-GB" sz="2200" dirty="0" err="1"/>
              <a:t>Kentikelmenis</a:t>
            </a:r>
            <a:r>
              <a:rPr lang="en-GB" sz="2200" dirty="0"/>
              <a:t> et al, 	2013)</a:t>
            </a:r>
          </a:p>
          <a:p>
            <a:r>
              <a:rPr lang="en-GB" dirty="0" smtClean="0"/>
              <a:t> </a:t>
            </a:r>
            <a:r>
              <a:rPr lang="en-GB" dirty="0" smtClean="0">
                <a:solidFill>
                  <a:prstClr val="black"/>
                </a:solidFill>
                <a:sym typeface="Wingdings" pitchFamily="2" charset="2"/>
              </a:rPr>
              <a:t>2.500.000 people lack of health care</a:t>
            </a:r>
          </a:p>
          <a:p>
            <a:r>
              <a:rPr lang="en-GB" dirty="0" smtClean="0">
                <a:sym typeface="Wingdings" pitchFamily="2" charset="2"/>
              </a:rPr>
              <a:t>Increase </a:t>
            </a:r>
            <a:r>
              <a:rPr lang="en-GB" dirty="0">
                <a:sym typeface="Wingdings" pitchFamily="2" charset="2"/>
              </a:rPr>
              <a:t>of mental disorders and HIV rates</a:t>
            </a:r>
          </a:p>
          <a:p>
            <a:r>
              <a:rPr lang="en-GB" dirty="0">
                <a:sym typeface="Wingdings" pitchFamily="2" charset="2"/>
              </a:rPr>
              <a:t>Children in poverty</a:t>
            </a:r>
          </a:p>
          <a:p>
            <a:r>
              <a:rPr lang="en-GB" dirty="0" smtClean="0">
                <a:solidFill>
                  <a:prstClr val="black"/>
                </a:solidFill>
                <a:sym typeface="Wingdings" pitchFamily="2" charset="2"/>
              </a:rPr>
              <a:t>Increased rates of homeless </a:t>
            </a:r>
          </a:p>
          <a:p>
            <a:r>
              <a:rPr lang="en-GB" dirty="0" smtClean="0">
                <a:solidFill>
                  <a:prstClr val="black"/>
                </a:solidFill>
                <a:sym typeface="Wingdings" pitchFamily="2" charset="2"/>
              </a:rPr>
              <a:t>Greece holds a large wealth gap between the poorest and the richest in Europe</a:t>
            </a:r>
            <a:r>
              <a:rPr lang="en-GB" sz="3000" dirty="0">
                <a:solidFill>
                  <a:prstClr val="black"/>
                </a:solidFill>
                <a:sym typeface="Wingdings" pitchFamily="2" charset="2"/>
              </a:rPr>
              <a:t> </a:t>
            </a:r>
            <a:r>
              <a:rPr lang="en-GB" sz="2200" dirty="0">
                <a:solidFill>
                  <a:prstClr val="black"/>
                </a:solidFill>
                <a:sym typeface="Wingdings" pitchFamily="2" charset="2"/>
              </a:rPr>
              <a:t>(OECD, 2011)</a:t>
            </a:r>
          </a:p>
          <a:p>
            <a:pPr marL="0" indent="0">
              <a:buNone/>
            </a:pPr>
            <a:r>
              <a:rPr lang="en-GB" sz="2200" dirty="0"/>
              <a:t>(</a:t>
            </a:r>
            <a:r>
              <a:rPr lang="en-GB" sz="2200" dirty="0" err="1"/>
              <a:t>Ifanti</a:t>
            </a:r>
            <a:r>
              <a:rPr lang="en-GB" sz="2200" dirty="0"/>
              <a:t> et al, 2013, Adam &amp; </a:t>
            </a:r>
            <a:r>
              <a:rPr lang="en-GB" sz="2200" dirty="0" err="1"/>
              <a:t>Papatheodorou</a:t>
            </a:r>
            <a:r>
              <a:rPr lang="en-GB" sz="2200" dirty="0"/>
              <a:t>, 2014) </a:t>
            </a:r>
          </a:p>
          <a:p>
            <a:pPr marL="0" indent="0">
              <a:buNone/>
            </a:pPr>
            <a:endParaRPr lang="en-GB" sz="3000" dirty="0">
              <a:solidFill>
                <a:prstClr val="black"/>
              </a:solidFill>
              <a:sym typeface="Wingdings" pitchFamily="2" charset="2"/>
            </a:endParaRPr>
          </a:p>
          <a:p>
            <a:pPr lvl="0">
              <a:buFontTx/>
              <a:buChar char="-"/>
            </a:pPr>
            <a:endParaRPr lang="en-GB" dirty="0" smtClean="0"/>
          </a:p>
          <a:p>
            <a:endParaRPr lang="en-GB" dirty="0"/>
          </a:p>
          <a:p>
            <a:endParaRPr lang="el-GR" dirty="0"/>
          </a:p>
        </p:txBody>
      </p:sp>
    </p:spTree>
    <p:extLst>
      <p:ext uri="{BB962C8B-B14F-4D97-AF65-F5344CB8AC3E}">
        <p14:creationId xmlns:p14="http://schemas.microsoft.com/office/powerpoint/2010/main" val="619034494"/>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24000" y="-27384"/>
            <a:ext cx="9144000" cy="1440160"/>
          </a:xfrm>
        </p:spPr>
        <p:txBody>
          <a:bodyPr>
            <a:normAutofit fontScale="90000"/>
          </a:bodyPr>
          <a:lstStyle/>
          <a:p>
            <a:r>
              <a:rPr lang="en-GB" sz="3600" b="1" dirty="0"/>
              <a:t>“Statistics are people with the tears wiped away”</a:t>
            </a:r>
            <a:br>
              <a:rPr lang="en-GB" sz="3600" b="1" dirty="0"/>
            </a:br>
            <a:r>
              <a:rPr lang="en-GB" sz="3600" b="1" dirty="0"/>
              <a:t> Humanitarian crisis in real life</a:t>
            </a:r>
            <a:endParaRPr lang="el-GR" sz="3200"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3516" y="1700808"/>
            <a:ext cx="7038868" cy="4596084"/>
          </a:xfrm>
        </p:spPr>
      </p:pic>
      <p:sp>
        <p:nvSpPr>
          <p:cNvPr id="5" name="Ορθογώνιο 4"/>
          <p:cNvSpPr/>
          <p:nvPr/>
        </p:nvSpPr>
        <p:spPr>
          <a:xfrm>
            <a:off x="6744072" y="6352292"/>
            <a:ext cx="3024336" cy="677108"/>
          </a:xfrm>
          <a:prstGeom prst="rect">
            <a:avLst/>
          </a:prstGeom>
        </p:spPr>
        <p:txBody>
          <a:bodyPr wrap="square">
            <a:spAutoFit/>
          </a:bodyPr>
          <a:lstStyle/>
          <a:p>
            <a:r>
              <a:rPr lang="en-GB" sz="2000" dirty="0">
                <a:solidFill>
                  <a:prstClr val="black"/>
                </a:solidFill>
              </a:rPr>
              <a:t>photo: </a:t>
            </a:r>
            <a:r>
              <a:rPr lang="en-GB" sz="2000" dirty="0" err="1">
                <a:solidFill>
                  <a:prstClr val="black"/>
                </a:solidFill>
              </a:rPr>
              <a:t>Michalakis</a:t>
            </a:r>
            <a:r>
              <a:rPr lang="en-GB" sz="2000" dirty="0">
                <a:solidFill>
                  <a:prstClr val="black"/>
                </a:solidFill>
              </a:rPr>
              <a:t> </a:t>
            </a:r>
            <a:r>
              <a:rPr lang="en-GB" sz="2000" dirty="0" err="1">
                <a:solidFill>
                  <a:prstClr val="black"/>
                </a:solidFill>
              </a:rPr>
              <a:t>Dimitris</a:t>
            </a:r>
            <a:r>
              <a:rPr lang="el-GR" sz="3600" dirty="0">
                <a:solidFill>
                  <a:prstClr val="black"/>
                </a:solidFill>
              </a:rPr>
              <a:t/>
            </a:r>
            <a:br>
              <a:rPr lang="el-GR" sz="3600" dirty="0">
                <a:solidFill>
                  <a:prstClr val="black"/>
                </a:solidFill>
              </a:rPr>
            </a:br>
            <a:endParaRPr lang="el-GR" dirty="0">
              <a:solidFill>
                <a:prstClr val="black"/>
              </a:solidFill>
            </a:endParaRPr>
          </a:p>
        </p:txBody>
      </p:sp>
    </p:spTree>
    <p:extLst>
      <p:ext uri="{BB962C8B-B14F-4D97-AF65-F5344CB8AC3E}">
        <p14:creationId xmlns:p14="http://schemas.microsoft.com/office/powerpoint/2010/main" val="1915402950"/>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91544" y="0"/>
            <a:ext cx="8280920" cy="1569660"/>
          </a:xfrm>
          <a:ln>
            <a:noFill/>
          </a:ln>
          <a:scene3d>
            <a:camera prst="orthographicFront"/>
            <a:lightRig rig="threePt" dir="t"/>
          </a:scene3d>
          <a:sp3d>
            <a:bevelT prst="relaxedInset"/>
          </a:sp3d>
        </p:spPr>
        <p:txBody>
          <a:bodyPr wrap="square" anchor="ctr" anchorCtr="1">
            <a:spAutoFit/>
          </a:bodyPr>
          <a:lstStyle/>
          <a:p>
            <a:r>
              <a:rPr lang="en-GB" sz="3200" b="1" dirty="0"/>
              <a:t>Suicide note in </a:t>
            </a:r>
            <a:r>
              <a:rPr lang="en-GB" sz="3200" b="1" dirty="0" err="1"/>
              <a:t>Syntagma</a:t>
            </a:r>
            <a:r>
              <a:rPr lang="en-GB" sz="3200" b="1" dirty="0"/>
              <a:t> square in 2012 by an elderly: </a:t>
            </a:r>
            <a:br>
              <a:rPr lang="en-GB" sz="3200" b="1" dirty="0"/>
            </a:br>
            <a:r>
              <a:rPr lang="en-GB" sz="3200" b="1" dirty="0"/>
              <a:t>“It’s not a suicide, they killed me”</a:t>
            </a:r>
            <a:r>
              <a:rPr lang="en-GB" sz="2200" dirty="0">
                <a:solidFill>
                  <a:prstClr val="black"/>
                </a:solidFill>
              </a:rPr>
              <a:t>  </a:t>
            </a:r>
            <a:endParaRPr lang="el-GR" sz="3200" b="1" dirty="0"/>
          </a:p>
        </p:txBody>
      </p:sp>
      <p:pic>
        <p:nvPicPr>
          <p:cNvPr id="3" name="Θέση περιεχομένου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262618" y="1556792"/>
            <a:ext cx="7361774" cy="4757712"/>
          </a:xfrm>
        </p:spPr>
      </p:pic>
      <p:sp>
        <p:nvSpPr>
          <p:cNvPr id="5" name="Ορθογώνιο 4"/>
          <p:cNvSpPr/>
          <p:nvPr/>
        </p:nvSpPr>
        <p:spPr>
          <a:xfrm>
            <a:off x="6744072" y="6352292"/>
            <a:ext cx="3024336" cy="677108"/>
          </a:xfrm>
          <a:prstGeom prst="rect">
            <a:avLst/>
          </a:prstGeom>
        </p:spPr>
        <p:txBody>
          <a:bodyPr wrap="square">
            <a:spAutoFit/>
          </a:bodyPr>
          <a:lstStyle/>
          <a:p>
            <a:r>
              <a:rPr lang="en-GB" sz="2000" dirty="0">
                <a:solidFill>
                  <a:prstClr val="black"/>
                </a:solidFill>
              </a:rPr>
              <a:t>photo: </a:t>
            </a:r>
            <a:r>
              <a:rPr lang="en-GB" sz="2000" dirty="0" err="1">
                <a:solidFill>
                  <a:prstClr val="black"/>
                </a:solidFill>
              </a:rPr>
              <a:t>Michalakis</a:t>
            </a:r>
            <a:r>
              <a:rPr lang="en-GB" sz="2000" dirty="0">
                <a:solidFill>
                  <a:prstClr val="black"/>
                </a:solidFill>
              </a:rPr>
              <a:t> </a:t>
            </a:r>
            <a:r>
              <a:rPr lang="en-GB" sz="2000" dirty="0" err="1">
                <a:solidFill>
                  <a:prstClr val="black"/>
                </a:solidFill>
              </a:rPr>
              <a:t>Dimitris</a:t>
            </a:r>
            <a:r>
              <a:rPr lang="el-GR" sz="3600" dirty="0">
                <a:solidFill>
                  <a:prstClr val="black"/>
                </a:solidFill>
              </a:rPr>
              <a:t/>
            </a:r>
            <a:br>
              <a:rPr lang="el-GR" sz="3600" dirty="0">
                <a:solidFill>
                  <a:prstClr val="black"/>
                </a:solidFill>
              </a:rPr>
            </a:br>
            <a:endParaRPr lang="el-GR" dirty="0">
              <a:solidFill>
                <a:prstClr val="black"/>
              </a:solidFill>
            </a:endParaRPr>
          </a:p>
        </p:txBody>
      </p:sp>
    </p:spTree>
    <p:extLst>
      <p:ext uri="{BB962C8B-B14F-4D97-AF65-F5344CB8AC3E}">
        <p14:creationId xmlns:p14="http://schemas.microsoft.com/office/powerpoint/2010/main" val="1134572541"/>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81200" y="44624"/>
            <a:ext cx="8229600" cy="1143000"/>
          </a:xfrm>
        </p:spPr>
        <p:txBody>
          <a:bodyPr>
            <a:normAutofit/>
          </a:bodyPr>
          <a:lstStyle/>
          <a:p>
            <a:r>
              <a:rPr lang="en-GB" sz="3200" b="1" dirty="0"/>
              <a:t>Queues for common meals across Greece</a:t>
            </a:r>
            <a:endParaRPr lang="el-GR" sz="3200" b="1"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9576" y="980729"/>
            <a:ext cx="7709550" cy="5236185"/>
          </a:xfrm>
        </p:spPr>
      </p:pic>
      <p:sp>
        <p:nvSpPr>
          <p:cNvPr id="5" name="Ορθογώνιο 4"/>
          <p:cNvSpPr/>
          <p:nvPr/>
        </p:nvSpPr>
        <p:spPr>
          <a:xfrm>
            <a:off x="6744072" y="6352292"/>
            <a:ext cx="3024336" cy="677108"/>
          </a:xfrm>
          <a:prstGeom prst="rect">
            <a:avLst/>
          </a:prstGeom>
        </p:spPr>
        <p:txBody>
          <a:bodyPr wrap="square">
            <a:spAutoFit/>
          </a:bodyPr>
          <a:lstStyle/>
          <a:p>
            <a:r>
              <a:rPr lang="en-GB" sz="2000" dirty="0">
                <a:solidFill>
                  <a:prstClr val="black"/>
                </a:solidFill>
              </a:rPr>
              <a:t>photo: </a:t>
            </a:r>
            <a:r>
              <a:rPr lang="en-GB" sz="2000" dirty="0" err="1">
                <a:solidFill>
                  <a:prstClr val="black"/>
                </a:solidFill>
              </a:rPr>
              <a:t>Michalakis</a:t>
            </a:r>
            <a:r>
              <a:rPr lang="en-GB" sz="2000" dirty="0">
                <a:solidFill>
                  <a:prstClr val="black"/>
                </a:solidFill>
              </a:rPr>
              <a:t> </a:t>
            </a:r>
            <a:r>
              <a:rPr lang="en-GB" sz="2000" dirty="0" err="1">
                <a:solidFill>
                  <a:prstClr val="black"/>
                </a:solidFill>
              </a:rPr>
              <a:t>Dimitris</a:t>
            </a:r>
            <a:r>
              <a:rPr lang="el-GR" sz="3600" dirty="0">
                <a:solidFill>
                  <a:prstClr val="black"/>
                </a:solidFill>
              </a:rPr>
              <a:t/>
            </a:r>
            <a:br>
              <a:rPr lang="el-GR" sz="3600" dirty="0">
                <a:solidFill>
                  <a:prstClr val="black"/>
                </a:solidFill>
              </a:rPr>
            </a:br>
            <a:endParaRPr lang="el-GR" dirty="0">
              <a:solidFill>
                <a:prstClr val="black"/>
              </a:solidFill>
            </a:endParaRPr>
          </a:p>
        </p:txBody>
      </p:sp>
    </p:spTree>
    <p:extLst>
      <p:ext uri="{BB962C8B-B14F-4D97-AF65-F5344CB8AC3E}">
        <p14:creationId xmlns:p14="http://schemas.microsoft.com/office/powerpoint/2010/main" val="3262800033"/>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91544" y="188640"/>
            <a:ext cx="8219256" cy="1080120"/>
          </a:xfrm>
        </p:spPr>
        <p:txBody>
          <a:bodyPr>
            <a:normAutofit/>
          </a:bodyPr>
          <a:lstStyle/>
          <a:p>
            <a:r>
              <a:rPr lang="en-GB" sz="3200" b="1" dirty="0"/>
              <a:t>Despair</a:t>
            </a:r>
            <a:endParaRPr lang="el-GR" sz="3200" b="1"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4060" y="1268760"/>
            <a:ext cx="7380333" cy="4922682"/>
          </a:xfrm>
        </p:spPr>
      </p:pic>
      <p:sp>
        <p:nvSpPr>
          <p:cNvPr id="5" name="Ορθογώνιο 4"/>
          <p:cNvSpPr/>
          <p:nvPr/>
        </p:nvSpPr>
        <p:spPr>
          <a:xfrm>
            <a:off x="6744072" y="6352292"/>
            <a:ext cx="3024336" cy="677108"/>
          </a:xfrm>
          <a:prstGeom prst="rect">
            <a:avLst/>
          </a:prstGeom>
        </p:spPr>
        <p:txBody>
          <a:bodyPr wrap="square">
            <a:spAutoFit/>
          </a:bodyPr>
          <a:lstStyle/>
          <a:p>
            <a:r>
              <a:rPr lang="en-GB" sz="2000" dirty="0">
                <a:solidFill>
                  <a:prstClr val="black"/>
                </a:solidFill>
              </a:rPr>
              <a:t>photo: </a:t>
            </a:r>
            <a:r>
              <a:rPr lang="en-GB" sz="2000" dirty="0" err="1">
                <a:solidFill>
                  <a:prstClr val="black"/>
                </a:solidFill>
              </a:rPr>
              <a:t>Michalakis</a:t>
            </a:r>
            <a:r>
              <a:rPr lang="en-GB" sz="2000" dirty="0">
                <a:solidFill>
                  <a:prstClr val="black"/>
                </a:solidFill>
              </a:rPr>
              <a:t> </a:t>
            </a:r>
            <a:r>
              <a:rPr lang="en-GB" sz="2000" dirty="0" err="1">
                <a:solidFill>
                  <a:prstClr val="black"/>
                </a:solidFill>
              </a:rPr>
              <a:t>Dimitris</a:t>
            </a:r>
            <a:r>
              <a:rPr lang="el-GR" sz="3600" dirty="0">
                <a:solidFill>
                  <a:prstClr val="black"/>
                </a:solidFill>
              </a:rPr>
              <a:t/>
            </a:r>
            <a:br>
              <a:rPr lang="el-GR" sz="3600" dirty="0">
                <a:solidFill>
                  <a:prstClr val="black"/>
                </a:solidFill>
              </a:rPr>
            </a:br>
            <a:endParaRPr lang="el-GR" dirty="0">
              <a:solidFill>
                <a:prstClr val="black"/>
              </a:solidFill>
            </a:endParaRPr>
          </a:p>
        </p:txBody>
      </p:sp>
    </p:spTree>
    <p:extLst>
      <p:ext uri="{BB962C8B-B14F-4D97-AF65-F5344CB8AC3E}">
        <p14:creationId xmlns:p14="http://schemas.microsoft.com/office/powerpoint/2010/main" val="2360330942"/>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981200" y="1628801"/>
            <a:ext cx="8229600" cy="4137323"/>
          </a:xfrm>
        </p:spPr>
        <p:txBody>
          <a:bodyPr>
            <a:normAutofit/>
          </a:bodyPr>
          <a:lstStyle/>
          <a:p>
            <a:r>
              <a:rPr lang="en-GB" sz="2800" dirty="0">
                <a:sym typeface="Wingdings" pitchFamily="2" charset="2"/>
              </a:rPr>
              <a:t>Strikes</a:t>
            </a:r>
          </a:p>
          <a:p>
            <a:r>
              <a:rPr lang="en-GB" sz="2800" dirty="0">
                <a:solidFill>
                  <a:prstClr val="black"/>
                </a:solidFill>
              </a:rPr>
              <a:t>Square movement 2011 turned to Public assemblies in the neighbourhoods and grassroots welfare initiatives</a:t>
            </a:r>
            <a:endParaRPr lang="en-GB" sz="2800" dirty="0">
              <a:sym typeface="Wingdings" pitchFamily="2" charset="2"/>
            </a:endParaRPr>
          </a:p>
          <a:p>
            <a:r>
              <a:rPr lang="en-GB" sz="2800" dirty="0">
                <a:sym typeface="Wingdings" pitchFamily="2" charset="2"/>
              </a:rPr>
              <a:t>Massive Demonstrations in 2011 </a:t>
            </a:r>
          </a:p>
          <a:p>
            <a:r>
              <a:rPr lang="en-GB" sz="2800" dirty="0">
                <a:sym typeface="Wingdings" pitchFamily="2" charset="2"/>
              </a:rPr>
              <a:t>Anti-racist and anti-fascist movement</a:t>
            </a:r>
          </a:p>
          <a:p>
            <a:r>
              <a:rPr lang="en-GB" sz="2800" dirty="0">
                <a:sym typeface="Wingdings" pitchFamily="2" charset="2"/>
              </a:rPr>
              <a:t>Solidarity and resistance: The basic aim of solidarity movements</a:t>
            </a:r>
          </a:p>
          <a:p>
            <a:endParaRPr lang="en-GB" sz="3000" dirty="0">
              <a:sym typeface="Wingdings" pitchFamily="2" charset="2"/>
            </a:endParaRPr>
          </a:p>
          <a:p>
            <a:pPr marL="0" indent="0">
              <a:buNone/>
            </a:pPr>
            <a:endParaRPr lang="el-GR" dirty="0"/>
          </a:p>
        </p:txBody>
      </p:sp>
      <p:sp>
        <p:nvSpPr>
          <p:cNvPr id="4" name="Τίτλος 1"/>
          <p:cNvSpPr txBox="1">
            <a:spLocks/>
          </p:cNvSpPr>
          <p:nvPr/>
        </p:nvSpPr>
        <p:spPr>
          <a:xfrm>
            <a:off x="1991544" y="116632"/>
            <a:ext cx="8229600" cy="922114"/>
          </a:xfrm>
          <a:prstGeom prst="rect">
            <a:avLst/>
          </a:prstGeom>
          <a:ln>
            <a:solidFill>
              <a:schemeClr val="accent6">
                <a:lumMod val="60000"/>
                <a:lumOff val="40000"/>
              </a:schemeClr>
            </a:solidFill>
          </a:ln>
          <a:scene3d>
            <a:camera prst="orthographicFront"/>
            <a:lightRig rig="threePt" dir="t"/>
          </a:scene3d>
          <a:sp3d>
            <a:bevelT prst="relaxedInset"/>
          </a:sp3d>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a:solidFill>
                  <a:prstClr val="black"/>
                </a:solidFill>
              </a:rPr>
              <a:t>C. The response of the society: Radicalization and Struggles of the people in the era of crisis</a:t>
            </a:r>
            <a:endParaRPr lang="el-GR" sz="3200" b="1" i="1" dirty="0">
              <a:solidFill>
                <a:prstClr val="black"/>
              </a:solidFill>
            </a:endParaRPr>
          </a:p>
        </p:txBody>
      </p:sp>
    </p:spTree>
    <p:extLst>
      <p:ext uri="{BB962C8B-B14F-4D97-AF65-F5344CB8AC3E}">
        <p14:creationId xmlns:p14="http://schemas.microsoft.com/office/powerpoint/2010/main" val="2021003166"/>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Human </a:t>
            </a:r>
            <a:r>
              <a:rPr lang="nl-BE" dirty="0" err="1" smtClean="0"/>
              <a:t>rights</a:t>
            </a:r>
            <a:r>
              <a:rPr lang="nl-BE" dirty="0" smtClean="0"/>
              <a:t> as stepping </a:t>
            </a:r>
            <a:r>
              <a:rPr lang="nl-BE" dirty="0" err="1" smtClean="0"/>
              <a:t>stones</a:t>
            </a:r>
            <a:r>
              <a:rPr lang="nl-BE" dirty="0" smtClean="0"/>
              <a:t> </a:t>
            </a:r>
            <a:r>
              <a:rPr lang="nl-BE" dirty="0" err="1" smtClean="0"/>
              <a:t>for</a:t>
            </a:r>
            <a:r>
              <a:rPr lang="nl-BE" dirty="0" smtClean="0"/>
              <a:t> a </a:t>
            </a:r>
            <a:r>
              <a:rPr lang="nl-BE" dirty="0" err="1" smtClean="0"/>
              <a:t>social</a:t>
            </a:r>
            <a:r>
              <a:rPr lang="nl-BE" dirty="0" smtClean="0"/>
              <a:t> </a:t>
            </a:r>
            <a:r>
              <a:rPr lang="nl-BE" dirty="0" err="1" smtClean="0"/>
              <a:t>and</a:t>
            </a:r>
            <a:r>
              <a:rPr lang="nl-BE" dirty="0" smtClean="0"/>
              <a:t> </a:t>
            </a:r>
            <a:r>
              <a:rPr lang="nl-BE" dirty="0" err="1" smtClean="0"/>
              <a:t>democratic</a:t>
            </a:r>
            <a:r>
              <a:rPr lang="nl-BE" dirty="0" smtClean="0"/>
              <a:t> Europe </a:t>
            </a:r>
            <a:endParaRPr lang="nl-BE" dirty="0"/>
          </a:p>
        </p:txBody>
      </p:sp>
      <p:sp>
        <p:nvSpPr>
          <p:cNvPr id="3" name="Tijdelijke aanduiding voor inhoud 2"/>
          <p:cNvSpPr>
            <a:spLocks noGrp="1"/>
          </p:cNvSpPr>
          <p:nvPr>
            <p:ph idx="1"/>
          </p:nvPr>
        </p:nvSpPr>
        <p:spPr/>
        <p:txBody>
          <a:bodyPr/>
          <a:lstStyle/>
          <a:p>
            <a:r>
              <a:rPr lang="en-GB" sz="2800" dirty="0"/>
              <a:t>Marie-Cécile </a:t>
            </a:r>
            <a:r>
              <a:rPr lang="en-GB" sz="2800" dirty="0" err="1"/>
              <a:t>Renoux</a:t>
            </a:r>
            <a:r>
              <a:rPr lang="en-GB" sz="2800" dirty="0"/>
              <a:t> (ATD Fourth World)</a:t>
            </a:r>
            <a:endParaRPr lang="en-US" sz="2800" dirty="0"/>
          </a:p>
          <a:p>
            <a:r>
              <a:rPr lang="en-US" sz="2800" dirty="0"/>
              <a:t>Dora Dimitra </a:t>
            </a:r>
            <a:r>
              <a:rPr lang="en-US" sz="2800" dirty="0" err="1"/>
              <a:t>Telloni</a:t>
            </a:r>
            <a:r>
              <a:rPr lang="en-US" sz="2800" dirty="0"/>
              <a:t> (TEI </a:t>
            </a:r>
            <a:r>
              <a:rPr lang="en-US" sz="2800" dirty="0" err="1"/>
              <a:t>dep</a:t>
            </a:r>
            <a:r>
              <a:rPr lang="en-US" sz="2800" dirty="0"/>
              <a:t> social work)</a:t>
            </a:r>
          </a:p>
          <a:p>
            <a:r>
              <a:rPr lang="en-GB" sz="2800" dirty="0"/>
              <a:t>Siobhan Lloyd (Just Fair)</a:t>
            </a:r>
            <a:endParaRPr lang="en-US" sz="2800" dirty="0"/>
          </a:p>
          <a:p>
            <a:endParaRPr lang="nl-BE" dirty="0"/>
          </a:p>
        </p:txBody>
      </p:sp>
    </p:spTree>
    <p:extLst>
      <p:ext uri="{BB962C8B-B14F-4D97-AF65-F5344CB8AC3E}">
        <p14:creationId xmlns:p14="http://schemas.microsoft.com/office/powerpoint/2010/main" val="3228959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GB" sz="3200" b="1" dirty="0"/>
              <a:t>20.120 demonstrations from 2010 until 2014</a:t>
            </a:r>
            <a:br>
              <a:rPr lang="en-GB" sz="3200" b="1" dirty="0"/>
            </a:br>
            <a:r>
              <a:rPr lang="en-GB" sz="3200" b="1" dirty="0"/>
              <a:t>439 strikes in 2012 </a:t>
            </a:r>
            <a:r>
              <a:rPr lang="el-GR" sz="1800" b="1" dirty="0"/>
              <a:t>(</a:t>
            </a:r>
            <a:r>
              <a:rPr lang="en-GB" sz="1800" b="1" dirty="0" err="1"/>
              <a:t>Katsoridas</a:t>
            </a:r>
            <a:r>
              <a:rPr lang="en-GB" sz="1800" b="1" dirty="0"/>
              <a:t> &amp; </a:t>
            </a:r>
            <a:r>
              <a:rPr lang="en-GB" sz="1800" b="1" dirty="0" err="1"/>
              <a:t>Labousaki</a:t>
            </a:r>
            <a:r>
              <a:rPr lang="en-GB" sz="1800" b="1" dirty="0"/>
              <a:t>, 2013)</a:t>
            </a:r>
            <a:endParaRPr lang="el-GR" sz="1800" b="1"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9540" y="1600201"/>
            <a:ext cx="7672921" cy="4525963"/>
          </a:xfrm>
        </p:spPr>
      </p:pic>
    </p:spTree>
    <p:extLst>
      <p:ext uri="{BB962C8B-B14F-4D97-AF65-F5344CB8AC3E}">
        <p14:creationId xmlns:p14="http://schemas.microsoft.com/office/powerpoint/2010/main" val="3218949737"/>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981200" y="1196753"/>
            <a:ext cx="8229600" cy="4713387"/>
          </a:xfrm>
        </p:spPr>
        <p:txBody>
          <a:bodyPr>
            <a:noAutofit/>
          </a:bodyPr>
          <a:lstStyle/>
          <a:p>
            <a:pPr lvl="0" algn="just"/>
            <a:r>
              <a:rPr lang="en-GB" sz="2800" dirty="0">
                <a:solidFill>
                  <a:prstClr val="black"/>
                </a:solidFill>
              </a:rPr>
              <a:t>Day to day involvement in the struggles and the movements</a:t>
            </a:r>
          </a:p>
          <a:p>
            <a:pPr lvl="0" algn="just"/>
            <a:r>
              <a:rPr lang="en-GB" sz="2800" dirty="0">
                <a:solidFill>
                  <a:prstClr val="black"/>
                </a:solidFill>
              </a:rPr>
              <a:t>Hundreds of demonstrations, participation in the strikes and struggles of the people.</a:t>
            </a:r>
          </a:p>
          <a:p>
            <a:pPr lvl="0" algn="just"/>
            <a:r>
              <a:rPr lang="en-GB" sz="2800" dirty="0">
                <a:solidFill>
                  <a:prstClr val="black"/>
                </a:solidFill>
              </a:rPr>
              <a:t>Threats and insecurity in work</a:t>
            </a:r>
          </a:p>
          <a:p>
            <a:pPr lvl="0" algn="just"/>
            <a:r>
              <a:rPr lang="en-GB" sz="2800" dirty="0">
                <a:solidFill>
                  <a:prstClr val="black"/>
                </a:solidFill>
              </a:rPr>
              <a:t>Low income as a common issue shared with the majority</a:t>
            </a:r>
          </a:p>
          <a:p>
            <a:pPr lvl="0" algn="just"/>
            <a:r>
              <a:rPr lang="en-GB" sz="2800" dirty="0">
                <a:solidFill>
                  <a:prstClr val="black"/>
                </a:solidFill>
              </a:rPr>
              <a:t>Create  and participate in collective action</a:t>
            </a:r>
          </a:p>
          <a:p>
            <a:pPr lvl="0" algn="just"/>
            <a:r>
              <a:rPr lang="en-GB" sz="2800" dirty="0">
                <a:solidFill>
                  <a:prstClr val="black"/>
                </a:solidFill>
              </a:rPr>
              <a:t>Be in the front line of poverty and deprivation through solidarity initiatives</a:t>
            </a:r>
          </a:p>
          <a:p>
            <a:pPr marL="0" indent="0" algn="just">
              <a:buNone/>
            </a:pPr>
            <a:r>
              <a:rPr lang="en-GB" sz="2800" dirty="0">
                <a:solidFill>
                  <a:prstClr val="black"/>
                </a:solidFill>
              </a:rPr>
              <a:t>Apply in practice radical and critical approaches in a humanitarian crisis’ situation (Greek SWAN) </a:t>
            </a:r>
          </a:p>
          <a:p>
            <a:pPr lvl="0" algn="just"/>
            <a:endParaRPr lang="en-GB" sz="2800" dirty="0">
              <a:solidFill>
                <a:prstClr val="black"/>
              </a:solidFill>
            </a:endParaRPr>
          </a:p>
          <a:p>
            <a:pPr lvl="0" algn="just"/>
            <a:endParaRPr lang="en-GB" sz="2800" dirty="0">
              <a:solidFill>
                <a:prstClr val="black"/>
              </a:solidFill>
            </a:endParaRPr>
          </a:p>
          <a:p>
            <a:endParaRPr lang="el-GR" sz="2800" dirty="0"/>
          </a:p>
        </p:txBody>
      </p:sp>
      <p:sp>
        <p:nvSpPr>
          <p:cNvPr id="5" name="Τίτλος 1"/>
          <p:cNvSpPr txBox="1">
            <a:spLocks/>
          </p:cNvSpPr>
          <p:nvPr/>
        </p:nvSpPr>
        <p:spPr>
          <a:xfrm>
            <a:off x="1991544" y="44624"/>
            <a:ext cx="8229600" cy="1152128"/>
          </a:xfrm>
          <a:prstGeom prst="rect">
            <a:avLst/>
          </a:prstGeom>
          <a:ln>
            <a:solidFill>
              <a:schemeClr val="accent6">
                <a:lumMod val="60000"/>
                <a:lumOff val="40000"/>
              </a:schemeClr>
            </a:solidFill>
          </a:ln>
          <a:scene3d>
            <a:camera prst="orthographicFront"/>
            <a:lightRig rig="threePt" dir="t"/>
          </a:scene3d>
          <a:sp3d>
            <a:bevelT prst="relaxedInset"/>
          </a:sp3d>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a:solidFill>
                  <a:prstClr val="black"/>
                </a:solidFill>
              </a:rPr>
              <a:t>C. 5 years day to day struggle for survival and resistance</a:t>
            </a:r>
            <a:endParaRPr lang="el-GR" sz="3200" b="1" i="1" dirty="0">
              <a:solidFill>
                <a:prstClr val="black"/>
              </a:solidFill>
            </a:endParaRPr>
          </a:p>
        </p:txBody>
      </p:sp>
    </p:spTree>
    <p:extLst>
      <p:ext uri="{BB962C8B-B14F-4D97-AF65-F5344CB8AC3E}">
        <p14:creationId xmlns:p14="http://schemas.microsoft.com/office/powerpoint/2010/main" val="110777775"/>
      </p:ext>
    </p:extLst>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91544" y="275203"/>
            <a:ext cx="8291264" cy="1246495"/>
          </a:xfrm>
          <a:ln>
            <a:solidFill>
              <a:schemeClr val="accent6">
                <a:lumMod val="60000"/>
                <a:lumOff val="40000"/>
              </a:schemeClr>
            </a:solidFill>
          </a:ln>
          <a:scene3d>
            <a:camera prst="orthographicFront"/>
            <a:lightRig rig="threePt" dir="t"/>
          </a:scene3d>
          <a:sp3d>
            <a:bevelT prst="relaxedInset"/>
          </a:sp3d>
        </p:spPr>
        <p:txBody>
          <a:bodyPr wrap="square">
            <a:spAutoFit/>
          </a:bodyPr>
          <a:lstStyle/>
          <a:p>
            <a:pPr>
              <a:spcAft>
                <a:spcPts val="1000"/>
              </a:spcAft>
              <a:tabLst>
                <a:tab pos="571500" algn="l"/>
              </a:tabLst>
            </a:pPr>
            <a:r>
              <a:rPr lang="en-GB" sz="3200" b="1" i="1" dirty="0">
                <a:ea typeface="Calibri"/>
                <a:cs typeface="Times New Roman"/>
              </a:rPr>
              <a:t>C. Solidarity movements in Greece: Solidarity and struggle for social change and justice</a:t>
            </a:r>
            <a:r>
              <a:rPr lang="el-GR" b="1" i="1" dirty="0">
                <a:ea typeface="Calibri"/>
                <a:cs typeface="Times New Roman"/>
              </a:rPr>
              <a:t/>
            </a:r>
            <a:br>
              <a:rPr lang="el-GR" b="1" i="1" dirty="0">
                <a:ea typeface="Calibri"/>
                <a:cs typeface="Times New Roman"/>
              </a:rPr>
            </a:br>
            <a:endParaRPr lang="el-GR" sz="1100" b="1" i="1" dirty="0"/>
          </a:p>
        </p:txBody>
      </p:sp>
      <p:sp>
        <p:nvSpPr>
          <p:cNvPr id="4" name="Θέση περιεχομένου 3"/>
          <p:cNvSpPr>
            <a:spLocks noGrp="1"/>
          </p:cNvSpPr>
          <p:nvPr>
            <p:ph sz="half" idx="2"/>
          </p:nvPr>
        </p:nvSpPr>
        <p:spPr>
          <a:xfrm>
            <a:off x="1991544" y="1556792"/>
            <a:ext cx="8352928" cy="5112568"/>
          </a:xfrm>
        </p:spPr>
        <p:txBody>
          <a:bodyPr>
            <a:noAutofit/>
          </a:bodyPr>
          <a:lstStyle/>
          <a:p>
            <a:pPr>
              <a:buSzPct val="70000"/>
              <a:buFont typeface="Wingdings" pitchFamily="2" charset="2"/>
              <a:buChar char="§"/>
            </a:pPr>
            <a:r>
              <a:rPr lang="en-GB" dirty="0" smtClean="0"/>
              <a:t>More than 300 welfare initiatives run across Greece </a:t>
            </a:r>
          </a:p>
          <a:p>
            <a:pPr>
              <a:buSzPct val="70000"/>
              <a:buFontTx/>
              <a:buChar char="-"/>
            </a:pPr>
            <a:r>
              <a:rPr lang="en-GB" dirty="0" smtClean="0"/>
              <a:t>Solidarity Networks for provision of food and services</a:t>
            </a:r>
          </a:p>
          <a:p>
            <a:pPr>
              <a:buSzPct val="70000"/>
              <a:buFontTx/>
              <a:buChar char="-"/>
            </a:pPr>
            <a:r>
              <a:rPr lang="en-GB" dirty="0" smtClean="0"/>
              <a:t>Free education to children, social music schools. </a:t>
            </a:r>
          </a:p>
          <a:p>
            <a:pPr>
              <a:buSzPct val="70000"/>
              <a:buFontTx/>
              <a:buChar char="-"/>
            </a:pPr>
            <a:r>
              <a:rPr lang="en-GB" dirty="0" smtClean="0"/>
              <a:t>Reclaim of public space</a:t>
            </a:r>
          </a:p>
          <a:p>
            <a:pPr>
              <a:buSzPct val="70000"/>
              <a:buFontTx/>
              <a:buChar char="-"/>
            </a:pPr>
            <a:r>
              <a:rPr lang="en-GB" dirty="0" smtClean="0"/>
              <a:t>S.O.S </a:t>
            </a:r>
            <a:r>
              <a:rPr lang="en-GB" dirty="0" err="1" smtClean="0"/>
              <a:t>Chalkidiki</a:t>
            </a:r>
            <a:r>
              <a:rPr lang="en-GB" dirty="0" smtClean="0"/>
              <a:t> (protection of the environment against private investment for gold mining)</a:t>
            </a:r>
          </a:p>
          <a:p>
            <a:pPr>
              <a:buSzPct val="70000"/>
              <a:buFontTx/>
              <a:buChar char="-"/>
            </a:pPr>
            <a:r>
              <a:rPr lang="en-GB" dirty="0" smtClean="0"/>
              <a:t>Antiracist movement (legal advice, lessons of the Greek language, antiracist festivals, demonstrations, provision of food and medical care to refugees)</a:t>
            </a:r>
          </a:p>
          <a:p>
            <a:pPr>
              <a:buSzPct val="70000"/>
              <a:buFontTx/>
              <a:buChar char="-"/>
            </a:pPr>
            <a:endParaRPr lang="el-GR" sz="2700" dirty="0"/>
          </a:p>
          <a:p>
            <a:pPr>
              <a:buSzPct val="70000"/>
              <a:buFont typeface="Wingdings" pitchFamily="2" charset="2"/>
              <a:buChar char="§"/>
            </a:pPr>
            <a:endParaRPr lang="el-GR" sz="2700" dirty="0"/>
          </a:p>
          <a:p>
            <a:pPr marL="0" indent="0">
              <a:buSzPct val="70000"/>
              <a:buNone/>
            </a:pPr>
            <a:r>
              <a:rPr lang="en-GB" sz="2700" dirty="0"/>
              <a:t> </a:t>
            </a:r>
            <a:endParaRPr lang="el-GR" sz="2700" dirty="0"/>
          </a:p>
        </p:txBody>
      </p:sp>
    </p:spTree>
    <p:extLst>
      <p:ext uri="{BB962C8B-B14F-4D97-AF65-F5344CB8AC3E}">
        <p14:creationId xmlns:p14="http://schemas.microsoft.com/office/powerpoint/2010/main" val="560357010"/>
      </p:ext>
    </p:extLst>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81200" y="274638"/>
            <a:ext cx="8229600" cy="922114"/>
          </a:xfrm>
        </p:spPr>
        <p:txBody>
          <a:bodyPr>
            <a:normAutofit/>
          </a:bodyPr>
          <a:lstStyle/>
          <a:p>
            <a:r>
              <a:rPr lang="en-GB" sz="3200" b="1" dirty="0"/>
              <a:t>S.O.S. </a:t>
            </a:r>
            <a:r>
              <a:rPr lang="en-GB" sz="3200" b="1" dirty="0" err="1"/>
              <a:t>Chalkidiki</a:t>
            </a:r>
            <a:endParaRPr lang="el-GR" sz="3200" b="1" dirty="0"/>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4348" y="1052737"/>
            <a:ext cx="7744060" cy="5162707"/>
          </a:xfrm>
        </p:spPr>
      </p:pic>
      <p:sp>
        <p:nvSpPr>
          <p:cNvPr id="4" name="Ορθογώνιο 3"/>
          <p:cNvSpPr/>
          <p:nvPr/>
        </p:nvSpPr>
        <p:spPr>
          <a:xfrm>
            <a:off x="6888088" y="6352292"/>
            <a:ext cx="2736304" cy="677108"/>
          </a:xfrm>
          <a:prstGeom prst="rect">
            <a:avLst/>
          </a:prstGeom>
        </p:spPr>
        <p:txBody>
          <a:bodyPr wrap="square">
            <a:spAutoFit/>
          </a:bodyPr>
          <a:lstStyle/>
          <a:p>
            <a:pPr algn="r"/>
            <a:r>
              <a:rPr lang="en-GB" sz="2000" dirty="0">
                <a:solidFill>
                  <a:prstClr val="black"/>
                </a:solidFill>
              </a:rPr>
              <a:t>photo: </a:t>
            </a:r>
            <a:r>
              <a:rPr lang="en-GB" sz="2000" dirty="0" err="1">
                <a:solidFill>
                  <a:prstClr val="black"/>
                </a:solidFill>
              </a:rPr>
              <a:t>Marios</a:t>
            </a:r>
            <a:r>
              <a:rPr lang="en-GB" sz="2000" dirty="0">
                <a:solidFill>
                  <a:prstClr val="black"/>
                </a:solidFill>
              </a:rPr>
              <a:t> Lolos</a:t>
            </a:r>
            <a:r>
              <a:rPr lang="el-GR" sz="3600" dirty="0">
                <a:solidFill>
                  <a:prstClr val="black"/>
                </a:solidFill>
              </a:rPr>
              <a:t/>
            </a:r>
            <a:br>
              <a:rPr lang="el-GR" sz="3600" dirty="0">
                <a:solidFill>
                  <a:prstClr val="black"/>
                </a:solidFill>
              </a:rPr>
            </a:br>
            <a:endParaRPr lang="el-GR" dirty="0">
              <a:solidFill>
                <a:prstClr val="black"/>
              </a:solidFill>
            </a:endParaRPr>
          </a:p>
        </p:txBody>
      </p:sp>
    </p:spTree>
    <p:extLst>
      <p:ext uri="{BB962C8B-B14F-4D97-AF65-F5344CB8AC3E}">
        <p14:creationId xmlns:p14="http://schemas.microsoft.com/office/powerpoint/2010/main" val="2833853967"/>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03512" y="274638"/>
            <a:ext cx="8507288" cy="1143000"/>
          </a:xfrm>
        </p:spPr>
        <p:txBody>
          <a:bodyPr>
            <a:normAutofit/>
          </a:bodyPr>
          <a:lstStyle/>
          <a:p>
            <a:r>
              <a:rPr lang="en-GB" sz="3200" b="1" dirty="0"/>
              <a:t>595 dismissed cleaners symbol of resistance</a:t>
            </a:r>
            <a:endParaRPr lang="el-GR" sz="3200" b="1"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1528" y="1600201"/>
            <a:ext cx="6788944" cy="4525963"/>
          </a:xfrm>
        </p:spPr>
      </p:pic>
      <p:sp>
        <p:nvSpPr>
          <p:cNvPr id="5" name="Ορθογώνιο 4"/>
          <p:cNvSpPr/>
          <p:nvPr/>
        </p:nvSpPr>
        <p:spPr>
          <a:xfrm>
            <a:off x="6744072" y="6352292"/>
            <a:ext cx="3024336" cy="677108"/>
          </a:xfrm>
          <a:prstGeom prst="rect">
            <a:avLst/>
          </a:prstGeom>
        </p:spPr>
        <p:txBody>
          <a:bodyPr wrap="square">
            <a:spAutoFit/>
          </a:bodyPr>
          <a:lstStyle/>
          <a:p>
            <a:r>
              <a:rPr lang="en-GB" sz="2000" dirty="0">
                <a:solidFill>
                  <a:prstClr val="black"/>
                </a:solidFill>
              </a:rPr>
              <a:t>photo: </a:t>
            </a:r>
            <a:r>
              <a:rPr lang="en-GB" sz="2000" dirty="0" err="1">
                <a:solidFill>
                  <a:prstClr val="black"/>
                </a:solidFill>
              </a:rPr>
              <a:t>Marios</a:t>
            </a:r>
            <a:r>
              <a:rPr lang="en-GB" sz="2000" dirty="0">
                <a:solidFill>
                  <a:prstClr val="black"/>
                </a:solidFill>
              </a:rPr>
              <a:t> Lolos</a:t>
            </a:r>
            <a:r>
              <a:rPr lang="el-GR" sz="3600" dirty="0">
                <a:solidFill>
                  <a:prstClr val="black"/>
                </a:solidFill>
              </a:rPr>
              <a:t/>
            </a:r>
            <a:br>
              <a:rPr lang="el-GR" sz="3600" dirty="0">
                <a:solidFill>
                  <a:prstClr val="black"/>
                </a:solidFill>
              </a:rPr>
            </a:br>
            <a:endParaRPr lang="el-GR" dirty="0">
              <a:solidFill>
                <a:prstClr val="black"/>
              </a:solidFill>
            </a:endParaRPr>
          </a:p>
        </p:txBody>
      </p:sp>
    </p:spTree>
    <p:extLst>
      <p:ext uri="{BB962C8B-B14F-4D97-AF65-F5344CB8AC3E}">
        <p14:creationId xmlns:p14="http://schemas.microsoft.com/office/powerpoint/2010/main" val="4193740283"/>
      </p:ext>
    </p:extLst>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24000" y="274638"/>
            <a:ext cx="9144000" cy="1570186"/>
          </a:xfrm>
        </p:spPr>
        <p:txBody>
          <a:bodyPr>
            <a:normAutofit/>
          </a:bodyPr>
          <a:lstStyle/>
          <a:p>
            <a:r>
              <a:rPr lang="en-GB" sz="3200" b="1" dirty="0"/>
              <a:t>Solidarity initiatives music and free clothes for all</a:t>
            </a:r>
            <a:r>
              <a:rPr lang="en-GB" sz="3200" dirty="0"/>
              <a:t/>
            </a:r>
            <a:br>
              <a:rPr lang="en-GB" sz="3200" dirty="0"/>
            </a:br>
            <a:r>
              <a:rPr lang="en-GB" sz="2000" dirty="0"/>
              <a:t>Social Medical Clinic of </a:t>
            </a:r>
            <a:r>
              <a:rPr lang="en-GB" sz="2000" dirty="0" err="1"/>
              <a:t>Peristeri</a:t>
            </a:r>
            <a:endParaRPr lang="el-GR" sz="2000"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47596" y="1772816"/>
            <a:ext cx="7320813" cy="4392488"/>
          </a:xfrm>
        </p:spPr>
      </p:pic>
    </p:spTree>
    <p:extLst>
      <p:ext uri="{BB962C8B-B14F-4D97-AF65-F5344CB8AC3E}">
        <p14:creationId xmlns:p14="http://schemas.microsoft.com/office/powerpoint/2010/main" val="1208472788"/>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GB" sz="3200" b="1" dirty="0"/>
              <a:t>Collective kitchen in Patras</a:t>
            </a:r>
            <a:endParaRPr lang="el-GR" sz="3200" b="1"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79577" y="1600201"/>
            <a:ext cx="6833040" cy="4525963"/>
          </a:xfrm>
        </p:spPr>
      </p:pic>
    </p:spTree>
    <p:extLst>
      <p:ext uri="{BB962C8B-B14F-4D97-AF65-F5344CB8AC3E}">
        <p14:creationId xmlns:p14="http://schemas.microsoft.com/office/powerpoint/2010/main" val="3195010039"/>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GB" b="1" dirty="0" smtClean="0"/>
              <a:t>The case of the Social Medical Clinics</a:t>
            </a:r>
            <a:endParaRPr lang="el-GR" b="1" dirty="0"/>
          </a:p>
        </p:txBody>
      </p:sp>
      <p:sp>
        <p:nvSpPr>
          <p:cNvPr id="3" name="Θέση περιεχομένου 2"/>
          <p:cNvSpPr>
            <a:spLocks noGrp="1"/>
          </p:cNvSpPr>
          <p:nvPr>
            <p:ph idx="1"/>
          </p:nvPr>
        </p:nvSpPr>
        <p:spPr>
          <a:xfrm>
            <a:off x="1981200" y="1340768"/>
            <a:ext cx="8229600" cy="5328592"/>
          </a:xfrm>
        </p:spPr>
        <p:txBody>
          <a:bodyPr>
            <a:normAutofit lnSpcReduction="10000"/>
          </a:bodyPr>
          <a:lstStyle/>
          <a:p>
            <a:r>
              <a:rPr lang="en-GB" dirty="0" smtClean="0"/>
              <a:t>75 Social Medical Clinics from 2012 until 2015 (Adam &amp; Teloni, forthcoming)</a:t>
            </a:r>
          </a:p>
          <a:p>
            <a:pPr marL="0" indent="0">
              <a:buNone/>
            </a:pPr>
            <a:endParaRPr lang="en-GB" dirty="0" smtClean="0"/>
          </a:p>
          <a:p>
            <a:pPr lvl="0"/>
            <a:r>
              <a:rPr lang="en-GB" dirty="0" smtClean="0"/>
              <a:t>About 2.500.000 people lack of national security </a:t>
            </a:r>
            <a:r>
              <a:rPr lang="en-GB" dirty="0">
                <a:solidFill>
                  <a:prstClr val="black"/>
                </a:solidFill>
              </a:rPr>
              <a:t>(Adam &amp; </a:t>
            </a:r>
            <a:r>
              <a:rPr lang="en-GB" dirty="0" err="1">
                <a:solidFill>
                  <a:prstClr val="black"/>
                </a:solidFill>
              </a:rPr>
              <a:t>Papatheodorou</a:t>
            </a:r>
            <a:r>
              <a:rPr lang="en-GB" dirty="0">
                <a:solidFill>
                  <a:prstClr val="black"/>
                </a:solidFill>
              </a:rPr>
              <a:t>, 2014</a:t>
            </a:r>
            <a:r>
              <a:rPr lang="en-GB" dirty="0" smtClean="0">
                <a:solidFill>
                  <a:prstClr val="black"/>
                </a:solidFill>
              </a:rPr>
              <a:t>)</a:t>
            </a:r>
          </a:p>
          <a:p>
            <a:pPr marL="0" indent="0">
              <a:buNone/>
            </a:pPr>
            <a:endParaRPr lang="en-GB" dirty="0" smtClean="0"/>
          </a:p>
          <a:p>
            <a:r>
              <a:rPr lang="en-GB" dirty="0" smtClean="0"/>
              <a:t>Free access to primary health care</a:t>
            </a:r>
          </a:p>
          <a:p>
            <a:pPr marL="0" indent="0">
              <a:buNone/>
            </a:pPr>
            <a:endParaRPr lang="en-GB" dirty="0" smtClean="0"/>
          </a:p>
          <a:p>
            <a:r>
              <a:rPr lang="en-GB" dirty="0" smtClean="0"/>
              <a:t>The majority of the SMD derive by the movements (ibid) </a:t>
            </a:r>
            <a:endParaRPr lang="el-GR" dirty="0"/>
          </a:p>
        </p:txBody>
      </p:sp>
    </p:spTree>
    <p:extLst>
      <p:ext uri="{BB962C8B-B14F-4D97-AF65-F5344CB8AC3E}">
        <p14:creationId xmlns:p14="http://schemas.microsoft.com/office/powerpoint/2010/main" val="611166564"/>
      </p:ext>
    </p:extLst>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85048" y="97460"/>
            <a:ext cx="8620821" cy="1451549"/>
          </a:xfrm>
        </p:spPr>
        <p:txBody>
          <a:bodyPr/>
          <a:lstStyle/>
          <a:p>
            <a:pPr algn="l">
              <a:buNone/>
              <a:tabLst>
                <a:tab pos="7888288" algn="l"/>
              </a:tabLst>
            </a:pPr>
            <a:r>
              <a:rPr lang="en-GB" sz="3600" dirty="0"/>
              <a:t>Community Action and Poverty: The case of the Greek Social Work Action Network in Patras </a:t>
            </a:r>
            <a:endParaRPr lang="el-GR" sz="3600"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40926" y="1604331"/>
            <a:ext cx="7814948" cy="5090935"/>
          </a:xfrm>
        </p:spPr>
      </p:pic>
    </p:spTree>
    <p:extLst>
      <p:ext uri="{BB962C8B-B14F-4D97-AF65-F5344CB8AC3E}">
        <p14:creationId xmlns:p14="http://schemas.microsoft.com/office/powerpoint/2010/main" val="3725796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54412" y="273354"/>
            <a:ext cx="8751456" cy="1145004"/>
          </a:xfrm>
        </p:spPr>
        <p:txBody>
          <a:bodyPr/>
          <a:lstStyle/>
          <a:p>
            <a:pPr algn="l">
              <a:buNone/>
            </a:pPr>
            <a:r>
              <a:rPr lang="en-GB" dirty="0" smtClean="0"/>
              <a:t>The context of the community: Workers’ Houses of </a:t>
            </a:r>
            <a:r>
              <a:rPr lang="en-GB" dirty="0" err="1" smtClean="0"/>
              <a:t>Lefka</a:t>
            </a:r>
            <a:r>
              <a:rPr lang="en-GB" dirty="0" smtClean="0"/>
              <a:t> - Patras</a:t>
            </a:r>
            <a:endParaRPr lang="el-GR" dirty="0"/>
          </a:p>
        </p:txBody>
      </p:sp>
      <p:sp>
        <p:nvSpPr>
          <p:cNvPr id="3" name="Θέση περιεχομένου 2"/>
          <p:cNvSpPr>
            <a:spLocks noGrp="1"/>
          </p:cNvSpPr>
          <p:nvPr>
            <p:ph idx="1"/>
          </p:nvPr>
        </p:nvSpPr>
        <p:spPr>
          <a:xfrm>
            <a:off x="1719727" y="1604844"/>
            <a:ext cx="8653476" cy="5253156"/>
          </a:xfrm>
        </p:spPr>
        <p:txBody>
          <a:bodyPr/>
          <a:lstStyle/>
          <a:p>
            <a:r>
              <a:rPr lang="en-GB" dirty="0" smtClean="0"/>
              <a:t>5O families with children</a:t>
            </a:r>
          </a:p>
          <a:p>
            <a:r>
              <a:rPr lang="en-GB" dirty="0" smtClean="0"/>
              <a:t>95% of the habitants unemployed</a:t>
            </a:r>
          </a:p>
          <a:p>
            <a:r>
              <a:rPr lang="en-GB" dirty="0"/>
              <a:t>p</a:t>
            </a:r>
            <a:r>
              <a:rPr lang="en-GB" dirty="0" smtClean="0"/>
              <a:t>overty and deprivation</a:t>
            </a:r>
          </a:p>
          <a:p>
            <a:r>
              <a:rPr lang="en-GB" dirty="0"/>
              <a:t>poor housing conditions</a:t>
            </a:r>
          </a:p>
          <a:p>
            <a:pPr lvl="0"/>
            <a:r>
              <a:rPr lang="en-GB" dirty="0"/>
              <a:t>People’s sense of guilt for their own poverty</a:t>
            </a:r>
          </a:p>
          <a:p>
            <a:pPr lvl="0"/>
            <a:r>
              <a:rPr lang="en-GB" dirty="0"/>
              <a:t>Feelings of despair and </a:t>
            </a:r>
            <a:r>
              <a:rPr lang="en-GB" dirty="0" smtClean="0"/>
              <a:t>isolation</a:t>
            </a:r>
          </a:p>
          <a:p>
            <a:endParaRPr lang="el-GR" dirty="0"/>
          </a:p>
        </p:txBody>
      </p:sp>
    </p:spTree>
    <p:extLst>
      <p:ext uri="{BB962C8B-B14F-4D97-AF65-F5344CB8AC3E}">
        <p14:creationId xmlns:p14="http://schemas.microsoft.com/office/powerpoint/2010/main" val="1756385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1703513" y="4005064"/>
            <a:ext cx="5686425" cy="1015663"/>
          </a:xfrm>
        </p:spPr>
        <p:txBody>
          <a:bodyPr/>
          <a:lstStyle/>
          <a:p>
            <a:r>
              <a:rPr lang="en-GB" dirty="0"/>
              <a:t>An alternative social program for Spain</a:t>
            </a:r>
            <a:endParaRPr lang="en-US" noProof="0" dirty="0"/>
          </a:p>
        </p:txBody>
      </p:sp>
      <p:sp>
        <p:nvSpPr>
          <p:cNvPr id="5" name="Ondertitel 4"/>
          <p:cNvSpPr>
            <a:spLocks noGrp="1"/>
          </p:cNvSpPr>
          <p:nvPr>
            <p:ph type="subTitle" idx="1"/>
          </p:nvPr>
        </p:nvSpPr>
        <p:spPr>
          <a:xfrm>
            <a:off x="1703513" y="5373216"/>
            <a:ext cx="8348663" cy="720079"/>
          </a:xfrm>
        </p:spPr>
        <p:txBody>
          <a:bodyPr/>
          <a:lstStyle/>
          <a:p>
            <a:r>
              <a:rPr lang="en-GB" dirty="0"/>
              <a:t>By prof Nacho Alvarez (University of </a:t>
            </a:r>
            <a:r>
              <a:rPr lang="en-GB" dirty="0" err="1"/>
              <a:t>Valladolidad</a:t>
            </a:r>
            <a:r>
              <a:rPr lang="en-GB" dirty="0"/>
              <a:t>, Spain) and member of </a:t>
            </a:r>
            <a:r>
              <a:rPr lang="en-GB" dirty="0" err="1"/>
              <a:t>Podemos</a:t>
            </a:r>
            <a:endParaRPr lang="en-US" noProof="0" dirty="0"/>
          </a:p>
        </p:txBody>
      </p:sp>
    </p:spTree>
    <p:extLst>
      <p:ext uri="{BB962C8B-B14F-4D97-AF65-F5344CB8AC3E}">
        <p14:creationId xmlns:p14="http://schemas.microsoft.com/office/powerpoint/2010/main" val="1766996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15681" y="273354"/>
            <a:ext cx="8490186" cy="1145004"/>
          </a:xfrm>
        </p:spPr>
        <p:txBody>
          <a:bodyPr/>
          <a:lstStyle/>
          <a:p>
            <a:pPr algn="l">
              <a:buNone/>
            </a:pPr>
            <a:r>
              <a:rPr lang="en-GB" dirty="0" smtClean="0"/>
              <a:t>Aim of the community action</a:t>
            </a:r>
            <a:endParaRPr lang="el-GR" dirty="0"/>
          </a:p>
        </p:txBody>
      </p:sp>
      <p:sp>
        <p:nvSpPr>
          <p:cNvPr id="3" name="Θέση περιεχομένου 2"/>
          <p:cNvSpPr>
            <a:spLocks noGrp="1"/>
          </p:cNvSpPr>
          <p:nvPr>
            <p:ph idx="1"/>
          </p:nvPr>
        </p:nvSpPr>
        <p:spPr>
          <a:xfrm>
            <a:off x="1719727" y="1604844"/>
            <a:ext cx="8653476" cy="5253156"/>
          </a:xfrm>
        </p:spPr>
        <p:txBody>
          <a:bodyPr/>
          <a:lstStyle/>
          <a:p>
            <a:pPr marL="97957" indent="0">
              <a:buNone/>
            </a:pPr>
            <a:endParaRPr lang="en-GB" i="1" dirty="0" smtClean="0"/>
          </a:p>
          <a:p>
            <a:pPr marL="414683" indent="-414683">
              <a:tabLst>
                <a:tab pos="728575" algn="l"/>
              </a:tabLst>
            </a:pPr>
            <a:r>
              <a:rPr lang="en-GB" i="1" dirty="0" smtClean="0"/>
              <a:t>	Empowerment</a:t>
            </a:r>
          </a:p>
          <a:p>
            <a:pPr marL="414683" indent="-414683">
              <a:tabLst>
                <a:tab pos="728575" algn="l"/>
              </a:tabLst>
            </a:pPr>
            <a:r>
              <a:rPr lang="en-GB" i="1" dirty="0" smtClean="0"/>
              <a:t>	Activation</a:t>
            </a:r>
          </a:p>
          <a:p>
            <a:pPr marL="414683" indent="-414683" defTabSz="728575"/>
            <a:r>
              <a:rPr lang="en-GB" i="1" dirty="0" smtClean="0"/>
              <a:t>	Critical consciousness</a:t>
            </a:r>
          </a:p>
          <a:p>
            <a:pPr marL="414683" indent="-414683" defTabSz="728575"/>
            <a:endParaRPr lang="en-GB" i="1" dirty="0"/>
          </a:p>
          <a:p>
            <a:pPr marL="414683" indent="-414683" defTabSz="728575"/>
            <a:endParaRPr lang="en-GB" i="1" dirty="0" smtClean="0"/>
          </a:p>
          <a:p>
            <a:endParaRPr lang="el-GR" dirty="0"/>
          </a:p>
        </p:txBody>
      </p:sp>
    </p:spTree>
    <p:extLst>
      <p:ext uri="{BB962C8B-B14F-4D97-AF65-F5344CB8AC3E}">
        <p14:creationId xmlns:p14="http://schemas.microsoft.com/office/powerpoint/2010/main" val="1128219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19730" y="273356"/>
            <a:ext cx="8686139" cy="1587861"/>
          </a:xfrm>
        </p:spPr>
        <p:txBody>
          <a:bodyPr/>
          <a:lstStyle/>
          <a:p>
            <a:pPr algn="ctr">
              <a:buNone/>
            </a:pPr>
            <a:r>
              <a:rPr lang="en-GB" sz="3600" dirty="0">
                <a:solidFill>
                  <a:srgbClr val="C00000"/>
                </a:solidFill>
              </a:rPr>
              <a:t>Aim: Activation of the inhabitants and critical consciousness </a:t>
            </a:r>
            <a:br>
              <a:rPr lang="en-GB" sz="3600" dirty="0">
                <a:solidFill>
                  <a:srgbClr val="C00000"/>
                </a:solidFill>
              </a:rPr>
            </a:br>
            <a:r>
              <a:rPr lang="en-GB" sz="3600" dirty="0">
                <a:solidFill>
                  <a:srgbClr val="C00000"/>
                </a:solidFill>
              </a:rPr>
              <a:t/>
            </a:r>
            <a:br>
              <a:rPr lang="en-GB" sz="3600" dirty="0">
                <a:solidFill>
                  <a:srgbClr val="C00000"/>
                </a:solidFill>
              </a:rPr>
            </a:br>
            <a:r>
              <a:rPr lang="en-GB" sz="3600" dirty="0">
                <a:solidFill>
                  <a:srgbClr val="FF0000"/>
                </a:solidFill>
              </a:rPr>
              <a:t>Step 1: Bringing people together</a:t>
            </a:r>
            <a:endParaRPr lang="el-GR" sz="3600" dirty="0">
              <a:solidFill>
                <a:srgbClr val="FF0000"/>
              </a:solidFill>
            </a:endParaRPr>
          </a:p>
        </p:txBody>
      </p:sp>
      <p:sp>
        <p:nvSpPr>
          <p:cNvPr id="3" name="Θέση περιεχομένου 2"/>
          <p:cNvSpPr>
            <a:spLocks noGrp="1"/>
          </p:cNvSpPr>
          <p:nvPr>
            <p:ph idx="1"/>
          </p:nvPr>
        </p:nvSpPr>
        <p:spPr>
          <a:xfrm>
            <a:off x="1589093" y="2187839"/>
            <a:ext cx="8784111" cy="4670163"/>
          </a:xfrm>
        </p:spPr>
        <p:txBody>
          <a:bodyPr/>
          <a:lstStyle/>
          <a:p>
            <a:pPr marL="97957" indent="0">
              <a:buNone/>
            </a:pPr>
            <a:r>
              <a:rPr lang="en-GB" dirty="0" smtClean="0"/>
              <a:t>How?</a:t>
            </a:r>
          </a:p>
          <a:p>
            <a:r>
              <a:rPr lang="en-GB" dirty="0" smtClean="0"/>
              <a:t>Alliances in </a:t>
            </a:r>
            <a:r>
              <a:rPr lang="en-GB" dirty="0"/>
              <a:t>the </a:t>
            </a:r>
            <a:r>
              <a:rPr lang="en-GB" dirty="0" smtClean="0"/>
              <a:t>community: Union </a:t>
            </a:r>
            <a:r>
              <a:rPr lang="en-GB" dirty="0"/>
              <a:t>of the inhabitants of workers’ </a:t>
            </a:r>
            <a:r>
              <a:rPr lang="en-GB" dirty="0" smtClean="0"/>
              <a:t>houses.</a:t>
            </a:r>
          </a:p>
          <a:p>
            <a:r>
              <a:rPr lang="en-GB" dirty="0" smtClean="0"/>
              <a:t>Co-operation with the Union</a:t>
            </a:r>
          </a:p>
          <a:p>
            <a:r>
              <a:rPr lang="en-GB" dirty="0" smtClean="0"/>
              <a:t>Call people in joy: Open meetings for coffee, food, open assemblies, action for a common goal</a:t>
            </a:r>
          </a:p>
          <a:p>
            <a:r>
              <a:rPr lang="en-GB" dirty="0" smtClean="0"/>
              <a:t>Groups with children: Games, creations, discussions, movies, role-playing</a:t>
            </a:r>
          </a:p>
          <a:p>
            <a:pPr marL="564476" indent="-466519">
              <a:buAutoNum type="arabicPeriod"/>
            </a:pPr>
            <a:endParaRPr lang="en-GB" dirty="0"/>
          </a:p>
          <a:p>
            <a:pPr marL="97957" indent="0">
              <a:buNone/>
            </a:pPr>
            <a:endParaRPr lang="en-GB" dirty="0"/>
          </a:p>
          <a:p>
            <a:pPr marL="97957" indent="0">
              <a:buNone/>
            </a:pPr>
            <a:endParaRPr lang="en-GB" dirty="0" smtClean="0"/>
          </a:p>
          <a:p>
            <a:pPr marL="97957" indent="0">
              <a:buNone/>
            </a:pPr>
            <a:endParaRPr lang="en-GB" dirty="0" smtClean="0"/>
          </a:p>
          <a:p>
            <a:pPr marL="97957" indent="0">
              <a:buNone/>
            </a:pPr>
            <a:endParaRPr lang="en-GB" dirty="0"/>
          </a:p>
          <a:p>
            <a:pPr marL="97957" indent="0">
              <a:buNone/>
            </a:pPr>
            <a:endParaRPr lang="en-GB" dirty="0" smtClean="0"/>
          </a:p>
          <a:p>
            <a:pPr marL="97957" indent="0">
              <a:buNone/>
            </a:pPr>
            <a:endParaRPr lang="en-GB" dirty="0" smtClean="0"/>
          </a:p>
          <a:p>
            <a:pPr marL="97957" indent="0">
              <a:buNone/>
            </a:pPr>
            <a:endParaRPr lang="el-GR" dirty="0"/>
          </a:p>
        </p:txBody>
      </p:sp>
    </p:spTree>
    <p:extLst>
      <p:ext uri="{BB962C8B-B14F-4D97-AF65-F5344CB8AC3E}">
        <p14:creationId xmlns:p14="http://schemas.microsoft.com/office/powerpoint/2010/main" val="3202651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19730" y="273354"/>
            <a:ext cx="8686139" cy="1145004"/>
          </a:xfrm>
        </p:spPr>
        <p:txBody>
          <a:bodyPr/>
          <a:lstStyle/>
          <a:p>
            <a:pPr algn="l">
              <a:buNone/>
            </a:pPr>
            <a:r>
              <a:rPr lang="en-GB" sz="3300" dirty="0"/>
              <a:t>The container of the union of inhabitants </a:t>
            </a:r>
            <a:r>
              <a:rPr lang="en-GB" sz="3300" dirty="0">
                <a:solidFill>
                  <a:schemeClr val="accent2">
                    <a:lumMod val="50000"/>
                  </a:schemeClr>
                </a:solidFill>
              </a:rPr>
              <a:t>turns to the point of </a:t>
            </a:r>
            <a:r>
              <a:rPr lang="en-GB" sz="3300" dirty="0"/>
              <a:t>Swan’s interventions</a:t>
            </a:r>
            <a:endParaRPr lang="el-GR" sz="3300"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80998" y="1604330"/>
            <a:ext cx="7968734" cy="5026128"/>
          </a:xfrm>
        </p:spPr>
      </p:pic>
    </p:spTree>
    <p:extLst>
      <p:ext uri="{BB962C8B-B14F-4D97-AF65-F5344CB8AC3E}">
        <p14:creationId xmlns:p14="http://schemas.microsoft.com/office/powerpoint/2010/main" val="3787989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54412" y="273354"/>
            <a:ext cx="8751456" cy="1145004"/>
          </a:xfrm>
        </p:spPr>
        <p:txBody>
          <a:bodyPr/>
          <a:lstStyle/>
          <a:p>
            <a:pPr algn="l">
              <a:buNone/>
            </a:pPr>
            <a:r>
              <a:rPr lang="en-GB" dirty="0" smtClean="0"/>
              <a:t>Groups with children</a:t>
            </a:r>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6971" y="1604330"/>
            <a:ext cx="7573902" cy="5026128"/>
          </a:xfrm>
        </p:spPr>
      </p:pic>
    </p:spTree>
    <p:extLst>
      <p:ext uri="{BB962C8B-B14F-4D97-AF65-F5344CB8AC3E}">
        <p14:creationId xmlns:p14="http://schemas.microsoft.com/office/powerpoint/2010/main" val="1213794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15681" y="273354"/>
            <a:ext cx="8490186" cy="1145004"/>
          </a:xfrm>
        </p:spPr>
        <p:txBody>
          <a:bodyPr/>
          <a:lstStyle/>
          <a:p>
            <a:pPr algn="l">
              <a:buNone/>
            </a:pPr>
            <a:r>
              <a:rPr lang="en-GB" dirty="0" smtClean="0"/>
              <a:t>Children and young people getting creative</a:t>
            </a:r>
            <a:endParaRPr lang="el-GR"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46317" y="1604329"/>
            <a:ext cx="7402718" cy="5025564"/>
          </a:xfrm>
        </p:spPr>
      </p:pic>
    </p:spTree>
    <p:extLst>
      <p:ext uri="{BB962C8B-B14F-4D97-AF65-F5344CB8AC3E}">
        <p14:creationId xmlns:p14="http://schemas.microsoft.com/office/powerpoint/2010/main" val="1371196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15681" y="273354"/>
            <a:ext cx="8490186" cy="1145004"/>
          </a:xfrm>
        </p:spPr>
        <p:txBody>
          <a:bodyPr/>
          <a:lstStyle/>
          <a:p>
            <a:pPr algn="l">
              <a:buNone/>
            </a:pPr>
            <a:r>
              <a:rPr lang="en-GB" dirty="0"/>
              <a:t>Children and young people getting creative</a:t>
            </a:r>
            <a:endParaRPr lang="el-GR"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58000" y="1604329"/>
            <a:ext cx="6176640" cy="4632967"/>
          </a:xfrm>
        </p:spPr>
      </p:pic>
    </p:spTree>
    <p:extLst>
      <p:ext uri="{BB962C8B-B14F-4D97-AF65-F5344CB8AC3E}">
        <p14:creationId xmlns:p14="http://schemas.microsoft.com/office/powerpoint/2010/main" val="4047659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85048" y="273354"/>
            <a:ext cx="8620821" cy="1145004"/>
          </a:xfrm>
        </p:spPr>
        <p:txBody>
          <a:bodyPr/>
          <a:lstStyle/>
          <a:p>
            <a:pPr algn="ctr">
              <a:buNone/>
            </a:pPr>
            <a:r>
              <a:rPr lang="en-GB" dirty="0" smtClean="0"/>
              <a:t>Assemblies with the inhabitants</a:t>
            </a:r>
            <a:endParaRPr lang="el-GR"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99491" y="1338620"/>
            <a:ext cx="7119606" cy="5225948"/>
          </a:xfrm>
        </p:spPr>
      </p:pic>
    </p:spTree>
    <p:extLst>
      <p:ext uri="{BB962C8B-B14F-4D97-AF65-F5344CB8AC3E}">
        <p14:creationId xmlns:p14="http://schemas.microsoft.com/office/powerpoint/2010/main" val="3637912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24001" y="273354"/>
            <a:ext cx="8881866" cy="1145004"/>
          </a:xfrm>
        </p:spPr>
        <p:txBody>
          <a:bodyPr/>
          <a:lstStyle/>
          <a:p>
            <a:pPr algn="l">
              <a:buNone/>
            </a:pPr>
            <a:r>
              <a:rPr lang="en-GB" dirty="0" smtClean="0"/>
              <a:t> Acting in and with the community</a:t>
            </a:r>
            <a:endParaRPr lang="el-GR" dirty="0"/>
          </a:p>
        </p:txBody>
      </p:sp>
      <p:sp>
        <p:nvSpPr>
          <p:cNvPr id="3" name="Θέση περιεχομένου 2"/>
          <p:cNvSpPr>
            <a:spLocks noGrp="1"/>
          </p:cNvSpPr>
          <p:nvPr>
            <p:ph idx="1"/>
          </p:nvPr>
        </p:nvSpPr>
        <p:spPr>
          <a:xfrm>
            <a:off x="1654411" y="1604844"/>
            <a:ext cx="8718793" cy="4894400"/>
          </a:xfrm>
        </p:spPr>
        <p:txBody>
          <a:bodyPr/>
          <a:lstStyle/>
          <a:p>
            <a:r>
              <a:rPr lang="en-GB" dirty="0" smtClean="0"/>
              <a:t>Children’s groups once per week</a:t>
            </a:r>
          </a:p>
          <a:p>
            <a:r>
              <a:rPr lang="en-GB" dirty="0" smtClean="0"/>
              <a:t>Solidarity school – Free preparation for school lessons</a:t>
            </a:r>
          </a:p>
          <a:p>
            <a:r>
              <a:rPr lang="en-GB" dirty="0" smtClean="0"/>
              <a:t>Women’s groups -  Getting creative</a:t>
            </a:r>
          </a:p>
          <a:p>
            <a:r>
              <a:rPr lang="en-GB" dirty="0" smtClean="0"/>
              <a:t>Social support for deprived families – connection with public social services</a:t>
            </a:r>
          </a:p>
          <a:p>
            <a:r>
              <a:rPr lang="en-GB" dirty="0" smtClean="0"/>
              <a:t>Intervention in high risk situations</a:t>
            </a:r>
          </a:p>
          <a:p>
            <a:r>
              <a:rPr lang="en-GB" dirty="0" smtClean="0"/>
              <a:t> </a:t>
            </a:r>
            <a:r>
              <a:rPr lang="en-GB" dirty="0"/>
              <a:t>F</a:t>
            </a:r>
            <a:r>
              <a:rPr lang="en-GB" dirty="0" smtClean="0"/>
              <a:t>estivals co-organised with the inhabitants of the neighbourhood </a:t>
            </a:r>
            <a:r>
              <a:rPr lang="en-GB" dirty="0" smtClean="0">
                <a:sym typeface="Wingdings" pitchFamily="2" charset="2"/>
              </a:rPr>
              <a:t> stop the stigma of a poor neighbourhood</a:t>
            </a:r>
            <a:endParaRPr lang="en-GB" dirty="0" smtClean="0"/>
          </a:p>
        </p:txBody>
      </p:sp>
    </p:spTree>
    <p:extLst>
      <p:ext uri="{BB962C8B-B14F-4D97-AF65-F5344CB8AC3E}">
        <p14:creationId xmlns:p14="http://schemas.microsoft.com/office/powerpoint/2010/main" val="2323228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89094" y="273354"/>
            <a:ext cx="8816774" cy="1145004"/>
          </a:xfrm>
        </p:spPr>
        <p:txBody>
          <a:bodyPr/>
          <a:lstStyle/>
          <a:p>
            <a:pPr algn="ctr">
              <a:buNone/>
            </a:pPr>
            <a:r>
              <a:rPr lang="en-GB" sz="3300" dirty="0"/>
              <a:t>Sound check for a group of young people of the community – Festival of </a:t>
            </a:r>
            <a:r>
              <a:rPr lang="en-GB" sz="3300" dirty="0" err="1"/>
              <a:t>Lefka</a:t>
            </a:r>
            <a:r>
              <a:rPr lang="en-GB" sz="3300" dirty="0"/>
              <a:t> 2014</a:t>
            </a:r>
            <a:endParaRPr lang="el-GR" sz="3300" dirty="0"/>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41488" y="1833601"/>
            <a:ext cx="7409664" cy="4921861"/>
          </a:xfrm>
        </p:spPr>
      </p:pic>
    </p:spTree>
    <p:extLst>
      <p:ext uri="{BB962C8B-B14F-4D97-AF65-F5344CB8AC3E}">
        <p14:creationId xmlns:p14="http://schemas.microsoft.com/office/powerpoint/2010/main" val="207111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2268" y="1604328"/>
            <a:ext cx="7677253" cy="4241672"/>
          </a:xfrm>
        </p:spPr>
      </p:pic>
      <p:sp>
        <p:nvSpPr>
          <p:cNvPr id="3" name="Title 2"/>
          <p:cNvSpPr>
            <a:spLocks noGrp="1"/>
          </p:cNvSpPr>
          <p:nvPr>
            <p:ph type="title"/>
          </p:nvPr>
        </p:nvSpPr>
        <p:spPr>
          <a:xfrm>
            <a:off x="1785048" y="273354"/>
            <a:ext cx="8620821" cy="1145004"/>
          </a:xfrm>
        </p:spPr>
        <p:txBody>
          <a:bodyPr/>
          <a:lstStyle/>
          <a:p>
            <a:pPr algn="ctr">
              <a:buNone/>
            </a:pPr>
            <a:r>
              <a:rPr lang="en-US" dirty="0"/>
              <a:t>W</a:t>
            </a:r>
            <a:r>
              <a:rPr lang="en-US" dirty="0" smtClean="0"/>
              <a:t>omen of the community dancing</a:t>
            </a:r>
            <a:endParaRPr lang="en-US" dirty="0"/>
          </a:p>
        </p:txBody>
      </p:sp>
    </p:spTree>
    <p:extLst>
      <p:ext uri="{BB962C8B-B14F-4D97-AF65-F5344CB8AC3E}">
        <p14:creationId xmlns:p14="http://schemas.microsoft.com/office/powerpoint/2010/main" val="995567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703512" y="1268760"/>
            <a:ext cx="8352928" cy="4752528"/>
          </a:xfrm>
          <a:ln w="19050">
            <a:noFill/>
          </a:ln>
        </p:spPr>
        <p:txBody>
          <a:bodyPr>
            <a:noAutofit/>
          </a:bodyPr>
          <a:lstStyle/>
          <a:p>
            <a:pPr marL="95250" indent="-95250" algn="r" eaLnBrk="1" hangingPunct="1">
              <a:spcBef>
                <a:spcPts val="0"/>
              </a:spcBef>
              <a:spcAft>
                <a:spcPts val="0"/>
              </a:spcAft>
            </a:pPr>
            <a:r>
              <a:rPr lang="en-US" sz="2400" dirty="0">
                <a:solidFill>
                  <a:srgbClr val="C00000"/>
                </a:solidFill>
                <a:latin typeface="Arial" pitchFamily="34" charset="0"/>
                <a:cs typeface="Arial" pitchFamily="34" charset="0"/>
              </a:rPr>
              <a:t/>
            </a:r>
            <a:br>
              <a:rPr lang="en-US" sz="2400" dirty="0">
                <a:solidFill>
                  <a:srgbClr val="C00000"/>
                </a:solidFill>
                <a:latin typeface="Arial" pitchFamily="34" charset="0"/>
                <a:cs typeface="Arial" pitchFamily="34" charset="0"/>
              </a:rPr>
            </a:br>
            <a:r>
              <a:rPr lang="en-US" sz="2400" dirty="0">
                <a:solidFill>
                  <a:schemeClr val="bg1"/>
                </a:solidFill>
                <a:latin typeface="Arial" pitchFamily="34" charset="0"/>
                <a:cs typeface="Arial" pitchFamily="34" charset="0"/>
              </a:rPr>
              <a:t/>
            </a:r>
            <a:br>
              <a:rPr lang="en-US" sz="2400" dirty="0">
                <a:solidFill>
                  <a:schemeClr val="bg1"/>
                </a:solidFill>
                <a:latin typeface="Arial" pitchFamily="34" charset="0"/>
                <a:cs typeface="Arial" pitchFamily="34" charset="0"/>
              </a:rPr>
            </a:br>
            <a:r>
              <a:rPr lang="en-US" sz="2400" dirty="0">
                <a:solidFill>
                  <a:srgbClr val="C00000"/>
                </a:solidFill>
                <a:latin typeface="Arial" pitchFamily="34" charset="0"/>
                <a:cs typeface="Arial" pitchFamily="34" charset="0"/>
              </a:rPr>
              <a:t/>
            </a:r>
            <a:br>
              <a:rPr lang="en-US" sz="2400" dirty="0">
                <a:solidFill>
                  <a:srgbClr val="C00000"/>
                </a:solidFill>
                <a:latin typeface="Arial" pitchFamily="34" charset="0"/>
                <a:cs typeface="Arial" pitchFamily="34" charset="0"/>
              </a:rPr>
            </a:br>
            <a:r>
              <a:rPr lang="en-US" sz="2400" dirty="0">
                <a:solidFill>
                  <a:srgbClr val="C00000"/>
                </a:solidFill>
                <a:latin typeface="Arial" pitchFamily="34" charset="0"/>
                <a:cs typeface="Arial" pitchFamily="34" charset="0"/>
              </a:rPr>
              <a:t/>
            </a:r>
            <a:br>
              <a:rPr lang="en-US" sz="2400" dirty="0">
                <a:solidFill>
                  <a:srgbClr val="C00000"/>
                </a:solidFill>
                <a:latin typeface="Arial" pitchFamily="34" charset="0"/>
                <a:cs typeface="Arial" pitchFamily="34" charset="0"/>
              </a:rPr>
            </a:br>
            <a:r>
              <a:rPr lang="en-US" sz="2800" b="1" i="1" dirty="0">
                <a:solidFill>
                  <a:srgbClr val="800080"/>
                </a:solidFill>
                <a:latin typeface="Arial" pitchFamily="34" charset="0"/>
                <a:cs typeface="Arial" pitchFamily="34" charset="0"/>
              </a:rPr>
              <a:t>Ending economic austerity.</a:t>
            </a:r>
            <a:br>
              <a:rPr lang="en-US" sz="2800" b="1" i="1" dirty="0">
                <a:solidFill>
                  <a:srgbClr val="800080"/>
                </a:solidFill>
                <a:latin typeface="Arial" pitchFamily="34" charset="0"/>
                <a:cs typeface="Arial" pitchFamily="34" charset="0"/>
              </a:rPr>
            </a:br>
            <a:r>
              <a:rPr lang="en-US" sz="2800" b="1" i="1" dirty="0">
                <a:solidFill>
                  <a:srgbClr val="800080"/>
                </a:solidFill>
                <a:latin typeface="Arial" pitchFamily="34" charset="0"/>
                <a:cs typeface="Arial" pitchFamily="34" charset="0"/>
              </a:rPr>
              <a:t>An alternative economic policy</a:t>
            </a:r>
            <a:r>
              <a:rPr lang="en-US" sz="2400" b="1" i="1" dirty="0">
                <a:solidFill>
                  <a:srgbClr val="800080"/>
                </a:solidFill>
                <a:latin typeface="Arial" pitchFamily="34" charset="0"/>
                <a:cs typeface="Arial" pitchFamily="34" charset="0"/>
              </a:rPr>
              <a:t/>
            </a:r>
            <a:br>
              <a:rPr lang="en-US" sz="2400" b="1" i="1" dirty="0">
                <a:solidFill>
                  <a:srgbClr val="800080"/>
                </a:solidFill>
                <a:latin typeface="Arial" pitchFamily="34" charset="0"/>
                <a:cs typeface="Arial" pitchFamily="34" charset="0"/>
              </a:rPr>
            </a:br>
            <a:r>
              <a:rPr lang="en-US" sz="2400" b="1" i="1" dirty="0">
                <a:solidFill>
                  <a:srgbClr val="800080"/>
                </a:solidFill>
                <a:latin typeface="Arial" pitchFamily="34" charset="0"/>
                <a:cs typeface="Arial" pitchFamily="34" charset="0"/>
              </a:rPr>
              <a:t/>
            </a:r>
            <a:br>
              <a:rPr lang="en-US" sz="2400" b="1" i="1" dirty="0">
                <a:solidFill>
                  <a:srgbClr val="800080"/>
                </a:solidFill>
                <a:latin typeface="Arial" pitchFamily="34" charset="0"/>
                <a:cs typeface="Arial" pitchFamily="34" charset="0"/>
              </a:rPr>
            </a:br>
            <a:r>
              <a:rPr lang="en-US" sz="2400" b="1" i="1" dirty="0">
                <a:solidFill>
                  <a:srgbClr val="A50021"/>
                </a:solidFill>
                <a:latin typeface="Arial" pitchFamily="34" charset="0"/>
                <a:cs typeface="Arial" pitchFamily="34" charset="0"/>
              </a:rPr>
              <a:t/>
            </a:r>
            <a:br>
              <a:rPr lang="en-US" sz="2400" b="1" i="1" dirty="0">
                <a:solidFill>
                  <a:srgbClr val="A50021"/>
                </a:solidFill>
                <a:latin typeface="Arial" pitchFamily="34" charset="0"/>
                <a:cs typeface="Arial" pitchFamily="34" charset="0"/>
              </a:rPr>
            </a:br>
            <a:r>
              <a:rPr lang="en-US" sz="2400" dirty="0">
                <a:solidFill>
                  <a:srgbClr val="C00000"/>
                </a:solidFill>
                <a:latin typeface="Arial" pitchFamily="34" charset="0"/>
                <a:cs typeface="Arial" pitchFamily="34" charset="0"/>
              </a:rPr>
              <a:t/>
            </a:r>
            <a:br>
              <a:rPr lang="en-US" sz="2400" dirty="0">
                <a:solidFill>
                  <a:srgbClr val="C00000"/>
                </a:solidFill>
                <a:latin typeface="Arial" pitchFamily="34" charset="0"/>
                <a:cs typeface="Arial" pitchFamily="34" charset="0"/>
              </a:rPr>
            </a:br>
            <a:r>
              <a:rPr lang="en-US" sz="2400" dirty="0">
                <a:latin typeface="Arial" pitchFamily="34" charset="0"/>
                <a:cs typeface="Arial" pitchFamily="34" charset="0"/>
              </a:rPr>
              <a:t> Nacho </a:t>
            </a:r>
            <a:r>
              <a:rPr lang="en-US" sz="2400" dirty="0" err="1">
                <a:latin typeface="Arial" pitchFamily="34" charset="0"/>
                <a:cs typeface="Arial" pitchFamily="34" charset="0"/>
              </a:rPr>
              <a:t>Álvarez</a:t>
            </a:r>
            <a:r>
              <a:rPr lang="en-US" sz="2400" dirty="0">
                <a:latin typeface="Arial" pitchFamily="34" charset="0"/>
                <a:cs typeface="Arial" pitchFamily="34" charset="0"/>
              </a:rPr>
              <a:t/>
            </a:r>
            <a:br>
              <a:rPr lang="en-US" sz="2400" dirty="0">
                <a:latin typeface="Arial" pitchFamily="34" charset="0"/>
                <a:cs typeface="Arial" pitchFamily="34" charset="0"/>
              </a:rPr>
            </a:br>
            <a:r>
              <a:rPr lang="en-US" sz="2400" dirty="0">
                <a:latin typeface="Arial" pitchFamily="34" charset="0"/>
                <a:cs typeface="Arial" pitchFamily="34" charset="0"/>
              </a:rPr>
              <a:t>Department of Applied Economics</a:t>
            </a:r>
            <a:br>
              <a:rPr lang="en-US" sz="2400" dirty="0">
                <a:latin typeface="Arial" pitchFamily="34" charset="0"/>
                <a:cs typeface="Arial" pitchFamily="34" charset="0"/>
              </a:rPr>
            </a:br>
            <a:r>
              <a:rPr lang="en-US" sz="2400" dirty="0">
                <a:latin typeface="Arial" pitchFamily="34" charset="0"/>
                <a:cs typeface="Arial" pitchFamily="34" charset="0"/>
              </a:rPr>
              <a:t>University of Valladolid </a:t>
            </a:r>
            <a:r>
              <a:rPr lang="en-US" sz="2400" dirty="0">
                <a:solidFill>
                  <a:srgbClr val="C00000"/>
                </a:solidFill>
                <a:latin typeface="Arial" pitchFamily="34" charset="0"/>
                <a:cs typeface="Arial" pitchFamily="34" charset="0"/>
              </a:rPr>
              <a:t/>
            </a:r>
            <a:br>
              <a:rPr lang="en-US" sz="2400" dirty="0">
                <a:solidFill>
                  <a:srgbClr val="C00000"/>
                </a:solidFill>
                <a:latin typeface="Arial" pitchFamily="34" charset="0"/>
                <a:cs typeface="Arial" pitchFamily="34" charset="0"/>
              </a:rPr>
            </a:br>
            <a:r>
              <a:rPr lang="en-US" sz="2000" dirty="0">
                <a:latin typeface="Arial" pitchFamily="34" charset="0"/>
                <a:cs typeface="Arial" pitchFamily="34" charset="0"/>
              </a:rPr>
              <a:t> </a:t>
            </a:r>
            <a:br>
              <a:rPr lang="en-US" sz="2000" dirty="0">
                <a:latin typeface="Arial" pitchFamily="34" charset="0"/>
                <a:cs typeface="Arial" pitchFamily="34" charset="0"/>
              </a:rPr>
            </a:br>
            <a:endParaRPr lang="en-US" sz="2400" dirty="0">
              <a:latin typeface="Arial" pitchFamily="34" charset="0"/>
              <a:cs typeface="Arial" pitchFamily="34" charset="0"/>
            </a:endParaRPr>
          </a:p>
        </p:txBody>
      </p:sp>
      <p:pic>
        <p:nvPicPr>
          <p:cNvPr id="1026" name="Picture 2" descr="http://files.podemostordera.es/200000044-bb932bc895/podemos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260648"/>
            <a:ext cx="1722808" cy="158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6256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23776" y="97458"/>
            <a:ext cx="9144449" cy="1145004"/>
          </a:xfrm>
        </p:spPr>
        <p:txBody>
          <a:bodyPr/>
          <a:lstStyle/>
          <a:p>
            <a:pPr algn="ctr">
              <a:buNone/>
            </a:pPr>
            <a:r>
              <a:rPr lang="en-GB" dirty="0"/>
              <a:t>If you want people to act </a:t>
            </a:r>
            <a:r>
              <a:rPr lang="en-GB" dirty="0" smtClean="0"/>
              <a:t>together, </a:t>
            </a:r>
            <a:br>
              <a:rPr lang="en-GB" dirty="0" smtClean="0"/>
            </a:br>
            <a:r>
              <a:rPr lang="en-GB" dirty="0" smtClean="0"/>
              <a:t>start with </a:t>
            </a:r>
            <a:r>
              <a:rPr lang="en-GB" dirty="0"/>
              <a:t>creativity and common goals</a:t>
            </a:r>
            <a:endParaRPr lang="el-GR"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74603" y="1604330"/>
            <a:ext cx="7074477" cy="4699214"/>
          </a:xfrm>
        </p:spPr>
      </p:pic>
    </p:spTree>
    <p:extLst>
      <p:ext uri="{BB962C8B-B14F-4D97-AF65-F5344CB8AC3E}">
        <p14:creationId xmlns:p14="http://schemas.microsoft.com/office/powerpoint/2010/main" val="1399906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15681" y="273354"/>
            <a:ext cx="8490186" cy="1145004"/>
          </a:xfrm>
        </p:spPr>
        <p:txBody>
          <a:bodyPr/>
          <a:lstStyle/>
          <a:p>
            <a:pPr algn="l">
              <a:buNone/>
            </a:pPr>
            <a:r>
              <a:rPr lang="en-GB" dirty="0" smtClean="0"/>
              <a:t>Step 2: Collective action for housing conditions and water supply</a:t>
            </a:r>
            <a:endParaRPr lang="el-GR" dirty="0"/>
          </a:p>
        </p:txBody>
      </p:sp>
      <p:sp>
        <p:nvSpPr>
          <p:cNvPr id="3" name="Θέση περιεχομένου 2"/>
          <p:cNvSpPr>
            <a:spLocks noGrp="1"/>
          </p:cNvSpPr>
          <p:nvPr>
            <p:ph idx="1"/>
          </p:nvPr>
        </p:nvSpPr>
        <p:spPr>
          <a:xfrm>
            <a:off x="1719727" y="1604845"/>
            <a:ext cx="8653476" cy="4959725"/>
          </a:xfrm>
        </p:spPr>
        <p:txBody>
          <a:bodyPr/>
          <a:lstStyle/>
          <a:p>
            <a:pPr marL="97957" indent="0">
              <a:buNone/>
            </a:pPr>
            <a:r>
              <a:rPr lang="en-GB" b="1" i="1" dirty="0" smtClean="0"/>
              <a:t>Key-factor:</a:t>
            </a:r>
            <a:r>
              <a:rPr lang="en-GB" dirty="0" smtClean="0"/>
              <a:t> </a:t>
            </a:r>
            <a:r>
              <a:rPr lang="en-GB" i="1" dirty="0" smtClean="0">
                <a:effectLst>
                  <a:outerShdw blurRad="38100" dist="38100" dir="2700000" algn="tl">
                    <a:srgbClr val="000000">
                      <a:alpha val="43137"/>
                    </a:srgbClr>
                  </a:outerShdw>
                </a:effectLst>
              </a:rPr>
              <a:t>Co-operation </a:t>
            </a:r>
            <a:r>
              <a:rPr lang="en-GB" i="1" dirty="0">
                <a:effectLst>
                  <a:outerShdw blurRad="38100" dist="38100" dir="2700000" algn="tl">
                    <a:srgbClr val="000000">
                      <a:alpha val="43137"/>
                    </a:srgbClr>
                  </a:outerShdw>
                </a:effectLst>
              </a:rPr>
              <a:t>and empowerment of the </a:t>
            </a:r>
            <a:r>
              <a:rPr lang="en-GB" i="1" dirty="0" smtClean="0">
                <a:effectLst>
                  <a:outerShdw blurRad="38100" dist="38100" dir="2700000" algn="tl">
                    <a:srgbClr val="000000">
                      <a:alpha val="43137"/>
                    </a:srgbClr>
                  </a:outerShdw>
                </a:effectLst>
              </a:rPr>
              <a:t>Inhabitants’ Union</a:t>
            </a:r>
            <a:endParaRPr lang="en-GB" i="1" dirty="0">
              <a:effectLst>
                <a:outerShdw blurRad="38100" dist="38100" dir="2700000" algn="tl">
                  <a:srgbClr val="000000">
                    <a:alpha val="43137"/>
                  </a:srgbClr>
                </a:outerShdw>
              </a:effectLst>
            </a:endParaRPr>
          </a:p>
          <a:p>
            <a:r>
              <a:rPr lang="en-GB" dirty="0"/>
              <a:t>I</a:t>
            </a:r>
            <a:r>
              <a:rPr lang="en-GB" dirty="0" smtClean="0"/>
              <a:t>nterventions </a:t>
            </a:r>
            <a:r>
              <a:rPr lang="en-GB" dirty="0"/>
              <a:t>in local authorities</a:t>
            </a:r>
          </a:p>
          <a:p>
            <a:r>
              <a:rPr lang="en-GB" dirty="0" smtClean="0"/>
              <a:t>Set the </a:t>
            </a:r>
            <a:r>
              <a:rPr lang="en-GB" dirty="0"/>
              <a:t>local problem </a:t>
            </a:r>
            <a:r>
              <a:rPr lang="en-GB" dirty="0" smtClean="0"/>
              <a:t>into the </a:t>
            </a:r>
            <a:r>
              <a:rPr lang="en-GB" dirty="0"/>
              <a:t>political agenda – m</a:t>
            </a:r>
            <a:r>
              <a:rPr lang="en-GB" dirty="0" smtClean="0"/>
              <a:t>embers of the parliament visiting the community</a:t>
            </a:r>
          </a:p>
          <a:p>
            <a:r>
              <a:rPr lang="en-GB" dirty="0" smtClean="0"/>
              <a:t>Define the needs of the inhabitants</a:t>
            </a:r>
            <a:r>
              <a:rPr lang="en-GB" dirty="0" smtClean="0">
                <a:sym typeface="Wingdings" pitchFamily="2" charset="2"/>
              </a:rPr>
              <a:t>: social research as a tool for political pressure</a:t>
            </a:r>
          </a:p>
          <a:p>
            <a:r>
              <a:rPr lang="en-GB" dirty="0" smtClean="0">
                <a:sym typeface="Wingdings" pitchFamily="2" charset="2"/>
              </a:rPr>
              <a:t>Establish connections between the Union and other political and social organisations </a:t>
            </a:r>
            <a:endParaRPr lang="en-GB" dirty="0" smtClean="0"/>
          </a:p>
          <a:p>
            <a:pPr lvl="0">
              <a:buFontTx/>
              <a:buChar char="-"/>
            </a:pPr>
            <a:endParaRPr lang="el-GR" dirty="0"/>
          </a:p>
          <a:p>
            <a:pPr>
              <a:tabLst>
                <a:tab pos="4717021" algn="l"/>
              </a:tabLst>
            </a:pPr>
            <a:endParaRPr lang="el-GR" dirty="0"/>
          </a:p>
        </p:txBody>
      </p:sp>
    </p:spTree>
    <p:extLst>
      <p:ext uri="{BB962C8B-B14F-4D97-AF65-F5344CB8AC3E}">
        <p14:creationId xmlns:p14="http://schemas.microsoft.com/office/powerpoint/2010/main" val="2674440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50364" y="273354"/>
            <a:ext cx="8555504" cy="1145004"/>
          </a:xfrm>
        </p:spPr>
        <p:txBody>
          <a:bodyPr/>
          <a:lstStyle/>
          <a:p>
            <a:pPr algn="ctr">
              <a:buNone/>
            </a:pPr>
            <a:r>
              <a:rPr lang="en-GB" dirty="0" smtClean="0"/>
              <a:t>The problems…</a:t>
            </a:r>
            <a:endParaRPr lang="el-GR" dirty="0"/>
          </a:p>
        </p:txBody>
      </p:sp>
      <p:sp>
        <p:nvSpPr>
          <p:cNvPr id="3" name="Θέση περιεχομένου 2"/>
          <p:cNvSpPr>
            <a:spLocks noGrp="1"/>
          </p:cNvSpPr>
          <p:nvPr>
            <p:ph idx="1"/>
          </p:nvPr>
        </p:nvSpPr>
        <p:spPr>
          <a:xfrm>
            <a:off x="1850363" y="1604844"/>
            <a:ext cx="8522841" cy="4829076"/>
          </a:xfrm>
        </p:spPr>
        <p:txBody>
          <a:bodyPr/>
          <a:lstStyle/>
          <a:p>
            <a:r>
              <a:rPr lang="en-GB" dirty="0" smtClean="0">
                <a:solidFill>
                  <a:schemeClr val="tx1"/>
                </a:solidFill>
              </a:rPr>
              <a:t>Turn </a:t>
            </a:r>
            <a:r>
              <a:rPr lang="en-GB" dirty="0">
                <a:solidFill>
                  <a:schemeClr val="tx1"/>
                </a:solidFill>
              </a:rPr>
              <a:t>mainstream social work education to community action and community development in practice</a:t>
            </a:r>
          </a:p>
          <a:p>
            <a:r>
              <a:rPr lang="en-GB" dirty="0" smtClean="0">
                <a:solidFill>
                  <a:schemeClr val="tx1"/>
                </a:solidFill>
              </a:rPr>
              <a:t>Manage the difficulties and disappointments</a:t>
            </a:r>
          </a:p>
          <a:p>
            <a:r>
              <a:rPr lang="en-GB" dirty="0" smtClean="0">
                <a:solidFill>
                  <a:schemeClr val="tx1"/>
                </a:solidFill>
              </a:rPr>
              <a:t>See the bigger picture</a:t>
            </a:r>
          </a:p>
          <a:p>
            <a:r>
              <a:rPr lang="en-GB" dirty="0" smtClean="0">
                <a:solidFill>
                  <a:schemeClr val="tx1"/>
                </a:solidFill>
              </a:rPr>
              <a:t>Lack of public social services and</a:t>
            </a:r>
          </a:p>
          <a:p>
            <a:r>
              <a:rPr lang="en-GB" dirty="0" smtClean="0">
                <a:solidFill>
                  <a:schemeClr val="tx1"/>
                </a:solidFill>
              </a:rPr>
              <a:t>Lack of time and resources ….</a:t>
            </a:r>
          </a:p>
        </p:txBody>
      </p:sp>
      <p:pic>
        <p:nvPicPr>
          <p:cNvPr id="1026" name="Picture 2" descr="C:\Program Files (x86)\Microsoft Office\MEDIA\CAGCAT10\j02341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797" y="4539514"/>
            <a:ext cx="1771115" cy="1883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309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063553" y="116632"/>
            <a:ext cx="8359551" cy="504056"/>
          </a:xfrm>
        </p:spPr>
        <p:txBody>
          <a:bodyPr/>
          <a:lstStyle/>
          <a:p>
            <a:pPr algn="ctr">
              <a:buNone/>
            </a:pPr>
            <a:r>
              <a:rPr lang="en-GB" dirty="0" smtClean="0"/>
              <a:t>The gain</a:t>
            </a:r>
            <a:endParaRPr lang="el-GR" dirty="0"/>
          </a:p>
        </p:txBody>
      </p:sp>
      <p:sp>
        <p:nvSpPr>
          <p:cNvPr id="3" name="Θέση περιεχομένου 2"/>
          <p:cNvSpPr>
            <a:spLocks noGrp="1"/>
          </p:cNvSpPr>
          <p:nvPr>
            <p:ph idx="1"/>
          </p:nvPr>
        </p:nvSpPr>
        <p:spPr>
          <a:xfrm>
            <a:off x="1631504" y="548680"/>
            <a:ext cx="9036496" cy="5760640"/>
          </a:xfrm>
        </p:spPr>
        <p:txBody>
          <a:bodyPr/>
          <a:lstStyle/>
          <a:p>
            <a:r>
              <a:rPr lang="en-GB" dirty="0" smtClean="0"/>
              <a:t>More people involved in the union and in public assemblies </a:t>
            </a:r>
          </a:p>
          <a:p>
            <a:r>
              <a:rPr lang="en-GB" dirty="0" smtClean="0"/>
              <a:t>Involvement of more habitants in community’s activities</a:t>
            </a:r>
          </a:p>
          <a:p>
            <a:r>
              <a:rPr lang="en-GB" dirty="0" smtClean="0"/>
              <a:t>Empowerment of the habitants through positive actions in their community</a:t>
            </a:r>
          </a:p>
          <a:p>
            <a:r>
              <a:rPr lang="en-GB" dirty="0" smtClean="0"/>
              <a:t>Break down the stigma and isolation of the neighbourhood (Festival)</a:t>
            </a:r>
          </a:p>
          <a:p>
            <a:r>
              <a:rPr lang="en-GB" dirty="0" smtClean="0"/>
              <a:t>Raise the awareness of the political character of their demand</a:t>
            </a:r>
          </a:p>
          <a:p>
            <a:r>
              <a:rPr lang="en-GB" dirty="0" smtClean="0"/>
              <a:t>Restoration of the water supply by Local Authorities May 2015</a:t>
            </a:r>
          </a:p>
          <a:p>
            <a:r>
              <a:rPr lang="en-GB" dirty="0" smtClean="0"/>
              <a:t>Collective action is a unique experience ….</a:t>
            </a:r>
          </a:p>
          <a:p>
            <a:pPr marL="97957" indent="0">
              <a:buNone/>
            </a:pPr>
            <a:endParaRPr lang="en-GB" dirty="0" smtClean="0"/>
          </a:p>
          <a:p>
            <a:endParaRPr lang="en-GB" dirty="0" smtClean="0"/>
          </a:p>
          <a:p>
            <a:endParaRPr lang="en-GB" dirty="0" smtClean="0"/>
          </a:p>
          <a:p>
            <a:pPr marL="97957" indent="0">
              <a:buNone/>
            </a:pPr>
            <a:endParaRPr lang="el-GR" dirty="0"/>
          </a:p>
        </p:txBody>
      </p:sp>
    </p:spTree>
    <p:extLst>
      <p:ext uri="{BB962C8B-B14F-4D97-AF65-F5344CB8AC3E}">
        <p14:creationId xmlns:p14="http://schemas.microsoft.com/office/powerpoint/2010/main" val="2503927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50364" y="273354"/>
            <a:ext cx="8555504" cy="1145004"/>
          </a:xfrm>
        </p:spPr>
        <p:txBody>
          <a:bodyPr/>
          <a:lstStyle/>
          <a:p>
            <a:pPr algn="ctr">
              <a:buNone/>
            </a:pPr>
            <a:r>
              <a:rPr lang="en-GB" sz="3300" dirty="0"/>
              <a:t>“Action starts in the Community” – Greek Swan</a:t>
            </a:r>
            <a:endParaRPr lang="el-GR" sz="3300"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46315" y="1604328"/>
            <a:ext cx="7772782" cy="4568294"/>
          </a:xfrm>
        </p:spPr>
      </p:pic>
    </p:spTree>
    <p:extLst>
      <p:ext uri="{BB962C8B-B14F-4D97-AF65-F5344CB8AC3E}">
        <p14:creationId xmlns:p14="http://schemas.microsoft.com/office/powerpoint/2010/main" val="4202978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991544" y="1600200"/>
            <a:ext cx="8219256" cy="5069160"/>
          </a:xfrm>
        </p:spPr>
        <p:txBody>
          <a:bodyPr>
            <a:noAutofit/>
          </a:bodyPr>
          <a:lstStyle/>
          <a:p>
            <a:pPr algn="just"/>
            <a:r>
              <a:rPr lang="en-GB" sz="2800" dirty="0"/>
              <a:t>Self-organized political – social initiatives </a:t>
            </a:r>
          </a:p>
          <a:p>
            <a:pPr algn="just"/>
            <a:r>
              <a:rPr lang="en-GB" sz="2800" dirty="0"/>
              <a:t>Collective action and demand (macro level)</a:t>
            </a:r>
          </a:p>
          <a:p>
            <a:pPr algn="just"/>
            <a:r>
              <a:rPr lang="en-GB" sz="2800" dirty="0"/>
              <a:t>Community work (alternative approaches)</a:t>
            </a:r>
          </a:p>
          <a:p>
            <a:pPr algn="just"/>
            <a:r>
              <a:rPr lang="en-GB" sz="2800" dirty="0">
                <a:solidFill>
                  <a:prstClr val="black"/>
                </a:solidFill>
              </a:rPr>
              <a:t>Broader understanding of the structural causes</a:t>
            </a:r>
          </a:p>
          <a:p>
            <a:pPr algn="just"/>
            <a:r>
              <a:rPr lang="en-GB" sz="2800" dirty="0">
                <a:solidFill>
                  <a:prstClr val="black"/>
                </a:solidFill>
              </a:rPr>
              <a:t>Connection with local networks</a:t>
            </a:r>
          </a:p>
          <a:p>
            <a:pPr algn="just"/>
            <a:r>
              <a:rPr lang="en-GB" sz="2800" dirty="0">
                <a:solidFill>
                  <a:prstClr val="black"/>
                </a:solidFill>
              </a:rPr>
              <a:t>Welfare grassroots structures</a:t>
            </a:r>
            <a:r>
              <a:rPr lang="el-GR" sz="2800" dirty="0">
                <a:solidFill>
                  <a:prstClr val="black"/>
                </a:solidFill>
              </a:rPr>
              <a:t> </a:t>
            </a:r>
            <a:r>
              <a:rPr lang="en-GB" sz="2800" dirty="0" err="1">
                <a:solidFill>
                  <a:prstClr val="black"/>
                </a:solidFill>
              </a:rPr>
              <a:t>Vs</a:t>
            </a:r>
            <a:r>
              <a:rPr lang="en-GB" sz="2800" dirty="0">
                <a:solidFill>
                  <a:prstClr val="black"/>
                </a:solidFill>
              </a:rPr>
              <a:t> Bureaucratisation of welfare and health sector</a:t>
            </a:r>
          </a:p>
          <a:p>
            <a:pPr algn="just"/>
            <a:endParaRPr lang="en-GB" sz="2800" dirty="0">
              <a:solidFill>
                <a:prstClr val="black"/>
              </a:solidFill>
            </a:endParaRPr>
          </a:p>
          <a:p>
            <a:endParaRPr lang="el-GR" sz="2800" dirty="0"/>
          </a:p>
        </p:txBody>
      </p:sp>
      <p:sp>
        <p:nvSpPr>
          <p:cNvPr id="4" name="Τίτλος 1"/>
          <p:cNvSpPr>
            <a:spLocks noGrp="1"/>
          </p:cNvSpPr>
          <p:nvPr>
            <p:ph type="title"/>
          </p:nvPr>
        </p:nvSpPr>
        <p:spPr>
          <a:xfrm>
            <a:off x="1981200" y="553751"/>
            <a:ext cx="8229600" cy="584775"/>
          </a:xfrm>
          <a:ln>
            <a:solidFill>
              <a:schemeClr val="accent6">
                <a:lumMod val="60000"/>
                <a:lumOff val="40000"/>
              </a:schemeClr>
            </a:solidFill>
          </a:ln>
          <a:scene3d>
            <a:camera prst="orthographicFront"/>
            <a:lightRig rig="threePt" dir="t"/>
          </a:scene3d>
          <a:sp3d>
            <a:bevelT prst="relaxedInset"/>
          </a:sp3d>
        </p:spPr>
        <p:txBody>
          <a:bodyPr wrap="square">
            <a:spAutoFit/>
          </a:bodyPr>
          <a:lstStyle/>
          <a:p>
            <a:pPr>
              <a:spcAft>
                <a:spcPts val="1000"/>
              </a:spcAft>
              <a:tabLst>
                <a:tab pos="571500" algn="l"/>
              </a:tabLst>
            </a:pPr>
            <a:r>
              <a:rPr lang="en-GB" sz="3200" b="1" i="1" dirty="0">
                <a:ea typeface="Calibri"/>
                <a:cs typeface="Times New Roman"/>
              </a:rPr>
              <a:t>Lessons from the movements </a:t>
            </a:r>
            <a:endParaRPr lang="el-GR" sz="3200" b="1" i="1" dirty="0"/>
          </a:p>
        </p:txBody>
      </p:sp>
    </p:spTree>
    <p:extLst>
      <p:ext uri="{BB962C8B-B14F-4D97-AF65-F5344CB8AC3E}">
        <p14:creationId xmlns:p14="http://schemas.microsoft.com/office/powerpoint/2010/main" val="1551352681"/>
      </p:ext>
    </p:extLst>
  </p:cSld>
  <p:clrMapOvr>
    <a:masterClrMapping/>
  </p:clrMapOvr>
  <p:transition spd="slow">
    <p:push di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703512" y="1196752"/>
            <a:ext cx="8712968" cy="5661248"/>
          </a:xfrm>
        </p:spPr>
        <p:txBody>
          <a:bodyPr>
            <a:normAutofit fontScale="92500" lnSpcReduction="20000"/>
          </a:bodyPr>
          <a:lstStyle/>
          <a:p>
            <a:pPr marL="0" indent="0">
              <a:buNone/>
            </a:pPr>
            <a:endParaRPr lang="en-GB" dirty="0"/>
          </a:p>
          <a:p>
            <a:r>
              <a:rPr lang="en-GB" dirty="0" smtClean="0"/>
              <a:t>Elections 2015 and various expectations from the Greek government</a:t>
            </a:r>
          </a:p>
          <a:p>
            <a:r>
              <a:rPr lang="en-GB" dirty="0" smtClean="0"/>
              <a:t>What we have been taught:</a:t>
            </a:r>
          </a:p>
          <a:p>
            <a:pPr lvl="1">
              <a:buFontTx/>
              <a:buChar char="-"/>
            </a:pPr>
            <a:r>
              <a:rPr lang="en-GB" dirty="0" smtClean="0"/>
              <a:t>Collective action and solidarity is integral part of survival (physically and mentally)</a:t>
            </a:r>
          </a:p>
          <a:p>
            <a:pPr lvl="1">
              <a:buFontTx/>
              <a:buChar char="-"/>
            </a:pPr>
            <a:r>
              <a:rPr lang="en-GB" dirty="0" smtClean="0"/>
              <a:t>Coalition based on a common agenda between social and political organisations</a:t>
            </a:r>
            <a:r>
              <a:rPr lang="en-GB" dirty="0" smtClean="0">
                <a:sym typeface="Wingdings" pitchFamily="2" charset="2"/>
              </a:rPr>
              <a:t> Strengths the movement</a:t>
            </a:r>
            <a:endParaRPr lang="en-GB" dirty="0" smtClean="0"/>
          </a:p>
          <a:p>
            <a:pPr lvl="1">
              <a:buFontTx/>
              <a:buChar char="-"/>
            </a:pPr>
            <a:r>
              <a:rPr lang="en-GB" dirty="0" smtClean="0"/>
              <a:t>Social mobilization and political process in micro level through collective action affect political landscape in macro level</a:t>
            </a:r>
            <a:r>
              <a:rPr lang="en-GB" dirty="0" smtClean="0">
                <a:sym typeface="Wingdings" pitchFamily="2" charset="2"/>
              </a:rPr>
              <a:t> </a:t>
            </a:r>
            <a:r>
              <a:rPr lang="en-GB" dirty="0" smtClean="0"/>
              <a:t>Gradual close down of the detention centres by the Greek government as a demand of the antiracist movement</a:t>
            </a:r>
          </a:p>
          <a:p>
            <a:pPr lvl="1">
              <a:buFontTx/>
              <a:buChar char="-"/>
            </a:pPr>
            <a:r>
              <a:rPr lang="en-GB" dirty="0" smtClean="0"/>
              <a:t>Grassroots initiatives as alternative paths for the function of welfare and health sector</a:t>
            </a:r>
          </a:p>
        </p:txBody>
      </p:sp>
      <p:sp>
        <p:nvSpPr>
          <p:cNvPr id="4" name="Τίτλος 1"/>
          <p:cNvSpPr txBox="1">
            <a:spLocks/>
          </p:cNvSpPr>
          <p:nvPr/>
        </p:nvSpPr>
        <p:spPr>
          <a:xfrm>
            <a:off x="1775520" y="307528"/>
            <a:ext cx="8712968" cy="1077218"/>
          </a:xfrm>
          <a:prstGeom prst="rect">
            <a:avLst/>
          </a:prstGeom>
          <a:ln>
            <a:solidFill>
              <a:schemeClr val="accent6">
                <a:lumMod val="60000"/>
                <a:lumOff val="40000"/>
              </a:schemeClr>
            </a:solidFill>
          </a:ln>
          <a:scene3d>
            <a:camera prst="orthographicFront"/>
            <a:lightRig rig="threePt" dir="t"/>
          </a:scene3d>
          <a:sp3d>
            <a:bevelT prst="relaxedInset"/>
          </a:sp3d>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000"/>
              </a:spcAft>
              <a:tabLst>
                <a:tab pos="571500" algn="l"/>
              </a:tabLst>
            </a:pPr>
            <a:r>
              <a:rPr lang="en-GB" sz="3200" b="1" dirty="0">
                <a:solidFill>
                  <a:prstClr val="black"/>
                </a:solidFill>
              </a:rPr>
              <a:t>Social mobilization and the change of    </a:t>
            </a:r>
            <a:br>
              <a:rPr lang="en-GB" sz="3200" b="1" dirty="0">
                <a:solidFill>
                  <a:prstClr val="black"/>
                </a:solidFill>
              </a:rPr>
            </a:br>
            <a:r>
              <a:rPr lang="en-GB" sz="3200" b="1" dirty="0">
                <a:solidFill>
                  <a:prstClr val="black"/>
                </a:solidFill>
              </a:rPr>
              <a:t>     political landscape</a:t>
            </a:r>
            <a:endParaRPr lang="el-GR" sz="3200" b="1" i="1" dirty="0">
              <a:solidFill>
                <a:prstClr val="black"/>
              </a:solidFill>
            </a:endParaRPr>
          </a:p>
        </p:txBody>
      </p:sp>
    </p:spTree>
    <p:extLst>
      <p:ext uri="{BB962C8B-B14F-4D97-AF65-F5344CB8AC3E}">
        <p14:creationId xmlns:p14="http://schemas.microsoft.com/office/powerpoint/2010/main" val="843319566"/>
      </p:ext>
    </p:extLst>
  </p:cSld>
  <p:clrMapOvr>
    <a:masterClrMapping/>
  </p:clrMapOvr>
  <p:transition spd="slow">
    <p:push di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smtClean="0"/>
              <a:t>… and the Greek message</a:t>
            </a:r>
            <a:endParaRPr lang="el-GR" dirty="0"/>
          </a:p>
        </p:txBody>
      </p:sp>
      <p:sp>
        <p:nvSpPr>
          <p:cNvPr id="3" name="Θέση περιεχομένου 2"/>
          <p:cNvSpPr>
            <a:spLocks noGrp="1"/>
          </p:cNvSpPr>
          <p:nvPr>
            <p:ph idx="1"/>
          </p:nvPr>
        </p:nvSpPr>
        <p:spPr/>
        <p:txBody>
          <a:bodyPr/>
          <a:lstStyle/>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a:p>
        </p:txBody>
      </p:sp>
      <p:pic>
        <p:nvPicPr>
          <p:cNvPr id="2050" name="Picture 2" descr="C:\Users\user\Documents\Επιστημονικά - Έρευνα\Συνέδρια\SWAN 2015\fot\263135_1605103466441_5893703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9616" y="1484785"/>
            <a:ext cx="7272808" cy="518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792622"/>
      </p:ext>
    </p:extLst>
  </p:cSld>
  <p:clrMapOvr>
    <a:masterClrMapping/>
  </p:clrMapOvr>
  <p:transition spd="slow">
    <p:push dir="u"/>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1847850" y="3933056"/>
            <a:ext cx="5686425" cy="720080"/>
          </a:xfrm>
        </p:spPr>
        <p:txBody>
          <a:bodyPr/>
          <a:lstStyle/>
          <a:p>
            <a:r>
              <a:rPr lang="en-GB" dirty="0"/>
              <a:t>Human Rights as a policy tool</a:t>
            </a:r>
            <a:r>
              <a:rPr lang="nl-BE" dirty="0"/>
              <a:t/>
            </a:r>
            <a:br>
              <a:rPr lang="nl-BE" dirty="0"/>
            </a:br>
            <a:endParaRPr lang="en-US" noProof="0" dirty="0"/>
          </a:p>
        </p:txBody>
      </p:sp>
      <p:sp>
        <p:nvSpPr>
          <p:cNvPr id="5" name="Ondertitel 4"/>
          <p:cNvSpPr>
            <a:spLocks noGrp="1"/>
          </p:cNvSpPr>
          <p:nvPr>
            <p:ph type="subTitle" idx="1"/>
          </p:nvPr>
        </p:nvSpPr>
        <p:spPr>
          <a:xfrm>
            <a:off x="1847850" y="5157193"/>
            <a:ext cx="8496622" cy="648071"/>
          </a:xfrm>
        </p:spPr>
        <p:txBody>
          <a:bodyPr/>
          <a:lstStyle/>
          <a:p>
            <a:r>
              <a:rPr lang="en-GB" dirty="0" smtClean="0"/>
              <a:t>Introduction by </a:t>
            </a:r>
            <a:r>
              <a:rPr lang="en-GB" dirty="0"/>
              <a:t>Siobhan Lloyd (Just Fair)</a:t>
            </a:r>
            <a:endParaRPr lang="en-US" noProof="0" dirty="0"/>
          </a:p>
        </p:txBody>
      </p:sp>
    </p:spTree>
    <p:extLst>
      <p:ext uri="{BB962C8B-B14F-4D97-AF65-F5344CB8AC3E}">
        <p14:creationId xmlns:p14="http://schemas.microsoft.com/office/powerpoint/2010/main" val="1739436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tx2">
                    <a:lumMod val="75000"/>
                  </a:schemeClr>
                </a:solidFill>
              </a:rPr>
              <a:t>USING HUMAN RIGHTS AS A POLICY TOOL</a:t>
            </a:r>
          </a:p>
        </p:txBody>
      </p:sp>
      <p:sp>
        <p:nvSpPr>
          <p:cNvPr id="3" name="Content Placeholder 2"/>
          <p:cNvSpPr>
            <a:spLocks noGrp="1"/>
          </p:cNvSpPr>
          <p:nvPr>
            <p:ph idx="1"/>
          </p:nvPr>
        </p:nvSpPr>
        <p:spPr/>
        <p:txBody>
          <a:bodyPr>
            <a:normAutofit lnSpcReduction="10000"/>
          </a:bodyPr>
          <a:lstStyle/>
          <a:p>
            <a:pPr marL="914400" lvl="1" indent="-514350">
              <a:buFont typeface="+mj-lt"/>
              <a:buAutoNum type="arabicPeriod"/>
            </a:pPr>
            <a:r>
              <a:rPr lang="en-US" dirty="0" smtClean="0"/>
              <a:t>Sources of human rights law</a:t>
            </a:r>
          </a:p>
          <a:p>
            <a:pPr marL="914400" lvl="1" indent="-514350">
              <a:buFont typeface="+mj-lt"/>
              <a:buAutoNum type="arabicPeriod"/>
            </a:pPr>
            <a:r>
              <a:rPr lang="en-US" dirty="0" smtClean="0"/>
              <a:t>Social and economic rights </a:t>
            </a:r>
          </a:p>
          <a:p>
            <a:pPr marL="1314450" lvl="2" indent="-514350"/>
            <a:r>
              <a:rPr lang="en-US" dirty="0" smtClean="0"/>
              <a:t>Articles from different international instruments</a:t>
            </a:r>
          </a:p>
          <a:p>
            <a:pPr marL="1314450" lvl="2" indent="-514350"/>
            <a:r>
              <a:rPr lang="en-US" dirty="0" smtClean="0"/>
              <a:t>Examples of violations from UK</a:t>
            </a:r>
          </a:p>
          <a:p>
            <a:pPr marL="914400" lvl="1" indent="-514350">
              <a:buFont typeface="+mj-lt"/>
              <a:buAutoNum type="arabicPeriod"/>
            </a:pPr>
            <a:r>
              <a:rPr lang="en-US" dirty="0" smtClean="0"/>
              <a:t>How social and economic rights can be used as a policy tool</a:t>
            </a:r>
          </a:p>
          <a:p>
            <a:pPr marL="1314450" lvl="2" indent="-514350"/>
            <a:r>
              <a:rPr lang="en-US" dirty="0" smtClean="0"/>
              <a:t>Complaints Procedures</a:t>
            </a:r>
          </a:p>
          <a:p>
            <a:pPr marL="1314450" lvl="2" indent="-514350"/>
            <a:r>
              <a:rPr lang="en-US" dirty="0" smtClean="0"/>
              <a:t>Shadow reporting</a:t>
            </a:r>
          </a:p>
          <a:p>
            <a:pPr marL="1314450" lvl="2" indent="-514350"/>
            <a:r>
              <a:rPr lang="en-US" dirty="0" smtClean="0"/>
              <a:t>Litigation</a:t>
            </a:r>
          </a:p>
          <a:p>
            <a:pPr marL="1314450" lvl="2" indent="-514350"/>
            <a:r>
              <a:rPr lang="en-US" dirty="0" smtClean="0"/>
              <a:t>Media</a:t>
            </a:r>
          </a:p>
          <a:p>
            <a:pPr marL="914400" lvl="1" indent="-514350">
              <a:buFont typeface="+mj-lt"/>
              <a:buAutoNum type="arabicPeriod"/>
            </a:pPr>
            <a:r>
              <a:rPr lang="en-US" dirty="0" smtClean="0"/>
              <a:t>Conclusion</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pic>
        <p:nvPicPr>
          <p:cNvPr id="5" name="Picture 4" descr="Just Fair Website 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6756" y="5472378"/>
            <a:ext cx="2771244" cy="1385622"/>
          </a:xfrm>
          <a:prstGeom prst="rect">
            <a:avLst/>
          </a:prstGeom>
        </p:spPr>
      </p:pic>
    </p:spTree>
    <p:extLst>
      <p:ext uri="{BB962C8B-B14F-4D97-AF65-F5344CB8AC3E}">
        <p14:creationId xmlns:p14="http://schemas.microsoft.com/office/powerpoint/2010/main" val="2165377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351584" y="1124744"/>
            <a:ext cx="7920880" cy="4752528"/>
          </a:xfrm>
          <a:ln w="19050">
            <a:noFill/>
          </a:ln>
        </p:spPr>
        <p:txBody>
          <a:bodyPr>
            <a:noAutofit/>
          </a:bodyPr>
          <a:lstStyle/>
          <a:p>
            <a:pPr marL="173038" indent="-15875" algn="l" eaLnBrk="1" hangingPunct="1">
              <a:spcBef>
                <a:spcPts val="0"/>
              </a:spcBef>
              <a:spcAft>
                <a:spcPts val="0"/>
              </a:spcAft>
            </a:pPr>
            <a:r>
              <a:rPr lang="en-US" sz="2400" b="1" u="sng" dirty="0">
                <a:latin typeface="Arial" pitchFamily="34" charset="0"/>
                <a:cs typeface="Arial" pitchFamily="34" charset="0"/>
              </a:rPr>
              <a:t>Contents:</a:t>
            </a:r>
            <a:br>
              <a:rPr lang="en-US" sz="2400" b="1" u="sng" dirty="0">
                <a:latin typeface="Arial" pitchFamily="34" charset="0"/>
                <a:cs typeface="Arial" pitchFamily="34" charset="0"/>
              </a:rPr>
            </a:br>
            <a:r>
              <a:rPr lang="en-US" sz="2400" b="1" u="sng" dirty="0">
                <a:latin typeface="Arial" pitchFamily="34" charset="0"/>
                <a:cs typeface="Arial" pitchFamily="34" charset="0"/>
              </a:rPr>
              <a:t/>
            </a:r>
            <a:br>
              <a:rPr lang="en-US" sz="2400" b="1" u="sng" dirty="0">
                <a:latin typeface="Arial" pitchFamily="34" charset="0"/>
                <a:cs typeface="Arial" pitchFamily="34" charset="0"/>
              </a:rPr>
            </a:br>
            <a:r>
              <a:rPr lang="en-US" sz="2400" b="1" u="sng" dirty="0">
                <a:latin typeface="Arial" pitchFamily="34" charset="0"/>
                <a:cs typeface="Arial" pitchFamily="34" charset="0"/>
              </a:rPr>
              <a:t/>
            </a:r>
            <a:br>
              <a:rPr lang="en-US" sz="2400" b="1" u="sng" dirty="0">
                <a:latin typeface="Arial" pitchFamily="34" charset="0"/>
                <a:cs typeface="Arial" pitchFamily="34" charset="0"/>
              </a:rPr>
            </a:br>
            <a:r>
              <a:rPr lang="en-US" sz="2400" b="1" u="sng" dirty="0">
                <a:latin typeface="Arial" pitchFamily="34" charset="0"/>
                <a:cs typeface="Arial" pitchFamily="34" charset="0"/>
              </a:rPr>
              <a:t/>
            </a:r>
            <a:br>
              <a:rPr lang="en-US" sz="2400" b="1" u="sng" dirty="0">
                <a:latin typeface="Arial" pitchFamily="34" charset="0"/>
                <a:cs typeface="Arial" pitchFamily="34" charset="0"/>
              </a:rPr>
            </a:br>
            <a:r>
              <a:rPr lang="en-US" sz="2400" b="1" dirty="0">
                <a:latin typeface="Arial" pitchFamily="34" charset="0"/>
                <a:cs typeface="Arial" pitchFamily="34" charset="0"/>
              </a:rPr>
              <a:t>1. Reasons to change the Spanish economic policy</a:t>
            </a:r>
            <a:br>
              <a:rPr lang="en-US" sz="2400" b="1" dirty="0">
                <a:latin typeface="Arial" pitchFamily="34" charset="0"/>
                <a:cs typeface="Arial" pitchFamily="34" charset="0"/>
              </a:rPr>
            </a:br>
            <a:r>
              <a:rPr lang="en-US" sz="2400" b="1" dirty="0">
                <a:latin typeface="Arial" pitchFamily="34" charset="0"/>
                <a:cs typeface="Arial" pitchFamily="34" charset="0"/>
              </a:rPr>
              <a:t/>
            </a:r>
            <a:br>
              <a:rPr lang="en-US" sz="2400" b="1" dirty="0">
                <a:latin typeface="Arial" pitchFamily="34" charset="0"/>
                <a:cs typeface="Arial" pitchFamily="34" charset="0"/>
              </a:rPr>
            </a:br>
            <a:r>
              <a:rPr lang="en-US" sz="2400" b="1" dirty="0">
                <a:latin typeface="Arial" pitchFamily="34" charset="0"/>
                <a:cs typeface="Arial" pitchFamily="34" charset="0"/>
              </a:rPr>
              <a:t/>
            </a:r>
            <a:br>
              <a:rPr lang="en-US" sz="2400" b="1" dirty="0">
                <a:latin typeface="Arial" pitchFamily="34" charset="0"/>
                <a:cs typeface="Arial" pitchFamily="34" charset="0"/>
              </a:rPr>
            </a:br>
            <a:r>
              <a:rPr lang="en-US" sz="2400" b="1" dirty="0">
                <a:latin typeface="Arial" pitchFamily="34" charset="0"/>
                <a:cs typeface="Arial" pitchFamily="34" charset="0"/>
              </a:rPr>
              <a:t>2. Four priorities for an alternative economic policy</a:t>
            </a:r>
            <a:r>
              <a:rPr lang="es-ES" sz="2400" b="1" dirty="0">
                <a:latin typeface="Arial" pitchFamily="34" charset="0"/>
                <a:cs typeface="Arial" pitchFamily="34" charset="0"/>
              </a:rPr>
              <a:t/>
            </a:r>
            <a:br>
              <a:rPr lang="es-ES" sz="2400" b="1" dirty="0">
                <a:latin typeface="Arial" pitchFamily="34" charset="0"/>
                <a:cs typeface="Arial" pitchFamily="34" charset="0"/>
              </a:rPr>
            </a:br>
            <a:r>
              <a:rPr lang="es-ES" sz="2400" b="1" dirty="0">
                <a:latin typeface="Arial" pitchFamily="34" charset="0"/>
                <a:cs typeface="Arial" pitchFamily="34" charset="0"/>
              </a:rPr>
              <a:t/>
            </a:r>
            <a:br>
              <a:rPr lang="es-ES" sz="2400" b="1" dirty="0">
                <a:latin typeface="Arial" pitchFamily="34" charset="0"/>
                <a:cs typeface="Arial" pitchFamily="34" charset="0"/>
              </a:rPr>
            </a:br>
            <a:r>
              <a:rPr lang="es-ES" sz="2400" b="1" dirty="0">
                <a:latin typeface="Arial" pitchFamily="34" charset="0"/>
                <a:cs typeface="Arial" pitchFamily="34" charset="0"/>
              </a:rPr>
              <a:t/>
            </a:r>
            <a:br>
              <a:rPr lang="es-ES" sz="2400" b="1" dirty="0">
                <a:latin typeface="Arial" pitchFamily="34" charset="0"/>
                <a:cs typeface="Arial" pitchFamily="34" charset="0"/>
              </a:rPr>
            </a:br>
            <a:r>
              <a:rPr lang="es-ES" sz="2400" b="1" dirty="0">
                <a:latin typeface="Arial" pitchFamily="34" charset="0"/>
                <a:cs typeface="Arial" pitchFamily="34" charset="0"/>
              </a:rPr>
              <a:t>3. Key </a:t>
            </a:r>
            <a:r>
              <a:rPr lang="es-ES" sz="2400" b="1" dirty="0" err="1">
                <a:latin typeface="Arial" pitchFamily="34" charset="0"/>
                <a:cs typeface="Arial" pitchFamily="34" charset="0"/>
              </a:rPr>
              <a:t>lines</a:t>
            </a:r>
            <a:r>
              <a:rPr lang="es-ES" sz="2400" b="1" dirty="0">
                <a:latin typeface="Arial" pitchFamily="34" charset="0"/>
                <a:cs typeface="Arial" pitchFamily="34" charset="0"/>
              </a:rPr>
              <a:t> of </a:t>
            </a:r>
            <a:r>
              <a:rPr lang="es-ES" sz="2400" b="1" dirty="0" err="1">
                <a:latin typeface="Arial" pitchFamily="34" charset="0"/>
                <a:cs typeface="Arial" pitchFamily="34" charset="0"/>
              </a:rPr>
              <a:t>action</a:t>
            </a:r>
            <a:r>
              <a:rPr lang="es-ES" sz="2400" b="1" dirty="0">
                <a:latin typeface="Arial" pitchFamily="34" charset="0"/>
                <a:cs typeface="Arial" pitchFamily="34" charset="0"/>
              </a:rPr>
              <a:t/>
            </a:r>
            <a:br>
              <a:rPr lang="es-ES" sz="2400" b="1" dirty="0">
                <a:latin typeface="Arial" pitchFamily="34" charset="0"/>
                <a:cs typeface="Arial" pitchFamily="34" charset="0"/>
              </a:rPr>
            </a:br>
            <a:r>
              <a:rPr lang="en-US" sz="2000" u="sng" dirty="0">
                <a:latin typeface="Arial" pitchFamily="34" charset="0"/>
                <a:cs typeface="Arial" pitchFamily="34" charset="0"/>
              </a:rPr>
              <a:t/>
            </a:r>
            <a:br>
              <a:rPr lang="en-US" sz="2000" u="sng" dirty="0">
                <a:latin typeface="Arial" pitchFamily="34" charset="0"/>
                <a:cs typeface="Arial" pitchFamily="34" charset="0"/>
              </a:rPr>
            </a:br>
            <a:r>
              <a:rPr lang="en-US" sz="2000" u="sng" dirty="0">
                <a:latin typeface="Arial" pitchFamily="34" charset="0"/>
                <a:cs typeface="Arial" pitchFamily="34" charset="0"/>
              </a:rPr>
              <a:t/>
            </a:r>
            <a:br>
              <a:rPr lang="en-US" sz="2000" u="sng" dirty="0">
                <a:latin typeface="Arial" pitchFamily="34" charset="0"/>
                <a:cs typeface="Arial" pitchFamily="34" charset="0"/>
              </a:rPr>
            </a:br>
            <a:endParaRPr lang="en-US" sz="2400" u="sng" dirty="0">
              <a:latin typeface="Arial" pitchFamily="34" charset="0"/>
              <a:cs typeface="Arial" pitchFamily="34" charset="0"/>
            </a:endParaRPr>
          </a:p>
        </p:txBody>
      </p:sp>
    </p:spTree>
    <p:extLst>
      <p:ext uri="{BB962C8B-B14F-4D97-AF65-F5344CB8AC3E}">
        <p14:creationId xmlns:p14="http://schemas.microsoft.com/office/powerpoint/2010/main" val="24303352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85557" y="660401"/>
            <a:ext cx="7772400" cy="1470025"/>
          </a:xfrm>
        </p:spPr>
        <p:txBody>
          <a:bodyPr>
            <a:normAutofit/>
          </a:bodyPr>
          <a:lstStyle/>
          <a:p>
            <a:r>
              <a:rPr lang="en-US" sz="3200" dirty="0">
                <a:solidFill>
                  <a:srgbClr val="17375E"/>
                </a:solidFill>
              </a:rPr>
              <a:t>SOURCES OF HUMAN RIGHTS LAW</a:t>
            </a:r>
          </a:p>
        </p:txBody>
      </p:sp>
      <p:sp>
        <p:nvSpPr>
          <p:cNvPr id="3" name="Subtitle 2"/>
          <p:cNvSpPr>
            <a:spLocks noGrp="1"/>
          </p:cNvSpPr>
          <p:nvPr>
            <p:ph type="subTitle" idx="1"/>
          </p:nvPr>
        </p:nvSpPr>
        <p:spPr>
          <a:xfrm>
            <a:off x="2338488" y="2130426"/>
            <a:ext cx="6957913" cy="3508375"/>
          </a:xfrm>
        </p:spPr>
        <p:txBody>
          <a:bodyPr>
            <a:normAutofit fontScale="70000" lnSpcReduction="20000"/>
          </a:bodyPr>
          <a:lstStyle/>
          <a:p>
            <a:pPr algn="l"/>
            <a:r>
              <a:rPr lang="en-US" dirty="0" smtClean="0">
                <a:solidFill>
                  <a:schemeClr val="tx1"/>
                </a:solidFill>
              </a:rPr>
              <a:t>Universal Declaration of Human Rights</a:t>
            </a:r>
          </a:p>
          <a:p>
            <a:pPr algn="l"/>
            <a:endParaRPr lang="en-US" dirty="0" smtClean="0">
              <a:solidFill>
                <a:schemeClr val="tx1"/>
              </a:solidFill>
            </a:endParaRPr>
          </a:p>
          <a:p>
            <a:pPr marL="514350" indent="-514350" algn="l">
              <a:buAutoNum type="arabicParenBoth"/>
            </a:pPr>
            <a:r>
              <a:rPr lang="en-US" dirty="0" smtClean="0">
                <a:solidFill>
                  <a:schemeClr val="tx1"/>
                </a:solidFill>
              </a:rPr>
              <a:t>Civil and Political Rights</a:t>
            </a:r>
          </a:p>
          <a:p>
            <a:pPr marL="971550" lvl="1" indent="-514350" algn="l">
              <a:buFont typeface="Arial"/>
              <a:buChar char="•"/>
            </a:pPr>
            <a:r>
              <a:rPr lang="en-US" dirty="0" smtClean="0">
                <a:solidFill>
                  <a:schemeClr val="tx1"/>
                </a:solidFill>
              </a:rPr>
              <a:t>International Covenant on Civil and Political Rights (ICCPR) (UN)</a:t>
            </a:r>
          </a:p>
          <a:p>
            <a:pPr marL="971550" lvl="1" indent="-514350" algn="l">
              <a:buFont typeface="Arial"/>
              <a:buChar char="•"/>
            </a:pPr>
            <a:r>
              <a:rPr lang="en-US" dirty="0" smtClean="0">
                <a:solidFill>
                  <a:schemeClr val="tx1"/>
                </a:solidFill>
              </a:rPr>
              <a:t>European Convention on Human Rights (Council of Europe)</a:t>
            </a:r>
          </a:p>
          <a:p>
            <a:pPr marL="514350" indent="-514350" algn="l">
              <a:buAutoNum type="arabicParenBoth"/>
            </a:pPr>
            <a:r>
              <a:rPr lang="en-US" dirty="0" smtClean="0">
                <a:solidFill>
                  <a:schemeClr val="tx1"/>
                </a:solidFill>
              </a:rPr>
              <a:t>Economic and Social Rights</a:t>
            </a:r>
          </a:p>
          <a:p>
            <a:pPr marL="971550" lvl="1" indent="-514350" algn="l">
              <a:buFont typeface="Arial"/>
              <a:buChar char="•"/>
            </a:pPr>
            <a:r>
              <a:rPr lang="en-US" dirty="0" smtClean="0">
                <a:solidFill>
                  <a:schemeClr val="tx1"/>
                </a:solidFill>
              </a:rPr>
              <a:t>International Covenant on Economic, Social and Cultural Rights (ICESCR) (UN)</a:t>
            </a:r>
          </a:p>
          <a:p>
            <a:pPr marL="971550" lvl="1" indent="-514350" algn="l">
              <a:buFont typeface="Arial"/>
              <a:buChar char="•"/>
            </a:pPr>
            <a:r>
              <a:rPr lang="en-US" dirty="0" smtClean="0">
                <a:solidFill>
                  <a:schemeClr val="tx1"/>
                </a:solidFill>
              </a:rPr>
              <a:t>European Social Charter (Council of Europe)</a:t>
            </a:r>
          </a:p>
        </p:txBody>
      </p:sp>
      <p:sp>
        <p:nvSpPr>
          <p:cNvPr id="5" name="Footer Placeholder 4"/>
          <p:cNvSpPr>
            <a:spLocks noGrp="1"/>
          </p:cNvSpPr>
          <p:nvPr>
            <p:ph type="ftr" sz="quarter" idx="11"/>
          </p:nvPr>
        </p:nvSpPr>
        <p:spPr>
          <a:xfrm>
            <a:off x="7896756" y="5497122"/>
            <a:ext cx="2771244" cy="1360878"/>
          </a:xfrm>
        </p:spPr>
        <p:txBody>
          <a:bodyPr/>
          <a:lstStyle/>
          <a:p>
            <a:endParaRPr lang="en-US" dirty="0">
              <a:solidFill>
                <a:prstClr val="black">
                  <a:tint val="75000"/>
                </a:prstClr>
              </a:solidFill>
            </a:endParaRPr>
          </a:p>
        </p:txBody>
      </p:sp>
      <p:pic>
        <p:nvPicPr>
          <p:cNvPr id="7" name="Picture 6" descr="Just Fair Website 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6756" y="5472378"/>
            <a:ext cx="2771244" cy="1385622"/>
          </a:xfrm>
          <a:prstGeom prst="rect">
            <a:avLst/>
          </a:prstGeom>
        </p:spPr>
      </p:pic>
    </p:spTree>
    <p:extLst>
      <p:ext uri="{BB962C8B-B14F-4D97-AF65-F5344CB8AC3E}">
        <p14:creationId xmlns:p14="http://schemas.microsoft.com/office/powerpoint/2010/main" val="167597521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7375E"/>
                </a:solidFill>
              </a:rPr>
              <a:t>EUROPEAN UNION</a:t>
            </a:r>
            <a:endParaRPr lang="en-US" dirty="0">
              <a:solidFill>
                <a:srgbClr val="17375E"/>
              </a:solidFill>
            </a:endParaRPr>
          </a:p>
        </p:txBody>
      </p:sp>
      <p:sp>
        <p:nvSpPr>
          <p:cNvPr id="3" name="Content Placeholder 2"/>
          <p:cNvSpPr>
            <a:spLocks noGrp="1"/>
          </p:cNvSpPr>
          <p:nvPr>
            <p:ph idx="1"/>
          </p:nvPr>
        </p:nvSpPr>
        <p:spPr/>
        <p:txBody>
          <a:bodyPr>
            <a:normAutofit fontScale="92500" lnSpcReduction="10000"/>
          </a:bodyPr>
          <a:lstStyle/>
          <a:p>
            <a:r>
              <a:rPr lang="en-US" dirty="0" smtClean="0"/>
              <a:t>Preamble to the </a:t>
            </a:r>
            <a:r>
              <a:rPr lang="en-US" u="sng" dirty="0" smtClean="0"/>
              <a:t>Treaty on European Union</a:t>
            </a:r>
          </a:p>
          <a:p>
            <a:pPr lvl="1"/>
            <a:r>
              <a:rPr lang="en-US" i="1" dirty="0"/>
              <a:t>CONFIRMING their attachment to fundamental social rights as defined in the European Social Charter signed at Turin on 18 October 1961 and in the 1989 Community Charter of the Fundamental Social Rights of Workers, </a:t>
            </a:r>
            <a:endParaRPr lang="en-US" i="1" dirty="0" smtClean="0"/>
          </a:p>
          <a:p>
            <a:pPr marL="457200" lvl="1" indent="0">
              <a:buNone/>
            </a:pPr>
            <a:endParaRPr lang="en-US" i="1" dirty="0" smtClean="0"/>
          </a:p>
          <a:p>
            <a:pPr lvl="1"/>
            <a:r>
              <a:rPr lang="en-US" u="sng" dirty="0" smtClean="0"/>
              <a:t>Charter of Fundamental Rights</a:t>
            </a:r>
          </a:p>
          <a:p>
            <a:pPr lvl="2"/>
            <a:r>
              <a:rPr lang="en-US" dirty="0" smtClean="0"/>
              <a:t>Has the same legal value as the Treaty on European Union and Treaty on the Functioning of the European Union (Art 6(1) TFEU)</a:t>
            </a:r>
          </a:p>
          <a:p>
            <a:pPr lvl="2"/>
            <a:r>
              <a:rPr lang="en-US" dirty="0" smtClean="0"/>
              <a:t>Contains both economic &amp; social rights as well as political &amp; civil rights</a:t>
            </a:r>
          </a:p>
          <a:p>
            <a:pPr lvl="2"/>
            <a:endParaRPr lang="en-US" dirty="0" smtClean="0"/>
          </a:p>
          <a:p>
            <a:pPr marL="457200" lvl="1" indent="0">
              <a:buNone/>
            </a:pPr>
            <a:r>
              <a:rPr lang="en-US" dirty="0"/>
              <a:t>	</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pic>
        <p:nvPicPr>
          <p:cNvPr id="5" name="Picture 4" descr="Just Fair Website 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6756" y="5472378"/>
            <a:ext cx="2771244" cy="1385622"/>
          </a:xfrm>
          <a:prstGeom prst="rect">
            <a:avLst/>
          </a:prstGeom>
        </p:spPr>
      </p:pic>
    </p:spTree>
    <p:extLst>
      <p:ext uri="{BB962C8B-B14F-4D97-AF65-F5344CB8AC3E}">
        <p14:creationId xmlns:p14="http://schemas.microsoft.com/office/powerpoint/2010/main" val="36691747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17375E"/>
                </a:solidFill>
              </a:rPr>
              <a:t>THE IMPORTANCE OF SOCIAL</a:t>
            </a:r>
            <a:br>
              <a:rPr lang="en-US" dirty="0" smtClean="0">
                <a:solidFill>
                  <a:srgbClr val="17375E"/>
                </a:solidFill>
              </a:rPr>
            </a:br>
            <a:r>
              <a:rPr lang="en-US" dirty="0" smtClean="0">
                <a:solidFill>
                  <a:srgbClr val="17375E"/>
                </a:solidFill>
              </a:rPr>
              <a:t> &amp; ECONOMIC RIGHTS </a:t>
            </a:r>
            <a:endParaRPr lang="en-US" dirty="0">
              <a:solidFill>
                <a:srgbClr val="17375E"/>
              </a:solidFill>
            </a:endParaRPr>
          </a:p>
        </p:txBody>
      </p:sp>
      <p:sp>
        <p:nvSpPr>
          <p:cNvPr id="3" name="Content Placeholder 2"/>
          <p:cNvSpPr>
            <a:spLocks noGrp="1"/>
          </p:cNvSpPr>
          <p:nvPr>
            <p:ph idx="1"/>
          </p:nvPr>
        </p:nvSpPr>
        <p:spPr/>
        <p:txBody>
          <a:bodyPr/>
          <a:lstStyle/>
          <a:p>
            <a:pPr marL="0" indent="0">
              <a:buNone/>
            </a:pPr>
            <a:r>
              <a:rPr lang="en-US" sz="2800" i="1" dirty="0" err="1"/>
              <a:t>Recognising</a:t>
            </a:r>
            <a:r>
              <a:rPr lang="en-US" sz="2800" i="1" dirty="0"/>
              <a:t> that, in accordance with the Universal Declaration of Human Rights, the ideal of free human beings enjoying freedom from fear and want can only be achieved if conditions are created whereby everyone may enjoy his economic social and cultural rights, as well as his civil and political rights</a:t>
            </a:r>
          </a:p>
          <a:p>
            <a:pPr marL="0" indent="0" algn="r">
              <a:buNone/>
            </a:pPr>
            <a:r>
              <a:rPr lang="en-US" dirty="0" smtClean="0"/>
              <a:t>Preamble - ICESCR 1966</a:t>
            </a: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4" descr="Just Fair Website 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6756" y="5472378"/>
            <a:ext cx="2771244" cy="1385622"/>
          </a:xfrm>
          <a:prstGeom prst="rect">
            <a:avLst/>
          </a:prstGeom>
        </p:spPr>
      </p:pic>
    </p:spTree>
    <p:extLst>
      <p:ext uri="{BB962C8B-B14F-4D97-AF65-F5344CB8AC3E}">
        <p14:creationId xmlns:p14="http://schemas.microsoft.com/office/powerpoint/2010/main" val="291635077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7375E"/>
                </a:solidFill>
              </a:rPr>
              <a:t>RIGHT TO SELF-DETERMINATION</a:t>
            </a:r>
            <a:endParaRPr lang="en-US" dirty="0">
              <a:solidFill>
                <a:srgbClr val="17375E"/>
              </a:solidFill>
            </a:endParaRPr>
          </a:p>
        </p:txBody>
      </p:sp>
      <p:sp>
        <p:nvSpPr>
          <p:cNvPr id="3" name="Content Placeholder 2"/>
          <p:cNvSpPr>
            <a:spLocks noGrp="1"/>
          </p:cNvSpPr>
          <p:nvPr>
            <p:ph idx="1"/>
          </p:nvPr>
        </p:nvSpPr>
        <p:spPr/>
        <p:txBody>
          <a:bodyPr/>
          <a:lstStyle/>
          <a:p>
            <a:r>
              <a:rPr lang="en-US" u="sng" dirty="0" smtClean="0"/>
              <a:t>Article 1 of ICCPR and ICESCR</a:t>
            </a:r>
          </a:p>
          <a:p>
            <a:pPr lvl="1"/>
            <a:r>
              <a:rPr lang="en-US" dirty="0" smtClean="0"/>
              <a:t>Ending </a:t>
            </a:r>
            <a:r>
              <a:rPr lang="en-US" dirty="0" err="1" smtClean="0"/>
              <a:t>colonialisation</a:t>
            </a:r>
            <a:endParaRPr lang="en-US" dirty="0" smtClean="0"/>
          </a:p>
          <a:p>
            <a:pPr lvl="1"/>
            <a:r>
              <a:rPr lang="en-US" dirty="0" smtClean="0"/>
              <a:t>Catalonia/Scotland?</a:t>
            </a:r>
          </a:p>
          <a:p>
            <a:pPr lvl="1"/>
            <a:r>
              <a:rPr lang="en-US" dirty="0" smtClean="0"/>
              <a:t>Greece?</a:t>
            </a:r>
            <a:endParaRPr lang="en-US" dirty="0"/>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323613958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73284"/>
          </a:xfrm>
        </p:spPr>
        <p:txBody>
          <a:bodyPr>
            <a:normAutofit/>
          </a:bodyPr>
          <a:lstStyle/>
          <a:p>
            <a:r>
              <a:rPr lang="en-US" sz="4000" dirty="0">
                <a:solidFill>
                  <a:srgbClr val="17375E"/>
                </a:solidFill>
              </a:rPr>
              <a:t>THE RIGHT TO WORK</a:t>
            </a:r>
          </a:p>
        </p:txBody>
      </p:sp>
      <p:sp>
        <p:nvSpPr>
          <p:cNvPr id="3" name="Content Placeholder 2"/>
          <p:cNvSpPr>
            <a:spLocks noGrp="1"/>
          </p:cNvSpPr>
          <p:nvPr>
            <p:ph idx="1"/>
          </p:nvPr>
        </p:nvSpPr>
        <p:spPr>
          <a:xfrm>
            <a:off x="1981200" y="1247923"/>
            <a:ext cx="8229600" cy="4878241"/>
          </a:xfrm>
        </p:spPr>
        <p:txBody>
          <a:bodyPr>
            <a:normAutofit fontScale="62500" lnSpcReduction="20000"/>
          </a:bodyPr>
          <a:lstStyle/>
          <a:p>
            <a:pPr marL="457200" lvl="1" indent="0">
              <a:buNone/>
            </a:pPr>
            <a:r>
              <a:rPr lang="en-US" b="1" u="sng" dirty="0" smtClean="0"/>
              <a:t>ICESCR </a:t>
            </a:r>
          </a:p>
          <a:p>
            <a:pPr marL="457200" lvl="1" indent="0">
              <a:buNone/>
            </a:pPr>
            <a:r>
              <a:rPr lang="en-US" b="1" u="sng" dirty="0" smtClean="0"/>
              <a:t>Article 6</a:t>
            </a:r>
          </a:p>
          <a:p>
            <a:pPr marL="971550" lvl="1" indent="-514350">
              <a:buFont typeface="+mj-lt"/>
              <a:buAutoNum type="arabicPeriod"/>
            </a:pPr>
            <a:r>
              <a:rPr lang="en-US" i="1" dirty="0" smtClean="0"/>
              <a:t>The State Parties to the present Covenant </a:t>
            </a:r>
            <a:r>
              <a:rPr lang="en-US" i="1" dirty="0" err="1" smtClean="0"/>
              <a:t>recognise</a:t>
            </a:r>
            <a:r>
              <a:rPr lang="en-US" i="1" dirty="0"/>
              <a:t> </a:t>
            </a:r>
            <a:r>
              <a:rPr lang="en-US" i="1" dirty="0" smtClean="0"/>
              <a:t>the right to work…</a:t>
            </a:r>
          </a:p>
          <a:p>
            <a:pPr marL="971550" lvl="1" indent="-514350">
              <a:buFont typeface="+mj-lt"/>
              <a:buAutoNum type="arabicPeriod"/>
            </a:pPr>
            <a:r>
              <a:rPr lang="en-US" i="1" dirty="0" smtClean="0"/>
              <a:t>The steps to be taken by a State Party to the present Covenant to achieve the full </a:t>
            </a:r>
            <a:r>
              <a:rPr lang="en-US" i="1" dirty="0" err="1" smtClean="0"/>
              <a:t>realisation</a:t>
            </a:r>
            <a:r>
              <a:rPr lang="en-US" i="1" dirty="0" smtClean="0"/>
              <a:t> of this right shall include technical and vocational guidance and training </a:t>
            </a:r>
            <a:r>
              <a:rPr lang="en-US" i="1" dirty="0" err="1" smtClean="0"/>
              <a:t>programmes</a:t>
            </a:r>
            <a:r>
              <a:rPr lang="en-US" i="1" dirty="0" smtClean="0"/>
              <a:t>, policies and techniques to achieve steady, economic, social and cultural development and full and productive employment under conditions safeguarding fundamental political and economic freedoms to the individual. </a:t>
            </a:r>
          </a:p>
          <a:p>
            <a:pPr marL="457200" lvl="1" indent="0">
              <a:buNone/>
            </a:pPr>
            <a:r>
              <a:rPr lang="en-US" b="1" u="sng" dirty="0" smtClean="0"/>
              <a:t>Article 7</a:t>
            </a:r>
            <a:r>
              <a:rPr lang="en-US" dirty="0" smtClean="0"/>
              <a:t> </a:t>
            </a:r>
          </a:p>
          <a:p>
            <a:pPr marL="457200" lvl="1" indent="0">
              <a:buNone/>
            </a:pPr>
            <a:r>
              <a:rPr lang="en-US" i="1" dirty="0" smtClean="0"/>
              <a:t>The States Parties to the present Covenant </a:t>
            </a:r>
            <a:r>
              <a:rPr lang="en-US" i="1" dirty="0" err="1" smtClean="0"/>
              <a:t>recognise</a:t>
            </a:r>
            <a:r>
              <a:rPr lang="en-US" i="1" dirty="0" smtClean="0"/>
              <a:t> the right of everyone to the enjoyment of just and </a:t>
            </a:r>
            <a:r>
              <a:rPr lang="en-US" i="1" dirty="0" err="1" smtClean="0"/>
              <a:t>favourable</a:t>
            </a:r>
            <a:r>
              <a:rPr lang="en-US" i="1" dirty="0" smtClean="0"/>
              <a:t> conditions of work which ensure, in particular:</a:t>
            </a:r>
          </a:p>
          <a:p>
            <a:pPr marL="1371600" lvl="2" indent="-514350">
              <a:buFont typeface="+mj-lt"/>
              <a:buAutoNum type="alphaLcPeriod"/>
            </a:pPr>
            <a:r>
              <a:rPr lang="en-US" i="1" dirty="0" smtClean="0"/>
              <a:t>Remuneration which provides all workers, as a minimum with:</a:t>
            </a:r>
          </a:p>
          <a:p>
            <a:pPr marL="457200" lvl="1" indent="0">
              <a:buNone/>
            </a:pPr>
            <a:r>
              <a:rPr lang="en-US" i="1" dirty="0"/>
              <a:t>	</a:t>
            </a:r>
            <a:r>
              <a:rPr lang="en-US" i="1" dirty="0" smtClean="0"/>
              <a:t>	…</a:t>
            </a:r>
          </a:p>
          <a:p>
            <a:pPr marL="457200" lvl="1" indent="0">
              <a:buNone/>
            </a:pPr>
            <a:r>
              <a:rPr lang="en-US" i="1" dirty="0"/>
              <a:t>	</a:t>
            </a:r>
            <a:r>
              <a:rPr lang="en-US" i="1" dirty="0" smtClean="0"/>
              <a:t>	ii. A decent living for themselves and their families in 	accordance with 		the provisions of the present Covenant.</a:t>
            </a:r>
          </a:p>
          <a:p>
            <a:pPr marL="457200" lvl="1" indent="0">
              <a:buNone/>
            </a:pPr>
            <a:r>
              <a:rPr lang="en-US" i="1" dirty="0" smtClean="0"/>
              <a:t>		…</a:t>
            </a:r>
          </a:p>
          <a:p>
            <a:pPr marL="457200" lvl="1" indent="0">
              <a:buNone/>
            </a:pPr>
            <a:r>
              <a:rPr lang="en-US" i="1" dirty="0" smtClean="0"/>
              <a:t>	d. Rest, leisure and reasonable limitation of working hours and periodic 	holidays with pay, as well as remuneration for public holidays.</a:t>
            </a:r>
          </a:p>
          <a:p>
            <a:pPr marL="457200" lvl="1" indent="0">
              <a:buNone/>
            </a:pPr>
            <a:endParaRPr lang="en-US" i="1" dirty="0"/>
          </a:p>
          <a:p>
            <a:pPr marL="457200" lvl="1" indent="0">
              <a:buNone/>
            </a:pPr>
            <a:endParaRPr lang="en-US" dirty="0" smtClean="0"/>
          </a:p>
          <a:p>
            <a:pPr marL="1371600" lvl="2" indent="-514350">
              <a:buFont typeface="+mj-lt"/>
              <a:buAutoNum type="romanLcPeriod"/>
            </a:pPr>
            <a:endParaRPr lang="en-US" dirty="0" smtClean="0"/>
          </a:p>
          <a:p>
            <a:pPr marL="457200" lvl="1" indent="0">
              <a:buNone/>
            </a:pPr>
            <a:endParaRPr lang="en-US" dirty="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pic>
        <p:nvPicPr>
          <p:cNvPr id="5" name="Picture 4" descr="Just Fair Website 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6756" y="5472378"/>
            <a:ext cx="2771244" cy="1385622"/>
          </a:xfrm>
          <a:prstGeom prst="rect">
            <a:avLst/>
          </a:prstGeom>
        </p:spPr>
      </p:pic>
    </p:spTree>
    <p:extLst>
      <p:ext uri="{BB962C8B-B14F-4D97-AF65-F5344CB8AC3E}">
        <p14:creationId xmlns:p14="http://schemas.microsoft.com/office/powerpoint/2010/main" val="128842790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7375E"/>
                </a:solidFill>
              </a:rPr>
              <a:t>RIGHT TO WORK</a:t>
            </a:r>
            <a:endParaRPr lang="en-US" dirty="0">
              <a:solidFill>
                <a:srgbClr val="17375E"/>
              </a:solidFill>
            </a:endParaRPr>
          </a:p>
        </p:txBody>
      </p:sp>
      <p:sp>
        <p:nvSpPr>
          <p:cNvPr id="3" name="Content Placeholder 2"/>
          <p:cNvSpPr>
            <a:spLocks noGrp="1"/>
          </p:cNvSpPr>
          <p:nvPr>
            <p:ph idx="1"/>
          </p:nvPr>
        </p:nvSpPr>
        <p:spPr/>
        <p:txBody>
          <a:bodyPr>
            <a:normAutofit fontScale="92500" lnSpcReduction="20000"/>
          </a:bodyPr>
          <a:lstStyle/>
          <a:p>
            <a:r>
              <a:rPr lang="en-US" b="1" u="sng" dirty="0" smtClean="0"/>
              <a:t>European Social Charter (1961 and revised ESC 1996)</a:t>
            </a:r>
          </a:p>
          <a:p>
            <a:pPr marL="457200" lvl="1" indent="0">
              <a:buNone/>
            </a:pPr>
            <a:r>
              <a:rPr lang="en-US" b="1" u="sng" dirty="0" smtClean="0"/>
              <a:t>Article 1</a:t>
            </a:r>
            <a:r>
              <a:rPr lang="en-US" dirty="0" smtClean="0"/>
              <a:t> – the right to work</a:t>
            </a:r>
          </a:p>
          <a:p>
            <a:pPr marL="457200" lvl="1" indent="0">
              <a:buNone/>
            </a:pPr>
            <a:r>
              <a:rPr lang="en-US" b="1" u="sng" dirty="0" smtClean="0"/>
              <a:t>Article 2</a:t>
            </a:r>
            <a:r>
              <a:rPr lang="en-US" u="sng" dirty="0" smtClean="0"/>
              <a:t> </a:t>
            </a:r>
            <a:r>
              <a:rPr lang="en-US" dirty="0" smtClean="0"/>
              <a:t>– the right to just </a:t>
            </a:r>
            <a:r>
              <a:rPr lang="en-US" dirty="0"/>
              <a:t>c</a:t>
            </a:r>
            <a:r>
              <a:rPr lang="en-US" dirty="0" smtClean="0"/>
              <a:t>onditions of work</a:t>
            </a:r>
          </a:p>
          <a:p>
            <a:pPr marL="457200" lvl="1" indent="0">
              <a:buNone/>
            </a:pPr>
            <a:r>
              <a:rPr lang="en-US" b="1" u="sng" dirty="0" smtClean="0"/>
              <a:t>Article 4</a:t>
            </a:r>
            <a:r>
              <a:rPr lang="en-US" dirty="0" smtClean="0"/>
              <a:t> – the right to a fair remuneration</a:t>
            </a:r>
          </a:p>
          <a:p>
            <a:pPr marL="0" indent="0">
              <a:buNone/>
            </a:pPr>
            <a:r>
              <a:rPr lang="en-US" sz="2600" dirty="0"/>
              <a:t>	</a:t>
            </a:r>
            <a:r>
              <a:rPr lang="en-US" sz="2600" i="1" dirty="0"/>
              <a:t>With a view to ensuring the effective exercise of the right to a 	fair remuneration, </a:t>
            </a:r>
            <a:r>
              <a:rPr lang="en-US" sz="2600" i="1" dirty="0" smtClean="0"/>
              <a:t>	the </a:t>
            </a:r>
            <a:r>
              <a:rPr lang="en-US" sz="2600" i="1" dirty="0"/>
              <a:t>Contracting </a:t>
            </a:r>
            <a:r>
              <a:rPr lang="en-US" sz="2600" i="1" dirty="0" smtClean="0"/>
              <a:t>Parties </a:t>
            </a:r>
            <a:r>
              <a:rPr lang="en-US" sz="2600" i="1" dirty="0"/>
              <a:t>undertake:</a:t>
            </a:r>
          </a:p>
          <a:p>
            <a:pPr lvl="1"/>
            <a:r>
              <a:rPr lang="en-US" sz="2600" i="1" dirty="0"/>
              <a:t>to </a:t>
            </a:r>
            <a:r>
              <a:rPr lang="en-US" sz="2600" i="1" dirty="0" err="1"/>
              <a:t>recognise</a:t>
            </a:r>
            <a:r>
              <a:rPr lang="en-US" sz="2600" i="1" dirty="0"/>
              <a:t> the right of workers to a remuneration such as will give them and their families a decent standard of living;</a:t>
            </a:r>
          </a:p>
          <a:p>
            <a:pPr lvl="1"/>
            <a:r>
              <a:rPr lang="en-US" sz="2600" i="1" dirty="0"/>
              <a:t>to </a:t>
            </a:r>
            <a:r>
              <a:rPr lang="en-US" sz="2600" i="1" dirty="0" err="1"/>
              <a:t>recognise</a:t>
            </a:r>
            <a:r>
              <a:rPr lang="en-US" sz="2600" i="1" dirty="0"/>
              <a:t> the right of workers to an increased rate of remuneration for overtime work, subject to exceptions in particular cases;</a:t>
            </a:r>
          </a:p>
          <a:p>
            <a:pPr marL="457200" lvl="1" indent="0">
              <a:buNone/>
            </a:pPr>
            <a:r>
              <a:rPr lang="en-US" b="1" u="sng" dirty="0" smtClean="0"/>
              <a:t>Article 9 </a:t>
            </a:r>
            <a:r>
              <a:rPr lang="en-US" b="1" dirty="0" smtClean="0"/>
              <a:t>– the right to vocational guidance</a:t>
            </a:r>
          </a:p>
          <a:p>
            <a:pPr marL="457200" lvl="1" indent="0">
              <a:buNone/>
            </a:pPr>
            <a:r>
              <a:rPr lang="en-US" b="1" u="sng" dirty="0" smtClean="0"/>
              <a:t>Article 10 </a:t>
            </a:r>
            <a:r>
              <a:rPr lang="en-US" b="1" dirty="0" smtClean="0"/>
              <a:t>– the right to vocational training </a:t>
            </a:r>
            <a:endParaRPr lang="en-US" b="1" dirty="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pic>
        <p:nvPicPr>
          <p:cNvPr id="7" name="Picture 6" descr="Just Fair Website 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6756" y="5472378"/>
            <a:ext cx="2771244" cy="1385622"/>
          </a:xfrm>
          <a:prstGeom prst="rect">
            <a:avLst/>
          </a:prstGeom>
        </p:spPr>
      </p:pic>
    </p:spTree>
    <p:extLst>
      <p:ext uri="{BB962C8B-B14F-4D97-AF65-F5344CB8AC3E}">
        <p14:creationId xmlns:p14="http://schemas.microsoft.com/office/powerpoint/2010/main" val="247842546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7375E"/>
                </a:solidFill>
              </a:rPr>
              <a:t>RIGHT TO FOOD</a:t>
            </a:r>
            <a:endParaRPr lang="en-US" dirty="0">
              <a:solidFill>
                <a:srgbClr val="17375E"/>
              </a:solidFill>
            </a:endParaRPr>
          </a:p>
        </p:txBody>
      </p:sp>
      <p:sp>
        <p:nvSpPr>
          <p:cNvPr id="3" name="Content Placeholder 2"/>
          <p:cNvSpPr>
            <a:spLocks noGrp="1"/>
          </p:cNvSpPr>
          <p:nvPr>
            <p:ph idx="1"/>
          </p:nvPr>
        </p:nvSpPr>
        <p:spPr/>
        <p:txBody>
          <a:bodyPr>
            <a:normAutofit fontScale="77500" lnSpcReduction="20000"/>
          </a:bodyPr>
          <a:lstStyle/>
          <a:p>
            <a:r>
              <a:rPr lang="en-US" b="1" u="sng" dirty="0" smtClean="0"/>
              <a:t>ICESCR</a:t>
            </a:r>
          </a:p>
          <a:p>
            <a:pPr marL="457200" lvl="1" indent="0">
              <a:buNone/>
            </a:pPr>
            <a:r>
              <a:rPr lang="en-US" b="1" u="sng" dirty="0" smtClean="0"/>
              <a:t>Article 11</a:t>
            </a:r>
          </a:p>
          <a:p>
            <a:pPr marL="971550" lvl="1" indent="-514350">
              <a:buAutoNum type="arabicPeriod"/>
            </a:pPr>
            <a:r>
              <a:rPr lang="en-US" i="1" dirty="0" smtClean="0"/>
              <a:t>The State Parties to the present Covenant </a:t>
            </a:r>
            <a:r>
              <a:rPr lang="en-US" i="1" dirty="0" err="1" smtClean="0"/>
              <a:t>recognise</a:t>
            </a:r>
            <a:r>
              <a:rPr lang="en-US" i="1" dirty="0" smtClean="0"/>
              <a:t> the right of everyone to an adequate standard of living for himself and his family, including adequate food…The State Parties will take appropriate steps to ensure the </a:t>
            </a:r>
            <a:r>
              <a:rPr lang="en-US" i="1" dirty="0" err="1" smtClean="0"/>
              <a:t>realisation</a:t>
            </a:r>
            <a:r>
              <a:rPr lang="en-US" i="1" dirty="0" smtClean="0"/>
              <a:t> of this right…</a:t>
            </a:r>
          </a:p>
          <a:p>
            <a:pPr marL="971550" lvl="1" indent="-514350">
              <a:buAutoNum type="arabicPeriod"/>
            </a:pPr>
            <a:r>
              <a:rPr lang="en-US" i="1" dirty="0" smtClean="0"/>
              <a:t>The State Parties to the present Covenant, </a:t>
            </a:r>
            <a:r>
              <a:rPr lang="en-US" i="1" dirty="0" err="1" smtClean="0"/>
              <a:t>recognising</a:t>
            </a:r>
            <a:r>
              <a:rPr lang="en-US" i="1" dirty="0" smtClean="0"/>
              <a:t> the fundamental the fundamental right to be free from hunger…</a:t>
            </a:r>
          </a:p>
          <a:p>
            <a:pPr marL="0" indent="0">
              <a:buNone/>
            </a:pPr>
            <a:endParaRPr lang="en-US" b="1" u="sng" dirty="0" smtClean="0"/>
          </a:p>
          <a:p>
            <a:r>
              <a:rPr lang="en-US" b="1" u="sng" dirty="0" smtClean="0"/>
              <a:t>Revised European Social Charter</a:t>
            </a:r>
          </a:p>
          <a:p>
            <a:pPr marL="0" indent="0">
              <a:buNone/>
            </a:pPr>
            <a:r>
              <a:rPr lang="en-US" dirty="0" smtClean="0"/>
              <a:t>	</a:t>
            </a:r>
            <a:r>
              <a:rPr lang="en-US" b="1" dirty="0" smtClean="0"/>
              <a:t>Article </a:t>
            </a:r>
            <a:r>
              <a:rPr lang="en-US" b="1" dirty="0"/>
              <a:t>30 – the right to protection against poverty and 	social 	exclusion</a:t>
            </a:r>
          </a:p>
          <a:p>
            <a:pPr lvl="2"/>
            <a:r>
              <a:rPr lang="en-US" i="1" dirty="0"/>
              <a:t>Right to food not specifically mentioned</a:t>
            </a:r>
          </a:p>
          <a:p>
            <a:endParaRPr lang="en-US" i="1" dirty="0" smtClean="0"/>
          </a:p>
          <a:p>
            <a:pPr marL="0" indent="0">
              <a:buNone/>
            </a:pPr>
            <a:r>
              <a:rPr lang="en-US" dirty="0" smtClean="0"/>
              <a:t>	</a:t>
            </a:r>
            <a:endParaRPr lang="en-US" dirty="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pic>
        <p:nvPicPr>
          <p:cNvPr id="5" name="Picture 4" descr="Just Fair Website 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6756" y="5472378"/>
            <a:ext cx="2771244" cy="1385622"/>
          </a:xfrm>
          <a:prstGeom prst="rect">
            <a:avLst/>
          </a:prstGeom>
        </p:spPr>
      </p:pic>
    </p:spTree>
    <p:extLst>
      <p:ext uri="{BB962C8B-B14F-4D97-AF65-F5344CB8AC3E}">
        <p14:creationId xmlns:p14="http://schemas.microsoft.com/office/powerpoint/2010/main" val="381953640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7375E"/>
                </a:solidFill>
              </a:rPr>
              <a:t>RIGHT TO FOOD</a:t>
            </a:r>
            <a:endParaRPr lang="en-US" dirty="0">
              <a:solidFill>
                <a:srgbClr val="17375E"/>
              </a:solidFill>
            </a:endParaRPr>
          </a:p>
        </p:txBody>
      </p:sp>
      <p:sp>
        <p:nvSpPr>
          <p:cNvPr id="3" name="Content Placeholder 2"/>
          <p:cNvSpPr>
            <a:spLocks noGrp="1"/>
          </p:cNvSpPr>
          <p:nvPr>
            <p:ph idx="1"/>
          </p:nvPr>
        </p:nvSpPr>
        <p:spPr/>
        <p:txBody>
          <a:bodyPr>
            <a:normAutofit fontScale="55000" lnSpcReduction="20000"/>
          </a:bodyPr>
          <a:lstStyle/>
          <a:p>
            <a:r>
              <a:rPr lang="en-GB" b="1" u="sng" dirty="0" smtClean="0"/>
              <a:t>Violations?</a:t>
            </a:r>
          </a:p>
          <a:p>
            <a:pPr lvl="1"/>
            <a:r>
              <a:rPr lang="en-GB" dirty="0" smtClean="0"/>
              <a:t>Just Fair’s Report “Going Hungry? The Human Right to Food in the 	UK” 2014 found that:</a:t>
            </a:r>
          </a:p>
          <a:p>
            <a:pPr marL="457200" lvl="1" indent="0">
              <a:buNone/>
            </a:pPr>
            <a:r>
              <a:rPr lang="en-GB" b="1" i="1" dirty="0" smtClean="0"/>
              <a:t>	</a:t>
            </a:r>
            <a:r>
              <a:rPr lang="en-GB" sz="2700" i="1" dirty="0"/>
              <a:t>“Welfare reforms, benefit delays and cost of living crisis have pushed an unprecedented 	number of people into a state of </a:t>
            </a:r>
            <a:r>
              <a:rPr lang="en-GB" sz="2700" i="1" dirty="0" smtClean="0"/>
              <a:t>	hunger, malnutrition </a:t>
            </a:r>
            <a:r>
              <a:rPr lang="en-GB" sz="2700" i="1" dirty="0"/>
              <a:t>and food insecurity in the UK. In </a:t>
            </a:r>
            <a:r>
              <a:rPr lang="en-GB" sz="2700" i="1" dirty="0" smtClean="0"/>
              <a:t>recent </a:t>
            </a:r>
            <a:r>
              <a:rPr lang="en-GB" sz="2700" i="1" dirty="0"/>
              <a:t>years one of the </a:t>
            </a:r>
            <a:r>
              <a:rPr lang="en-GB" sz="2700" i="1" dirty="0" smtClean="0"/>
              <a:t>world’s </a:t>
            </a:r>
            <a:r>
              <a:rPr lang="en-GB" sz="2700" i="1" dirty="0"/>
              <a:t>richest countries has witnessed a massive </a:t>
            </a:r>
            <a:r>
              <a:rPr lang="en-GB" sz="2700" i="1" dirty="0" smtClean="0"/>
              <a:t>	increase </a:t>
            </a:r>
            <a:r>
              <a:rPr lang="en-GB" sz="2700" i="1" dirty="0"/>
              <a:t>in the number 	of people seeking an emergency food aid from the </a:t>
            </a:r>
            <a:r>
              <a:rPr lang="en-GB" sz="2700" i="1" dirty="0" err="1"/>
              <a:t>Trussel</a:t>
            </a:r>
            <a:r>
              <a:rPr lang="en-GB" sz="2700" i="1" dirty="0"/>
              <a:t> Trust has confirmed today that </a:t>
            </a:r>
            <a:r>
              <a:rPr lang="en-GB" sz="2700" i="1" dirty="0" smtClean="0"/>
              <a:t>913,138 	people </a:t>
            </a:r>
            <a:r>
              <a:rPr lang="en-GB" sz="2700" i="1" dirty="0"/>
              <a:t>received a minimum of three days </a:t>
            </a:r>
            <a:r>
              <a:rPr lang="en-GB" sz="2700" i="1" dirty="0" smtClean="0"/>
              <a:t>emergency </a:t>
            </a:r>
            <a:r>
              <a:rPr lang="en-GB" sz="2700" i="1" dirty="0"/>
              <a:t>from its food banks in </a:t>
            </a:r>
            <a:r>
              <a:rPr lang="en-GB" sz="2700" i="1" dirty="0" smtClean="0"/>
              <a:t>2013-14</a:t>
            </a:r>
            <a:r>
              <a:rPr lang="en-GB" sz="2700" i="1" dirty="0"/>
              <a:t>, compared to 346,992 in </a:t>
            </a:r>
            <a:r>
              <a:rPr lang="en-GB" sz="2700" i="1" dirty="0" smtClean="0"/>
              <a:t>2012-13 </a:t>
            </a:r>
            <a:r>
              <a:rPr lang="en-GB" sz="2700" i="1" dirty="0"/>
              <a:t>and up </a:t>
            </a:r>
            <a:r>
              <a:rPr lang="en-GB" sz="2700" i="1" dirty="0" smtClean="0"/>
              <a:t>	from </a:t>
            </a:r>
            <a:r>
              <a:rPr lang="en-GB" sz="2700" i="1" dirty="0"/>
              <a:t>26,000 in 2008-09.”</a:t>
            </a:r>
          </a:p>
          <a:p>
            <a:pPr lvl="1"/>
            <a:r>
              <a:rPr lang="en-GB" sz="2700" i="1" dirty="0" err="1"/>
              <a:t>Evangelia’s</a:t>
            </a:r>
            <a:r>
              <a:rPr lang="en-GB" sz="2700" i="1" dirty="0"/>
              <a:t> presentation on Greece 07.07.2015</a:t>
            </a:r>
          </a:p>
          <a:p>
            <a:pPr lvl="2"/>
            <a:r>
              <a:rPr lang="en-GB" sz="2300" i="1" dirty="0"/>
              <a:t> People eating food from garbage </a:t>
            </a:r>
          </a:p>
          <a:p>
            <a:pPr lvl="2"/>
            <a:r>
              <a:rPr lang="en-GB" sz="2300" i="1" dirty="0"/>
              <a:t> Children fainting at school</a:t>
            </a:r>
            <a:endParaRPr lang="en-GB" sz="2700" i="1" dirty="0"/>
          </a:p>
          <a:p>
            <a:pPr lvl="1"/>
            <a:r>
              <a:rPr lang="en-GB" sz="2700" i="1" dirty="0"/>
              <a:t>P.22-23 of OHCHR Factsheet No. 34(2010) on the Right to Adequate Food sets out what the obligations under Article 11 ICESCR means – states cannot allow the existing level of fulfilment of the right to food to deteriorate unless there are strong justifications for it.</a:t>
            </a:r>
          </a:p>
          <a:p>
            <a:pPr lvl="1"/>
            <a:r>
              <a:rPr lang="en-GB" sz="2700" i="1" dirty="0"/>
              <a:t>Violation of other rights?</a:t>
            </a:r>
            <a:endParaRPr lang="en-GB" sz="2300" i="1" dirty="0"/>
          </a:p>
          <a:p>
            <a:pPr marL="457200" lvl="1" indent="0">
              <a:buNone/>
            </a:pPr>
            <a:endParaRPr lang="en-GB" sz="2700" i="1" dirty="0"/>
          </a:p>
          <a:p>
            <a:pPr marL="457200" lvl="1" indent="0">
              <a:buNone/>
            </a:pPr>
            <a:endParaRPr lang="en-GB" sz="2700" i="1" dirty="0"/>
          </a:p>
          <a:p>
            <a:pPr marL="457200" lvl="1" indent="0">
              <a:buNone/>
            </a:pPr>
            <a:r>
              <a:rPr lang="en-GB" sz="2700" i="1" dirty="0"/>
              <a:t>	</a:t>
            </a:r>
          </a:p>
          <a:p>
            <a:pPr marL="914400" lvl="2" indent="0">
              <a:buNone/>
            </a:pPr>
            <a:endParaRPr lang="en-GB" sz="2300" i="1" dirty="0"/>
          </a:p>
          <a:p>
            <a:pPr marL="457200" lvl="1" indent="0" algn="just">
              <a:buNone/>
            </a:pPr>
            <a:r>
              <a:rPr lang="en-GB" sz="2700" i="1" dirty="0"/>
              <a:t>		</a:t>
            </a:r>
            <a:endParaRPr lang="en-GB" dirty="0" smtClean="0"/>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4" descr="Just Fair Website 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6756" y="5472378"/>
            <a:ext cx="2771244" cy="1385622"/>
          </a:xfrm>
          <a:prstGeom prst="rect">
            <a:avLst/>
          </a:prstGeom>
        </p:spPr>
      </p:pic>
    </p:spTree>
    <p:extLst>
      <p:ext uri="{BB962C8B-B14F-4D97-AF65-F5344CB8AC3E}">
        <p14:creationId xmlns:p14="http://schemas.microsoft.com/office/powerpoint/2010/main" val="19366216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 TO HOUSING</a:t>
            </a:r>
            <a:endParaRPr lang="en-US" dirty="0"/>
          </a:p>
        </p:txBody>
      </p:sp>
      <p:sp>
        <p:nvSpPr>
          <p:cNvPr id="3" name="Content Placeholder 2"/>
          <p:cNvSpPr>
            <a:spLocks noGrp="1"/>
          </p:cNvSpPr>
          <p:nvPr>
            <p:ph idx="1"/>
          </p:nvPr>
        </p:nvSpPr>
        <p:spPr/>
        <p:txBody>
          <a:bodyPr>
            <a:normAutofit fontScale="62500" lnSpcReduction="20000"/>
          </a:bodyPr>
          <a:lstStyle/>
          <a:p>
            <a:r>
              <a:rPr lang="en-US" b="1" u="sng" dirty="0" smtClean="0"/>
              <a:t>Article 11(1) ICESCR</a:t>
            </a:r>
          </a:p>
          <a:p>
            <a:pPr marL="0" indent="0">
              <a:buNone/>
            </a:pPr>
            <a:r>
              <a:rPr lang="en-US" dirty="0"/>
              <a:t>		</a:t>
            </a:r>
            <a:r>
              <a:rPr lang="en-US" i="1" dirty="0" smtClean="0"/>
              <a:t>The </a:t>
            </a:r>
            <a:r>
              <a:rPr lang="en-US" i="1" dirty="0"/>
              <a:t>States Parties to the present Covenant </a:t>
            </a:r>
            <a:r>
              <a:rPr lang="en-US" i="1" dirty="0" err="1" smtClean="0"/>
              <a:t>recognise</a:t>
            </a:r>
            <a:r>
              <a:rPr lang="en-US" i="1" dirty="0" smtClean="0"/>
              <a:t> </a:t>
            </a:r>
            <a:r>
              <a:rPr lang="en-US" i="1" dirty="0"/>
              <a:t>the right of </a:t>
            </a:r>
            <a:r>
              <a:rPr lang="en-US" i="1" dirty="0" smtClean="0"/>
              <a:t>everyone </a:t>
            </a:r>
            <a:r>
              <a:rPr lang="en-US" i="1" dirty="0"/>
              <a:t>to </a:t>
            </a:r>
            <a:r>
              <a:rPr lang="en-US" i="1" dirty="0" smtClean="0"/>
              <a:t>an 	adequate 			standard </a:t>
            </a:r>
            <a:r>
              <a:rPr lang="en-US" i="1" dirty="0"/>
              <a:t>of living for himself and </a:t>
            </a:r>
            <a:r>
              <a:rPr lang="en-US" i="1" dirty="0" smtClean="0"/>
              <a:t>his family</a:t>
            </a:r>
            <a:r>
              <a:rPr lang="en-US" i="1" dirty="0"/>
              <a:t>, </a:t>
            </a:r>
            <a:r>
              <a:rPr lang="en-US" i="1" dirty="0" smtClean="0"/>
              <a:t>including </a:t>
            </a:r>
            <a:r>
              <a:rPr lang="en-US" i="1" dirty="0"/>
              <a:t>adequate…housing</a:t>
            </a:r>
            <a:r>
              <a:rPr lang="en-US" i="1" dirty="0" smtClean="0"/>
              <a:t>.</a:t>
            </a:r>
          </a:p>
          <a:p>
            <a:r>
              <a:rPr lang="en-US" b="1" u="sng" dirty="0" smtClean="0"/>
              <a:t>Revised European Social Charter</a:t>
            </a:r>
          </a:p>
          <a:p>
            <a:pPr marL="457200" lvl="1" indent="0">
              <a:buNone/>
            </a:pPr>
            <a:r>
              <a:rPr lang="en-US" sz="3300" b="1" u="sng" dirty="0"/>
              <a:t>Article 31– the right to housing</a:t>
            </a:r>
          </a:p>
          <a:p>
            <a:pPr marL="0" indent="0">
              <a:buNone/>
            </a:pPr>
            <a:r>
              <a:rPr lang="en-US" dirty="0"/>
              <a:t>	With a view to ensuring the effective exercise of the right to </a:t>
            </a:r>
            <a:r>
              <a:rPr lang="en-US" dirty="0" smtClean="0"/>
              <a:t>housing</a:t>
            </a:r>
            <a:r>
              <a:rPr lang="en-US" dirty="0"/>
              <a:t>, the Parties undertake </a:t>
            </a:r>
            <a:r>
              <a:rPr lang="en-US" dirty="0" smtClean="0"/>
              <a:t>	to </a:t>
            </a:r>
            <a:r>
              <a:rPr lang="en-US" dirty="0"/>
              <a:t>take </a:t>
            </a:r>
            <a:r>
              <a:rPr lang="en-US" dirty="0" smtClean="0"/>
              <a:t>	measures </a:t>
            </a:r>
            <a:r>
              <a:rPr lang="en-US" dirty="0"/>
              <a:t>designed: </a:t>
            </a:r>
          </a:p>
          <a:p>
            <a:pPr marL="1314450" lvl="2" indent="-514350">
              <a:buAutoNum type="arabicPeriod"/>
            </a:pPr>
            <a:r>
              <a:rPr lang="en-US" dirty="0"/>
              <a:t>to promote access to housing of an adequate standard;</a:t>
            </a:r>
          </a:p>
          <a:p>
            <a:pPr marL="1314450" lvl="2" indent="-514350">
              <a:buAutoNum type="arabicPeriod"/>
            </a:pPr>
            <a:r>
              <a:rPr lang="en-US" dirty="0"/>
              <a:t>to prevent and reduce homelessness with a view to its gradual elimination;</a:t>
            </a:r>
          </a:p>
          <a:p>
            <a:pPr marL="1314450" lvl="2" indent="-514350">
              <a:buAutoNum type="arabicPeriod"/>
            </a:pPr>
            <a:r>
              <a:rPr lang="en-US" dirty="0"/>
              <a:t>to make the price of housing accessible to those without resources.</a:t>
            </a:r>
          </a:p>
          <a:p>
            <a:r>
              <a:rPr lang="en-US" b="1" u="sng" dirty="0" smtClean="0"/>
              <a:t>Article 34 (3) Charter of Fundamental Rights</a:t>
            </a:r>
          </a:p>
          <a:p>
            <a:pPr marL="0" indent="0">
              <a:buNone/>
            </a:pPr>
            <a:r>
              <a:rPr lang="en-US" dirty="0" smtClean="0"/>
              <a:t>		</a:t>
            </a:r>
            <a:r>
              <a:rPr lang="en-US" i="1" dirty="0" smtClean="0"/>
              <a:t>In </a:t>
            </a:r>
            <a:r>
              <a:rPr lang="en-US" i="1" dirty="0"/>
              <a:t>order to combat social exclusion and poverty, the Union </a:t>
            </a:r>
            <a:r>
              <a:rPr lang="en-US" i="1" dirty="0" err="1"/>
              <a:t>recognises</a:t>
            </a:r>
            <a:r>
              <a:rPr lang="en-US" i="1" dirty="0"/>
              <a:t> and </a:t>
            </a:r>
            <a:r>
              <a:rPr lang="en-US" i="1" dirty="0" smtClean="0"/>
              <a:t>respects </a:t>
            </a:r>
            <a:r>
              <a:rPr lang="en-US" i="1" dirty="0"/>
              <a:t>the </a:t>
            </a:r>
            <a:r>
              <a:rPr lang="en-US" i="1" dirty="0" smtClean="0"/>
              <a:t>right </a:t>
            </a:r>
            <a:r>
              <a:rPr lang="en-US" i="1" dirty="0"/>
              <a:t>to </a:t>
            </a:r>
            <a:r>
              <a:rPr lang="en-US" i="1" dirty="0" smtClean="0"/>
              <a:t>		social </a:t>
            </a:r>
            <a:r>
              <a:rPr lang="en-US" i="1" dirty="0"/>
              <a:t>and housing assistance so as to ensure a decent </a:t>
            </a:r>
            <a:r>
              <a:rPr lang="en-US" i="1" dirty="0" smtClean="0"/>
              <a:t>existence </a:t>
            </a:r>
            <a:r>
              <a:rPr lang="en-US" i="1" dirty="0"/>
              <a:t>for all those </a:t>
            </a:r>
            <a:r>
              <a:rPr lang="en-US" i="1" dirty="0" smtClean="0"/>
              <a:t>who lack </a:t>
            </a:r>
            <a:r>
              <a:rPr lang="en-US" i="1" dirty="0"/>
              <a:t>sufficient </a:t>
            </a:r>
            <a:r>
              <a:rPr lang="en-US" i="1" dirty="0" smtClean="0"/>
              <a:t>		resources</a:t>
            </a:r>
            <a:r>
              <a:rPr lang="en-US" i="1" dirty="0"/>
              <a:t>, in accordance with the rules </a:t>
            </a:r>
            <a:r>
              <a:rPr lang="en-US" i="1" dirty="0" smtClean="0"/>
              <a:t>laid </a:t>
            </a:r>
            <a:r>
              <a:rPr lang="en-US" i="1" dirty="0"/>
              <a:t>down by Union </a:t>
            </a:r>
            <a:r>
              <a:rPr lang="en-US" i="1" dirty="0" smtClean="0"/>
              <a:t>law </a:t>
            </a:r>
            <a:r>
              <a:rPr lang="en-US" i="1" dirty="0"/>
              <a:t>and </a:t>
            </a:r>
            <a:r>
              <a:rPr lang="en-US" i="1" dirty="0" smtClean="0"/>
              <a:t>national </a:t>
            </a:r>
            <a:r>
              <a:rPr lang="en-US" i="1" dirty="0"/>
              <a:t>laws and practices. </a:t>
            </a:r>
          </a:p>
          <a:p>
            <a:pPr marL="0" indent="0">
              <a:buNone/>
            </a:pPr>
            <a:endParaRPr lang="en-US" i="1" dirty="0"/>
          </a:p>
          <a:p>
            <a:pPr marL="0" indent="0">
              <a:buNone/>
            </a:pPr>
            <a:endParaRPr lang="en-US" i="1" dirty="0" smtClean="0"/>
          </a:p>
          <a:p>
            <a:pPr marL="0" indent="0">
              <a:buNone/>
            </a:pPr>
            <a:endParaRPr lang="en-US" dirty="0" smtClean="0"/>
          </a:p>
          <a:p>
            <a:pPr marL="0" indent="0">
              <a:buNone/>
            </a:pPr>
            <a:endParaRPr lang="en-US" dirty="0" smtClean="0"/>
          </a:p>
          <a:p>
            <a:pPr marL="0" indent="0">
              <a:buNone/>
            </a:pPr>
            <a:endParaRPr lang="en-US" dirty="0" smtClean="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pic>
        <p:nvPicPr>
          <p:cNvPr id="5" name="Picture 4" descr="Just Fair Website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6756" y="5472378"/>
            <a:ext cx="2771244" cy="1385622"/>
          </a:xfrm>
          <a:prstGeom prst="rect">
            <a:avLst/>
          </a:prstGeom>
        </p:spPr>
      </p:pic>
    </p:spTree>
    <p:extLst>
      <p:ext uri="{BB962C8B-B14F-4D97-AF65-F5344CB8AC3E}">
        <p14:creationId xmlns:p14="http://schemas.microsoft.com/office/powerpoint/2010/main" val="7962116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 TO HOUSING</a:t>
            </a:r>
            <a:endParaRPr lang="en-US" dirty="0"/>
          </a:p>
        </p:txBody>
      </p:sp>
      <p:sp>
        <p:nvSpPr>
          <p:cNvPr id="3" name="Content Placeholder 2"/>
          <p:cNvSpPr>
            <a:spLocks noGrp="1"/>
          </p:cNvSpPr>
          <p:nvPr>
            <p:ph idx="1"/>
          </p:nvPr>
        </p:nvSpPr>
        <p:spPr/>
        <p:txBody>
          <a:bodyPr>
            <a:normAutofit lnSpcReduction="10000"/>
          </a:bodyPr>
          <a:lstStyle/>
          <a:p>
            <a:r>
              <a:rPr lang="en-US" dirty="0" smtClean="0"/>
              <a:t>“Protecting the Right to Housing in England: A context of Crisis” </a:t>
            </a:r>
            <a:r>
              <a:rPr lang="en-US" dirty="0" err="1" smtClean="0"/>
              <a:t>Dr</a:t>
            </a:r>
            <a:r>
              <a:rPr lang="en-US" dirty="0" smtClean="0"/>
              <a:t> Jessie </a:t>
            </a:r>
            <a:r>
              <a:rPr lang="en-US" dirty="0" err="1" smtClean="0"/>
              <a:t>Hohmann</a:t>
            </a:r>
            <a:endParaRPr lang="en-US" dirty="0" smtClean="0"/>
          </a:p>
          <a:p>
            <a:pPr lvl="1"/>
            <a:r>
              <a:rPr lang="en-US" dirty="0" smtClean="0"/>
              <a:t>No. of individuals forced to sleep rough in England has increased year on year -  by a total of 37% since 2010 – true level of homelessness masked by overcrowding and use of temporary accommodation</a:t>
            </a:r>
          </a:p>
          <a:p>
            <a:pPr lvl="1"/>
            <a:r>
              <a:rPr lang="en-US" dirty="0" smtClean="0"/>
              <a:t>33% of homes in the private rented sector do not meet basic standards of health, safety and habitability</a:t>
            </a:r>
          </a:p>
          <a:p>
            <a:pPr lvl="1"/>
            <a:r>
              <a:rPr lang="en-US" dirty="0" smtClean="0"/>
              <a:t>Security of tenure inadequate – tenants afraid of complaining. No safeguards against retaliatory evictions – approximately 200,000 in 2013 </a:t>
            </a:r>
            <a:endParaRPr lang="en-US" dirty="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pic>
        <p:nvPicPr>
          <p:cNvPr id="5" name="Picture 4" descr="Just Fair Website 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6756" y="5472378"/>
            <a:ext cx="2771244" cy="1385622"/>
          </a:xfrm>
          <a:prstGeom prst="rect">
            <a:avLst/>
          </a:prstGeom>
        </p:spPr>
      </p:pic>
    </p:spTree>
    <p:extLst>
      <p:ext uri="{BB962C8B-B14F-4D97-AF65-F5344CB8AC3E}">
        <p14:creationId xmlns:p14="http://schemas.microsoft.com/office/powerpoint/2010/main" val="2517730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2063552" y="1351790"/>
            <a:ext cx="3483146" cy="2268252"/>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fontAlgn="base">
              <a:spcBef>
                <a:spcPct val="0"/>
              </a:spcBef>
              <a:spcAft>
                <a:spcPct val="0"/>
              </a:spcAft>
            </a:pPr>
            <a:r>
              <a:rPr lang="en-US" dirty="0">
                <a:solidFill>
                  <a:prstClr val="black"/>
                </a:solidFill>
              </a:rPr>
              <a:t>Strong macroeconomic imbalances in 2007-2009</a:t>
            </a:r>
          </a:p>
          <a:p>
            <a:pPr fontAlgn="base">
              <a:spcBef>
                <a:spcPct val="0"/>
              </a:spcBef>
              <a:spcAft>
                <a:spcPct val="0"/>
              </a:spcAft>
            </a:pPr>
            <a:endParaRPr lang="es-ES" dirty="0">
              <a:solidFill>
                <a:prstClr val="black"/>
              </a:solidFill>
            </a:endParaRPr>
          </a:p>
          <a:p>
            <a:pPr marL="285750" indent="-285750" fontAlgn="base">
              <a:spcBef>
                <a:spcPct val="0"/>
              </a:spcBef>
              <a:spcAft>
                <a:spcPct val="0"/>
              </a:spcAft>
              <a:buFont typeface="Arial" charset="0"/>
              <a:buChar char="•"/>
            </a:pPr>
            <a:r>
              <a:rPr lang="es-ES" dirty="0">
                <a:solidFill>
                  <a:prstClr val="black"/>
                </a:solidFill>
              </a:rPr>
              <a:t>Fiscal </a:t>
            </a:r>
            <a:r>
              <a:rPr lang="es-ES" dirty="0" err="1">
                <a:solidFill>
                  <a:prstClr val="black"/>
                </a:solidFill>
              </a:rPr>
              <a:t>deficit</a:t>
            </a:r>
            <a:endParaRPr lang="es-ES" dirty="0">
              <a:solidFill>
                <a:prstClr val="black"/>
              </a:solidFill>
            </a:endParaRPr>
          </a:p>
          <a:p>
            <a:pPr marL="285750" indent="-285750" fontAlgn="base">
              <a:spcBef>
                <a:spcPct val="0"/>
              </a:spcBef>
              <a:spcAft>
                <a:spcPct val="0"/>
              </a:spcAft>
              <a:buFont typeface="Arial" charset="0"/>
              <a:buChar char="•"/>
            </a:pPr>
            <a:r>
              <a:rPr lang="en-US" dirty="0">
                <a:solidFill>
                  <a:prstClr val="black"/>
                </a:solidFill>
              </a:rPr>
              <a:t>External deficit</a:t>
            </a:r>
          </a:p>
          <a:p>
            <a:pPr marL="285750" indent="-285750" fontAlgn="base">
              <a:spcBef>
                <a:spcPct val="0"/>
              </a:spcBef>
              <a:spcAft>
                <a:spcPct val="0"/>
              </a:spcAft>
              <a:buFont typeface="Arial" charset="0"/>
              <a:buChar char="•"/>
            </a:pPr>
            <a:r>
              <a:rPr lang="en-US" dirty="0">
                <a:solidFill>
                  <a:prstClr val="black"/>
                </a:solidFill>
              </a:rPr>
              <a:t>Excessive private debt</a:t>
            </a:r>
            <a:endParaRPr lang="es-ES" dirty="0">
              <a:solidFill>
                <a:prstClr val="black"/>
              </a:solidFill>
            </a:endParaRPr>
          </a:p>
        </p:txBody>
      </p:sp>
      <p:sp>
        <p:nvSpPr>
          <p:cNvPr id="8" name="7 Flecha a la derecha con bandas"/>
          <p:cNvSpPr/>
          <p:nvPr/>
        </p:nvSpPr>
        <p:spPr>
          <a:xfrm>
            <a:off x="5738075" y="1990861"/>
            <a:ext cx="360040" cy="288032"/>
          </a:xfrm>
          <a:prstGeom prst="stripedRightArrow">
            <a:avLst/>
          </a:prstGeom>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es-ES">
              <a:solidFill>
                <a:prstClr val="black"/>
              </a:solidFill>
            </a:endParaRPr>
          </a:p>
        </p:txBody>
      </p:sp>
      <p:sp>
        <p:nvSpPr>
          <p:cNvPr id="11" name="10 Rectángulo redondeado"/>
          <p:cNvSpPr/>
          <p:nvPr/>
        </p:nvSpPr>
        <p:spPr>
          <a:xfrm>
            <a:off x="6504064" y="1639822"/>
            <a:ext cx="3240360" cy="1278142"/>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r>
              <a:rPr lang="en-US" dirty="0">
                <a:solidFill>
                  <a:prstClr val="black"/>
                </a:solidFill>
              </a:rPr>
              <a:t>Imbalances are solved</a:t>
            </a:r>
            <a:r>
              <a:rPr lang="es-ES" dirty="0">
                <a:solidFill>
                  <a:prstClr val="black"/>
                </a:solidFill>
              </a:rPr>
              <a:t>?</a:t>
            </a:r>
          </a:p>
          <a:p>
            <a:pPr marL="285750" indent="-285750" algn="ctr" fontAlgn="base">
              <a:spcBef>
                <a:spcPct val="0"/>
              </a:spcBef>
              <a:spcAft>
                <a:spcPct val="0"/>
              </a:spcAft>
              <a:buFont typeface="Arial" charset="0"/>
              <a:buChar char="•"/>
            </a:pPr>
            <a:endParaRPr lang="es-ES" dirty="0">
              <a:solidFill>
                <a:prstClr val="black"/>
              </a:solidFill>
            </a:endParaRPr>
          </a:p>
        </p:txBody>
      </p:sp>
      <p:sp>
        <p:nvSpPr>
          <p:cNvPr id="12" name="11 Rectángulo redondeado"/>
          <p:cNvSpPr/>
          <p:nvPr/>
        </p:nvSpPr>
        <p:spPr>
          <a:xfrm>
            <a:off x="6528048" y="3429000"/>
            <a:ext cx="3528392" cy="3024336"/>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fontAlgn="base">
              <a:spcBef>
                <a:spcPct val="0"/>
              </a:spcBef>
              <a:spcAft>
                <a:spcPct val="0"/>
              </a:spcAft>
            </a:pPr>
            <a:r>
              <a:rPr lang="en-US" dirty="0">
                <a:solidFill>
                  <a:prstClr val="black"/>
                </a:solidFill>
              </a:rPr>
              <a:t>No, imbalances are displaced </a:t>
            </a:r>
            <a:r>
              <a:rPr lang="en-US" dirty="0">
                <a:solidFill>
                  <a:prstClr val="black"/>
                </a:solidFill>
                <a:sym typeface="Wingdings" panose="05000000000000000000" pitchFamily="2" charset="2"/>
              </a:rPr>
              <a:t></a:t>
            </a:r>
            <a:r>
              <a:rPr lang="en-US" dirty="0">
                <a:solidFill>
                  <a:prstClr val="black"/>
                </a:solidFill>
              </a:rPr>
              <a:t> new economic imbalances:</a:t>
            </a:r>
          </a:p>
          <a:p>
            <a:pPr fontAlgn="base">
              <a:spcBef>
                <a:spcPct val="0"/>
              </a:spcBef>
              <a:spcAft>
                <a:spcPct val="0"/>
              </a:spcAft>
            </a:pPr>
            <a:endParaRPr lang="es-ES" dirty="0">
              <a:solidFill>
                <a:prstClr val="black"/>
              </a:solidFill>
            </a:endParaRPr>
          </a:p>
          <a:p>
            <a:pPr marL="342900" indent="-342900" fontAlgn="base">
              <a:spcBef>
                <a:spcPct val="0"/>
              </a:spcBef>
              <a:spcAft>
                <a:spcPct val="0"/>
              </a:spcAft>
              <a:buFont typeface="+mj-lt"/>
              <a:buAutoNum type="arabicPeriod"/>
            </a:pPr>
            <a:r>
              <a:rPr lang="es-ES" dirty="0" err="1">
                <a:solidFill>
                  <a:prstClr val="black"/>
                </a:solidFill>
              </a:rPr>
              <a:t>Unemployment</a:t>
            </a:r>
            <a:endParaRPr lang="es-ES" dirty="0">
              <a:solidFill>
                <a:prstClr val="black"/>
              </a:solidFill>
            </a:endParaRPr>
          </a:p>
          <a:p>
            <a:pPr marL="342900" indent="-342900" fontAlgn="base">
              <a:spcBef>
                <a:spcPct val="0"/>
              </a:spcBef>
              <a:spcAft>
                <a:spcPct val="0"/>
              </a:spcAft>
              <a:buFont typeface="+mj-lt"/>
              <a:buAutoNum type="arabicPeriod"/>
            </a:pPr>
            <a:r>
              <a:rPr lang="es-ES" dirty="0" err="1">
                <a:solidFill>
                  <a:prstClr val="black"/>
                </a:solidFill>
              </a:rPr>
              <a:t>Inequalities</a:t>
            </a:r>
            <a:endParaRPr lang="es-ES" dirty="0">
              <a:solidFill>
                <a:prstClr val="black"/>
              </a:solidFill>
            </a:endParaRPr>
          </a:p>
          <a:p>
            <a:pPr marL="342900" indent="-342900" fontAlgn="base">
              <a:spcBef>
                <a:spcPct val="0"/>
              </a:spcBef>
              <a:spcAft>
                <a:spcPct val="0"/>
              </a:spcAft>
              <a:buFont typeface="+mj-lt"/>
              <a:buAutoNum type="arabicPeriod"/>
            </a:pPr>
            <a:r>
              <a:rPr lang="es-ES" dirty="0" err="1">
                <a:solidFill>
                  <a:prstClr val="black"/>
                </a:solidFill>
              </a:rPr>
              <a:t>Excessive</a:t>
            </a:r>
            <a:r>
              <a:rPr lang="es-ES" dirty="0">
                <a:solidFill>
                  <a:prstClr val="black"/>
                </a:solidFill>
              </a:rPr>
              <a:t> </a:t>
            </a:r>
            <a:r>
              <a:rPr lang="es-ES" dirty="0" err="1">
                <a:solidFill>
                  <a:prstClr val="black"/>
                </a:solidFill>
              </a:rPr>
              <a:t>public</a:t>
            </a:r>
            <a:r>
              <a:rPr lang="es-ES" dirty="0">
                <a:solidFill>
                  <a:prstClr val="black"/>
                </a:solidFill>
              </a:rPr>
              <a:t> </a:t>
            </a:r>
            <a:r>
              <a:rPr lang="es-ES" dirty="0" err="1">
                <a:solidFill>
                  <a:prstClr val="black"/>
                </a:solidFill>
              </a:rPr>
              <a:t>debt</a:t>
            </a:r>
            <a:endParaRPr lang="es-ES" dirty="0">
              <a:solidFill>
                <a:prstClr val="black"/>
              </a:solidFill>
            </a:endParaRPr>
          </a:p>
          <a:p>
            <a:pPr marL="342900" indent="-342900" fontAlgn="base">
              <a:spcBef>
                <a:spcPct val="0"/>
              </a:spcBef>
              <a:spcAft>
                <a:spcPct val="0"/>
              </a:spcAft>
              <a:buFont typeface="+mj-lt"/>
              <a:buAutoNum type="arabicPeriod"/>
            </a:pPr>
            <a:endParaRPr lang="es-ES" dirty="0">
              <a:solidFill>
                <a:prstClr val="black"/>
              </a:solidFill>
            </a:endParaRPr>
          </a:p>
          <a:p>
            <a:pPr fontAlgn="base">
              <a:spcBef>
                <a:spcPct val="0"/>
              </a:spcBef>
              <a:spcAft>
                <a:spcPct val="0"/>
              </a:spcAft>
            </a:pPr>
            <a:r>
              <a:rPr lang="es-ES" dirty="0">
                <a:solidFill>
                  <a:prstClr val="black"/>
                </a:solidFill>
              </a:rPr>
              <a:t>+ 4. </a:t>
            </a:r>
            <a:r>
              <a:rPr lang="es-ES" dirty="0" err="1">
                <a:solidFill>
                  <a:prstClr val="black"/>
                </a:solidFill>
              </a:rPr>
              <a:t>Structural</a:t>
            </a:r>
            <a:r>
              <a:rPr lang="es-ES" dirty="0">
                <a:solidFill>
                  <a:prstClr val="black"/>
                </a:solidFill>
              </a:rPr>
              <a:t> </a:t>
            </a:r>
            <a:r>
              <a:rPr lang="es-ES" dirty="0" err="1">
                <a:solidFill>
                  <a:prstClr val="black"/>
                </a:solidFill>
              </a:rPr>
              <a:t>problems</a:t>
            </a:r>
            <a:r>
              <a:rPr lang="es-ES" dirty="0">
                <a:solidFill>
                  <a:prstClr val="black"/>
                </a:solidFill>
              </a:rPr>
              <a:t> </a:t>
            </a:r>
            <a:r>
              <a:rPr lang="es-ES" dirty="0" err="1">
                <a:solidFill>
                  <a:prstClr val="black"/>
                </a:solidFill>
              </a:rPr>
              <a:t>remain</a:t>
            </a:r>
            <a:endParaRPr lang="es-ES" dirty="0">
              <a:solidFill>
                <a:prstClr val="black"/>
              </a:solidFill>
            </a:endParaRPr>
          </a:p>
        </p:txBody>
      </p:sp>
      <p:sp>
        <p:nvSpPr>
          <p:cNvPr id="13" name="12 Flecha a la derecha con bandas"/>
          <p:cNvSpPr/>
          <p:nvPr/>
        </p:nvSpPr>
        <p:spPr>
          <a:xfrm>
            <a:off x="5762790" y="4093385"/>
            <a:ext cx="360040" cy="288032"/>
          </a:xfrm>
          <a:prstGeom prst="stripedRightArrow">
            <a:avLst/>
          </a:prstGeom>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es-ES">
              <a:solidFill>
                <a:prstClr val="black"/>
              </a:solidFill>
            </a:endParaRPr>
          </a:p>
        </p:txBody>
      </p:sp>
      <p:sp>
        <p:nvSpPr>
          <p:cNvPr id="7" name="Rectangle 2"/>
          <p:cNvSpPr txBox="1">
            <a:spLocks noChangeArrowheads="1"/>
          </p:cNvSpPr>
          <p:nvPr/>
        </p:nvSpPr>
        <p:spPr>
          <a:xfrm>
            <a:off x="2063553" y="260649"/>
            <a:ext cx="8026777" cy="722101"/>
          </a:xfrm>
          <a:prstGeom prst="rect">
            <a:avLst/>
          </a:prstGeom>
          <a:ln w="19050">
            <a:noFill/>
          </a:ln>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173038" indent="-15875" algn="l" eaLnBrk="1" hangingPunct="1">
              <a:spcBef>
                <a:spcPts val="0"/>
              </a:spcBef>
              <a:spcAft>
                <a:spcPts val="0"/>
              </a:spcAft>
            </a:pPr>
            <a:r>
              <a:rPr lang="en-US" sz="2400" b="1" dirty="0">
                <a:solidFill>
                  <a:prstClr val="black"/>
                </a:solidFill>
                <a:latin typeface="Arial" pitchFamily="34" charset="0"/>
                <a:cs typeface="Arial" pitchFamily="34" charset="0"/>
              </a:rPr>
              <a:t>1. Reasons to change the Spanish economic policy</a:t>
            </a:r>
            <a:r>
              <a:rPr lang="en-US" sz="2000" u="sng" dirty="0">
                <a:solidFill>
                  <a:prstClr val="black"/>
                </a:solidFill>
                <a:latin typeface="Arial" pitchFamily="34" charset="0"/>
                <a:cs typeface="Arial" pitchFamily="34" charset="0"/>
              </a:rPr>
              <a:t/>
            </a:r>
            <a:br>
              <a:rPr lang="en-US" sz="2000" u="sng" dirty="0">
                <a:solidFill>
                  <a:prstClr val="black"/>
                </a:solidFill>
                <a:latin typeface="Arial" pitchFamily="34" charset="0"/>
                <a:cs typeface="Arial" pitchFamily="34" charset="0"/>
              </a:rPr>
            </a:br>
            <a:r>
              <a:rPr lang="en-US" sz="2000" u="sng" dirty="0">
                <a:solidFill>
                  <a:prstClr val="black"/>
                </a:solidFill>
                <a:latin typeface="Arial" pitchFamily="34" charset="0"/>
                <a:cs typeface="Arial" pitchFamily="34" charset="0"/>
              </a:rPr>
              <a:t/>
            </a:r>
            <a:br>
              <a:rPr lang="en-US" sz="2000" u="sng" dirty="0">
                <a:solidFill>
                  <a:prstClr val="black"/>
                </a:solidFill>
                <a:latin typeface="Arial" pitchFamily="34" charset="0"/>
                <a:cs typeface="Arial" pitchFamily="34" charset="0"/>
              </a:rPr>
            </a:br>
            <a:r>
              <a:rPr lang="en-US" sz="2000" u="sng" dirty="0">
                <a:solidFill>
                  <a:prstClr val="black"/>
                </a:solidFill>
                <a:latin typeface="Arial" pitchFamily="34" charset="0"/>
                <a:cs typeface="Arial" pitchFamily="34" charset="0"/>
              </a:rPr>
              <a:t/>
            </a:r>
            <a:br>
              <a:rPr lang="en-US" sz="2000" u="sng" dirty="0">
                <a:solidFill>
                  <a:prstClr val="black"/>
                </a:solidFill>
                <a:latin typeface="Arial" pitchFamily="34" charset="0"/>
                <a:cs typeface="Arial" pitchFamily="34" charset="0"/>
              </a:rPr>
            </a:br>
            <a:endParaRPr lang="en-US" sz="2400" u="sng"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82608539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7375E"/>
                </a:solidFill>
              </a:rPr>
              <a:t>RIGHT TO HEALTHCARE</a:t>
            </a:r>
            <a:endParaRPr lang="en-US" dirty="0">
              <a:solidFill>
                <a:srgbClr val="17375E"/>
              </a:solidFill>
            </a:endParaRPr>
          </a:p>
        </p:txBody>
      </p:sp>
      <p:sp>
        <p:nvSpPr>
          <p:cNvPr id="3" name="Content Placeholder 2"/>
          <p:cNvSpPr>
            <a:spLocks noGrp="1"/>
          </p:cNvSpPr>
          <p:nvPr>
            <p:ph idx="1"/>
          </p:nvPr>
        </p:nvSpPr>
        <p:spPr/>
        <p:txBody>
          <a:bodyPr>
            <a:normAutofit fontScale="62500" lnSpcReduction="20000"/>
          </a:bodyPr>
          <a:lstStyle/>
          <a:p>
            <a:r>
              <a:rPr lang="en-US" b="1" u="sng" dirty="0" smtClean="0"/>
              <a:t>Article 12 ICESCR</a:t>
            </a:r>
          </a:p>
          <a:p>
            <a:pPr marL="0" indent="0">
              <a:buNone/>
            </a:pPr>
            <a:r>
              <a:rPr lang="en-US" dirty="0"/>
              <a:t>	1. The State Parties to this Convention 	</a:t>
            </a:r>
            <a:r>
              <a:rPr lang="en-US" dirty="0" err="1"/>
              <a:t>recognise</a:t>
            </a:r>
            <a:r>
              <a:rPr lang="en-US" dirty="0"/>
              <a:t> </a:t>
            </a:r>
            <a:r>
              <a:rPr lang="en-US" dirty="0" smtClean="0"/>
              <a:t>the </a:t>
            </a:r>
            <a:r>
              <a:rPr lang="en-US" dirty="0"/>
              <a:t>right of everyone </a:t>
            </a:r>
            <a:r>
              <a:rPr lang="en-US" dirty="0" smtClean="0"/>
              <a:t>to </a:t>
            </a:r>
            <a:r>
              <a:rPr lang="en-US" dirty="0"/>
              <a:t>the </a:t>
            </a:r>
            <a:r>
              <a:rPr lang="en-US" dirty="0" smtClean="0"/>
              <a:t>enjoyment </a:t>
            </a:r>
            <a:r>
              <a:rPr lang="en-US" dirty="0"/>
              <a:t>of </a:t>
            </a:r>
            <a:r>
              <a:rPr lang="en-US" dirty="0" smtClean="0"/>
              <a:t>	the 	highest </a:t>
            </a:r>
            <a:r>
              <a:rPr lang="en-US" dirty="0"/>
              <a:t>attainable standard of physical and mental </a:t>
            </a:r>
            <a:r>
              <a:rPr lang="en-US" dirty="0" smtClean="0"/>
              <a:t>health</a:t>
            </a:r>
            <a:r>
              <a:rPr lang="en-US" dirty="0"/>
              <a:t>.</a:t>
            </a:r>
          </a:p>
          <a:p>
            <a:pPr marL="0" indent="0">
              <a:buNone/>
            </a:pPr>
            <a:r>
              <a:rPr lang="en-US" dirty="0"/>
              <a:t>	</a:t>
            </a:r>
            <a:r>
              <a:rPr lang="en-US" dirty="0" smtClean="0"/>
              <a:t>2</a:t>
            </a:r>
            <a:r>
              <a:rPr lang="en-US" dirty="0"/>
              <a:t>. The steps to be taken by the State Parties to the </a:t>
            </a:r>
            <a:r>
              <a:rPr lang="en-US" dirty="0" smtClean="0"/>
              <a:t>present </a:t>
            </a:r>
            <a:r>
              <a:rPr lang="en-US" dirty="0"/>
              <a:t>Covenant to </a:t>
            </a:r>
            <a:r>
              <a:rPr lang="en-US" dirty="0" smtClean="0"/>
              <a:t>achieve the </a:t>
            </a:r>
            <a:r>
              <a:rPr lang="en-US" dirty="0"/>
              <a:t>full </a:t>
            </a:r>
            <a:r>
              <a:rPr lang="en-US" dirty="0" err="1"/>
              <a:t>realisation</a:t>
            </a:r>
            <a:r>
              <a:rPr lang="en-US" dirty="0"/>
              <a:t> </a:t>
            </a:r>
            <a:r>
              <a:rPr lang="en-US" dirty="0" smtClean="0"/>
              <a:t>	of this </a:t>
            </a:r>
            <a:r>
              <a:rPr lang="en-US" dirty="0"/>
              <a:t>right shall include those necessary for:</a:t>
            </a:r>
          </a:p>
          <a:p>
            <a:pPr marL="0" indent="0">
              <a:buNone/>
            </a:pPr>
            <a:r>
              <a:rPr lang="en-US" dirty="0"/>
              <a:t>		…</a:t>
            </a:r>
          </a:p>
          <a:p>
            <a:pPr marL="0" indent="0">
              <a:buNone/>
            </a:pPr>
            <a:r>
              <a:rPr lang="en-US" dirty="0"/>
              <a:t>		d. The creation of conditions which would assure </a:t>
            </a:r>
            <a:r>
              <a:rPr lang="en-US" dirty="0" smtClean="0"/>
              <a:t>to </a:t>
            </a:r>
            <a:r>
              <a:rPr lang="en-US" dirty="0"/>
              <a:t>all medical </a:t>
            </a:r>
            <a:r>
              <a:rPr lang="en-US" dirty="0" smtClean="0"/>
              <a:t>service </a:t>
            </a:r>
            <a:r>
              <a:rPr lang="en-US" dirty="0"/>
              <a:t>and medical attention in </a:t>
            </a:r>
            <a:r>
              <a:rPr lang="en-US" dirty="0" smtClean="0"/>
              <a:t>		the event </a:t>
            </a:r>
            <a:r>
              <a:rPr lang="en-US" dirty="0"/>
              <a:t>of sickness</a:t>
            </a:r>
            <a:r>
              <a:rPr lang="en-US" dirty="0" smtClean="0"/>
              <a:t>.</a:t>
            </a:r>
          </a:p>
          <a:p>
            <a:r>
              <a:rPr lang="en-US" b="1" u="sng" dirty="0"/>
              <a:t>Article 11</a:t>
            </a:r>
            <a:r>
              <a:rPr lang="en-US" dirty="0"/>
              <a:t> Revised European Social Charter – the right to protection of </a:t>
            </a:r>
            <a:r>
              <a:rPr lang="en-US" dirty="0" smtClean="0"/>
              <a:t>health</a:t>
            </a:r>
          </a:p>
          <a:p>
            <a:r>
              <a:rPr lang="en-US" b="1" u="sng" dirty="0" smtClean="0"/>
              <a:t>Article 35 Charter of Fundamental Rights</a:t>
            </a:r>
          </a:p>
          <a:p>
            <a:pPr marL="0" indent="0">
              <a:buNone/>
            </a:pPr>
            <a:r>
              <a:rPr lang="en-US" dirty="0"/>
              <a:t>	Everyone has the right of access to preventive health care and the right to benefit </a:t>
            </a:r>
            <a:r>
              <a:rPr lang="en-US" dirty="0" smtClean="0"/>
              <a:t>	from </a:t>
            </a:r>
            <a:r>
              <a:rPr lang="en-US" dirty="0"/>
              <a:t>medical </a:t>
            </a:r>
            <a:r>
              <a:rPr lang="en-US" dirty="0" smtClean="0"/>
              <a:t>	treatment </a:t>
            </a:r>
            <a:r>
              <a:rPr lang="en-US" dirty="0"/>
              <a:t>under the conditions established by national laws and </a:t>
            </a:r>
            <a:r>
              <a:rPr lang="en-US" dirty="0" smtClean="0"/>
              <a:t>	practices</a:t>
            </a:r>
            <a:r>
              <a:rPr lang="en-US" dirty="0"/>
              <a:t>. </a:t>
            </a:r>
          </a:p>
          <a:p>
            <a:pPr marL="0" indent="0">
              <a:buNone/>
            </a:pPr>
            <a:endParaRPr lang="en-US" dirty="0" smtClean="0"/>
          </a:p>
          <a:p>
            <a:r>
              <a:rPr lang="en-US" dirty="0" smtClean="0"/>
              <a:t>Threats? </a:t>
            </a:r>
            <a:endParaRPr lang="en-US" dirty="0"/>
          </a:p>
          <a:p>
            <a:pPr lvl="1"/>
            <a:r>
              <a:rPr lang="en-US" dirty="0" err="1" smtClean="0"/>
              <a:t>Privatisation</a:t>
            </a:r>
            <a:endParaRPr lang="en-US" dirty="0" smtClean="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pic>
        <p:nvPicPr>
          <p:cNvPr id="5" name="Picture 4" descr="Just Fair Website 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6756" y="5472378"/>
            <a:ext cx="2771244" cy="1385622"/>
          </a:xfrm>
          <a:prstGeom prst="rect">
            <a:avLst/>
          </a:prstGeom>
        </p:spPr>
      </p:pic>
    </p:spTree>
    <p:extLst>
      <p:ext uri="{BB962C8B-B14F-4D97-AF65-F5344CB8AC3E}">
        <p14:creationId xmlns:p14="http://schemas.microsoft.com/office/powerpoint/2010/main" val="40145556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7375E"/>
                </a:solidFill>
              </a:rPr>
              <a:t>RIGHT TO SOCIAL SECURITY</a:t>
            </a:r>
            <a:endParaRPr lang="en-US" dirty="0">
              <a:solidFill>
                <a:srgbClr val="17375E"/>
              </a:solidFill>
            </a:endParaRPr>
          </a:p>
        </p:txBody>
      </p:sp>
      <p:sp>
        <p:nvSpPr>
          <p:cNvPr id="3" name="Content Placeholder 2"/>
          <p:cNvSpPr>
            <a:spLocks noGrp="1"/>
          </p:cNvSpPr>
          <p:nvPr>
            <p:ph idx="1"/>
          </p:nvPr>
        </p:nvSpPr>
        <p:spPr/>
        <p:txBody>
          <a:bodyPr/>
          <a:lstStyle/>
          <a:p>
            <a:r>
              <a:rPr lang="en-US" b="1" u="sng" dirty="0" smtClean="0"/>
              <a:t>Article 9 ICESCR </a:t>
            </a:r>
            <a:r>
              <a:rPr lang="en-US" dirty="0" smtClean="0"/>
              <a:t>– right to social security</a:t>
            </a:r>
          </a:p>
          <a:p>
            <a:r>
              <a:rPr lang="en-US" b="1" u="sng" dirty="0" smtClean="0"/>
              <a:t>Article 10(2) ICESCR</a:t>
            </a:r>
            <a:r>
              <a:rPr lang="en-US" dirty="0" smtClean="0"/>
              <a:t> maternity rights</a:t>
            </a:r>
          </a:p>
          <a:p>
            <a:r>
              <a:rPr lang="en-US" b="1" u="sng" dirty="0" smtClean="0"/>
              <a:t>Article </a:t>
            </a:r>
            <a:r>
              <a:rPr lang="en-US" b="1" dirty="0" smtClean="0"/>
              <a:t>13 revised European Social Charter </a:t>
            </a:r>
          </a:p>
          <a:p>
            <a:pPr lvl="1"/>
            <a:r>
              <a:rPr lang="en-US" dirty="0" smtClean="0"/>
              <a:t>Right to social and medical assistance</a:t>
            </a:r>
          </a:p>
          <a:p>
            <a:r>
              <a:rPr lang="en-US" b="1" u="sng" dirty="0" smtClean="0"/>
              <a:t>Article 34 Charter of </a:t>
            </a:r>
            <a:r>
              <a:rPr lang="en-US" b="1" u="sng" dirty="0"/>
              <a:t>F</a:t>
            </a:r>
            <a:r>
              <a:rPr lang="en-US" b="1" u="sng" dirty="0" smtClean="0"/>
              <a:t>undamental Rights </a:t>
            </a:r>
            <a:r>
              <a:rPr lang="en-US" dirty="0" smtClean="0"/>
              <a:t>– right to social security in accordance with practices in Member States</a:t>
            </a:r>
          </a:p>
          <a:p>
            <a:endParaRPr lang="en-US" dirty="0" smtClean="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pic>
        <p:nvPicPr>
          <p:cNvPr id="5" name="Picture 4" descr="Just Fair Website 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6756" y="5472378"/>
            <a:ext cx="2771244" cy="1385622"/>
          </a:xfrm>
          <a:prstGeom prst="rect">
            <a:avLst/>
          </a:prstGeom>
        </p:spPr>
      </p:pic>
    </p:spTree>
    <p:extLst>
      <p:ext uri="{BB962C8B-B14F-4D97-AF65-F5344CB8AC3E}">
        <p14:creationId xmlns:p14="http://schemas.microsoft.com/office/powerpoint/2010/main" val="31336424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17375E"/>
                </a:solidFill>
              </a:rPr>
              <a:t>USING HUMAN RIGHTS AS A POLICY TOOL</a:t>
            </a:r>
          </a:p>
        </p:txBody>
      </p:sp>
      <p:sp>
        <p:nvSpPr>
          <p:cNvPr id="3" name="Content Placeholder 2"/>
          <p:cNvSpPr>
            <a:spLocks noGrp="1"/>
          </p:cNvSpPr>
          <p:nvPr>
            <p:ph idx="1"/>
          </p:nvPr>
        </p:nvSpPr>
        <p:spPr/>
        <p:txBody>
          <a:bodyPr>
            <a:normAutofit fontScale="92500" lnSpcReduction="20000"/>
          </a:bodyPr>
          <a:lstStyle/>
          <a:p>
            <a:r>
              <a:rPr lang="en-US" dirty="0" smtClean="0"/>
              <a:t>Why? </a:t>
            </a:r>
          </a:p>
          <a:p>
            <a:pPr lvl="1"/>
            <a:r>
              <a:rPr lang="en-US" dirty="0" smtClean="0"/>
              <a:t>Shrinking</a:t>
            </a:r>
            <a:r>
              <a:rPr lang="en-US" dirty="0"/>
              <a:t>/Dismantling of welfare</a:t>
            </a:r>
          </a:p>
          <a:p>
            <a:pPr lvl="1"/>
            <a:r>
              <a:rPr lang="en-US" dirty="0"/>
              <a:t>Challenging the austerity discourse </a:t>
            </a:r>
          </a:p>
          <a:p>
            <a:pPr lvl="1"/>
            <a:r>
              <a:rPr lang="en-US" dirty="0" smtClean="0"/>
              <a:t>Purpose of the Nation State?</a:t>
            </a:r>
          </a:p>
          <a:p>
            <a:pPr lvl="1"/>
            <a:r>
              <a:rPr lang="en-US" dirty="0" smtClean="0"/>
              <a:t>Powerful discourse on positive obligations</a:t>
            </a:r>
          </a:p>
          <a:p>
            <a:pPr marL="0" indent="0">
              <a:buNone/>
            </a:pPr>
            <a:endParaRPr lang="en-US" dirty="0" smtClean="0"/>
          </a:p>
          <a:p>
            <a:r>
              <a:rPr lang="en-US" dirty="0" smtClean="0"/>
              <a:t>Council of Europe Commissioner for Human Rights (2013)</a:t>
            </a:r>
          </a:p>
          <a:p>
            <a:pPr marL="0" indent="0">
              <a:buNone/>
            </a:pPr>
            <a:r>
              <a:rPr lang="en-US" dirty="0"/>
              <a:t>	</a:t>
            </a:r>
            <a:r>
              <a:rPr lang="en-US" dirty="0" smtClean="0"/>
              <a:t>	</a:t>
            </a:r>
            <a:r>
              <a:rPr lang="en-US" sz="2400" i="1" dirty="0"/>
              <a:t>Economic policy is not exempt from the duty of member states to </a:t>
            </a:r>
            <a:r>
              <a:rPr lang="en-US" sz="2400" i="1" dirty="0" smtClean="0"/>
              <a:t>implement </a:t>
            </a:r>
            <a:r>
              <a:rPr lang="en-US" sz="2400" i="1" dirty="0"/>
              <a:t>human </a:t>
            </a:r>
            <a:r>
              <a:rPr lang="en-US" sz="2400" i="1" dirty="0" smtClean="0"/>
              <a:t>			rights </a:t>
            </a:r>
            <a:r>
              <a:rPr lang="en-US" sz="2400" i="1" dirty="0"/>
              <a:t>norms and procedural principles. As </a:t>
            </a:r>
            <a:r>
              <a:rPr lang="en-US" sz="2400" i="1" dirty="0" smtClean="0"/>
              <a:t>embodied </a:t>
            </a:r>
            <a:r>
              <a:rPr lang="en-US" sz="2400" i="1" dirty="0"/>
              <a:t>in international human rights law, </a:t>
            </a:r>
            <a:r>
              <a:rPr lang="en-US" sz="2400" i="1" dirty="0" smtClean="0"/>
              <a:t>		civil</a:t>
            </a:r>
            <a:r>
              <a:rPr lang="en-US" sz="2400" i="1" dirty="0"/>
              <a:t>, political, </a:t>
            </a:r>
            <a:r>
              <a:rPr lang="en-US" sz="2400" i="1" dirty="0" smtClean="0"/>
              <a:t>economic</a:t>
            </a:r>
            <a:r>
              <a:rPr lang="en-US" sz="2400" i="1" dirty="0"/>
              <a:t>, social and cultural rights are not expendable in times </a:t>
            </a:r>
            <a:r>
              <a:rPr lang="en-US" sz="2400" i="1" dirty="0" smtClean="0"/>
              <a:t>of 				economic </a:t>
            </a:r>
            <a:r>
              <a:rPr lang="en-US" sz="2400" i="1" dirty="0"/>
              <a:t>hardship, but are essential to a sustained and inclusive 				</a:t>
            </a:r>
            <a:r>
              <a:rPr lang="en-US" sz="2400" i="1" dirty="0" smtClean="0"/>
              <a:t>			recovery</a:t>
            </a:r>
            <a:r>
              <a:rPr lang="en-US" sz="2400" i="1" dirty="0"/>
              <a:t>. </a:t>
            </a:r>
          </a:p>
          <a:p>
            <a:pPr marL="0" indent="0">
              <a:buNone/>
            </a:pPr>
            <a:endParaRPr lang="en-US" dirty="0" smtClean="0"/>
          </a:p>
          <a:p>
            <a:endParaRPr lang="en-US" dirty="0" smtClean="0"/>
          </a:p>
          <a:p>
            <a:pPr lvl="1"/>
            <a:endParaRPr lang="en-US" dirty="0" smtClean="0"/>
          </a:p>
          <a:p>
            <a:endParaRPr lang="en-US" u="sng" dirty="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pic>
        <p:nvPicPr>
          <p:cNvPr id="5" name="Picture 4" descr="Just Fair Website 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6756" y="5472378"/>
            <a:ext cx="2771244" cy="1385622"/>
          </a:xfrm>
          <a:prstGeom prst="rect">
            <a:avLst/>
          </a:prstGeom>
        </p:spPr>
      </p:pic>
    </p:spTree>
    <p:extLst>
      <p:ext uri="{BB962C8B-B14F-4D97-AF65-F5344CB8AC3E}">
        <p14:creationId xmlns:p14="http://schemas.microsoft.com/office/powerpoint/2010/main" val="30819499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7375E"/>
                </a:solidFill>
              </a:rPr>
              <a:t>COMPLAINTS PROCEDURES</a:t>
            </a:r>
            <a:endParaRPr lang="en-US" dirty="0">
              <a:solidFill>
                <a:srgbClr val="17375E"/>
              </a:solidFill>
            </a:endParaRPr>
          </a:p>
        </p:txBody>
      </p:sp>
      <p:sp>
        <p:nvSpPr>
          <p:cNvPr id="3" name="Content Placeholder 2"/>
          <p:cNvSpPr>
            <a:spLocks noGrp="1"/>
          </p:cNvSpPr>
          <p:nvPr>
            <p:ph idx="1"/>
          </p:nvPr>
        </p:nvSpPr>
        <p:spPr/>
        <p:txBody>
          <a:bodyPr/>
          <a:lstStyle/>
          <a:p>
            <a:r>
              <a:rPr lang="en-US" sz="2800" dirty="0"/>
              <a:t>Complaints to Committee on Economic, Social and Cultural Rights</a:t>
            </a:r>
          </a:p>
          <a:p>
            <a:pPr lvl="1"/>
            <a:r>
              <a:rPr lang="en-US" dirty="0"/>
              <a:t>Optional Protocol to </a:t>
            </a:r>
            <a:r>
              <a:rPr lang="en-US" dirty="0" smtClean="0"/>
              <a:t>ICESCR </a:t>
            </a:r>
            <a:endParaRPr lang="en-US" dirty="0"/>
          </a:p>
          <a:p>
            <a:pPr lvl="2"/>
            <a:r>
              <a:rPr lang="en-US" sz="2800" dirty="0"/>
              <a:t>Committee - can receive complaints from individuals or groups of individuals – BE, FI, FR, IT, LUX, PT, ES</a:t>
            </a:r>
          </a:p>
          <a:p>
            <a:pPr lvl="2"/>
            <a:r>
              <a:rPr lang="en-US" sz="2800" dirty="0"/>
              <a:t>Complaint against Spain</a:t>
            </a:r>
          </a:p>
          <a:p>
            <a:pPr lvl="3"/>
            <a:r>
              <a:rPr lang="en-US" dirty="0" smtClean="0"/>
              <a:t>2/2014 – denial of the access to court to protect author’s housing rights</a:t>
            </a:r>
          </a:p>
          <a:p>
            <a:pPr lvl="3"/>
            <a:endParaRPr lang="en-US" dirty="0" smtClean="0"/>
          </a:p>
          <a:p>
            <a:pPr lvl="2"/>
            <a:endParaRPr lang="en-US" sz="2800" dirty="0"/>
          </a:p>
          <a:p>
            <a:pPr marL="914400" lvl="2" indent="0">
              <a:buNone/>
            </a:pPr>
            <a:endParaRPr lang="en-US" dirty="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pic>
        <p:nvPicPr>
          <p:cNvPr id="5" name="Picture 4" descr="Just Fair Website 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6756" y="5472378"/>
            <a:ext cx="2771244" cy="1385622"/>
          </a:xfrm>
          <a:prstGeom prst="rect">
            <a:avLst/>
          </a:prstGeom>
        </p:spPr>
      </p:pic>
    </p:spTree>
    <p:extLst>
      <p:ext uri="{BB962C8B-B14F-4D97-AF65-F5344CB8AC3E}">
        <p14:creationId xmlns:p14="http://schemas.microsoft.com/office/powerpoint/2010/main" val="24673654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COMPLAINTS PROCEDURES</a:t>
            </a:r>
            <a:endParaRPr lang="en-US" dirty="0">
              <a:solidFill>
                <a:schemeClr val="tx2">
                  <a:lumMod val="75000"/>
                </a:schemeClr>
              </a:solidFill>
            </a:endParaRPr>
          </a:p>
        </p:txBody>
      </p:sp>
      <p:sp>
        <p:nvSpPr>
          <p:cNvPr id="3" name="Content Placeholder 2"/>
          <p:cNvSpPr>
            <a:spLocks noGrp="1"/>
          </p:cNvSpPr>
          <p:nvPr>
            <p:ph idx="1"/>
          </p:nvPr>
        </p:nvSpPr>
        <p:spPr/>
        <p:txBody>
          <a:bodyPr>
            <a:normAutofit fontScale="92500" lnSpcReduction="20000"/>
          </a:bodyPr>
          <a:lstStyle/>
          <a:p>
            <a:r>
              <a:rPr lang="en-US" dirty="0"/>
              <a:t>Collective Complaints Procedure to European Committee of Social Rights – BE, CZ, FI, FR, GR, IRE, IT, NL, NO, SL, SWE</a:t>
            </a:r>
          </a:p>
          <a:p>
            <a:pPr lvl="1"/>
            <a:r>
              <a:rPr lang="en-US" i="1" u="sng" dirty="0" smtClean="0"/>
              <a:t>No.111/2014 Greek Confederation of </a:t>
            </a:r>
            <a:r>
              <a:rPr lang="en-US" i="1" u="sng" dirty="0" err="1" smtClean="0"/>
              <a:t>Labour</a:t>
            </a:r>
            <a:r>
              <a:rPr lang="en-US" i="1" u="sng" dirty="0" smtClean="0"/>
              <a:t> v Greece</a:t>
            </a:r>
          </a:p>
          <a:p>
            <a:pPr marL="457200" lvl="1" indent="0">
              <a:buNone/>
            </a:pPr>
            <a:r>
              <a:rPr lang="en-US" dirty="0"/>
              <a:t>	The complaint </a:t>
            </a:r>
            <a:r>
              <a:rPr lang="en-US" dirty="0" smtClean="0"/>
              <a:t>concerns </a:t>
            </a:r>
            <a:r>
              <a:rPr lang="en-US" dirty="0"/>
              <a:t>Article 1 (the right to work), Article 2 </a:t>
            </a:r>
            <a:r>
              <a:rPr lang="en-US" dirty="0" smtClean="0"/>
              <a:t>(</a:t>
            </a:r>
            <a:r>
              <a:rPr lang="en-US" dirty="0"/>
              <a:t>the right to </a:t>
            </a:r>
            <a:r>
              <a:rPr lang="en-US" dirty="0" smtClean="0"/>
              <a:t>	just </a:t>
            </a:r>
            <a:r>
              <a:rPr lang="en-US" dirty="0"/>
              <a:t>conditions of work), Article 4 (the right to a </a:t>
            </a:r>
            <a:r>
              <a:rPr lang="en-US" dirty="0" smtClean="0"/>
              <a:t>fair </a:t>
            </a:r>
            <a:r>
              <a:rPr lang="en-US" dirty="0"/>
              <a:t>remuneration) and </a:t>
            </a:r>
            <a:r>
              <a:rPr lang="en-US" dirty="0" smtClean="0"/>
              <a:t>	Article </a:t>
            </a:r>
            <a:r>
              <a:rPr lang="en-US" dirty="0"/>
              <a:t>7 (the right of children and </a:t>
            </a:r>
            <a:r>
              <a:rPr lang="en-US" dirty="0" smtClean="0"/>
              <a:t>young </a:t>
            </a:r>
            <a:r>
              <a:rPr lang="en-US" dirty="0"/>
              <a:t>persons to protection) of the </a:t>
            </a:r>
            <a:r>
              <a:rPr lang="en-US" dirty="0" smtClean="0"/>
              <a:t>	1961 </a:t>
            </a:r>
            <a:r>
              <a:rPr lang="en-US" dirty="0"/>
              <a:t>Charter, as well as </a:t>
            </a:r>
            <a:r>
              <a:rPr lang="en-US" dirty="0" smtClean="0"/>
              <a:t>Article </a:t>
            </a:r>
            <a:r>
              <a:rPr lang="en-US" dirty="0"/>
              <a:t>3 of the 1988 Additional Protocol (the </a:t>
            </a:r>
            <a:r>
              <a:rPr lang="en-US" dirty="0" smtClean="0"/>
              <a:t>	right </a:t>
            </a:r>
            <a:r>
              <a:rPr lang="en-US" dirty="0"/>
              <a:t>to take part </a:t>
            </a:r>
            <a:r>
              <a:rPr lang="en-US" dirty="0" smtClean="0"/>
              <a:t>in </a:t>
            </a:r>
            <a:r>
              <a:rPr lang="en-US" dirty="0"/>
              <a:t>the determination and improvement of the working </a:t>
            </a:r>
            <a:r>
              <a:rPr lang="en-US" dirty="0" smtClean="0"/>
              <a:t>	conditions </a:t>
            </a:r>
            <a:r>
              <a:rPr lang="en-US" dirty="0"/>
              <a:t>and working environment). The complainant trade </a:t>
            </a:r>
            <a:r>
              <a:rPr lang="en-US" dirty="0" smtClean="0"/>
              <a:t>union</a:t>
            </a:r>
            <a:r>
              <a:rPr lang="en-US" dirty="0"/>
              <a:t>, </a:t>
            </a:r>
            <a:r>
              <a:rPr lang="en-US" dirty="0" smtClean="0"/>
              <a:t>	GSEE</a:t>
            </a:r>
            <a:r>
              <a:rPr lang="en-US" dirty="0"/>
              <a:t>, alleges that some of the new legislation enacted </a:t>
            </a:r>
            <a:r>
              <a:rPr lang="en-US" dirty="0" smtClean="0"/>
              <a:t>as </a:t>
            </a:r>
            <a:r>
              <a:rPr lang="en-US" dirty="0"/>
              <a:t>part of the </a:t>
            </a:r>
            <a:r>
              <a:rPr lang="en-US" dirty="0" smtClean="0"/>
              <a:t>	austerity </a:t>
            </a:r>
            <a:r>
              <a:rPr lang="en-US" dirty="0"/>
              <a:t>measures adopted in Greece during </a:t>
            </a:r>
            <a:r>
              <a:rPr lang="en-US" dirty="0" smtClean="0"/>
              <a:t>the </a:t>
            </a:r>
            <a:r>
              <a:rPr lang="en-US" dirty="0"/>
              <a:t>economic and financial </a:t>
            </a:r>
            <a:r>
              <a:rPr lang="en-US" dirty="0" smtClean="0"/>
              <a:t>	crisis </a:t>
            </a:r>
            <a:r>
              <a:rPr lang="en-US" dirty="0"/>
              <a:t>affects workers’ rights in a </a:t>
            </a:r>
            <a:r>
              <a:rPr lang="en-US" dirty="0" smtClean="0"/>
              <a:t>manner </a:t>
            </a:r>
            <a:r>
              <a:rPr lang="en-US" dirty="0"/>
              <a:t>that is contrary to the Charter.</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27352602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7375E"/>
                </a:solidFill>
              </a:rPr>
              <a:t>SHADOW/PARALLEL REPORTING </a:t>
            </a:r>
            <a:endParaRPr lang="en-US" dirty="0">
              <a:solidFill>
                <a:srgbClr val="17375E"/>
              </a:solidFill>
            </a:endParaRPr>
          </a:p>
        </p:txBody>
      </p:sp>
      <p:sp>
        <p:nvSpPr>
          <p:cNvPr id="3" name="Content Placeholder 2"/>
          <p:cNvSpPr>
            <a:spLocks noGrp="1"/>
          </p:cNvSpPr>
          <p:nvPr>
            <p:ph idx="1"/>
          </p:nvPr>
        </p:nvSpPr>
        <p:spPr/>
        <p:txBody>
          <a:bodyPr>
            <a:normAutofit/>
          </a:bodyPr>
          <a:lstStyle/>
          <a:p>
            <a:r>
              <a:rPr lang="en-US" sz="2600" dirty="0"/>
              <a:t>UN Committee on Economic, Social and Cultural Rights</a:t>
            </a:r>
          </a:p>
          <a:p>
            <a:pPr lvl="1"/>
            <a:r>
              <a:rPr lang="en-US" sz="2600" dirty="0"/>
              <a:t>Monitors MS’s compliance every five years through States parties reports</a:t>
            </a:r>
          </a:p>
          <a:p>
            <a:pPr lvl="1"/>
            <a:r>
              <a:rPr lang="en-US" sz="2600" dirty="0"/>
              <a:t>Committee accepts parallel reports/ written information from national/international NGOs and coalitions of NGOs</a:t>
            </a:r>
          </a:p>
          <a:p>
            <a:pPr lvl="1"/>
            <a:r>
              <a:rPr lang="en-US" sz="2600" dirty="0"/>
              <a:t>Media coverage – Just Fair’s Housing Report – UK Housing Crisis ‘in breach of human rights</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pic>
        <p:nvPicPr>
          <p:cNvPr id="5" name="Picture 4" descr="Just Fair Website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6756" y="5472378"/>
            <a:ext cx="2771244" cy="1385622"/>
          </a:xfrm>
          <a:prstGeom prst="rect">
            <a:avLst/>
          </a:prstGeom>
        </p:spPr>
      </p:pic>
    </p:spTree>
    <p:extLst>
      <p:ext uri="{BB962C8B-B14F-4D97-AF65-F5344CB8AC3E}">
        <p14:creationId xmlns:p14="http://schemas.microsoft.com/office/powerpoint/2010/main" val="19148374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7375E"/>
                </a:solidFill>
              </a:rPr>
              <a:t>POLICY TOOL</a:t>
            </a:r>
            <a:endParaRPr lang="en-US" dirty="0">
              <a:solidFill>
                <a:srgbClr val="17375E"/>
              </a:solidFill>
            </a:endParaRPr>
          </a:p>
        </p:txBody>
      </p:sp>
      <p:sp>
        <p:nvSpPr>
          <p:cNvPr id="3" name="Content Placeholder 2"/>
          <p:cNvSpPr>
            <a:spLocks noGrp="1"/>
          </p:cNvSpPr>
          <p:nvPr>
            <p:ph idx="1"/>
          </p:nvPr>
        </p:nvSpPr>
        <p:spPr/>
        <p:txBody>
          <a:bodyPr>
            <a:normAutofit fontScale="92500" lnSpcReduction="10000"/>
          </a:bodyPr>
          <a:lstStyle/>
          <a:p>
            <a:pPr marL="0" indent="0">
              <a:buNone/>
            </a:pPr>
            <a:endParaRPr lang="en-US" dirty="0" smtClean="0"/>
          </a:p>
          <a:p>
            <a:r>
              <a:rPr lang="en-US" dirty="0" smtClean="0"/>
              <a:t>Litigation</a:t>
            </a:r>
          </a:p>
          <a:p>
            <a:r>
              <a:rPr lang="en-US" dirty="0" smtClean="0"/>
              <a:t>Campaigns </a:t>
            </a:r>
          </a:p>
          <a:p>
            <a:r>
              <a:rPr lang="en-US" dirty="0" smtClean="0"/>
              <a:t>Reports</a:t>
            </a:r>
          </a:p>
          <a:p>
            <a:r>
              <a:rPr lang="en-US" dirty="0" smtClean="0"/>
              <a:t>Embedding social &amp; economic rights into discourses</a:t>
            </a:r>
          </a:p>
          <a:p>
            <a:r>
              <a:rPr lang="en-US" dirty="0" smtClean="0"/>
              <a:t>Challenges - opposition</a:t>
            </a:r>
          </a:p>
          <a:p>
            <a:pPr lvl="1"/>
            <a:r>
              <a:rPr lang="en-US" dirty="0" smtClean="0"/>
              <a:t>“Outrage </a:t>
            </a:r>
            <a:r>
              <a:rPr lang="en-US" dirty="0"/>
              <a:t>as 'loopy' UN inspector lectures Britain: She's from violent, slum-ridden Brazil, yet still attacks us on housing and human </a:t>
            </a:r>
            <a:r>
              <a:rPr lang="en-US" dirty="0" smtClean="0"/>
              <a:t>rights</a:t>
            </a:r>
            <a:r>
              <a:rPr lang="en-US" smtClean="0"/>
              <a:t>” </a:t>
            </a:r>
          </a:p>
          <a:p>
            <a:pPr lvl="1"/>
            <a:r>
              <a:rPr lang="en-US" smtClean="0"/>
              <a:t>11.09.2013 </a:t>
            </a:r>
            <a:r>
              <a:rPr lang="en-US" dirty="0" smtClean="0">
                <a:hlinkClick r:id="rId3"/>
              </a:rPr>
              <a:t>www.dailymail.co.uk</a:t>
            </a:r>
            <a:r>
              <a:rPr lang="en-US" dirty="0" smtClean="0"/>
              <a:t> </a:t>
            </a:r>
            <a:endParaRPr lang="en-US" dirty="0"/>
          </a:p>
          <a:p>
            <a:endParaRPr lang="en-US" dirty="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pic>
        <p:nvPicPr>
          <p:cNvPr id="5" name="Picture 4" descr="Just Fair Website 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6756" y="5472378"/>
            <a:ext cx="2771244" cy="1385622"/>
          </a:xfrm>
          <a:prstGeom prst="rect">
            <a:avLst/>
          </a:prstGeom>
        </p:spPr>
      </p:pic>
    </p:spTree>
    <p:extLst>
      <p:ext uri="{BB962C8B-B14F-4D97-AF65-F5344CB8AC3E}">
        <p14:creationId xmlns:p14="http://schemas.microsoft.com/office/powerpoint/2010/main" val="216811713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a: 356 Holloway Road, London, </a:t>
            </a:r>
            <a:r>
              <a:rPr lang="en-US" smtClean="0"/>
              <a:t>N7 6PA, UK</a:t>
            </a:r>
            <a:endParaRPr lang="en-US" dirty="0" smtClean="0"/>
          </a:p>
          <a:p>
            <a:pPr marL="0" indent="0">
              <a:buNone/>
            </a:pPr>
            <a:r>
              <a:rPr lang="en-US" dirty="0" smtClean="0"/>
              <a:t>e: </a:t>
            </a:r>
            <a:r>
              <a:rPr lang="en-US" dirty="0" smtClean="0">
                <a:hlinkClick r:id="rId2"/>
              </a:rPr>
              <a:t>info@just-fair.co.uk</a:t>
            </a:r>
            <a:endParaRPr lang="en-US" dirty="0" smtClean="0"/>
          </a:p>
          <a:p>
            <a:pPr marL="0" indent="0">
              <a:buNone/>
            </a:pPr>
            <a:r>
              <a:rPr lang="en-US" dirty="0" smtClean="0"/>
              <a:t>t:@</a:t>
            </a:r>
            <a:r>
              <a:rPr lang="en-US" dirty="0" err="1" smtClean="0"/>
              <a:t>JustFairUK</a:t>
            </a:r>
            <a:endParaRPr lang="en-US" dirty="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pic>
        <p:nvPicPr>
          <p:cNvPr id="6" name="Picture 5" descr="Just Fair Website 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1" y="1417639"/>
            <a:ext cx="3272389" cy="1636195"/>
          </a:xfrm>
          <a:prstGeom prst="rect">
            <a:avLst/>
          </a:prstGeom>
        </p:spPr>
      </p:pic>
    </p:spTree>
    <p:extLst>
      <p:ext uri="{BB962C8B-B14F-4D97-AF65-F5344CB8AC3E}">
        <p14:creationId xmlns:p14="http://schemas.microsoft.com/office/powerpoint/2010/main" val="63689374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tx2">
                    <a:lumMod val="75000"/>
                  </a:schemeClr>
                </a:solidFill>
              </a:rPr>
              <a:t>USING HUMAN RIGHTS AS A POLICY TOOL</a:t>
            </a:r>
            <a:endParaRPr lang="en-US" sz="3600" dirty="0">
              <a:solidFill>
                <a:schemeClr val="tx2">
                  <a:lumMod val="75000"/>
                </a:schemeClr>
              </a:solidFill>
            </a:endParaRPr>
          </a:p>
        </p:txBody>
      </p:sp>
      <p:sp>
        <p:nvSpPr>
          <p:cNvPr id="3" name="Content Placeholder 2"/>
          <p:cNvSpPr>
            <a:spLocks noGrp="1"/>
          </p:cNvSpPr>
          <p:nvPr>
            <p:ph idx="1"/>
          </p:nvPr>
        </p:nvSpPr>
        <p:spPr/>
        <p:txBody>
          <a:bodyPr>
            <a:normAutofit lnSpcReduction="10000"/>
          </a:bodyPr>
          <a:lstStyle/>
          <a:p>
            <a:pPr marL="914400" lvl="1" indent="-514350">
              <a:buFont typeface="+mj-lt"/>
              <a:buAutoNum type="arabicPeriod"/>
            </a:pPr>
            <a:r>
              <a:rPr lang="en-US" dirty="0" smtClean="0"/>
              <a:t>Sources of human rights law</a:t>
            </a:r>
          </a:p>
          <a:p>
            <a:pPr marL="914400" lvl="1" indent="-514350">
              <a:buFont typeface="+mj-lt"/>
              <a:buAutoNum type="arabicPeriod"/>
            </a:pPr>
            <a:r>
              <a:rPr lang="en-US" dirty="0" smtClean="0"/>
              <a:t>Social and economic rights </a:t>
            </a:r>
          </a:p>
          <a:p>
            <a:pPr marL="1314450" lvl="2" indent="-514350"/>
            <a:r>
              <a:rPr lang="en-US" dirty="0" smtClean="0"/>
              <a:t>Articles from different international instruments</a:t>
            </a:r>
          </a:p>
          <a:p>
            <a:pPr marL="1314450" lvl="2" indent="-514350"/>
            <a:r>
              <a:rPr lang="en-US" dirty="0" smtClean="0"/>
              <a:t>Examples of violations from UK</a:t>
            </a:r>
          </a:p>
          <a:p>
            <a:pPr marL="914400" lvl="1" indent="-514350">
              <a:buFont typeface="+mj-lt"/>
              <a:buAutoNum type="arabicPeriod"/>
            </a:pPr>
            <a:r>
              <a:rPr lang="en-US" dirty="0" smtClean="0"/>
              <a:t>How social and economic rights can be used as a policy tool</a:t>
            </a:r>
          </a:p>
          <a:p>
            <a:pPr marL="1314450" lvl="2" indent="-514350"/>
            <a:r>
              <a:rPr lang="en-US" dirty="0" smtClean="0"/>
              <a:t>Complaints Procedures</a:t>
            </a:r>
          </a:p>
          <a:p>
            <a:pPr marL="1314450" lvl="2" indent="-514350"/>
            <a:r>
              <a:rPr lang="en-US" dirty="0" smtClean="0"/>
              <a:t>Shadow reporting</a:t>
            </a:r>
          </a:p>
          <a:p>
            <a:pPr marL="1314450" lvl="2" indent="-514350"/>
            <a:r>
              <a:rPr lang="en-US" dirty="0" smtClean="0"/>
              <a:t>Litigation</a:t>
            </a:r>
          </a:p>
          <a:p>
            <a:pPr marL="1314450" lvl="2" indent="-514350"/>
            <a:r>
              <a:rPr lang="en-US" dirty="0" smtClean="0"/>
              <a:t>Media</a:t>
            </a:r>
          </a:p>
          <a:p>
            <a:pPr marL="914400" lvl="1" indent="-514350">
              <a:buFont typeface="+mj-lt"/>
              <a:buAutoNum type="arabicPeriod"/>
            </a:pPr>
            <a:r>
              <a:rPr lang="en-US" dirty="0" smtClean="0"/>
              <a:t>Conclusion</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pic>
        <p:nvPicPr>
          <p:cNvPr id="5" name="Picture 4" descr="Just Fair Website 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6756" y="5472378"/>
            <a:ext cx="2771244" cy="1385622"/>
          </a:xfrm>
          <a:prstGeom prst="rect">
            <a:avLst/>
          </a:prstGeom>
        </p:spPr>
      </p:pic>
    </p:spTree>
    <p:extLst>
      <p:ext uri="{BB962C8B-B14F-4D97-AF65-F5344CB8AC3E}">
        <p14:creationId xmlns:p14="http://schemas.microsoft.com/office/powerpoint/2010/main" val="124591089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85557" y="660401"/>
            <a:ext cx="7772400" cy="1470025"/>
          </a:xfrm>
        </p:spPr>
        <p:txBody>
          <a:bodyPr>
            <a:normAutofit/>
          </a:bodyPr>
          <a:lstStyle/>
          <a:p>
            <a:r>
              <a:rPr lang="en-US" sz="3200" dirty="0">
                <a:solidFill>
                  <a:srgbClr val="17375E"/>
                </a:solidFill>
              </a:rPr>
              <a:t>SOURCES OF HUMAN RIGHTS LAW</a:t>
            </a:r>
            <a:endParaRPr lang="en-US" sz="3200" dirty="0">
              <a:solidFill>
                <a:srgbClr val="17375E"/>
              </a:solidFill>
            </a:endParaRPr>
          </a:p>
        </p:txBody>
      </p:sp>
      <p:sp>
        <p:nvSpPr>
          <p:cNvPr id="3" name="Subtitle 2"/>
          <p:cNvSpPr>
            <a:spLocks noGrp="1"/>
          </p:cNvSpPr>
          <p:nvPr>
            <p:ph type="subTitle" idx="1"/>
          </p:nvPr>
        </p:nvSpPr>
        <p:spPr>
          <a:xfrm>
            <a:off x="2338488" y="2130426"/>
            <a:ext cx="6957913" cy="3508375"/>
          </a:xfrm>
        </p:spPr>
        <p:txBody>
          <a:bodyPr>
            <a:normAutofit fontScale="70000" lnSpcReduction="20000"/>
          </a:bodyPr>
          <a:lstStyle/>
          <a:p>
            <a:pPr algn="l"/>
            <a:r>
              <a:rPr lang="en-US" dirty="0" smtClean="0"/>
              <a:t>Universal Declaration of Human Rights</a:t>
            </a:r>
          </a:p>
          <a:p>
            <a:pPr algn="l"/>
            <a:endParaRPr lang="en-US" dirty="0" smtClean="0"/>
          </a:p>
          <a:p>
            <a:pPr marL="514350" indent="-514350" algn="l">
              <a:buAutoNum type="arabicParenBoth"/>
            </a:pPr>
            <a:r>
              <a:rPr lang="en-US" dirty="0" smtClean="0"/>
              <a:t>Civil and Political Rights</a:t>
            </a:r>
          </a:p>
          <a:p>
            <a:pPr marL="971550" lvl="1" indent="-514350" algn="l">
              <a:buFont typeface="Arial"/>
              <a:buChar char="•"/>
            </a:pPr>
            <a:r>
              <a:rPr lang="en-US" dirty="0" smtClean="0"/>
              <a:t>International Covenant on Civil and Political Rights (ICCPR) (UN)</a:t>
            </a:r>
          </a:p>
          <a:p>
            <a:pPr marL="971550" lvl="1" indent="-514350" algn="l">
              <a:buFont typeface="Arial"/>
              <a:buChar char="•"/>
            </a:pPr>
            <a:r>
              <a:rPr lang="en-US" dirty="0" smtClean="0"/>
              <a:t>European Convention on Human Rights (Council of Europe)</a:t>
            </a:r>
          </a:p>
          <a:p>
            <a:pPr marL="514350" indent="-514350" algn="l">
              <a:buAutoNum type="arabicParenBoth"/>
            </a:pPr>
            <a:r>
              <a:rPr lang="en-US" dirty="0" smtClean="0"/>
              <a:t>Economic and Social Rights</a:t>
            </a:r>
          </a:p>
          <a:p>
            <a:pPr marL="971550" lvl="1" indent="-514350" algn="l">
              <a:buFont typeface="Arial"/>
              <a:buChar char="•"/>
            </a:pPr>
            <a:r>
              <a:rPr lang="en-US" dirty="0" smtClean="0"/>
              <a:t>International Covenant on Economic, Social and Cultural Rights (ICESCR) (UN)</a:t>
            </a:r>
          </a:p>
          <a:p>
            <a:pPr marL="971550" lvl="1" indent="-514350" algn="l">
              <a:buFont typeface="Arial"/>
              <a:buChar char="•"/>
            </a:pPr>
            <a:r>
              <a:rPr lang="en-US" dirty="0" smtClean="0"/>
              <a:t>European Social Charter (Council of Europe)</a:t>
            </a:r>
          </a:p>
        </p:txBody>
      </p:sp>
      <p:sp>
        <p:nvSpPr>
          <p:cNvPr id="5" name="Footer Placeholder 4"/>
          <p:cNvSpPr>
            <a:spLocks noGrp="1"/>
          </p:cNvSpPr>
          <p:nvPr>
            <p:ph type="ftr" sz="quarter" idx="11"/>
          </p:nvPr>
        </p:nvSpPr>
        <p:spPr>
          <a:xfrm>
            <a:off x="7896756" y="5497122"/>
            <a:ext cx="2771244" cy="1360878"/>
          </a:xfrm>
        </p:spPr>
        <p:txBody>
          <a:bodyPr/>
          <a:lstStyle/>
          <a:p>
            <a:endParaRPr lang="en-US" dirty="0">
              <a:solidFill>
                <a:prstClr val="black">
                  <a:tint val="75000"/>
                </a:prstClr>
              </a:solidFill>
            </a:endParaRPr>
          </a:p>
        </p:txBody>
      </p:sp>
      <p:pic>
        <p:nvPicPr>
          <p:cNvPr id="7" name="Picture 6" descr="Just Fair Website 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6756" y="5472378"/>
            <a:ext cx="2771244" cy="1385622"/>
          </a:xfrm>
          <a:prstGeom prst="rect">
            <a:avLst/>
          </a:prstGeom>
        </p:spPr>
      </p:pic>
    </p:spTree>
    <p:extLst>
      <p:ext uri="{BB962C8B-B14F-4D97-AF65-F5344CB8AC3E}">
        <p14:creationId xmlns:p14="http://schemas.microsoft.com/office/powerpoint/2010/main" val="1732128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3638" y="1387398"/>
            <a:ext cx="4328347" cy="4290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redondeado"/>
          <p:cNvSpPr/>
          <p:nvPr/>
        </p:nvSpPr>
        <p:spPr>
          <a:xfrm>
            <a:off x="1521069" y="567370"/>
            <a:ext cx="5400600" cy="360040"/>
          </a:xfrm>
          <a:prstGeom prst="roundRect">
            <a:avLst/>
          </a:prstGeom>
          <a:solidFill>
            <a:schemeClr val="lt1">
              <a:alpha val="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fontAlgn="base">
              <a:spcBef>
                <a:spcPct val="0"/>
              </a:spcBef>
              <a:spcAft>
                <a:spcPct val="0"/>
              </a:spcAft>
            </a:pPr>
            <a:r>
              <a:rPr lang="en-US" b="1" dirty="0">
                <a:solidFill>
                  <a:srgbClr val="0070C0"/>
                </a:solidFill>
              </a:rPr>
              <a:t>Gross Domestic Product (2008=100)</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1258" y="1578043"/>
            <a:ext cx="4746742" cy="3908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redondeado"/>
          <p:cNvSpPr/>
          <p:nvPr/>
        </p:nvSpPr>
        <p:spPr>
          <a:xfrm>
            <a:off x="6680129" y="493570"/>
            <a:ext cx="2880320" cy="507640"/>
          </a:xfrm>
          <a:prstGeom prst="roundRect">
            <a:avLst/>
          </a:prstGeom>
          <a:solidFill>
            <a:schemeClr val="lt1">
              <a:alpha val="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fontAlgn="base">
              <a:spcBef>
                <a:spcPct val="0"/>
              </a:spcBef>
              <a:spcAft>
                <a:spcPct val="0"/>
              </a:spcAft>
            </a:pPr>
            <a:r>
              <a:rPr lang="en-US" b="1" dirty="0">
                <a:solidFill>
                  <a:srgbClr val="0070C0"/>
                </a:solidFill>
              </a:rPr>
              <a:t>Employees (thousands)</a:t>
            </a:r>
          </a:p>
        </p:txBody>
      </p:sp>
    </p:spTree>
    <p:extLst>
      <p:ext uri="{BB962C8B-B14F-4D97-AF65-F5344CB8AC3E}">
        <p14:creationId xmlns:p14="http://schemas.microsoft.com/office/powerpoint/2010/main" val="52804531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7375E"/>
                </a:solidFill>
              </a:rPr>
              <a:t>EUROPEAN UNION</a:t>
            </a:r>
            <a:endParaRPr lang="en-US" dirty="0">
              <a:solidFill>
                <a:srgbClr val="17375E"/>
              </a:solidFill>
            </a:endParaRPr>
          </a:p>
        </p:txBody>
      </p:sp>
      <p:sp>
        <p:nvSpPr>
          <p:cNvPr id="3" name="Content Placeholder 2"/>
          <p:cNvSpPr>
            <a:spLocks noGrp="1"/>
          </p:cNvSpPr>
          <p:nvPr>
            <p:ph idx="1"/>
          </p:nvPr>
        </p:nvSpPr>
        <p:spPr/>
        <p:txBody>
          <a:bodyPr>
            <a:normAutofit fontScale="92500" lnSpcReduction="10000"/>
          </a:bodyPr>
          <a:lstStyle/>
          <a:p>
            <a:r>
              <a:rPr lang="en-US" dirty="0" smtClean="0"/>
              <a:t>Preamble to the </a:t>
            </a:r>
            <a:r>
              <a:rPr lang="en-US" u="sng" dirty="0" smtClean="0"/>
              <a:t>Treaty on European Union</a:t>
            </a:r>
          </a:p>
          <a:p>
            <a:pPr lvl="1"/>
            <a:r>
              <a:rPr lang="en-US" i="1" dirty="0"/>
              <a:t>CONFIRMING their attachment to fundamental social rights as defined in the European Social Charter signed at Turin on 18 October 1961 and in the 1989 Community Charter of the Fundamental Social Rights of Workers, </a:t>
            </a:r>
            <a:endParaRPr lang="en-US" i="1" dirty="0" smtClean="0"/>
          </a:p>
          <a:p>
            <a:pPr marL="457200" lvl="1" indent="0">
              <a:buNone/>
            </a:pPr>
            <a:endParaRPr lang="en-US" i="1" dirty="0" smtClean="0"/>
          </a:p>
          <a:p>
            <a:pPr lvl="1"/>
            <a:r>
              <a:rPr lang="en-US" u="sng" dirty="0" smtClean="0"/>
              <a:t>Charter of Fundamental Rights</a:t>
            </a:r>
          </a:p>
          <a:p>
            <a:pPr lvl="2"/>
            <a:r>
              <a:rPr lang="en-US" dirty="0" smtClean="0"/>
              <a:t>Has the same legal value as the Treaty on European Union and Treaty on the Functioning of the European Union (Art 6(1) TFEU)</a:t>
            </a:r>
          </a:p>
          <a:p>
            <a:pPr lvl="2"/>
            <a:r>
              <a:rPr lang="en-US" dirty="0" smtClean="0"/>
              <a:t>Contains both economic &amp; social rights as well as political &amp; civil rights</a:t>
            </a:r>
          </a:p>
          <a:p>
            <a:pPr lvl="2"/>
            <a:endParaRPr lang="en-US" dirty="0" smtClean="0"/>
          </a:p>
          <a:p>
            <a:pPr marL="457200" lvl="1" indent="0">
              <a:buNone/>
            </a:pPr>
            <a:r>
              <a:rPr lang="en-US" dirty="0"/>
              <a:t>	</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pic>
        <p:nvPicPr>
          <p:cNvPr id="5" name="Picture 4" descr="Just Fair Website 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6756" y="5472378"/>
            <a:ext cx="2771244" cy="1385622"/>
          </a:xfrm>
          <a:prstGeom prst="rect">
            <a:avLst/>
          </a:prstGeom>
        </p:spPr>
      </p:pic>
    </p:spTree>
    <p:extLst>
      <p:ext uri="{BB962C8B-B14F-4D97-AF65-F5344CB8AC3E}">
        <p14:creationId xmlns:p14="http://schemas.microsoft.com/office/powerpoint/2010/main" val="42697829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17375E"/>
                </a:solidFill>
              </a:rPr>
              <a:t>THE IMPORTANCE OF SOCIAL</a:t>
            </a:r>
            <a:br>
              <a:rPr lang="en-US" dirty="0" smtClean="0">
                <a:solidFill>
                  <a:srgbClr val="17375E"/>
                </a:solidFill>
              </a:rPr>
            </a:br>
            <a:r>
              <a:rPr lang="en-US" dirty="0" smtClean="0">
                <a:solidFill>
                  <a:srgbClr val="17375E"/>
                </a:solidFill>
              </a:rPr>
              <a:t> &amp; ECONOMIC RIGHTS </a:t>
            </a:r>
            <a:endParaRPr lang="en-US" dirty="0">
              <a:solidFill>
                <a:srgbClr val="17375E"/>
              </a:solidFill>
            </a:endParaRPr>
          </a:p>
        </p:txBody>
      </p:sp>
      <p:sp>
        <p:nvSpPr>
          <p:cNvPr id="3" name="Content Placeholder 2"/>
          <p:cNvSpPr>
            <a:spLocks noGrp="1"/>
          </p:cNvSpPr>
          <p:nvPr>
            <p:ph idx="1"/>
          </p:nvPr>
        </p:nvSpPr>
        <p:spPr/>
        <p:txBody>
          <a:bodyPr/>
          <a:lstStyle/>
          <a:p>
            <a:pPr marL="0" indent="0">
              <a:buNone/>
            </a:pPr>
            <a:r>
              <a:rPr lang="en-US" sz="2800" i="1" dirty="0" err="1"/>
              <a:t>Recognising</a:t>
            </a:r>
            <a:r>
              <a:rPr lang="en-US" sz="2800" i="1" dirty="0"/>
              <a:t> that, in accordance with the Universal Declaration of Human Rights, the ideal of free human beings enjoying freedom from fear and want can only be achieved if conditions are created whereby everyone may enjoy his economic social and cultural rights, as well as his civil and political rights</a:t>
            </a:r>
          </a:p>
          <a:p>
            <a:pPr marL="0" indent="0" algn="r">
              <a:buNone/>
            </a:pPr>
            <a:r>
              <a:rPr lang="en-US" dirty="0" smtClean="0"/>
              <a:t>Preamble - ICESCR 1966</a:t>
            </a: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4" descr="Just Fair Website 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6756" y="5472378"/>
            <a:ext cx="2771244" cy="1385622"/>
          </a:xfrm>
          <a:prstGeom prst="rect">
            <a:avLst/>
          </a:prstGeom>
        </p:spPr>
      </p:pic>
    </p:spTree>
    <p:extLst>
      <p:ext uri="{BB962C8B-B14F-4D97-AF65-F5344CB8AC3E}">
        <p14:creationId xmlns:p14="http://schemas.microsoft.com/office/powerpoint/2010/main" val="76530212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7375E"/>
                </a:solidFill>
              </a:rPr>
              <a:t>RIGHT TO SELF-DETERMINATION</a:t>
            </a:r>
            <a:endParaRPr lang="en-US" dirty="0">
              <a:solidFill>
                <a:srgbClr val="17375E"/>
              </a:solidFill>
            </a:endParaRPr>
          </a:p>
        </p:txBody>
      </p:sp>
      <p:sp>
        <p:nvSpPr>
          <p:cNvPr id="3" name="Content Placeholder 2"/>
          <p:cNvSpPr>
            <a:spLocks noGrp="1"/>
          </p:cNvSpPr>
          <p:nvPr>
            <p:ph idx="1"/>
          </p:nvPr>
        </p:nvSpPr>
        <p:spPr/>
        <p:txBody>
          <a:bodyPr/>
          <a:lstStyle/>
          <a:p>
            <a:r>
              <a:rPr lang="en-US" u="sng" dirty="0" smtClean="0"/>
              <a:t>Article 1 of ICCPR and ICESCR</a:t>
            </a:r>
          </a:p>
          <a:p>
            <a:pPr lvl="1"/>
            <a:r>
              <a:rPr lang="en-US" dirty="0" smtClean="0"/>
              <a:t>Ending </a:t>
            </a:r>
            <a:r>
              <a:rPr lang="en-US" dirty="0" err="1" smtClean="0"/>
              <a:t>colonialisation</a:t>
            </a:r>
            <a:endParaRPr lang="en-US" dirty="0" smtClean="0"/>
          </a:p>
          <a:p>
            <a:pPr lvl="1"/>
            <a:r>
              <a:rPr lang="en-US" dirty="0" smtClean="0"/>
              <a:t>Catalonia/Scotland?</a:t>
            </a:r>
          </a:p>
          <a:p>
            <a:pPr lvl="1"/>
            <a:r>
              <a:rPr lang="en-US" dirty="0" smtClean="0"/>
              <a:t>Greece?</a:t>
            </a:r>
            <a:endParaRPr lang="en-US" dirty="0"/>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319992401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73284"/>
          </a:xfrm>
        </p:spPr>
        <p:txBody>
          <a:bodyPr>
            <a:normAutofit/>
          </a:bodyPr>
          <a:lstStyle/>
          <a:p>
            <a:r>
              <a:rPr lang="en-US" sz="4000" dirty="0">
                <a:solidFill>
                  <a:srgbClr val="17375E"/>
                </a:solidFill>
              </a:rPr>
              <a:t>THE RIGHT TO WORK</a:t>
            </a:r>
            <a:endParaRPr lang="en-US" sz="4000" dirty="0">
              <a:solidFill>
                <a:srgbClr val="17375E"/>
              </a:solidFill>
            </a:endParaRPr>
          </a:p>
        </p:txBody>
      </p:sp>
      <p:sp>
        <p:nvSpPr>
          <p:cNvPr id="3" name="Content Placeholder 2"/>
          <p:cNvSpPr>
            <a:spLocks noGrp="1"/>
          </p:cNvSpPr>
          <p:nvPr>
            <p:ph idx="1"/>
          </p:nvPr>
        </p:nvSpPr>
        <p:spPr>
          <a:xfrm>
            <a:off x="1981200" y="1247923"/>
            <a:ext cx="8229600" cy="4878241"/>
          </a:xfrm>
        </p:spPr>
        <p:txBody>
          <a:bodyPr>
            <a:normAutofit fontScale="62500" lnSpcReduction="20000"/>
          </a:bodyPr>
          <a:lstStyle/>
          <a:p>
            <a:pPr marL="457200" lvl="1" indent="0">
              <a:buNone/>
            </a:pPr>
            <a:r>
              <a:rPr lang="en-US" b="1" u="sng" dirty="0" smtClean="0"/>
              <a:t>ICESCR </a:t>
            </a:r>
          </a:p>
          <a:p>
            <a:pPr marL="457200" lvl="1" indent="0">
              <a:buNone/>
            </a:pPr>
            <a:r>
              <a:rPr lang="en-US" b="1" u="sng" dirty="0" smtClean="0"/>
              <a:t>Article 6</a:t>
            </a:r>
          </a:p>
          <a:p>
            <a:pPr marL="971550" lvl="1" indent="-514350">
              <a:buFont typeface="+mj-lt"/>
              <a:buAutoNum type="arabicPeriod"/>
            </a:pPr>
            <a:r>
              <a:rPr lang="en-US" i="1" dirty="0" smtClean="0"/>
              <a:t>The State Parties to the present Covenant </a:t>
            </a:r>
            <a:r>
              <a:rPr lang="en-US" i="1" dirty="0" err="1" smtClean="0"/>
              <a:t>recognise</a:t>
            </a:r>
            <a:r>
              <a:rPr lang="en-US" i="1" dirty="0"/>
              <a:t> </a:t>
            </a:r>
            <a:r>
              <a:rPr lang="en-US" i="1" dirty="0" smtClean="0"/>
              <a:t>the right to work…</a:t>
            </a:r>
          </a:p>
          <a:p>
            <a:pPr marL="971550" lvl="1" indent="-514350">
              <a:buFont typeface="+mj-lt"/>
              <a:buAutoNum type="arabicPeriod"/>
            </a:pPr>
            <a:r>
              <a:rPr lang="en-US" i="1" dirty="0" smtClean="0"/>
              <a:t>The steps to be taken by a State Party to the present Covenant to achieve the full </a:t>
            </a:r>
            <a:r>
              <a:rPr lang="en-US" i="1" dirty="0" err="1" smtClean="0"/>
              <a:t>realisation</a:t>
            </a:r>
            <a:r>
              <a:rPr lang="en-US" i="1" dirty="0" smtClean="0"/>
              <a:t> of this right shall include technical and vocational guidance and training </a:t>
            </a:r>
            <a:r>
              <a:rPr lang="en-US" i="1" dirty="0" err="1" smtClean="0"/>
              <a:t>programmes</a:t>
            </a:r>
            <a:r>
              <a:rPr lang="en-US" i="1" dirty="0" smtClean="0"/>
              <a:t>, policies and techniques to achieve steady, economic, social and cultural development and full and productive employment under conditions safeguarding fundamental political and economic freedoms to the individual. </a:t>
            </a:r>
          </a:p>
          <a:p>
            <a:pPr marL="457200" lvl="1" indent="0">
              <a:buNone/>
            </a:pPr>
            <a:r>
              <a:rPr lang="en-US" b="1" u="sng" dirty="0" smtClean="0"/>
              <a:t>Article 7</a:t>
            </a:r>
            <a:r>
              <a:rPr lang="en-US" dirty="0" smtClean="0"/>
              <a:t> </a:t>
            </a:r>
          </a:p>
          <a:p>
            <a:pPr marL="457200" lvl="1" indent="0">
              <a:buNone/>
            </a:pPr>
            <a:r>
              <a:rPr lang="en-US" i="1" dirty="0" smtClean="0"/>
              <a:t>The States Parties to the present Covenant </a:t>
            </a:r>
            <a:r>
              <a:rPr lang="en-US" i="1" dirty="0" err="1" smtClean="0"/>
              <a:t>recognise</a:t>
            </a:r>
            <a:r>
              <a:rPr lang="en-US" i="1" dirty="0" smtClean="0"/>
              <a:t> the right of everyone to the enjoyment of just and </a:t>
            </a:r>
            <a:r>
              <a:rPr lang="en-US" i="1" dirty="0" err="1" smtClean="0"/>
              <a:t>favourable</a:t>
            </a:r>
            <a:r>
              <a:rPr lang="en-US" i="1" dirty="0" smtClean="0"/>
              <a:t> conditions of work which ensure, in particular:</a:t>
            </a:r>
          </a:p>
          <a:p>
            <a:pPr marL="1371600" lvl="2" indent="-514350">
              <a:buFont typeface="+mj-lt"/>
              <a:buAutoNum type="alphaLcPeriod"/>
            </a:pPr>
            <a:r>
              <a:rPr lang="en-US" i="1" dirty="0" smtClean="0"/>
              <a:t>Remuneration which provides all workers, as a minimum with:</a:t>
            </a:r>
          </a:p>
          <a:p>
            <a:pPr marL="457200" lvl="1" indent="0">
              <a:buNone/>
            </a:pPr>
            <a:r>
              <a:rPr lang="en-US" i="1" dirty="0"/>
              <a:t>	</a:t>
            </a:r>
            <a:r>
              <a:rPr lang="en-US" i="1" dirty="0" smtClean="0"/>
              <a:t>	…</a:t>
            </a:r>
          </a:p>
          <a:p>
            <a:pPr marL="457200" lvl="1" indent="0">
              <a:buNone/>
            </a:pPr>
            <a:r>
              <a:rPr lang="en-US" i="1" dirty="0"/>
              <a:t>	</a:t>
            </a:r>
            <a:r>
              <a:rPr lang="en-US" i="1" dirty="0" smtClean="0"/>
              <a:t>	ii. A decent living for themselves and their families in 	accordance with the 		provisions of the present Covenant.</a:t>
            </a:r>
          </a:p>
          <a:p>
            <a:pPr marL="457200" lvl="1" indent="0">
              <a:buNone/>
            </a:pPr>
            <a:r>
              <a:rPr lang="en-US" i="1" dirty="0" smtClean="0"/>
              <a:t>		…</a:t>
            </a:r>
          </a:p>
          <a:p>
            <a:pPr marL="457200" lvl="1" indent="0">
              <a:buNone/>
            </a:pPr>
            <a:r>
              <a:rPr lang="en-US" i="1" dirty="0" smtClean="0"/>
              <a:t>	d. Rest, leisure and reasonable limitation of working hours and periodic 	holidays with pay, as well as remuneration for public holidays.</a:t>
            </a:r>
          </a:p>
          <a:p>
            <a:pPr marL="457200" lvl="1" indent="0">
              <a:buNone/>
            </a:pPr>
            <a:endParaRPr lang="en-US" i="1" dirty="0"/>
          </a:p>
          <a:p>
            <a:pPr marL="457200" lvl="1" indent="0">
              <a:buNone/>
            </a:pPr>
            <a:endParaRPr lang="en-US" dirty="0" smtClean="0"/>
          </a:p>
          <a:p>
            <a:pPr marL="1371600" lvl="2" indent="-514350">
              <a:buFont typeface="+mj-lt"/>
              <a:buAutoNum type="romanLcPeriod"/>
            </a:pPr>
            <a:endParaRPr lang="en-US" dirty="0" smtClean="0"/>
          </a:p>
          <a:p>
            <a:pPr marL="457200" lvl="1" indent="0">
              <a:buNone/>
            </a:pPr>
            <a:endParaRPr lang="en-US" dirty="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pic>
        <p:nvPicPr>
          <p:cNvPr id="5" name="Picture 4" descr="Just Fair Website 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6756" y="5472378"/>
            <a:ext cx="2771244" cy="1385622"/>
          </a:xfrm>
          <a:prstGeom prst="rect">
            <a:avLst/>
          </a:prstGeom>
        </p:spPr>
      </p:pic>
    </p:spTree>
    <p:extLst>
      <p:ext uri="{BB962C8B-B14F-4D97-AF65-F5344CB8AC3E}">
        <p14:creationId xmlns:p14="http://schemas.microsoft.com/office/powerpoint/2010/main" val="242663576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7375E"/>
                </a:solidFill>
              </a:rPr>
              <a:t>RIGHT TO WORK</a:t>
            </a:r>
            <a:endParaRPr lang="en-US" dirty="0">
              <a:solidFill>
                <a:srgbClr val="17375E"/>
              </a:solidFill>
            </a:endParaRPr>
          </a:p>
        </p:txBody>
      </p:sp>
      <p:sp>
        <p:nvSpPr>
          <p:cNvPr id="3" name="Content Placeholder 2"/>
          <p:cNvSpPr>
            <a:spLocks noGrp="1"/>
          </p:cNvSpPr>
          <p:nvPr>
            <p:ph idx="1"/>
          </p:nvPr>
        </p:nvSpPr>
        <p:spPr/>
        <p:txBody>
          <a:bodyPr>
            <a:normAutofit fontScale="92500" lnSpcReduction="20000"/>
          </a:bodyPr>
          <a:lstStyle/>
          <a:p>
            <a:r>
              <a:rPr lang="en-US" b="1" u="sng" dirty="0" smtClean="0"/>
              <a:t>European Social Charter (1961 and revised ESC 1996)</a:t>
            </a:r>
          </a:p>
          <a:p>
            <a:pPr marL="457200" lvl="1" indent="0">
              <a:buNone/>
            </a:pPr>
            <a:r>
              <a:rPr lang="en-US" b="1" u="sng" dirty="0" smtClean="0"/>
              <a:t>Article 1</a:t>
            </a:r>
            <a:r>
              <a:rPr lang="en-US" dirty="0" smtClean="0"/>
              <a:t> – the right to work</a:t>
            </a:r>
          </a:p>
          <a:p>
            <a:pPr marL="457200" lvl="1" indent="0">
              <a:buNone/>
            </a:pPr>
            <a:r>
              <a:rPr lang="en-US" b="1" u="sng" dirty="0" smtClean="0"/>
              <a:t>Article 2</a:t>
            </a:r>
            <a:r>
              <a:rPr lang="en-US" u="sng" dirty="0" smtClean="0"/>
              <a:t> </a:t>
            </a:r>
            <a:r>
              <a:rPr lang="en-US" dirty="0" smtClean="0"/>
              <a:t>– the right to just </a:t>
            </a:r>
            <a:r>
              <a:rPr lang="en-US" dirty="0"/>
              <a:t>c</a:t>
            </a:r>
            <a:r>
              <a:rPr lang="en-US" dirty="0" smtClean="0"/>
              <a:t>onditions of work</a:t>
            </a:r>
          </a:p>
          <a:p>
            <a:pPr marL="457200" lvl="1" indent="0">
              <a:buNone/>
            </a:pPr>
            <a:r>
              <a:rPr lang="en-US" b="1" u="sng" dirty="0" smtClean="0"/>
              <a:t>Article 4</a:t>
            </a:r>
            <a:r>
              <a:rPr lang="en-US" dirty="0" smtClean="0"/>
              <a:t> – the right to a fair remuneration</a:t>
            </a:r>
          </a:p>
          <a:p>
            <a:pPr marL="0" indent="0">
              <a:buNone/>
            </a:pPr>
            <a:r>
              <a:rPr lang="en-US" sz="2600" dirty="0"/>
              <a:t>	</a:t>
            </a:r>
            <a:r>
              <a:rPr lang="en-US" sz="2600" i="1" dirty="0"/>
              <a:t>With </a:t>
            </a:r>
            <a:r>
              <a:rPr lang="en-US" sz="2600" i="1" dirty="0"/>
              <a:t>a view to ensuring the effective exercise of the </a:t>
            </a:r>
            <a:r>
              <a:rPr lang="en-US" sz="2600" i="1" dirty="0"/>
              <a:t>right </a:t>
            </a:r>
            <a:r>
              <a:rPr lang="en-US" sz="2600" i="1" dirty="0"/>
              <a:t>to a </a:t>
            </a:r>
            <a:r>
              <a:rPr lang="en-US" sz="2600" i="1" dirty="0"/>
              <a:t>	fair </a:t>
            </a:r>
            <a:r>
              <a:rPr lang="en-US" sz="2600" i="1" dirty="0"/>
              <a:t>remuneration, the Contracting </a:t>
            </a:r>
            <a:r>
              <a:rPr lang="en-US" sz="2600" i="1" dirty="0"/>
              <a:t>	Parties undertake</a:t>
            </a:r>
            <a:r>
              <a:rPr lang="en-US" sz="2600" i="1" dirty="0"/>
              <a:t>:</a:t>
            </a:r>
          </a:p>
          <a:p>
            <a:pPr lvl="1"/>
            <a:r>
              <a:rPr lang="en-US" sz="2600" i="1" dirty="0"/>
              <a:t>to </a:t>
            </a:r>
            <a:r>
              <a:rPr lang="en-US" sz="2600" i="1" dirty="0" err="1"/>
              <a:t>recognise</a:t>
            </a:r>
            <a:r>
              <a:rPr lang="en-US" sz="2600" i="1" dirty="0"/>
              <a:t> the right of workers to a remuneration such as will give them and their families a decent standard of living;</a:t>
            </a:r>
          </a:p>
          <a:p>
            <a:pPr lvl="1"/>
            <a:r>
              <a:rPr lang="en-US" sz="2600" i="1" dirty="0"/>
              <a:t>to </a:t>
            </a:r>
            <a:r>
              <a:rPr lang="en-US" sz="2600" i="1" dirty="0" err="1"/>
              <a:t>recognise</a:t>
            </a:r>
            <a:r>
              <a:rPr lang="en-US" sz="2600" i="1" dirty="0"/>
              <a:t> the right of workers to an increased rate of remuneration for overtime work, subject to exceptions in particular cases</a:t>
            </a:r>
            <a:r>
              <a:rPr lang="en-US" sz="2600" i="1" dirty="0"/>
              <a:t>;</a:t>
            </a:r>
          </a:p>
          <a:p>
            <a:pPr marL="457200" lvl="1" indent="0">
              <a:buNone/>
            </a:pPr>
            <a:r>
              <a:rPr lang="en-US" b="1" u="sng" dirty="0" smtClean="0"/>
              <a:t>Article 9 </a:t>
            </a:r>
            <a:r>
              <a:rPr lang="en-US" b="1" dirty="0" smtClean="0"/>
              <a:t>– the right to vocational guidance</a:t>
            </a:r>
          </a:p>
          <a:p>
            <a:pPr marL="457200" lvl="1" indent="0">
              <a:buNone/>
            </a:pPr>
            <a:r>
              <a:rPr lang="en-US" b="1" u="sng" dirty="0" smtClean="0"/>
              <a:t>Article 10 </a:t>
            </a:r>
            <a:r>
              <a:rPr lang="en-US" b="1" dirty="0" smtClean="0"/>
              <a:t>– the right to vocational training </a:t>
            </a:r>
            <a:endParaRPr lang="en-US" b="1" dirty="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pic>
        <p:nvPicPr>
          <p:cNvPr id="7" name="Picture 6" descr="Just Fair Website 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6756" y="5472378"/>
            <a:ext cx="2771244" cy="1385622"/>
          </a:xfrm>
          <a:prstGeom prst="rect">
            <a:avLst/>
          </a:prstGeom>
        </p:spPr>
      </p:pic>
    </p:spTree>
    <p:extLst>
      <p:ext uri="{BB962C8B-B14F-4D97-AF65-F5344CB8AC3E}">
        <p14:creationId xmlns:p14="http://schemas.microsoft.com/office/powerpoint/2010/main" val="32986831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7375E"/>
                </a:solidFill>
              </a:rPr>
              <a:t>RIGHT TO FOOD</a:t>
            </a:r>
            <a:endParaRPr lang="en-US" dirty="0">
              <a:solidFill>
                <a:srgbClr val="17375E"/>
              </a:solidFill>
            </a:endParaRPr>
          </a:p>
        </p:txBody>
      </p:sp>
      <p:sp>
        <p:nvSpPr>
          <p:cNvPr id="3" name="Content Placeholder 2"/>
          <p:cNvSpPr>
            <a:spLocks noGrp="1"/>
          </p:cNvSpPr>
          <p:nvPr>
            <p:ph idx="1"/>
          </p:nvPr>
        </p:nvSpPr>
        <p:spPr/>
        <p:txBody>
          <a:bodyPr>
            <a:normAutofit fontScale="77500" lnSpcReduction="20000"/>
          </a:bodyPr>
          <a:lstStyle/>
          <a:p>
            <a:r>
              <a:rPr lang="en-US" b="1" u="sng" dirty="0" smtClean="0"/>
              <a:t>ICESCR</a:t>
            </a:r>
          </a:p>
          <a:p>
            <a:pPr marL="457200" lvl="1" indent="0">
              <a:buNone/>
            </a:pPr>
            <a:r>
              <a:rPr lang="en-US" b="1" u="sng" dirty="0" smtClean="0"/>
              <a:t>Article 11</a:t>
            </a:r>
          </a:p>
          <a:p>
            <a:pPr marL="971550" lvl="1" indent="-514350">
              <a:buAutoNum type="arabicPeriod"/>
            </a:pPr>
            <a:r>
              <a:rPr lang="en-US" i="1" dirty="0" smtClean="0"/>
              <a:t>The State Parties to the present Covenant </a:t>
            </a:r>
            <a:r>
              <a:rPr lang="en-US" i="1" dirty="0" err="1" smtClean="0"/>
              <a:t>recognise</a:t>
            </a:r>
            <a:r>
              <a:rPr lang="en-US" i="1" dirty="0" smtClean="0"/>
              <a:t> the right of everyone to an adequate standard of living for himself and his family, including adequate food…The State Parties will take appropriate steps to ensure the </a:t>
            </a:r>
            <a:r>
              <a:rPr lang="en-US" i="1" dirty="0" err="1" smtClean="0"/>
              <a:t>realisation</a:t>
            </a:r>
            <a:r>
              <a:rPr lang="en-US" i="1" dirty="0" smtClean="0"/>
              <a:t> of this right…</a:t>
            </a:r>
          </a:p>
          <a:p>
            <a:pPr marL="971550" lvl="1" indent="-514350">
              <a:buAutoNum type="arabicPeriod"/>
            </a:pPr>
            <a:r>
              <a:rPr lang="en-US" i="1" dirty="0" smtClean="0"/>
              <a:t>The State Parties to the present Covenant, </a:t>
            </a:r>
            <a:r>
              <a:rPr lang="en-US" i="1" dirty="0" err="1" smtClean="0"/>
              <a:t>recognising</a:t>
            </a:r>
            <a:r>
              <a:rPr lang="en-US" i="1" dirty="0" smtClean="0"/>
              <a:t> the fundamental the fundamental right to be free from hunger…</a:t>
            </a:r>
          </a:p>
          <a:p>
            <a:pPr marL="0" indent="0">
              <a:buNone/>
            </a:pPr>
            <a:endParaRPr lang="en-US" b="1" u="sng" dirty="0" smtClean="0"/>
          </a:p>
          <a:p>
            <a:r>
              <a:rPr lang="en-US" b="1" u="sng" dirty="0" smtClean="0"/>
              <a:t>Revised European Social Charter</a:t>
            </a:r>
          </a:p>
          <a:p>
            <a:pPr marL="0" indent="0">
              <a:buNone/>
            </a:pPr>
            <a:r>
              <a:rPr lang="en-US" dirty="0" smtClean="0"/>
              <a:t>	</a:t>
            </a:r>
            <a:r>
              <a:rPr lang="en-US" b="1" dirty="0" smtClean="0"/>
              <a:t>Article </a:t>
            </a:r>
            <a:r>
              <a:rPr lang="en-US" b="1" dirty="0"/>
              <a:t>30 – the right to protection against poverty and 	social 	exclusion</a:t>
            </a:r>
          </a:p>
          <a:p>
            <a:pPr lvl="2"/>
            <a:r>
              <a:rPr lang="en-US" i="1" dirty="0"/>
              <a:t>Right to food not specifically mentioned</a:t>
            </a:r>
          </a:p>
          <a:p>
            <a:endParaRPr lang="en-US" i="1" dirty="0" smtClean="0"/>
          </a:p>
          <a:p>
            <a:pPr marL="0" indent="0">
              <a:buNone/>
            </a:pPr>
            <a:r>
              <a:rPr lang="en-US" dirty="0" smtClean="0"/>
              <a:t>	</a:t>
            </a:r>
            <a:endParaRPr lang="en-US" dirty="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pic>
        <p:nvPicPr>
          <p:cNvPr id="5" name="Picture 4" descr="Just Fair Website 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6756" y="5472378"/>
            <a:ext cx="2771244" cy="1385622"/>
          </a:xfrm>
          <a:prstGeom prst="rect">
            <a:avLst/>
          </a:prstGeom>
        </p:spPr>
      </p:pic>
    </p:spTree>
    <p:extLst>
      <p:ext uri="{BB962C8B-B14F-4D97-AF65-F5344CB8AC3E}">
        <p14:creationId xmlns:p14="http://schemas.microsoft.com/office/powerpoint/2010/main" val="305668266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7375E"/>
                </a:solidFill>
              </a:rPr>
              <a:t>RIGHT TO FOOD</a:t>
            </a:r>
            <a:endParaRPr lang="en-US" dirty="0">
              <a:solidFill>
                <a:srgbClr val="17375E"/>
              </a:solidFill>
            </a:endParaRPr>
          </a:p>
        </p:txBody>
      </p:sp>
      <p:sp>
        <p:nvSpPr>
          <p:cNvPr id="3" name="Content Placeholder 2"/>
          <p:cNvSpPr>
            <a:spLocks noGrp="1"/>
          </p:cNvSpPr>
          <p:nvPr>
            <p:ph idx="1"/>
          </p:nvPr>
        </p:nvSpPr>
        <p:spPr/>
        <p:txBody>
          <a:bodyPr>
            <a:normAutofit fontScale="55000" lnSpcReduction="20000"/>
          </a:bodyPr>
          <a:lstStyle/>
          <a:p>
            <a:r>
              <a:rPr lang="en-GB" b="1" u="sng" dirty="0" smtClean="0"/>
              <a:t>Violations?</a:t>
            </a:r>
          </a:p>
          <a:p>
            <a:pPr lvl="1"/>
            <a:r>
              <a:rPr lang="en-GB" dirty="0" smtClean="0"/>
              <a:t>Just Fair’s Report “Going Hungry? The Human Right to Food in the 	UK” 2014 found that:</a:t>
            </a:r>
          </a:p>
          <a:p>
            <a:pPr marL="457200" lvl="1" indent="0">
              <a:buNone/>
            </a:pPr>
            <a:r>
              <a:rPr lang="en-GB" b="1" i="1" dirty="0" smtClean="0"/>
              <a:t>	</a:t>
            </a:r>
            <a:r>
              <a:rPr lang="en-GB" sz="2700" i="1" dirty="0"/>
              <a:t>“Welfare reforms, benefit delays and cost of living crisis have pushed an unprecedented 	number of people into a state of hunger, 	malnutrition and food insecurity in the UK. In 	recent years one of the 	world’s richest countries has witnessed a massive increase in the number 	of people seeking an emergency food aid from the </a:t>
            </a:r>
            <a:r>
              <a:rPr lang="en-GB" sz="2700" i="1" dirty="0" err="1"/>
              <a:t>Trussel</a:t>
            </a:r>
            <a:r>
              <a:rPr lang="en-GB" sz="2700" i="1" dirty="0"/>
              <a:t> Trust has confirmed today that 	913,138 people received a minimum of three days 	emergency from its food banks in 	2013-14, compared to 346,992 in 	2012-13 and up from 26,000 in 2008-09.”</a:t>
            </a:r>
          </a:p>
          <a:p>
            <a:pPr lvl="1"/>
            <a:r>
              <a:rPr lang="en-GB" sz="2700" i="1" dirty="0" err="1"/>
              <a:t>Evangelia’s</a:t>
            </a:r>
            <a:r>
              <a:rPr lang="en-GB" sz="2700" i="1" dirty="0"/>
              <a:t> presentation on Greece 07.07.2015</a:t>
            </a:r>
          </a:p>
          <a:p>
            <a:pPr lvl="2"/>
            <a:r>
              <a:rPr lang="en-GB" sz="2300" i="1" dirty="0"/>
              <a:t> People eating food from garbage </a:t>
            </a:r>
          </a:p>
          <a:p>
            <a:pPr lvl="2"/>
            <a:r>
              <a:rPr lang="en-GB" sz="2300" i="1" dirty="0"/>
              <a:t> Children fainting at school</a:t>
            </a:r>
            <a:endParaRPr lang="en-GB" sz="2700" i="1" dirty="0"/>
          </a:p>
          <a:p>
            <a:pPr lvl="1"/>
            <a:r>
              <a:rPr lang="en-GB" sz="2700" i="1" dirty="0"/>
              <a:t>P.22-23 of OHCHR Factsheet No. 34(2010) on the Right to Adequate Food sets out what the obligations under Article 11 ICESCR means – states cannot allow the existing level of fulfilment of the right to food to deteriorate unless there are strong justifications for it.</a:t>
            </a:r>
          </a:p>
          <a:p>
            <a:pPr lvl="1"/>
            <a:r>
              <a:rPr lang="en-GB" sz="2700" i="1" dirty="0"/>
              <a:t>Violation of other rights?</a:t>
            </a:r>
            <a:endParaRPr lang="en-GB" sz="2300" i="1" dirty="0"/>
          </a:p>
          <a:p>
            <a:pPr marL="457200" lvl="1" indent="0">
              <a:buNone/>
            </a:pPr>
            <a:endParaRPr lang="en-GB" sz="2700" i="1" dirty="0"/>
          </a:p>
          <a:p>
            <a:pPr marL="457200" lvl="1" indent="0">
              <a:buNone/>
            </a:pPr>
            <a:endParaRPr lang="en-GB" sz="2700" i="1" dirty="0"/>
          </a:p>
          <a:p>
            <a:pPr marL="457200" lvl="1" indent="0">
              <a:buNone/>
            </a:pPr>
            <a:r>
              <a:rPr lang="en-GB" sz="2700" i="1" dirty="0"/>
              <a:t>	</a:t>
            </a:r>
          </a:p>
          <a:p>
            <a:pPr marL="914400" lvl="2" indent="0">
              <a:buNone/>
            </a:pPr>
            <a:endParaRPr lang="en-GB" sz="2300" i="1" dirty="0"/>
          </a:p>
          <a:p>
            <a:pPr marL="457200" lvl="1" indent="0" algn="just">
              <a:buNone/>
            </a:pPr>
            <a:r>
              <a:rPr lang="en-GB" sz="2700" i="1" dirty="0"/>
              <a:t>		</a:t>
            </a:r>
            <a:endParaRPr lang="en-GB" dirty="0" smtClean="0"/>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4" descr="Just Fair Website 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6756" y="5472378"/>
            <a:ext cx="2771244" cy="1385622"/>
          </a:xfrm>
          <a:prstGeom prst="rect">
            <a:avLst/>
          </a:prstGeom>
        </p:spPr>
      </p:pic>
    </p:spTree>
    <p:extLst>
      <p:ext uri="{BB962C8B-B14F-4D97-AF65-F5344CB8AC3E}">
        <p14:creationId xmlns:p14="http://schemas.microsoft.com/office/powerpoint/2010/main" val="181363049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 TO HOUSING</a:t>
            </a:r>
            <a:endParaRPr lang="en-US" dirty="0"/>
          </a:p>
        </p:txBody>
      </p:sp>
      <p:sp>
        <p:nvSpPr>
          <p:cNvPr id="3" name="Content Placeholder 2"/>
          <p:cNvSpPr>
            <a:spLocks noGrp="1"/>
          </p:cNvSpPr>
          <p:nvPr>
            <p:ph idx="1"/>
          </p:nvPr>
        </p:nvSpPr>
        <p:spPr/>
        <p:txBody>
          <a:bodyPr>
            <a:normAutofit fontScale="62500" lnSpcReduction="20000"/>
          </a:bodyPr>
          <a:lstStyle/>
          <a:p>
            <a:r>
              <a:rPr lang="en-US" b="1" u="sng" dirty="0" smtClean="0"/>
              <a:t>Article 11(1) ICESCR</a:t>
            </a:r>
          </a:p>
          <a:p>
            <a:pPr marL="0" indent="0">
              <a:buNone/>
            </a:pPr>
            <a:r>
              <a:rPr lang="en-US" dirty="0"/>
              <a:t>		</a:t>
            </a:r>
            <a:r>
              <a:rPr lang="en-US" i="1" dirty="0" smtClean="0"/>
              <a:t>The </a:t>
            </a:r>
            <a:r>
              <a:rPr lang="en-US" i="1" dirty="0"/>
              <a:t>States Parties to the present Covenant </a:t>
            </a:r>
            <a:r>
              <a:rPr lang="en-US" i="1" dirty="0" err="1" smtClean="0"/>
              <a:t>recognise</a:t>
            </a:r>
            <a:r>
              <a:rPr lang="en-US" i="1" dirty="0" smtClean="0"/>
              <a:t> </a:t>
            </a:r>
            <a:r>
              <a:rPr lang="en-US" i="1" dirty="0"/>
              <a:t>the right of </a:t>
            </a:r>
            <a:r>
              <a:rPr lang="en-US" i="1" dirty="0" smtClean="0"/>
              <a:t>				everyone </a:t>
            </a:r>
            <a:r>
              <a:rPr lang="en-US" i="1" dirty="0"/>
              <a:t>to </a:t>
            </a:r>
            <a:r>
              <a:rPr lang="en-US" i="1" dirty="0" smtClean="0"/>
              <a:t>an adequate </a:t>
            </a:r>
            <a:r>
              <a:rPr lang="en-US" i="1" dirty="0"/>
              <a:t>standard of living for himself and </a:t>
            </a:r>
            <a:r>
              <a:rPr lang="en-US" i="1" dirty="0" smtClean="0"/>
              <a:t>his family</a:t>
            </a:r>
            <a:r>
              <a:rPr lang="en-US" i="1" dirty="0"/>
              <a:t>, </a:t>
            </a:r>
            <a:r>
              <a:rPr lang="en-US" i="1" dirty="0" smtClean="0"/>
              <a:t>			including </a:t>
            </a:r>
            <a:r>
              <a:rPr lang="en-US" i="1" dirty="0"/>
              <a:t>adequate…housing</a:t>
            </a:r>
            <a:r>
              <a:rPr lang="en-US" i="1" dirty="0" smtClean="0"/>
              <a:t>.</a:t>
            </a:r>
          </a:p>
          <a:p>
            <a:r>
              <a:rPr lang="en-US" b="1" u="sng" dirty="0" smtClean="0"/>
              <a:t>Revised European Social Charter</a:t>
            </a:r>
          </a:p>
          <a:p>
            <a:pPr marL="457200" lvl="1" indent="0">
              <a:buNone/>
            </a:pPr>
            <a:r>
              <a:rPr lang="en-US" sz="3300" b="1" u="sng" dirty="0"/>
              <a:t>Article 31– the right to housing</a:t>
            </a:r>
          </a:p>
          <a:p>
            <a:pPr marL="0" indent="0">
              <a:buNone/>
            </a:pPr>
            <a:r>
              <a:rPr lang="en-US" dirty="0"/>
              <a:t>	With a view to ensuring the effective exercise of the right to 				housing, the Parties undertake to take measures designed: </a:t>
            </a:r>
          </a:p>
          <a:p>
            <a:pPr marL="1314450" lvl="2" indent="-514350">
              <a:buAutoNum type="arabicPeriod"/>
            </a:pPr>
            <a:r>
              <a:rPr lang="en-US" dirty="0"/>
              <a:t>to promote access to housing of an adequate standard;</a:t>
            </a:r>
          </a:p>
          <a:p>
            <a:pPr marL="1314450" lvl="2" indent="-514350">
              <a:buAutoNum type="arabicPeriod"/>
            </a:pPr>
            <a:r>
              <a:rPr lang="en-US" dirty="0"/>
              <a:t>to prevent and reduce homelessness with a view to its gradual elimination;</a:t>
            </a:r>
          </a:p>
          <a:p>
            <a:pPr marL="1314450" lvl="2" indent="-514350">
              <a:buAutoNum type="arabicPeriod"/>
            </a:pPr>
            <a:r>
              <a:rPr lang="en-US" dirty="0"/>
              <a:t>to make the price of housing accessible to those without resources.</a:t>
            </a:r>
          </a:p>
          <a:p>
            <a:pPr marL="0" indent="0">
              <a:buNone/>
            </a:pPr>
            <a:endParaRPr lang="en-US" dirty="0" smtClean="0"/>
          </a:p>
          <a:p>
            <a:r>
              <a:rPr lang="en-US" b="1" u="sng" dirty="0" smtClean="0"/>
              <a:t>Article 34 (3) Charter of Fundamental Rights</a:t>
            </a:r>
          </a:p>
          <a:p>
            <a:pPr marL="0" indent="0">
              <a:buNone/>
            </a:pPr>
            <a:r>
              <a:rPr lang="en-US" dirty="0" smtClean="0"/>
              <a:t>		</a:t>
            </a:r>
            <a:r>
              <a:rPr lang="en-US" i="1" dirty="0" smtClean="0"/>
              <a:t>In </a:t>
            </a:r>
            <a:r>
              <a:rPr lang="en-US" i="1" dirty="0"/>
              <a:t>order to combat social exclusion and poverty, the Union </a:t>
            </a:r>
            <a:r>
              <a:rPr lang="en-US" i="1" dirty="0" err="1"/>
              <a:t>recognises</a:t>
            </a:r>
            <a:r>
              <a:rPr lang="en-US" i="1" dirty="0"/>
              <a:t> and </a:t>
            </a:r>
            <a:r>
              <a:rPr lang="en-US" i="1" dirty="0" smtClean="0"/>
              <a:t>		respects </a:t>
            </a:r>
            <a:r>
              <a:rPr lang="en-US" i="1" dirty="0"/>
              <a:t>the right to social and housing assistance so as to ensure a decent </a:t>
            </a:r>
            <a:r>
              <a:rPr lang="en-US" i="1" dirty="0" smtClean="0"/>
              <a:t>		existence </a:t>
            </a:r>
            <a:r>
              <a:rPr lang="en-US" i="1" dirty="0"/>
              <a:t>for all those who lack sufficient resources, in accordance with the rules </a:t>
            </a:r>
            <a:r>
              <a:rPr lang="en-US" i="1" dirty="0" smtClean="0"/>
              <a:t>		laid </a:t>
            </a:r>
            <a:r>
              <a:rPr lang="en-US" i="1" dirty="0"/>
              <a:t>down by Union law and national laws and practices. </a:t>
            </a:r>
          </a:p>
          <a:p>
            <a:pPr marL="0" indent="0">
              <a:buNone/>
            </a:pPr>
            <a:endParaRPr lang="en-US" i="1" dirty="0"/>
          </a:p>
          <a:p>
            <a:pPr marL="0" indent="0">
              <a:buNone/>
            </a:pPr>
            <a:endParaRPr lang="en-US" i="1" dirty="0" smtClean="0"/>
          </a:p>
          <a:p>
            <a:pPr marL="0" indent="0">
              <a:buNone/>
            </a:pPr>
            <a:endParaRPr lang="en-US" dirty="0" smtClean="0"/>
          </a:p>
          <a:p>
            <a:pPr marL="0" indent="0">
              <a:buNone/>
            </a:pPr>
            <a:endParaRPr lang="en-US" dirty="0" smtClean="0"/>
          </a:p>
          <a:p>
            <a:pPr marL="0" indent="0">
              <a:buNone/>
            </a:pPr>
            <a:endParaRPr lang="en-US" dirty="0" smtClean="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pic>
        <p:nvPicPr>
          <p:cNvPr id="5" name="Picture 4" descr="Just Fair Website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6756" y="5472378"/>
            <a:ext cx="2771244" cy="1385622"/>
          </a:xfrm>
          <a:prstGeom prst="rect">
            <a:avLst/>
          </a:prstGeom>
        </p:spPr>
      </p:pic>
    </p:spTree>
    <p:extLst>
      <p:ext uri="{BB962C8B-B14F-4D97-AF65-F5344CB8AC3E}">
        <p14:creationId xmlns:p14="http://schemas.microsoft.com/office/powerpoint/2010/main" val="415905207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 TO HOUSING</a:t>
            </a:r>
            <a:endParaRPr lang="en-US" dirty="0"/>
          </a:p>
        </p:txBody>
      </p:sp>
      <p:sp>
        <p:nvSpPr>
          <p:cNvPr id="3" name="Content Placeholder 2"/>
          <p:cNvSpPr>
            <a:spLocks noGrp="1"/>
          </p:cNvSpPr>
          <p:nvPr>
            <p:ph idx="1"/>
          </p:nvPr>
        </p:nvSpPr>
        <p:spPr/>
        <p:txBody>
          <a:bodyPr>
            <a:normAutofit lnSpcReduction="10000"/>
          </a:bodyPr>
          <a:lstStyle/>
          <a:p>
            <a:r>
              <a:rPr lang="en-US" dirty="0" smtClean="0"/>
              <a:t>“Protecting the Right to Housing in England: A context of Crisis” </a:t>
            </a:r>
            <a:r>
              <a:rPr lang="en-US" dirty="0" err="1" smtClean="0"/>
              <a:t>Dr</a:t>
            </a:r>
            <a:r>
              <a:rPr lang="en-US" dirty="0" smtClean="0"/>
              <a:t> Jessie </a:t>
            </a:r>
            <a:r>
              <a:rPr lang="en-US" dirty="0" err="1" smtClean="0"/>
              <a:t>Hohmann</a:t>
            </a:r>
            <a:endParaRPr lang="en-US" dirty="0" smtClean="0"/>
          </a:p>
          <a:p>
            <a:pPr lvl="1"/>
            <a:r>
              <a:rPr lang="en-US" dirty="0" smtClean="0"/>
              <a:t>No. of individuals forced to sleep rough in England has increased year on year -  by a total of 37% since 2010 – true level of homelessness masked by overcrowding and use of temporary accommodation</a:t>
            </a:r>
          </a:p>
          <a:p>
            <a:pPr lvl="1"/>
            <a:r>
              <a:rPr lang="en-US" dirty="0" smtClean="0"/>
              <a:t>33% of homes in the private rented sector do not meet basic standards of health, safety and habitability</a:t>
            </a:r>
          </a:p>
          <a:p>
            <a:pPr lvl="1"/>
            <a:r>
              <a:rPr lang="en-US" dirty="0" smtClean="0"/>
              <a:t>Security of tenure inadequate – tenants afraid of complaining. No safeguards against retaliatory evictions – approximately 200,000 in 2013 </a:t>
            </a:r>
            <a:endParaRPr lang="en-US" dirty="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pic>
        <p:nvPicPr>
          <p:cNvPr id="5" name="Picture 4" descr="Just Fair Website 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6756" y="5472378"/>
            <a:ext cx="2771244" cy="1385622"/>
          </a:xfrm>
          <a:prstGeom prst="rect">
            <a:avLst/>
          </a:prstGeom>
        </p:spPr>
      </p:pic>
    </p:spTree>
    <p:extLst>
      <p:ext uri="{BB962C8B-B14F-4D97-AF65-F5344CB8AC3E}">
        <p14:creationId xmlns:p14="http://schemas.microsoft.com/office/powerpoint/2010/main" val="134785688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7375E"/>
                </a:solidFill>
              </a:rPr>
              <a:t>RIGHT TO HEALTHCARE</a:t>
            </a:r>
            <a:endParaRPr lang="en-US" dirty="0">
              <a:solidFill>
                <a:srgbClr val="17375E"/>
              </a:solidFill>
            </a:endParaRPr>
          </a:p>
        </p:txBody>
      </p:sp>
      <p:sp>
        <p:nvSpPr>
          <p:cNvPr id="3" name="Content Placeholder 2"/>
          <p:cNvSpPr>
            <a:spLocks noGrp="1"/>
          </p:cNvSpPr>
          <p:nvPr>
            <p:ph idx="1"/>
          </p:nvPr>
        </p:nvSpPr>
        <p:spPr/>
        <p:txBody>
          <a:bodyPr>
            <a:normAutofit fontScale="62500" lnSpcReduction="20000"/>
          </a:bodyPr>
          <a:lstStyle/>
          <a:p>
            <a:r>
              <a:rPr lang="en-US" b="1" u="sng" dirty="0" smtClean="0"/>
              <a:t>Article 12 ICESCR</a:t>
            </a:r>
          </a:p>
          <a:p>
            <a:pPr marL="0" indent="0">
              <a:buNone/>
            </a:pPr>
            <a:r>
              <a:rPr lang="en-US" dirty="0"/>
              <a:t>	1. The State Parties to this Convention 	</a:t>
            </a:r>
            <a:r>
              <a:rPr lang="en-US" dirty="0" err="1"/>
              <a:t>recognise</a:t>
            </a:r>
            <a:r>
              <a:rPr lang="en-US" dirty="0"/>
              <a:t> </a:t>
            </a:r>
            <a:r>
              <a:rPr lang="en-US" dirty="0" smtClean="0"/>
              <a:t>the </a:t>
            </a:r>
            <a:r>
              <a:rPr lang="en-US" dirty="0"/>
              <a:t>right of everyone </a:t>
            </a:r>
            <a:r>
              <a:rPr lang="en-US" dirty="0" smtClean="0"/>
              <a:t>	to </a:t>
            </a:r>
            <a:r>
              <a:rPr lang="en-US" dirty="0"/>
              <a:t>the </a:t>
            </a:r>
            <a:r>
              <a:rPr lang="en-US" dirty="0" smtClean="0"/>
              <a:t>	enjoyment </a:t>
            </a:r>
            <a:r>
              <a:rPr lang="en-US" dirty="0"/>
              <a:t>of the </a:t>
            </a:r>
            <a:r>
              <a:rPr lang="en-US" dirty="0" smtClean="0"/>
              <a:t>highest </a:t>
            </a:r>
            <a:r>
              <a:rPr lang="en-US" dirty="0"/>
              <a:t>attainable standard of physical and mental 	</a:t>
            </a:r>
            <a:r>
              <a:rPr lang="en-US" dirty="0" smtClean="0"/>
              <a:t>health</a:t>
            </a:r>
            <a:r>
              <a:rPr lang="en-US" dirty="0"/>
              <a:t>.</a:t>
            </a:r>
          </a:p>
          <a:p>
            <a:pPr marL="0" indent="0">
              <a:buNone/>
            </a:pPr>
            <a:r>
              <a:rPr lang="en-US" dirty="0"/>
              <a:t>	</a:t>
            </a:r>
            <a:r>
              <a:rPr lang="en-US" dirty="0" smtClean="0"/>
              <a:t>2</a:t>
            </a:r>
            <a:r>
              <a:rPr lang="en-US" dirty="0"/>
              <a:t>. The steps to be taken by the State Parties to the </a:t>
            </a:r>
            <a:r>
              <a:rPr lang="en-US" dirty="0" smtClean="0"/>
              <a:t>present </a:t>
            </a:r>
            <a:r>
              <a:rPr lang="en-US" dirty="0"/>
              <a:t>Covenant to </a:t>
            </a:r>
            <a:r>
              <a:rPr lang="en-US" dirty="0" smtClean="0"/>
              <a:t>	achieve 	the </a:t>
            </a:r>
            <a:r>
              <a:rPr lang="en-US" dirty="0"/>
              <a:t>full </a:t>
            </a:r>
            <a:r>
              <a:rPr lang="en-US" dirty="0" err="1"/>
              <a:t>realisation</a:t>
            </a:r>
            <a:r>
              <a:rPr lang="en-US" dirty="0"/>
              <a:t> of </a:t>
            </a:r>
            <a:r>
              <a:rPr lang="en-US" dirty="0" smtClean="0"/>
              <a:t>this </a:t>
            </a:r>
            <a:r>
              <a:rPr lang="en-US" dirty="0"/>
              <a:t>right shall include those necessary for:</a:t>
            </a:r>
          </a:p>
          <a:p>
            <a:pPr marL="0" indent="0">
              <a:buNone/>
            </a:pPr>
            <a:r>
              <a:rPr lang="en-US" dirty="0"/>
              <a:t>		…</a:t>
            </a:r>
          </a:p>
          <a:p>
            <a:pPr marL="0" indent="0">
              <a:buNone/>
            </a:pPr>
            <a:r>
              <a:rPr lang="en-US" dirty="0"/>
              <a:t>		d. The creation of conditions which would assure </a:t>
            </a:r>
            <a:r>
              <a:rPr lang="en-US" dirty="0" smtClean="0"/>
              <a:t>to </a:t>
            </a:r>
            <a:r>
              <a:rPr lang="en-US" dirty="0"/>
              <a:t>all medical </a:t>
            </a:r>
            <a:r>
              <a:rPr lang="en-US" dirty="0" smtClean="0"/>
              <a:t>					service </a:t>
            </a:r>
            <a:r>
              <a:rPr lang="en-US" dirty="0"/>
              <a:t>and medical attention in the </a:t>
            </a:r>
            <a:r>
              <a:rPr lang="en-US" dirty="0" smtClean="0"/>
              <a:t>event </a:t>
            </a:r>
            <a:r>
              <a:rPr lang="en-US" dirty="0"/>
              <a:t>of sickness</a:t>
            </a:r>
            <a:r>
              <a:rPr lang="en-US" dirty="0" smtClean="0"/>
              <a:t>.</a:t>
            </a:r>
          </a:p>
          <a:p>
            <a:r>
              <a:rPr lang="en-US" b="1" u="sng" dirty="0"/>
              <a:t>Article 11</a:t>
            </a:r>
            <a:r>
              <a:rPr lang="en-US" dirty="0"/>
              <a:t> Revised European Social Charter – the right to protection of </a:t>
            </a:r>
            <a:r>
              <a:rPr lang="en-US" dirty="0" smtClean="0"/>
              <a:t>health</a:t>
            </a:r>
          </a:p>
          <a:p>
            <a:r>
              <a:rPr lang="en-US" b="1" u="sng" dirty="0" smtClean="0"/>
              <a:t>Article 35 Charter of Fundamental Rights</a:t>
            </a:r>
          </a:p>
          <a:p>
            <a:pPr marL="0" indent="0">
              <a:buNone/>
            </a:pPr>
            <a:r>
              <a:rPr lang="en-US" dirty="0"/>
              <a:t>	Everyone has the right of access to preventive health care and the right to benefit </a:t>
            </a:r>
            <a:r>
              <a:rPr lang="en-US" dirty="0" smtClean="0"/>
              <a:t>	from </a:t>
            </a:r>
            <a:r>
              <a:rPr lang="en-US" dirty="0"/>
              <a:t>medical </a:t>
            </a:r>
            <a:r>
              <a:rPr lang="en-US" dirty="0" smtClean="0"/>
              <a:t>	treatment </a:t>
            </a:r>
            <a:r>
              <a:rPr lang="en-US" dirty="0"/>
              <a:t>under the conditions established by national laws and </a:t>
            </a:r>
            <a:r>
              <a:rPr lang="en-US" dirty="0" smtClean="0"/>
              <a:t>	practices</a:t>
            </a:r>
            <a:r>
              <a:rPr lang="en-US" dirty="0"/>
              <a:t>. </a:t>
            </a:r>
          </a:p>
          <a:p>
            <a:pPr marL="0" indent="0">
              <a:buNone/>
            </a:pPr>
            <a:endParaRPr lang="en-US" dirty="0" smtClean="0"/>
          </a:p>
          <a:p>
            <a:r>
              <a:rPr lang="en-US" dirty="0" smtClean="0"/>
              <a:t>Threats? </a:t>
            </a:r>
            <a:endParaRPr lang="en-US" dirty="0"/>
          </a:p>
          <a:p>
            <a:pPr lvl="1"/>
            <a:r>
              <a:rPr lang="en-US" dirty="0" err="1" smtClean="0"/>
              <a:t>Privatisation</a:t>
            </a:r>
            <a:endParaRPr lang="en-US" dirty="0" smtClean="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pic>
        <p:nvPicPr>
          <p:cNvPr id="5" name="Picture 4" descr="Just Fair Website 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6756" y="5472378"/>
            <a:ext cx="2771244" cy="1385622"/>
          </a:xfrm>
          <a:prstGeom prst="rect">
            <a:avLst/>
          </a:prstGeom>
        </p:spPr>
      </p:pic>
    </p:spTree>
    <p:extLst>
      <p:ext uri="{BB962C8B-B14F-4D97-AF65-F5344CB8AC3E}">
        <p14:creationId xmlns:p14="http://schemas.microsoft.com/office/powerpoint/2010/main" val="3658153936"/>
      </p:ext>
    </p:extLst>
  </p:cSld>
  <p:clrMapOvr>
    <a:masterClrMapping/>
  </p:clrMapOvr>
</p:sld>
</file>

<file path=ppt/theme/theme1.xml><?xml version="1.0" encoding="utf-8"?>
<a:theme xmlns:a="http://schemas.openxmlformats.org/drawingml/2006/main" name="Onscreencombi2">
  <a:themeElements>
    <a:clrScheme name="ETUI_Onscreen 2">
      <a:dk1>
        <a:srgbClr val="000000"/>
      </a:dk1>
      <a:lt1>
        <a:srgbClr val="FFFFFF"/>
      </a:lt1>
      <a:dk2>
        <a:srgbClr val="FFFFFF"/>
      </a:dk2>
      <a:lt2>
        <a:srgbClr val="808080"/>
      </a:lt2>
      <a:accent1>
        <a:srgbClr val="C4D9E4"/>
      </a:accent1>
      <a:accent2>
        <a:srgbClr val="9EC3DE"/>
      </a:accent2>
      <a:accent3>
        <a:srgbClr val="FFFFFF"/>
      </a:accent3>
      <a:accent4>
        <a:srgbClr val="000000"/>
      </a:accent4>
      <a:accent5>
        <a:srgbClr val="DEE9EF"/>
      </a:accent5>
      <a:accent6>
        <a:srgbClr val="8FB0C9"/>
      </a:accent6>
      <a:hlink>
        <a:srgbClr val="003F72"/>
      </a:hlink>
      <a:folHlink>
        <a:srgbClr val="003F72"/>
      </a:folHlink>
    </a:clrScheme>
    <a:fontScheme name="ETUI_Onsc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AD3F1">
            <a:alpha val="25000"/>
          </a:srgbClr>
        </a:solidFill>
        <a:ln w="3175" cap="flat" cmpd="sng" algn="ctr">
          <a:solidFill>
            <a:srgbClr val="60A9D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AAD3F1">
            <a:alpha val="25000"/>
          </a:srgbClr>
        </a:solidFill>
        <a:ln w="3175" cap="flat" cmpd="sng" algn="ctr">
          <a:solidFill>
            <a:srgbClr val="60A9D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ETUI_Onscreen 1">
        <a:dk1>
          <a:srgbClr val="000000"/>
        </a:dk1>
        <a:lt1>
          <a:srgbClr val="FFFFFF"/>
        </a:lt1>
        <a:dk2>
          <a:srgbClr val="FFFFFF"/>
        </a:dk2>
        <a:lt2>
          <a:srgbClr val="808080"/>
        </a:lt2>
        <a:accent1>
          <a:srgbClr val="C2C2A0"/>
        </a:accent1>
        <a:accent2>
          <a:srgbClr val="9A996E"/>
        </a:accent2>
        <a:accent3>
          <a:srgbClr val="FFFFFF"/>
        </a:accent3>
        <a:accent4>
          <a:srgbClr val="000000"/>
        </a:accent4>
        <a:accent5>
          <a:srgbClr val="DDDDCD"/>
        </a:accent5>
        <a:accent6>
          <a:srgbClr val="8B8A63"/>
        </a:accent6>
        <a:hlink>
          <a:srgbClr val="4F4C25"/>
        </a:hlink>
        <a:folHlink>
          <a:srgbClr val="4F4C25"/>
        </a:folHlink>
      </a:clrScheme>
      <a:clrMap bg1="lt1" tx1="dk1" bg2="lt2" tx2="dk2" accent1="accent1" accent2="accent2" accent3="accent3" accent4="accent4" accent5="accent5" accent6="accent6" hlink="hlink" folHlink="folHlink"/>
    </a:extraClrScheme>
    <a:extraClrScheme>
      <a:clrScheme name="ETUI_Onscreen 2">
        <a:dk1>
          <a:srgbClr val="000000"/>
        </a:dk1>
        <a:lt1>
          <a:srgbClr val="FFFFFF"/>
        </a:lt1>
        <a:dk2>
          <a:srgbClr val="FFFFFF"/>
        </a:dk2>
        <a:lt2>
          <a:srgbClr val="808080"/>
        </a:lt2>
        <a:accent1>
          <a:srgbClr val="C4D9E4"/>
        </a:accent1>
        <a:accent2>
          <a:srgbClr val="9EC3DE"/>
        </a:accent2>
        <a:accent3>
          <a:srgbClr val="FFFFFF"/>
        </a:accent3>
        <a:accent4>
          <a:srgbClr val="000000"/>
        </a:accent4>
        <a:accent5>
          <a:srgbClr val="DEE9EF"/>
        </a:accent5>
        <a:accent6>
          <a:srgbClr val="8FB0C9"/>
        </a:accent6>
        <a:hlink>
          <a:srgbClr val="003F72"/>
        </a:hlink>
        <a:folHlink>
          <a:srgbClr val="003F72"/>
        </a:folHlink>
      </a:clrScheme>
      <a:clrMap bg1="lt1" tx1="dk1" bg2="lt2" tx2="dk2" accent1="accent1" accent2="accent2" accent3="accent3" accent4="accent4" accent5="accent5" accent6="accent6" hlink="hlink" folHlink="folHlink"/>
    </a:extraClrScheme>
    <a:extraClrScheme>
      <a:clrScheme name="ETUI_Onscreen 3">
        <a:dk1>
          <a:srgbClr val="000000"/>
        </a:dk1>
        <a:lt1>
          <a:srgbClr val="FFFFFF"/>
        </a:lt1>
        <a:dk2>
          <a:srgbClr val="FFFFFF"/>
        </a:dk2>
        <a:lt2>
          <a:srgbClr val="808080"/>
        </a:lt2>
        <a:accent1>
          <a:srgbClr val="B5DAD2"/>
        </a:accent1>
        <a:accent2>
          <a:srgbClr val="0D776E"/>
        </a:accent2>
        <a:accent3>
          <a:srgbClr val="FFFFFF"/>
        </a:accent3>
        <a:accent4>
          <a:srgbClr val="000000"/>
        </a:accent4>
        <a:accent5>
          <a:srgbClr val="D7EAE5"/>
        </a:accent5>
        <a:accent6>
          <a:srgbClr val="0B6B63"/>
        </a:accent6>
        <a:hlink>
          <a:srgbClr val="23423A"/>
        </a:hlink>
        <a:folHlink>
          <a:srgbClr val="21423A"/>
        </a:folHlink>
      </a:clrScheme>
      <a:clrMap bg1="lt1" tx1="dk1" bg2="lt2" tx2="dk2" accent1="accent1" accent2="accent2" accent3="accent3" accent4="accent4" accent5="accent5" accent6="accent6" hlink="hlink" folHlink="folHlink"/>
    </a:extraClrScheme>
    <a:extraClrScheme>
      <a:clrScheme name="ETUI_Onscreen 4">
        <a:dk1>
          <a:srgbClr val="000000"/>
        </a:dk1>
        <a:lt1>
          <a:srgbClr val="FFFFFF"/>
        </a:lt1>
        <a:dk2>
          <a:srgbClr val="FFFFFF"/>
        </a:dk2>
        <a:lt2>
          <a:srgbClr val="808080"/>
        </a:lt2>
        <a:accent1>
          <a:srgbClr val="B5B6B3"/>
        </a:accent1>
        <a:accent2>
          <a:srgbClr val="6C6F70"/>
        </a:accent2>
        <a:accent3>
          <a:srgbClr val="FFFFFF"/>
        </a:accent3>
        <a:accent4>
          <a:srgbClr val="000000"/>
        </a:accent4>
        <a:accent5>
          <a:srgbClr val="D7D7D6"/>
        </a:accent5>
        <a:accent6>
          <a:srgbClr val="616465"/>
        </a:accent6>
        <a:hlink>
          <a:srgbClr val="FF6319"/>
        </a:hlink>
        <a:folHlink>
          <a:srgbClr val="FF6319"/>
        </a:folHlink>
      </a:clrScheme>
      <a:clrMap bg1="lt1" tx1="dk1" bg2="lt2" tx2="dk2" accent1="accent1" accent2="accent2" accent3="accent3" accent4="accent4" accent5="accent5" accent6="accent6" hlink="hlink" folHlink="folHlink"/>
    </a:extraClrScheme>
    <a:extraClrScheme>
      <a:clrScheme name="ETUI_Onscreen 5">
        <a:dk1>
          <a:srgbClr val="000000"/>
        </a:dk1>
        <a:lt1>
          <a:srgbClr val="FFFFFF"/>
        </a:lt1>
        <a:dk2>
          <a:srgbClr val="FFFFFF"/>
        </a:dk2>
        <a:lt2>
          <a:srgbClr val="808080"/>
        </a:lt2>
        <a:accent1>
          <a:srgbClr val="BBE7E6"/>
        </a:accent1>
        <a:accent2>
          <a:srgbClr val="009AA6"/>
        </a:accent2>
        <a:accent3>
          <a:srgbClr val="FFFFFF"/>
        </a:accent3>
        <a:accent4>
          <a:srgbClr val="000000"/>
        </a:accent4>
        <a:accent5>
          <a:srgbClr val="DAF1F0"/>
        </a:accent5>
        <a:accent6>
          <a:srgbClr val="008B96"/>
        </a:accent6>
        <a:hlink>
          <a:srgbClr val="4D5357"/>
        </a:hlink>
        <a:folHlink>
          <a:srgbClr val="4D5357"/>
        </a:folHlink>
      </a:clrScheme>
      <a:clrMap bg1="lt1" tx1="dk1" bg2="lt2" tx2="dk2" accent1="accent1" accent2="accent2" accent3="accent3" accent4="accent4" accent5="accent5" accent6="accent6" hlink="hlink" folHlink="folHlink"/>
    </a:extraClrScheme>
    <a:extraClrScheme>
      <a:clrScheme name="ETUI_Onscreen 6">
        <a:dk1>
          <a:srgbClr val="000000"/>
        </a:dk1>
        <a:lt1>
          <a:srgbClr val="FFFFFF"/>
        </a:lt1>
        <a:dk2>
          <a:srgbClr val="FFFFFF"/>
        </a:dk2>
        <a:lt2>
          <a:srgbClr val="808080"/>
        </a:lt2>
        <a:accent1>
          <a:srgbClr val="EBCAB8"/>
        </a:accent1>
        <a:accent2>
          <a:srgbClr val="D52B1E"/>
        </a:accent2>
        <a:accent3>
          <a:srgbClr val="FFFFFF"/>
        </a:accent3>
        <a:accent4>
          <a:srgbClr val="000000"/>
        </a:accent4>
        <a:accent5>
          <a:srgbClr val="F3E1D8"/>
        </a:accent5>
        <a:accent6>
          <a:srgbClr val="C1261A"/>
        </a:accent6>
        <a:hlink>
          <a:srgbClr val="673327"/>
        </a:hlink>
        <a:folHlink>
          <a:srgbClr val="673327"/>
        </a:folHlink>
      </a:clrScheme>
      <a:clrMap bg1="lt1" tx1="dk1" bg2="lt2" tx2="dk2" accent1="accent1" accent2="accent2" accent3="accent3" accent4="accent4" accent5="accent5" accent6="accent6" hlink="hlink" folHlink="folHlink"/>
    </a:extraClrScheme>
    <a:extraClrScheme>
      <a:clrScheme name="ETUI_Onscreen 7">
        <a:dk1>
          <a:srgbClr val="000000"/>
        </a:dk1>
        <a:lt1>
          <a:srgbClr val="FFFFFF"/>
        </a:lt1>
        <a:dk2>
          <a:srgbClr val="FFFFFF"/>
        </a:dk2>
        <a:lt2>
          <a:srgbClr val="808080"/>
        </a:lt2>
        <a:accent1>
          <a:srgbClr val="BED600"/>
        </a:accent1>
        <a:accent2>
          <a:srgbClr val="009FDA"/>
        </a:accent2>
        <a:accent3>
          <a:srgbClr val="FFFFFF"/>
        </a:accent3>
        <a:accent4>
          <a:srgbClr val="000000"/>
        </a:accent4>
        <a:accent5>
          <a:srgbClr val="DBE8AA"/>
        </a:accent5>
        <a:accent6>
          <a:srgbClr val="0090C5"/>
        </a:accent6>
        <a:hlink>
          <a:srgbClr val="83847A"/>
        </a:hlink>
        <a:folHlink>
          <a:srgbClr val="83847A"/>
        </a:folHlink>
      </a:clrScheme>
      <a:clrMap bg1="lt1" tx1="dk1" bg2="lt2" tx2="dk2" accent1="accent1" accent2="accent2" accent3="accent3" accent4="accent4" accent5="accent5" accent6="accent6" hlink="hlink" folHlink="folHlink"/>
    </a:extraClrScheme>
    <a:extraClrScheme>
      <a:clrScheme name="ETUI_Onscreen 8">
        <a:dk1>
          <a:srgbClr val="000000"/>
        </a:dk1>
        <a:lt1>
          <a:srgbClr val="FFFFFF"/>
        </a:lt1>
        <a:dk2>
          <a:srgbClr val="FFFFFF"/>
        </a:dk2>
        <a:lt2>
          <a:srgbClr val="808080"/>
        </a:lt2>
        <a:accent1>
          <a:srgbClr val="B8CF95"/>
        </a:accent1>
        <a:accent2>
          <a:srgbClr val="69923A"/>
        </a:accent2>
        <a:accent3>
          <a:srgbClr val="FFFFFF"/>
        </a:accent3>
        <a:accent4>
          <a:srgbClr val="000000"/>
        </a:accent4>
        <a:accent5>
          <a:srgbClr val="D8E4C8"/>
        </a:accent5>
        <a:accent6>
          <a:srgbClr val="5E8434"/>
        </a:accent6>
        <a:hlink>
          <a:srgbClr val="C966CD"/>
        </a:hlink>
        <a:folHlink>
          <a:srgbClr val="C966CD"/>
        </a:folHlink>
      </a:clrScheme>
      <a:clrMap bg1="lt1" tx1="dk1" bg2="lt2" tx2="dk2" accent1="accent1" accent2="accent2" accent3="accent3" accent4="accent4" accent5="accent5" accent6="accent6" hlink="hlink" folHlink="folHlink"/>
    </a:extraClrScheme>
    <a:extraClrScheme>
      <a:clrScheme name="ETUI_Onscreen 9">
        <a:dk1>
          <a:srgbClr val="000000"/>
        </a:dk1>
        <a:lt1>
          <a:srgbClr val="FFFFFF"/>
        </a:lt1>
        <a:dk2>
          <a:srgbClr val="FFFFFF"/>
        </a:dk2>
        <a:lt2>
          <a:srgbClr val="808080"/>
        </a:lt2>
        <a:accent1>
          <a:srgbClr val="AACAE6"/>
        </a:accent1>
        <a:accent2>
          <a:srgbClr val="4B92DB"/>
        </a:accent2>
        <a:accent3>
          <a:srgbClr val="FFFFFF"/>
        </a:accent3>
        <a:accent4>
          <a:srgbClr val="000000"/>
        </a:accent4>
        <a:accent5>
          <a:srgbClr val="D2E1F0"/>
        </a:accent5>
        <a:accent6>
          <a:srgbClr val="4384C6"/>
        </a:accent6>
        <a:hlink>
          <a:srgbClr val="D2492B"/>
        </a:hlink>
        <a:folHlink>
          <a:srgbClr val="D2492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yt reded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581</TotalTime>
  <Words>4574</Words>
  <Application>Microsoft Office PowerPoint</Application>
  <PresentationFormat>Breedbeeld</PresentationFormat>
  <Paragraphs>725</Paragraphs>
  <Slides>107</Slides>
  <Notes>46</Notes>
  <HiddenSlides>0</HiddenSlides>
  <MMClips>0</MMClips>
  <ScaleCrop>false</ScaleCrop>
  <HeadingPairs>
    <vt:vector size="6" baseType="variant">
      <vt:variant>
        <vt:lpstr>Gebruikte lettertypen</vt:lpstr>
      </vt:variant>
      <vt:variant>
        <vt:i4>13</vt:i4>
      </vt:variant>
      <vt:variant>
        <vt:lpstr>Thema</vt:lpstr>
      </vt:variant>
      <vt:variant>
        <vt:i4>6</vt:i4>
      </vt:variant>
      <vt:variant>
        <vt:lpstr>Diatitels</vt:lpstr>
      </vt:variant>
      <vt:variant>
        <vt:i4>107</vt:i4>
      </vt:variant>
    </vt:vector>
  </HeadingPairs>
  <TitlesOfParts>
    <vt:vector size="126" baseType="lpstr">
      <vt:lpstr>Arial Unicode MS</vt:lpstr>
      <vt:lpstr>Albany</vt:lpstr>
      <vt:lpstr>Andale Sans UI</vt:lpstr>
      <vt:lpstr>Arial</vt:lpstr>
      <vt:lpstr>Arial Narrow</vt:lpstr>
      <vt:lpstr>Calibri</vt:lpstr>
      <vt:lpstr>HG Mincho Light J</vt:lpstr>
      <vt:lpstr>StarSymbol</vt:lpstr>
      <vt:lpstr>Tahoma</vt:lpstr>
      <vt:lpstr>Thorndale</vt:lpstr>
      <vt:lpstr>Times New Roman</vt:lpstr>
      <vt:lpstr>Verdana</vt:lpstr>
      <vt:lpstr>Wingdings</vt:lpstr>
      <vt:lpstr>Onscreencombi2</vt:lpstr>
      <vt:lpstr>Θέμα του Office</vt:lpstr>
      <vt:lpstr>lyt rededges</vt:lpstr>
      <vt:lpstr>Tema de Office</vt:lpstr>
      <vt:lpstr>Office Theme</vt:lpstr>
      <vt:lpstr>1_Office Theme</vt:lpstr>
      <vt:lpstr>Human Rights as stepping stones for a social and democratic Europe</vt:lpstr>
      <vt:lpstr>Introduction</vt:lpstr>
      <vt:lpstr>The idea of justice</vt:lpstr>
      <vt:lpstr>Human rights as stepping stones for a social and democratic Europe </vt:lpstr>
      <vt:lpstr>An alternative social program for Spain</vt:lpstr>
      <vt:lpstr>    Ending economic austerity. An alternative economic policy     Nacho Álvarez Department of Applied Economics University of Valladolid    </vt:lpstr>
      <vt:lpstr>Contents:    1. Reasons to change the Spanish economic policy   2. Four priorities for an alternative economic policy   3. Key lines of action   </vt:lpstr>
      <vt:lpstr>PowerPoint-presentatie</vt:lpstr>
      <vt:lpstr>PowerPoint-presentatie</vt:lpstr>
      <vt:lpstr>PowerPoint-presentatie</vt:lpstr>
      <vt:lpstr>PowerPoint-presentatie</vt:lpstr>
      <vt:lpstr>PowerPoint-presentatie</vt:lpstr>
      <vt:lpstr> New factors determine a slight recovery:   * Falling oil prices  * QE policy of the ECB  * Reduction in the rate of household savings  * Reduction in the pace of fiscal adjustment   sustainable?  do not solve the aforementioned problems </vt:lpstr>
      <vt:lpstr> * Reduce unemployment and create decent jobs   * Reduce inequalities  * Transform the industrial structure to build a sustainable growth model  * Reduce the debt burden </vt:lpstr>
      <vt:lpstr>PowerPoint-presentatie</vt:lpstr>
      <vt:lpstr>* Postpone the objective of reducing the public deficit, giving priority to reducing unemployment.  * Reverse cuts in social spending and public investments   * Tax reform based on progressivity and fight against fiscal fraud</vt:lpstr>
      <vt:lpstr>Trade-off  in this context we must choose between:   * Orthodox path: rapid deficit reduction with slower reductions in the unemployment rate   * An alternative path: slow deficit reduction and more rapid reduction in the unemployment rate.</vt:lpstr>
      <vt:lpstr>PowerPoint-presentatie</vt:lpstr>
      <vt:lpstr>Wage-led recovery  wages should grow in line with productivity   * Strengthen the role of collective bargaining  * Updating the minimum wage * Removal of wage freeze in the public sector * Discouragement of temporary jobs</vt:lpstr>
      <vt:lpstr>Tackling the problems of poverty and social exclusion    * Guaranteed minimum income for poor families * Improved benefits for the unemployed * Restore retirement age to 65, with previous benefits.</vt:lpstr>
      <vt:lpstr> 1. Increase structural competitiveness: investments in education, technology, innovation and infrastructure.  2. Move towards a low carbon economy: priority use of renewable energies  3. Labor market reform: reconciliation of work and family life, reducing duality, restoring collective bargaining.   4. Tax Reform (increase revenue to European standards): fight tax evasion, bring effective and nominal rates closer, expand tax bases.  5. Public banking and financial reform</vt:lpstr>
      <vt:lpstr>  Reducing debt by primary surpluses entails high social costs   1. Restructuring of public debt above 60% of GDP by the ECB (mutualization, PADRE plan)  2. Restructuring of public debt linked to the EU bailout: banks should contribute  3. Restructuring of private mortgage debt   * Reduction in the nominal value of mortgages on primary  residences for families who meet certain conditions   * Repossessions to clear owner’s mortgage debt</vt:lpstr>
      <vt:lpstr>Human Rights as stepping stones for a social and democratic Europe</vt:lpstr>
      <vt:lpstr>Human rights as an answer to the social damage of the crisis in Greece</vt:lpstr>
      <vt:lpstr>  “Human rights as an answer to the social damage of the crisis in Greece ”    </vt:lpstr>
      <vt:lpstr>Presentation outline</vt:lpstr>
      <vt:lpstr>  A. The blame of a country for the global economical crisis: How to turn a country into a scapegoat </vt:lpstr>
      <vt:lpstr>A. Step 1:The blame of the Greeks in public dialogue </vt:lpstr>
      <vt:lpstr>A. Step 2: Austerity measures for the punishment of Greece</vt:lpstr>
      <vt:lpstr>A. Step 3: Repression and raise of fascism photo: Marios Lolos</vt:lpstr>
      <vt:lpstr>Systematic violence of human rights by Greek Police (Amnesty International, 2012) photo: Marios Lolos</vt:lpstr>
      <vt:lpstr>Murders and racist attacks photo: Marios Lolos</vt:lpstr>
      <vt:lpstr>Raise of fascism</vt:lpstr>
      <vt:lpstr>B. Austerity measures resulted in dramatic implications on society</vt:lpstr>
      <vt:lpstr>“Statistics are people with the tears wiped away”  Humanitarian crisis in real life</vt:lpstr>
      <vt:lpstr>Suicide note in Syntagma square in 2012 by an elderly:  “It’s not a suicide, they killed me”  </vt:lpstr>
      <vt:lpstr>Queues for common meals across Greece</vt:lpstr>
      <vt:lpstr>Despair</vt:lpstr>
      <vt:lpstr>PowerPoint-presentatie</vt:lpstr>
      <vt:lpstr>20.120 demonstrations from 2010 until 2014 439 strikes in 2012 (Katsoridas &amp; Labousaki, 2013)</vt:lpstr>
      <vt:lpstr>PowerPoint-presentatie</vt:lpstr>
      <vt:lpstr>C. Solidarity movements in Greece: Solidarity and struggle for social change and justice </vt:lpstr>
      <vt:lpstr>S.O.S. Chalkidiki</vt:lpstr>
      <vt:lpstr>595 dismissed cleaners symbol of resistance</vt:lpstr>
      <vt:lpstr>Solidarity initiatives music and free clothes for all Social Medical Clinic of Peristeri</vt:lpstr>
      <vt:lpstr>Collective kitchen in Patras</vt:lpstr>
      <vt:lpstr>The case of the Social Medical Clinics</vt:lpstr>
      <vt:lpstr>Community Action and Poverty: The case of the Greek Social Work Action Network in Patras </vt:lpstr>
      <vt:lpstr>The context of the community: Workers’ Houses of Lefka - Patras</vt:lpstr>
      <vt:lpstr>Aim of the community action</vt:lpstr>
      <vt:lpstr>Aim: Activation of the inhabitants and critical consciousness   Step 1: Bringing people together</vt:lpstr>
      <vt:lpstr>The container of the union of inhabitants turns to the point of Swan’s interventions</vt:lpstr>
      <vt:lpstr>Groups with children</vt:lpstr>
      <vt:lpstr>Children and young people getting creative</vt:lpstr>
      <vt:lpstr>Children and young people getting creative</vt:lpstr>
      <vt:lpstr>Assemblies with the inhabitants</vt:lpstr>
      <vt:lpstr> Acting in and with the community</vt:lpstr>
      <vt:lpstr>Sound check for a group of young people of the community – Festival of Lefka 2014</vt:lpstr>
      <vt:lpstr>Women of the community dancing</vt:lpstr>
      <vt:lpstr>If you want people to act together,  start with creativity and common goals</vt:lpstr>
      <vt:lpstr>Step 2: Collective action for housing conditions and water supply</vt:lpstr>
      <vt:lpstr>The problems…</vt:lpstr>
      <vt:lpstr>The gain</vt:lpstr>
      <vt:lpstr>“Action starts in the Community” – Greek Swan</vt:lpstr>
      <vt:lpstr>Lessons from the movements </vt:lpstr>
      <vt:lpstr>PowerPoint-presentatie</vt:lpstr>
      <vt:lpstr>… and the Greek message</vt:lpstr>
      <vt:lpstr>Human Rights as a policy tool </vt:lpstr>
      <vt:lpstr>USING HUMAN RIGHTS AS A POLICY TOOL</vt:lpstr>
      <vt:lpstr>SOURCES OF HUMAN RIGHTS LAW</vt:lpstr>
      <vt:lpstr>EUROPEAN UNION</vt:lpstr>
      <vt:lpstr>THE IMPORTANCE OF SOCIAL  &amp; ECONOMIC RIGHTS </vt:lpstr>
      <vt:lpstr>RIGHT TO SELF-DETERMINATION</vt:lpstr>
      <vt:lpstr>THE RIGHT TO WORK</vt:lpstr>
      <vt:lpstr>RIGHT TO WORK</vt:lpstr>
      <vt:lpstr>RIGHT TO FOOD</vt:lpstr>
      <vt:lpstr>RIGHT TO FOOD</vt:lpstr>
      <vt:lpstr>RIGHT TO HOUSING</vt:lpstr>
      <vt:lpstr>RIGHT TO HOUSING</vt:lpstr>
      <vt:lpstr>RIGHT TO HEALTHCARE</vt:lpstr>
      <vt:lpstr>RIGHT TO SOCIAL SECURITY</vt:lpstr>
      <vt:lpstr>USING HUMAN RIGHTS AS A POLICY TOOL</vt:lpstr>
      <vt:lpstr>COMPLAINTS PROCEDURES</vt:lpstr>
      <vt:lpstr>COMPLAINTS PROCEDURES</vt:lpstr>
      <vt:lpstr>SHADOW/PARALLEL REPORTING </vt:lpstr>
      <vt:lpstr>POLICY TOOL</vt:lpstr>
      <vt:lpstr>PowerPoint-presentatie</vt:lpstr>
      <vt:lpstr>USING HUMAN RIGHTS AS A POLICY TOOL</vt:lpstr>
      <vt:lpstr>SOURCES OF HUMAN RIGHTS LAW</vt:lpstr>
      <vt:lpstr>EUROPEAN UNION</vt:lpstr>
      <vt:lpstr>THE IMPORTANCE OF SOCIAL  &amp; ECONOMIC RIGHTS </vt:lpstr>
      <vt:lpstr>RIGHT TO SELF-DETERMINATION</vt:lpstr>
      <vt:lpstr>THE RIGHT TO WORK</vt:lpstr>
      <vt:lpstr>RIGHT TO WORK</vt:lpstr>
      <vt:lpstr>RIGHT TO FOOD</vt:lpstr>
      <vt:lpstr>RIGHT TO FOOD</vt:lpstr>
      <vt:lpstr>RIGHT TO HOUSING</vt:lpstr>
      <vt:lpstr>RIGHT TO HOUSING</vt:lpstr>
      <vt:lpstr>RIGHT TO HEALTHCARE</vt:lpstr>
      <vt:lpstr>RIGHT TO SOCIAL SECURITY</vt:lpstr>
      <vt:lpstr>USING HUMAN RIGHTS AS A POLICY TOOL</vt:lpstr>
      <vt:lpstr>COMPLAINTS PROCEDURES</vt:lpstr>
      <vt:lpstr>COMPLAINTS PROCEDURES</vt:lpstr>
      <vt:lpstr>SHADOW/PARALLEL REPORTING </vt:lpstr>
      <vt:lpstr>POLICY TOOL</vt:lpstr>
      <vt:lpstr>PowerPoint-presentatie</vt:lpstr>
      <vt:lpstr>Discussion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SOCIALLY RESPONSIBLE CARE</dc:title>
  <dc:creator>Michel</dc:creator>
  <cp:lastModifiedBy>Debruyne Michel</cp:lastModifiedBy>
  <cp:revision>29</cp:revision>
  <dcterms:created xsi:type="dcterms:W3CDTF">2014-10-09T09:08:45Z</dcterms:created>
  <dcterms:modified xsi:type="dcterms:W3CDTF">2015-05-12T07:19:59Z</dcterms:modified>
</cp:coreProperties>
</file>