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18"/>
  </p:notesMasterIdLst>
  <p:sldIdLst>
    <p:sldId id="257" r:id="rId6"/>
    <p:sldId id="258" r:id="rId7"/>
    <p:sldId id="274" r:id="rId8"/>
    <p:sldId id="261" r:id="rId9"/>
    <p:sldId id="262" r:id="rId10"/>
    <p:sldId id="263" r:id="rId11"/>
    <p:sldId id="264" r:id="rId12"/>
    <p:sldId id="265" r:id="rId13"/>
    <p:sldId id="275" r:id="rId14"/>
    <p:sldId id="276" r:id="rId15"/>
    <p:sldId id="277" r:id="rId16"/>
    <p:sldId id="278" r:id="rId17"/>
    <p:sldId id="279" r:id="rId18"/>
    <p:sldId id="280" r:id="rId19"/>
    <p:sldId id="281" r:id="rId20"/>
    <p:sldId id="266"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267"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269" r:id="rId1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notesMaster" Target="notesMasters/notesMaster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presProps" Target="pres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Investment%20Ratio%20EU%201980-201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eremy\Documents\Statistics\M&amp;A%202007-14.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werkblad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Jeremy\Documents\Statistics\Capacity%20Utilisation%20EU28%202015%20Q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KINGSTON:OA:EU%2028%20Investment%20Ratio%20200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5363930203168997E-2"/>
          <c:y val="0.104040841694906"/>
          <c:w val="0.943031131525226"/>
          <c:h val="0.81163323694868905"/>
        </c:manualLayout>
      </c:layout>
      <c:lineChart>
        <c:grouping val="standard"/>
        <c:varyColors val="0"/>
        <c:ser>
          <c:idx val="0"/>
          <c:order val="0"/>
          <c:tx>
            <c:strRef>
              <c:f>Sheet2!$A$2</c:f>
              <c:strCache>
                <c:ptCount val="1"/>
              </c:strCache>
            </c:strRef>
          </c:tx>
          <c:marker>
            <c:symbol val="none"/>
          </c:marker>
          <c:dLbls>
            <c:spPr>
              <a:noFill/>
              <a:ln>
                <a:noFill/>
              </a:ln>
              <a:effectLst/>
            </c:spPr>
            <c:txPr>
              <a:bodyPr/>
              <a:lstStyle/>
              <a:p>
                <a:pPr>
                  <a:defRPr b="1"/>
                </a:pPr>
                <a:endParaRPr lang="nl-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Sheet2!$B$1:$J$1</c:f>
              <c:numCache>
                <c:formatCode>General</c:formatCode>
                <c:ptCount val="9"/>
                <c:pt idx="0">
                  <c:v>1980</c:v>
                </c:pt>
                <c:pt idx="1">
                  <c:v>1990</c:v>
                </c:pt>
                <c:pt idx="2">
                  <c:v>2000</c:v>
                </c:pt>
                <c:pt idx="3">
                  <c:v>2008</c:v>
                </c:pt>
                <c:pt idx="4">
                  <c:v>2009</c:v>
                </c:pt>
                <c:pt idx="5">
                  <c:v>2010</c:v>
                </c:pt>
                <c:pt idx="6">
                  <c:v>2011</c:v>
                </c:pt>
                <c:pt idx="7">
                  <c:v>2012</c:v>
                </c:pt>
                <c:pt idx="8">
                  <c:v>2013</c:v>
                </c:pt>
              </c:numCache>
            </c:numRef>
          </c:cat>
          <c:val>
            <c:numRef>
              <c:f>Sheet2!$B$2:$J$2</c:f>
              <c:numCache>
                <c:formatCode>General</c:formatCode>
                <c:ptCount val="9"/>
                <c:pt idx="0">
                  <c:v>26.67</c:v>
                </c:pt>
                <c:pt idx="1">
                  <c:v>25.5</c:v>
                </c:pt>
                <c:pt idx="2">
                  <c:v>23.1</c:v>
                </c:pt>
                <c:pt idx="3">
                  <c:v>24.8</c:v>
                </c:pt>
                <c:pt idx="4">
                  <c:v>19</c:v>
                </c:pt>
                <c:pt idx="5">
                  <c:v>19.600000000000001</c:v>
                </c:pt>
                <c:pt idx="6">
                  <c:v>20.2</c:v>
                </c:pt>
                <c:pt idx="7">
                  <c:v>19.399999999999999</c:v>
                </c:pt>
                <c:pt idx="8">
                  <c:v>18.8</c:v>
                </c:pt>
              </c:numCache>
            </c:numRef>
          </c:val>
          <c:smooth val="0"/>
        </c:ser>
        <c:dLbls>
          <c:showLegendKey val="0"/>
          <c:showVal val="0"/>
          <c:showCatName val="0"/>
          <c:showSerName val="0"/>
          <c:showPercent val="0"/>
          <c:showBubbleSize val="0"/>
        </c:dLbls>
        <c:smooth val="0"/>
        <c:axId val="141138960"/>
        <c:axId val="141139520"/>
      </c:lineChart>
      <c:catAx>
        <c:axId val="141138960"/>
        <c:scaling>
          <c:orientation val="minMax"/>
        </c:scaling>
        <c:delete val="0"/>
        <c:axPos val="b"/>
        <c:numFmt formatCode="General" sourceLinked="1"/>
        <c:majorTickMark val="out"/>
        <c:minorTickMark val="none"/>
        <c:tickLblPos val="nextTo"/>
        <c:crossAx val="141139520"/>
        <c:crosses val="autoZero"/>
        <c:auto val="1"/>
        <c:lblAlgn val="ctr"/>
        <c:lblOffset val="100"/>
        <c:noMultiLvlLbl val="0"/>
      </c:catAx>
      <c:valAx>
        <c:axId val="141139520"/>
        <c:scaling>
          <c:orientation val="minMax"/>
        </c:scaling>
        <c:delete val="0"/>
        <c:axPos val="l"/>
        <c:numFmt formatCode="General" sourceLinked="1"/>
        <c:majorTickMark val="out"/>
        <c:minorTickMark val="none"/>
        <c:tickLblPos val="nextTo"/>
        <c:crossAx val="14113896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Europe</c:v>
                </c:pt>
              </c:strCache>
            </c:strRef>
          </c:tx>
          <c:invertIfNegative val="0"/>
          <c:cat>
            <c:numRef>
              <c:f>Sheet1!$B$1:$I$1</c:f>
              <c:numCache>
                <c:formatCode>General</c:formatCode>
                <c:ptCount val="8"/>
                <c:pt idx="0">
                  <c:v>2007</c:v>
                </c:pt>
                <c:pt idx="1">
                  <c:v>2008</c:v>
                </c:pt>
                <c:pt idx="2">
                  <c:v>2009</c:v>
                </c:pt>
                <c:pt idx="3">
                  <c:v>2010</c:v>
                </c:pt>
                <c:pt idx="4">
                  <c:v>2011</c:v>
                </c:pt>
                <c:pt idx="5">
                  <c:v>2012</c:v>
                </c:pt>
                <c:pt idx="6">
                  <c:v>2013</c:v>
                </c:pt>
                <c:pt idx="7">
                  <c:v>2014</c:v>
                </c:pt>
              </c:numCache>
            </c:numRef>
          </c:cat>
          <c:val>
            <c:numRef>
              <c:f>Sheet1!$B$2:$I$2</c:f>
              <c:numCache>
                <c:formatCode>General</c:formatCode>
                <c:ptCount val="8"/>
                <c:pt idx="0">
                  <c:v>1973</c:v>
                </c:pt>
                <c:pt idx="1">
                  <c:v>1357</c:v>
                </c:pt>
                <c:pt idx="2">
                  <c:v>766</c:v>
                </c:pt>
                <c:pt idx="3">
                  <c:v>838</c:v>
                </c:pt>
                <c:pt idx="4">
                  <c:v>868</c:v>
                </c:pt>
                <c:pt idx="5">
                  <c:v>811</c:v>
                </c:pt>
                <c:pt idx="6">
                  <c:v>868</c:v>
                </c:pt>
                <c:pt idx="7">
                  <c:v>973</c:v>
                </c:pt>
              </c:numCache>
            </c:numRef>
          </c:val>
        </c:ser>
        <c:ser>
          <c:idx val="1"/>
          <c:order val="1"/>
          <c:tx>
            <c:strRef>
              <c:f>Sheet1!$A$3</c:f>
              <c:strCache>
                <c:ptCount val="1"/>
                <c:pt idx="0">
                  <c:v>Asia</c:v>
                </c:pt>
              </c:strCache>
            </c:strRef>
          </c:tx>
          <c:invertIfNegative val="0"/>
          <c:cat>
            <c:numRef>
              <c:f>Sheet1!$B$1:$I$1</c:f>
              <c:numCache>
                <c:formatCode>General</c:formatCode>
                <c:ptCount val="8"/>
                <c:pt idx="0">
                  <c:v>2007</c:v>
                </c:pt>
                <c:pt idx="1">
                  <c:v>2008</c:v>
                </c:pt>
                <c:pt idx="2">
                  <c:v>2009</c:v>
                </c:pt>
                <c:pt idx="3">
                  <c:v>2010</c:v>
                </c:pt>
                <c:pt idx="4">
                  <c:v>2011</c:v>
                </c:pt>
                <c:pt idx="5">
                  <c:v>2012</c:v>
                </c:pt>
                <c:pt idx="6">
                  <c:v>2013</c:v>
                </c:pt>
                <c:pt idx="7">
                  <c:v>2014</c:v>
                </c:pt>
              </c:numCache>
            </c:numRef>
          </c:cat>
          <c:val>
            <c:numRef>
              <c:f>Sheet1!$B$3:$I$3</c:f>
              <c:numCache>
                <c:formatCode>General</c:formatCode>
                <c:ptCount val="8"/>
                <c:pt idx="0">
                  <c:v>722</c:v>
                </c:pt>
                <c:pt idx="1">
                  <c:v>586</c:v>
                </c:pt>
                <c:pt idx="2">
                  <c:v>537</c:v>
                </c:pt>
                <c:pt idx="3">
                  <c:v>633</c:v>
                </c:pt>
                <c:pt idx="4">
                  <c:v>651</c:v>
                </c:pt>
                <c:pt idx="5">
                  <c:v>569</c:v>
                </c:pt>
                <c:pt idx="6">
                  <c:v>634</c:v>
                </c:pt>
                <c:pt idx="7">
                  <c:v>682</c:v>
                </c:pt>
              </c:numCache>
            </c:numRef>
          </c:val>
        </c:ser>
        <c:ser>
          <c:idx val="2"/>
          <c:order val="2"/>
          <c:tx>
            <c:strRef>
              <c:f>Sheet1!$A$4</c:f>
              <c:strCache>
                <c:ptCount val="1"/>
                <c:pt idx="0">
                  <c:v>Americas</c:v>
                </c:pt>
              </c:strCache>
            </c:strRef>
          </c:tx>
          <c:invertIfNegative val="0"/>
          <c:cat>
            <c:numRef>
              <c:f>Sheet1!$B$1:$I$1</c:f>
              <c:numCache>
                <c:formatCode>General</c:formatCode>
                <c:ptCount val="8"/>
                <c:pt idx="0">
                  <c:v>2007</c:v>
                </c:pt>
                <c:pt idx="1">
                  <c:v>2008</c:v>
                </c:pt>
                <c:pt idx="2">
                  <c:v>2009</c:v>
                </c:pt>
                <c:pt idx="3">
                  <c:v>2010</c:v>
                </c:pt>
                <c:pt idx="4">
                  <c:v>2011</c:v>
                </c:pt>
                <c:pt idx="5">
                  <c:v>2012</c:v>
                </c:pt>
                <c:pt idx="6">
                  <c:v>2013</c:v>
                </c:pt>
                <c:pt idx="7">
                  <c:v>2014</c:v>
                </c:pt>
              </c:numCache>
            </c:numRef>
          </c:cat>
          <c:val>
            <c:numRef>
              <c:f>Sheet1!$B$4:$I$4</c:f>
              <c:numCache>
                <c:formatCode>General</c:formatCode>
                <c:ptCount val="8"/>
                <c:pt idx="0">
                  <c:v>1922</c:v>
                </c:pt>
                <c:pt idx="1">
                  <c:v>1230</c:v>
                </c:pt>
                <c:pt idx="2">
                  <c:v>996</c:v>
                </c:pt>
                <c:pt idx="3">
                  <c:v>1252</c:v>
                </c:pt>
                <c:pt idx="4">
                  <c:v>1247</c:v>
                </c:pt>
                <c:pt idx="5">
                  <c:v>1277</c:v>
                </c:pt>
                <c:pt idx="6">
                  <c:v>1347</c:v>
                </c:pt>
                <c:pt idx="7">
                  <c:v>1826</c:v>
                </c:pt>
              </c:numCache>
            </c:numRef>
          </c:val>
        </c:ser>
        <c:ser>
          <c:idx val="3"/>
          <c:order val="3"/>
          <c:tx>
            <c:strRef>
              <c:f>Sheet1!$A$5</c:f>
              <c:strCache>
                <c:ptCount val="1"/>
                <c:pt idx="0">
                  <c:v>Total</c:v>
                </c:pt>
              </c:strCache>
            </c:strRef>
          </c:tx>
          <c:invertIfNegative val="0"/>
          <c:dLbls>
            <c:spPr>
              <a:noFill/>
              <a:ln>
                <a:noFill/>
              </a:ln>
              <a:effectLst/>
            </c:spPr>
            <c:txPr>
              <a:bodyPr/>
              <a:lstStyle/>
              <a:p>
                <a:pPr>
                  <a:defRPr b="1"/>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8"/>
                <c:pt idx="0">
                  <c:v>2007</c:v>
                </c:pt>
                <c:pt idx="1">
                  <c:v>2008</c:v>
                </c:pt>
                <c:pt idx="2">
                  <c:v>2009</c:v>
                </c:pt>
                <c:pt idx="3">
                  <c:v>2010</c:v>
                </c:pt>
                <c:pt idx="4">
                  <c:v>2011</c:v>
                </c:pt>
                <c:pt idx="5">
                  <c:v>2012</c:v>
                </c:pt>
                <c:pt idx="6">
                  <c:v>2013</c:v>
                </c:pt>
                <c:pt idx="7">
                  <c:v>2014</c:v>
                </c:pt>
              </c:numCache>
            </c:numRef>
          </c:cat>
          <c:val>
            <c:numRef>
              <c:f>Sheet1!$B$5:$I$5</c:f>
              <c:numCache>
                <c:formatCode>General</c:formatCode>
                <c:ptCount val="8"/>
                <c:pt idx="0">
                  <c:v>4617</c:v>
                </c:pt>
                <c:pt idx="1">
                  <c:v>3173</c:v>
                </c:pt>
                <c:pt idx="2">
                  <c:v>2299</c:v>
                </c:pt>
                <c:pt idx="3">
                  <c:v>2723</c:v>
                </c:pt>
                <c:pt idx="4">
                  <c:v>2766</c:v>
                </c:pt>
                <c:pt idx="5">
                  <c:v>2657</c:v>
                </c:pt>
                <c:pt idx="6">
                  <c:v>2849</c:v>
                </c:pt>
                <c:pt idx="7">
                  <c:v>3481</c:v>
                </c:pt>
              </c:numCache>
            </c:numRef>
          </c:val>
        </c:ser>
        <c:dLbls>
          <c:showLegendKey val="0"/>
          <c:showVal val="0"/>
          <c:showCatName val="0"/>
          <c:showSerName val="0"/>
          <c:showPercent val="0"/>
          <c:showBubbleSize val="0"/>
        </c:dLbls>
        <c:gapWidth val="150"/>
        <c:axId val="142107904"/>
        <c:axId val="142108464"/>
      </c:barChart>
      <c:catAx>
        <c:axId val="142107904"/>
        <c:scaling>
          <c:orientation val="minMax"/>
        </c:scaling>
        <c:delete val="0"/>
        <c:axPos val="b"/>
        <c:numFmt formatCode="General" sourceLinked="1"/>
        <c:majorTickMark val="out"/>
        <c:minorTickMark val="none"/>
        <c:tickLblPos val="nextTo"/>
        <c:crossAx val="142108464"/>
        <c:crosses val="autoZero"/>
        <c:auto val="1"/>
        <c:lblAlgn val="ctr"/>
        <c:lblOffset val="100"/>
        <c:noMultiLvlLbl val="0"/>
      </c:catAx>
      <c:valAx>
        <c:axId val="142108464"/>
        <c:scaling>
          <c:orientation val="minMax"/>
        </c:scaling>
        <c:delete val="0"/>
        <c:axPos val="l"/>
        <c:numFmt formatCode="General" sourceLinked="1"/>
        <c:majorTickMark val="out"/>
        <c:minorTickMark val="none"/>
        <c:tickLblPos val="nextTo"/>
        <c:crossAx val="142107904"/>
        <c:crosses val="autoZero"/>
        <c:crossBetween val="between"/>
      </c:valAx>
    </c:plotArea>
    <c:legend>
      <c:legendPos val="b"/>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497521143190397E-2"/>
          <c:y val="2.7322568451763E-2"/>
          <c:w val="0.93779877515310595"/>
          <c:h val="0.69812248114016195"/>
        </c:manualLayout>
      </c:layout>
      <c:bar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dPt>
            <c:idx val="7"/>
            <c:invertIfNegative val="0"/>
            <c:bubble3D val="0"/>
            <c:spPr>
              <a:solidFill>
                <a:srgbClr val="FF0000"/>
              </a:solidFill>
            </c:spPr>
          </c:dPt>
          <c:dPt>
            <c:idx val="8"/>
            <c:invertIfNegative val="0"/>
            <c:bubble3D val="0"/>
            <c:spPr>
              <a:solidFill>
                <a:srgbClr val="FF0000"/>
              </a:solidFill>
            </c:spPr>
          </c:dPt>
          <c:dPt>
            <c:idx val="9"/>
            <c:invertIfNegative val="0"/>
            <c:bubble3D val="0"/>
            <c:spPr>
              <a:solidFill>
                <a:srgbClr val="FF0000"/>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rgbClr val="FF0000"/>
              </a:solidFill>
            </c:spPr>
          </c:dPt>
          <c:dPt>
            <c:idx val="14"/>
            <c:invertIfNegative val="0"/>
            <c:bubble3D val="0"/>
            <c:spPr>
              <a:solidFill>
                <a:srgbClr val="FF0000"/>
              </a:solidFill>
            </c:spPr>
          </c:dPt>
          <c:dPt>
            <c:idx val="15"/>
            <c:invertIfNegative val="0"/>
            <c:bubble3D val="0"/>
            <c:spPr>
              <a:solidFill>
                <a:srgbClr val="FF0000"/>
              </a:solidFill>
            </c:spPr>
          </c:dPt>
          <c:dPt>
            <c:idx val="16"/>
            <c:invertIfNegative val="0"/>
            <c:bubble3D val="0"/>
            <c:spPr>
              <a:solidFill>
                <a:schemeClr val="tx1"/>
              </a:solidFill>
            </c:spPr>
          </c:dPt>
          <c:dPt>
            <c:idx val="17"/>
            <c:invertIfNegative val="0"/>
            <c:bubble3D val="0"/>
            <c:spPr>
              <a:solidFill>
                <a:schemeClr val="tx1"/>
              </a:solidFill>
            </c:spPr>
          </c:dPt>
          <c:dPt>
            <c:idx val="18"/>
            <c:invertIfNegative val="0"/>
            <c:bubble3D val="0"/>
            <c:spPr>
              <a:solidFill>
                <a:schemeClr val="tx1"/>
              </a:solidFill>
            </c:spPr>
          </c:dPt>
          <c:dPt>
            <c:idx val="19"/>
            <c:invertIfNegative val="0"/>
            <c:bubble3D val="0"/>
            <c:spPr>
              <a:solidFill>
                <a:schemeClr val="tx1"/>
              </a:solidFill>
            </c:spPr>
          </c:dPt>
          <c:dPt>
            <c:idx val="20"/>
            <c:invertIfNegative val="0"/>
            <c:bubble3D val="0"/>
            <c:spPr>
              <a:solidFill>
                <a:schemeClr val="tx1"/>
              </a:solidFill>
            </c:spPr>
          </c:dPt>
          <c:dPt>
            <c:idx val="21"/>
            <c:invertIfNegative val="0"/>
            <c:bubble3D val="0"/>
            <c:spPr>
              <a:solidFill>
                <a:schemeClr val="tx1"/>
              </a:solidFill>
            </c:spPr>
          </c:dPt>
          <c:dPt>
            <c:idx val="22"/>
            <c:invertIfNegative val="0"/>
            <c:bubble3D val="0"/>
            <c:spPr>
              <a:solidFill>
                <a:schemeClr val="tx1"/>
              </a:solidFill>
            </c:spPr>
          </c:dPt>
          <c:dPt>
            <c:idx val="23"/>
            <c:invertIfNegative val="0"/>
            <c:bubble3D val="0"/>
            <c:spPr>
              <a:solidFill>
                <a:schemeClr val="tx1"/>
              </a:solidFill>
            </c:spPr>
          </c:dPt>
          <c:dPt>
            <c:idx val="24"/>
            <c:invertIfNegative val="0"/>
            <c:bubble3D val="0"/>
            <c:spPr>
              <a:solidFill>
                <a:schemeClr val="tx1"/>
              </a:solidFill>
            </c:spPr>
          </c:dPt>
          <c:dPt>
            <c:idx val="25"/>
            <c:invertIfNegative val="0"/>
            <c:bubble3D val="0"/>
            <c:spPr>
              <a:solidFill>
                <a:schemeClr val="tx1"/>
              </a:solidFill>
            </c:spPr>
          </c:dPt>
          <c:dPt>
            <c:idx val="26"/>
            <c:invertIfNegative val="0"/>
            <c:bubble3D val="0"/>
            <c:spPr>
              <a:solidFill>
                <a:schemeClr val="tx1"/>
              </a:solidFill>
            </c:spPr>
          </c:dPt>
          <c:dLbls>
            <c:spPr>
              <a:noFill/>
              <a:ln>
                <a:noFill/>
              </a:ln>
              <a:effectLst/>
            </c:spPr>
            <c:txPr>
              <a:bodyPr/>
              <a:lstStyle/>
              <a:p>
                <a:pPr>
                  <a:defRPr sz="800" b="1"/>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Sheet1!$A$1:$A$27</c:f>
              <c:strCache>
                <c:ptCount val="27"/>
                <c:pt idx="0">
                  <c:v>Greece</c:v>
                </c:pt>
                <c:pt idx="1">
                  <c:v>Slovenia</c:v>
                </c:pt>
                <c:pt idx="2">
                  <c:v>Cyprus</c:v>
                </c:pt>
                <c:pt idx="3">
                  <c:v>Portugal</c:v>
                </c:pt>
                <c:pt idx="4">
                  <c:v>Latvia</c:v>
                </c:pt>
                <c:pt idx="5">
                  <c:v>Spain</c:v>
                </c:pt>
                <c:pt idx="6">
                  <c:v>Italy</c:v>
                </c:pt>
                <c:pt idx="7">
                  <c:v>Hungary</c:v>
                </c:pt>
                <c:pt idx="8">
                  <c:v>Ireland</c:v>
                </c:pt>
                <c:pt idx="9">
                  <c:v>Netherlands</c:v>
                </c:pt>
                <c:pt idx="10">
                  <c:v>Finland</c:v>
                </c:pt>
                <c:pt idx="11">
                  <c:v>Lithuania</c:v>
                </c:pt>
                <c:pt idx="12">
                  <c:v>Denmark</c:v>
                </c:pt>
                <c:pt idx="13">
                  <c:v>Czech Republic</c:v>
                </c:pt>
                <c:pt idx="14">
                  <c:v>Bulgaria</c:v>
                </c:pt>
                <c:pt idx="15">
                  <c:v>Romania</c:v>
                </c:pt>
                <c:pt idx="16">
                  <c:v>United Kingdom</c:v>
                </c:pt>
                <c:pt idx="17">
                  <c:v>France</c:v>
                </c:pt>
                <c:pt idx="18">
                  <c:v>Luxembourg</c:v>
                </c:pt>
                <c:pt idx="19">
                  <c:v>Estonia</c:v>
                </c:pt>
                <c:pt idx="20">
                  <c:v>Belgium</c:v>
                </c:pt>
                <c:pt idx="21">
                  <c:v>Germany</c:v>
                </c:pt>
                <c:pt idx="22">
                  <c:v>Austria</c:v>
                </c:pt>
                <c:pt idx="23">
                  <c:v>Malta</c:v>
                </c:pt>
                <c:pt idx="24">
                  <c:v>Slovakia</c:v>
                </c:pt>
                <c:pt idx="25">
                  <c:v>Sweden</c:v>
                </c:pt>
                <c:pt idx="26">
                  <c:v>Poland</c:v>
                </c:pt>
              </c:strCache>
            </c:strRef>
          </c:cat>
          <c:val>
            <c:numRef>
              <c:f>Sheet1!$B$1:$B$27</c:f>
              <c:numCache>
                <c:formatCode>General</c:formatCode>
                <c:ptCount val="27"/>
                <c:pt idx="0">
                  <c:v>75.5</c:v>
                </c:pt>
                <c:pt idx="1">
                  <c:v>90.7</c:v>
                </c:pt>
                <c:pt idx="2">
                  <c:v>92.3</c:v>
                </c:pt>
                <c:pt idx="3">
                  <c:v>92.4</c:v>
                </c:pt>
                <c:pt idx="4">
                  <c:v>93.4</c:v>
                </c:pt>
                <c:pt idx="5">
                  <c:v>94</c:v>
                </c:pt>
                <c:pt idx="6">
                  <c:v>94.5</c:v>
                </c:pt>
                <c:pt idx="7">
                  <c:v>94.7</c:v>
                </c:pt>
                <c:pt idx="8">
                  <c:v>95.2</c:v>
                </c:pt>
                <c:pt idx="9">
                  <c:v>95.2</c:v>
                </c:pt>
                <c:pt idx="10">
                  <c:v>96.97</c:v>
                </c:pt>
                <c:pt idx="11">
                  <c:v>97.3</c:v>
                </c:pt>
                <c:pt idx="12">
                  <c:v>97.5</c:v>
                </c:pt>
                <c:pt idx="13">
                  <c:v>98</c:v>
                </c:pt>
                <c:pt idx="14">
                  <c:v>98.1</c:v>
                </c:pt>
                <c:pt idx="15">
                  <c:v>98.5</c:v>
                </c:pt>
                <c:pt idx="16">
                  <c:v>100.3</c:v>
                </c:pt>
                <c:pt idx="17">
                  <c:v>100.5</c:v>
                </c:pt>
                <c:pt idx="18">
                  <c:v>101</c:v>
                </c:pt>
                <c:pt idx="19">
                  <c:v>101.5</c:v>
                </c:pt>
                <c:pt idx="20">
                  <c:v>101.6</c:v>
                </c:pt>
                <c:pt idx="21">
                  <c:v>103.1</c:v>
                </c:pt>
                <c:pt idx="22">
                  <c:v>104.2</c:v>
                </c:pt>
                <c:pt idx="23">
                  <c:v>105.8</c:v>
                </c:pt>
                <c:pt idx="24">
                  <c:v>106</c:v>
                </c:pt>
                <c:pt idx="25">
                  <c:v>107.9</c:v>
                </c:pt>
                <c:pt idx="26">
                  <c:v>114.7</c:v>
                </c:pt>
              </c:numCache>
            </c:numRef>
          </c:val>
        </c:ser>
        <c:dLbls>
          <c:showLegendKey val="0"/>
          <c:showVal val="0"/>
          <c:showCatName val="0"/>
          <c:showSerName val="0"/>
          <c:showPercent val="0"/>
          <c:showBubbleSize val="0"/>
        </c:dLbls>
        <c:gapWidth val="150"/>
        <c:axId val="190640912"/>
        <c:axId val="190628592"/>
      </c:barChart>
      <c:catAx>
        <c:axId val="190640912"/>
        <c:scaling>
          <c:orientation val="minMax"/>
        </c:scaling>
        <c:delete val="0"/>
        <c:axPos val="b"/>
        <c:title>
          <c:overlay val="0"/>
        </c:title>
        <c:numFmt formatCode="General" sourceLinked="0"/>
        <c:majorTickMark val="out"/>
        <c:minorTickMark val="none"/>
        <c:tickLblPos val="low"/>
        <c:txPr>
          <a:bodyPr rot="-5400000" vert="horz" anchor="ctr" anchorCtr="0"/>
          <a:lstStyle/>
          <a:p>
            <a:pPr>
              <a:defRPr sz="1200" b="1"/>
            </a:pPr>
            <a:endParaRPr lang="nl-BE"/>
          </a:p>
        </c:txPr>
        <c:crossAx val="190628592"/>
        <c:crossesAt val="100"/>
        <c:auto val="0"/>
        <c:lblAlgn val="ctr"/>
        <c:lblOffset val="70"/>
        <c:tickLblSkip val="1"/>
        <c:noMultiLvlLbl val="0"/>
      </c:catAx>
      <c:valAx>
        <c:axId val="190628592"/>
        <c:scaling>
          <c:orientation val="minMax"/>
          <c:max val="120"/>
          <c:min val="70"/>
        </c:scaling>
        <c:delete val="0"/>
        <c:axPos val="l"/>
        <c:numFmt formatCode="General" sourceLinked="1"/>
        <c:majorTickMark val="none"/>
        <c:minorTickMark val="none"/>
        <c:tickLblPos val="low"/>
        <c:crossAx val="190640912"/>
        <c:crossesAt val="40"/>
        <c:crossBetween val="between"/>
        <c:majorUnit val="10"/>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4"/>
            <c:invertIfNegative val="0"/>
            <c:bubble3D val="0"/>
            <c:spPr>
              <a:solidFill>
                <a:srgbClr val="FFFF00"/>
              </a:solidFill>
              <a:ln>
                <a:solidFill>
                  <a:srgbClr val="FFFF00"/>
                </a:solidFill>
              </a:ln>
            </c:spPr>
          </c:dPt>
          <c:dPt>
            <c:idx val="7"/>
            <c:invertIfNegative val="0"/>
            <c:bubble3D val="0"/>
            <c:spPr>
              <a:solidFill>
                <a:srgbClr val="FFFF00"/>
              </a:solidFill>
              <a:ln>
                <a:solidFill>
                  <a:srgbClr val="FFFF00"/>
                </a:solidFill>
              </a:ln>
            </c:spPr>
          </c:dPt>
          <c:dPt>
            <c:idx val="10"/>
            <c:invertIfNegative val="0"/>
            <c:bubble3D val="0"/>
            <c:spPr>
              <a:solidFill>
                <a:srgbClr val="FFFF00"/>
              </a:solidFill>
            </c:spPr>
          </c:dPt>
          <c:dPt>
            <c:idx val="13"/>
            <c:invertIfNegative val="0"/>
            <c:bubble3D val="0"/>
            <c:spPr>
              <a:solidFill>
                <a:srgbClr val="FFFF00"/>
              </a:solidFill>
            </c:spPr>
          </c:dPt>
          <c:dPt>
            <c:idx val="19"/>
            <c:invertIfNegative val="0"/>
            <c:bubble3D val="0"/>
            <c:spPr>
              <a:solidFill>
                <a:srgbClr val="FF0000"/>
              </a:solidFill>
            </c:spPr>
          </c:dPt>
          <c:dPt>
            <c:idx val="20"/>
            <c:invertIfNegative val="0"/>
            <c:bubble3D val="0"/>
            <c:spPr>
              <a:solidFill>
                <a:srgbClr val="FF0000"/>
              </a:solidFill>
            </c:spPr>
          </c:dPt>
          <c:dPt>
            <c:idx val="22"/>
            <c:invertIfNegative val="0"/>
            <c:bubble3D val="0"/>
            <c:spPr>
              <a:solidFill>
                <a:srgbClr val="FF0000"/>
              </a:solidFill>
            </c:spPr>
          </c:dPt>
          <c:dPt>
            <c:idx val="24"/>
            <c:invertIfNegative val="0"/>
            <c:bubble3D val="0"/>
            <c:spPr>
              <a:solidFill>
                <a:srgbClr val="FF0000"/>
              </a:solidFill>
            </c:spPr>
          </c:dPt>
          <c:dLbls>
            <c:spPr>
              <a:noFill/>
              <a:ln>
                <a:noFill/>
              </a:ln>
              <a:effectLst/>
            </c:spPr>
            <c:txPr>
              <a:bodyPr/>
              <a:lstStyle/>
              <a:p>
                <a:pPr>
                  <a:defRPr sz="800" b="1"/>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Cyprus</c:v>
                </c:pt>
                <c:pt idx="1">
                  <c:v>Luxembourg</c:v>
                </c:pt>
                <c:pt idx="2">
                  <c:v>Croatia</c:v>
                </c:pt>
                <c:pt idx="3">
                  <c:v>Estonia</c:v>
                </c:pt>
                <c:pt idx="4">
                  <c:v>Greece</c:v>
                </c:pt>
                <c:pt idx="5">
                  <c:v>Latvia</c:v>
                </c:pt>
                <c:pt idx="6">
                  <c:v>Bulgaria</c:v>
                </c:pt>
                <c:pt idx="7">
                  <c:v>Italy</c:v>
                </c:pt>
                <c:pt idx="8">
                  <c:v>Lithuania</c:v>
                </c:pt>
                <c:pt idx="9">
                  <c:v>Romania</c:v>
                </c:pt>
                <c:pt idx="10">
                  <c:v>Spain</c:v>
                </c:pt>
                <c:pt idx="11">
                  <c:v>Poland</c:v>
                </c:pt>
                <c:pt idx="12">
                  <c:v>Finland</c:v>
                </c:pt>
                <c:pt idx="13">
                  <c:v>Portugal</c:v>
                </c:pt>
                <c:pt idx="14">
                  <c:v>Sweden</c:v>
                </c:pt>
                <c:pt idx="15">
                  <c:v>Belgium</c:v>
                </c:pt>
                <c:pt idx="16">
                  <c:v>Slovakia</c:v>
                </c:pt>
                <c:pt idx="17">
                  <c:v>Denmark</c:v>
                </c:pt>
                <c:pt idx="18">
                  <c:v>Malta</c:v>
                </c:pt>
                <c:pt idx="19">
                  <c:v>Netherlands</c:v>
                </c:pt>
                <c:pt idx="20">
                  <c:v>France</c:v>
                </c:pt>
                <c:pt idx="21">
                  <c:v>Hungary</c:v>
                </c:pt>
                <c:pt idx="22">
                  <c:v>United Kingdom</c:v>
                </c:pt>
                <c:pt idx="23">
                  <c:v>Austria</c:v>
                </c:pt>
                <c:pt idx="24">
                  <c:v>Germany</c:v>
                </c:pt>
                <c:pt idx="25">
                  <c:v>Slovenia</c:v>
                </c:pt>
                <c:pt idx="26">
                  <c:v>Czech Republic</c:v>
                </c:pt>
                <c:pt idx="27">
                  <c:v>EU28</c:v>
                </c:pt>
              </c:strCache>
            </c:strRef>
          </c:cat>
          <c:val>
            <c:numRef>
              <c:f>Sheet1!$B$2:$B$29</c:f>
              <c:numCache>
                <c:formatCode>General</c:formatCode>
                <c:ptCount val="28"/>
                <c:pt idx="0">
                  <c:v>54</c:v>
                </c:pt>
                <c:pt idx="1">
                  <c:v>65</c:v>
                </c:pt>
                <c:pt idx="2">
                  <c:v>67</c:v>
                </c:pt>
                <c:pt idx="3">
                  <c:v>68.099999999999994</c:v>
                </c:pt>
                <c:pt idx="4">
                  <c:v>69.099999999999994</c:v>
                </c:pt>
                <c:pt idx="5">
                  <c:v>70</c:v>
                </c:pt>
                <c:pt idx="6">
                  <c:v>73.599999999999994</c:v>
                </c:pt>
                <c:pt idx="7">
                  <c:v>74</c:v>
                </c:pt>
                <c:pt idx="8">
                  <c:v>74</c:v>
                </c:pt>
                <c:pt idx="9">
                  <c:v>76.2</c:v>
                </c:pt>
                <c:pt idx="10">
                  <c:v>76.7</c:v>
                </c:pt>
                <c:pt idx="11">
                  <c:v>77.400000000000006</c:v>
                </c:pt>
                <c:pt idx="12">
                  <c:v>77.7</c:v>
                </c:pt>
                <c:pt idx="13">
                  <c:v>77.8</c:v>
                </c:pt>
                <c:pt idx="14">
                  <c:v>78.8</c:v>
                </c:pt>
                <c:pt idx="15">
                  <c:v>79.099999999999994</c:v>
                </c:pt>
                <c:pt idx="16">
                  <c:v>79.900000000000006</c:v>
                </c:pt>
                <c:pt idx="17">
                  <c:v>80</c:v>
                </c:pt>
                <c:pt idx="18">
                  <c:v>80.2</c:v>
                </c:pt>
                <c:pt idx="19">
                  <c:v>80.2</c:v>
                </c:pt>
                <c:pt idx="20">
                  <c:v>81.5</c:v>
                </c:pt>
                <c:pt idx="21">
                  <c:v>82.1</c:v>
                </c:pt>
                <c:pt idx="22">
                  <c:v>83.1</c:v>
                </c:pt>
                <c:pt idx="23">
                  <c:v>83.4</c:v>
                </c:pt>
                <c:pt idx="24">
                  <c:v>83.6</c:v>
                </c:pt>
                <c:pt idx="25">
                  <c:v>84.4</c:v>
                </c:pt>
                <c:pt idx="26">
                  <c:v>85.4</c:v>
                </c:pt>
                <c:pt idx="27">
                  <c:v>80.400000000000006</c:v>
                </c:pt>
              </c:numCache>
            </c:numRef>
          </c:val>
        </c:ser>
        <c:dLbls>
          <c:showLegendKey val="0"/>
          <c:showVal val="0"/>
          <c:showCatName val="0"/>
          <c:showSerName val="0"/>
          <c:showPercent val="0"/>
          <c:showBubbleSize val="0"/>
        </c:dLbls>
        <c:gapWidth val="150"/>
        <c:shape val="cylinder"/>
        <c:axId val="142110704"/>
        <c:axId val="142111264"/>
        <c:axId val="0"/>
      </c:bar3DChart>
      <c:catAx>
        <c:axId val="142110704"/>
        <c:scaling>
          <c:orientation val="minMax"/>
        </c:scaling>
        <c:delete val="0"/>
        <c:axPos val="b"/>
        <c:numFmt formatCode="General" sourceLinked="0"/>
        <c:majorTickMark val="out"/>
        <c:minorTickMark val="none"/>
        <c:tickLblPos val="nextTo"/>
        <c:txPr>
          <a:bodyPr/>
          <a:lstStyle/>
          <a:p>
            <a:pPr>
              <a:defRPr b="1"/>
            </a:pPr>
            <a:endParaRPr lang="nl-BE"/>
          </a:p>
        </c:txPr>
        <c:crossAx val="142111264"/>
        <c:crossesAt val="50"/>
        <c:auto val="1"/>
        <c:lblAlgn val="ctr"/>
        <c:lblOffset val="100"/>
        <c:noMultiLvlLbl val="0"/>
      </c:catAx>
      <c:valAx>
        <c:axId val="142111264"/>
        <c:scaling>
          <c:orientation val="minMax"/>
          <c:min val="30"/>
        </c:scaling>
        <c:delete val="0"/>
        <c:axPos val="l"/>
        <c:numFmt formatCode="General" sourceLinked="1"/>
        <c:majorTickMark val="out"/>
        <c:minorTickMark val="none"/>
        <c:tickLblPos val="nextTo"/>
        <c:crossAx val="142110704"/>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c:f>
              <c:strCache>
                <c:ptCount val="1"/>
                <c:pt idx="0">
                  <c:v>2000</c:v>
                </c:pt>
              </c:strCache>
            </c:strRef>
          </c:tx>
          <c:invertIfNegative val="0"/>
          <c:cat>
            <c:strRef>
              <c:f>Sheet2!$A$2:$A$30</c:f>
              <c:strCache>
                <c:ptCount val="29"/>
                <c:pt idx="0">
                  <c:v>Ireland*</c:v>
                </c:pt>
                <c:pt idx="1">
                  <c:v>Greece</c:v>
                </c:pt>
                <c:pt idx="2">
                  <c:v>United Kingdom</c:v>
                </c:pt>
                <c:pt idx="3">
                  <c:v>Malta*</c:v>
                </c:pt>
                <c:pt idx="4">
                  <c:v>Portugal</c:v>
                </c:pt>
                <c:pt idx="5">
                  <c:v>Netherlands</c:v>
                </c:pt>
                <c:pt idx="6">
                  <c:v>Denmark</c:v>
                </c:pt>
                <c:pt idx="7">
                  <c:v>Germany</c:v>
                </c:pt>
                <c:pt idx="8">
                  <c:v>Hungary*</c:v>
                </c:pt>
                <c:pt idx="9">
                  <c:v>Italy</c:v>
                </c:pt>
                <c:pt idx="10">
                  <c:v>Croatia</c:v>
                </c:pt>
                <c:pt idx="11">
                  <c:v>Cyprus*</c:v>
                </c:pt>
                <c:pt idx="12">
                  <c:v>Lithuania*</c:v>
                </c:pt>
                <c:pt idx="13">
                  <c:v>Luxembourg</c:v>
                </c:pt>
                <c:pt idx="14">
                  <c:v>Poland</c:v>
                </c:pt>
                <c:pt idx="15">
                  <c:v>Spain</c:v>
                </c:pt>
                <c:pt idx="16">
                  <c:v>Sweden</c:v>
                </c:pt>
                <c:pt idx="17">
                  <c:v>Finland</c:v>
                </c:pt>
                <c:pt idx="18">
                  <c:v>France</c:v>
                </c:pt>
                <c:pt idx="19">
                  <c:v>Slovenia*</c:v>
                </c:pt>
                <c:pt idx="20">
                  <c:v>Belgium</c:v>
                </c:pt>
                <c:pt idx="21">
                  <c:v>Austria</c:v>
                </c:pt>
                <c:pt idx="22">
                  <c:v>Bulgaria</c:v>
                </c:pt>
                <c:pt idx="23">
                  <c:v>Czech Republic</c:v>
                </c:pt>
                <c:pt idx="24">
                  <c:v>Latvia*</c:v>
                </c:pt>
                <c:pt idx="25">
                  <c:v>Slovakia*</c:v>
                </c:pt>
                <c:pt idx="26">
                  <c:v>Romania</c:v>
                </c:pt>
                <c:pt idx="27">
                  <c:v>Estonia</c:v>
                </c:pt>
                <c:pt idx="28">
                  <c:v>EU 28 Average</c:v>
                </c:pt>
              </c:strCache>
            </c:strRef>
          </c:cat>
          <c:val>
            <c:numRef>
              <c:f>Sheet2!$B$2:$B$30</c:f>
              <c:numCache>
                <c:formatCode>General</c:formatCode>
                <c:ptCount val="29"/>
                <c:pt idx="0">
                  <c:v>23</c:v>
                </c:pt>
                <c:pt idx="1">
                  <c:v>22</c:v>
                </c:pt>
                <c:pt idx="2">
                  <c:v>17</c:v>
                </c:pt>
                <c:pt idx="3">
                  <c:v>23</c:v>
                </c:pt>
                <c:pt idx="4">
                  <c:v>28</c:v>
                </c:pt>
                <c:pt idx="5">
                  <c:v>22</c:v>
                </c:pt>
                <c:pt idx="6">
                  <c:v>20</c:v>
                </c:pt>
                <c:pt idx="7">
                  <c:v>21</c:v>
                </c:pt>
                <c:pt idx="8">
                  <c:v>24</c:v>
                </c:pt>
                <c:pt idx="9">
                  <c:v>20</c:v>
                </c:pt>
                <c:pt idx="10">
                  <c:v>19</c:v>
                </c:pt>
                <c:pt idx="11">
                  <c:v>17</c:v>
                </c:pt>
                <c:pt idx="12">
                  <c:v>19</c:v>
                </c:pt>
                <c:pt idx="13">
                  <c:v>21</c:v>
                </c:pt>
                <c:pt idx="14">
                  <c:v>24</c:v>
                </c:pt>
                <c:pt idx="15">
                  <c:v>26</c:v>
                </c:pt>
                <c:pt idx="16">
                  <c:v>18</c:v>
                </c:pt>
                <c:pt idx="17">
                  <c:v>20</c:v>
                </c:pt>
                <c:pt idx="18">
                  <c:v>19</c:v>
                </c:pt>
                <c:pt idx="19">
                  <c:v>26</c:v>
                </c:pt>
                <c:pt idx="20">
                  <c:v>21</c:v>
                </c:pt>
                <c:pt idx="21">
                  <c:v>24</c:v>
                </c:pt>
                <c:pt idx="22">
                  <c:v>16</c:v>
                </c:pt>
                <c:pt idx="23">
                  <c:v>29</c:v>
                </c:pt>
                <c:pt idx="24">
                  <c:v>24</c:v>
                </c:pt>
                <c:pt idx="25">
                  <c:v>26</c:v>
                </c:pt>
                <c:pt idx="26">
                  <c:v>19</c:v>
                </c:pt>
                <c:pt idx="27">
                  <c:v>26</c:v>
                </c:pt>
                <c:pt idx="28">
                  <c:v>21.4</c:v>
                </c:pt>
              </c:numCache>
            </c:numRef>
          </c:val>
        </c:ser>
        <c:ser>
          <c:idx val="1"/>
          <c:order val="1"/>
          <c:tx>
            <c:strRef>
              <c:f>Sheet2!$C$1</c:f>
              <c:strCache>
                <c:ptCount val="1"/>
                <c:pt idx="0">
                  <c:v>2013</c:v>
                </c:pt>
              </c:strCache>
            </c:strRef>
          </c:tx>
          <c:invertIfNegative val="0"/>
          <c:cat>
            <c:strRef>
              <c:f>Sheet2!$A$2:$A$30</c:f>
              <c:strCache>
                <c:ptCount val="29"/>
                <c:pt idx="0">
                  <c:v>Ireland*</c:v>
                </c:pt>
                <c:pt idx="1">
                  <c:v>Greece</c:v>
                </c:pt>
                <c:pt idx="2">
                  <c:v>United Kingdom</c:v>
                </c:pt>
                <c:pt idx="3">
                  <c:v>Malta*</c:v>
                </c:pt>
                <c:pt idx="4">
                  <c:v>Portugal</c:v>
                </c:pt>
                <c:pt idx="5">
                  <c:v>Netherlands</c:v>
                </c:pt>
                <c:pt idx="6">
                  <c:v>Denmark</c:v>
                </c:pt>
                <c:pt idx="7">
                  <c:v>Germany</c:v>
                </c:pt>
                <c:pt idx="8">
                  <c:v>Hungary*</c:v>
                </c:pt>
                <c:pt idx="9">
                  <c:v>Italy</c:v>
                </c:pt>
                <c:pt idx="10">
                  <c:v>Croatia</c:v>
                </c:pt>
                <c:pt idx="11">
                  <c:v>Cyprus*</c:v>
                </c:pt>
                <c:pt idx="12">
                  <c:v>Lithuania*</c:v>
                </c:pt>
                <c:pt idx="13">
                  <c:v>Luxembourg</c:v>
                </c:pt>
                <c:pt idx="14">
                  <c:v>Poland</c:v>
                </c:pt>
                <c:pt idx="15">
                  <c:v>Spain</c:v>
                </c:pt>
                <c:pt idx="16">
                  <c:v>Sweden</c:v>
                </c:pt>
                <c:pt idx="17">
                  <c:v>Finland</c:v>
                </c:pt>
                <c:pt idx="18">
                  <c:v>France</c:v>
                </c:pt>
                <c:pt idx="19">
                  <c:v>Slovenia*</c:v>
                </c:pt>
                <c:pt idx="20">
                  <c:v>Belgium</c:v>
                </c:pt>
                <c:pt idx="21">
                  <c:v>Austria</c:v>
                </c:pt>
                <c:pt idx="22">
                  <c:v>Bulgaria</c:v>
                </c:pt>
                <c:pt idx="23">
                  <c:v>Czech Republic</c:v>
                </c:pt>
                <c:pt idx="24">
                  <c:v>Latvia*</c:v>
                </c:pt>
                <c:pt idx="25">
                  <c:v>Slovakia*</c:v>
                </c:pt>
                <c:pt idx="26">
                  <c:v>Romania</c:v>
                </c:pt>
                <c:pt idx="27">
                  <c:v>Estonia</c:v>
                </c:pt>
                <c:pt idx="28">
                  <c:v>EU 28 Average</c:v>
                </c:pt>
              </c:strCache>
            </c:strRef>
          </c:cat>
          <c:val>
            <c:numRef>
              <c:f>Sheet2!$C$2:$C$30</c:f>
              <c:numCache>
                <c:formatCode>General</c:formatCode>
                <c:ptCount val="29"/>
                <c:pt idx="0">
                  <c:v>11</c:v>
                </c:pt>
                <c:pt idx="1">
                  <c:v>12</c:v>
                </c:pt>
                <c:pt idx="2">
                  <c:v>14</c:v>
                </c:pt>
                <c:pt idx="3">
                  <c:v>15</c:v>
                </c:pt>
                <c:pt idx="4">
                  <c:v>15</c:v>
                </c:pt>
                <c:pt idx="5">
                  <c:v>16</c:v>
                </c:pt>
                <c:pt idx="6">
                  <c:v>17</c:v>
                </c:pt>
                <c:pt idx="7">
                  <c:v>17</c:v>
                </c:pt>
                <c:pt idx="8">
                  <c:v>17</c:v>
                </c:pt>
                <c:pt idx="9">
                  <c:v>17</c:v>
                </c:pt>
                <c:pt idx="10">
                  <c:v>18</c:v>
                </c:pt>
                <c:pt idx="11">
                  <c:v>18</c:v>
                </c:pt>
                <c:pt idx="12">
                  <c:v>18</c:v>
                </c:pt>
                <c:pt idx="13">
                  <c:v>18</c:v>
                </c:pt>
                <c:pt idx="14">
                  <c:v>18</c:v>
                </c:pt>
                <c:pt idx="15">
                  <c:v>18</c:v>
                </c:pt>
                <c:pt idx="16">
                  <c:v>18</c:v>
                </c:pt>
                <c:pt idx="17">
                  <c:v>19</c:v>
                </c:pt>
                <c:pt idx="18">
                  <c:v>19</c:v>
                </c:pt>
                <c:pt idx="19">
                  <c:v>19</c:v>
                </c:pt>
                <c:pt idx="20">
                  <c:v>20</c:v>
                </c:pt>
                <c:pt idx="21">
                  <c:v>21</c:v>
                </c:pt>
                <c:pt idx="22">
                  <c:v>21</c:v>
                </c:pt>
                <c:pt idx="23">
                  <c:v>22</c:v>
                </c:pt>
                <c:pt idx="24">
                  <c:v>22</c:v>
                </c:pt>
                <c:pt idx="25">
                  <c:v>22</c:v>
                </c:pt>
                <c:pt idx="26">
                  <c:v>23</c:v>
                </c:pt>
                <c:pt idx="27">
                  <c:v>25</c:v>
                </c:pt>
                <c:pt idx="28">
                  <c:v>16.3</c:v>
                </c:pt>
              </c:numCache>
            </c:numRef>
          </c:val>
        </c:ser>
        <c:dLbls>
          <c:showLegendKey val="0"/>
          <c:showVal val="0"/>
          <c:showCatName val="0"/>
          <c:showSerName val="0"/>
          <c:showPercent val="0"/>
          <c:showBubbleSize val="0"/>
        </c:dLbls>
        <c:gapWidth val="150"/>
        <c:axId val="142114064"/>
        <c:axId val="142114624"/>
      </c:barChart>
      <c:catAx>
        <c:axId val="142114064"/>
        <c:scaling>
          <c:orientation val="minMax"/>
        </c:scaling>
        <c:delete val="0"/>
        <c:axPos val="b"/>
        <c:numFmt formatCode="General" sourceLinked="0"/>
        <c:majorTickMark val="out"/>
        <c:minorTickMark val="none"/>
        <c:tickLblPos val="nextTo"/>
        <c:txPr>
          <a:bodyPr/>
          <a:lstStyle/>
          <a:p>
            <a:pPr>
              <a:defRPr sz="1200" b="1"/>
            </a:pPr>
            <a:endParaRPr lang="nl-BE"/>
          </a:p>
        </c:txPr>
        <c:crossAx val="142114624"/>
        <c:crosses val="autoZero"/>
        <c:auto val="1"/>
        <c:lblAlgn val="ctr"/>
        <c:lblOffset val="100"/>
        <c:noMultiLvlLbl val="0"/>
      </c:catAx>
      <c:valAx>
        <c:axId val="142114624"/>
        <c:scaling>
          <c:orientation val="minMax"/>
        </c:scaling>
        <c:delete val="0"/>
        <c:axPos val="l"/>
        <c:majorGridlines/>
        <c:numFmt formatCode="General" sourceLinked="1"/>
        <c:majorTickMark val="out"/>
        <c:minorTickMark val="none"/>
        <c:tickLblPos val="nextTo"/>
        <c:crossAx val="142114064"/>
        <c:crosses val="autoZero"/>
        <c:crossBetween val="between"/>
      </c:valAx>
    </c:plotArea>
    <c:legend>
      <c:legendPos val="b"/>
      <c:layout>
        <c:manualLayout>
          <c:xMode val="edge"/>
          <c:yMode val="edge"/>
          <c:x val="0.428589370652806"/>
          <c:y val="0.91766525338178895"/>
          <c:w val="0.224667552822783"/>
          <c:h val="6.1821926105390702E-2"/>
        </c:manualLayout>
      </c:layout>
      <c:overlay val="0"/>
      <c:txPr>
        <a:bodyPr/>
        <a:lstStyle/>
        <a:p>
          <a:pPr>
            <a:defRPr sz="1400"/>
          </a:pPr>
          <a:endParaRPr lang="nl-BE"/>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0.21125</cdr:x>
      <cdr:y>0.57908</cdr:y>
    </cdr:from>
    <cdr:to>
      <cdr:x>0.94624</cdr:x>
      <cdr:y>0.78111</cdr:y>
    </cdr:to>
    <cdr:sp macro="" textlink="">
      <cdr:nvSpPr>
        <cdr:cNvPr id="2" name="TextBox 1"/>
        <cdr:cNvSpPr txBox="1"/>
      </cdr:nvSpPr>
      <cdr:spPr>
        <a:xfrm xmlns:a="http://schemas.openxmlformats.org/drawingml/2006/main">
          <a:off x="1738536" y="2620888"/>
          <a:ext cx="604867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b="1" dirty="0" smtClean="0"/>
            <a:t>Declining Investment Ratio (% of GDP) in the EU</a:t>
          </a:r>
          <a:endParaRPr lang="en-GB"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0.29875</cdr:x>
      <cdr:y>0.10178</cdr:y>
    </cdr:from>
    <cdr:to>
      <cdr:x>0.85</cdr:x>
      <cdr:y>0.26088</cdr:y>
    </cdr:to>
    <cdr:sp macro="" textlink="">
      <cdr:nvSpPr>
        <cdr:cNvPr id="2" name="TextBox 1"/>
        <cdr:cNvSpPr txBox="1"/>
      </cdr:nvSpPr>
      <cdr:spPr>
        <a:xfrm xmlns:a="http://schemas.openxmlformats.org/drawingml/2006/main">
          <a:off x="2458593" y="460652"/>
          <a:ext cx="4536527" cy="72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smtClean="0"/>
            <a:t>Total Value of Global Mergers and Acquisitions in $ billions</a:t>
          </a:r>
          <a:endParaRPr lang="en-GB" sz="1800" b="1" dirty="0"/>
        </a:p>
      </cdr:txBody>
    </cdr:sp>
  </cdr:relSizeAnchor>
  <cdr:relSizeAnchor xmlns:cdr="http://schemas.openxmlformats.org/drawingml/2006/chartDrawing">
    <cdr:from>
      <cdr:x>0.2725</cdr:x>
      <cdr:y>0.16542</cdr:y>
    </cdr:from>
    <cdr:to>
      <cdr:x>0.3075</cdr:x>
      <cdr:y>0.2927</cdr:y>
    </cdr:to>
    <cdr:cxnSp macro="">
      <cdr:nvCxnSpPr>
        <cdr:cNvPr id="4" name="Straight Arrow Connector 3"/>
        <cdr:cNvCxnSpPr/>
      </cdr:nvCxnSpPr>
      <cdr:spPr>
        <a:xfrm xmlns:a="http://schemas.openxmlformats.org/drawingml/2006/main" flipH="1">
          <a:off x="2242592" y="748680"/>
          <a:ext cx="288032" cy="576064"/>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0.05556</cdr:x>
      <cdr:y>0.01826</cdr:y>
    </cdr:from>
    <cdr:to>
      <cdr:x>0.77</cdr:x>
      <cdr:y>0.19067</cdr:y>
    </cdr:to>
    <cdr:sp macro="" textlink="">
      <cdr:nvSpPr>
        <cdr:cNvPr id="2" name="TextBox 1"/>
        <cdr:cNvSpPr txBox="1"/>
      </cdr:nvSpPr>
      <cdr:spPr>
        <a:xfrm xmlns:a="http://schemas.openxmlformats.org/drawingml/2006/main">
          <a:off x="476250" y="85725"/>
          <a:ext cx="6124575" cy="809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a:t>GDP of EU27 in 2013; </a:t>
          </a:r>
          <a:r>
            <a:rPr lang="en-GB" sz="1400" b="1" baseline="0"/>
            <a:t> 100 = 2008</a:t>
          </a:r>
          <a:endParaRPr lang="en-GB" sz="1400" b="1"/>
        </a:p>
        <a:p xmlns:a="http://schemas.openxmlformats.org/drawingml/2006/main">
          <a:r>
            <a:rPr lang="en-GB" sz="1400" b="1"/>
            <a:t>The Output of 16 EU member states  remains</a:t>
          </a:r>
          <a:r>
            <a:rPr lang="en-GB" sz="1400" b="1" baseline="0"/>
            <a:t> below that of 2008 after 6 years of crisis; only a minority (11) display a modest recovery above 2008 levels</a:t>
          </a:r>
          <a:r>
            <a:rPr lang="en-GB" sz="1400" b="1"/>
            <a:t> </a:t>
          </a:r>
        </a:p>
      </cdr:txBody>
    </cdr:sp>
  </cdr:relSizeAnchor>
  <cdr:relSizeAnchor xmlns:cdr="http://schemas.openxmlformats.org/drawingml/2006/chartDrawing">
    <cdr:from>
      <cdr:x>0.33444</cdr:x>
      <cdr:y>0.52941</cdr:y>
    </cdr:from>
    <cdr:to>
      <cdr:x>0.70111</cdr:x>
      <cdr:y>0.63083</cdr:y>
    </cdr:to>
    <cdr:sp macro="" textlink="">
      <cdr:nvSpPr>
        <cdr:cNvPr id="3" name="TextBox 2"/>
        <cdr:cNvSpPr txBox="1"/>
      </cdr:nvSpPr>
      <cdr:spPr>
        <a:xfrm xmlns:a="http://schemas.openxmlformats.org/drawingml/2006/main">
          <a:off x="2867025" y="2486025"/>
          <a:ext cx="3143250"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4.xml><?xml version="1.0" encoding="utf-8"?>
<c:userShapes xmlns:c="http://schemas.openxmlformats.org/drawingml/2006/chart">
  <cdr:relSizeAnchor xmlns:cdr="http://schemas.openxmlformats.org/drawingml/2006/chartDrawing">
    <cdr:from>
      <cdr:x>0.11432</cdr:x>
      <cdr:y>0.05995</cdr:y>
    </cdr:from>
    <cdr:to>
      <cdr:x>0.62295</cdr:x>
      <cdr:y>0.16547</cdr:y>
    </cdr:to>
    <cdr:sp macro="" textlink="">
      <cdr:nvSpPr>
        <cdr:cNvPr id="2" name="TextBox 1"/>
        <cdr:cNvSpPr txBox="1"/>
      </cdr:nvSpPr>
      <cdr:spPr>
        <a:xfrm xmlns:a="http://schemas.openxmlformats.org/drawingml/2006/main">
          <a:off x="1004298" y="282312"/>
          <a:ext cx="4468310" cy="4969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a:t>Capacity Utilisation in EU28 2014 in per cent</a:t>
          </a:r>
        </a:p>
      </cdr:txBody>
    </cdr:sp>
  </cdr:relSizeAnchor>
</c:userShapes>
</file>

<file path=ppt/drawings/drawing5.xml><?xml version="1.0" encoding="utf-8"?>
<c:userShapes xmlns:c="http://schemas.openxmlformats.org/drawingml/2006/chart">
  <cdr:relSizeAnchor xmlns:cdr="http://schemas.openxmlformats.org/drawingml/2006/chartDrawing">
    <cdr:from>
      <cdr:x>0.01356</cdr:x>
      <cdr:y>0.92051</cdr:y>
    </cdr:from>
    <cdr:to>
      <cdr:x>0.32905</cdr:x>
      <cdr:y>0.99487</cdr:y>
    </cdr:to>
    <cdr:sp macro="" textlink="">
      <cdr:nvSpPr>
        <cdr:cNvPr id="2" name="TextBox 1"/>
        <cdr:cNvSpPr txBox="1"/>
      </cdr:nvSpPr>
      <cdr:spPr>
        <a:xfrm xmlns:a="http://schemas.openxmlformats.org/drawingml/2006/main">
          <a:off x="90489" y="3419475"/>
          <a:ext cx="21050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 Figures for 2011/12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792E3-1B07-4962-B1FC-A7703DF751F5}" type="datetimeFigureOut">
              <a:rPr lang="nl-BE" smtClean="0"/>
              <a:t>11/05/2015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25BEC-F9A6-49E3-A166-FAE8A951CF0C}" type="slidenum">
              <a:rPr lang="nl-BE" smtClean="0"/>
              <a:t>‹nr.›</a:t>
            </a:fld>
            <a:endParaRPr lang="nl-BE"/>
          </a:p>
        </p:txBody>
      </p:sp>
    </p:spTree>
    <p:extLst>
      <p:ext uri="{BB962C8B-B14F-4D97-AF65-F5344CB8AC3E}">
        <p14:creationId xmlns:p14="http://schemas.microsoft.com/office/powerpoint/2010/main" val="344338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eg-social.pt/"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Under the </a:t>
            </a:r>
            <a:r>
              <a:rPr lang="nl-BE" sz="1200" kern="1200" dirty="0" err="1" smtClean="0">
                <a:solidFill>
                  <a:schemeClr val="tx1"/>
                </a:solidFill>
                <a:effectLst/>
                <a:latin typeface="+mn-lt"/>
                <a:ea typeface="+mn-ea"/>
                <a:cs typeface="+mn-cs"/>
              </a:rPr>
              <a:t>Youth</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Guarantee</a:t>
            </a:r>
            <a:r>
              <a:rPr lang="nl-BE" sz="1200" kern="1200" dirty="0" smtClean="0">
                <a:solidFill>
                  <a:schemeClr val="tx1"/>
                </a:solidFill>
                <a:effectLst/>
                <a:latin typeface="+mn-lt"/>
                <a:ea typeface="+mn-ea"/>
                <a:cs typeface="+mn-cs"/>
              </a:rPr>
              <a:t> Member </a:t>
            </a:r>
            <a:r>
              <a:rPr lang="nl-BE" sz="1200" kern="1200" dirty="0" err="1" smtClean="0">
                <a:solidFill>
                  <a:schemeClr val="tx1"/>
                </a:solidFill>
                <a:effectLst/>
                <a:latin typeface="+mn-lt"/>
                <a:ea typeface="+mn-ea"/>
                <a:cs typeface="+mn-cs"/>
              </a:rPr>
              <a:t>States</a:t>
            </a:r>
            <a:r>
              <a:rPr lang="nl-BE" sz="1200" kern="1200" dirty="0" smtClean="0">
                <a:solidFill>
                  <a:schemeClr val="tx1"/>
                </a:solidFill>
                <a:effectLst/>
                <a:latin typeface="+mn-lt"/>
                <a:ea typeface="+mn-ea"/>
                <a:cs typeface="+mn-cs"/>
              </a:rPr>
              <a:t> have </a:t>
            </a:r>
            <a:r>
              <a:rPr lang="nl-BE" sz="1200" kern="1200" dirty="0" err="1" smtClean="0">
                <a:solidFill>
                  <a:schemeClr val="tx1"/>
                </a:solidFill>
                <a:effectLst/>
                <a:latin typeface="+mn-lt"/>
                <a:ea typeface="+mn-ea"/>
                <a:cs typeface="+mn-cs"/>
              </a:rPr>
              <a:t>committed</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to</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ensure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that</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all</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young</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people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under</a:t>
            </a:r>
            <a:r>
              <a:rPr lang="nl-BE" sz="1200" kern="1200" dirty="0" smtClean="0">
                <a:solidFill>
                  <a:schemeClr val="tx1"/>
                </a:solidFill>
                <a:effectLst/>
                <a:latin typeface="+mn-lt"/>
                <a:ea typeface="+mn-ea"/>
                <a:cs typeface="+mn-cs"/>
              </a:rPr>
              <a:t> 25 get a </a:t>
            </a:r>
            <a:r>
              <a:rPr lang="nl-BE" sz="1200" kern="1200" dirty="0" err="1" smtClean="0">
                <a:solidFill>
                  <a:schemeClr val="tx1"/>
                </a:solidFill>
                <a:effectLst/>
                <a:latin typeface="+mn-lt"/>
                <a:ea typeface="+mn-ea"/>
                <a:cs typeface="+mn-cs"/>
              </a:rPr>
              <a:t>good-quality</a:t>
            </a:r>
            <a:r>
              <a:rPr lang="nl-BE" sz="1200" kern="1200" dirty="0" smtClean="0">
                <a:solidFill>
                  <a:schemeClr val="tx1"/>
                </a:solidFill>
                <a:effectLst/>
                <a:latin typeface="+mn-lt"/>
                <a:ea typeface="+mn-ea"/>
                <a:cs typeface="+mn-cs"/>
              </a:rPr>
              <a:t>, concrete offer </a:t>
            </a:r>
            <a:r>
              <a:rPr lang="nl-BE" sz="1200" kern="1200" dirty="0" err="1" smtClean="0">
                <a:solidFill>
                  <a:schemeClr val="tx1"/>
                </a:solidFill>
                <a:effectLst/>
                <a:latin typeface="+mn-lt"/>
                <a:ea typeface="+mn-ea"/>
                <a:cs typeface="+mn-cs"/>
              </a:rPr>
              <a:t>for</a:t>
            </a:r>
            <a:r>
              <a:rPr lang="nl-BE" sz="1200" kern="1200" dirty="0" smtClean="0">
                <a:solidFill>
                  <a:schemeClr val="tx1"/>
                </a:solidFill>
                <a:effectLst/>
                <a:latin typeface="+mn-lt"/>
                <a:ea typeface="+mn-ea"/>
                <a:cs typeface="+mn-cs"/>
              </a:rPr>
              <a:t> a job, </a:t>
            </a:r>
            <a:r>
              <a:rPr lang="nl-BE" sz="1200" kern="1200" dirty="0" err="1" smtClean="0">
                <a:solidFill>
                  <a:schemeClr val="tx1"/>
                </a:solidFill>
                <a:effectLst/>
                <a:latin typeface="+mn-lt"/>
                <a:ea typeface="+mn-ea"/>
                <a:cs typeface="+mn-cs"/>
              </a:rPr>
              <a:t>apprenticeship</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traineeship</a:t>
            </a:r>
            <a:r>
              <a:rPr lang="nl-BE" sz="1200" kern="1200" dirty="0" smtClean="0">
                <a:solidFill>
                  <a:schemeClr val="tx1"/>
                </a:solidFill>
                <a:effectLst/>
                <a:latin typeface="+mn-lt"/>
                <a:ea typeface="+mn-ea"/>
                <a:cs typeface="+mn-cs"/>
              </a:rPr>
              <a:t>, or </a:t>
            </a:r>
            <a:r>
              <a:rPr lang="nl-BE" sz="1200" kern="1200" dirty="0" err="1" smtClean="0">
                <a:solidFill>
                  <a:schemeClr val="tx1"/>
                </a:solidFill>
                <a:effectLst/>
                <a:latin typeface="+mn-lt"/>
                <a:ea typeface="+mn-ea"/>
                <a:cs typeface="+mn-cs"/>
              </a:rPr>
              <a:t>continued</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education</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within</a:t>
            </a:r>
            <a:r>
              <a:rPr lang="nl-BE" sz="1200" kern="1200" dirty="0" smtClean="0">
                <a:solidFill>
                  <a:schemeClr val="tx1"/>
                </a:solidFill>
                <a:effectLst/>
                <a:latin typeface="+mn-lt"/>
                <a:ea typeface="+mn-ea"/>
                <a:cs typeface="+mn-cs"/>
              </a:rPr>
              <a:t> 4 </a:t>
            </a:r>
            <a:r>
              <a:rPr lang="nl-BE" sz="1200" kern="1200" dirty="0" err="1" smtClean="0">
                <a:solidFill>
                  <a:schemeClr val="tx1"/>
                </a:solidFill>
                <a:effectLst/>
                <a:latin typeface="+mn-lt"/>
                <a:ea typeface="+mn-ea"/>
                <a:cs typeface="+mn-cs"/>
              </a:rPr>
              <a:t>months</a:t>
            </a:r>
            <a:r>
              <a:rPr lang="nl-BE" sz="1200" kern="1200" dirty="0" smtClean="0">
                <a:solidFill>
                  <a:schemeClr val="tx1"/>
                </a:solidFill>
                <a:effectLst/>
                <a:latin typeface="+mn-lt"/>
                <a:ea typeface="+mn-ea"/>
                <a:cs typeface="+mn-cs"/>
              </a:rPr>
              <a:t> of </a:t>
            </a:r>
            <a:r>
              <a:rPr lang="nl-BE" sz="1200" kern="1200" dirty="0" err="1" smtClean="0">
                <a:solidFill>
                  <a:schemeClr val="tx1"/>
                </a:solidFill>
                <a:effectLst/>
                <a:latin typeface="+mn-lt"/>
                <a:ea typeface="+mn-ea"/>
                <a:cs typeface="+mn-cs"/>
              </a:rPr>
              <a:t>them</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leaving</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formal</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education</a:t>
            </a:r>
            <a:r>
              <a:rPr lang="nl-BE" sz="1200" kern="1200" dirty="0" smtClean="0">
                <a:solidFill>
                  <a:schemeClr val="tx1"/>
                </a:solidFill>
                <a:effectLst/>
                <a:latin typeface="+mn-lt"/>
                <a:ea typeface="+mn-ea"/>
                <a:cs typeface="+mn-cs"/>
              </a:rPr>
              <a:t> or </a:t>
            </a:r>
            <a:r>
              <a:rPr lang="nl-BE" sz="1200" kern="1200" dirty="0" err="1" smtClean="0">
                <a:solidFill>
                  <a:schemeClr val="tx1"/>
                </a:solidFill>
                <a:effectLst/>
                <a:latin typeface="+mn-lt"/>
                <a:ea typeface="+mn-ea"/>
                <a:cs typeface="+mn-cs"/>
              </a:rPr>
              <a:t>becoming</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unemployed</a:t>
            </a:r>
            <a:r>
              <a:rPr lang="nl-BE" sz="1200" kern="1200" dirty="0" smtClean="0">
                <a:solidFill>
                  <a:schemeClr val="tx1"/>
                </a:solidFill>
                <a:effectLst/>
                <a:latin typeface="+mn-lt"/>
                <a:ea typeface="+mn-ea"/>
                <a:cs typeface="+mn-cs"/>
              </a:rPr>
              <a:t>.</a:t>
            </a:r>
            <a:endParaRPr lang="nl-BE" dirty="0"/>
          </a:p>
        </p:txBody>
      </p:sp>
      <p:sp>
        <p:nvSpPr>
          <p:cNvPr id="4" name="Tijdelijke aanduiding voor dianummer 3"/>
          <p:cNvSpPr>
            <a:spLocks noGrp="1"/>
          </p:cNvSpPr>
          <p:nvPr>
            <p:ph type="sldNum" sz="quarter" idx="10"/>
          </p:nvPr>
        </p:nvSpPr>
        <p:spPr/>
        <p:txBody>
          <a:bodyPr/>
          <a:lstStyle/>
          <a:p>
            <a:fld id="{A7DE0781-E28D-4482-B0D2-00540FE560C8}" type="slidenum">
              <a:rPr lang="nl-BE" smtClean="0"/>
              <a:t>10</a:t>
            </a:fld>
            <a:endParaRPr lang="nl-BE"/>
          </a:p>
        </p:txBody>
      </p:sp>
    </p:spTree>
    <p:extLst>
      <p:ext uri="{BB962C8B-B14F-4D97-AF65-F5344CB8AC3E}">
        <p14:creationId xmlns:p14="http://schemas.microsoft.com/office/powerpoint/2010/main" val="46646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717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8E2F87-7811-4B59-8DC4-7EE015FC60A5}" type="slidenum">
              <a:rPr lang="fr-BE" altLang="pt-PT" smtClean="0">
                <a:solidFill>
                  <a:prstClr val="black"/>
                </a:solidFill>
              </a:rPr>
              <a:pPr/>
              <a:t>89</a:t>
            </a:fld>
            <a:endParaRPr lang="fr-BE" altLang="pt-PT" smtClean="0">
              <a:solidFill>
                <a:prstClr val="black"/>
              </a:solidFill>
            </a:endParaRPr>
          </a:p>
        </p:txBody>
      </p:sp>
    </p:spTree>
    <p:extLst>
      <p:ext uri="{BB962C8B-B14F-4D97-AF65-F5344CB8AC3E}">
        <p14:creationId xmlns:p14="http://schemas.microsoft.com/office/powerpoint/2010/main" val="200898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922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ABFCD2-B2F6-4CB8-8EF1-9D186B876D7D}" type="slidenum">
              <a:rPr lang="fr-BE" altLang="pt-PT" smtClean="0">
                <a:solidFill>
                  <a:prstClr val="black"/>
                </a:solidFill>
              </a:rPr>
              <a:pPr/>
              <a:t>90</a:t>
            </a:fld>
            <a:endParaRPr lang="fr-BE" altLang="pt-PT" smtClean="0">
              <a:solidFill>
                <a:prstClr val="black"/>
              </a:solidFill>
            </a:endParaRPr>
          </a:p>
        </p:txBody>
      </p:sp>
    </p:spTree>
    <p:extLst>
      <p:ext uri="{BB962C8B-B14F-4D97-AF65-F5344CB8AC3E}">
        <p14:creationId xmlns:p14="http://schemas.microsoft.com/office/powerpoint/2010/main" val="277180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11268"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5326DF-A6C0-4360-8774-50EBFB5FF970}" type="slidenum">
              <a:rPr lang="fr-BE" altLang="pt-PT" smtClean="0">
                <a:solidFill>
                  <a:srgbClr val="000000"/>
                </a:solidFill>
              </a:rPr>
              <a:pPr/>
              <a:t>91</a:t>
            </a:fld>
            <a:endParaRPr lang="fr-BE" altLang="pt-PT" smtClean="0">
              <a:solidFill>
                <a:srgbClr val="000000"/>
              </a:solidFill>
            </a:endParaRPr>
          </a:p>
        </p:txBody>
      </p:sp>
    </p:spTree>
    <p:extLst>
      <p:ext uri="{BB962C8B-B14F-4D97-AF65-F5344CB8AC3E}">
        <p14:creationId xmlns:p14="http://schemas.microsoft.com/office/powerpoint/2010/main" val="382966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13316"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844CFC-B71C-4762-B780-01F7730D782B}" type="slidenum">
              <a:rPr lang="fr-BE" altLang="pt-PT" smtClean="0">
                <a:solidFill>
                  <a:srgbClr val="000000"/>
                </a:solidFill>
              </a:rPr>
              <a:pPr/>
              <a:t>92</a:t>
            </a:fld>
            <a:endParaRPr lang="fr-BE" altLang="pt-PT" smtClean="0">
              <a:solidFill>
                <a:srgbClr val="000000"/>
              </a:solidFill>
            </a:endParaRPr>
          </a:p>
        </p:txBody>
      </p:sp>
    </p:spTree>
    <p:extLst>
      <p:ext uri="{BB962C8B-B14F-4D97-AF65-F5344CB8AC3E}">
        <p14:creationId xmlns:p14="http://schemas.microsoft.com/office/powerpoint/2010/main" val="182840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15364"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4C1BC5-C2EE-445E-801C-C6DD6560F71A}" type="slidenum">
              <a:rPr lang="fr-BE" altLang="pt-PT" smtClean="0">
                <a:solidFill>
                  <a:srgbClr val="000000"/>
                </a:solidFill>
              </a:rPr>
              <a:pPr/>
              <a:t>93</a:t>
            </a:fld>
            <a:endParaRPr lang="fr-BE" altLang="pt-PT" smtClean="0">
              <a:solidFill>
                <a:srgbClr val="000000"/>
              </a:solidFill>
            </a:endParaRPr>
          </a:p>
        </p:txBody>
      </p:sp>
    </p:spTree>
    <p:extLst>
      <p:ext uri="{BB962C8B-B14F-4D97-AF65-F5344CB8AC3E}">
        <p14:creationId xmlns:p14="http://schemas.microsoft.com/office/powerpoint/2010/main" val="83102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1741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C0A4A8-CAD2-4D46-8931-F42493C44329}" type="slidenum">
              <a:rPr lang="fr-BE" altLang="pt-PT" smtClean="0">
                <a:solidFill>
                  <a:srgbClr val="000000"/>
                </a:solidFill>
              </a:rPr>
              <a:pPr/>
              <a:t>94</a:t>
            </a:fld>
            <a:endParaRPr lang="fr-BE" altLang="pt-PT" smtClean="0">
              <a:solidFill>
                <a:srgbClr val="000000"/>
              </a:solidFill>
            </a:endParaRPr>
          </a:p>
        </p:txBody>
      </p:sp>
    </p:spTree>
    <p:extLst>
      <p:ext uri="{BB962C8B-B14F-4D97-AF65-F5344CB8AC3E}">
        <p14:creationId xmlns:p14="http://schemas.microsoft.com/office/powerpoint/2010/main" val="121789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1946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10EA89-6C20-4C54-B1A5-48253828FB9E}" type="slidenum">
              <a:rPr lang="fr-BE" altLang="pt-PT" smtClean="0">
                <a:solidFill>
                  <a:srgbClr val="000000"/>
                </a:solidFill>
              </a:rPr>
              <a:pPr/>
              <a:t>95</a:t>
            </a:fld>
            <a:endParaRPr lang="fr-BE" altLang="pt-PT" smtClean="0">
              <a:solidFill>
                <a:srgbClr val="000000"/>
              </a:solidFill>
            </a:endParaRPr>
          </a:p>
        </p:txBody>
      </p:sp>
    </p:spTree>
    <p:extLst>
      <p:ext uri="{BB962C8B-B14F-4D97-AF65-F5344CB8AC3E}">
        <p14:creationId xmlns:p14="http://schemas.microsoft.com/office/powerpoint/2010/main" val="413458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PT" smtClean="0"/>
              <a:t>The unemployment rate was 13.9% in 2014, a decrease of 2.3 percentage points compared to 2013 and an increase of 1.2 pp compared to 2011, the year of the bailout to Portugal. Unemployment continues to cover a higher proportion of women (14.3%) than men (13.5%).In 2014, more than a third of young people aged 15 to 24 who were available to work were unemployed (34.8%).</a:t>
            </a:r>
            <a:endParaRPr lang="pt-PT" altLang="pt-PT" smtClean="0"/>
          </a:p>
        </p:txBody>
      </p:sp>
      <p:sp>
        <p:nvSpPr>
          <p:cNvPr id="21508"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83081C-023A-43DB-B16F-18A6FFC97673}" type="slidenum">
              <a:rPr lang="fr-BE" altLang="pt-PT" smtClean="0">
                <a:solidFill>
                  <a:srgbClr val="000000"/>
                </a:solidFill>
              </a:rPr>
              <a:pPr/>
              <a:t>96</a:t>
            </a:fld>
            <a:endParaRPr lang="fr-BE" altLang="pt-PT" smtClean="0">
              <a:solidFill>
                <a:srgbClr val="000000"/>
              </a:solidFill>
            </a:endParaRPr>
          </a:p>
        </p:txBody>
      </p:sp>
    </p:spTree>
    <p:extLst>
      <p:ext uri="{BB962C8B-B14F-4D97-AF65-F5344CB8AC3E}">
        <p14:creationId xmlns:p14="http://schemas.microsoft.com/office/powerpoint/2010/main" val="99772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endParaRPr lang="en-US" altLang="pt-PT" b="1" smtClean="0"/>
          </a:p>
          <a:p>
            <a:pPr>
              <a:lnSpc>
                <a:spcPct val="150000"/>
              </a:lnSpc>
            </a:pPr>
            <a:r>
              <a:rPr lang="en-US" altLang="pt-PT" b="1" smtClean="0"/>
              <a:t>Between 2008 and 2013 more than 500,000 jobs were eliminated.</a:t>
            </a:r>
          </a:p>
          <a:p>
            <a:pPr>
              <a:lnSpc>
                <a:spcPct val="150000"/>
              </a:lnSpc>
            </a:pPr>
            <a:endParaRPr lang="en-US" altLang="pt-PT" b="1" smtClean="0"/>
          </a:p>
          <a:p>
            <a:pPr>
              <a:lnSpc>
                <a:spcPct val="150000"/>
              </a:lnSpc>
            </a:pPr>
            <a:r>
              <a:rPr lang="en-US" altLang="pt-PT" b="1" smtClean="0"/>
              <a:t>The numbers f unemployed are one of the country´s main concerns. </a:t>
            </a:r>
          </a:p>
          <a:p>
            <a:pPr>
              <a:lnSpc>
                <a:spcPct val="150000"/>
              </a:lnSpc>
            </a:pPr>
            <a:endParaRPr lang="en-US" altLang="pt-PT" b="1" smtClean="0"/>
          </a:p>
          <a:p>
            <a:pPr>
              <a:lnSpc>
                <a:spcPct val="150000"/>
              </a:lnSpc>
            </a:pPr>
            <a:r>
              <a:rPr lang="en-US" altLang="pt-PT" b="1" smtClean="0"/>
              <a:t>The unemployment rate was 13.9% in 2014, a decrease of 2.3 percentage points compared to 2013 and an increase of 1.2 pp compared to 2011, the year of the bailout to Portugal. Unemployment continues to cover a higher proportion of women (14.3%) than men (13.5%).In 2014, more than a third of young people aged 15 to 24 who were available to work were unemployed (34.8%).</a:t>
            </a:r>
          </a:p>
          <a:p>
            <a:pPr>
              <a:lnSpc>
                <a:spcPct val="150000"/>
              </a:lnSpc>
            </a:pPr>
            <a:endParaRPr lang="en-US" altLang="pt-PT" b="1" smtClean="0"/>
          </a:p>
          <a:p>
            <a:pPr>
              <a:lnSpc>
                <a:spcPct val="150000"/>
              </a:lnSpc>
            </a:pPr>
            <a:r>
              <a:rPr lang="en-US" altLang="pt-PT" b="1" smtClean="0"/>
              <a:t>Long Term unemployment is clearly rising.</a:t>
            </a:r>
          </a:p>
          <a:p>
            <a:pPr>
              <a:lnSpc>
                <a:spcPct val="150000"/>
              </a:lnSpc>
            </a:pPr>
            <a:r>
              <a:rPr lang="en-US" altLang="pt-PT" b="1" smtClean="0"/>
              <a:t>The figures would be even higher if one took into account those who left the category of active population, due to emigration and the discouraged, those who stop looking for a job.</a:t>
            </a:r>
          </a:p>
          <a:p>
            <a:pPr>
              <a:lnSpc>
                <a:spcPct val="150000"/>
              </a:lnSpc>
            </a:pPr>
            <a:endParaRPr lang="en-US" altLang="pt-PT" b="1" smtClean="0"/>
          </a:p>
          <a:p>
            <a:pPr>
              <a:lnSpc>
                <a:spcPct val="150000"/>
              </a:lnSpc>
            </a:pPr>
            <a:r>
              <a:rPr lang="en-US" altLang="pt-PT" b="1" smtClean="0"/>
              <a:t>Salaries also decreased (around 10% between 20110 and 2013</a:t>
            </a:r>
          </a:p>
          <a:p>
            <a:pPr>
              <a:lnSpc>
                <a:spcPct val="150000"/>
              </a:lnSpc>
            </a:pPr>
            <a:endParaRPr lang="en-US" altLang="pt-PT" b="1" smtClean="0"/>
          </a:p>
          <a:p>
            <a:pPr>
              <a:lnSpc>
                <a:spcPct val="150000"/>
              </a:lnSpc>
            </a:pPr>
            <a:r>
              <a:rPr lang="en-US" altLang="pt-PT" b="1" smtClean="0"/>
              <a:t>Poverty rate </a:t>
            </a:r>
          </a:p>
          <a:p>
            <a:pPr>
              <a:lnSpc>
                <a:spcPct val="150000"/>
              </a:lnSpc>
            </a:pPr>
            <a:endParaRPr lang="pt-PT" altLang="pt-PT" b="1" smtClean="0"/>
          </a:p>
        </p:txBody>
      </p:sp>
      <p:sp>
        <p:nvSpPr>
          <p:cNvPr id="23556"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FBFAE1-26CA-4CD6-AD51-00383116C11C}" type="slidenum">
              <a:rPr lang="fr-BE" altLang="pt-PT" smtClean="0">
                <a:solidFill>
                  <a:srgbClr val="000000"/>
                </a:solidFill>
              </a:rPr>
              <a:pPr/>
              <a:t>97</a:t>
            </a:fld>
            <a:endParaRPr lang="fr-BE" altLang="pt-PT" smtClean="0">
              <a:solidFill>
                <a:srgbClr val="000000"/>
              </a:solidFill>
            </a:endParaRPr>
          </a:p>
        </p:txBody>
      </p:sp>
    </p:spTree>
    <p:extLst>
      <p:ext uri="{BB962C8B-B14F-4D97-AF65-F5344CB8AC3E}">
        <p14:creationId xmlns:p14="http://schemas.microsoft.com/office/powerpoint/2010/main" val="721011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Posição de Nota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lvl="1" indent="-285750" eaLnBrk="1" hangingPunct="1">
              <a:spcBef>
                <a:spcPct val="0"/>
              </a:spcBef>
              <a:spcAft>
                <a:spcPts val="1200"/>
              </a:spcAft>
              <a:buClr>
                <a:srgbClr val="993366"/>
              </a:buClr>
              <a:buFont typeface="Wingdings" panose="05000000000000000000" pitchFamily="2" charset="2"/>
              <a:buChar char="§"/>
              <a:defRPr/>
            </a:pPr>
            <a:r>
              <a:rPr lang="en-US" altLang="pt-PT" sz="1800" b="1" dirty="0" smtClean="0">
                <a:solidFill>
                  <a:srgbClr val="333399"/>
                </a:solidFill>
                <a:latin typeface="Arial"/>
              </a:rPr>
              <a:t>In 2013, 10.7% of workers were in poverty vulnerability. </a:t>
            </a:r>
          </a:p>
          <a:p>
            <a:pPr marL="285750" lvl="1" indent="-285750" eaLnBrk="1" hangingPunct="1">
              <a:spcBef>
                <a:spcPct val="0"/>
              </a:spcBef>
              <a:spcAft>
                <a:spcPts val="1200"/>
              </a:spcAft>
              <a:buClr>
                <a:srgbClr val="993366"/>
              </a:buClr>
              <a:buFont typeface="Wingdings" panose="05000000000000000000" pitchFamily="2" charset="2"/>
              <a:buChar char="§"/>
              <a:defRPr/>
            </a:pPr>
            <a:r>
              <a:rPr lang="en-US" altLang="pt-PT" sz="1800" b="1" dirty="0" smtClean="0">
                <a:solidFill>
                  <a:srgbClr val="333399"/>
                </a:solidFill>
                <a:latin typeface="Arial"/>
              </a:rPr>
              <a:t>Since 2011, the year of entry of the troika in Portugal, the risk of poverty among the population with employment increased. </a:t>
            </a:r>
          </a:p>
          <a:p>
            <a:pPr marL="285750" lvl="1" indent="-285750" eaLnBrk="1" hangingPunct="1">
              <a:spcBef>
                <a:spcPct val="0"/>
              </a:spcBef>
              <a:spcAft>
                <a:spcPts val="1200"/>
              </a:spcAft>
              <a:buClr>
                <a:srgbClr val="993366"/>
              </a:buClr>
              <a:buFont typeface="Wingdings" panose="05000000000000000000" pitchFamily="2" charset="2"/>
              <a:buChar char="§"/>
              <a:defRPr/>
            </a:pPr>
            <a:endParaRPr lang="en-US" altLang="pt-PT" sz="1800" b="1" dirty="0" smtClean="0">
              <a:solidFill>
                <a:srgbClr val="333399"/>
              </a:solidFill>
              <a:latin typeface="Arial"/>
            </a:endParaRPr>
          </a:p>
          <a:p>
            <a:pPr marL="342900" lvl="1" indent="-342900" eaLnBrk="1" hangingPunct="1">
              <a:spcBef>
                <a:spcPct val="0"/>
              </a:spcBef>
              <a:spcAft>
                <a:spcPts val="1200"/>
              </a:spcAft>
              <a:buClr>
                <a:srgbClr val="993366"/>
              </a:buClr>
              <a:buFont typeface="Wingdings" panose="05000000000000000000" pitchFamily="2" charset="2"/>
              <a:buChar char="§"/>
              <a:defRPr/>
            </a:pPr>
            <a:r>
              <a:rPr lang="en-US" altLang="pt-PT" sz="1800" b="1" dirty="0" smtClean="0">
                <a:solidFill>
                  <a:srgbClr val="333399"/>
                </a:solidFill>
                <a:latin typeface="Arial"/>
              </a:rPr>
              <a:t>Despite the high percentage of working poor, is with the unemployed population vulnerability to poverty is higher (24.7%). It is important to note that in 2013, 40.5% of the unemployed and 32.4% of "other inactive" were at risk of poverty. Since 2011, the poverty risk rate increased 2.1 percentage points to the unemployed and 3.2 pp for the other inactive.</a:t>
            </a:r>
          </a:p>
          <a:p>
            <a:pPr marL="342900" lvl="1" indent="-342900" eaLnBrk="1" hangingPunct="1">
              <a:spcBef>
                <a:spcPct val="0"/>
              </a:spcBef>
              <a:spcAft>
                <a:spcPts val="1200"/>
              </a:spcAft>
              <a:buClr>
                <a:srgbClr val="993366"/>
              </a:buClr>
              <a:buFont typeface="Wingdings" panose="05000000000000000000" pitchFamily="2" charset="2"/>
              <a:buChar char="§"/>
              <a:defRPr/>
            </a:pPr>
            <a:endParaRPr lang="en-US" altLang="pt-PT" sz="1800" b="1" dirty="0" smtClean="0">
              <a:solidFill>
                <a:srgbClr val="333399"/>
              </a:solidFill>
              <a:latin typeface="Arial"/>
            </a:endParaRPr>
          </a:p>
          <a:p>
            <a:pPr marL="342900" lvl="1" indent="-342900" eaLnBrk="1" hangingPunct="1">
              <a:spcBef>
                <a:spcPct val="0"/>
              </a:spcBef>
              <a:spcAft>
                <a:spcPts val="1200"/>
              </a:spcAft>
              <a:buClr>
                <a:srgbClr val="993366"/>
              </a:buClr>
              <a:buFont typeface="Wingdings" panose="05000000000000000000" pitchFamily="2" charset="2"/>
              <a:buChar char="§"/>
              <a:defRPr/>
            </a:pPr>
            <a:r>
              <a:rPr lang="en-US" altLang="pt-PT" sz="1800" b="1" dirty="0" smtClean="0">
                <a:solidFill>
                  <a:srgbClr val="333399"/>
                </a:solidFill>
                <a:latin typeface="Arial"/>
              </a:rPr>
              <a:t>Families incomes significant fall, and although the fall of the medium income caused a decrease in the poverty threshold the poverty rate has also increased</a:t>
            </a:r>
          </a:p>
          <a:p>
            <a:pPr marL="342900" lvl="1" indent="-342900" eaLnBrk="1" hangingPunct="1">
              <a:spcBef>
                <a:spcPct val="0"/>
              </a:spcBef>
              <a:spcAft>
                <a:spcPts val="1200"/>
              </a:spcAft>
              <a:buClr>
                <a:srgbClr val="993366"/>
              </a:buClr>
              <a:buFont typeface="Wingdings" panose="05000000000000000000" pitchFamily="2" charset="2"/>
              <a:buChar char="§"/>
              <a:defRPr/>
            </a:pPr>
            <a:endParaRPr lang="en-US" altLang="pt-PT" sz="1800" b="1" dirty="0" smtClean="0">
              <a:solidFill>
                <a:srgbClr val="333399"/>
              </a:solidFill>
              <a:latin typeface="Arial"/>
            </a:endParaRPr>
          </a:p>
          <a:p>
            <a:pPr marL="342900" lvl="1" indent="-342900" eaLnBrk="1" hangingPunct="1">
              <a:spcBef>
                <a:spcPct val="0"/>
              </a:spcBef>
              <a:spcAft>
                <a:spcPts val="1200"/>
              </a:spcAft>
              <a:buClr>
                <a:srgbClr val="993366"/>
              </a:buClr>
              <a:buFont typeface="Wingdings" panose="05000000000000000000" pitchFamily="2" charset="2"/>
              <a:buChar char="§"/>
              <a:defRPr/>
            </a:pPr>
            <a:r>
              <a:rPr lang="en-US" altLang="pt-PT" sz="1800" b="1" dirty="0" smtClean="0">
                <a:solidFill>
                  <a:srgbClr val="333399"/>
                </a:solidFill>
                <a:latin typeface="Arial"/>
              </a:rPr>
              <a:t>The poverty rate is one of the highest in the EU, mainly due to the high number of </a:t>
            </a:r>
            <a:r>
              <a:rPr lang="en-US" altLang="pt-PT" sz="1800" b="1" dirty="0" err="1" smtClean="0">
                <a:solidFill>
                  <a:srgbClr val="333399"/>
                </a:solidFill>
                <a:latin typeface="Arial"/>
              </a:rPr>
              <a:t>woorking</a:t>
            </a:r>
            <a:r>
              <a:rPr lang="en-US" altLang="pt-PT" sz="1800" b="1" dirty="0" smtClean="0">
                <a:solidFill>
                  <a:srgbClr val="333399"/>
                </a:solidFill>
                <a:latin typeface="Arial"/>
              </a:rPr>
              <a:t> poor (around 10%) and the high unemployment rate (the poverty among the unemployed is around 40%</a:t>
            </a:r>
          </a:p>
          <a:p>
            <a:pPr marL="342900" lvl="1" indent="-342900" eaLnBrk="1" hangingPunct="1">
              <a:spcBef>
                <a:spcPct val="0"/>
              </a:spcBef>
              <a:spcAft>
                <a:spcPts val="1200"/>
              </a:spcAft>
              <a:buClr>
                <a:srgbClr val="993366"/>
              </a:buClr>
              <a:buFont typeface="Wingdings" panose="05000000000000000000" pitchFamily="2" charset="2"/>
              <a:buChar char="§"/>
              <a:defRPr/>
            </a:pPr>
            <a:endParaRPr lang="en-US" altLang="pt-PT" sz="1800" b="1" dirty="0" smtClean="0">
              <a:solidFill>
                <a:srgbClr val="333399"/>
              </a:solidFill>
              <a:latin typeface="Arial"/>
            </a:endParaRPr>
          </a:p>
          <a:p>
            <a:pPr>
              <a:defRPr/>
            </a:pPr>
            <a:endParaRPr lang="pt-PT" altLang="pt-PT" dirty="0" smtClean="0"/>
          </a:p>
        </p:txBody>
      </p:sp>
      <p:sp>
        <p:nvSpPr>
          <p:cNvPr id="25604"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B8C6B5-A3D2-4863-AFB4-428A571DF438}" type="slidenum">
              <a:rPr lang="fr-BE" altLang="pt-PT" smtClean="0">
                <a:solidFill>
                  <a:srgbClr val="000000"/>
                </a:solidFill>
              </a:rPr>
              <a:pPr/>
              <a:t>98</a:t>
            </a:fld>
            <a:endParaRPr lang="fr-BE" altLang="pt-PT" smtClean="0">
              <a:solidFill>
                <a:srgbClr val="000000"/>
              </a:solidFill>
            </a:endParaRPr>
          </a:p>
        </p:txBody>
      </p:sp>
    </p:spTree>
    <p:extLst>
      <p:ext uri="{BB962C8B-B14F-4D97-AF65-F5344CB8AC3E}">
        <p14:creationId xmlns:p14="http://schemas.microsoft.com/office/powerpoint/2010/main" val="148361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Polarisation</a:t>
            </a:r>
            <a:r>
              <a:rPr lang="nl-BE" dirty="0" smtClean="0"/>
              <a:t> of the </a:t>
            </a:r>
            <a:r>
              <a:rPr lang="nl-BE" dirty="0" err="1" smtClean="0"/>
              <a:t>labour</a:t>
            </a:r>
            <a:r>
              <a:rPr lang="nl-BE" dirty="0" smtClean="0"/>
              <a:t> market: </a:t>
            </a:r>
            <a:r>
              <a:rPr lang="nl-BE" dirty="0" err="1" smtClean="0"/>
              <a:t>caused</a:t>
            </a:r>
            <a:r>
              <a:rPr lang="nl-BE" baseline="0" dirty="0" smtClean="0"/>
              <a:t> </a:t>
            </a:r>
            <a:r>
              <a:rPr lang="nl-BE" baseline="0" dirty="0" err="1" smtClean="0"/>
              <a:t>by</a:t>
            </a:r>
            <a:r>
              <a:rPr lang="nl-BE" baseline="0" dirty="0" smtClean="0"/>
              <a:t> the </a:t>
            </a:r>
            <a:r>
              <a:rPr lang="nl-BE" baseline="0" dirty="0" err="1" smtClean="0"/>
              <a:t>rapidly</a:t>
            </a:r>
            <a:r>
              <a:rPr lang="nl-BE" baseline="0" dirty="0" smtClean="0"/>
              <a:t> </a:t>
            </a:r>
            <a:r>
              <a:rPr lang="nl-BE" baseline="0" dirty="0" err="1" smtClean="0"/>
              <a:t>increasing</a:t>
            </a:r>
            <a:r>
              <a:rPr lang="nl-BE" baseline="0" dirty="0" smtClean="0"/>
              <a:t> share of the low </a:t>
            </a:r>
            <a:r>
              <a:rPr lang="nl-BE" baseline="0" dirty="0" err="1" smtClean="0"/>
              <a:t>qualified</a:t>
            </a:r>
            <a:r>
              <a:rPr lang="nl-BE" baseline="0" dirty="0" smtClean="0"/>
              <a:t> </a:t>
            </a:r>
            <a:r>
              <a:rPr lang="nl-BE" baseline="0" dirty="0" err="1" smtClean="0"/>
              <a:t>among</a:t>
            </a:r>
            <a:r>
              <a:rPr lang="nl-BE" baseline="0" dirty="0" smtClean="0"/>
              <a:t> the LT </a:t>
            </a:r>
            <a:r>
              <a:rPr lang="nl-BE" baseline="0" dirty="0" err="1" smtClean="0"/>
              <a:t>unemployed</a:t>
            </a:r>
            <a:endParaRPr lang="nl-BE" dirty="0"/>
          </a:p>
        </p:txBody>
      </p:sp>
      <p:sp>
        <p:nvSpPr>
          <p:cNvPr id="4" name="Tijdelijke aanduiding voor dianummer 3"/>
          <p:cNvSpPr>
            <a:spLocks noGrp="1"/>
          </p:cNvSpPr>
          <p:nvPr>
            <p:ph type="sldNum" sz="quarter" idx="10"/>
          </p:nvPr>
        </p:nvSpPr>
        <p:spPr/>
        <p:txBody>
          <a:bodyPr/>
          <a:lstStyle/>
          <a:p>
            <a:fld id="{A7DE0781-E28D-4482-B0D2-00540FE560C8}" type="slidenum">
              <a:rPr lang="nl-BE" smtClean="0"/>
              <a:t>11</a:t>
            </a:fld>
            <a:endParaRPr lang="nl-BE"/>
          </a:p>
        </p:txBody>
      </p:sp>
    </p:spTree>
    <p:extLst>
      <p:ext uri="{BB962C8B-B14F-4D97-AF65-F5344CB8AC3E}">
        <p14:creationId xmlns:p14="http://schemas.microsoft.com/office/powerpoint/2010/main" val="267060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PT" b="1" smtClean="0"/>
              <a:t>The number of citizens that not receive any kind of unemployment benefits or other State aid risen by more 250,000 between 2011 and 2012</a:t>
            </a:r>
          </a:p>
          <a:p>
            <a:endParaRPr lang="en-US" altLang="pt-PT" b="1" smtClean="0"/>
          </a:p>
          <a:p>
            <a:endParaRPr lang="pt-PT" altLang="pt-PT" b="1" smtClean="0"/>
          </a:p>
        </p:txBody>
      </p:sp>
      <p:sp>
        <p:nvSpPr>
          <p:cNvPr id="2765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4CB469-1660-4E8B-8009-0E9582AB0D08}" type="slidenum">
              <a:rPr lang="fr-BE" altLang="pt-PT" smtClean="0">
                <a:solidFill>
                  <a:srgbClr val="000000"/>
                </a:solidFill>
              </a:rPr>
              <a:pPr/>
              <a:t>99</a:t>
            </a:fld>
            <a:endParaRPr lang="fr-BE" altLang="pt-PT" smtClean="0">
              <a:solidFill>
                <a:srgbClr val="000000"/>
              </a:solidFill>
            </a:endParaRPr>
          </a:p>
        </p:txBody>
      </p:sp>
    </p:spTree>
    <p:extLst>
      <p:ext uri="{BB962C8B-B14F-4D97-AF65-F5344CB8AC3E}">
        <p14:creationId xmlns:p14="http://schemas.microsoft.com/office/powerpoint/2010/main" val="151298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lgn="just" eaLnBrk="1" hangingPunct="1">
              <a:spcBef>
                <a:spcPct val="0"/>
              </a:spcBef>
              <a:spcAft>
                <a:spcPts val="1200"/>
              </a:spcAft>
              <a:buClr>
                <a:srgbClr val="993366"/>
              </a:buClr>
              <a:buFont typeface="Wingdings" panose="05000000000000000000" pitchFamily="2" charset="2"/>
              <a:buChar char="§"/>
            </a:pPr>
            <a:r>
              <a:rPr lang="en-US" altLang="pt-PT" sz="1800" b="1" smtClean="0">
                <a:solidFill>
                  <a:srgbClr val="333399"/>
                </a:solidFill>
                <a:latin typeface="Arial" panose="020B0604020202020204" pitchFamily="34" charset="0"/>
              </a:rPr>
              <a:t>Since 2009 and pressured by increasing expenditure and consolidation policies,</a:t>
            </a:r>
            <a:r>
              <a:rPr lang="en-US" altLang="pt-PT" sz="1800" smtClean="0">
                <a:solidFill>
                  <a:srgbClr val="333399"/>
                </a:solidFill>
                <a:latin typeface="Arial" panose="020B0604020202020204" pitchFamily="34" charset="0"/>
              </a:rPr>
              <a:t> </a:t>
            </a:r>
            <a:r>
              <a:rPr lang="en-US" altLang="pt-PT" sz="1800" b="1" smtClean="0">
                <a:solidFill>
                  <a:srgbClr val="333399"/>
                </a:solidFill>
                <a:latin typeface="Arial" panose="020B0604020202020204" pitchFamily="34" charset="0"/>
              </a:rPr>
              <a:t>the protection mechanisms are facing several reductions with conditionality becoming stricter. Benefits like Social Insertion income were affected by a reduction in the number of recipients and in the amount received.</a:t>
            </a:r>
          </a:p>
          <a:p>
            <a:pPr marL="225425" indent="-225425" algn="just">
              <a:spcAft>
                <a:spcPts val="1200"/>
              </a:spcAft>
            </a:pPr>
            <a:endParaRPr lang="en-GB" altLang="pt-PT" smtClean="0">
              <a:latin typeface="Times New Roman" panose="02020603050405020304" pitchFamily="18" charset="0"/>
              <a:cs typeface="Times New Roman" panose="02020603050405020304" pitchFamily="18" charset="0"/>
            </a:endParaRPr>
          </a:p>
          <a:p>
            <a:pPr marL="225425" indent="-225425" algn="just">
              <a:spcAft>
                <a:spcPts val="1200"/>
              </a:spcAft>
            </a:pPr>
            <a:endParaRPr lang="en-GB" altLang="pt-PT" smtClean="0">
              <a:latin typeface="Times New Roman" panose="02020603050405020304" pitchFamily="18" charset="0"/>
              <a:cs typeface="Times New Roman" panose="02020603050405020304" pitchFamily="18" charset="0"/>
            </a:endParaRPr>
          </a:p>
          <a:p>
            <a:pPr marL="225425" indent="-225425" algn="just">
              <a:spcAft>
                <a:spcPts val="1200"/>
              </a:spcAft>
            </a:pPr>
            <a:r>
              <a:rPr lang="en-GB" altLang="pt-PT" smtClean="0">
                <a:latin typeface="Times New Roman" panose="02020603050405020304" pitchFamily="18" charset="0"/>
                <a:cs typeface="Times New Roman" panose="02020603050405020304" pitchFamily="18" charset="0"/>
              </a:rPr>
              <a:t>Between 2010 and 2013, the number of beneficiaries decreased from 526 013 to 360 153.</a:t>
            </a:r>
            <a:r>
              <a:rPr lang="pt-PT" altLang="pt-PT" smtClean="0"/>
              <a:t> </a:t>
            </a:r>
            <a:r>
              <a:rPr lang="it-IT" altLang="pt-PT" sz="900" smtClean="0">
                <a:latin typeface="Arial Narrow" panose="020B0606020202030204" pitchFamily="34" charset="0"/>
                <a:ea typeface="Times New Roman" panose="02020603050405020304" pitchFamily="18" charset="0"/>
                <a:cs typeface="Arial Narrow" panose="020B0606020202030204" pitchFamily="34" charset="0"/>
              </a:rPr>
              <a:t>In</a:t>
            </a:r>
            <a:r>
              <a:rPr lang="it-IT" altLang="pt-PT" sz="900" smtClean="0">
                <a:latin typeface="Verdana" panose="020B0604030504040204" pitchFamily="34" charset="0"/>
                <a:ea typeface="Times New Roman" panose="02020603050405020304" pitchFamily="18" charset="0"/>
                <a:cs typeface="Verdana" panose="020B0604030504040204" pitchFamily="34" charset="0"/>
              </a:rPr>
              <a:t> </a:t>
            </a:r>
            <a:r>
              <a:rPr lang="en-GB" altLang="pt-PT" sz="1000" smtClean="0">
                <a:latin typeface="Verdana" panose="020B0604030504040204" pitchFamily="34" charset="0"/>
                <a:ea typeface="Times New Roman" panose="02020603050405020304" pitchFamily="18" charset="0"/>
                <a:cs typeface="Verdana" panose="020B0604030504040204" pitchFamily="34" charset="0"/>
                <a:hlinkClick r:id="rId3"/>
              </a:rPr>
              <a:t>http://www.seg-social.pt</a:t>
            </a:r>
            <a:r>
              <a:rPr lang="en-GB" altLang="pt-PT" sz="1000" smtClean="0">
                <a:latin typeface="Verdana" panose="020B0604030504040204" pitchFamily="34" charset="0"/>
                <a:ea typeface="Times New Roman" panose="02020603050405020304" pitchFamily="18" charset="0"/>
                <a:cs typeface="Verdana" panose="020B0604030504040204" pitchFamily="34" charset="0"/>
              </a:rPr>
              <a:t> </a:t>
            </a:r>
            <a:endParaRPr lang="pt-PT" altLang="pt-PT" sz="1000" smtClean="0">
              <a:latin typeface="Times New Roman" panose="02020603050405020304" pitchFamily="18" charset="0"/>
              <a:cs typeface="Times New Roman" panose="02020603050405020304" pitchFamily="18" charset="0"/>
            </a:endParaRPr>
          </a:p>
        </p:txBody>
      </p:sp>
      <p:sp>
        <p:nvSpPr>
          <p:cNvPr id="2970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65478A-939F-4AD2-871E-ED5853C99613}" type="slidenum">
              <a:rPr lang="fr-BE" altLang="pt-PT" smtClean="0">
                <a:solidFill>
                  <a:srgbClr val="000000"/>
                </a:solidFill>
              </a:rPr>
              <a:pPr/>
              <a:t>100</a:t>
            </a:fld>
            <a:endParaRPr lang="fr-BE" altLang="pt-PT" smtClean="0">
              <a:solidFill>
                <a:srgbClr val="000000"/>
              </a:solidFill>
            </a:endParaRPr>
          </a:p>
        </p:txBody>
      </p:sp>
    </p:spTree>
    <p:extLst>
      <p:ext uri="{BB962C8B-B14F-4D97-AF65-F5344CB8AC3E}">
        <p14:creationId xmlns:p14="http://schemas.microsoft.com/office/powerpoint/2010/main" val="1610233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Posição de Nota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ts val="1200"/>
              </a:spcAft>
              <a:defRPr/>
            </a:pPr>
            <a:r>
              <a:rPr lang="en-GB" sz="1000" dirty="0" smtClean="0">
                <a:latin typeface="Verdana"/>
                <a:ea typeface="Times New Roman"/>
                <a:cs typeface="Verdana"/>
              </a:rPr>
              <a:t>Social Insertion Income (SII) has a time length of 12 months and can be renewable upon request of the beneficiary. The application for the renewal must be made two months before the end of the support through the delivery of the application form and, in cases of changes in the household situation, these evidences must be presented. </a:t>
            </a:r>
            <a:endParaRPr lang="pt-PT" sz="1000" dirty="0" smtClean="0">
              <a:latin typeface="Verdana"/>
              <a:ea typeface="Times New Roman"/>
              <a:cs typeface="Verdana"/>
            </a:endParaRPr>
          </a:p>
          <a:p>
            <a:pPr algn="just">
              <a:spcAft>
                <a:spcPts val="1200"/>
              </a:spcAft>
              <a:defRPr/>
            </a:pPr>
            <a:r>
              <a:rPr lang="en-GB" sz="1000" dirty="0" smtClean="0">
                <a:latin typeface="Verdana"/>
                <a:ea typeface="Times New Roman"/>
                <a:cs typeface="Verdana"/>
              </a:rPr>
              <a:t>The Social Insertion Income can end at any moment if some conditions are not fulfilled. Some of these conditions are:</a:t>
            </a:r>
            <a:endParaRPr lang="pt-PT" sz="1000" dirty="0" smtClean="0">
              <a:latin typeface="Verdana"/>
              <a:ea typeface="Times New Roman"/>
              <a:cs typeface="Verdana"/>
            </a:endParaRPr>
          </a:p>
          <a:p>
            <a:pPr marL="342900" indent="-342900">
              <a:spcAft>
                <a:spcPts val="600"/>
              </a:spcAft>
              <a:buFont typeface="Symbol"/>
              <a:buChar char=""/>
              <a:defRPr/>
            </a:pPr>
            <a:r>
              <a:rPr lang="en-GB" sz="1000" dirty="0" smtClean="0">
                <a:latin typeface="Verdana"/>
                <a:ea typeface="Times New Roman"/>
                <a:cs typeface="Symbol"/>
              </a:rPr>
              <a:t>Unjustified noncompliance with insertion contract;</a:t>
            </a:r>
            <a:endParaRPr lang="pt-PT" sz="900" dirty="0" smtClean="0">
              <a:latin typeface="Verdana"/>
              <a:ea typeface="Times New Roman"/>
              <a:cs typeface="Symbol"/>
            </a:endParaRPr>
          </a:p>
          <a:p>
            <a:pPr marL="342900" indent="-342900" algn="just">
              <a:spcAft>
                <a:spcPts val="600"/>
              </a:spcAft>
              <a:buFont typeface="Symbol"/>
              <a:buChar char=""/>
              <a:defRPr/>
            </a:pPr>
            <a:r>
              <a:rPr lang="en-GB" sz="1000" dirty="0" smtClean="0">
                <a:latin typeface="Verdana"/>
                <a:ea typeface="Times New Roman"/>
                <a:cs typeface="Symbol"/>
              </a:rPr>
              <a:t>If the household doesn’t report, within 10 days, any change (income, household composition, or other) that can modify the value of the benefit, the benefit can be suspended. The suspension also takes place if the household doesn’t report an address change. After 90 days of suspension, if the household continue to not report these changes, the subsidy ends;</a:t>
            </a:r>
            <a:endParaRPr lang="pt-PT" sz="900" dirty="0" smtClean="0">
              <a:latin typeface="Verdana"/>
              <a:ea typeface="Times New Roman"/>
              <a:cs typeface="Symbol"/>
            </a:endParaRPr>
          </a:p>
          <a:p>
            <a:pPr marL="342900" indent="-342900">
              <a:spcAft>
                <a:spcPts val="600"/>
              </a:spcAft>
              <a:buFont typeface="Symbol"/>
              <a:buChar char=""/>
              <a:defRPr/>
            </a:pPr>
            <a:r>
              <a:rPr lang="en-GB" sz="1000" dirty="0" smtClean="0">
                <a:latin typeface="Verdana"/>
                <a:ea typeface="Times New Roman"/>
                <a:cs typeface="Symbol"/>
              </a:rPr>
              <a:t>Unjustified nonattendance to any meeting invited to; </a:t>
            </a:r>
            <a:endParaRPr lang="pt-PT" sz="900" dirty="0" smtClean="0">
              <a:latin typeface="Verdana"/>
              <a:ea typeface="Times New Roman"/>
              <a:cs typeface="Symbol"/>
            </a:endParaRPr>
          </a:p>
          <a:p>
            <a:pPr marL="342900" indent="-342900">
              <a:spcAft>
                <a:spcPts val="600"/>
              </a:spcAft>
              <a:buFont typeface="Symbol"/>
              <a:buChar char=""/>
              <a:defRPr/>
            </a:pPr>
            <a:r>
              <a:rPr lang="en-GB" sz="1000" dirty="0" smtClean="0">
                <a:latin typeface="Verdana"/>
                <a:ea typeface="Times New Roman"/>
                <a:cs typeface="Symbol"/>
              </a:rPr>
              <a:t>False declarations;</a:t>
            </a:r>
            <a:endParaRPr lang="pt-PT" sz="900" dirty="0" smtClean="0">
              <a:latin typeface="Verdana"/>
              <a:ea typeface="Times New Roman"/>
              <a:cs typeface="Symbol"/>
            </a:endParaRPr>
          </a:p>
          <a:p>
            <a:pPr marL="226695" indent="-226695" algn="just">
              <a:spcAft>
                <a:spcPts val="1200"/>
              </a:spcAft>
              <a:defRPr/>
            </a:pPr>
            <a:endParaRPr lang="pt-PT" sz="1000" dirty="0" smtClean="0">
              <a:latin typeface="Times New Roman"/>
              <a:ea typeface="Times New Roman"/>
            </a:endParaRPr>
          </a:p>
          <a:p>
            <a:pPr marL="226695" indent="-226695" algn="just">
              <a:spcAft>
                <a:spcPts val="1200"/>
              </a:spcAft>
              <a:defRPr/>
            </a:pPr>
            <a:r>
              <a:rPr lang="pt-PT" sz="1000" b="1" dirty="0" smtClean="0">
                <a:latin typeface="Times New Roman"/>
                <a:ea typeface="Times New Roman"/>
              </a:rPr>
              <a:t>A </a:t>
            </a:r>
            <a:r>
              <a:rPr lang="pt-PT" sz="1000" b="1" dirty="0" err="1" smtClean="0">
                <a:latin typeface="Times New Roman"/>
                <a:ea typeface="Times New Roman"/>
              </a:rPr>
              <a:t>very</a:t>
            </a:r>
            <a:r>
              <a:rPr lang="pt-PT" sz="1000" b="1" dirty="0" smtClean="0">
                <a:latin typeface="Times New Roman"/>
                <a:ea typeface="Times New Roman"/>
              </a:rPr>
              <a:t> </a:t>
            </a:r>
            <a:r>
              <a:rPr lang="pt-PT" sz="1000" b="1" dirty="0" err="1" smtClean="0">
                <a:latin typeface="Times New Roman"/>
                <a:ea typeface="Times New Roman"/>
              </a:rPr>
              <a:t>simple</a:t>
            </a:r>
            <a:r>
              <a:rPr lang="pt-PT" sz="1000" b="1" dirty="0" smtClean="0">
                <a:latin typeface="Times New Roman"/>
                <a:ea typeface="Times New Roman"/>
              </a:rPr>
              <a:t> </a:t>
            </a:r>
            <a:r>
              <a:rPr lang="pt-PT" sz="1000" b="1" dirty="0" err="1" smtClean="0">
                <a:latin typeface="Times New Roman"/>
                <a:ea typeface="Times New Roman"/>
              </a:rPr>
              <a:t>example</a:t>
            </a:r>
            <a:r>
              <a:rPr lang="pt-PT" sz="1000" b="1" dirty="0" smtClean="0">
                <a:latin typeface="Times New Roman"/>
                <a:ea typeface="Times New Roman"/>
              </a:rPr>
              <a:t> </a:t>
            </a:r>
            <a:r>
              <a:rPr lang="pt-PT" sz="1000" b="1" dirty="0" err="1" smtClean="0">
                <a:latin typeface="Times New Roman"/>
                <a:ea typeface="Times New Roman"/>
              </a:rPr>
              <a:t>illustrates</a:t>
            </a:r>
            <a:r>
              <a:rPr lang="pt-PT" sz="1000" b="1" dirty="0" smtClean="0">
                <a:latin typeface="Times New Roman"/>
                <a:ea typeface="Times New Roman"/>
              </a:rPr>
              <a:t> </a:t>
            </a:r>
            <a:r>
              <a:rPr lang="pt-PT" sz="1000" b="1" dirty="0" err="1" smtClean="0">
                <a:latin typeface="Times New Roman"/>
                <a:ea typeface="Times New Roman"/>
              </a:rPr>
              <a:t>the</a:t>
            </a:r>
            <a:r>
              <a:rPr lang="pt-PT" sz="1000" b="1" dirty="0" smtClean="0">
                <a:latin typeface="Times New Roman"/>
                <a:ea typeface="Times New Roman"/>
              </a:rPr>
              <a:t> scope </a:t>
            </a:r>
            <a:r>
              <a:rPr lang="pt-PT" sz="1000" b="1" dirty="0" err="1" smtClean="0">
                <a:latin typeface="Times New Roman"/>
                <a:ea typeface="Times New Roman"/>
              </a:rPr>
              <a:t>of</a:t>
            </a:r>
            <a:r>
              <a:rPr lang="pt-PT" sz="1000" b="1" dirty="0" smtClean="0">
                <a:latin typeface="Times New Roman"/>
                <a:ea typeface="Times New Roman"/>
              </a:rPr>
              <a:t> </a:t>
            </a:r>
            <a:r>
              <a:rPr lang="pt-PT" sz="1000" b="1" dirty="0" err="1" smtClean="0">
                <a:latin typeface="Times New Roman"/>
                <a:ea typeface="Times New Roman"/>
              </a:rPr>
              <a:t>these</a:t>
            </a:r>
            <a:r>
              <a:rPr lang="pt-PT" sz="1000" b="1" dirty="0" smtClean="0">
                <a:latin typeface="Times New Roman"/>
                <a:ea typeface="Times New Roman"/>
              </a:rPr>
              <a:t> </a:t>
            </a:r>
            <a:r>
              <a:rPr lang="pt-PT" sz="1000" b="1" dirty="0" err="1" smtClean="0">
                <a:latin typeface="Times New Roman"/>
                <a:ea typeface="Times New Roman"/>
              </a:rPr>
              <a:t>changes</a:t>
            </a:r>
            <a:r>
              <a:rPr lang="pt-PT" sz="1000" b="1" dirty="0" smtClean="0">
                <a:latin typeface="Times New Roman"/>
                <a:ea typeface="Times New Roman"/>
              </a:rPr>
              <a:t>. In early2010, a </a:t>
            </a:r>
            <a:r>
              <a:rPr lang="pt-PT" sz="1000" b="1" dirty="0" err="1" smtClean="0">
                <a:latin typeface="Times New Roman"/>
                <a:ea typeface="Times New Roman"/>
              </a:rPr>
              <a:t>couple</a:t>
            </a:r>
            <a:r>
              <a:rPr lang="pt-PT" sz="1000" b="1" dirty="0" smtClean="0">
                <a:latin typeface="Times New Roman"/>
                <a:ea typeface="Times New Roman"/>
              </a:rPr>
              <a:t> </a:t>
            </a:r>
            <a:r>
              <a:rPr lang="pt-PT" sz="1000" b="1" dirty="0" err="1" smtClean="0">
                <a:latin typeface="Times New Roman"/>
                <a:ea typeface="Times New Roman"/>
              </a:rPr>
              <a:t>with</a:t>
            </a:r>
            <a:r>
              <a:rPr lang="pt-PT" sz="1000" b="1" dirty="0" smtClean="0">
                <a:latin typeface="Times New Roman"/>
                <a:ea typeface="Times New Roman"/>
              </a:rPr>
              <a:t> 2 </a:t>
            </a:r>
            <a:r>
              <a:rPr lang="pt-PT" sz="1000" b="1" dirty="0" err="1" smtClean="0">
                <a:latin typeface="Times New Roman"/>
                <a:ea typeface="Times New Roman"/>
              </a:rPr>
              <a:t>young</a:t>
            </a:r>
            <a:r>
              <a:rPr lang="pt-PT" sz="1000" b="1" dirty="0" smtClean="0">
                <a:latin typeface="Times New Roman"/>
                <a:ea typeface="Times New Roman"/>
              </a:rPr>
              <a:t> </a:t>
            </a:r>
            <a:r>
              <a:rPr lang="pt-PT" sz="1000" b="1" dirty="0" err="1" smtClean="0">
                <a:latin typeface="Times New Roman"/>
                <a:ea typeface="Times New Roman"/>
              </a:rPr>
              <a:t>children</a:t>
            </a:r>
            <a:r>
              <a:rPr lang="pt-PT" sz="1000" b="1" dirty="0" smtClean="0">
                <a:latin typeface="Times New Roman"/>
                <a:ea typeface="Times New Roman"/>
              </a:rPr>
              <a:t> </a:t>
            </a:r>
            <a:r>
              <a:rPr lang="pt-PT" sz="1000" b="1" dirty="0" err="1" smtClean="0">
                <a:latin typeface="Times New Roman"/>
                <a:ea typeface="Times New Roman"/>
              </a:rPr>
              <a:t>was</a:t>
            </a:r>
            <a:r>
              <a:rPr lang="pt-PT" sz="1000" b="1" dirty="0" smtClean="0">
                <a:latin typeface="Times New Roman"/>
                <a:ea typeface="Times New Roman"/>
              </a:rPr>
              <a:t> </a:t>
            </a:r>
            <a:r>
              <a:rPr lang="pt-PT" sz="1000" b="1" dirty="0" err="1" smtClean="0">
                <a:latin typeface="Times New Roman"/>
                <a:ea typeface="Times New Roman"/>
              </a:rPr>
              <a:t>eligible</a:t>
            </a:r>
            <a:r>
              <a:rPr lang="pt-PT" sz="1000" b="1" dirty="0" smtClean="0">
                <a:latin typeface="Times New Roman"/>
                <a:ea typeface="Times New Roman"/>
              </a:rPr>
              <a:t> for SII </a:t>
            </a:r>
            <a:r>
              <a:rPr lang="pt-PT" sz="1000" b="1" dirty="0" err="1" smtClean="0">
                <a:latin typeface="Times New Roman"/>
                <a:ea typeface="Times New Roman"/>
              </a:rPr>
              <a:t>if</a:t>
            </a:r>
            <a:r>
              <a:rPr lang="pt-PT" sz="1000" b="1" dirty="0" smtClean="0">
                <a:latin typeface="Times New Roman"/>
                <a:ea typeface="Times New Roman"/>
              </a:rPr>
              <a:t> </a:t>
            </a:r>
            <a:r>
              <a:rPr lang="pt-PT" sz="1000" b="1" dirty="0" err="1" smtClean="0">
                <a:latin typeface="Times New Roman"/>
                <a:ea typeface="Times New Roman"/>
              </a:rPr>
              <a:t>they</a:t>
            </a:r>
            <a:r>
              <a:rPr lang="pt-PT" sz="1000" b="1" dirty="0" smtClean="0">
                <a:latin typeface="Times New Roman"/>
                <a:ea typeface="Times New Roman"/>
              </a:rPr>
              <a:t> </a:t>
            </a:r>
            <a:r>
              <a:rPr lang="pt-PT" sz="1000" b="1" dirty="0" err="1" smtClean="0">
                <a:latin typeface="Times New Roman"/>
                <a:ea typeface="Times New Roman"/>
              </a:rPr>
              <a:t>had</a:t>
            </a:r>
            <a:r>
              <a:rPr lang="pt-PT" sz="1000" b="1" dirty="0" smtClean="0">
                <a:latin typeface="Times New Roman"/>
                <a:ea typeface="Times New Roman"/>
              </a:rPr>
              <a:t> a </a:t>
            </a:r>
            <a:r>
              <a:rPr lang="pt-PT" sz="1000" b="1" dirty="0" err="1" smtClean="0">
                <a:latin typeface="Times New Roman"/>
                <a:ea typeface="Times New Roman"/>
              </a:rPr>
              <a:t>monthly</a:t>
            </a:r>
            <a:r>
              <a:rPr lang="pt-PT" sz="1000" b="1" dirty="0" smtClean="0">
                <a:latin typeface="Times New Roman"/>
                <a:ea typeface="Times New Roman"/>
              </a:rPr>
              <a:t> </a:t>
            </a:r>
            <a:r>
              <a:rPr lang="pt-PT" sz="1000" b="1" dirty="0" err="1" smtClean="0">
                <a:latin typeface="Times New Roman"/>
                <a:ea typeface="Times New Roman"/>
              </a:rPr>
              <a:t>income</a:t>
            </a:r>
            <a:r>
              <a:rPr lang="pt-PT" sz="1000" b="1" dirty="0" smtClean="0">
                <a:latin typeface="Times New Roman"/>
                <a:ea typeface="Times New Roman"/>
              </a:rPr>
              <a:t> </a:t>
            </a:r>
            <a:r>
              <a:rPr lang="pt-PT" sz="1000" b="1" dirty="0" err="1" smtClean="0">
                <a:latin typeface="Times New Roman"/>
                <a:ea typeface="Times New Roman"/>
              </a:rPr>
              <a:t>of</a:t>
            </a:r>
            <a:r>
              <a:rPr lang="pt-PT" sz="1000" b="1" dirty="0" smtClean="0">
                <a:latin typeface="Times New Roman"/>
                <a:ea typeface="Times New Roman"/>
              </a:rPr>
              <a:t> </a:t>
            </a:r>
            <a:r>
              <a:rPr lang="pt-PT" sz="1000" b="1" dirty="0" err="1" smtClean="0">
                <a:latin typeface="Times New Roman"/>
                <a:ea typeface="Times New Roman"/>
              </a:rPr>
              <a:t>up</a:t>
            </a:r>
            <a:r>
              <a:rPr lang="pt-PT" sz="1000" b="1" dirty="0" smtClean="0">
                <a:latin typeface="Times New Roman"/>
                <a:ea typeface="Times New Roman"/>
              </a:rPr>
              <a:t> to 559 euros. In </a:t>
            </a:r>
            <a:r>
              <a:rPr lang="pt-PT" sz="1000" b="1" dirty="0" err="1" smtClean="0">
                <a:latin typeface="Times New Roman"/>
                <a:ea typeface="Times New Roman"/>
              </a:rPr>
              <a:t>August</a:t>
            </a:r>
            <a:r>
              <a:rPr lang="pt-PT" sz="1000" b="1" dirty="0" smtClean="0">
                <a:latin typeface="Times New Roman"/>
                <a:ea typeface="Times New Roman"/>
              </a:rPr>
              <a:t> 2012, </a:t>
            </a:r>
            <a:r>
              <a:rPr lang="pt-PT" sz="1000" b="1" dirty="0" err="1" smtClean="0">
                <a:latin typeface="Times New Roman"/>
                <a:ea typeface="Times New Roman"/>
              </a:rPr>
              <a:t>the</a:t>
            </a:r>
            <a:r>
              <a:rPr lang="pt-PT" sz="1000" b="1" dirty="0" smtClean="0">
                <a:latin typeface="Times New Roman"/>
                <a:ea typeface="Times New Roman"/>
              </a:rPr>
              <a:t> </a:t>
            </a:r>
            <a:r>
              <a:rPr lang="pt-PT" sz="1000" b="1" dirty="0" err="1" smtClean="0">
                <a:latin typeface="Times New Roman"/>
                <a:ea typeface="Times New Roman"/>
              </a:rPr>
              <a:t>same</a:t>
            </a:r>
            <a:r>
              <a:rPr lang="pt-PT" sz="1000" b="1" dirty="0" smtClean="0">
                <a:latin typeface="Times New Roman"/>
                <a:ea typeface="Times New Roman"/>
              </a:rPr>
              <a:t> </a:t>
            </a:r>
            <a:r>
              <a:rPr lang="pt-PT" sz="1000" b="1" dirty="0" err="1" smtClean="0">
                <a:latin typeface="Times New Roman"/>
                <a:ea typeface="Times New Roman"/>
              </a:rPr>
              <a:t>couple</a:t>
            </a:r>
            <a:r>
              <a:rPr lang="pt-PT" sz="1000" b="1" dirty="0" smtClean="0">
                <a:latin typeface="Times New Roman"/>
                <a:ea typeface="Times New Roman"/>
              </a:rPr>
              <a:t> </a:t>
            </a:r>
            <a:r>
              <a:rPr lang="pt-PT" sz="1000" b="1" dirty="0" err="1" smtClean="0">
                <a:latin typeface="Times New Roman"/>
                <a:ea typeface="Times New Roman"/>
              </a:rPr>
              <a:t>only</a:t>
            </a:r>
            <a:r>
              <a:rPr lang="pt-PT" sz="1000" b="1" dirty="0" smtClean="0">
                <a:latin typeface="Times New Roman"/>
                <a:ea typeface="Times New Roman"/>
              </a:rPr>
              <a:t> </a:t>
            </a:r>
            <a:r>
              <a:rPr lang="pt-PT" sz="1000" b="1" dirty="0" err="1" smtClean="0">
                <a:latin typeface="Times New Roman"/>
                <a:ea typeface="Times New Roman"/>
              </a:rPr>
              <a:t>be</a:t>
            </a:r>
            <a:r>
              <a:rPr lang="pt-PT" sz="1000" b="1" dirty="0" smtClean="0">
                <a:latin typeface="Times New Roman"/>
                <a:ea typeface="Times New Roman"/>
              </a:rPr>
              <a:t> </a:t>
            </a:r>
            <a:r>
              <a:rPr lang="pt-PT" sz="1000" b="1" dirty="0" err="1" smtClean="0">
                <a:latin typeface="Times New Roman"/>
                <a:ea typeface="Times New Roman"/>
              </a:rPr>
              <a:t>eligible</a:t>
            </a:r>
            <a:r>
              <a:rPr lang="pt-PT" sz="1000" b="1" dirty="0" smtClean="0">
                <a:latin typeface="Times New Roman"/>
                <a:ea typeface="Times New Roman"/>
              </a:rPr>
              <a:t> </a:t>
            </a:r>
            <a:r>
              <a:rPr lang="pt-PT" sz="1000" b="1" dirty="0" err="1" smtClean="0">
                <a:latin typeface="Times New Roman"/>
                <a:ea typeface="Times New Roman"/>
              </a:rPr>
              <a:t>if</a:t>
            </a:r>
            <a:r>
              <a:rPr lang="pt-PT" sz="1000" b="1" dirty="0" smtClean="0">
                <a:latin typeface="Times New Roman"/>
                <a:ea typeface="Times New Roman"/>
              </a:rPr>
              <a:t> </a:t>
            </a:r>
            <a:r>
              <a:rPr lang="pt-PT" sz="1000" b="1" dirty="0" err="1" smtClean="0">
                <a:latin typeface="Times New Roman"/>
                <a:ea typeface="Times New Roman"/>
              </a:rPr>
              <a:t>it</a:t>
            </a:r>
            <a:r>
              <a:rPr lang="pt-PT" sz="1000" b="1" dirty="0" smtClean="0">
                <a:latin typeface="Times New Roman"/>
                <a:ea typeface="Times New Roman"/>
              </a:rPr>
              <a:t> </a:t>
            </a:r>
            <a:r>
              <a:rPr lang="pt-PT" sz="1000" b="1" dirty="0" err="1" smtClean="0">
                <a:latin typeface="Times New Roman"/>
                <a:ea typeface="Times New Roman"/>
              </a:rPr>
              <a:t>had</a:t>
            </a:r>
            <a:r>
              <a:rPr lang="pt-PT" sz="1000" b="1" dirty="0" smtClean="0">
                <a:latin typeface="Times New Roman"/>
                <a:ea typeface="Times New Roman"/>
              </a:rPr>
              <a:t> na </a:t>
            </a:r>
            <a:r>
              <a:rPr lang="pt-PT" sz="1000" b="1" dirty="0" err="1" smtClean="0">
                <a:latin typeface="Times New Roman"/>
                <a:ea typeface="Times New Roman"/>
              </a:rPr>
              <a:t>income</a:t>
            </a:r>
            <a:r>
              <a:rPr lang="pt-PT" sz="1000" b="1" dirty="0" smtClean="0">
                <a:latin typeface="Times New Roman"/>
                <a:ea typeface="Times New Roman"/>
              </a:rPr>
              <a:t> </a:t>
            </a:r>
            <a:r>
              <a:rPr lang="pt-PT" sz="1000" b="1" dirty="0" err="1" smtClean="0">
                <a:latin typeface="Times New Roman"/>
                <a:ea typeface="Times New Roman"/>
              </a:rPr>
              <a:t>under</a:t>
            </a:r>
            <a:r>
              <a:rPr lang="pt-PT" sz="1000" b="1" dirty="0" smtClean="0">
                <a:latin typeface="Times New Roman"/>
                <a:ea typeface="Times New Roman"/>
              </a:rPr>
              <a:t>  398 euros.</a:t>
            </a:r>
            <a:endParaRPr lang="pt-PT" sz="1000" b="1" dirty="0">
              <a:latin typeface="Times New Roman"/>
              <a:ea typeface="Times New Roman"/>
            </a:endParaRPr>
          </a:p>
        </p:txBody>
      </p:sp>
      <p:sp>
        <p:nvSpPr>
          <p:cNvPr id="31748"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53EA88-DC16-4D40-9D38-53116F133BB2}" type="slidenum">
              <a:rPr lang="fr-BE" altLang="pt-PT" smtClean="0">
                <a:solidFill>
                  <a:srgbClr val="000000"/>
                </a:solidFill>
              </a:rPr>
              <a:pPr/>
              <a:t>101</a:t>
            </a:fld>
            <a:endParaRPr lang="fr-BE" altLang="pt-PT" smtClean="0">
              <a:solidFill>
                <a:srgbClr val="000000"/>
              </a:solidFill>
            </a:endParaRPr>
          </a:p>
        </p:txBody>
      </p:sp>
    </p:spTree>
    <p:extLst>
      <p:ext uri="{BB962C8B-B14F-4D97-AF65-F5344CB8AC3E}">
        <p14:creationId xmlns:p14="http://schemas.microsoft.com/office/powerpoint/2010/main" val="273579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33796"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B23A4F-C568-41FE-B3B6-6E8582BA7FDA}" type="slidenum">
              <a:rPr lang="fr-BE" altLang="pt-PT" smtClean="0">
                <a:solidFill>
                  <a:srgbClr val="000000"/>
                </a:solidFill>
              </a:rPr>
              <a:pPr/>
              <a:t>102</a:t>
            </a:fld>
            <a:endParaRPr lang="fr-BE" altLang="pt-PT" smtClean="0">
              <a:solidFill>
                <a:srgbClr val="000000"/>
              </a:solidFill>
            </a:endParaRPr>
          </a:p>
        </p:txBody>
      </p:sp>
    </p:spTree>
    <p:extLst>
      <p:ext uri="{BB962C8B-B14F-4D97-AF65-F5344CB8AC3E}">
        <p14:creationId xmlns:p14="http://schemas.microsoft.com/office/powerpoint/2010/main" val="207906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35844"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9E564D-4441-4CDC-AD10-A5FAB71A600D}" type="slidenum">
              <a:rPr lang="fr-BE" altLang="pt-PT" smtClean="0">
                <a:solidFill>
                  <a:srgbClr val="000000"/>
                </a:solidFill>
              </a:rPr>
              <a:pPr/>
              <a:t>103</a:t>
            </a:fld>
            <a:endParaRPr lang="fr-BE" altLang="pt-PT" smtClean="0">
              <a:solidFill>
                <a:srgbClr val="000000"/>
              </a:solidFill>
            </a:endParaRPr>
          </a:p>
        </p:txBody>
      </p:sp>
    </p:spTree>
    <p:extLst>
      <p:ext uri="{BB962C8B-B14F-4D97-AF65-F5344CB8AC3E}">
        <p14:creationId xmlns:p14="http://schemas.microsoft.com/office/powerpoint/2010/main" val="3397708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3789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40FB4B-E64F-496D-8EF3-A7DFD20E15B1}" type="slidenum">
              <a:rPr lang="fr-BE" altLang="pt-PT" smtClean="0">
                <a:solidFill>
                  <a:srgbClr val="000000"/>
                </a:solidFill>
              </a:rPr>
              <a:pPr/>
              <a:t>104</a:t>
            </a:fld>
            <a:endParaRPr lang="fr-BE" altLang="pt-PT" smtClean="0">
              <a:solidFill>
                <a:srgbClr val="000000"/>
              </a:solidFill>
            </a:endParaRPr>
          </a:p>
        </p:txBody>
      </p:sp>
    </p:spTree>
    <p:extLst>
      <p:ext uri="{BB962C8B-B14F-4D97-AF65-F5344CB8AC3E}">
        <p14:creationId xmlns:p14="http://schemas.microsoft.com/office/powerpoint/2010/main" val="52966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3994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C1A6FD-CC96-4DDB-A5EA-E4BFF8E442D9}" type="slidenum">
              <a:rPr lang="fr-BE" altLang="pt-PT" smtClean="0">
                <a:solidFill>
                  <a:srgbClr val="000000"/>
                </a:solidFill>
              </a:rPr>
              <a:pPr/>
              <a:t>105</a:t>
            </a:fld>
            <a:endParaRPr lang="fr-BE" altLang="pt-PT" smtClean="0">
              <a:solidFill>
                <a:srgbClr val="000000"/>
              </a:solidFill>
            </a:endParaRPr>
          </a:p>
        </p:txBody>
      </p:sp>
    </p:spTree>
    <p:extLst>
      <p:ext uri="{BB962C8B-B14F-4D97-AF65-F5344CB8AC3E}">
        <p14:creationId xmlns:p14="http://schemas.microsoft.com/office/powerpoint/2010/main" val="239498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altLang="pt-PT" smtClean="0"/>
              <a:t>Education: to reduce the maximum number of studentes per class, invest in special education and to increase the support given to students with special needs, a field where austerity measures have had especially serious effects.</a:t>
            </a:r>
          </a:p>
          <a:p>
            <a:endParaRPr lang="pt-PT" altLang="pt-PT" smtClean="0"/>
          </a:p>
          <a:p>
            <a:endParaRPr lang="pt-PT" altLang="pt-PT" smtClean="0"/>
          </a:p>
        </p:txBody>
      </p:sp>
      <p:sp>
        <p:nvSpPr>
          <p:cNvPr id="41988"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867D28-1718-40A3-86D4-5127CAD26BF1}" type="slidenum">
              <a:rPr lang="fr-BE" altLang="pt-PT" smtClean="0">
                <a:solidFill>
                  <a:srgbClr val="000000"/>
                </a:solidFill>
              </a:rPr>
              <a:pPr/>
              <a:t>106</a:t>
            </a:fld>
            <a:endParaRPr lang="fr-BE" altLang="pt-PT" smtClean="0">
              <a:solidFill>
                <a:srgbClr val="000000"/>
              </a:solidFill>
            </a:endParaRPr>
          </a:p>
        </p:txBody>
      </p:sp>
    </p:spTree>
    <p:extLst>
      <p:ext uri="{BB962C8B-B14F-4D97-AF65-F5344CB8AC3E}">
        <p14:creationId xmlns:p14="http://schemas.microsoft.com/office/powerpoint/2010/main" val="176358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altLang="pt-PT" smtClean="0"/>
              <a:t>Education: to reduce the maximum number of studentes per class, invest in special education and to increase the support given to students with special needs, a field where austerity measures have had especially serious effects.</a:t>
            </a:r>
          </a:p>
          <a:p>
            <a:endParaRPr lang="pt-PT" altLang="pt-PT" smtClean="0"/>
          </a:p>
          <a:p>
            <a:endParaRPr lang="pt-PT" altLang="pt-PT" smtClean="0"/>
          </a:p>
        </p:txBody>
      </p:sp>
      <p:sp>
        <p:nvSpPr>
          <p:cNvPr id="44036"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112511-ED7A-414E-B2EC-8675E6304232}" type="slidenum">
              <a:rPr lang="fr-BE" altLang="pt-PT" smtClean="0">
                <a:solidFill>
                  <a:srgbClr val="000000"/>
                </a:solidFill>
              </a:rPr>
              <a:pPr/>
              <a:t>107</a:t>
            </a:fld>
            <a:endParaRPr lang="fr-BE" altLang="pt-PT" smtClean="0">
              <a:solidFill>
                <a:srgbClr val="000000"/>
              </a:solidFill>
            </a:endParaRPr>
          </a:p>
        </p:txBody>
      </p:sp>
    </p:spTree>
    <p:extLst>
      <p:ext uri="{BB962C8B-B14F-4D97-AF65-F5344CB8AC3E}">
        <p14:creationId xmlns:p14="http://schemas.microsoft.com/office/powerpoint/2010/main" val="3994252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altLang="pt-PT" smtClean="0"/>
              <a:t>Education: to reduce the maximum number of students per class, invest in special education and to increase the support given to students with special needs, a field where austerity measures have had especially serious effects.</a:t>
            </a:r>
          </a:p>
          <a:p>
            <a:endParaRPr lang="pt-PT" altLang="pt-PT" smtClean="0"/>
          </a:p>
          <a:p>
            <a:endParaRPr lang="pt-PT" altLang="pt-PT" smtClean="0"/>
          </a:p>
        </p:txBody>
      </p:sp>
      <p:sp>
        <p:nvSpPr>
          <p:cNvPr id="46084"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33B035-F07A-4E71-8BA9-2F9A60135BB8}" type="slidenum">
              <a:rPr lang="fr-BE" altLang="pt-PT" smtClean="0">
                <a:solidFill>
                  <a:srgbClr val="000000"/>
                </a:solidFill>
              </a:rPr>
              <a:pPr/>
              <a:t>108</a:t>
            </a:fld>
            <a:endParaRPr lang="fr-BE" altLang="pt-PT" smtClean="0">
              <a:solidFill>
                <a:srgbClr val="000000"/>
              </a:solidFill>
            </a:endParaRPr>
          </a:p>
        </p:txBody>
      </p:sp>
    </p:spTree>
    <p:extLst>
      <p:ext uri="{BB962C8B-B14F-4D97-AF65-F5344CB8AC3E}">
        <p14:creationId xmlns:p14="http://schemas.microsoft.com/office/powerpoint/2010/main" val="155274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BE" dirty="0" smtClean="0"/>
              <a:t>Of </a:t>
            </a:r>
            <a:r>
              <a:rPr lang="nl-BE" dirty="0" err="1" smtClean="0"/>
              <a:t>those</a:t>
            </a:r>
            <a:r>
              <a:rPr lang="nl-BE" baseline="0" dirty="0" smtClean="0"/>
              <a:t> LT </a:t>
            </a:r>
            <a:r>
              <a:rPr lang="nl-BE" baseline="0" dirty="0" err="1" smtClean="0"/>
              <a:t>unemployed</a:t>
            </a:r>
            <a:r>
              <a:rPr lang="nl-BE" baseline="0" dirty="0" smtClean="0"/>
              <a:t> in 2012, </a:t>
            </a:r>
            <a:r>
              <a:rPr lang="nl-BE" baseline="0" dirty="0" err="1" smtClean="0"/>
              <a:t>by</a:t>
            </a:r>
            <a:r>
              <a:rPr lang="nl-BE" baseline="0" dirty="0" smtClean="0"/>
              <a:t> 2013 more </a:t>
            </a:r>
            <a:r>
              <a:rPr lang="nl-BE" baseline="0" dirty="0" err="1" smtClean="0"/>
              <a:t>than</a:t>
            </a:r>
            <a:r>
              <a:rPr lang="nl-BE" baseline="0" dirty="0" smtClean="0"/>
              <a:t> 50% </a:t>
            </a:r>
            <a:r>
              <a:rPr lang="nl-BE" baseline="0" dirty="0" err="1" smtClean="0"/>
              <a:t>were</a:t>
            </a:r>
            <a:r>
              <a:rPr lang="nl-BE" baseline="0" dirty="0" smtClean="0"/>
              <a:t> </a:t>
            </a:r>
            <a:r>
              <a:rPr lang="nl-BE" baseline="0" dirty="0" err="1" smtClean="0"/>
              <a:t>still</a:t>
            </a:r>
            <a:r>
              <a:rPr lang="nl-BE" baseline="0" dirty="0" smtClean="0"/>
              <a:t> </a:t>
            </a:r>
            <a:r>
              <a:rPr lang="nl-BE" baseline="0" dirty="0" err="1" smtClean="0"/>
              <a:t>unemployed</a:t>
            </a:r>
            <a:r>
              <a:rPr lang="nl-BE" baseline="0" dirty="0" smtClean="0"/>
              <a:t> </a:t>
            </a:r>
            <a:r>
              <a:rPr lang="nl-BE" baseline="0" dirty="0" err="1" smtClean="0"/>
              <a:t>and</a:t>
            </a:r>
            <a:r>
              <a:rPr lang="nl-BE" baseline="0" dirty="0" smtClean="0"/>
              <a:t> </a:t>
            </a:r>
            <a:r>
              <a:rPr lang="nl-BE" baseline="0" dirty="0" err="1" smtClean="0"/>
              <a:t>another</a:t>
            </a:r>
            <a:r>
              <a:rPr lang="nl-BE" baseline="0" dirty="0" smtClean="0"/>
              <a:t> 19% </a:t>
            </a:r>
            <a:r>
              <a:rPr lang="nl-BE" baseline="0" dirty="0" err="1" smtClean="0"/>
              <a:t>were</a:t>
            </a:r>
            <a:r>
              <a:rPr lang="nl-BE" baseline="0" dirty="0" smtClean="0"/>
              <a:t> </a:t>
            </a:r>
            <a:r>
              <a:rPr lang="nl-BE" baseline="0" dirty="0" err="1" smtClean="0"/>
              <a:t>inactive</a:t>
            </a:r>
            <a:r>
              <a:rPr lang="nl-BE" baseline="0" dirty="0" smtClean="0"/>
              <a:t> (=no </a:t>
            </a:r>
            <a:r>
              <a:rPr lang="nl-BE" baseline="0" dirty="0" err="1" smtClean="0"/>
              <a:t>longer</a:t>
            </a:r>
            <a:r>
              <a:rPr lang="nl-BE" baseline="0" dirty="0" smtClean="0"/>
              <a:t> </a:t>
            </a:r>
            <a:r>
              <a:rPr lang="nl-BE" baseline="0" dirty="0" err="1" smtClean="0"/>
              <a:t>searching</a:t>
            </a:r>
            <a:r>
              <a:rPr lang="nl-BE" baseline="0" dirty="0" smtClean="0"/>
              <a:t> </a:t>
            </a:r>
            <a:r>
              <a:rPr lang="nl-BE" baseline="0" dirty="0" err="1" smtClean="0"/>
              <a:t>for</a:t>
            </a:r>
            <a:r>
              <a:rPr lang="nl-BE" baseline="0" dirty="0" smtClean="0"/>
              <a:t> a job). The </a:t>
            </a:r>
            <a:r>
              <a:rPr lang="nl-BE" baseline="0" dirty="0" err="1" smtClean="0"/>
              <a:t>connection</a:t>
            </a:r>
            <a:r>
              <a:rPr lang="nl-BE" baseline="0" dirty="0" smtClean="0"/>
              <a:t> </a:t>
            </a:r>
            <a:r>
              <a:rPr lang="nl-BE" baseline="0" dirty="0" err="1" smtClean="0"/>
              <a:t>to</a:t>
            </a:r>
            <a:r>
              <a:rPr lang="nl-BE" baseline="0" dirty="0" smtClean="0"/>
              <a:t> the </a:t>
            </a:r>
            <a:r>
              <a:rPr lang="nl-BE" baseline="0" dirty="0" err="1" smtClean="0"/>
              <a:t>labour</a:t>
            </a:r>
            <a:r>
              <a:rPr lang="nl-BE" baseline="0" dirty="0" smtClean="0"/>
              <a:t> market </a:t>
            </a:r>
            <a:r>
              <a:rPr lang="nl-BE" baseline="0" dirty="0" err="1" smtClean="0"/>
              <a:t>deteriorates</a:t>
            </a:r>
            <a:r>
              <a:rPr lang="nl-BE" baseline="0" dirty="0" smtClean="0"/>
              <a:t> as </a:t>
            </a:r>
            <a:r>
              <a:rPr lang="nl-BE" baseline="0" dirty="0" err="1" smtClean="0"/>
              <a:t>unemployment</a:t>
            </a:r>
            <a:r>
              <a:rPr lang="nl-BE" baseline="0" dirty="0" smtClean="0"/>
              <a:t> </a:t>
            </a:r>
            <a:r>
              <a:rPr lang="nl-BE" baseline="0" dirty="0" err="1" smtClean="0"/>
              <a:t>duration</a:t>
            </a:r>
            <a:r>
              <a:rPr lang="nl-BE" baseline="0" dirty="0" smtClean="0"/>
              <a:t> </a:t>
            </a:r>
            <a:r>
              <a:rPr lang="nl-BE" baseline="0" dirty="0" err="1" smtClean="0"/>
              <a:t>increases</a:t>
            </a:r>
            <a:r>
              <a:rPr lang="nl-BE" baseline="0" dirty="0" smtClean="0"/>
              <a:t>.</a:t>
            </a:r>
          </a:p>
          <a:p>
            <a:pPr marL="228600" indent="-228600">
              <a:buAutoNum type="arabicPeriod"/>
            </a:pPr>
            <a:r>
              <a:rPr lang="nl-BE" baseline="0" dirty="0" smtClean="0"/>
              <a:t>2. As the </a:t>
            </a:r>
            <a:r>
              <a:rPr lang="nl-BE" baseline="0" dirty="0" err="1" smtClean="0"/>
              <a:t>unemployed</a:t>
            </a:r>
            <a:r>
              <a:rPr lang="nl-BE" baseline="0" dirty="0" smtClean="0"/>
              <a:t> go </a:t>
            </a:r>
            <a:r>
              <a:rPr lang="nl-BE" baseline="0" dirty="0" err="1" smtClean="0"/>
              <a:t>from</a:t>
            </a:r>
            <a:r>
              <a:rPr lang="nl-BE" baseline="0" dirty="0" smtClean="0"/>
              <a:t> short-term </a:t>
            </a:r>
            <a:r>
              <a:rPr lang="nl-BE" baseline="0" dirty="0" err="1" smtClean="0"/>
              <a:t>to</a:t>
            </a:r>
            <a:r>
              <a:rPr lang="nl-BE" baseline="0" dirty="0" smtClean="0"/>
              <a:t> LT </a:t>
            </a:r>
            <a:r>
              <a:rPr lang="nl-BE" baseline="0" dirty="0" err="1" smtClean="0"/>
              <a:t>unemployment</a:t>
            </a:r>
            <a:r>
              <a:rPr lang="nl-BE" baseline="0" dirty="0" smtClean="0"/>
              <a:t>, </a:t>
            </a:r>
            <a:r>
              <a:rPr lang="nl-BE" baseline="0" dirty="0" err="1" smtClean="0"/>
              <a:t>both</a:t>
            </a:r>
            <a:r>
              <a:rPr lang="nl-BE" baseline="0" dirty="0" smtClean="0"/>
              <a:t> the </a:t>
            </a:r>
            <a:r>
              <a:rPr lang="nl-BE" baseline="0" dirty="0" err="1" smtClean="0"/>
              <a:t>coverage</a:t>
            </a:r>
            <a:r>
              <a:rPr lang="nl-BE" baseline="0" dirty="0" smtClean="0"/>
              <a:t> </a:t>
            </a:r>
            <a:r>
              <a:rPr lang="nl-BE" baseline="0" dirty="0" err="1" smtClean="0"/>
              <a:t>and</a:t>
            </a:r>
            <a:r>
              <a:rPr lang="nl-BE" baseline="0" dirty="0" smtClean="0"/>
              <a:t> the </a:t>
            </a:r>
            <a:r>
              <a:rPr lang="nl-BE" baseline="0" dirty="0" err="1" smtClean="0"/>
              <a:t>intensity</a:t>
            </a:r>
            <a:r>
              <a:rPr lang="nl-BE" baseline="0" dirty="0" smtClean="0"/>
              <a:t> of </a:t>
            </a:r>
            <a:r>
              <a:rPr lang="nl-BE" baseline="0" dirty="0" err="1" smtClean="0"/>
              <a:t>active</a:t>
            </a:r>
            <a:r>
              <a:rPr lang="nl-BE" baseline="0" dirty="0" smtClean="0"/>
              <a:t> </a:t>
            </a:r>
            <a:r>
              <a:rPr lang="nl-BE" baseline="0" dirty="0" err="1" smtClean="0"/>
              <a:t>and</a:t>
            </a:r>
            <a:r>
              <a:rPr lang="nl-BE" baseline="0" dirty="0" smtClean="0"/>
              <a:t> </a:t>
            </a:r>
            <a:r>
              <a:rPr lang="nl-BE" baseline="0" dirty="0" err="1" smtClean="0"/>
              <a:t>passive</a:t>
            </a:r>
            <a:r>
              <a:rPr lang="nl-BE" baseline="0" dirty="0" smtClean="0"/>
              <a:t> </a:t>
            </a:r>
            <a:r>
              <a:rPr lang="nl-BE" baseline="0" dirty="0" err="1" smtClean="0"/>
              <a:t>labour</a:t>
            </a:r>
            <a:r>
              <a:rPr lang="nl-BE" baseline="0" dirty="0" smtClean="0"/>
              <a:t> market </a:t>
            </a:r>
            <a:r>
              <a:rPr lang="nl-BE" baseline="0" dirty="0" err="1" smtClean="0"/>
              <a:t>interventions</a:t>
            </a:r>
            <a:r>
              <a:rPr lang="nl-BE" baseline="0" dirty="0" smtClean="0"/>
              <a:t> </a:t>
            </a:r>
            <a:r>
              <a:rPr lang="nl-BE" baseline="0" dirty="0" err="1" smtClean="0"/>
              <a:t>decrease</a:t>
            </a:r>
            <a:r>
              <a:rPr lang="nl-BE" baseline="0" dirty="0" smtClean="0"/>
              <a:t>. </a:t>
            </a:r>
            <a:r>
              <a:rPr lang="nl-BE" baseline="0" dirty="0" err="1" smtClean="0"/>
              <a:t>Unemployment</a:t>
            </a:r>
            <a:r>
              <a:rPr lang="nl-BE" baseline="0" dirty="0" smtClean="0"/>
              <a:t> benefits stop in </a:t>
            </a:r>
            <a:r>
              <a:rPr lang="nl-BE" baseline="0" dirty="0" err="1" smtClean="0"/>
              <a:t>many</a:t>
            </a:r>
            <a:r>
              <a:rPr lang="nl-BE" baseline="0" dirty="0" smtClean="0"/>
              <a:t> </a:t>
            </a:r>
            <a:r>
              <a:rPr lang="nl-BE" baseline="0" dirty="0" err="1" smtClean="0"/>
              <a:t>countries</a:t>
            </a:r>
            <a:r>
              <a:rPr lang="nl-BE" baseline="0" dirty="0" smtClean="0"/>
              <a:t> </a:t>
            </a:r>
            <a:r>
              <a:rPr lang="nl-BE" baseline="0" dirty="0" err="1" smtClean="0"/>
              <a:t>within</a:t>
            </a:r>
            <a:r>
              <a:rPr lang="nl-BE" baseline="0" dirty="0" smtClean="0"/>
              <a:t> 1 </a:t>
            </a:r>
            <a:r>
              <a:rPr lang="nl-BE" baseline="0" dirty="0" err="1" smtClean="0"/>
              <a:t>year</a:t>
            </a:r>
            <a:r>
              <a:rPr lang="nl-BE" baseline="0" dirty="0" smtClean="0"/>
              <a:t>. </a:t>
            </a:r>
            <a:r>
              <a:rPr lang="nl-BE" baseline="0" dirty="0" err="1" smtClean="0"/>
              <a:t>When</a:t>
            </a:r>
            <a:r>
              <a:rPr lang="nl-BE" baseline="0" dirty="0" smtClean="0"/>
              <a:t> </a:t>
            </a:r>
            <a:r>
              <a:rPr lang="nl-BE" baseline="0" dirty="0" err="1" smtClean="0"/>
              <a:t>eligibility</a:t>
            </a:r>
            <a:r>
              <a:rPr lang="nl-BE" baseline="0" dirty="0" smtClean="0"/>
              <a:t> </a:t>
            </a:r>
            <a:r>
              <a:rPr lang="nl-BE" baseline="0" dirty="0" err="1" smtClean="0"/>
              <a:t>ends</a:t>
            </a:r>
            <a:r>
              <a:rPr lang="nl-BE" baseline="0" dirty="0" smtClean="0"/>
              <a:t>, the LT </a:t>
            </a:r>
            <a:r>
              <a:rPr lang="nl-BE" baseline="0" dirty="0" err="1" smtClean="0"/>
              <a:t>unemployed</a:t>
            </a:r>
            <a:r>
              <a:rPr lang="nl-BE" baseline="0" dirty="0" smtClean="0"/>
              <a:t> </a:t>
            </a:r>
            <a:r>
              <a:rPr lang="nl-BE" baseline="0" dirty="0" err="1" smtClean="0"/>
              <a:t>may</a:t>
            </a:r>
            <a:r>
              <a:rPr lang="nl-BE" baseline="0" dirty="0" smtClean="0"/>
              <a:t> </a:t>
            </a:r>
            <a:r>
              <a:rPr lang="nl-BE" baseline="0" dirty="0" err="1" smtClean="0"/>
              <a:t>be</a:t>
            </a:r>
            <a:r>
              <a:rPr lang="nl-BE" baseline="0" dirty="0" smtClean="0"/>
              <a:t> </a:t>
            </a:r>
            <a:r>
              <a:rPr lang="nl-BE" baseline="0" dirty="0" err="1" smtClean="0"/>
              <a:t>eligible</a:t>
            </a:r>
            <a:r>
              <a:rPr lang="nl-BE" baseline="0" dirty="0" smtClean="0"/>
              <a:t> </a:t>
            </a:r>
            <a:r>
              <a:rPr lang="nl-BE" baseline="0" dirty="0" err="1" smtClean="0"/>
              <a:t>for</a:t>
            </a:r>
            <a:r>
              <a:rPr lang="nl-BE" baseline="0" dirty="0" smtClean="0"/>
              <a:t> non-</a:t>
            </a:r>
            <a:r>
              <a:rPr lang="nl-BE" baseline="0" dirty="0" err="1" smtClean="0"/>
              <a:t>contributory</a:t>
            </a:r>
            <a:r>
              <a:rPr lang="nl-BE" baseline="0" dirty="0" smtClean="0"/>
              <a:t> minimum </a:t>
            </a:r>
            <a:r>
              <a:rPr lang="nl-BE" baseline="0" dirty="0" err="1" smtClean="0"/>
              <a:t>income</a:t>
            </a:r>
            <a:r>
              <a:rPr lang="nl-BE" baseline="0" dirty="0" smtClean="0"/>
              <a:t> or </a:t>
            </a:r>
            <a:r>
              <a:rPr lang="nl-BE" baseline="0" dirty="0" err="1" smtClean="0"/>
              <a:t>other</a:t>
            </a:r>
            <a:r>
              <a:rPr lang="nl-BE" baseline="0" dirty="0" smtClean="0"/>
              <a:t> </a:t>
            </a:r>
            <a:r>
              <a:rPr lang="nl-BE" baseline="0" dirty="0" err="1" smtClean="0"/>
              <a:t>social</a:t>
            </a:r>
            <a:r>
              <a:rPr lang="nl-BE" baseline="0" dirty="0" smtClean="0"/>
              <a:t> </a:t>
            </a:r>
            <a:r>
              <a:rPr lang="nl-BE" baseline="0" smtClean="0"/>
              <a:t>assistance benefits.</a:t>
            </a:r>
            <a:endParaRPr lang="nl-BE"/>
          </a:p>
        </p:txBody>
      </p:sp>
      <p:sp>
        <p:nvSpPr>
          <p:cNvPr id="4" name="Tijdelijke aanduiding voor dianummer 3"/>
          <p:cNvSpPr>
            <a:spLocks noGrp="1"/>
          </p:cNvSpPr>
          <p:nvPr>
            <p:ph type="sldNum" sz="quarter" idx="10"/>
          </p:nvPr>
        </p:nvSpPr>
        <p:spPr/>
        <p:txBody>
          <a:bodyPr/>
          <a:lstStyle/>
          <a:p>
            <a:fld id="{A7DE0781-E28D-4482-B0D2-00540FE560C8}" type="slidenum">
              <a:rPr lang="nl-BE" smtClean="0"/>
              <a:t>12</a:t>
            </a:fld>
            <a:endParaRPr lang="nl-BE"/>
          </a:p>
        </p:txBody>
      </p:sp>
    </p:spTree>
    <p:extLst>
      <p:ext uri="{BB962C8B-B14F-4D97-AF65-F5344CB8AC3E}">
        <p14:creationId xmlns:p14="http://schemas.microsoft.com/office/powerpoint/2010/main" val="3728367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4813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A832BD-E8DE-43EE-A5E8-A91E3D234B80}" type="slidenum">
              <a:rPr lang="fr-BE" altLang="pt-PT" smtClean="0">
                <a:solidFill>
                  <a:prstClr val="black"/>
                </a:solidFill>
              </a:rPr>
              <a:pPr/>
              <a:t>109</a:t>
            </a:fld>
            <a:endParaRPr lang="fr-BE" altLang="pt-PT" smtClean="0">
              <a:solidFill>
                <a:prstClr val="black"/>
              </a:solidFill>
            </a:endParaRPr>
          </a:p>
        </p:txBody>
      </p:sp>
    </p:spTree>
    <p:extLst>
      <p:ext uri="{BB962C8B-B14F-4D97-AF65-F5344CB8AC3E}">
        <p14:creationId xmlns:p14="http://schemas.microsoft.com/office/powerpoint/2010/main" val="55222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Lack</a:t>
            </a:r>
            <a:r>
              <a:rPr lang="nl-BE" dirty="0" smtClean="0"/>
              <a:t> of policy </a:t>
            </a:r>
            <a:r>
              <a:rPr lang="nl-BE" dirty="0" err="1" smtClean="0"/>
              <a:t>coordination</a:t>
            </a:r>
            <a:r>
              <a:rPr lang="nl-BE" dirty="0" smtClean="0"/>
              <a:t> lead </a:t>
            </a:r>
            <a:r>
              <a:rPr lang="nl-BE" dirty="0" err="1" smtClean="0"/>
              <a:t>to</a:t>
            </a:r>
            <a:r>
              <a:rPr lang="nl-BE" dirty="0" smtClean="0"/>
              <a:t> </a:t>
            </a:r>
            <a:r>
              <a:rPr lang="nl-BE" dirty="0" err="1" smtClean="0"/>
              <a:t>framentation</a:t>
            </a:r>
            <a:r>
              <a:rPr lang="nl-BE" dirty="0" smtClean="0"/>
              <a:t> </a:t>
            </a:r>
            <a:r>
              <a:rPr lang="nl-BE" dirty="0" err="1" smtClean="0"/>
              <a:t>and</a:t>
            </a:r>
            <a:r>
              <a:rPr lang="nl-BE" dirty="0" smtClean="0"/>
              <a:t> </a:t>
            </a:r>
            <a:r>
              <a:rPr lang="nl-BE" dirty="0" err="1" smtClean="0"/>
              <a:t>inconsistencies</a:t>
            </a:r>
            <a:r>
              <a:rPr lang="nl-BE" dirty="0" smtClean="0"/>
              <a:t> in service </a:t>
            </a:r>
            <a:r>
              <a:rPr lang="nl-BE" dirty="0" err="1" smtClean="0"/>
              <a:t>provision</a:t>
            </a:r>
            <a:r>
              <a:rPr lang="nl-BE" dirty="0" smtClean="0"/>
              <a:t>.</a:t>
            </a:r>
            <a:endParaRPr lang="nl-BE" dirty="0"/>
          </a:p>
        </p:txBody>
      </p:sp>
      <p:sp>
        <p:nvSpPr>
          <p:cNvPr id="4" name="Tijdelijke aanduiding voor dianummer 3"/>
          <p:cNvSpPr>
            <a:spLocks noGrp="1"/>
          </p:cNvSpPr>
          <p:nvPr>
            <p:ph type="sldNum" sz="quarter" idx="10"/>
          </p:nvPr>
        </p:nvSpPr>
        <p:spPr/>
        <p:txBody>
          <a:bodyPr/>
          <a:lstStyle/>
          <a:p>
            <a:fld id="{A7DE0781-E28D-4482-B0D2-00540FE560C8}" type="slidenum">
              <a:rPr lang="nl-BE" smtClean="0"/>
              <a:t>13</a:t>
            </a:fld>
            <a:endParaRPr lang="nl-BE"/>
          </a:p>
        </p:txBody>
      </p:sp>
    </p:spTree>
    <p:extLst>
      <p:ext uri="{BB962C8B-B14F-4D97-AF65-F5344CB8AC3E}">
        <p14:creationId xmlns:p14="http://schemas.microsoft.com/office/powerpoint/2010/main" val="203186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Quality</a:t>
            </a:r>
            <a:r>
              <a:rPr lang="nl-BE" baseline="0" dirty="0" smtClean="0"/>
              <a:t> services: </a:t>
            </a:r>
            <a:r>
              <a:rPr lang="nl-BE" baseline="0" dirty="0" err="1" smtClean="0"/>
              <a:t>childcare</a:t>
            </a:r>
            <a:r>
              <a:rPr lang="nl-BE" baseline="0" dirty="0" smtClean="0"/>
              <a:t>, </a:t>
            </a:r>
            <a:r>
              <a:rPr lang="nl-BE" baseline="0" dirty="0" err="1" smtClean="0"/>
              <a:t>elderly</a:t>
            </a:r>
            <a:r>
              <a:rPr lang="nl-BE" baseline="0" dirty="0" smtClean="0"/>
              <a:t> care, transport </a:t>
            </a:r>
            <a:r>
              <a:rPr lang="nl-BE" baseline="0" dirty="0" err="1" smtClean="0"/>
              <a:t>problems</a:t>
            </a:r>
            <a:r>
              <a:rPr lang="nl-BE" baseline="0" dirty="0" smtClean="0"/>
              <a:t>, de </a:t>
            </a:r>
            <a:r>
              <a:rPr lang="nl-BE" baseline="0" dirty="0" err="1" smtClean="0"/>
              <a:t>bt</a:t>
            </a:r>
            <a:r>
              <a:rPr lang="nl-BE" baseline="0" dirty="0" smtClean="0"/>
              <a:t> counseling, health issues</a:t>
            </a:r>
          </a:p>
          <a:p>
            <a:r>
              <a:rPr lang="nl-BE" baseline="0" dirty="0" err="1" smtClean="0"/>
              <a:t>Activation</a:t>
            </a:r>
            <a:r>
              <a:rPr lang="nl-BE" baseline="0" dirty="0" smtClean="0"/>
              <a:t> </a:t>
            </a:r>
            <a:r>
              <a:rPr lang="nl-BE" baseline="0" dirty="0" err="1" smtClean="0"/>
              <a:t>measures</a:t>
            </a:r>
            <a:r>
              <a:rPr lang="nl-BE" baseline="0" dirty="0" smtClean="0"/>
              <a:t>: </a:t>
            </a:r>
            <a:endParaRPr lang="nl-BE" dirty="0"/>
          </a:p>
        </p:txBody>
      </p:sp>
      <p:sp>
        <p:nvSpPr>
          <p:cNvPr id="4" name="Tijdelijke aanduiding voor dianummer 3"/>
          <p:cNvSpPr>
            <a:spLocks noGrp="1"/>
          </p:cNvSpPr>
          <p:nvPr>
            <p:ph type="sldNum" sz="quarter" idx="10"/>
          </p:nvPr>
        </p:nvSpPr>
        <p:spPr/>
        <p:txBody>
          <a:bodyPr/>
          <a:lstStyle/>
          <a:p>
            <a:fld id="{A7DE0781-E28D-4482-B0D2-00540FE560C8}" type="slidenum">
              <a:rPr lang="nl-BE" smtClean="0"/>
              <a:t>14</a:t>
            </a:fld>
            <a:endParaRPr lang="nl-BE"/>
          </a:p>
        </p:txBody>
      </p:sp>
    </p:spTree>
    <p:extLst>
      <p:ext uri="{BB962C8B-B14F-4D97-AF65-F5344CB8AC3E}">
        <p14:creationId xmlns:p14="http://schemas.microsoft.com/office/powerpoint/2010/main" val="219713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405350E-29BA-4355-91A0-4F4122D8B117}"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190234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baseline="0" dirty="0" smtClean="0"/>
          </a:p>
          <a:p>
            <a:fld id="{EA1FC156-DB7C-42DF-94DC-E4F416777E69}" type="datetime1">
              <a:rPr lang="en-US" smtClean="0"/>
              <a:pPr/>
              <a:t>5/11/2015</a:t>
            </a:fld>
            <a:endParaRPr lang="en-US" dirty="0" smtClean="0"/>
          </a:p>
          <a:p>
            <a:r>
              <a:rPr lang="en-US" dirty="0" smtClean="0"/>
              <a:t>Member of  Greek  Social Workers Action Network</a:t>
            </a:r>
            <a:endParaRPr lang="el-GR" dirty="0"/>
          </a:p>
        </p:txBody>
      </p:sp>
      <p:sp>
        <p:nvSpPr>
          <p:cNvPr id="4" name="3 - Θέση αριθμού διαφάνειας"/>
          <p:cNvSpPr>
            <a:spLocks noGrp="1"/>
          </p:cNvSpPr>
          <p:nvPr>
            <p:ph type="sldNum" sz="quarter" idx="10"/>
          </p:nvPr>
        </p:nvSpPr>
        <p:spPr/>
        <p:txBody>
          <a:bodyPr/>
          <a:lstStyle/>
          <a:p>
            <a:fld id="{6405350E-29BA-4355-91A0-4F4122D8B117}"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372265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405350E-29BA-4355-91A0-4F4122D8B117}"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350105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pt-PT" smtClean="0"/>
          </a:p>
        </p:txBody>
      </p:sp>
      <p:sp>
        <p:nvSpPr>
          <p:cNvPr id="5124"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475F85-5F62-4349-B2C4-F3FF7BE69E0A}" type="slidenum">
              <a:rPr lang="fr-BE" altLang="pt-PT" smtClean="0">
                <a:solidFill>
                  <a:prstClr val="black"/>
                </a:solidFill>
              </a:rPr>
              <a:pPr/>
              <a:t>88</a:t>
            </a:fld>
            <a:endParaRPr lang="fr-BE" altLang="pt-PT" smtClean="0">
              <a:solidFill>
                <a:prstClr val="black"/>
              </a:solidFill>
            </a:endParaRPr>
          </a:p>
        </p:txBody>
      </p:sp>
    </p:spTree>
    <p:extLst>
      <p:ext uri="{BB962C8B-B14F-4D97-AF65-F5344CB8AC3E}">
        <p14:creationId xmlns:p14="http://schemas.microsoft.com/office/powerpoint/2010/main" val="3843680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31801" y="1798639"/>
            <a:ext cx="7581900" cy="503237"/>
          </a:xfrm>
          <a:solidFill>
            <a:srgbClr val="77D109"/>
          </a:solidFill>
          <a:extLst/>
        </p:spPr>
        <p:txBody>
          <a:bodyPr lIns="0" rIns="0">
            <a:spAutoFit/>
          </a:bodyPr>
          <a:lstStyle>
            <a:lvl1pPr>
              <a:spcBef>
                <a:spcPct val="20000"/>
              </a:spcBef>
              <a:buClr>
                <a:srgbClr val="00AEEF"/>
              </a:buClr>
              <a:buSzPct val="80000"/>
              <a:buFont typeface="Arial" charset="0"/>
              <a:buNone/>
              <a:defRPr sz="3300">
                <a:solidFill>
                  <a:schemeClr val="tx2"/>
                </a:solidFill>
              </a:defRPr>
            </a:lvl1pPr>
          </a:lstStyle>
          <a:p>
            <a:pPr lvl="0"/>
            <a:r>
              <a:rPr lang="en-US" noProof="0" dirty="0" smtClean="0"/>
              <a:t>Click to edit Master title style</a:t>
            </a:r>
            <a:endParaRPr lang="en-GB" noProof="0" dirty="0" smtClean="0"/>
          </a:p>
        </p:txBody>
      </p:sp>
      <p:sp>
        <p:nvSpPr>
          <p:cNvPr id="43011" name="Rectangle 3"/>
          <p:cNvSpPr>
            <a:spLocks noGrp="1" noChangeArrowheads="1"/>
          </p:cNvSpPr>
          <p:nvPr>
            <p:ph type="subTitle" idx="1"/>
          </p:nvPr>
        </p:nvSpPr>
        <p:spPr>
          <a:xfrm>
            <a:off x="431801" y="3598864"/>
            <a:ext cx="11131551" cy="365125"/>
          </a:xfrm>
          <a:extLst/>
        </p:spPr>
        <p:txBody>
          <a:bodyPr lIns="0" rIns="0"/>
          <a:lstStyle>
            <a:lvl1pPr marL="0" indent="0">
              <a:buFont typeface="Arial" charset="0"/>
              <a:buNone/>
              <a:defRPr>
                <a:solidFill>
                  <a:schemeClr val="tx1"/>
                </a:solidFill>
              </a:defRPr>
            </a:lvl1pPr>
          </a:lstStyle>
          <a:p>
            <a:pPr lvl="0"/>
            <a:r>
              <a:rPr lang="en-US" noProof="0" dirty="0" smtClean="0"/>
              <a:t>Click to edit Master subtitle style</a:t>
            </a:r>
            <a:endParaRPr lang="en-GB" noProof="0" dirty="0" smtClean="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6517" y="0"/>
            <a:ext cx="5578731" cy="1124744"/>
          </a:xfrm>
          <a:prstGeom prst="rect">
            <a:avLst/>
          </a:prstGeom>
        </p:spPr>
      </p:pic>
    </p:spTree>
    <p:extLst>
      <p:ext uri="{BB962C8B-B14F-4D97-AF65-F5344CB8AC3E}">
        <p14:creationId xmlns:p14="http://schemas.microsoft.com/office/powerpoint/2010/main" val="69616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221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1" y="323851"/>
            <a:ext cx="2781300" cy="5553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23851"/>
            <a:ext cx="8147051" cy="555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951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55275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816325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898969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17661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499044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74357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28275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29130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150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9836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334769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097856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B506B9-0523-4F2D-82FD-654DA893D8A3}"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4146658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FEAA2B-0300-4B1B-8B6C-24C7A6EFCFA1}"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430134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913CB0-C421-4F5D-AC72-7FCE81CB9BEA}"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3474574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FFEC4A-BC09-4D83-8B4D-CC5EC3FE0B93}"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3134897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DA2A35-CFA2-46EB-972E-27B5005F4D0C}"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3497010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900A07-6777-4174-8BF5-7B5C3F940EED}"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2220134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447DF9-4E91-48E6-BFDC-3CCE2867F724}"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421103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1315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7A2092-5344-4D5B-903E-46B7990628B1}"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3348628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F4B8E3-271D-45A5-92C8-8EC710D5953F}"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1991411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0474B-CD0A-4DEC-9124-0428E9B4DE1A}"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529839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C70A7-A2E5-4A2A-82D1-4783508C5A7D}" type="slidenum">
              <a:rPr lang="es-ES">
                <a:solidFill>
                  <a:srgbClr val="000000"/>
                </a:solidFill>
              </a:rPr>
              <a:pPr>
                <a:defRPr/>
              </a:pPr>
              <a:t>‹nr.›</a:t>
            </a:fld>
            <a:endParaRPr lang="es-ES" dirty="0">
              <a:solidFill>
                <a:srgbClr val="000000"/>
              </a:solidFill>
            </a:endParaRPr>
          </a:p>
        </p:txBody>
      </p:sp>
    </p:spTree>
    <p:extLst>
      <p:ext uri="{BB962C8B-B14F-4D97-AF65-F5344CB8AC3E}">
        <p14:creationId xmlns:p14="http://schemas.microsoft.com/office/powerpoint/2010/main" val="384950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767847967"/>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986280409"/>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937896382"/>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640741214"/>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065864725"/>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548912320"/>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600200"/>
            <a:ext cx="5463117"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98118" y="1600200"/>
            <a:ext cx="546523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2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276970443"/>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4158098571"/>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417505678"/>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742778145"/>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403431694"/>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E281B-3650-49EA-B428-1376D08D8830}"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1393512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B35F6B-6B19-4ECC-A8B8-CBB9F230E664}"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54160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6E2E-3CE7-445E-8AD6-5840140EE9D7}"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4245687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92122-8C59-4082-BE47-F5566BC950B6}"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595557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246682-34A3-49D6-82D4-2C5F40199F4C}"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70139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6130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120C35-7741-4BF7-86B0-D91FAA220CC6}"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39118682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E3EF5F-DF70-45ED-B6A8-C445B45E7DCE}"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1533948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DADDF5-97B3-405D-9BEA-49212B32FA64}"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895607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5F6C22-B6CC-4081-A5F6-7EDCCAB17D43}"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3499380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3A2433-22E4-41F2-9ADA-D3629736A0FA}"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849670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643CBC-3035-4751-8963-A35A95158CDA}"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2354335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fr-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C257CE-C377-4EBD-B884-62675E581790}" type="slidenum">
              <a:rPr lang="fr-BE" altLang="pt-PT">
                <a:solidFill>
                  <a:srgbClr val="000000"/>
                </a:solidFill>
              </a:rPr>
              <a:pPr>
                <a:defRPr/>
              </a:pPr>
              <a:t>‹nr.›</a:t>
            </a:fld>
            <a:endParaRPr lang="fr-BE" altLang="pt-PT">
              <a:solidFill>
                <a:srgbClr val="000000"/>
              </a:solidFill>
            </a:endParaRPr>
          </a:p>
        </p:txBody>
      </p:sp>
    </p:spTree>
    <p:extLst>
      <p:ext uri="{BB962C8B-B14F-4D97-AF65-F5344CB8AC3E}">
        <p14:creationId xmlns:p14="http://schemas.microsoft.com/office/powerpoint/2010/main" val="207341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92011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64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0118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054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31801" y="323850"/>
            <a:ext cx="11131551" cy="381000"/>
          </a:xfrm>
          <a:prstGeom prst="rect">
            <a:avLst/>
          </a:prstGeom>
          <a:solidFill>
            <a:srgbClr val="77D1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en-GB" altLang="fr-FR" noProof="0" dirty="0" smtClean="0"/>
              <a:t>Click to edit Master title style</a:t>
            </a:r>
          </a:p>
        </p:txBody>
      </p:sp>
      <p:sp>
        <p:nvSpPr>
          <p:cNvPr id="23555" name="Rectangle 3"/>
          <p:cNvSpPr>
            <a:spLocks noGrp="1" noChangeArrowheads="1"/>
          </p:cNvSpPr>
          <p:nvPr>
            <p:ph type="body" idx="1"/>
          </p:nvPr>
        </p:nvSpPr>
        <p:spPr bwMode="auto">
          <a:xfrm>
            <a:off x="431801" y="1600200"/>
            <a:ext cx="11131551"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GB" altLang="fr-FR" smtClean="0"/>
          </a:p>
        </p:txBody>
      </p:sp>
      <p:pic>
        <p:nvPicPr>
          <p:cNvPr id="4" name="Afbeelding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37588" y="6381750"/>
            <a:ext cx="2362200" cy="476250"/>
          </a:xfrm>
          <a:prstGeom prst="rect">
            <a:avLst/>
          </a:prstGeom>
        </p:spPr>
      </p:pic>
    </p:spTree>
    <p:extLst>
      <p:ext uri="{BB962C8B-B14F-4D97-AF65-F5344CB8AC3E}">
        <p14:creationId xmlns:p14="http://schemas.microsoft.com/office/powerpoint/2010/main" val="2999110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l" rtl="0" eaLnBrk="0" fontAlgn="base" hangingPunct="0">
        <a:spcBef>
          <a:spcPct val="0"/>
        </a:spcBef>
        <a:spcAft>
          <a:spcPct val="0"/>
        </a:spcAft>
        <a:defRPr sz="2500">
          <a:solidFill>
            <a:srgbClr val="FFFFFF"/>
          </a:solidFill>
          <a:latin typeface="+mj-lt"/>
          <a:ea typeface="+mj-ea"/>
          <a:cs typeface="+mj-cs"/>
        </a:defRPr>
      </a:lvl1pPr>
      <a:lvl2pPr algn="l" rtl="0" eaLnBrk="0" fontAlgn="base" hangingPunct="0">
        <a:spcBef>
          <a:spcPct val="0"/>
        </a:spcBef>
        <a:spcAft>
          <a:spcPct val="0"/>
        </a:spcAft>
        <a:defRPr sz="2500">
          <a:solidFill>
            <a:srgbClr val="FFFFFF"/>
          </a:solidFill>
          <a:latin typeface="Arial" charset="0"/>
        </a:defRPr>
      </a:lvl2pPr>
      <a:lvl3pPr algn="l" rtl="0" eaLnBrk="0" fontAlgn="base" hangingPunct="0">
        <a:spcBef>
          <a:spcPct val="0"/>
        </a:spcBef>
        <a:spcAft>
          <a:spcPct val="0"/>
        </a:spcAft>
        <a:defRPr sz="2500">
          <a:solidFill>
            <a:srgbClr val="FFFFFF"/>
          </a:solidFill>
          <a:latin typeface="Arial" charset="0"/>
        </a:defRPr>
      </a:lvl3pPr>
      <a:lvl4pPr algn="l" rtl="0" eaLnBrk="0" fontAlgn="base" hangingPunct="0">
        <a:spcBef>
          <a:spcPct val="0"/>
        </a:spcBef>
        <a:spcAft>
          <a:spcPct val="0"/>
        </a:spcAft>
        <a:defRPr sz="2500">
          <a:solidFill>
            <a:srgbClr val="FFFFFF"/>
          </a:solidFill>
          <a:latin typeface="Arial" charset="0"/>
        </a:defRPr>
      </a:lvl4pPr>
      <a:lvl5pPr algn="l" rtl="0" eaLnBrk="0" fontAlgn="base" hangingPunct="0">
        <a:spcBef>
          <a:spcPct val="0"/>
        </a:spcBef>
        <a:spcAft>
          <a:spcPct val="0"/>
        </a:spcAft>
        <a:defRPr sz="2500">
          <a:solidFill>
            <a:srgbClr val="FFFFFF"/>
          </a:solidFill>
          <a:latin typeface="Arial" charset="0"/>
        </a:defRPr>
      </a:lvl5pPr>
      <a:lvl6pPr marL="457200" algn="l" rtl="0" eaLnBrk="1" fontAlgn="base" hangingPunct="1">
        <a:spcBef>
          <a:spcPct val="0"/>
        </a:spcBef>
        <a:spcAft>
          <a:spcPct val="0"/>
        </a:spcAft>
        <a:defRPr sz="2500">
          <a:solidFill>
            <a:srgbClr val="FFFFFF"/>
          </a:solidFill>
          <a:latin typeface="Arial" charset="0"/>
        </a:defRPr>
      </a:lvl6pPr>
      <a:lvl7pPr marL="914400" algn="l" rtl="0" eaLnBrk="1" fontAlgn="base" hangingPunct="1">
        <a:spcBef>
          <a:spcPct val="0"/>
        </a:spcBef>
        <a:spcAft>
          <a:spcPct val="0"/>
        </a:spcAft>
        <a:defRPr sz="2500">
          <a:solidFill>
            <a:srgbClr val="FFFFFF"/>
          </a:solidFill>
          <a:latin typeface="Arial" charset="0"/>
        </a:defRPr>
      </a:lvl7pPr>
      <a:lvl8pPr marL="1371600" algn="l" rtl="0" eaLnBrk="1" fontAlgn="base" hangingPunct="1">
        <a:spcBef>
          <a:spcPct val="0"/>
        </a:spcBef>
        <a:spcAft>
          <a:spcPct val="0"/>
        </a:spcAft>
        <a:defRPr sz="2500">
          <a:solidFill>
            <a:srgbClr val="FFFFFF"/>
          </a:solidFill>
          <a:latin typeface="Arial" charset="0"/>
        </a:defRPr>
      </a:lvl8pPr>
      <a:lvl9pPr marL="1828800" algn="l" rtl="0" eaLnBrk="1" fontAlgn="base" hangingPunct="1">
        <a:spcBef>
          <a:spcPct val="0"/>
        </a:spcBef>
        <a:spcAft>
          <a:spcPct val="0"/>
        </a:spcAft>
        <a:defRPr sz="2500">
          <a:solidFill>
            <a:srgbClr val="FFFFFF"/>
          </a:solidFill>
          <a:latin typeface="Arial" charset="0"/>
        </a:defRPr>
      </a:lvl9pPr>
    </p:titleStyle>
    <p:bodyStyle>
      <a:lvl1pPr marL="342900" indent="-342900" algn="l" rtl="0" eaLnBrk="0" fontAlgn="base" hangingPunct="0">
        <a:spcBef>
          <a:spcPct val="20000"/>
        </a:spcBef>
        <a:spcAft>
          <a:spcPct val="0"/>
        </a:spcAft>
        <a:buClr>
          <a:srgbClr val="00528D"/>
        </a:buClr>
        <a:buSzPct val="80000"/>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EC3DE"/>
        </a:buClr>
        <a:buSzPct val="80000"/>
        <a:buFont typeface="Arial"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accent1"/>
        </a:buClr>
        <a:buSzPct val="80000"/>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2F454-8773-4CD7-A59E-F643E4913B05}" type="datetimeFigureOut">
              <a:rPr lang="en-GB" smtClean="0">
                <a:solidFill>
                  <a:prstClr val="black">
                    <a:tint val="75000"/>
                  </a:prstClr>
                </a:solidFill>
              </a:rPr>
              <a:pPr/>
              <a:t>11/05/2015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078AE-CD4F-4E5A-867E-573BDC03760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0317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69F8AFC-F2F5-41EA-8327-723497C2CF60}" type="slidenum">
              <a:rPr lang="es-ES">
                <a:solidFill>
                  <a:srgbClr val="000000"/>
                </a:solidFill>
              </a:rPr>
              <a:pPr fontAlgn="base">
                <a:spcBef>
                  <a:spcPct val="0"/>
                </a:spcBef>
                <a:spcAft>
                  <a:spcPct val="0"/>
                </a:spcAft>
                <a:defRPr/>
              </a:pPr>
              <a:t>‹nr.›</a:t>
            </a:fld>
            <a:endParaRPr lang="es-ES" dirty="0">
              <a:solidFill>
                <a:srgbClr val="000000"/>
              </a:solidFill>
            </a:endParaRPr>
          </a:p>
        </p:txBody>
      </p:sp>
    </p:spTree>
    <p:extLst>
      <p:ext uri="{BB962C8B-B14F-4D97-AF65-F5344CB8AC3E}">
        <p14:creationId xmlns:p14="http://schemas.microsoft.com/office/powerpoint/2010/main" val="21614121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Ref idx="1003">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868A8-16B0-432D-94AD-9DED80CAAE1D}" type="datetimeFigureOut">
              <a:rPr lang="el-GR" smtClean="0">
                <a:solidFill>
                  <a:prstClr val="black">
                    <a:tint val="75000"/>
                  </a:prstClr>
                </a:solidFill>
              </a:rPr>
              <a:pPr/>
              <a:t>11/5/2015</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C008F-00D1-409B-B84D-E06A7649B439}"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5964739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BE" altLang="pt-PT"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pt-PT" smtClean="0"/>
              <a:t>Click to edit Master text styles</a:t>
            </a:r>
          </a:p>
          <a:p>
            <a:pPr lvl="1"/>
            <a:r>
              <a:rPr lang="fr-BE" altLang="pt-PT" smtClean="0"/>
              <a:t>Second level</a:t>
            </a:r>
          </a:p>
          <a:p>
            <a:pPr lvl="2"/>
            <a:r>
              <a:rPr lang="fr-BE" altLang="pt-PT" smtClean="0"/>
              <a:t>Third level</a:t>
            </a:r>
          </a:p>
          <a:p>
            <a:pPr lvl="3"/>
            <a:r>
              <a:rPr lang="fr-BE" altLang="pt-PT" smtClean="0"/>
              <a:t>Fourth level</a:t>
            </a:r>
          </a:p>
          <a:p>
            <a:pPr lvl="4"/>
            <a:r>
              <a:rPr lang="fr-BE" altLang="pt-PT"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fr-BE">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fr-BE">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B3A66AD-F605-4491-8B6A-C7A2EB2C7F74}" type="slidenum">
              <a:rPr lang="fr-BE" altLang="pt-PT">
                <a:solidFill>
                  <a:srgbClr val="000000"/>
                </a:solidFill>
              </a:rPr>
              <a:pPr fontAlgn="base">
                <a:spcBef>
                  <a:spcPct val="0"/>
                </a:spcBef>
                <a:spcAft>
                  <a:spcPct val="0"/>
                </a:spcAft>
                <a:defRPr/>
              </a:pPr>
              <a:t>‹nr.›</a:t>
            </a:fld>
            <a:endParaRPr lang="fr-BE" altLang="pt-PT">
              <a:solidFill>
                <a:srgbClr val="000000"/>
              </a:solidFill>
            </a:endParaRPr>
          </a:p>
        </p:txBody>
      </p:sp>
    </p:spTree>
    <p:extLst>
      <p:ext uri="{BB962C8B-B14F-4D97-AF65-F5344CB8AC3E}">
        <p14:creationId xmlns:p14="http://schemas.microsoft.com/office/powerpoint/2010/main" val="6026740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21.xml"/><Relationship Id="rId7" Type="http://schemas.openxmlformats.org/officeDocument/2006/relationships/package" Target="../embeddings/Microsoft_Word-document4.docx"/><Relationship Id="rId2" Type="http://schemas.openxmlformats.org/officeDocument/2006/relationships/slideLayout" Target="../slideLayouts/slideLayout5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8.jpeg"/><Relationship Id="rId4" Type="http://schemas.openxmlformats.org/officeDocument/2006/relationships/image" Target="../media/image37.png"/></Relationships>
</file>

<file path=ppt/slides/_rels/slide10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22.xml"/><Relationship Id="rId7" Type="http://schemas.openxmlformats.org/officeDocument/2006/relationships/package" Target="../embeddings/Microsoft_Word-document5.docx"/><Relationship Id="rId2" Type="http://schemas.openxmlformats.org/officeDocument/2006/relationships/slideLayout" Target="../slideLayouts/slideLayout5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8.jpeg"/><Relationship Id="rId4" Type="http://schemas.openxmlformats.org/officeDocument/2006/relationships/image" Target="../media/image37.png"/></Relationships>
</file>

<file path=ppt/slides/_rels/slide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10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1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10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10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109.xml.rels><?xml version="1.0" encoding="UTF-8" standalone="yes"?>
<Relationships xmlns="http://schemas.openxmlformats.org/package/2006/relationships"><Relationship Id="rId3" Type="http://schemas.openxmlformats.org/officeDocument/2006/relationships/hyperlink" Target="http://www.eapn.pt/" TargetMode="External"/><Relationship Id="rId2" Type="http://schemas.openxmlformats.org/officeDocument/2006/relationships/notesSlide" Target="../notesSlides/notesSlide30.xml"/><Relationship Id="rId1" Type="http://schemas.openxmlformats.org/officeDocument/2006/relationships/slideLayout" Target="../slideLayouts/slideLayout48.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raisfundacion.org/" TargetMode="Externa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7.xml"/><Relationship Id="rId5" Type="http://schemas.openxmlformats.org/officeDocument/2006/relationships/image" Target="../media/image36.jpeg"/><Relationship Id="rId4" Type="http://schemas.openxmlformats.org/officeDocument/2006/relationships/image" Target="../media/image35.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38.jpeg"/></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9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97.xml.rels><?xml version="1.0" encoding="UTF-8" standalone="yes"?>
<Relationships xmlns="http://schemas.openxmlformats.org/package/2006/relationships"><Relationship Id="rId8" Type="http://schemas.openxmlformats.org/officeDocument/2006/relationships/package" Target="../embeddings/Microsoft_Word-document2.docx"/><Relationship Id="rId3" Type="http://schemas.openxmlformats.org/officeDocument/2006/relationships/notesSlide" Target="../notesSlides/notesSlide18.xml"/><Relationship Id="rId7" Type="http://schemas.openxmlformats.org/officeDocument/2006/relationships/oleObject" Target="../embeddings/oleObject1.bin"/><Relationship Id="rId2" Type="http://schemas.openxmlformats.org/officeDocument/2006/relationships/slideLayout" Target="../slideLayouts/slideLayout56.xml"/><Relationship Id="rId1" Type="http://schemas.openxmlformats.org/officeDocument/2006/relationships/vmlDrawing" Target="../drawings/vmlDrawing1.vml"/><Relationship Id="rId6" Type="http://schemas.openxmlformats.org/officeDocument/2006/relationships/image" Target="../media/image40.emf"/><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39.emf"/></Relationships>
</file>

<file path=ppt/slides/_rels/slide98.xml.rels><?xml version="1.0" encoding="UTF-8" standalone="yes"?>
<Relationships xmlns="http://schemas.openxmlformats.org/package/2006/relationships"><Relationship Id="rId8" Type="http://schemas.openxmlformats.org/officeDocument/2006/relationships/package" Target="../embeddings/Microsoft_Word-document3.docx"/><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56.xml"/><Relationship Id="rId1" Type="http://schemas.openxmlformats.org/officeDocument/2006/relationships/vmlDrawing" Target="../drawings/vmlDrawing2.vml"/><Relationship Id="rId6" Type="http://schemas.openxmlformats.org/officeDocument/2006/relationships/image" Target="../media/image42.emf"/><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1.emf"/></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6.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35901" y="3068960"/>
            <a:ext cx="5686425" cy="1523494"/>
          </a:xfrm>
        </p:spPr>
        <p:txBody>
          <a:bodyPr/>
          <a:lstStyle/>
          <a:p>
            <a:r>
              <a:rPr lang="en-US" b="1" noProof="0" dirty="0" smtClean="0"/>
              <a:t>Answers to the social damage of the austerity policy</a:t>
            </a:r>
            <a:endParaRPr lang="en-US" noProof="0" dirty="0"/>
          </a:p>
        </p:txBody>
      </p:sp>
      <p:sp>
        <p:nvSpPr>
          <p:cNvPr id="5" name="Ondertitel 4"/>
          <p:cNvSpPr>
            <a:spLocks noGrp="1"/>
          </p:cNvSpPr>
          <p:nvPr>
            <p:ph type="subTitle" idx="1"/>
          </p:nvPr>
        </p:nvSpPr>
        <p:spPr>
          <a:xfrm>
            <a:off x="1847851" y="5373217"/>
            <a:ext cx="8348663" cy="365125"/>
          </a:xfrm>
        </p:spPr>
        <p:txBody>
          <a:bodyPr/>
          <a:lstStyle/>
          <a:p>
            <a:r>
              <a:rPr lang="en-US" noProof="0" dirty="0" smtClean="0"/>
              <a:t>Afternoon session</a:t>
            </a:r>
            <a:endParaRPr lang="en-US" noProof="0" dirty="0"/>
          </a:p>
        </p:txBody>
      </p:sp>
    </p:spTree>
    <p:extLst>
      <p:ext uri="{BB962C8B-B14F-4D97-AF65-F5344CB8AC3E}">
        <p14:creationId xmlns:p14="http://schemas.microsoft.com/office/powerpoint/2010/main" val="4162154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 </a:t>
            </a:r>
            <a:r>
              <a:rPr lang="nl-BE" sz="2800" dirty="0" smtClean="0"/>
              <a:t>Context of the </a:t>
            </a:r>
            <a:r>
              <a:rPr lang="nl-BE" sz="2800" dirty="0" err="1" smtClean="0"/>
              <a:t>initiative</a:t>
            </a:r>
            <a:endParaRPr lang="nl-BE" dirty="0"/>
          </a:p>
        </p:txBody>
      </p:sp>
      <p:sp>
        <p:nvSpPr>
          <p:cNvPr id="3" name="Tijdelijke aanduiding voor inhoud 2"/>
          <p:cNvSpPr>
            <a:spLocks noGrp="1"/>
          </p:cNvSpPr>
          <p:nvPr>
            <p:ph idx="1"/>
          </p:nvPr>
        </p:nvSpPr>
        <p:spPr/>
        <p:txBody>
          <a:bodyPr/>
          <a:lstStyle/>
          <a:p>
            <a:r>
              <a:rPr lang="nl-BE" dirty="0" smtClean="0"/>
              <a:t>=policy </a:t>
            </a:r>
            <a:r>
              <a:rPr lang="nl-BE" dirty="0" err="1" smtClean="0"/>
              <a:t>deliverable</a:t>
            </a:r>
            <a:r>
              <a:rPr lang="nl-BE" dirty="0" smtClean="0"/>
              <a:t> 2015 </a:t>
            </a:r>
            <a:r>
              <a:rPr lang="nl-BE" dirty="0" err="1" smtClean="0"/>
              <a:t>for</a:t>
            </a:r>
            <a:r>
              <a:rPr lang="nl-BE" dirty="0" smtClean="0"/>
              <a:t> employability (package of </a:t>
            </a:r>
            <a:r>
              <a:rPr lang="nl-BE" dirty="0" err="1" smtClean="0"/>
              <a:t>measures</a:t>
            </a:r>
            <a:r>
              <a:rPr lang="nl-BE" dirty="0"/>
              <a:t> </a:t>
            </a:r>
            <a:r>
              <a:rPr lang="nl-BE" dirty="0" err="1" smtClean="0"/>
              <a:t>before</a:t>
            </a:r>
            <a:r>
              <a:rPr lang="nl-BE" dirty="0" smtClean="0"/>
              <a:t> the </a:t>
            </a:r>
            <a:r>
              <a:rPr lang="nl-BE" dirty="0" err="1" smtClean="0"/>
              <a:t>summer</a:t>
            </a:r>
            <a:r>
              <a:rPr lang="nl-BE" dirty="0" smtClean="0"/>
              <a:t>)</a:t>
            </a:r>
          </a:p>
          <a:p>
            <a:r>
              <a:rPr lang="nl-BE" dirty="0" smtClean="0"/>
              <a:t>Legal form: Council </a:t>
            </a:r>
            <a:r>
              <a:rPr lang="nl-BE" dirty="0" err="1" smtClean="0"/>
              <a:t>recommendation</a:t>
            </a:r>
            <a:r>
              <a:rPr lang="nl-BE" dirty="0" smtClean="0"/>
              <a:t> on </a:t>
            </a:r>
            <a:r>
              <a:rPr lang="nl-BE" dirty="0" err="1" smtClean="0"/>
              <a:t>integration</a:t>
            </a:r>
            <a:r>
              <a:rPr lang="nl-BE" dirty="0" smtClean="0"/>
              <a:t> of the long-term </a:t>
            </a:r>
            <a:r>
              <a:rPr lang="nl-BE" dirty="0" err="1" smtClean="0"/>
              <a:t>unemployed</a:t>
            </a:r>
            <a:endParaRPr lang="nl-BE" dirty="0" smtClean="0"/>
          </a:p>
          <a:p>
            <a:r>
              <a:rPr lang="nl-BE" dirty="0" err="1" smtClean="0"/>
              <a:t>Inspirated</a:t>
            </a:r>
            <a:r>
              <a:rPr lang="nl-BE" dirty="0" smtClean="0"/>
              <a:t> </a:t>
            </a:r>
            <a:r>
              <a:rPr lang="nl-BE" dirty="0" err="1" smtClean="0"/>
              <a:t>by</a:t>
            </a:r>
            <a:r>
              <a:rPr lang="nl-BE" dirty="0" smtClean="0"/>
              <a:t> the </a:t>
            </a:r>
            <a:r>
              <a:rPr lang="nl-BE" dirty="0" err="1" smtClean="0"/>
              <a:t>Youth</a:t>
            </a:r>
            <a:r>
              <a:rPr lang="nl-BE" dirty="0" smtClean="0"/>
              <a:t> </a:t>
            </a:r>
            <a:r>
              <a:rPr lang="nl-BE" dirty="0" err="1" smtClean="0"/>
              <a:t>Guarantee</a:t>
            </a:r>
            <a:r>
              <a:rPr lang="nl-BE" dirty="0" smtClean="0"/>
              <a:t> </a:t>
            </a:r>
          </a:p>
          <a:p>
            <a:r>
              <a:rPr lang="nl-BE" dirty="0" smtClean="0"/>
              <a:t>Europe </a:t>
            </a:r>
            <a:r>
              <a:rPr lang="nl-BE" dirty="0" err="1" smtClean="0"/>
              <a:t>recovers</a:t>
            </a:r>
            <a:r>
              <a:rPr lang="nl-BE" dirty="0" smtClean="0"/>
              <a:t> </a:t>
            </a:r>
            <a:r>
              <a:rPr lang="nl-BE" dirty="0" err="1" smtClean="0"/>
              <a:t>slowly</a:t>
            </a:r>
            <a:r>
              <a:rPr lang="nl-BE" dirty="0" smtClean="0"/>
              <a:t> </a:t>
            </a:r>
            <a:r>
              <a:rPr lang="nl-BE" dirty="0" err="1" smtClean="0"/>
              <a:t>from</a:t>
            </a:r>
            <a:r>
              <a:rPr lang="nl-BE" dirty="0" smtClean="0"/>
              <a:t> the crisis, but LT </a:t>
            </a:r>
            <a:r>
              <a:rPr lang="nl-BE" dirty="0" err="1" smtClean="0"/>
              <a:t>unemployment</a:t>
            </a:r>
            <a:r>
              <a:rPr lang="nl-BE" dirty="0" smtClean="0"/>
              <a:t>  </a:t>
            </a:r>
            <a:r>
              <a:rPr lang="nl-BE" dirty="0" err="1" smtClean="0"/>
              <a:t>continues</a:t>
            </a:r>
            <a:r>
              <a:rPr lang="nl-BE" dirty="0" smtClean="0"/>
              <a:t> </a:t>
            </a:r>
            <a:r>
              <a:rPr lang="nl-BE" dirty="0" err="1" smtClean="0"/>
              <a:t>to</a:t>
            </a:r>
            <a:r>
              <a:rPr lang="nl-BE" dirty="0" smtClean="0"/>
              <a:t> </a:t>
            </a:r>
            <a:r>
              <a:rPr lang="nl-BE" dirty="0" err="1" smtClean="0"/>
              <a:t>increase</a:t>
            </a:r>
            <a:endParaRPr lang="nl-BE" dirty="0"/>
          </a:p>
        </p:txBody>
      </p:sp>
    </p:spTree>
    <p:extLst>
      <p:ext uri="{BB962C8B-B14F-4D97-AF65-F5344CB8AC3E}">
        <p14:creationId xmlns:p14="http://schemas.microsoft.com/office/powerpoint/2010/main" val="556760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background"/>
          <p:cNvPicPr>
            <a:picLocks noChangeAspect="1" noChangeArrowheads="1"/>
          </p:cNvPicPr>
          <p:nvPr/>
        </p:nvPicPr>
        <p:blipFill>
          <a:blip r:embed="rId4"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28676" name="Group 5"/>
          <p:cNvGrpSpPr>
            <a:grpSpLocks/>
          </p:cNvGrpSpPr>
          <p:nvPr/>
        </p:nvGrpSpPr>
        <p:grpSpPr bwMode="auto">
          <a:xfrm>
            <a:off x="2782889" y="-1588"/>
            <a:ext cx="288925" cy="6861176"/>
            <a:chOff x="793" y="-1"/>
            <a:chExt cx="182" cy="4322"/>
          </a:xfrm>
        </p:grpSpPr>
        <p:sp>
          <p:nvSpPr>
            <p:cNvPr id="28686"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8687"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8688"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28678" name="Picture 4" descr="Logo EAPN portugal C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28683"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8AEA35-FD09-4A8B-9A8D-03CA1B42F6DB}" type="slidenum">
              <a:rPr lang="fr-BE" altLang="pt-PT" sz="1400">
                <a:solidFill>
                  <a:srgbClr val="000000"/>
                </a:solidFill>
              </a:rPr>
              <a:pPr>
                <a:spcBef>
                  <a:spcPct val="0"/>
                </a:spcBef>
                <a:buFontTx/>
                <a:buNone/>
              </a:pPr>
              <a:t>100</a:t>
            </a:fld>
            <a:endParaRPr lang="fr-BE" altLang="pt-PT" sz="1400">
              <a:solidFill>
                <a:srgbClr val="000000"/>
              </a:solidFill>
            </a:endParaRPr>
          </a:p>
        </p:txBody>
      </p:sp>
      <p:sp>
        <p:nvSpPr>
          <p:cNvPr id="3" name="Rectângulo 2"/>
          <p:cNvSpPr/>
          <p:nvPr/>
        </p:nvSpPr>
        <p:spPr>
          <a:xfrm>
            <a:off x="3216276" y="1581151"/>
            <a:ext cx="6767513" cy="4708525"/>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POLICY MEASURES TO ADDRESS SOCIAL AND LABOUR MARKET EXCLUSION</a:t>
            </a:r>
          </a:p>
          <a:p>
            <a:pPr marL="0" lvl="1" fontAlgn="base">
              <a:spcBef>
                <a:spcPct val="0"/>
              </a:spcBef>
              <a:spcAft>
                <a:spcPts val="1200"/>
              </a:spcAft>
              <a:buClr>
                <a:srgbClr val="993366"/>
              </a:buClr>
              <a:defRPr/>
            </a:pPr>
            <a:r>
              <a:rPr lang="en-US" altLang="pt-PT" sz="2000" b="1" dirty="0">
                <a:solidFill>
                  <a:srgbClr val="993366"/>
                </a:solidFill>
              </a:rPr>
              <a:t>Minimum Income</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2000" b="1" dirty="0">
                <a:solidFill>
                  <a:srgbClr val="333399"/>
                </a:solidFill>
              </a:rPr>
              <a:t>The changes in the SII profoundly altered the eligibility requirements of the </a:t>
            </a:r>
            <a:r>
              <a:rPr lang="en-US" altLang="pt-PT" sz="2000" b="1" dirty="0" err="1">
                <a:solidFill>
                  <a:srgbClr val="333399"/>
                </a:solidFill>
              </a:rPr>
              <a:t>programme</a:t>
            </a:r>
            <a:r>
              <a:rPr lang="en-US" altLang="pt-PT" sz="2000" b="1" dirty="0">
                <a:solidFill>
                  <a:srgbClr val="333399"/>
                </a:solidFill>
              </a:rPr>
              <a:t>, the amounts earned by the beneficiaries and the effectiveness of the measure to combat situations of extreme poverty.</a:t>
            </a: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333399"/>
              </a:solidFill>
            </a:endParaRPr>
          </a:p>
          <a:p>
            <a:pPr marL="0" lvl="1" fontAlgn="base">
              <a:spcBef>
                <a:spcPct val="0"/>
              </a:spcBef>
              <a:spcAft>
                <a:spcPts val="1200"/>
              </a:spcAft>
              <a:buClr>
                <a:srgbClr val="993366"/>
              </a:buClr>
              <a:defRPr/>
            </a:pPr>
            <a:endParaRPr lang="en-US" altLang="pt-PT" sz="2000" b="1" dirty="0">
              <a:solidFill>
                <a:srgbClr val="333399"/>
              </a:solidFill>
            </a:endParaRPr>
          </a:p>
          <a:p>
            <a:pPr marL="0" lvl="1" fontAlgn="base">
              <a:spcBef>
                <a:spcPct val="0"/>
              </a:spcBef>
              <a:spcAft>
                <a:spcPts val="1200"/>
              </a:spcAft>
              <a:buClr>
                <a:srgbClr val="993366"/>
              </a:buClr>
              <a:defRPr/>
            </a:pPr>
            <a:endParaRPr lang="en-US" altLang="pt-PT" sz="2000" b="1" dirty="0">
              <a:solidFill>
                <a:srgbClr val="333399"/>
              </a:solidFill>
            </a:endParaRPr>
          </a:p>
          <a:p>
            <a:pPr marL="0" lvl="1" fontAlgn="base">
              <a:spcBef>
                <a:spcPct val="0"/>
              </a:spcBef>
              <a:spcAft>
                <a:spcPts val="1200"/>
              </a:spcAft>
              <a:buClr>
                <a:srgbClr val="993366"/>
              </a:buClr>
              <a:defRPr/>
            </a:pPr>
            <a:endParaRPr lang="en-US" altLang="pt-PT" sz="2000" b="1" dirty="0">
              <a:solidFill>
                <a:srgbClr val="333399"/>
              </a:solidFill>
            </a:endParaRPr>
          </a:p>
        </p:txBody>
      </p:sp>
      <p:graphicFrame>
        <p:nvGraphicFramePr>
          <p:cNvPr id="28685" name="Objecto 3"/>
          <p:cNvGraphicFramePr>
            <a:graphicFrameLocks noChangeAspect="1"/>
          </p:cNvGraphicFramePr>
          <p:nvPr/>
        </p:nvGraphicFramePr>
        <p:xfrm>
          <a:off x="3190876" y="4548189"/>
          <a:ext cx="5891213" cy="1990725"/>
        </p:xfrm>
        <a:graphic>
          <a:graphicData uri="http://schemas.openxmlformats.org/presentationml/2006/ole">
            <mc:AlternateContent xmlns:mc="http://schemas.openxmlformats.org/markup-compatibility/2006">
              <mc:Choice xmlns:v="urn:schemas-microsoft-com:vml" Requires="v">
                <p:oleObj spid="_x0000_s3079" name="Documento" r:id="rId7" imgW="5928661" imgH="1999094" progId="Word.Document.12">
                  <p:embed/>
                </p:oleObj>
              </mc:Choice>
              <mc:Fallback>
                <p:oleObj name="Documento" r:id="rId7" imgW="5928661" imgH="1999094"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0876" y="4548189"/>
                        <a:ext cx="58912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1209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background"/>
          <p:cNvPicPr>
            <a:picLocks noChangeAspect="1" noChangeArrowheads="1"/>
          </p:cNvPicPr>
          <p:nvPr/>
        </p:nvPicPr>
        <p:blipFill>
          <a:blip r:embed="rId4"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30724" name="Group 5"/>
          <p:cNvGrpSpPr>
            <a:grpSpLocks/>
          </p:cNvGrpSpPr>
          <p:nvPr/>
        </p:nvGrpSpPr>
        <p:grpSpPr bwMode="auto">
          <a:xfrm>
            <a:off x="2782889" y="-1588"/>
            <a:ext cx="288925" cy="6861176"/>
            <a:chOff x="793" y="-1"/>
            <a:chExt cx="182" cy="4322"/>
          </a:xfrm>
        </p:grpSpPr>
        <p:sp>
          <p:nvSpPr>
            <p:cNvPr id="30734"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0735"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0736"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30726" name="Picture 4" descr="Logo EAPN portugal C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30731"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A2E517-450E-4E1F-B88E-06B05D866E86}" type="slidenum">
              <a:rPr lang="fr-BE" altLang="pt-PT" sz="1400">
                <a:solidFill>
                  <a:srgbClr val="000000"/>
                </a:solidFill>
              </a:rPr>
              <a:pPr>
                <a:spcBef>
                  <a:spcPct val="0"/>
                </a:spcBef>
                <a:buFontTx/>
                <a:buNone/>
              </a:pPr>
              <a:t>101</a:t>
            </a:fld>
            <a:endParaRPr lang="fr-BE" altLang="pt-PT" sz="1400">
              <a:solidFill>
                <a:srgbClr val="000000"/>
              </a:solidFill>
            </a:endParaRPr>
          </a:p>
        </p:txBody>
      </p:sp>
      <p:sp>
        <p:nvSpPr>
          <p:cNvPr id="3" name="Rectângulo 2"/>
          <p:cNvSpPr/>
          <p:nvPr/>
        </p:nvSpPr>
        <p:spPr>
          <a:xfrm>
            <a:off x="3216276" y="1581151"/>
            <a:ext cx="6767513" cy="3324225"/>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993366"/>
                </a:solidFill>
              </a:rPr>
              <a:t>Minimum Income</a:t>
            </a:r>
          </a:p>
          <a:p>
            <a:pPr marL="342900" lvl="1" indent="-342900" algn="just" fontAlgn="base">
              <a:spcBef>
                <a:spcPct val="0"/>
              </a:spcBef>
              <a:spcAft>
                <a:spcPts val="1200"/>
              </a:spcAft>
              <a:buClr>
                <a:srgbClr val="993366"/>
              </a:buClr>
              <a:buFont typeface="Wingdings" panose="05000000000000000000" pitchFamily="2" charset="2"/>
              <a:buChar char="§"/>
              <a:defRPr/>
            </a:pPr>
            <a:r>
              <a:rPr lang="en-US" altLang="pt-PT" sz="2000" b="1" dirty="0">
                <a:solidFill>
                  <a:srgbClr val="333399"/>
                </a:solidFill>
              </a:rPr>
              <a:t>The base amount of SII decreased from €189.52 in 2010 for €178 in 2014. </a:t>
            </a:r>
          </a:p>
          <a:p>
            <a:pPr marL="342900" lvl="1" indent="-342900" algn="just" fontAlgn="base">
              <a:spcBef>
                <a:spcPct val="0"/>
              </a:spcBef>
              <a:spcAft>
                <a:spcPts val="1200"/>
              </a:spcAft>
              <a:buClr>
                <a:srgbClr val="993366"/>
              </a:buClr>
              <a:buFont typeface="Wingdings" panose="05000000000000000000" pitchFamily="2" charset="2"/>
              <a:buChar char="§"/>
              <a:defRPr/>
            </a:pPr>
            <a:r>
              <a:rPr lang="en-US" altLang="pt-PT" sz="2000" b="1" dirty="0">
                <a:solidFill>
                  <a:srgbClr val="333399"/>
                </a:solidFill>
              </a:rPr>
              <a:t>The average value allocated to a family and an individual has also been declining:</a:t>
            </a:r>
          </a:p>
          <a:p>
            <a:pPr marL="0" lvl="1" fontAlgn="base">
              <a:spcBef>
                <a:spcPct val="0"/>
              </a:spcBef>
              <a:spcAft>
                <a:spcPts val="1200"/>
              </a:spcAft>
              <a:buClr>
                <a:srgbClr val="993366"/>
              </a:buClr>
              <a:defRPr/>
            </a:pPr>
            <a:endParaRPr lang="en-US" altLang="pt-PT" sz="2000" b="1" dirty="0">
              <a:solidFill>
                <a:srgbClr val="333399"/>
              </a:solidFill>
            </a:endParaRPr>
          </a:p>
          <a:p>
            <a:pPr marL="0" lvl="1" fontAlgn="base">
              <a:spcBef>
                <a:spcPct val="0"/>
              </a:spcBef>
              <a:spcAft>
                <a:spcPts val="1200"/>
              </a:spcAft>
              <a:buClr>
                <a:srgbClr val="993366"/>
              </a:buClr>
              <a:defRPr/>
            </a:pPr>
            <a:endParaRPr lang="en-US" altLang="pt-PT" sz="2000" b="1" dirty="0">
              <a:solidFill>
                <a:srgbClr val="333399"/>
              </a:solidFill>
            </a:endParaRPr>
          </a:p>
          <a:p>
            <a:pPr marL="0" lvl="1" fontAlgn="base">
              <a:spcBef>
                <a:spcPct val="0"/>
              </a:spcBef>
              <a:spcAft>
                <a:spcPts val="1200"/>
              </a:spcAft>
              <a:buClr>
                <a:srgbClr val="993366"/>
              </a:buClr>
              <a:defRPr/>
            </a:pPr>
            <a:endParaRPr lang="en-US" altLang="pt-PT" sz="2000" b="1" dirty="0">
              <a:solidFill>
                <a:srgbClr val="333399"/>
              </a:solidFill>
            </a:endParaRPr>
          </a:p>
        </p:txBody>
      </p:sp>
      <p:graphicFrame>
        <p:nvGraphicFramePr>
          <p:cNvPr id="30733" name="Objecto 4"/>
          <p:cNvGraphicFramePr>
            <a:graphicFrameLocks noChangeAspect="1"/>
          </p:cNvGraphicFramePr>
          <p:nvPr/>
        </p:nvGraphicFramePr>
        <p:xfrm>
          <a:off x="3671888" y="3716338"/>
          <a:ext cx="5929312" cy="1998662"/>
        </p:xfrm>
        <a:graphic>
          <a:graphicData uri="http://schemas.openxmlformats.org/presentationml/2006/ole">
            <mc:AlternateContent xmlns:mc="http://schemas.openxmlformats.org/markup-compatibility/2006">
              <mc:Choice xmlns:v="urn:schemas-microsoft-com:vml" Requires="v">
                <p:oleObj spid="_x0000_s4103" name="Documento" r:id="rId7" imgW="5928661" imgH="1999094" progId="Word.Document.12">
                  <p:embed/>
                </p:oleObj>
              </mc:Choice>
              <mc:Fallback>
                <p:oleObj name="Documento" r:id="rId7" imgW="5928661" imgH="1999094"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8" y="3716338"/>
                        <a:ext cx="5929312"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9126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32772" name="Group 5"/>
          <p:cNvGrpSpPr>
            <a:grpSpLocks/>
          </p:cNvGrpSpPr>
          <p:nvPr/>
        </p:nvGrpSpPr>
        <p:grpSpPr bwMode="auto">
          <a:xfrm>
            <a:off x="2782889" y="-1588"/>
            <a:ext cx="288925" cy="6861176"/>
            <a:chOff x="793" y="-1"/>
            <a:chExt cx="182" cy="4322"/>
          </a:xfrm>
        </p:grpSpPr>
        <p:sp>
          <p:nvSpPr>
            <p:cNvPr id="32780"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2781"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2782"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32774"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3" name="Rectângulo 2"/>
          <p:cNvSpPr/>
          <p:nvPr/>
        </p:nvSpPr>
        <p:spPr>
          <a:xfrm>
            <a:off x="3216276" y="1581150"/>
            <a:ext cx="6983413" cy="8432800"/>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POLICY MEASURES TO ADDRESS SOCIAL AND LABOUR MARKET EXCLUSION</a:t>
            </a:r>
            <a:endParaRPr lang="en-US" altLang="pt-PT" sz="2000" b="1" dirty="0">
              <a:solidFill>
                <a:srgbClr val="993366"/>
              </a:solidFill>
            </a:endParaRPr>
          </a:p>
          <a:p>
            <a:pPr marL="0" lvl="1" fontAlgn="base">
              <a:spcBef>
                <a:spcPct val="0"/>
              </a:spcBef>
              <a:spcAft>
                <a:spcPts val="1200"/>
              </a:spcAft>
              <a:buClr>
                <a:srgbClr val="993366"/>
              </a:buClr>
              <a:defRPr/>
            </a:pPr>
            <a:r>
              <a:rPr lang="en-US" altLang="pt-PT" sz="2000" b="1" dirty="0">
                <a:solidFill>
                  <a:srgbClr val="993366"/>
                </a:solidFill>
              </a:rPr>
              <a:t>ALMPs</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1900" b="1" dirty="0">
                <a:solidFill>
                  <a:srgbClr val="333399"/>
                </a:solidFill>
              </a:rPr>
              <a:t>4 Policy areas: tr</a:t>
            </a:r>
            <a:r>
              <a:rPr lang="en-US" sz="1900" b="1" dirty="0">
                <a:solidFill>
                  <a:srgbClr val="333399"/>
                </a:solidFill>
              </a:rPr>
              <a:t>aining, qualification and employability; flexibility, mobility and transition; entrepreneurship and job creation and economic and social integration of risk groups and disadvantaged.</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1900" b="1" dirty="0">
                <a:solidFill>
                  <a:srgbClr val="333399"/>
                </a:solidFill>
              </a:rPr>
              <a:t>The expenditure has decreased on protection (work experience programs), investment (training) and re-commodification (job subsidies).</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1900" b="1" dirty="0">
                <a:solidFill>
                  <a:srgbClr val="333399"/>
                </a:solidFill>
              </a:rPr>
              <a:t>Focus of Public Employment Services on “reactive” rather than “proactive” measures.</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1900" b="1" dirty="0">
                <a:solidFill>
                  <a:srgbClr val="333399"/>
                </a:solidFill>
              </a:rPr>
              <a:t>Lack of comprehensive and integrated ALMPs strategies and insufficient coordination between social and employment services.</a:t>
            </a: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333399"/>
              </a:solidFill>
            </a:endParaRPr>
          </a:p>
        </p:txBody>
      </p:sp>
    </p:spTree>
    <p:extLst>
      <p:ext uri="{BB962C8B-B14F-4D97-AF65-F5344CB8AC3E}">
        <p14:creationId xmlns:p14="http://schemas.microsoft.com/office/powerpoint/2010/main" val="2973302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34820" name="Group 5"/>
          <p:cNvGrpSpPr>
            <a:grpSpLocks/>
          </p:cNvGrpSpPr>
          <p:nvPr/>
        </p:nvGrpSpPr>
        <p:grpSpPr bwMode="auto">
          <a:xfrm>
            <a:off x="2782889" y="-1588"/>
            <a:ext cx="288925" cy="6861176"/>
            <a:chOff x="793" y="-1"/>
            <a:chExt cx="182" cy="4322"/>
          </a:xfrm>
        </p:grpSpPr>
        <p:sp>
          <p:nvSpPr>
            <p:cNvPr id="34828"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4829"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4830"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34822"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3" name="Rectângulo 2"/>
          <p:cNvSpPr/>
          <p:nvPr/>
        </p:nvSpPr>
        <p:spPr>
          <a:xfrm>
            <a:off x="3216276" y="1581150"/>
            <a:ext cx="6911975" cy="7094538"/>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POLICY MEASURES TO ADDRESS SOCIAL AND LABOUR MARKET EXCLUSION</a:t>
            </a:r>
            <a:endParaRPr lang="en-US" altLang="pt-PT" sz="2000" b="1" dirty="0">
              <a:solidFill>
                <a:srgbClr val="993366"/>
              </a:solidFill>
            </a:endParaRPr>
          </a:p>
          <a:p>
            <a:pPr marL="0" lvl="1" fontAlgn="base">
              <a:spcBef>
                <a:spcPct val="0"/>
              </a:spcBef>
              <a:spcAft>
                <a:spcPts val="1200"/>
              </a:spcAft>
              <a:buClr>
                <a:srgbClr val="993366"/>
              </a:buClr>
              <a:defRPr/>
            </a:pPr>
            <a:r>
              <a:rPr lang="en-US" altLang="pt-PT" sz="2000" b="1" dirty="0">
                <a:solidFill>
                  <a:srgbClr val="993366"/>
                </a:solidFill>
              </a:rPr>
              <a:t>ALMPs</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1900" b="1" dirty="0">
                <a:solidFill>
                  <a:srgbClr val="333399"/>
                </a:solidFill>
              </a:rPr>
              <a:t> Activation principle:  </a:t>
            </a:r>
            <a:r>
              <a:rPr lang="en-US" altLang="pt-PT" sz="1900" dirty="0">
                <a:solidFill>
                  <a:srgbClr val="333399"/>
                </a:solidFill>
              </a:rPr>
              <a:t>the right to be helped implies a corresponding duty to contribute to a socially useful activity, that is, the state should require something in return for the help it provides. </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1900" b="1" dirty="0">
                <a:solidFill>
                  <a:srgbClr val="333399"/>
                </a:solidFill>
              </a:rPr>
              <a:t>The requirement to fulfill this duty can put a serious problem of social control and marginalization </a:t>
            </a:r>
            <a:r>
              <a:rPr lang="en-US" altLang="pt-PT" sz="1900" dirty="0">
                <a:solidFill>
                  <a:srgbClr val="333399"/>
                </a:solidFill>
              </a:rPr>
              <a:t>if the state requires something disproportionate in exchange for his help.</a:t>
            </a:r>
            <a:r>
              <a:rPr lang="en-US" altLang="pt-PT" sz="1900" b="1" dirty="0">
                <a:solidFill>
                  <a:srgbClr val="333399"/>
                </a:solidFill>
              </a:rPr>
              <a:t> This is where that requirement would result in a “blind compulsion” of assisted to work just to justify the grant that grants them.</a:t>
            </a: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333399"/>
              </a:solidFill>
            </a:endParaRPr>
          </a:p>
        </p:txBody>
      </p:sp>
    </p:spTree>
    <p:extLst>
      <p:ext uri="{BB962C8B-B14F-4D97-AF65-F5344CB8AC3E}">
        <p14:creationId xmlns:p14="http://schemas.microsoft.com/office/powerpoint/2010/main" val="3499890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9100"/>
            <a:ext cx="2611437"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36868" name="Group 5"/>
          <p:cNvGrpSpPr>
            <a:grpSpLocks/>
          </p:cNvGrpSpPr>
          <p:nvPr/>
        </p:nvGrpSpPr>
        <p:grpSpPr bwMode="auto">
          <a:xfrm>
            <a:off x="2782889" y="-1588"/>
            <a:ext cx="288925" cy="6861176"/>
            <a:chOff x="793" y="-1"/>
            <a:chExt cx="182" cy="4322"/>
          </a:xfrm>
        </p:grpSpPr>
        <p:sp>
          <p:nvSpPr>
            <p:cNvPr id="36877"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6878"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6879"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36870"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36875"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8CDCBE-676E-416E-94F4-EC74ED9F61DD}" type="slidenum">
              <a:rPr lang="fr-BE" altLang="pt-PT" sz="1400">
                <a:solidFill>
                  <a:srgbClr val="000000"/>
                </a:solidFill>
              </a:rPr>
              <a:pPr>
                <a:spcBef>
                  <a:spcPct val="0"/>
                </a:spcBef>
                <a:buFontTx/>
                <a:buNone/>
              </a:pPr>
              <a:t>104</a:t>
            </a:fld>
            <a:endParaRPr lang="fr-BE" altLang="pt-PT" sz="1400">
              <a:solidFill>
                <a:srgbClr val="000000"/>
              </a:solidFill>
            </a:endParaRPr>
          </a:p>
        </p:txBody>
      </p:sp>
      <p:sp>
        <p:nvSpPr>
          <p:cNvPr id="3" name="Rectângulo 2"/>
          <p:cNvSpPr/>
          <p:nvPr/>
        </p:nvSpPr>
        <p:spPr>
          <a:xfrm>
            <a:off x="3143250" y="1465263"/>
            <a:ext cx="7200900" cy="7478712"/>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POLICY MEASURES TO ADDRESS SOCIAL AND LABOUR MARKET EXCLUSION</a:t>
            </a:r>
            <a:endParaRPr lang="en-US" altLang="pt-PT" sz="2000" b="1" dirty="0">
              <a:solidFill>
                <a:srgbClr val="993366"/>
              </a:solidFill>
            </a:endParaRPr>
          </a:p>
          <a:p>
            <a:pPr marL="0" lvl="1" fontAlgn="base">
              <a:spcBef>
                <a:spcPct val="0"/>
              </a:spcBef>
              <a:spcAft>
                <a:spcPts val="1200"/>
              </a:spcAft>
              <a:buClr>
                <a:srgbClr val="993366"/>
              </a:buClr>
              <a:defRPr/>
            </a:pPr>
            <a:r>
              <a:rPr lang="en-US" altLang="pt-PT" sz="2000" b="1" dirty="0">
                <a:solidFill>
                  <a:srgbClr val="993366"/>
                </a:solidFill>
              </a:rPr>
              <a:t>ALMPs</a:t>
            </a:r>
          </a:p>
          <a:p>
            <a:pPr marL="342900" lvl="1" indent="-342900" algn="just" fontAlgn="base">
              <a:spcBef>
                <a:spcPct val="0"/>
              </a:spcBef>
              <a:spcAft>
                <a:spcPts val="1200"/>
              </a:spcAft>
              <a:buClr>
                <a:srgbClr val="993366"/>
              </a:buClr>
              <a:buFont typeface="Wingdings" panose="05000000000000000000" pitchFamily="2" charset="2"/>
              <a:buChar char="§"/>
              <a:defRPr/>
            </a:pPr>
            <a:r>
              <a:rPr lang="en-US" altLang="pt-PT" dirty="0">
                <a:solidFill>
                  <a:srgbClr val="333399"/>
                </a:solidFill>
              </a:rPr>
              <a:t>A negative aspect to note is that active policies are accompanied by</a:t>
            </a:r>
            <a:r>
              <a:rPr lang="en-US" altLang="pt-PT" b="1" dirty="0">
                <a:solidFill>
                  <a:srgbClr val="333399"/>
                </a:solidFill>
              </a:rPr>
              <a:t> elevated obligations for the unemployed, and tend to blame them for their exclusion.</a:t>
            </a:r>
          </a:p>
          <a:p>
            <a:pPr marL="342900" lvl="1" indent="-342900" algn="just" fontAlgn="base">
              <a:spcBef>
                <a:spcPct val="0"/>
              </a:spcBef>
              <a:spcAft>
                <a:spcPts val="1200"/>
              </a:spcAft>
              <a:buClr>
                <a:srgbClr val="993366"/>
              </a:buClr>
              <a:buFont typeface="Wingdings" panose="05000000000000000000" pitchFamily="2" charset="2"/>
              <a:buChar char="§"/>
              <a:defRPr/>
            </a:pPr>
            <a:r>
              <a:rPr lang="en-US" altLang="pt-PT" dirty="0">
                <a:solidFill>
                  <a:srgbClr val="333399"/>
                </a:solidFill>
              </a:rPr>
              <a:t>In addition they raise serious </a:t>
            </a:r>
            <a:r>
              <a:rPr lang="en-US" altLang="pt-PT" dirty="0" err="1">
                <a:solidFill>
                  <a:srgbClr val="333399"/>
                </a:solidFill>
              </a:rPr>
              <a:t>labour</a:t>
            </a:r>
            <a:r>
              <a:rPr lang="en-US" altLang="pt-PT" dirty="0">
                <a:solidFill>
                  <a:srgbClr val="333399"/>
                </a:solidFill>
              </a:rPr>
              <a:t> rights issues. Often, who is participating in activation projects does not enjoy the same rights as other workers regularly employed, namely to negotiate the content, time and working conditions. Finally, </a:t>
            </a:r>
            <a:r>
              <a:rPr lang="en-US" altLang="pt-PT" b="1" dirty="0">
                <a:solidFill>
                  <a:srgbClr val="333399"/>
                </a:solidFill>
              </a:rPr>
              <a:t>they tend to generate a secondary </a:t>
            </a:r>
            <a:r>
              <a:rPr lang="en-US" altLang="pt-PT" b="1" dirty="0" err="1">
                <a:solidFill>
                  <a:srgbClr val="333399"/>
                </a:solidFill>
              </a:rPr>
              <a:t>labour</a:t>
            </a:r>
            <a:r>
              <a:rPr lang="en-US" altLang="pt-PT" b="1" dirty="0">
                <a:solidFill>
                  <a:srgbClr val="333399"/>
                </a:solidFill>
              </a:rPr>
              <a:t> market, merely temporary occupations and jobs unsuitable to lead the effective occupational integration of workers activated .</a:t>
            </a:r>
          </a:p>
          <a:p>
            <a:pPr marL="342900" lvl="1" indent="-342900" algn="just" fontAlgn="base">
              <a:spcBef>
                <a:spcPct val="0"/>
              </a:spcBef>
              <a:spcAft>
                <a:spcPts val="1200"/>
              </a:spcAft>
              <a:buClr>
                <a:srgbClr val="993366"/>
              </a:buClr>
              <a:buFont typeface="Wingdings" panose="05000000000000000000" pitchFamily="2" charset="2"/>
              <a:buChar char="§"/>
              <a:defRPr/>
            </a:pPr>
            <a:r>
              <a:rPr lang="en-US" altLang="pt-PT" b="1" dirty="0">
                <a:solidFill>
                  <a:srgbClr val="333399"/>
                </a:solidFill>
              </a:rPr>
              <a:t>Occupational trajectories of the activated workers results in an endless sequence of precarious occupations.</a:t>
            </a: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1900"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333399"/>
              </a:solidFill>
            </a:endParaRPr>
          </a:p>
        </p:txBody>
      </p:sp>
    </p:spTree>
    <p:extLst>
      <p:ext uri="{BB962C8B-B14F-4D97-AF65-F5344CB8AC3E}">
        <p14:creationId xmlns:p14="http://schemas.microsoft.com/office/powerpoint/2010/main" val="1982127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38916" name="Group 5"/>
          <p:cNvGrpSpPr>
            <a:grpSpLocks/>
          </p:cNvGrpSpPr>
          <p:nvPr/>
        </p:nvGrpSpPr>
        <p:grpSpPr bwMode="auto">
          <a:xfrm>
            <a:off x="2782889" y="-1588"/>
            <a:ext cx="288925" cy="6861176"/>
            <a:chOff x="793" y="-1"/>
            <a:chExt cx="182" cy="4322"/>
          </a:xfrm>
        </p:grpSpPr>
        <p:sp>
          <p:nvSpPr>
            <p:cNvPr id="38925"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8926"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38927"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38918"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38923"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428607-B438-4855-B324-75A54D69D88A}" type="slidenum">
              <a:rPr lang="fr-BE" altLang="pt-PT" sz="1400">
                <a:solidFill>
                  <a:srgbClr val="000000"/>
                </a:solidFill>
              </a:rPr>
              <a:pPr>
                <a:spcBef>
                  <a:spcPct val="0"/>
                </a:spcBef>
                <a:buFontTx/>
                <a:buNone/>
              </a:pPr>
              <a:t>105</a:t>
            </a:fld>
            <a:endParaRPr lang="fr-BE" altLang="pt-PT" sz="1400">
              <a:solidFill>
                <a:srgbClr val="000000"/>
              </a:solidFill>
            </a:endParaRPr>
          </a:p>
        </p:txBody>
      </p:sp>
      <p:sp>
        <p:nvSpPr>
          <p:cNvPr id="3" name="Rectângulo 2"/>
          <p:cNvSpPr/>
          <p:nvPr/>
        </p:nvSpPr>
        <p:spPr>
          <a:xfrm>
            <a:off x="3216276" y="1581151"/>
            <a:ext cx="6767513" cy="8094663"/>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POLICY MEASURES TO ADDRESS SOCIAL AND LABOUR MARKET EXCLUSION</a:t>
            </a:r>
          </a:p>
          <a:p>
            <a:pPr marL="0" lvl="1" fontAlgn="base">
              <a:spcBef>
                <a:spcPct val="0"/>
              </a:spcBef>
              <a:spcAft>
                <a:spcPts val="1200"/>
              </a:spcAft>
              <a:buClr>
                <a:srgbClr val="993366"/>
              </a:buClr>
              <a:defRPr/>
            </a:pPr>
            <a:r>
              <a:rPr lang="en-US" altLang="pt-PT" sz="2000" b="1" dirty="0">
                <a:solidFill>
                  <a:srgbClr val="993366"/>
                </a:solidFill>
              </a:rPr>
              <a:t>Social Services</a:t>
            </a:r>
          </a:p>
          <a:p>
            <a:pPr marL="342900" lvl="1" indent="-342900" fontAlgn="base">
              <a:spcBef>
                <a:spcPct val="0"/>
              </a:spcBef>
              <a:spcAft>
                <a:spcPts val="1200"/>
              </a:spcAft>
              <a:buClr>
                <a:srgbClr val="993366"/>
              </a:buClr>
              <a:buFont typeface="Wingdings" panose="05000000000000000000" pitchFamily="2" charset="2"/>
              <a:buChar char="§"/>
              <a:defRPr/>
            </a:pPr>
            <a:r>
              <a:rPr lang="en-US" sz="2000" dirty="0">
                <a:solidFill>
                  <a:srgbClr val="333399"/>
                </a:solidFill>
              </a:rPr>
              <a:t>New trends are directly impacting on the quality of the services provided</a:t>
            </a:r>
            <a:r>
              <a:rPr lang="en-US" sz="2000" b="1" dirty="0">
                <a:solidFill>
                  <a:srgbClr val="333399"/>
                </a:solidFill>
              </a:rPr>
              <a:t>, including the reduction of costs linked to service provision, the shortage of skilled workers, poor working conditions in the services sector, and the growing demand for social and health services due to social and demographic changes and the crisis.</a:t>
            </a:r>
          </a:p>
          <a:p>
            <a:pPr marL="342900" lvl="1" indent="-342900" fontAlgn="base">
              <a:spcBef>
                <a:spcPct val="0"/>
              </a:spcBef>
              <a:spcAft>
                <a:spcPts val="1200"/>
              </a:spcAft>
              <a:buClr>
                <a:srgbClr val="993366"/>
              </a:buClr>
              <a:buFont typeface="Wingdings" panose="05000000000000000000" pitchFamily="2" charset="2"/>
              <a:buChar char="§"/>
              <a:defRPr/>
            </a:pPr>
            <a:r>
              <a:rPr lang="en-US" sz="2000" b="1" dirty="0">
                <a:solidFill>
                  <a:srgbClr val="333399"/>
                </a:solidFill>
              </a:rPr>
              <a:t>Social, health and education services are provided by public authorities, not-for-profit NGOs and commercial providers </a:t>
            </a:r>
          </a:p>
          <a:p>
            <a:pPr marL="342900" lvl="1" indent="-342900" fontAlgn="base">
              <a:spcBef>
                <a:spcPct val="0"/>
              </a:spcBef>
              <a:spcAft>
                <a:spcPts val="1200"/>
              </a:spcAft>
              <a:buClr>
                <a:srgbClr val="993366"/>
              </a:buClr>
              <a:buFont typeface="Wingdings" panose="05000000000000000000" pitchFamily="2" charset="2"/>
              <a:buChar char="§"/>
              <a:defRPr/>
            </a:pPr>
            <a:r>
              <a:rPr lang="en-US" sz="2000" b="1" dirty="0">
                <a:solidFill>
                  <a:srgbClr val="333399"/>
                </a:solidFill>
              </a:rPr>
              <a:t>Increased contracting out of services to the private sector</a:t>
            </a: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993366"/>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993366"/>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993366"/>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993366"/>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993366"/>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333399"/>
              </a:solidFill>
            </a:endParaRPr>
          </a:p>
        </p:txBody>
      </p:sp>
    </p:spTree>
    <p:extLst>
      <p:ext uri="{BB962C8B-B14F-4D97-AF65-F5344CB8AC3E}">
        <p14:creationId xmlns:p14="http://schemas.microsoft.com/office/powerpoint/2010/main" val="1042323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40964" name="Group 5"/>
          <p:cNvGrpSpPr>
            <a:grpSpLocks/>
          </p:cNvGrpSpPr>
          <p:nvPr/>
        </p:nvGrpSpPr>
        <p:grpSpPr bwMode="auto">
          <a:xfrm>
            <a:off x="2819401" y="-1588"/>
            <a:ext cx="288925" cy="6861176"/>
            <a:chOff x="793" y="-1"/>
            <a:chExt cx="182" cy="4322"/>
          </a:xfrm>
        </p:grpSpPr>
        <p:sp>
          <p:nvSpPr>
            <p:cNvPr id="40973"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0974"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0975"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40966"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WHAT INVESTEMENTS ARE NEEDED?</a:t>
            </a:r>
          </a:p>
          <a:p>
            <a:pPr algn="ctr" fontAlgn="base">
              <a:spcBef>
                <a:spcPct val="0"/>
              </a:spcBef>
              <a:spcAft>
                <a:spcPct val="0"/>
              </a:spcAft>
              <a:buFontTx/>
              <a:buNone/>
            </a:pPr>
            <a:r>
              <a:rPr lang="pt-PT" altLang="pt-PT" sz="2800" b="1">
                <a:solidFill>
                  <a:srgbClr val="993366"/>
                </a:solidFill>
                <a:latin typeface="Calibri" panose="020F0502020204030204" pitchFamily="34" charset="0"/>
              </a:rPr>
              <a:t>SOME PROPOSALS</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40971"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8379ED-BB8C-4D36-8431-BB80083655BC}" type="slidenum">
              <a:rPr lang="fr-BE" altLang="pt-PT" sz="1400">
                <a:solidFill>
                  <a:srgbClr val="000000"/>
                </a:solidFill>
              </a:rPr>
              <a:pPr>
                <a:spcBef>
                  <a:spcPct val="0"/>
                </a:spcBef>
                <a:buFontTx/>
                <a:buNone/>
              </a:pPr>
              <a:t>106</a:t>
            </a:fld>
            <a:endParaRPr lang="fr-BE" altLang="pt-PT" sz="1400">
              <a:solidFill>
                <a:srgbClr val="000000"/>
              </a:solidFill>
            </a:endParaRPr>
          </a:p>
        </p:txBody>
      </p:sp>
      <p:sp>
        <p:nvSpPr>
          <p:cNvPr id="40972" name="Rectângulo 2"/>
          <p:cNvSpPr>
            <a:spLocks noChangeArrowheads="1"/>
          </p:cNvSpPr>
          <p:nvPr/>
        </p:nvSpPr>
        <p:spPr bwMode="auto">
          <a:xfrm>
            <a:off x="3216275" y="1581150"/>
            <a:ext cx="6840538" cy="752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3429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fontAlgn="base">
              <a:spcBef>
                <a:spcPct val="0"/>
              </a:spcBef>
              <a:spcAft>
                <a:spcPts val="1200"/>
              </a:spcAft>
              <a:buClr>
                <a:srgbClr val="993366"/>
              </a:buClr>
              <a:buFont typeface="Wingdings" panose="05000000000000000000" pitchFamily="2" charset="2"/>
              <a:buChar char="§"/>
            </a:pPr>
            <a:r>
              <a:rPr lang="en-US" altLang="pt-PT" sz="1900" b="1">
                <a:solidFill>
                  <a:srgbClr val="333399"/>
                </a:solidFill>
              </a:rPr>
              <a:t>The priority given to deficit reduction has to be balanced with the need to maintain the minimum standards of social services, deserving special attention in health and education.</a:t>
            </a:r>
          </a:p>
          <a:p>
            <a:pPr lvl="1" fontAlgn="base">
              <a:spcBef>
                <a:spcPct val="0"/>
              </a:spcBef>
              <a:spcAft>
                <a:spcPts val="1200"/>
              </a:spcAft>
              <a:buClr>
                <a:srgbClr val="993366"/>
              </a:buClr>
              <a:buFont typeface="Wingdings" panose="05000000000000000000" pitchFamily="2" charset="2"/>
              <a:buChar char="§"/>
            </a:pPr>
            <a:r>
              <a:rPr lang="en-US" altLang="pt-PT" sz="1900" b="1">
                <a:solidFill>
                  <a:srgbClr val="333399"/>
                </a:solidFill>
              </a:rPr>
              <a:t>It is necessary to increase public investment in education.</a:t>
            </a:r>
          </a:p>
          <a:p>
            <a:pPr lvl="1" fontAlgn="base">
              <a:spcBef>
                <a:spcPct val="0"/>
              </a:spcBef>
              <a:spcAft>
                <a:spcPts val="1200"/>
              </a:spcAft>
              <a:buClr>
                <a:srgbClr val="993366"/>
              </a:buClr>
              <a:buFont typeface="Wingdings" panose="05000000000000000000" pitchFamily="2" charset="2"/>
              <a:buChar char="§"/>
            </a:pPr>
            <a:r>
              <a:rPr lang="en-US" altLang="pt-PT" sz="1900" b="1">
                <a:solidFill>
                  <a:srgbClr val="333399"/>
                </a:solidFill>
              </a:rPr>
              <a:t>The adoption of policies to improve the right to healthcare and to promote equality in access to healthcare (assessing and reviewing the norms regulation health fees and exemptions, transportation and the distribution of NHS).</a:t>
            </a:r>
          </a:p>
          <a:p>
            <a:pPr lvl="1" fontAlgn="base">
              <a:spcBef>
                <a:spcPct val="0"/>
              </a:spcBef>
              <a:spcAft>
                <a:spcPts val="1200"/>
              </a:spcAft>
              <a:buClr>
                <a:srgbClr val="993366"/>
              </a:buClr>
              <a:buFont typeface="Wingdings" panose="05000000000000000000" pitchFamily="2" charset="2"/>
              <a:buChar char="§"/>
            </a:pPr>
            <a:r>
              <a:rPr lang="en-US" altLang="pt-PT" sz="1900" b="1">
                <a:solidFill>
                  <a:srgbClr val="333399"/>
                </a:solidFill>
              </a:rPr>
              <a:t>Active policies to promote employment are needed, especially policy that take into account the needs of small and medium enterprises and give particular attention to very vulnerable groups (like young people).</a:t>
            </a:r>
          </a:p>
          <a:p>
            <a:pPr lvl="1" fontAlgn="base">
              <a:spcBef>
                <a:spcPct val="0"/>
              </a:spcBef>
              <a:spcAft>
                <a:spcPts val="1200"/>
              </a:spcAft>
              <a:buClr>
                <a:srgbClr val="993366"/>
              </a:buClr>
              <a:buFont typeface="Wingdings" panose="05000000000000000000" pitchFamily="2" charset="2"/>
              <a:buChar char="§"/>
            </a:pPr>
            <a:endParaRPr lang="en-US" altLang="pt-PT" sz="19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333399"/>
              </a:solidFill>
            </a:endParaRPr>
          </a:p>
        </p:txBody>
      </p:sp>
    </p:spTree>
    <p:extLst>
      <p:ext uri="{BB962C8B-B14F-4D97-AF65-F5344CB8AC3E}">
        <p14:creationId xmlns:p14="http://schemas.microsoft.com/office/powerpoint/2010/main" val="3268623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43012" name="Group 5"/>
          <p:cNvGrpSpPr>
            <a:grpSpLocks/>
          </p:cNvGrpSpPr>
          <p:nvPr/>
        </p:nvGrpSpPr>
        <p:grpSpPr bwMode="auto">
          <a:xfrm>
            <a:off x="2819401" y="-1588"/>
            <a:ext cx="288925" cy="6861176"/>
            <a:chOff x="793" y="-1"/>
            <a:chExt cx="182" cy="4322"/>
          </a:xfrm>
        </p:grpSpPr>
        <p:sp>
          <p:nvSpPr>
            <p:cNvPr id="43021"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3022"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3023"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43014"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WHAT INVESTEMENTS ARE NEEDED?</a:t>
            </a:r>
          </a:p>
          <a:p>
            <a:pPr algn="ctr" fontAlgn="base">
              <a:spcBef>
                <a:spcPct val="0"/>
              </a:spcBef>
              <a:spcAft>
                <a:spcPct val="0"/>
              </a:spcAft>
              <a:buFontTx/>
              <a:buNone/>
            </a:pPr>
            <a:r>
              <a:rPr lang="pt-PT" altLang="pt-PT" sz="2800" b="1">
                <a:solidFill>
                  <a:srgbClr val="993366"/>
                </a:solidFill>
                <a:latin typeface="Calibri" panose="020F0502020204030204" pitchFamily="34" charset="0"/>
              </a:rPr>
              <a:t>SOME PROPOSALS</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43019"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1061CC-993F-4DED-86CF-67873A5F6107}" type="slidenum">
              <a:rPr lang="fr-BE" altLang="pt-PT" sz="1400">
                <a:solidFill>
                  <a:srgbClr val="000000"/>
                </a:solidFill>
              </a:rPr>
              <a:pPr>
                <a:spcBef>
                  <a:spcPct val="0"/>
                </a:spcBef>
                <a:buFontTx/>
                <a:buNone/>
              </a:pPr>
              <a:t>107</a:t>
            </a:fld>
            <a:endParaRPr lang="fr-BE" altLang="pt-PT" sz="1400">
              <a:solidFill>
                <a:srgbClr val="000000"/>
              </a:solidFill>
            </a:endParaRPr>
          </a:p>
        </p:txBody>
      </p:sp>
      <p:sp>
        <p:nvSpPr>
          <p:cNvPr id="43020" name="Rectângulo 2"/>
          <p:cNvSpPr>
            <a:spLocks noChangeArrowheads="1"/>
          </p:cNvSpPr>
          <p:nvPr/>
        </p:nvSpPr>
        <p:spPr bwMode="auto">
          <a:xfrm>
            <a:off x="3216276" y="1581151"/>
            <a:ext cx="676751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3429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fontAlgn="base">
              <a:spcBef>
                <a:spcPct val="0"/>
              </a:spcBef>
              <a:spcAft>
                <a:spcPts val="1200"/>
              </a:spcAft>
              <a:buClr>
                <a:srgbClr val="993366"/>
              </a:buClr>
              <a:buFont typeface="Wingdings" panose="05000000000000000000" pitchFamily="2" charset="2"/>
              <a:buChar char="§"/>
            </a:pPr>
            <a:r>
              <a:rPr lang="en-US" altLang="pt-PT" sz="2000" b="1">
                <a:solidFill>
                  <a:srgbClr val="333399"/>
                </a:solidFill>
              </a:rPr>
              <a:t>To promote stable working contracts, rather than temporary jobs, which have been one of the most tendencies of the Portuguese LM.</a:t>
            </a:r>
          </a:p>
          <a:p>
            <a:pPr lvl="1" fontAlgn="base">
              <a:spcBef>
                <a:spcPct val="0"/>
              </a:spcBef>
              <a:spcAft>
                <a:spcPts val="1200"/>
              </a:spcAft>
              <a:buClr>
                <a:srgbClr val="993366"/>
              </a:buClr>
              <a:buFont typeface="Wingdings" panose="05000000000000000000" pitchFamily="2" charset="2"/>
              <a:buChar char="§"/>
            </a:pPr>
            <a:r>
              <a:rPr lang="en-US" altLang="pt-PT" sz="2000" b="1">
                <a:solidFill>
                  <a:srgbClr val="333399"/>
                </a:solidFill>
              </a:rPr>
              <a:t>To address issues like: false independent labour and non declared work, and an assessment of the results of labour law reforms (new flexibility measures, easier termination of contracts and reduction of severance payments).</a:t>
            </a:r>
          </a:p>
          <a:p>
            <a:pPr lvl="1" fontAlgn="base">
              <a:spcBef>
                <a:spcPct val="0"/>
              </a:spcBef>
              <a:spcAft>
                <a:spcPts val="1200"/>
              </a:spcAft>
              <a:buClr>
                <a:srgbClr val="993366"/>
              </a:buClr>
              <a:buFont typeface="Wingdings" panose="05000000000000000000" pitchFamily="2" charset="2"/>
              <a:buChar char="§"/>
            </a:pPr>
            <a:r>
              <a:rPr lang="en-US" altLang="pt-PT" sz="2000" b="1">
                <a:solidFill>
                  <a:srgbClr val="333399"/>
                </a:solidFill>
              </a:rPr>
              <a:t>Reinforcement of social protection mechanisms, a review of rules of attribution of several  social benefits and an increase in the State´s support to the families.</a:t>
            </a: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333399"/>
              </a:solidFill>
            </a:endParaRPr>
          </a:p>
        </p:txBody>
      </p:sp>
    </p:spTree>
    <p:extLst>
      <p:ext uri="{BB962C8B-B14F-4D97-AF65-F5344CB8AC3E}">
        <p14:creationId xmlns:p14="http://schemas.microsoft.com/office/powerpoint/2010/main" val="4128007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45060" name="Group 5"/>
          <p:cNvGrpSpPr>
            <a:grpSpLocks/>
          </p:cNvGrpSpPr>
          <p:nvPr/>
        </p:nvGrpSpPr>
        <p:grpSpPr bwMode="auto">
          <a:xfrm>
            <a:off x="2819401" y="-1588"/>
            <a:ext cx="288925" cy="6861176"/>
            <a:chOff x="793" y="-1"/>
            <a:chExt cx="182" cy="4322"/>
          </a:xfrm>
        </p:grpSpPr>
        <p:sp>
          <p:nvSpPr>
            <p:cNvPr id="45069"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5070"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5071"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45062"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WHAT INVESTEMENTS ARE NEEDED?</a:t>
            </a:r>
          </a:p>
          <a:p>
            <a:pPr algn="ctr" fontAlgn="base">
              <a:spcBef>
                <a:spcPct val="0"/>
              </a:spcBef>
              <a:spcAft>
                <a:spcPct val="0"/>
              </a:spcAft>
              <a:buFontTx/>
              <a:buNone/>
            </a:pPr>
            <a:r>
              <a:rPr lang="pt-PT" altLang="pt-PT" sz="2800" b="1">
                <a:solidFill>
                  <a:srgbClr val="993366"/>
                </a:solidFill>
                <a:latin typeface="Calibri" panose="020F0502020204030204" pitchFamily="34" charset="0"/>
              </a:rPr>
              <a:t>SOME PROPOSALS</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45067"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B5A195-116F-4A58-A4D7-EDD37AB1D432}" type="slidenum">
              <a:rPr lang="fr-BE" altLang="pt-PT" sz="1400">
                <a:solidFill>
                  <a:srgbClr val="000000"/>
                </a:solidFill>
              </a:rPr>
              <a:pPr>
                <a:spcBef>
                  <a:spcPct val="0"/>
                </a:spcBef>
                <a:buFontTx/>
                <a:buNone/>
              </a:pPr>
              <a:t>108</a:t>
            </a:fld>
            <a:endParaRPr lang="fr-BE" altLang="pt-PT" sz="1400">
              <a:solidFill>
                <a:srgbClr val="000000"/>
              </a:solidFill>
            </a:endParaRPr>
          </a:p>
        </p:txBody>
      </p:sp>
      <p:sp>
        <p:nvSpPr>
          <p:cNvPr id="45068" name="Rectângulo 2"/>
          <p:cNvSpPr>
            <a:spLocks noChangeArrowheads="1"/>
          </p:cNvSpPr>
          <p:nvPr/>
        </p:nvSpPr>
        <p:spPr bwMode="auto">
          <a:xfrm>
            <a:off x="3216276" y="1581150"/>
            <a:ext cx="6983413"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3429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fontAlgn="base">
              <a:spcBef>
                <a:spcPct val="0"/>
              </a:spcBef>
              <a:spcAft>
                <a:spcPts val="1200"/>
              </a:spcAft>
              <a:buClr>
                <a:srgbClr val="993366"/>
              </a:buClr>
              <a:buFont typeface="Wingdings" panose="05000000000000000000" pitchFamily="2" charset="2"/>
              <a:buChar char="§"/>
            </a:pPr>
            <a:r>
              <a:rPr lang="en-US" altLang="pt-PT" sz="1900" b="1">
                <a:solidFill>
                  <a:srgbClr val="333399"/>
                </a:solidFill>
              </a:rPr>
              <a:t>A review of the current legal regime of Minimum Income would be of great importance in order to allow to meet the basic needs to live a decent life – approaching the concept of “adequate income”.</a:t>
            </a:r>
          </a:p>
          <a:p>
            <a:pPr lvl="1" fontAlgn="base">
              <a:spcBef>
                <a:spcPct val="0"/>
              </a:spcBef>
              <a:spcAft>
                <a:spcPts val="1200"/>
              </a:spcAft>
              <a:buClr>
                <a:srgbClr val="993366"/>
              </a:buClr>
              <a:buFont typeface="Wingdings" panose="05000000000000000000" pitchFamily="2" charset="2"/>
              <a:buChar char="§"/>
            </a:pPr>
            <a:r>
              <a:rPr lang="en-US" altLang="pt-PT" sz="1900" b="1">
                <a:solidFill>
                  <a:srgbClr val="333399"/>
                </a:solidFill>
              </a:rPr>
              <a:t>Investments in social protection and public health can no longer be seen only as cost, but also as an important factor of economic recovery!</a:t>
            </a:r>
          </a:p>
          <a:p>
            <a:pPr lvl="1" fontAlgn="base">
              <a:spcBef>
                <a:spcPct val="0"/>
              </a:spcBef>
              <a:spcAft>
                <a:spcPts val="1200"/>
              </a:spcAft>
              <a:buClr>
                <a:srgbClr val="993366"/>
              </a:buClr>
              <a:buFont typeface="Wingdings" panose="05000000000000000000" pitchFamily="2" charset="2"/>
              <a:buChar char="§"/>
            </a:pPr>
            <a:r>
              <a:rPr lang="en-US" altLang="pt-PT" sz="1900" b="1">
                <a:solidFill>
                  <a:srgbClr val="333399"/>
                </a:solidFill>
              </a:rPr>
              <a:t>The belief that, by means of economic growth, resolve the remaining problems of society is a gross deception in societies like the Portuguese, where by default the power inequality, only a few benefit from the wealth generated.</a:t>
            </a:r>
          </a:p>
          <a:p>
            <a:pPr lvl="1" fontAlgn="base">
              <a:spcBef>
                <a:spcPct val="0"/>
              </a:spcBef>
              <a:spcAft>
                <a:spcPts val="1200"/>
              </a:spcAft>
              <a:buClr>
                <a:srgbClr val="993366"/>
              </a:buClr>
              <a:buFont typeface="Wingdings" panose="05000000000000000000" pitchFamily="2" charset="2"/>
              <a:buChar char="§"/>
            </a:pPr>
            <a:r>
              <a:rPr lang="en-US" altLang="pt-PT" sz="1900" b="1">
                <a:solidFill>
                  <a:srgbClr val="333399"/>
                </a:solidFill>
              </a:rPr>
              <a:t>Job creation which appears as one the flags of the Europe 2020 cannot be the only way to solve the problems of poverty and social exclusion, because Portugal has one of the highest rates of working poor in Europe!</a:t>
            </a: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993366"/>
              </a:solidFill>
            </a:endParaRPr>
          </a:p>
          <a:p>
            <a:pPr lvl="1" fontAlgn="base">
              <a:spcBef>
                <a:spcPct val="0"/>
              </a:spcBef>
              <a:spcAft>
                <a:spcPts val="1200"/>
              </a:spcAft>
              <a:buClr>
                <a:srgbClr val="993366"/>
              </a:buClr>
              <a:buFont typeface="Wingdings" panose="05000000000000000000" pitchFamily="2" charset="2"/>
              <a:buChar char="§"/>
            </a:pPr>
            <a:endParaRPr lang="en-US" altLang="pt-PT" sz="2000" b="1">
              <a:solidFill>
                <a:srgbClr val="333399"/>
              </a:solidFill>
            </a:endParaRPr>
          </a:p>
        </p:txBody>
      </p:sp>
    </p:spTree>
    <p:extLst>
      <p:ext uri="{BB962C8B-B14F-4D97-AF65-F5344CB8AC3E}">
        <p14:creationId xmlns:p14="http://schemas.microsoft.com/office/powerpoint/2010/main" val="1669488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4"/>
          <p:cNvGrpSpPr>
            <a:grpSpLocks/>
          </p:cNvGrpSpPr>
          <p:nvPr/>
        </p:nvGrpSpPr>
        <p:grpSpPr bwMode="auto">
          <a:xfrm>
            <a:off x="2782889" y="-1588"/>
            <a:ext cx="288925" cy="6861176"/>
            <a:chOff x="793" y="-1"/>
            <a:chExt cx="182" cy="4322"/>
          </a:xfrm>
        </p:grpSpPr>
        <p:sp>
          <p:nvSpPr>
            <p:cNvPr id="47112" name="Rectangle 5"/>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7113" name="Rectangle 6"/>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7114" name="Rectangle 7"/>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47107" name="Rectangle 8"/>
          <p:cNvSpPr>
            <a:spLocks noChangeArrowheads="1"/>
          </p:cNvSpPr>
          <p:nvPr/>
        </p:nvSpPr>
        <p:spPr bwMode="auto">
          <a:xfrm>
            <a:off x="3287713" y="5373689"/>
            <a:ext cx="61214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b="1">
              <a:solidFill>
                <a:srgbClr val="333399"/>
              </a:solidFill>
              <a:latin typeface="Calibri" panose="020F0502020204030204" pitchFamily="34" charset="0"/>
            </a:endParaRPr>
          </a:p>
        </p:txBody>
      </p:sp>
      <p:sp>
        <p:nvSpPr>
          <p:cNvPr id="47108" name="Rectangle 17"/>
          <p:cNvSpPr>
            <a:spLocks noChangeArrowheads="1"/>
          </p:cNvSpPr>
          <p:nvPr/>
        </p:nvSpPr>
        <p:spPr bwMode="auto">
          <a:xfrm>
            <a:off x="3071813" y="5178426"/>
            <a:ext cx="7416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FontTx/>
              <a:buNone/>
            </a:pPr>
            <a:r>
              <a:rPr lang="fr-BE" altLang="pt-PT" sz="1400" b="1">
                <a:solidFill>
                  <a:srgbClr val="333399"/>
                </a:solidFill>
                <a:latin typeface="Calibri" panose="020F0502020204030204" pitchFamily="34" charset="0"/>
              </a:rPr>
              <a:t>EAPN PORTUGAL</a:t>
            </a:r>
          </a:p>
          <a:p>
            <a:pPr algn="r" fontAlgn="base">
              <a:spcBef>
                <a:spcPct val="0"/>
              </a:spcBef>
              <a:spcAft>
                <a:spcPct val="0"/>
              </a:spcAft>
              <a:buFontTx/>
              <a:buNone/>
            </a:pPr>
            <a:endParaRPr lang="en-US" altLang="pt-PT" sz="300" b="1">
              <a:solidFill>
                <a:srgbClr val="333399"/>
              </a:solidFill>
              <a:latin typeface="Calibri" panose="020F0502020204030204" pitchFamily="34" charset="0"/>
            </a:endParaRPr>
          </a:p>
          <a:p>
            <a:pPr algn="r" fontAlgn="base">
              <a:spcBef>
                <a:spcPct val="0"/>
              </a:spcBef>
              <a:spcAft>
                <a:spcPct val="0"/>
              </a:spcAft>
              <a:buFontTx/>
              <a:buNone/>
            </a:pPr>
            <a:r>
              <a:rPr lang="en-US" altLang="pt-PT" sz="1400">
                <a:solidFill>
                  <a:srgbClr val="333399"/>
                </a:solidFill>
                <a:latin typeface="Calibri" panose="020F0502020204030204" pitchFamily="34" charset="0"/>
              </a:rPr>
              <a:t>RUA DE COSTA CABRAL Nº 2368</a:t>
            </a:r>
          </a:p>
          <a:p>
            <a:pPr algn="r" fontAlgn="base">
              <a:spcBef>
                <a:spcPct val="0"/>
              </a:spcBef>
              <a:spcAft>
                <a:spcPct val="0"/>
              </a:spcAft>
              <a:buFontTx/>
              <a:buNone/>
            </a:pPr>
            <a:r>
              <a:rPr lang="en-US" altLang="pt-PT" sz="1400">
                <a:solidFill>
                  <a:srgbClr val="333399"/>
                </a:solidFill>
                <a:latin typeface="Calibri" panose="020F0502020204030204" pitchFamily="34" charset="0"/>
              </a:rPr>
              <a:t>4200 -218 PORTO</a:t>
            </a:r>
          </a:p>
          <a:p>
            <a:pPr algn="r" fontAlgn="base">
              <a:spcBef>
                <a:spcPct val="0"/>
              </a:spcBef>
              <a:spcAft>
                <a:spcPct val="0"/>
              </a:spcAft>
              <a:buFontTx/>
              <a:buNone/>
            </a:pPr>
            <a:r>
              <a:rPr lang="en-US" altLang="pt-PT" sz="1400">
                <a:solidFill>
                  <a:srgbClr val="333399"/>
                </a:solidFill>
                <a:latin typeface="Calibri" panose="020F0502020204030204" pitchFamily="34" charset="0"/>
              </a:rPr>
              <a:t>TEL: 225420800 – FAX: 225403250</a:t>
            </a:r>
          </a:p>
          <a:p>
            <a:pPr algn="r" fontAlgn="base">
              <a:spcBef>
                <a:spcPct val="0"/>
              </a:spcBef>
              <a:spcAft>
                <a:spcPct val="0"/>
              </a:spcAft>
              <a:buFontTx/>
              <a:buNone/>
            </a:pPr>
            <a:r>
              <a:rPr lang="fr-BE" altLang="pt-PT" sz="1400">
                <a:solidFill>
                  <a:srgbClr val="333399"/>
                </a:solidFill>
                <a:latin typeface="Calibri" panose="020F0502020204030204" pitchFamily="34" charset="0"/>
                <a:hlinkClick r:id="rId3"/>
              </a:rPr>
              <a:t>www.eapn.pt</a:t>
            </a:r>
            <a:endParaRPr lang="fr-BE" altLang="pt-PT" sz="1400">
              <a:solidFill>
                <a:srgbClr val="333399"/>
              </a:solidFill>
              <a:latin typeface="Calibri" panose="020F0502020204030204" pitchFamily="34" charset="0"/>
            </a:endParaRPr>
          </a:p>
          <a:p>
            <a:pPr algn="r" fontAlgn="base">
              <a:spcBef>
                <a:spcPct val="0"/>
              </a:spcBef>
              <a:spcAft>
                <a:spcPct val="0"/>
              </a:spcAft>
              <a:buFontTx/>
              <a:buNone/>
            </a:pPr>
            <a:r>
              <a:rPr lang="fr-BE" altLang="pt-PT" sz="1400">
                <a:solidFill>
                  <a:srgbClr val="333399"/>
                </a:solidFill>
                <a:latin typeface="Calibri" panose="020F0502020204030204" pitchFamily="34" charset="0"/>
              </a:rPr>
              <a:t> </a:t>
            </a:r>
            <a:endParaRPr lang="en-US" altLang="pt-PT" sz="1400">
              <a:solidFill>
                <a:srgbClr val="333399"/>
              </a:solidFill>
              <a:latin typeface="Calibri" panose="020F0502020204030204" pitchFamily="34" charset="0"/>
            </a:endParaRPr>
          </a:p>
        </p:txBody>
      </p:sp>
      <p:sp>
        <p:nvSpPr>
          <p:cNvPr id="47109" name="Rectangle 18"/>
          <p:cNvSpPr>
            <a:spLocks noChangeArrowheads="1"/>
          </p:cNvSpPr>
          <p:nvPr/>
        </p:nvSpPr>
        <p:spPr bwMode="auto">
          <a:xfrm>
            <a:off x="3287713" y="1643064"/>
            <a:ext cx="6769100" cy="175418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pt-PT" altLang="pt-PT" b="1">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algn="ctr" fontAlgn="base">
              <a:spcBef>
                <a:spcPct val="0"/>
              </a:spcBef>
              <a:spcAft>
                <a:spcPct val="0"/>
              </a:spcAft>
              <a:buFontTx/>
              <a:buNone/>
            </a:pPr>
            <a:r>
              <a:rPr lang="en-GB" altLang="pt-PT" b="1">
                <a:solidFill>
                  <a:srgbClr val="FFFFFF"/>
                </a:solidFill>
                <a:latin typeface="Calibri" panose="020F0502020204030204" pitchFamily="34" charset="0"/>
                <a:ea typeface="Times New Roman" panose="02020603050405020304" pitchFamily="18" charset="0"/>
                <a:cs typeface="Arial" panose="020B0604020202020204" pitchFamily="34" charset="0"/>
              </a:rPr>
              <a:t>Thank you for your attention!</a:t>
            </a:r>
          </a:p>
          <a:p>
            <a:pPr algn="ctr" fontAlgn="base">
              <a:spcBef>
                <a:spcPct val="0"/>
              </a:spcBef>
              <a:spcAft>
                <a:spcPct val="0"/>
              </a:spcAft>
              <a:buFontTx/>
              <a:buNone/>
            </a:pPr>
            <a:endParaRPr lang="en-US" altLang="pt-PT" sz="240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algn="ctr" fontAlgn="base">
              <a:spcBef>
                <a:spcPct val="0"/>
              </a:spcBef>
              <a:spcAft>
                <a:spcPct val="0"/>
              </a:spcAft>
              <a:buFontTx/>
              <a:buNone/>
            </a:pPr>
            <a:endParaRPr lang="en-US" altLang="pt-PT" sz="2000">
              <a:solidFill>
                <a:srgbClr val="FFFFFF"/>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7110"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Marcador de Posição do Número do Diapositivo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A9FDB1-1AA8-43AA-A23E-2C4B670260B4}" type="slidenum">
              <a:rPr lang="fr-BE" altLang="pt-PT" sz="1400">
                <a:solidFill>
                  <a:srgbClr val="000000"/>
                </a:solidFill>
              </a:rPr>
              <a:pPr>
                <a:spcBef>
                  <a:spcPct val="0"/>
                </a:spcBef>
                <a:buFontTx/>
                <a:buNone/>
              </a:pPr>
              <a:t>109</a:t>
            </a:fld>
            <a:endParaRPr lang="fr-BE" altLang="pt-PT" sz="1400">
              <a:solidFill>
                <a:srgbClr val="000000"/>
              </a:solidFill>
            </a:endParaRPr>
          </a:p>
        </p:txBody>
      </p:sp>
    </p:spTree>
    <p:extLst>
      <p:ext uri="{BB962C8B-B14F-4D97-AF65-F5344CB8AC3E}">
        <p14:creationId xmlns:p14="http://schemas.microsoft.com/office/powerpoint/2010/main" val="3829147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800" dirty="0"/>
              <a:t> </a:t>
            </a:r>
            <a:r>
              <a:rPr lang="nl-BE" sz="2800" dirty="0" smtClean="0"/>
              <a:t>EU diagnosis of LT</a:t>
            </a:r>
            <a:endParaRPr lang="nl-BE" sz="2800" dirty="0"/>
          </a:p>
        </p:txBody>
      </p:sp>
      <p:sp>
        <p:nvSpPr>
          <p:cNvPr id="3" name="Tijdelijke aanduiding voor inhoud 2"/>
          <p:cNvSpPr>
            <a:spLocks noGrp="1"/>
          </p:cNvSpPr>
          <p:nvPr>
            <p:ph idx="1"/>
          </p:nvPr>
        </p:nvSpPr>
        <p:spPr/>
        <p:txBody>
          <a:bodyPr>
            <a:normAutofit/>
          </a:bodyPr>
          <a:lstStyle/>
          <a:p>
            <a:r>
              <a:rPr lang="nl-BE" dirty="0" smtClean="0"/>
              <a:t>EU diagnosis: </a:t>
            </a:r>
            <a:r>
              <a:rPr lang="nl-BE" dirty="0" err="1" smtClean="0"/>
              <a:t>after</a:t>
            </a:r>
            <a:r>
              <a:rPr lang="nl-BE" dirty="0" smtClean="0"/>
              <a:t> 6 </a:t>
            </a:r>
            <a:r>
              <a:rPr lang="nl-BE" dirty="0" err="1" smtClean="0"/>
              <a:t>years</a:t>
            </a:r>
            <a:r>
              <a:rPr lang="nl-BE" dirty="0" smtClean="0"/>
              <a:t> of crisis, LT </a:t>
            </a:r>
            <a:r>
              <a:rPr lang="nl-BE" dirty="0" err="1" smtClean="0"/>
              <a:t>and</a:t>
            </a:r>
            <a:r>
              <a:rPr lang="nl-BE" dirty="0" smtClean="0"/>
              <a:t> </a:t>
            </a:r>
            <a:r>
              <a:rPr lang="nl-BE" dirty="0" err="1" smtClean="0"/>
              <a:t>youth</a:t>
            </a:r>
            <a:r>
              <a:rPr lang="nl-BE" dirty="0" smtClean="0"/>
              <a:t> </a:t>
            </a:r>
            <a:r>
              <a:rPr lang="nl-BE" dirty="0" err="1" smtClean="0"/>
              <a:t>unemployment</a:t>
            </a:r>
            <a:r>
              <a:rPr lang="nl-BE" dirty="0" smtClean="0"/>
              <a:t> are </a:t>
            </a:r>
            <a:r>
              <a:rPr lang="nl-BE" dirty="0" err="1" smtClean="0"/>
              <a:t>emerging</a:t>
            </a:r>
            <a:r>
              <a:rPr lang="nl-BE" dirty="0" smtClean="0"/>
              <a:t> as the </a:t>
            </a:r>
            <a:r>
              <a:rPr lang="nl-BE" dirty="0" err="1" smtClean="0"/>
              <a:t>main</a:t>
            </a:r>
            <a:r>
              <a:rPr lang="nl-BE" dirty="0" smtClean="0"/>
              <a:t> </a:t>
            </a:r>
            <a:r>
              <a:rPr lang="nl-BE" dirty="0" err="1" smtClean="0"/>
              <a:t>employment</a:t>
            </a:r>
            <a:r>
              <a:rPr lang="nl-BE" dirty="0" smtClean="0"/>
              <a:t> </a:t>
            </a:r>
            <a:r>
              <a:rPr lang="nl-BE" dirty="0" err="1" smtClean="0"/>
              <a:t>legacy</a:t>
            </a:r>
            <a:r>
              <a:rPr lang="nl-BE" dirty="0" smtClean="0"/>
              <a:t> of the crisis</a:t>
            </a:r>
          </a:p>
          <a:p>
            <a:r>
              <a:rPr lang="nl-BE" dirty="0" smtClean="0"/>
              <a:t>50% of </a:t>
            </a:r>
            <a:r>
              <a:rPr lang="nl-BE" dirty="0" err="1" smtClean="0"/>
              <a:t>unemployed</a:t>
            </a:r>
            <a:r>
              <a:rPr lang="nl-BE" dirty="0" smtClean="0"/>
              <a:t> are LT</a:t>
            </a:r>
          </a:p>
          <a:p>
            <a:r>
              <a:rPr lang="nl-BE" dirty="0" smtClean="0"/>
              <a:t>EU LT </a:t>
            </a:r>
            <a:r>
              <a:rPr lang="nl-BE" dirty="0" err="1" smtClean="0"/>
              <a:t>unemployment</a:t>
            </a:r>
            <a:r>
              <a:rPr lang="nl-BE" dirty="0" smtClean="0"/>
              <a:t>: 11,9 </a:t>
            </a:r>
            <a:r>
              <a:rPr lang="nl-BE" dirty="0" err="1" smtClean="0"/>
              <a:t>million</a:t>
            </a:r>
            <a:r>
              <a:rPr lang="nl-BE" dirty="0" smtClean="0"/>
              <a:t> </a:t>
            </a:r>
            <a:r>
              <a:rPr lang="nl-BE" dirty="0" err="1" smtClean="0"/>
              <a:t>people</a:t>
            </a:r>
            <a:r>
              <a:rPr lang="nl-BE" dirty="0" smtClean="0"/>
              <a:t> or 4,9% of </a:t>
            </a:r>
            <a:r>
              <a:rPr lang="nl-BE" dirty="0" err="1" smtClean="0"/>
              <a:t>active</a:t>
            </a:r>
            <a:r>
              <a:rPr lang="nl-BE" dirty="0" smtClean="0"/>
              <a:t> </a:t>
            </a:r>
            <a:r>
              <a:rPr lang="nl-BE" dirty="0" err="1" smtClean="0"/>
              <a:t>population</a:t>
            </a:r>
            <a:endParaRPr lang="nl-BE" dirty="0" smtClean="0"/>
          </a:p>
          <a:p>
            <a:r>
              <a:rPr lang="nl-BE" dirty="0" err="1" smtClean="0"/>
              <a:t>Within</a:t>
            </a:r>
            <a:r>
              <a:rPr lang="nl-BE" dirty="0" smtClean="0"/>
              <a:t> LT </a:t>
            </a:r>
            <a:r>
              <a:rPr lang="nl-BE" dirty="0" err="1" smtClean="0"/>
              <a:t>numbers</a:t>
            </a:r>
            <a:r>
              <a:rPr lang="nl-BE" dirty="0" smtClean="0"/>
              <a:t>, 59% </a:t>
            </a:r>
            <a:r>
              <a:rPr lang="nl-BE" dirty="0" err="1" smtClean="0"/>
              <a:t>jobless</a:t>
            </a:r>
            <a:r>
              <a:rPr lang="nl-BE" dirty="0" smtClean="0"/>
              <a:t> </a:t>
            </a:r>
            <a:r>
              <a:rPr lang="nl-BE" dirty="0" err="1" smtClean="0"/>
              <a:t>for</a:t>
            </a:r>
            <a:r>
              <a:rPr lang="nl-BE" dirty="0" smtClean="0"/>
              <a:t> at </a:t>
            </a:r>
            <a:r>
              <a:rPr lang="nl-BE" dirty="0" err="1" smtClean="0"/>
              <a:t>least</a:t>
            </a:r>
            <a:r>
              <a:rPr lang="nl-BE" dirty="0" smtClean="0"/>
              <a:t> 2 </a:t>
            </a:r>
            <a:r>
              <a:rPr lang="nl-BE" dirty="0" err="1" smtClean="0"/>
              <a:t>consecutive</a:t>
            </a:r>
            <a:r>
              <a:rPr lang="nl-BE" dirty="0" smtClean="0"/>
              <a:t> </a:t>
            </a:r>
            <a:r>
              <a:rPr lang="nl-BE" dirty="0" err="1" smtClean="0"/>
              <a:t>years</a:t>
            </a:r>
            <a:endParaRPr lang="nl-BE" dirty="0" smtClean="0"/>
          </a:p>
          <a:p>
            <a:r>
              <a:rPr lang="nl-BE" dirty="0" smtClean="0"/>
              <a:t>Personal </a:t>
            </a:r>
            <a:r>
              <a:rPr lang="nl-BE" dirty="0" err="1" smtClean="0"/>
              <a:t>consequences</a:t>
            </a:r>
            <a:r>
              <a:rPr lang="nl-BE" dirty="0" smtClean="0"/>
              <a:t>: </a:t>
            </a:r>
            <a:r>
              <a:rPr lang="nl-BE" dirty="0" err="1" smtClean="0"/>
              <a:t>Social</a:t>
            </a:r>
            <a:r>
              <a:rPr lang="nl-BE" dirty="0" smtClean="0"/>
              <a:t> stigma, skills </a:t>
            </a:r>
            <a:r>
              <a:rPr lang="nl-BE" dirty="0" err="1" smtClean="0"/>
              <a:t>depreciation</a:t>
            </a:r>
            <a:r>
              <a:rPr lang="nl-BE" dirty="0" smtClean="0"/>
              <a:t>, </a:t>
            </a:r>
            <a:r>
              <a:rPr lang="nl-BE" dirty="0" err="1" smtClean="0"/>
              <a:t>higher</a:t>
            </a:r>
            <a:r>
              <a:rPr lang="nl-BE" dirty="0" smtClean="0"/>
              <a:t> </a:t>
            </a:r>
            <a:r>
              <a:rPr lang="nl-BE" dirty="0" err="1" smtClean="0"/>
              <a:t>incidence</a:t>
            </a:r>
            <a:r>
              <a:rPr lang="nl-BE" dirty="0" smtClean="0"/>
              <a:t> of health </a:t>
            </a:r>
            <a:r>
              <a:rPr lang="nl-BE" dirty="0" err="1" smtClean="0"/>
              <a:t>problemes</a:t>
            </a:r>
            <a:r>
              <a:rPr lang="nl-BE" dirty="0" smtClean="0"/>
              <a:t>, </a:t>
            </a:r>
            <a:r>
              <a:rPr lang="nl-BE" dirty="0" err="1" smtClean="0"/>
              <a:t>prejudices</a:t>
            </a:r>
            <a:endParaRPr lang="nl-BE" dirty="0" smtClean="0"/>
          </a:p>
          <a:p>
            <a:r>
              <a:rPr lang="nl-BE" dirty="0" smtClean="0"/>
              <a:t>MS </a:t>
            </a:r>
            <a:r>
              <a:rPr lang="nl-BE" dirty="0" err="1" smtClean="0"/>
              <a:t>consequences</a:t>
            </a:r>
            <a:r>
              <a:rPr lang="nl-BE" dirty="0" smtClean="0"/>
              <a:t>: </a:t>
            </a:r>
            <a:r>
              <a:rPr lang="nl-BE" dirty="0" err="1" smtClean="0"/>
              <a:t>jeopardises</a:t>
            </a:r>
            <a:r>
              <a:rPr lang="nl-BE" dirty="0" smtClean="0"/>
              <a:t> overall </a:t>
            </a:r>
            <a:r>
              <a:rPr lang="nl-BE" dirty="0" err="1" smtClean="0"/>
              <a:t>employment</a:t>
            </a:r>
            <a:r>
              <a:rPr lang="nl-BE" dirty="0" smtClean="0"/>
              <a:t> policy goals ad matching efficiency of the </a:t>
            </a:r>
            <a:r>
              <a:rPr lang="nl-BE" dirty="0" err="1" smtClean="0"/>
              <a:t>labour</a:t>
            </a:r>
            <a:r>
              <a:rPr lang="nl-BE" dirty="0" smtClean="0"/>
              <a:t> market , </a:t>
            </a:r>
            <a:r>
              <a:rPr lang="nl-BE" dirty="0" err="1" smtClean="0"/>
              <a:t>undermines</a:t>
            </a:r>
            <a:r>
              <a:rPr lang="nl-BE" dirty="0" smtClean="0"/>
              <a:t> </a:t>
            </a:r>
            <a:r>
              <a:rPr lang="nl-BE" dirty="0" err="1" smtClean="0"/>
              <a:t>mobility</a:t>
            </a:r>
            <a:r>
              <a:rPr lang="nl-BE" dirty="0" smtClean="0"/>
              <a:t>, </a:t>
            </a:r>
            <a:r>
              <a:rPr lang="nl-BE" dirty="0" err="1" smtClean="0"/>
              <a:t>polarisation</a:t>
            </a:r>
            <a:r>
              <a:rPr lang="nl-BE" dirty="0" smtClean="0"/>
              <a:t> of </a:t>
            </a:r>
            <a:r>
              <a:rPr lang="nl-BE" dirty="0" err="1" smtClean="0"/>
              <a:t>labour</a:t>
            </a:r>
            <a:r>
              <a:rPr lang="nl-BE" dirty="0" smtClean="0"/>
              <a:t> market</a:t>
            </a:r>
          </a:p>
          <a:p>
            <a:endParaRPr lang="nl-BE" dirty="0"/>
          </a:p>
        </p:txBody>
      </p:sp>
    </p:spTree>
    <p:extLst>
      <p:ext uri="{BB962C8B-B14F-4D97-AF65-F5344CB8AC3E}">
        <p14:creationId xmlns:p14="http://schemas.microsoft.com/office/powerpoint/2010/main" val="42496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err="1" smtClean="0"/>
              <a:t>discussion</a:t>
            </a:r>
            <a:endParaRPr lang="nl-BE" dirty="0"/>
          </a:p>
        </p:txBody>
      </p:sp>
      <p:sp>
        <p:nvSpPr>
          <p:cNvPr id="5" name="Tijdelijke aanduiding voor tekst 4"/>
          <p:cNvSpPr>
            <a:spLocks noGrp="1"/>
          </p:cNvSpPr>
          <p:nvPr>
            <p:ph type="body" idx="1"/>
          </p:nvPr>
        </p:nvSpPr>
        <p:spPr/>
        <p:txBody>
          <a:bodyPr/>
          <a:lstStyle/>
          <a:p>
            <a:endParaRPr lang="nl-BE"/>
          </a:p>
        </p:txBody>
      </p:sp>
    </p:spTree>
    <p:extLst>
      <p:ext uri="{BB962C8B-B14F-4D97-AF65-F5344CB8AC3E}">
        <p14:creationId xmlns:p14="http://schemas.microsoft.com/office/powerpoint/2010/main" val="156368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sz="5400" dirty="0" err="1" smtClean="0"/>
              <a:t>Naia</a:t>
            </a:r>
            <a:r>
              <a:rPr lang="nl-BE" sz="5400" dirty="0" smtClean="0"/>
              <a:t> bistro: </a:t>
            </a:r>
            <a:r>
              <a:rPr lang="nl-BE" sz="5400" dirty="0" err="1" smtClean="0"/>
              <a:t>plaza</a:t>
            </a:r>
            <a:r>
              <a:rPr lang="nl-BE" sz="5400" dirty="0" smtClean="0"/>
              <a:t> de la </a:t>
            </a:r>
            <a:r>
              <a:rPr lang="nl-BE" sz="5400" dirty="0" err="1" smtClean="0"/>
              <a:t>Paja</a:t>
            </a:r>
            <a:r>
              <a:rPr lang="nl-BE" sz="5400" dirty="0" smtClean="0"/>
              <a:t> 3</a:t>
            </a:r>
            <a:endParaRPr lang="nl-BE" sz="5400" dirty="0"/>
          </a:p>
        </p:txBody>
      </p:sp>
    </p:spTree>
    <p:extLst>
      <p:ext uri="{BB962C8B-B14F-4D97-AF65-F5344CB8AC3E}">
        <p14:creationId xmlns:p14="http://schemas.microsoft.com/office/powerpoint/2010/main" val="73519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56051" y="3789041"/>
            <a:ext cx="5686425" cy="1015663"/>
          </a:xfrm>
        </p:spPr>
        <p:txBody>
          <a:bodyPr/>
          <a:lstStyle/>
          <a:p>
            <a:r>
              <a:rPr lang="en-US" noProof="0" dirty="0" smtClean="0"/>
              <a:t>An alternative social program for Spain</a:t>
            </a:r>
            <a:endParaRPr lang="en-US" noProof="0" dirty="0"/>
          </a:p>
        </p:txBody>
      </p:sp>
      <p:sp>
        <p:nvSpPr>
          <p:cNvPr id="5" name="Ondertitel 4"/>
          <p:cNvSpPr>
            <a:spLocks noGrp="1"/>
          </p:cNvSpPr>
          <p:nvPr>
            <p:ph type="subTitle" idx="1"/>
          </p:nvPr>
        </p:nvSpPr>
        <p:spPr>
          <a:xfrm>
            <a:off x="1841616" y="5373217"/>
            <a:ext cx="8496622" cy="766241"/>
          </a:xfrm>
        </p:spPr>
        <p:txBody>
          <a:bodyPr/>
          <a:lstStyle/>
          <a:p>
            <a:r>
              <a:rPr lang="en-US" noProof="0" dirty="0" smtClean="0"/>
              <a:t>Nacho Alvarez (University of </a:t>
            </a:r>
            <a:r>
              <a:rPr lang="en-US" noProof="0" dirty="0" err="1" smtClean="0"/>
              <a:t>Valladolidad</a:t>
            </a:r>
            <a:r>
              <a:rPr lang="en-US" noProof="0" dirty="0" smtClean="0"/>
              <a:t>, Spain) and member of </a:t>
            </a:r>
            <a:r>
              <a:rPr lang="en-US" noProof="0" dirty="0" err="1" smtClean="0"/>
              <a:t>Podemos</a:t>
            </a:r>
            <a:endParaRPr lang="en-US" noProof="0" dirty="0"/>
          </a:p>
        </p:txBody>
      </p:sp>
    </p:spTree>
    <p:extLst>
      <p:ext uri="{BB962C8B-B14F-4D97-AF65-F5344CB8AC3E}">
        <p14:creationId xmlns:p14="http://schemas.microsoft.com/office/powerpoint/2010/main" val="315928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800" dirty="0" err="1" smtClean="0"/>
              <a:t>Challenges</a:t>
            </a:r>
            <a:r>
              <a:rPr lang="nl-BE" sz="2800" dirty="0" smtClean="0"/>
              <a:t> </a:t>
            </a:r>
            <a:r>
              <a:rPr lang="nl-BE" sz="2800" dirty="0" err="1" smtClean="0"/>
              <a:t>to</a:t>
            </a:r>
            <a:r>
              <a:rPr lang="nl-BE" sz="2800" dirty="0" smtClean="0"/>
              <a:t> </a:t>
            </a:r>
            <a:r>
              <a:rPr lang="nl-BE" sz="2800" dirty="0" err="1" smtClean="0"/>
              <a:t>reduce</a:t>
            </a:r>
            <a:r>
              <a:rPr lang="nl-BE" sz="2800" dirty="0" smtClean="0"/>
              <a:t> LT </a:t>
            </a:r>
            <a:r>
              <a:rPr lang="nl-BE" sz="2800" dirty="0" err="1" smtClean="0"/>
              <a:t>unemployment</a:t>
            </a:r>
            <a:r>
              <a:rPr lang="nl-BE" sz="2800" dirty="0" smtClean="0"/>
              <a:t> (1)</a:t>
            </a:r>
            <a:endParaRPr lang="nl-BE" sz="2800" dirty="0"/>
          </a:p>
        </p:txBody>
      </p:sp>
      <p:sp>
        <p:nvSpPr>
          <p:cNvPr id="3" name="Tijdelijke aanduiding voor inhoud 2"/>
          <p:cNvSpPr>
            <a:spLocks noGrp="1"/>
          </p:cNvSpPr>
          <p:nvPr>
            <p:ph idx="1"/>
          </p:nvPr>
        </p:nvSpPr>
        <p:spPr/>
        <p:txBody>
          <a:bodyPr>
            <a:normAutofit/>
          </a:bodyPr>
          <a:lstStyle/>
          <a:p>
            <a:r>
              <a:rPr lang="nl-BE" dirty="0" smtClean="0"/>
              <a:t>High risk of dropping </a:t>
            </a:r>
            <a:r>
              <a:rPr lang="nl-BE" dirty="0" err="1" smtClean="0"/>
              <a:t>into</a:t>
            </a:r>
            <a:r>
              <a:rPr lang="nl-BE" dirty="0" smtClean="0"/>
              <a:t> </a:t>
            </a:r>
            <a:r>
              <a:rPr lang="nl-BE" dirty="0" err="1" smtClean="0"/>
              <a:t>inactivity</a:t>
            </a:r>
            <a:r>
              <a:rPr lang="nl-BE" dirty="0" smtClean="0"/>
              <a:t> </a:t>
            </a:r>
            <a:r>
              <a:rPr lang="nl-BE" dirty="0" err="1" smtClean="0"/>
              <a:t>and</a:t>
            </a:r>
            <a:r>
              <a:rPr lang="nl-BE" dirty="0" smtClean="0"/>
              <a:t> low </a:t>
            </a:r>
            <a:r>
              <a:rPr lang="nl-BE" dirty="0" err="1" smtClean="0"/>
              <a:t>transition</a:t>
            </a:r>
            <a:r>
              <a:rPr lang="nl-BE" dirty="0" smtClean="0"/>
              <a:t> </a:t>
            </a:r>
            <a:r>
              <a:rPr lang="nl-BE" dirty="0" err="1" smtClean="0"/>
              <a:t>rates</a:t>
            </a:r>
            <a:r>
              <a:rPr lang="nl-BE" dirty="0" smtClean="0"/>
              <a:t> </a:t>
            </a:r>
            <a:r>
              <a:rPr lang="nl-BE" dirty="0" err="1" smtClean="0"/>
              <a:t>to</a:t>
            </a:r>
            <a:r>
              <a:rPr lang="nl-BE" dirty="0" smtClean="0"/>
              <a:t> </a:t>
            </a:r>
            <a:r>
              <a:rPr lang="nl-BE" dirty="0" err="1" smtClean="0"/>
              <a:t>employment</a:t>
            </a:r>
            <a:endParaRPr lang="nl-BE" dirty="0" smtClean="0"/>
          </a:p>
          <a:p>
            <a:r>
              <a:rPr lang="nl-BE" dirty="0" smtClean="0"/>
              <a:t>Support </a:t>
            </a:r>
            <a:r>
              <a:rPr lang="nl-BE" dirty="0" err="1" smtClean="0"/>
              <a:t>to</a:t>
            </a:r>
            <a:r>
              <a:rPr lang="nl-BE" dirty="0" smtClean="0"/>
              <a:t> LT </a:t>
            </a:r>
            <a:r>
              <a:rPr lang="nl-BE" dirty="0" err="1" smtClean="0"/>
              <a:t>unemployed</a:t>
            </a:r>
            <a:r>
              <a:rPr lang="nl-BE" dirty="0" smtClean="0"/>
              <a:t>: </a:t>
            </a:r>
          </a:p>
          <a:p>
            <a:pPr marL="0" indent="0">
              <a:buNone/>
            </a:pPr>
            <a:r>
              <a:rPr lang="nl-BE" dirty="0" smtClean="0"/>
              <a:t>most of </a:t>
            </a:r>
            <a:r>
              <a:rPr lang="nl-BE" dirty="0" err="1" smtClean="0"/>
              <a:t>ALMPs</a:t>
            </a:r>
            <a:r>
              <a:rPr lang="nl-BE" dirty="0" smtClean="0"/>
              <a:t> are </a:t>
            </a:r>
            <a:r>
              <a:rPr lang="nl-BE" dirty="0" err="1" smtClean="0"/>
              <a:t>directed</a:t>
            </a:r>
            <a:r>
              <a:rPr lang="nl-BE" dirty="0" smtClean="0"/>
              <a:t> </a:t>
            </a:r>
            <a:r>
              <a:rPr lang="nl-BE" dirty="0" err="1" smtClean="0"/>
              <a:t>to</a:t>
            </a:r>
            <a:r>
              <a:rPr lang="nl-BE" dirty="0"/>
              <a:t> </a:t>
            </a:r>
            <a:r>
              <a:rPr lang="nl-BE" dirty="0" smtClean="0"/>
              <a:t>‘more </a:t>
            </a:r>
            <a:r>
              <a:rPr lang="nl-BE" dirty="0" err="1" smtClean="0"/>
              <a:t>employable</a:t>
            </a:r>
            <a:r>
              <a:rPr lang="nl-BE" dirty="0" smtClean="0"/>
              <a:t>’</a:t>
            </a:r>
          </a:p>
          <a:p>
            <a:pPr marL="0" indent="0">
              <a:buNone/>
            </a:pPr>
            <a:r>
              <a:rPr lang="nl-BE" dirty="0"/>
              <a:t>m</a:t>
            </a:r>
            <a:r>
              <a:rPr lang="nl-BE" dirty="0" smtClean="0"/>
              <a:t>ost MS: min </a:t>
            </a:r>
            <a:r>
              <a:rPr lang="nl-BE" dirty="0" err="1" smtClean="0"/>
              <a:t>activation</a:t>
            </a:r>
            <a:r>
              <a:rPr lang="nl-BE" dirty="0" smtClean="0"/>
              <a:t> </a:t>
            </a:r>
            <a:r>
              <a:rPr lang="nl-BE" dirty="0" err="1" smtClean="0"/>
              <a:t>requirements</a:t>
            </a:r>
            <a:r>
              <a:rPr lang="nl-BE" dirty="0" smtClean="0"/>
              <a:t>, </a:t>
            </a:r>
            <a:r>
              <a:rPr lang="nl-BE" dirty="0" err="1" smtClean="0"/>
              <a:t>conditionality</a:t>
            </a:r>
            <a:r>
              <a:rPr lang="nl-BE" dirty="0" smtClean="0"/>
              <a:t> </a:t>
            </a:r>
            <a:r>
              <a:rPr lang="nl-BE" dirty="0" err="1" smtClean="0"/>
              <a:t>not</a:t>
            </a:r>
            <a:r>
              <a:rPr lang="nl-BE" dirty="0" smtClean="0"/>
              <a:t> </a:t>
            </a:r>
            <a:r>
              <a:rPr lang="nl-BE" dirty="0" err="1" smtClean="0"/>
              <a:t>always</a:t>
            </a:r>
            <a:r>
              <a:rPr lang="nl-BE" dirty="0" smtClean="0"/>
              <a:t> </a:t>
            </a:r>
            <a:r>
              <a:rPr lang="nl-BE" dirty="0" err="1" smtClean="0"/>
              <a:t>enforced</a:t>
            </a:r>
            <a:endParaRPr lang="nl-BE" dirty="0" smtClean="0"/>
          </a:p>
          <a:p>
            <a:pPr marL="0" indent="0">
              <a:buNone/>
            </a:pPr>
            <a:r>
              <a:rPr lang="nl-BE" dirty="0" smtClean="0"/>
              <a:t>Public </a:t>
            </a:r>
            <a:r>
              <a:rPr lang="nl-BE" dirty="0" err="1" smtClean="0"/>
              <a:t>Employment</a:t>
            </a:r>
            <a:r>
              <a:rPr lang="nl-BE" dirty="0" smtClean="0"/>
              <a:t> Services: making </a:t>
            </a:r>
            <a:r>
              <a:rPr lang="nl-BE" dirty="0" err="1" smtClean="0"/>
              <a:t>eligible</a:t>
            </a:r>
            <a:r>
              <a:rPr lang="nl-BE" dirty="0" smtClean="0"/>
              <a:t> </a:t>
            </a:r>
            <a:r>
              <a:rPr lang="nl-BE" dirty="0" err="1" smtClean="0"/>
              <a:t>for</a:t>
            </a:r>
            <a:r>
              <a:rPr lang="nl-BE" dirty="0" smtClean="0"/>
              <a:t> </a:t>
            </a:r>
            <a:r>
              <a:rPr lang="nl-BE" dirty="0" err="1" smtClean="0"/>
              <a:t>unemployment</a:t>
            </a:r>
            <a:r>
              <a:rPr lang="nl-BE" dirty="0" smtClean="0"/>
              <a:t> benefits. </a:t>
            </a:r>
            <a:r>
              <a:rPr lang="nl-BE" dirty="0" err="1" smtClean="0"/>
              <a:t>Mostly</a:t>
            </a:r>
            <a:r>
              <a:rPr lang="nl-BE" dirty="0" smtClean="0"/>
              <a:t> </a:t>
            </a:r>
            <a:r>
              <a:rPr lang="nl-BE" dirty="0" err="1" smtClean="0"/>
              <a:t>limited</a:t>
            </a:r>
            <a:r>
              <a:rPr lang="nl-BE" dirty="0" smtClean="0"/>
              <a:t> in </a:t>
            </a:r>
            <a:r>
              <a:rPr lang="nl-BE" dirty="0" err="1" smtClean="0"/>
              <a:t>duration</a:t>
            </a:r>
            <a:r>
              <a:rPr lang="nl-BE" dirty="0" smtClean="0"/>
              <a:t>.</a:t>
            </a:r>
          </a:p>
          <a:p>
            <a:pPr marL="0" indent="0">
              <a:buNone/>
            </a:pPr>
            <a:r>
              <a:rPr lang="nl-BE" dirty="0" smtClean="0"/>
              <a:t>Most MS: range of </a:t>
            </a:r>
            <a:r>
              <a:rPr lang="nl-BE" dirty="0" err="1" smtClean="0"/>
              <a:t>ALMPs</a:t>
            </a:r>
            <a:r>
              <a:rPr lang="nl-BE" dirty="0" smtClean="0"/>
              <a:t> </a:t>
            </a:r>
            <a:r>
              <a:rPr lang="nl-BE" dirty="0" err="1" smtClean="0"/>
              <a:t>narrows</a:t>
            </a:r>
            <a:r>
              <a:rPr lang="nl-BE" dirty="0" smtClean="0"/>
              <a:t> de facto </a:t>
            </a:r>
            <a:r>
              <a:rPr lang="nl-BE" dirty="0" err="1" smtClean="0"/>
              <a:t>with</a:t>
            </a:r>
            <a:r>
              <a:rPr lang="nl-BE" dirty="0" smtClean="0"/>
              <a:t> the </a:t>
            </a:r>
            <a:r>
              <a:rPr lang="nl-BE" dirty="0" err="1" smtClean="0"/>
              <a:t>length</a:t>
            </a:r>
            <a:r>
              <a:rPr lang="nl-BE" dirty="0" smtClean="0"/>
              <a:t> of </a:t>
            </a:r>
            <a:r>
              <a:rPr lang="nl-BE" dirty="0" err="1" smtClean="0"/>
              <a:t>unemployment</a:t>
            </a:r>
            <a:endParaRPr lang="nl-BE" dirty="0" smtClean="0"/>
          </a:p>
          <a:p>
            <a:pPr marL="0" indent="0">
              <a:buNone/>
            </a:pPr>
            <a:endParaRPr lang="nl-BE" dirty="0" smtClean="0"/>
          </a:p>
          <a:p>
            <a:endParaRPr lang="nl-BE" dirty="0"/>
          </a:p>
        </p:txBody>
      </p:sp>
    </p:spTree>
    <p:extLst>
      <p:ext uri="{BB962C8B-B14F-4D97-AF65-F5344CB8AC3E}">
        <p14:creationId xmlns:p14="http://schemas.microsoft.com/office/powerpoint/2010/main" val="2697373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800" dirty="0" err="1" smtClean="0"/>
              <a:t>Challenges</a:t>
            </a:r>
            <a:r>
              <a:rPr lang="nl-BE" sz="2800" dirty="0" smtClean="0"/>
              <a:t> </a:t>
            </a:r>
            <a:r>
              <a:rPr lang="nl-BE" sz="2800" dirty="0" err="1" smtClean="0"/>
              <a:t>to</a:t>
            </a:r>
            <a:r>
              <a:rPr lang="nl-BE" sz="2800" dirty="0" smtClean="0"/>
              <a:t> </a:t>
            </a:r>
            <a:r>
              <a:rPr lang="nl-BE" sz="2800" dirty="0" err="1" smtClean="0"/>
              <a:t>reduce</a:t>
            </a:r>
            <a:r>
              <a:rPr lang="nl-BE" sz="2800" dirty="0" smtClean="0"/>
              <a:t> LT </a:t>
            </a:r>
            <a:r>
              <a:rPr lang="nl-BE" sz="2800" dirty="0" err="1" smtClean="0"/>
              <a:t>unemployment</a:t>
            </a:r>
            <a:r>
              <a:rPr lang="nl-BE" sz="2800" dirty="0" smtClean="0"/>
              <a:t> (2)</a:t>
            </a:r>
            <a:endParaRPr lang="nl-BE" sz="2800" dirty="0"/>
          </a:p>
        </p:txBody>
      </p:sp>
      <p:sp>
        <p:nvSpPr>
          <p:cNvPr id="3" name="Tijdelijke aanduiding voor inhoud 2"/>
          <p:cNvSpPr>
            <a:spLocks noGrp="1"/>
          </p:cNvSpPr>
          <p:nvPr>
            <p:ph idx="1"/>
          </p:nvPr>
        </p:nvSpPr>
        <p:spPr/>
        <p:txBody>
          <a:bodyPr/>
          <a:lstStyle/>
          <a:p>
            <a:r>
              <a:rPr lang="nl-BE" dirty="0" err="1" smtClean="0"/>
              <a:t>Coordination</a:t>
            </a:r>
            <a:r>
              <a:rPr lang="nl-BE" dirty="0" smtClean="0"/>
              <a:t> </a:t>
            </a:r>
            <a:r>
              <a:rPr lang="nl-BE" dirty="0" err="1" smtClean="0"/>
              <a:t>between</a:t>
            </a:r>
            <a:r>
              <a:rPr lang="nl-BE" dirty="0" smtClean="0"/>
              <a:t> delivery </a:t>
            </a:r>
            <a:r>
              <a:rPr lang="nl-BE" dirty="0" err="1" smtClean="0"/>
              <a:t>agents</a:t>
            </a:r>
            <a:endParaRPr lang="nl-BE" dirty="0" smtClean="0"/>
          </a:p>
          <a:p>
            <a:pPr marL="0" indent="0">
              <a:buNone/>
            </a:pPr>
            <a:r>
              <a:rPr lang="nl-BE" dirty="0" smtClean="0"/>
              <a:t>EU: </a:t>
            </a:r>
            <a:r>
              <a:rPr lang="nl-BE" dirty="0" err="1" smtClean="0"/>
              <a:t>Hugh</a:t>
            </a:r>
            <a:r>
              <a:rPr lang="nl-BE" dirty="0" smtClean="0"/>
              <a:t> </a:t>
            </a:r>
            <a:r>
              <a:rPr lang="nl-BE" dirty="0" err="1" smtClean="0"/>
              <a:t>variations</a:t>
            </a:r>
            <a:r>
              <a:rPr lang="nl-BE" dirty="0" smtClean="0"/>
              <a:t> in type of </a:t>
            </a:r>
            <a:r>
              <a:rPr lang="nl-BE" dirty="0" err="1" smtClean="0"/>
              <a:t>agents</a:t>
            </a:r>
            <a:r>
              <a:rPr lang="nl-BE" dirty="0" smtClean="0"/>
              <a:t> </a:t>
            </a:r>
            <a:r>
              <a:rPr lang="nl-BE" dirty="0" err="1" smtClean="0"/>
              <a:t>and</a:t>
            </a:r>
            <a:r>
              <a:rPr lang="nl-BE" dirty="0" smtClean="0"/>
              <a:t> cooperation </a:t>
            </a:r>
            <a:r>
              <a:rPr lang="nl-BE" dirty="0" err="1" smtClean="0"/>
              <a:t>mechanisms</a:t>
            </a:r>
            <a:r>
              <a:rPr lang="nl-BE" dirty="0" smtClean="0"/>
              <a:t> </a:t>
            </a:r>
            <a:r>
              <a:rPr lang="nl-BE" dirty="0" err="1" smtClean="0"/>
              <a:t>between</a:t>
            </a:r>
            <a:r>
              <a:rPr lang="nl-BE" dirty="0" smtClean="0"/>
              <a:t> </a:t>
            </a:r>
            <a:r>
              <a:rPr lang="nl-BE" dirty="0" err="1" smtClean="0"/>
              <a:t>them</a:t>
            </a:r>
            <a:r>
              <a:rPr lang="nl-BE" dirty="0" smtClean="0"/>
              <a:t>. No </a:t>
            </a:r>
            <a:r>
              <a:rPr lang="nl-BE" dirty="0" err="1" smtClean="0"/>
              <a:t>defined</a:t>
            </a:r>
            <a:r>
              <a:rPr lang="nl-BE" dirty="0" smtClean="0"/>
              <a:t> </a:t>
            </a:r>
            <a:r>
              <a:rPr lang="nl-BE" dirty="0" err="1" smtClean="0"/>
              <a:t>obligations</a:t>
            </a:r>
            <a:r>
              <a:rPr lang="nl-BE" dirty="0" smtClean="0"/>
              <a:t> </a:t>
            </a:r>
            <a:r>
              <a:rPr lang="nl-BE" dirty="0" err="1" smtClean="0"/>
              <a:t>to</a:t>
            </a:r>
            <a:r>
              <a:rPr lang="nl-BE" dirty="0" smtClean="0"/>
              <a:t> </a:t>
            </a:r>
            <a:r>
              <a:rPr lang="nl-BE" dirty="0" err="1" smtClean="0"/>
              <a:t>collaborate</a:t>
            </a:r>
            <a:endParaRPr lang="nl-BE" dirty="0" smtClean="0"/>
          </a:p>
          <a:p>
            <a:pPr marL="0" indent="0">
              <a:buNone/>
            </a:pPr>
            <a:endParaRPr lang="nl-BE" dirty="0"/>
          </a:p>
          <a:p>
            <a:pPr marL="0" indent="0">
              <a:buNone/>
            </a:pPr>
            <a:r>
              <a:rPr lang="nl-BE" dirty="0" err="1" smtClean="0"/>
              <a:t>Some</a:t>
            </a:r>
            <a:r>
              <a:rPr lang="nl-BE" dirty="0" smtClean="0"/>
              <a:t> MS </a:t>
            </a:r>
            <a:r>
              <a:rPr lang="nl-BE" dirty="0" err="1" smtClean="0"/>
              <a:t>integrated</a:t>
            </a:r>
            <a:r>
              <a:rPr lang="nl-BE" dirty="0" smtClean="0"/>
              <a:t> services (</a:t>
            </a:r>
            <a:r>
              <a:rPr lang="nl-BE" dirty="0" err="1" smtClean="0"/>
              <a:t>one</a:t>
            </a:r>
            <a:r>
              <a:rPr lang="nl-BE" dirty="0" smtClean="0"/>
              <a:t>-stop-shops) but </a:t>
            </a:r>
            <a:r>
              <a:rPr lang="nl-BE" dirty="0" err="1" smtClean="0"/>
              <a:t>many</a:t>
            </a:r>
            <a:r>
              <a:rPr lang="nl-BE" dirty="0" smtClean="0"/>
              <a:t> </a:t>
            </a:r>
            <a:r>
              <a:rPr lang="nl-BE" dirty="0" err="1" smtClean="0"/>
              <a:t>lack</a:t>
            </a:r>
            <a:r>
              <a:rPr lang="nl-BE" dirty="0" smtClean="0"/>
              <a:t> policy </a:t>
            </a:r>
            <a:r>
              <a:rPr lang="nl-BE" dirty="0" err="1" smtClean="0"/>
              <a:t>coordination</a:t>
            </a:r>
            <a:endParaRPr lang="nl-BE" dirty="0" smtClean="0"/>
          </a:p>
          <a:p>
            <a:pPr marL="0" indent="0">
              <a:buNone/>
            </a:pPr>
            <a:endParaRPr lang="nl-BE" dirty="0"/>
          </a:p>
          <a:p>
            <a:pPr marL="0" indent="0">
              <a:buNone/>
            </a:pPr>
            <a:r>
              <a:rPr lang="nl-BE" dirty="0" err="1" smtClean="0"/>
              <a:t>Often</a:t>
            </a:r>
            <a:r>
              <a:rPr lang="nl-BE" dirty="0" smtClean="0"/>
              <a:t> </a:t>
            </a:r>
            <a:r>
              <a:rPr lang="nl-BE" dirty="0" err="1" smtClean="0"/>
              <a:t>costly</a:t>
            </a:r>
            <a:r>
              <a:rPr lang="nl-BE" dirty="0" smtClean="0"/>
              <a:t> </a:t>
            </a:r>
            <a:r>
              <a:rPr lang="nl-BE" dirty="0" err="1" smtClean="0"/>
              <a:t>and</a:t>
            </a:r>
            <a:r>
              <a:rPr lang="nl-BE" dirty="0" smtClean="0"/>
              <a:t> </a:t>
            </a:r>
            <a:r>
              <a:rPr lang="nl-BE" dirty="0" err="1" smtClean="0"/>
              <a:t>inefficient</a:t>
            </a:r>
            <a:r>
              <a:rPr lang="nl-BE" dirty="0" smtClean="0"/>
              <a:t> </a:t>
            </a:r>
            <a:r>
              <a:rPr lang="nl-BE" dirty="0" err="1" smtClean="0"/>
              <a:t>administration</a:t>
            </a:r>
            <a:r>
              <a:rPr lang="nl-BE" dirty="0" smtClean="0"/>
              <a:t>, </a:t>
            </a:r>
            <a:r>
              <a:rPr lang="nl-BE" dirty="0" err="1" smtClean="0"/>
              <a:t>poor</a:t>
            </a:r>
            <a:r>
              <a:rPr lang="nl-BE" dirty="0" smtClean="0"/>
              <a:t> monitoring </a:t>
            </a:r>
            <a:r>
              <a:rPr lang="nl-BE" dirty="0" err="1" smtClean="0"/>
              <a:t>and</a:t>
            </a:r>
            <a:r>
              <a:rPr lang="nl-BE" dirty="0" smtClean="0"/>
              <a:t> follow up </a:t>
            </a:r>
            <a:r>
              <a:rPr lang="nl-BE" dirty="0" err="1" smtClean="0"/>
              <a:t>and</a:t>
            </a:r>
            <a:r>
              <a:rPr lang="nl-BE" dirty="0" smtClean="0"/>
              <a:t> </a:t>
            </a:r>
            <a:r>
              <a:rPr lang="nl-BE" dirty="0" err="1" smtClean="0"/>
              <a:t>gaps</a:t>
            </a:r>
            <a:r>
              <a:rPr lang="nl-BE" dirty="0" smtClean="0"/>
              <a:t> in </a:t>
            </a:r>
            <a:r>
              <a:rPr lang="nl-BE" dirty="0" err="1" smtClean="0"/>
              <a:t>coverage</a:t>
            </a:r>
            <a:endParaRPr lang="nl-BE" dirty="0"/>
          </a:p>
        </p:txBody>
      </p:sp>
    </p:spTree>
    <p:extLst>
      <p:ext uri="{BB962C8B-B14F-4D97-AF65-F5344CB8AC3E}">
        <p14:creationId xmlns:p14="http://schemas.microsoft.com/office/powerpoint/2010/main" val="46593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800" dirty="0" err="1" smtClean="0"/>
              <a:t>Purpose</a:t>
            </a:r>
            <a:r>
              <a:rPr lang="nl-BE" sz="2800" dirty="0" smtClean="0"/>
              <a:t> of the </a:t>
            </a:r>
            <a:r>
              <a:rPr lang="nl-BE" sz="2800" dirty="0" err="1" smtClean="0"/>
              <a:t>forthcoming</a:t>
            </a:r>
            <a:r>
              <a:rPr lang="nl-BE" sz="2800" dirty="0" smtClean="0"/>
              <a:t> EU </a:t>
            </a:r>
            <a:r>
              <a:rPr lang="nl-BE" sz="2800" dirty="0" err="1" smtClean="0"/>
              <a:t>initiative</a:t>
            </a:r>
            <a:endParaRPr lang="nl-BE" sz="2800" dirty="0"/>
          </a:p>
        </p:txBody>
      </p:sp>
      <p:sp>
        <p:nvSpPr>
          <p:cNvPr id="3" name="Tijdelijke aanduiding voor inhoud 2"/>
          <p:cNvSpPr>
            <a:spLocks noGrp="1"/>
          </p:cNvSpPr>
          <p:nvPr>
            <p:ph idx="1"/>
          </p:nvPr>
        </p:nvSpPr>
        <p:spPr/>
        <p:txBody>
          <a:bodyPr>
            <a:normAutofit/>
          </a:bodyPr>
          <a:lstStyle/>
          <a:p>
            <a:r>
              <a:rPr lang="nl-BE" dirty="0" smtClean="0"/>
              <a:t>A </a:t>
            </a:r>
            <a:r>
              <a:rPr lang="nl-BE" dirty="0" err="1" smtClean="0"/>
              <a:t>framework</a:t>
            </a:r>
            <a:r>
              <a:rPr lang="nl-BE" dirty="0" smtClean="0"/>
              <a:t> </a:t>
            </a:r>
            <a:r>
              <a:rPr lang="nl-BE" dirty="0" err="1" smtClean="0"/>
              <a:t>for</a:t>
            </a:r>
            <a:r>
              <a:rPr lang="nl-BE" dirty="0" smtClean="0"/>
              <a:t> </a:t>
            </a:r>
            <a:r>
              <a:rPr lang="nl-BE" dirty="0" err="1" smtClean="0"/>
              <a:t>individual</a:t>
            </a:r>
            <a:r>
              <a:rPr lang="nl-BE" dirty="0" smtClean="0"/>
              <a:t> </a:t>
            </a:r>
            <a:r>
              <a:rPr lang="nl-BE" dirty="0" err="1" smtClean="0"/>
              <a:t>activation</a:t>
            </a:r>
            <a:r>
              <a:rPr lang="nl-BE" dirty="0" smtClean="0"/>
              <a:t> offers</a:t>
            </a:r>
          </a:p>
          <a:p>
            <a:r>
              <a:rPr lang="nl-BE" dirty="0" err="1" smtClean="0"/>
              <a:t>Delivered</a:t>
            </a:r>
            <a:r>
              <a:rPr lang="nl-BE" dirty="0" smtClean="0"/>
              <a:t> </a:t>
            </a:r>
            <a:r>
              <a:rPr lang="nl-BE" dirty="0" err="1" smtClean="0"/>
              <a:t>by</a:t>
            </a:r>
            <a:r>
              <a:rPr lang="nl-BE" dirty="0" smtClean="0"/>
              <a:t> </a:t>
            </a:r>
            <a:r>
              <a:rPr lang="nl-BE" dirty="0" err="1" smtClean="0"/>
              <a:t>local</a:t>
            </a:r>
            <a:r>
              <a:rPr lang="nl-BE" dirty="0" smtClean="0"/>
              <a:t>, </a:t>
            </a:r>
            <a:r>
              <a:rPr lang="nl-BE" dirty="0" err="1" smtClean="0"/>
              <a:t>regional</a:t>
            </a:r>
            <a:r>
              <a:rPr lang="nl-BE" dirty="0" smtClean="0"/>
              <a:t> or </a:t>
            </a:r>
            <a:r>
              <a:rPr lang="nl-BE" dirty="0" err="1" smtClean="0"/>
              <a:t>national</a:t>
            </a:r>
            <a:r>
              <a:rPr lang="nl-BE" dirty="0" smtClean="0"/>
              <a:t> delivery </a:t>
            </a:r>
            <a:r>
              <a:rPr lang="nl-BE" dirty="0" err="1" smtClean="0"/>
              <a:t>agents</a:t>
            </a:r>
            <a:endParaRPr lang="nl-BE" dirty="0" smtClean="0"/>
          </a:p>
          <a:p>
            <a:r>
              <a:rPr lang="nl-BE" dirty="0" err="1" smtClean="0"/>
              <a:t>Seek</a:t>
            </a:r>
            <a:r>
              <a:rPr lang="nl-BE" dirty="0" smtClean="0"/>
              <a:t> </a:t>
            </a:r>
            <a:r>
              <a:rPr lang="nl-BE" dirty="0" err="1" smtClean="0"/>
              <a:t>to</a:t>
            </a:r>
            <a:r>
              <a:rPr lang="nl-BE" dirty="0" smtClean="0"/>
              <a:t> </a:t>
            </a:r>
            <a:r>
              <a:rPr lang="nl-BE" dirty="0" err="1" smtClean="0"/>
              <a:t>deepen</a:t>
            </a:r>
            <a:r>
              <a:rPr lang="nl-BE" dirty="0" smtClean="0"/>
              <a:t> </a:t>
            </a:r>
            <a:r>
              <a:rPr lang="nl-BE" dirty="0" err="1" smtClean="0"/>
              <a:t>collaboration</a:t>
            </a:r>
            <a:r>
              <a:rPr lang="nl-BE" dirty="0" smtClean="0"/>
              <a:t> of </a:t>
            </a:r>
            <a:r>
              <a:rPr lang="nl-BE" dirty="0" err="1" smtClean="0"/>
              <a:t>municipalities</a:t>
            </a:r>
            <a:r>
              <a:rPr lang="nl-BE" dirty="0" smtClean="0"/>
              <a:t>, family services, </a:t>
            </a:r>
            <a:r>
              <a:rPr lang="nl-BE" dirty="0" err="1" smtClean="0"/>
              <a:t>other</a:t>
            </a:r>
            <a:r>
              <a:rPr lang="nl-BE" dirty="0" smtClean="0"/>
              <a:t> </a:t>
            </a:r>
            <a:r>
              <a:rPr lang="nl-BE" dirty="0" err="1" smtClean="0"/>
              <a:t>social</a:t>
            </a:r>
            <a:r>
              <a:rPr lang="nl-BE" dirty="0" smtClean="0"/>
              <a:t> services, </a:t>
            </a:r>
            <a:r>
              <a:rPr lang="nl-BE" dirty="0" err="1" smtClean="0"/>
              <a:t>NGO’s</a:t>
            </a:r>
            <a:r>
              <a:rPr lang="nl-BE" dirty="0" smtClean="0"/>
              <a:t>, </a:t>
            </a:r>
            <a:r>
              <a:rPr lang="nl-BE" dirty="0" err="1" smtClean="0"/>
              <a:t>social</a:t>
            </a:r>
            <a:r>
              <a:rPr lang="nl-BE" dirty="0" smtClean="0"/>
              <a:t> </a:t>
            </a:r>
            <a:r>
              <a:rPr lang="nl-BE" dirty="0" err="1" smtClean="0"/>
              <a:t>enterprises</a:t>
            </a:r>
            <a:r>
              <a:rPr lang="nl-BE" dirty="0" smtClean="0"/>
              <a:t>, </a:t>
            </a:r>
            <a:r>
              <a:rPr lang="nl-BE" dirty="0" err="1" smtClean="0"/>
              <a:t>social</a:t>
            </a:r>
            <a:r>
              <a:rPr lang="nl-BE" dirty="0" smtClean="0"/>
              <a:t> partners </a:t>
            </a:r>
            <a:r>
              <a:rPr lang="nl-BE" dirty="0" err="1" smtClean="0"/>
              <a:t>with</a:t>
            </a:r>
            <a:r>
              <a:rPr lang="nl-BE" dirty="0" smtClean="0"/>
              <a:t> Public </a:t>
            </a:r>
            <a:r>
              <a:rPr lang="nl-BE" dirty="0" err="1" smtClean="0"/>
              <a:t>Employment</a:t>
            </a:r>
            <a:r>
              <a:rPr lang="nl-BE" dirty="0" smtClean="0"/>
              <a:t> Services</a:t>
            </a:r>
          </a:p>
          <a:p>
            <a:r>
              <a:rPr lang="nl-BE" dirty="0" err="1" smtClean="0"/>
              <a:t>Better</a:t>
            </a:r>
            <a:r>
              <a:rPr lang="nl-BE" dirty="0" smtClean="0"/>
              <a:t> </a:t>
            </a:r>
            <a:r>
              <a:rPr lang="nl-BE" dirty="0" err="1" smtClean="0"/>
              <a:t>coordination</a:t>
            </a:r>
            <a:r>
              <a:rPr lang="nl-BE" dirty="0" smtClean="0"/>
              <a:t> is most </a:t>
            </a:r>
            <a:r>
              <a:rPr lang="nl-BE" dirty="0" err="1" smtClean="0"/>
              <a:t>optimal</a:t>
            </a:r>
            <a:r>
              <a:rPr lang="nl-BE" dirty="0" smtClean="0"/>
              <a:t> via </a:t>
            </a:r>
            <a:r>
              <a:rPr lang="nl-BE" dirty="0" err="1" smtClean="0"/>
              <a:t>integrated</a:t>
            </a:r>
            <a:r>
              <a:rPr lang="nl-BE" dirty="0" smtClean="0"/>
              <a:t> service </a:t>
            </a:r>
            <a:r>
              <a:rPr lang="nl-BE" dirty="0" err="1" smtClean="0"/>
              <a:t>provision</a:t>
            </a:r>
            <a:r>
              <a:rPr lang="nl-BE" dirty="0" smtClean="0"/>
              <a:t>/</a:t>
            </a:r>
            <a:r>
              <a:rPr lang="nl-BE" dirty="0" err="1" smtClean="0"/>
              <a:t>one</a:t>
            </a:r>
            <a:r>
              <a:rPr lang="nl-BE" dirty="0" smtClean="0"/>
              <a:t> stop shops</a:t>
            </a:r>
          </a:p>
          <a:p>
            <a:r>
              <a:rPr lang="nl-BE" dirty="0" smtClean="0"/>
              <a:t>LTU </a:t>
            </a:r>
            <a:r>
              <a:rPr lang="nl-BE" dirty="0" err="1" smtClean="0"/>
              <a:t>needs</a:t>
            </a:r>
            <a:r>
              <a:rPr lang="nl-BE" dirty="0" smtClean="0"/>
              <a:t> </a:t>
            </a:r>
            <a:r>
              <a:rPr lang="nl-BE" dirty="0" err="1" smtClean="0"/>
              <a:t>quality</a:t>
            </a:r>
            <a:r>
              <a:rPr lang="nl-BE" dirty="0" smtClean="0"/>
              <a:t> services</a:t>
            </a:r>
          </a:p>
          <a:p>
            <a:r>
              <a:rPr lang="nl-BE" dirty="0" smtClean="0"/>
              <a:t>LTU </a:t>
            </a:r>
            <a:r>
              <a:rPr lang="nl-BE" dirty="0" err="1" smtClean="0"/>
              <a:t>needs</a:t>
            </a:r>
            <a:r>
              <a:rPr lang="nl-BE" dirty="0" smtClean="0"/>
              <a:t> access </a:t>
            </a:r>
            <a:r>
              <a:rPr lang="nl-BE" dirty="0" err="1" smtClean="0"/>
              <a:t>to</a:t>
            </a:r>
            <a:r>
              <a:rPr lang="nl-BE" dirty="0" smtClean="0"/>
              <a:t> </a:t>
            </a:r>
            <a:r>
              <a:rPr lang="nl-BE" dirty="0" err="1" smtClean="0"/>
              <a:t>activation</a:t>
            </a:r>
            <a:r>
              <a:rPr lang="nl-BE" dirty="0" smtClean="0"/>
              <a:t> </a:t>
            </a:r>
            <a:r>
              <a:rPr lang="nl-BE" dirty="0" err="1" smtClean="0"/>
              <a:t>measures</a:t>
            </a:r>
            <a:r>
              <a:rPr lang="nl-BE" dirty="0" smtClean="0"/>
              <a:t> (</a:t>
            </a:r>
            <a:r>
              <a:rPr lang="nl-BE" dirty="0" err="1" smtClean="0"/>
              <a:t>rights</a:t>
            </a:r>
            <a:r>
              <a:rPr lang="nl-BE" dirty="0" smtClean="0"/>
              <a:t> </a:t>
            </a:r>
            <a:r>
              <a:rPr lang="nl-BE" dirty="0" err="1" smtClean="0"/>
              <a:t>and</a:t>
            </a:r>
            <a:r>
              <a:rPr lang="nl-BE" dirty="0" smtClean="0"/>
              <a:t> </a:t>
            </a:r>
            <a:r>
              <a:rPr lang="nl-BE" dirty="0" err="1" smtClean="0"/>
              <a:t>responsibilities</a:t>
            </a:r>
            <a:r>
              <a:rPr lang="nl-BE" dirty="0" smtClean="0"/>
              <a:t>) </a:t>
            </a:r>
            <a:r>
              <a:rPr lang="nl-BE" dirty="0" err="1" smtClean="0"/>
              <a:t>and</a:t>
            </a:r>
            <a:r>
              <a:rPr lang="nl-BE" dirty="0" smtClean="0"/>
              <a:t> </a:t>
            </a:r>
            <a:r>
              <a:rPr lang="nl-BE" dirty="0" err="1" smtClean="0"/>
              <a:t>income</a:t>
            </a:r>
            <a:r>
              <a:rPr lang="nl-BE" dirty="0" smtClean="0"/>
              <a:t> support (min </a:t>
            </a:r>
            <a:r>
              <a:rPr lang="nl-BE" dirty="0" err="1" smtClean="0"/>
              <a:t>income</a:t>
            </a:r>
            <a:r>
              <a:rPr lang="nl-BE" dirty="0" smtClean="0"/>
              <a:t>, </a:t>
            </a:r>
            <a:r>
              <a:rPr lang="nl-BE" dirty="0" err="1" smtClean="0"/>
              <a:t>housing</a:t>
            </a:r>
            <a:r>
              <a:rPr lang="nl-BE" dirty="0" smtClean="0"/>
              <a:t> benefits)</a:t>
            </a:r>
          </a:p>
          <a:p>
            <a:endParaRPr lang="nl-BE" dirty="0"/>
          </a:p>
        </p:txBody>
      </p:sp>
    </p:spTree>
    <p:extLst>
      <p:ext uri="{BB962C8B-B14F-4D97-AF65-F5344CB8AC3E}">
        <p14:creationId xmlns:p14="http://schemas.microsoft.com/office/powerpoint/2010/main" val="299681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800" dirty="0" smtClean="0"/>
              <a:t>EU Public </a:t>
            </a:r>
            <a:r>
              <a:rPr lang="nl-BE" sz="2800" dirty="0" err="1" smtClean="0"/>
              <a:t>consultation</a:t>
            </a:r>
            <a:r>
              <a:rPr lang="nl-BE" sz="2800" dirty="0" smtClean="0"/>
              <a:t> (deadline 15th of May)</a:t>
            </a:r>
            <a:endParaRPr lang="nl-BE" sz="2800" dirty="0"/>
          </a:p>
        </p:txBody>
      </p:sp>
      <p:sp>
        <p:nvSpPr>
          <p:cNvPr id="3" name="Tijdelijke aanduiding voor inhoud 2"/>
          <p:cNvSpPr>
            <a:spLocks noGrp="1"/>
          </p:cNvSpPr>
          <p:nvPr>
            <p:ph idx="1"/>
          </p:nvPr>
        </p:nvSpPr>
        <p:spPr/>
        <p:txBody>
          <a:bodyPr/>
          <a:lstStyle/>
          <a:p>
            <a:pPr marL="0" indent="0">
              <a:buNone/>
            </a:pPr>
            <a:r>
              <a:rPr lang="nl-BE" dirty="0" err="1" smtClean="0"/>
              <a:t>Opinions</a:t>
            </a:r>
            <a:r>
              <a:rPr lang="nl-BE" dirty="0" smtClean="0"/>
              <a:t> on:</a:t>
            </a:r>
          </a:p>
          <a:p>
            <a:r>
              <a:rPr lang="nl-BE" dirty="0" smtClean="0"/>
              <a:t>Integration of services</a:t>
            </a:r>
          </a:p>
          <a:p>
            <a:r>
              <a:rPr lang="nl-BE" dirty="0" err="1" smtClean="0"/>
              <a:t>Tailored</a:t>
            </a:r>
            <a:r>
              <a:rPr lang="nl-BE" dirty="0" smtClean="0"/>
              <a:t> </a:t>
            </a:r>
            <a:r>
              <a:rPr lang="nl-BE" dirty="0" err="1" smtClean="0"/>
              <a:t>individual</a:t>
            </a:r>
            <a:r>
              <a:rPr lang="nl-BE" dirty="0" smtClean="0"/>
              <a:t> support</a:t>
            </a:r>
          </a:p>
          <a:p>
            <a:r>
              <a:rPr lang="nl-BE" dirty="0" smtClean="0"/>
              <a:t>Mutual </a:t>
            </a:r>
            <a:r>
              <a:rPr lang="nl-BE" dirty="0" err="1" smtClean="0"/>
              <a:t>obligations</a:t>
            </a:r>
            <a:endParaRPr lang="nl-BE" dirty="0" smtClean="0"/>
          </a:p>
          <a:p>
            <a:r>
              <a:rPr lang="nl-BE" dirty="0" smtClean="0"/>
              <a:t>Incentives </a:t>
            </a:r>
            <a:r>
              <a:rPr lang="nl-BE" dirty="0" err="1" smtClean="0"/>
              <a:t>for</a:t>
            </a:r>
            <a:r>
              <a:rPr lang="nl-BE" dirty="0" smtClean="0"/>
              <a:t> </a:t>
            </a:r>
            <a:r>
              <a:rPr lang="nl-BE" dirty="0" err="1" smtClean="0"/>
              <a:t>employers</a:t>
            </a:r>
            <a:r>
              <a:rPr lang="nl-BE" dirty="0" smtClean="0"/>
              <a:t> </a:t>
            </a:r>
            <a:r>
              <a:rPr lang="nl-BE" dirty="0" err="1" smtClean="0"/>
              <a:t>to</a:t>
            </a:r>
            <a:r>
              <a:rPr lang="nl-BE" smtClean="0"/>
              <a:t> take up LTU</a:t>
            </a:r>
            <a:endParaRPr lang="nl-BE" dirty="0"/>
          </a:p>
        </p:txBody>
      </p:sp>
    </p:spTree>
    <p:extLst>
      <p:ext uri="{BB962C8B-B14F-4D97-AF65-F5344CB8AC3E}">
        <p14:creationId xmlns:p14="http://schemas.microsoft.com/office/powerpoint/2010/main" val="268898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50585" y="2852936"/>
            <a:ext cx="5686425" cy="1523494"/>
          </a:xfrm>
        </p:spPr>
        <p:txBody>
          <a:bodyPr/>
          <a:lstStyle/>
          <a:p>
            <a:r>
              <a:rPr lang="en-US" noProof="0" dirty="0" smtClean="0"/>
              <a:t>Beyond  TINA, looking for a TIAA</a:t>
            </a:r>
            <a:br>
              <a:rPr lang="en-US" noProof="0" dirty="0" smtClean="0"/>
            </a:br>
            <a:endParaRPr lang="en-US" noProof="0" dirty="0"/>
          </a:p>
        </p:txBody>
      </p:sp>
      <p:sp>
        <p:nvSpPr>
          <p:cNvPr id="4" name="Ondertitel 3"/>
          <p:cNvSpPr>
            <a:spLocks noGrp="1"/>
          </p:cNvSpPr>
          <p:nvPr>
            <p:ph type="subTitle" idx="1"/>
          </p:nvPr>
        </p:nvSpPr>
        <p:spPr>
          <a:xfrm>
            <a:off x="1850584" y="4653136"/>
            <a:ext cx="8345068" cy="792088"/>
          </a:xfrm>
        </p:spPr>
        <p:txBody>
          <a:bodyPr/>
          <a:lstStyle/>
          <a:p>
            <a:r>
              <a:rPr lang="en-US" noProof="0" dirty="0" smtClean="0"/>
              <a:t>Jeremy </a:t>
            </a:r>
            <a:r>
              <a:rPr lang="en-US" noProof="0" dirty="0" err="1" smtClean="0"/>
              <a:t>Leaman</a:t>
            </a:r>
            <a:r>
              <a:rPr lang="en-US" noProof="0" dirty="0" smtClean="0"/>
              <a:t> (</a:t>
            </a:r>
            <a:r>
              <a:rPr lang="en-US" noProof="0" dirty="0" err="1" smtClean="0"/>
              <a:t>Loughbourough</a:t>
            </a:r>
            <a:r>
              <a:rPr lang="en-US" noProof="0" dirty="0" smtClean="0"/>
              <a:t> University)</a:t>
            </a:r>
          </a:p>
          <a:p>
            <a:r>
              <a:rPr lang="en-US" noProof="0" dirty="0" smtClean="0"/>
              <a:t>Mahmood Messkoub (University of Rotterdam)</a:t>
            </a:r>
            <a:endParaRPr lang="en-US" noProof="0" dirty="0"/>
          </a:p>
        </p:txBody>
      </p:sp>
    </p:spTree>
    <p:extLst>
      <p:ext uri="{BB962C8B-B14F-4D97-AF65-F5344CB8AC3E}">
        <p14:creationId xmlns:p14="http://schemas.microsoft.com/office/powerpoint/2010/main" val="55628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00407"/>
            <a:ext cx="8229600" cy="3390464"/>
          </a:xfrm>
        </p:spPr>
        <p:txBody>
          <a:bodyPr>
            <a:normAutofit/>
          </a:bodyPr>
          <a:lstStyle/>
          <a:p>
            <a:pPr marL="0" indent="0"/>
            <a:r>
              <a:rPr lang="en-US" dirty="0"/>
              <a:t>The </a:t>
            </a:r>
            <a:r>
              <a:rPr lang="en-US" dirty="0" err="1"/>
              <a:t>Juncker</a:t>
            </a:r>
            <a:r>
              <a:rPr lang="en-US" dirty="0"/>
              <a:t> Investment Plan and Poverty Reduction: a ‘Trickle-Down’? </a:t>
            </a:r>
            <a:br>
              <a:rPr lang="en-US" dirty="0"/>
            </a:br>
            <a:r>
              <a:rPr lang="en-US" dirty="0"/>
              <a:t>Mahmood Messkoub</a:t>
            </a:r>
            <a:br>
              <a:rPr lang="en-US" dirty="0"/>
            </a:br>
            <a:r>
              <a:rPr lang="en-US" dirty="0"/>
              <a:t>Institute of Social Studies (EUR)</a:t>
            </a:r>
            <a:br>
              <a:rPr lang="en-US" dirty="0"/>
            </a:br>
            <a:endParaRPr lang="en-US" dirty="0"/>
          </a:p>
        </p:txBody>
      </p:sp>
      <p:sp>
        <p:nvSpPr>
          <p:cNvPr id="3" name="Content Placeholder 2"/>
          <p:cNvSpPr>
            <a:spLocks noGrp="1"/>
          </p:cNvSpPr>
          <p:nvPr>
            <p:ph idx="1"/>
          </p:nvPr>
        </p:nvSpPr>
        <p:spPr>
          <a:xfrm>
            <a:off x="1981200" y="2539851"/>
            <a:ext cx="8229600" cy="3586312"/>
          </a:xfrm>
        </p:spPr>
        <p:txBody>
          <a:bodyPr>
            <a:normAutofit/>
          </a:bodyPr>
          <a:lstStyle/>
          <a:p>
            <a:pPr algn="ctr"/>
            <a:endParaRPr lang="en-US" dirty="0" smtClean="0"/>
          </a:p>
          <a:p>
            <a:pPr algn="ctr"/>
            <a:endParaRPr lang="en-US" dirty="0"/>
          </a:p>
          <a:p>
            <a:endParaRPr lang="en-US" dirty="0" smtClean="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298D1D1F-3E7C-874D-8D4D-52CE2881BD2A}" type="slidenum">
              <a:rPr lang="en-US" smtClean="0"/>
              <a:t>17</a:t>
            </a:fld>
            <a:endParaRPr lang="en-US"/>
          </a:p>
        </p:txBody>
      </p:sp>
    </p:spTree>
    <p:extLst>
      <p:ext uri="{BB962C8B-B14F-4D97-AF65-F5344CB8AC3E}">
        <p14:creationId xmlns:p14="http://schemas.microsoft.com/office/powerpoint/2010/main" val="206257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Investment</a:t>
            </a:r>
            <a:r>
              <a:rPr lang="en-US" dirty="0" smtClean="0">
                <a:sym typeface="Wingdings"/>
              </a:rPr>
              <a:t></a:t>
            </a:r>
            <a:r>
              <a:rPr lang="en-US" dirty="0" smtClean="0"/>
              <a:t/>
            </a:r>
            <a:br>
              <a:rPr lang="en-US" dirty="0" smtClean="0"/>
            </a:br>
            <a:r>
              <a:rPr lang="en-US" dirty="0" smtClean="0"/>
              <a:t>Growth-employment-poverty nexus?</a:t>
            </a:r>
            <a:endParaRPr lang="en-US" dirty="0"/>
          </a:p>
        </p:txBody>
      </p:sp>
      <p:sp>
        <p:nvSpPr>
          <p:cNvPr id="3" name="Content Placeholder 2"/>
          <p:cNvSpPr>
            <a:spLocks noGrp="1"/>
          </p:cNvSpPr>
          <p:nvPr>
            <p:ph idx="1"/>
          </p:nvPr>
        </p:nvSpPr>
        <p:spPr/>
        <p:txBody>
          <a:bodyPr>
            <a:normAutofit/>
          </a:bodyPr>
          <a:lstStyle/>
          <a:p>
            <a:r>
              <a:rPr lang="en-US" dirty="0" smtClean="0"/>
              <a:t>Trickle-down: benefits of growth filter down to all, including the poor…</a:t>
            </a:r>
          </a:p>
          <a:p>
            <a:r>
              <a:rPr lang="en-US" dirty="0" smtClean="0"/>
              <a:t>Growth is Necessary BUT NOT Sufficient for poverty alleviation</a:t>
            </a:r>
          </a:p>
          <a:p>
            <a:r>
              <a:rPr lang="en-US" dirty="0" smtClean="0"/>
              <a:t>Employment-poverty nexus: macro and micro</a:t>
            </a:r>
          </a:p>
          <a:p>
            <a:r>
              <a:rPr lang="en-US" dirty="0" smtClean="0"/>
              <a:t>Macro: growth, state/tax revenue up and social expenditure to reduce poverty</a:t>
            </a:r>
          </a:p>
          <a:p>
            <a:r>
              <a:rPr lang="en-US" dirty="0" smtClean="0"/>
              <a:t>Micro: economic growth, demand for goods and services, firm level demand for labour</a:t>
            </a:r>
          </a:p>
          <a:p>
            <a:endParaRPr lang="en-US" dirty="0" smtClean="0"/>
          </a:p>
          <a:p>
            <a:endParaRPr lang="en-US" dirty="0"/>
          </a:p>
        </p:txBody>
      </p:sp>
      <p:sp>
        <p:nvSpPr>
          <p:cNvPr id="5" name="Slide Number Placeholder 4"/>
          <p:cNvSpPr>
            <a:spLocks noGrp="1"/>
          </p:cNvSpPr>
          <p:nvPr>
            <p:ph type="sldNum" sz="quarter" idx="4294967295"/>
          </p:nvPr>
        </p:nvSpPr>
        <p:spPr>
          <a:xfrm>
            <a:off x="8077200" y="6356351"/>
            <a:ext cx="2133600" cy="365125"/>
          </a:xfrm>
          <a:prstGeom prst="rect">
            <a:avLst/>
          </a:prstGeom>
        </p:spPr>
        <p:txBody>
          <a:bodyPr/>
          <a:lstStyle/>
          <a:p>
            <a:fld id="{298D1D1F-3E7C-874D-8D4D-52CE2881BD2A}" type="slidenum">
              <a:rPr lang="en-US" smtClean="0"/>
              <a:t>18</a:t>
            </a:fld>
            <a:endParaRPr lang="en-US"/>
          </a:p>
        </p:txBody>
      </p:sp>
    </p:spTree>
    <p:extLst>
      <p:ext uri="{BB962C8B-B14F-4D97-AF65-F5344CB8AC3E}">
        <p14:creationId xmlns:p14="http://schemas.microsoft.com/office/powerpoint/2010/main" val="1898006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a:t>
            </a:r>
            <a:endParaRPr lang="en-US" dirty="0"/>
          </a:p>
        </p:txBody>
      </p:sp>
      <p:sp>
        <p:nvSpPr>
          <p:cNvPr id="3" name="Content Placeholder 2"/>
          <p:cNvSpPr>
            <a:spLocks noGrp="1"/>
          </p:cNvSpPr>
          <p:nvPr>
            <p:ph idx="1"/>
          </p:nvPr>
        </p:nvSpPr>
        <p:spPr/>
        <p:txBody>
          <a:bodyPr>
            <a:normAutofit/>
          </a:bodyPr>
          <a:lstStyle/>
          <a:p>
            <a:r>
              <a:rPr lang="en-US" dirty="0" smtClean="0"/>
              <a:t> productivity growth v employment growth debate</a:t>
            </a:r>
          </a:p>
          <a:p>
            <a:r>
              <a:rPr lang="en-US" dirty="0" smtClean="0"/>
              <a:t>…Employment neutral growth…?</a:t>
            </a:r>
          </a:p>
          <a:p>
            <a:r>
              <a:rPr lang="en-US" dirty="0" smtClean="0"/>
              <a:t>Pressure to create jobs … who benefits</a:t>
            </a:r>
            <a:r>
              <a:rPr lang="en-US" dirty="0"/>
              <a:t>? </a:t>
            </a:r>
            <a:r>
              <a:rPr lang="en-US" dirty="0" smtClean="0"/>
              <a:t>Depends on </a:t>
            </a:r>
            <a:r>
              <a:rPr lang="en-US" dirty="0" err="1" smtClean="0"/>
              <a:t>integrability</a:t>
            </a:r>
            <a:r>
              <a:rPr lang="en-US" dirty="0" smtClean="0"/>
              <a:t> of people and elasticity or response of sectors</a:t>
            </a:r>
          </a:p>
          <a:p>
            <a:r>
              <a:rPr lang="en-US" dirty="0" err="1" smtClean="0"/>
              <a:t>I</a:t>
            </a:r>
            <a:r>
              <a:rPr lang="en-US" b="1" dirty="0" err="1" smtClean="0"/>
              <a:t>ntegrability</a:t>
            </a:r>
            <a:r>
              <a:rPr lang="en-US" b="1" dirty="0" smtClean="0"/>
              <a:t> </a:t>
            </a:r>
            <a:r>
              <a:rPr lang="en-US" dirty="0"/>
              <a:t>d</a:t>
            </a:r>
            <a:r>
              <a:rPr lang="en-US" dirty="0" smtClean="0"/>
              <a:t>epends on required skills…mismatch of demand for and supply of skills….poor v non-poor, male v female, local v foreign workers... </a:t>
            </a:r>
          </a:p>
          <a:p>
            <a:r>
              <a:rPr lang="en-US" b="1" dirty="0" smtClean="0"/>
              <a:t>Elasticity</a:t>
            </a:r>
            <a:r>
              <a:rPr lang="en-US" dirty="0" smtClean="0"/>
              <a:t> of Employment in which sector responds faster to growth…</a:t>
            </a:r>
          </a:p>
          <a:p>
            <a:endParaRPr lang="en-US" dirty="0"/>
          </a:p>
        </p:txBody>
      </p:sp>
      <p:sp>
        <p:nvSpPr>
          <p:cNvPr id="5" name="Slide Number Placeholder 4"/>
          <p:cNvSpPr>
            <a:spLocks noGrp="1"/>
          </p:cNvSpPr>
          <p:nvPr>
            <p:ph type="sldNum" sz="quarter" idx="4294967295"/>
          </p:nvPr>
        </p:nvSpPr>
        <p:spPr>
          <a:xfrm>
            <a:off x="8077200" y="6356351"/>
            <a:ext cx="2133600" cy="365125"/>
          </a:xfrm>
          <a:prstGeom prst="rect">
            <a:avLst/>
          </a:prstGeom>
        </p:spPr>
        <p:txBody>
          <a:bodyPr/>
          <a:lstStyle/>
          <a:p>
            <a:fld id="{298D1D1F-3E7C-874D-8D4D-52CE2881BD2A}" type="slidenum">
              <a:rPr lang="en-US" smtClean="0"/>
              <a:t>19</a:t>
            </a:fld>
            <a:endParaRPr lang="en-US"/>
          </a:p>
        </p:txBody>
      </p:sp>
    </p:spTree>
    <p:extLst>
      <p:ext uri="{BB962C8B-B14F-4D97-AF65-F5344CB8AC3E}">
        <p14:creationId xmlns:p14="http://schemas.microsoft.com/office/powerpoint/2010/main" val="229888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94244" y="3356992"/>
            <a:ext cx="5686425" cy="1107996"/>
          </a:xfrm>
        </p:spPr>
        <p:txBody>
          <a:bodyPr/>
          <a:lstStyle/>
          <a:p>
            <a:r>
              <a:rPr lang="en-US" altLang="fr-FR" sz="3600" b="1" dirty="0"/>
              <a:t>Is redistribution a key condition for EU?</a:t>
            </a:r>
          </a:p>
        </p:txBody>
      </p:sp>
      <p:sp>
        <p:nvSpPr>
          <p:cNvPr id="2051" name="Rectangle 3"/>
          <p:cNvSpPr>
            <a:spLocks noGrp="1" noChangeArrowheads="1"/>
          </p:cNvSpPr>
          <p:nvPr>
            <p:ph type="subTitle" idx="1"/>
          </p:nvPr>
        </p:nvSpPr>
        <p:spPr>
          <a:xfrm>
            <a:off x="2094243" y="4725144"/>
            <a:ext cx="5616624" cy="576064"/>
          </a:xfrm>
        </p:spPr>
        <p:txBody>
          <a:bodyPr/>
          <a:lstStyle/>
          <a:p>
            <a:r>
              <a:rPr lang="en-US" altLang="fr-FR" noProof="0" dirty="0" smtClean="0"/>
              <a:t>The </a:t>
            </a:r>
            <a:r>
              <a:rPr lang="en-US" altLang="fr-FR" noProof="0" dirty="0" err="1" smtClean="0"/>
              <a:t>Juncker</a:t>
            </a:r>
            <a:r>
              <a:rPr lang="en-US" altLang="fr-FR" noProof="0" dirty="0" smtClean="0"/>
              <a:t> Investment Plan</a:t>
            </a:r>
            <a:endParaRPr lang="en-US" altLang="fr-FR" noProof="0" dirty="0"/>
          </a:p>
        </p:txBody>
      </p:sp>
    </p:spTree>
    <p:extLst>
      <p:ext uri="{BB962C8B-B14F-4D97-AF65-F5344CB8AC3E}">
        <p14:creationId xmlns:p14="http://schemas.microsoft.com/office/powerpoint/2010/main" val="66690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02169"/>
          </a:xfrm>
        </p:spPr>
        <p:txBody>
          <a:bodyPr>
            <a:noAutofit/>
          </a:bodyPr>
          <a:lstStyle/>
          <a:p>
            <a:r>
              <a:rPr lang="en-US" sz="3600" dirty="0" err="1"/>
              <a:t>Integrability</a:t>
            </a:r>
            <a:r>
              <a:rPr lang="en-US" sz="3600" dirty="0"/>
              <a:t> and elasticity conditions</a:t>
            </a:r>
            <a:br>
              <a:rPr lang="en-US" sz="3600" dirty="0"/>
            </a:br>
            <a:r>
              <a:rPr lang="en-US" sz="3600" dirty="0"/>
              <a:t>(growth and employment?)</a:t>
            </a:r>
          </a:p>
        </p:txBody>
      </p:sp>
      <p:sp>
        <p:nvSpPr>
          <p:cNvPr id="3" name="Content Placeholder 2"/>
          <p:cNvSpPr>
            <a:spLocks noGrp="1"/>
          </p:cNvSpPr>
          <p:nvPr>
            <p:ph idx="1"/>
          </p:nvPr>
        </p:nvSpPr>
        <p:spPr>
          <a:xfrm>
            <a:off x="1981200" y="1204730"/>
            <a:ext cx="8229600" cy="5516746"/>
          </a:xfrm>
        </p:spPr>
        <p:txBody>
          <a:bodyPr>
            <a:normAutofit fontScale="47500" lnSpcReduction="20000"/>
          </a:bodyPr>
          <a:lstStyle/>
          <a:p>
            <a:endParaRPr lang="en-US" dirty="0" smtClean="0"/>
          </a:p>
          <a:p>
            <a:endParaRPr lang="en-US" dirty="0"/>
          </a:p>
          <a:p>
            <a:r>
              <a:rPr lang="en-US" sz="5800" dirty="0" err="1"/>
              <a:t>Integrability</a:t>
            </a:r>
            <a:r>
              <a:rPr lang="en-US" sz="5800" dirty="0"/>
              <a:t>: can the poor and unemployed meet demand conditions (skills, etc.)?</a:t>
            </a:r>
          </a:p>
          <a:p>
            <a:r>
              <a:rPr lang="en-US" sz="5800" dirty="0"/>
              <a:t>Elasticity: 1% growth </a:t>
            </a:r>
            <a:r>
              <a:rPr lang="en-US" sz="5800" dirty="0">
                <a:sym typeface="Wingdings"/>
              </a:rPr>
              <a:t> Emp. Gr.%? &lt;1, =1, &gt;1?</a:t>
            </a:r>
            <a:endParaRPr lang="en-US" sz="5800" dirty="0"/>
          </a:p>
          <a:p>
            <a:r>
              <a:rPr lang="en-US" sz="5800" dirty="0"/>
              <a:t>Can </a:t>
            </a:r>
            <a:r>
              <a:rPr lang="en-US" sz="5800" dirty="0" err="1"/>
              <a:t>sectoral</a:t>
            </a:r>
            <a:r>
              <a:rPr lang="en-US" sz="5800" dirty="0"/>
              <a:t> labour demands grow fast enough to absorb </a:t>
            </a:r>
            <a:r>
              <a:rPr lang="en-US" sz="5800" dirty="0" err="1"/>
              <a:t>sectoral</a:t>
            </a:r>
            <a:r>
              <a:rPr lang="en-US" sz="5800" dirty="0"/>
              <a:t> labour supply? </a:t>
            </a:r>
          </a:p>
          <a:p>
            <a:r>
              <a:rPr lang="en-US" sz="5800" dirty="0"/>
              <a:t>Data on EU on employment elasticity of growth: variation across countries and sectors…&lt;1, highest service sector</a:t>
            </a:r>
          </a:p>
          <a:p>
            <a:r>
              <a:rPr lang="en-US" sz="5800" dirty="0"/>
              <a:t>Elasticity depends on sector institutional framework of labour market – </a:t>
            </a:r>
            <a:r>
              <a:rPr lang="en-US" sz="5800" dirty="0" err="1"/>
              <a:t>unionisation</a:t>
            </a:r>
            <a:r>
              <a:rPr lang="en-US" sz="5800" dirty="0"/>
              <a:t>, labour rights/laws</a:t>
            </a:r>
          </a:p>
          <a:p>
            <a:r>
              <a:rPr lang="en-US" sz="5800" dirty="0"/>
              <a:t>What about excess capacity?...and the silver lining of productivity!</a:t>
            </a:r>
          </a:p>
          <a:p>
            <a:endParaRPr lang="en-US" dirty="0" smtClean="0"/>
          </a:p>
          <a:p>
            <a:endParaRPr lang="en-US" dirty="0" smtClean="0"/>
          </a:p>
          <a:p>
            <a:endParaRPr lang="en-US" dirty="0"/>
          </a:p>
        </p:txBody>
      </p:sp>
      <p:sp>
        <p:nvSpPr>
          <p:cNvPr id="5" name="Slide Number Placeholder 4"/>
          <p:cNvSpPr>
            <a:spLocks noGrp="1"/>
          </p:cNvSpPr>
          <p:nvPr>
            <p:ph type="sldNum" sz="quarter" idx="4294967295"/>
          </p:nvPr>
        </p:nvSpPr>
        <p:spPr>
          <a:xfrm>
            <a:off x="8077200" y="6356351"/>
            <a:ext cx="2133600" cy="365125"/>
          </a:xfrm>
          <a:prstGeom prst="rect">
            <a:avLst/>
          </a:prstGeom>
        </p:spPr>
        <p:txBody>
          <a:bodyPr/>
          <a:lstStyle/>
          <a:p>
            <a:fld id="{298D1D1F-3E7C-874D-8D4D-52CE2881BD2A}" type="slidenum">
              <a:rPr lang="en-US" smtClean="0"/>
              <a:t>20</a:t>
            </a:fld>
            <a:endParaRPr lang="en-US"/>
          </a:p>
        </p:txBody>
      </p:sp>
    </p:spTree>
    <p:extLst>
      <p:ext uri="{BB962C8B-B14F-4D97-AF65-F5344CB8AC3E}">
        <p14:creationId xmlns:p14="http://schemas.microsoft.com/office/powerpoint/2010/main" val="128232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out?</a:t>
            </a:r>
            <a:endParaRPr lang="en-US" dirty="0"/>
          </a:p>
        </p:txBody>
      </p:sp>
      <p:sp>
        <p:nvSpPr>
          <p:cNvPr id="3" name="Content Placeholder 2"/>
          <p:cNvSpPr>
            <a:spLocks noGrp="1"/>
          </p:cNvSpPr>
          <p:nvPr>
            <p:ph idx="1"/>
          </p:nvPr>
        </p:nvSpPr>
        <p:spPr/>
        <p:txBody>
          <a:bodyPr/>
          <a:lstStyle/>
          <a:p>
            <a:r>
              <a:rPr lang="en-US" dirty="0" smtClean="0"/>
              <a:t>In-work poverty</a:t>
            </a:r>
          </a:p>
          <a:p>
            <a:r>
              <a:rPr lang="en-US" dirty="0" smtClean="0"/>
              <a:t>Age related poverty </a:t>
            </a:r>
          </a:p>
          <a:p>
            <a:pPr lvl="1"/>
            <a:r>
              <a:rPr lang="en-US" dirty="0" smtClean="0"/>
              <a:t>Children</a:t>
            </a:r>
          </a:p>
          <a:p>
            <a:pPr lvl="1"/>
            <a:r>
              <a:rPr lang="en-US" dirty="0" smtClean="0"/>
              <a:t>Youth </a:t>
            </a:r>
          </a:p>
          <a:p>
            <a:pPr lvl="1"/>
            <a:r>
              <a:rPr lang="en-US" dirty="0" smtClean="0"/>
              <a:t>Old (Perhaps not NOW, but in the past and in the future!)</a:t>
            </a:r>
          </a:p>
          <a:p>
            <a:pPr marL="514350" indent="-457200"/>
            <a:r>
              <a:rPr lang="en-US" dirty="0" smtClean="0"/>
              <a:t>Welfare state developed for a reason!</a:t>
            </a:r>
          </a:p>
          <a:p>
            <a:pPr marL="514350" indent="-457200"/>
            <a:r>
              <a:rPr lang="en-US" dirty="0" smtClean="0"/>
              <a:t>Growth in the past combined with solidarity</a:t>
            </a:r>
          </a:p>
          <a:p>
            <a:pPr marL="514350" indent="-457200"/>
            <a:endParaRPr lang="en-US" dirty="0" smtClean="0"/>
          </a:p>
          <a:p>
            <a:pPr marL="514350" indent="-457200"/>
            <a:endParaRPr lang="en-US"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298D1D1F-3E7C-874D-8D4D-52CE2881BD2A}" type="slidenum">
              <a:rPr lang="en-US" smtClean="0"/>
              <a:t>21</a:t>
            </a:fld>
            <a:endParaRPr lang="en-US"/>
          </a:p>
        </p:txBody>
      </p:sp>
    </p:spTree>
    <p:extLst>
      <p:ext uri="{BB962C8B-B14F-4D97-AF65-F5344CB8AC3E}">
        <p14:creationId xmlns:p14="http://schemas.microsoft.com/office/powerpoint/2010/main" val="3948495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1000" r="-8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Alliances against Poverty</a:t>
            </a:r>
            <a:br>
              <a:rPr lang="en-GB" dirty="0" smtClean="0"/>
            </a:br>
            <a:r>
              <a:rPr lang="en-GB" dirty="0" smtClean="0"/>
              <a:t>Madrid May 7 2015</a:t>
            </a:r>
            <a:endParaRPr lang="en-GB" dirty="0"/>
          </a:p>
        </p:txBody>
      </p:sp>
      <p:sp>
        <p:nvSpPr>
          <p:cNvPr id="3" name="Subtitle 2"/>
          <p:cNvSpPr>
            <a:spLocks noGrp="1"/>
          </p:cNvSpPr>
          <p:nvPr>
            <p:ph type="subTitle" idx="1"/>
          </p:nvPr>
        </p:nvSpPr>
        <p:spPr>
          <a:xfrm>
            <a:off x="1703512" y="3886200"/>
            <a:ext cx="8640960" cy="2423120"/>
          </a:xfrm>
        </p:spPr>
        <p:txBody>
          <a:bodyPr>
            <a:normAutofit lnSpcReduction="10000"/>
          </a:bodyPr>
          <a:lstStyle/>
          <a:p>
            <a:r>
              <a:rPr lang="en-GB" dirty="0" smtClean="0">
                <a:solidFill>
                  <a:schemeClr val="tx1"/>
                </a:solidFill>
              </a:rPr>
              <a:t>The </a:t>
            </a:r>
            <a:r>
              <a:rPr lang="en-GB" dirty="0" err="1" smtClean="0">
                <a:solidFill>
                  <a:schemeClr val="tx1"/>
                </a:solidFill>
              </a:rPr>
              <a:t>Juncker</a:t>
            </a:r>
            <a:r>
              <a:rPr lang="en-GB" dirty="0" smtClean="0">
                <a:solidFill>
                  <a:schemeClr val="tx1"/>
                </a:solidFill>
              </a:rPr>
              <a:t> Investment Plan: Breaking the Mould?</a:t>
            </a:r>
          </a:p>
          <a:p>
            <a:r>
              <a:rPr lang="en-GB" dirty="0" smtClean="0">
                <a:solidFill>
                  <a:schemeClr val="tx1"/>
                </a:solidFill>
              </a:rPr>
              <a:t>Jeremy </a:t>
            </a:r>
            <a:r>
              <a:rPr lang="en-GB" dirty="0" err="1" smtClean="0">
                <a:solidFill>
                  <a:schemeClr val="tx1"/>
                </a:solidFill>
              </a:rPr>
              <a:t>Leaman</a:t>
            </a:r>
            <a:endParaRPr lang="en-GB" dirty="0" smtClean="0">
              <a:solidFill>
                <a:schemeClr val="tx1"/>
              </a:solidFill>
            </a:endParaRPr>
          </a:p>
          <a:p>
            <a:endParaRPr lang="en-GB" dirty="0" smtClean="0">
              <a:solidFill>
                <a:schemeClr val="tx1"/>
              </a:solidFill>
            </a:endParaRPr>
          </a:p>
          <a:p>
            <a:r>
              <a:rPr lang="en-GB" sz="2600" dirty="0">
                <a:solidFill>
                  <a:schemeClr val="tx1"/>
                </a:solidFill>
              </a:rPr>
              <a:t>Loughborough University, </a:t>
            </a:r>
            <a:r>
              <a:rPr lang="en-GB" sz="2600" dirty="0" err="1">
                <a:solidFill>
                  <a:schemeClr val="tx1"/>
                </a:solidFill>
              </a:rPr>
              <a:t>EuroMemo</a:t>
            </a:r>
            <a:r>
              <a:rPr lang="en-GB" sz="2600" dirty="0">
                <a:solidFill>
                  <a:schemeClr val="tx1"/>
                </a:solidFill>
              </a:rPr>
              <a:t> Group of Economists for an Alternative Economic Policy in Europe</a:t>
            </a:r>
          </a:p>
        </p:txBody>
      </p:sp>
    </p:spTree>
    <p:extLst>
      <p:ext uri="{BB962C8B-B14F-4D97-AF65-F5344CB8AC3E}">
        <p14:creationId xmlns:p14="http://schemas.microsoft.com/office/powerpoint/2010/main" val="3988242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Centrality of Investment to Progress</a:t>
            </a:r>
            <a:endParaRPr lang="en-GB" dirty="0"/>
          </a:p>
        </p:txBody>
      </p:sp>
      <p:sp>
        <p:nvSpPr>
          <p:cNvPr id="3" name="Content Placeholder 2"/>
          <p:cNvSpPr>
            <a:spLocks noGrp="1"/>
          </p:cNvSpPr>
          <p:nvPr>
            <p:ph idx="1"/>
          </p:nvPr>
        </p:nvSpPr>
        <p:spPr>
          <a:xfrm>
            <a:off x="1703512" y="1340768"/>
            <a:ext cx="8856984" cy="5328592"/>
          </a:xfrm>
        </p:spPr>
        <p:txBody>
          <a:bodyPr>
            <a:normAutofit/>
          </a:bodyPr>
          <a:lstStyle/>
          <a:p>
            <a:r>
              <a:rPr lang="en-GB" dirty="0"/>
              <a:t>Business investment is not just a </a:t>
            </a:r>
            <a:r>
              <a:rPr lang="en-GB" b="1" dirty="0"/>
              <a:t>key determinant </a:t>
            </a:r>
            <a:r>
              <a:rPr lang="en-GB" dirty="0"/>
              <a:t>of long-term growth, but also </a:t>
            </a:r>
            <a:r>
              <a:rPr lang="en-GB" dirty="0" smtClean="0"/>
              <a:t>a highly </a:t>
            </a:r>
            <a:r>
              <a:rPr lang="en-GB" dirty="0"/>
              <a:t>cyclical component of aggregate demand</a:t>
            </a:r>
            <a:r>
              <a:rPr lang="en-GB" dirty="0" smtClean="0"/>
              <a:t>. (Bank for International Settlements)</a:t>
            </a:r>
          </a:p>
          <a:p>
            <a:r>
              <a:rPr lang="en-GB" dirty="0" smtClean="0"/>
              <a:t>(</a:t>
            </a:r>
            <a:r>
              <a:rPr lang="en-GB" dirty="0" err="1" smtClean="0"/>
              <a:t>i</a:t>
            </a:r>
            <a:r>
              <a:rPr lang="en-GB" dirty="0" smtClean="0"/>
              <a:t>)n </a:t>
            </a:r>
            <a:r>
              <a:rPr lang="en-GB" dirty="0"/>
              <a:t>some countries – including France, Germany, Italy and Japan </a:t>
            </a:r>
            <a:r>
              <a:rPr lang="en-GB" dirty="0" smtClean="0"/>
              <a:t>– real </a:t>
            </a:r>
            <a:r>
              <a:rPr lang="en-GB" dirty="0"/>
              <a:t>investment has not even recovered to its pre-recession level. The low level </a:t>
            </a:r>
            <a:r>
              <a:rPr lang="en-GB" dirty="0" smtClean="0"/>
              <a:t>of investment </a:t>
            </a:r>
            <a:r>
              <a:rPr lang="en-GB" dirty="0"/>
              <a:t>has generated concerns that the average growth of </a:t>
            </a:r>
            <a:r>
              <a:rPr lang="en-GB" dirty="0" smtClean="0"/>
              <a:t>advanced economies </a:t>
            </a:r>
            <a:r>
              <a:rPr lang="en-GB" dirty="0"/>
              <a:t>may be much weaker in the </a:t>
            </a:r>
            <a:r>
              <a:rPr lang="en-GB" dirty="0" smtClean="0"/>
              <a:t>future (ibid.)</a:t>
            </a:r>
            <a:endParaRPr lang="en-GB" dirty="0"/>
          </a:p>
        </p:txBody>
      </p:sp>
    </p:spTree>
    <p:extLst>
      <p:ext uri="{BB962C8B-B14F-4D97-AF65-F5344CB8AC3E}">
        <p14:creationId xmlns:p14="http://schemas.microsoft.com/office/powerpoint/2010/main" val="3877155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Neglect of Investment</a:t>
            </a:r>
            <a:endParaRPr lang="en-US" dirty="0"/>
          </a:p>
        </p:txBody>
      </p:sp>
      <p:sp>
        <p:nvSpPr>
          <p:cNvPr id="3" name="Content Placeholder 2"/>
          <p:cNvSpPr>
            <a:spLocks noGrp="1"/>
          </p:cNvSpPr>
          <p:nvPr>
            <p:ph idx="1"/>
          </p:nvPr>
        </p:nvSpPr>
        <p:spPr>
          <a:xfrm>
            <a:off x="1703512" y="1600200"/>
            <a:ext cx="8856984" cy="5257800"/>
          </a:xfrm>
        </p:spPr>
        <p:txBody>
          <a:bodyPr>
            <a:normAutofit lnSpcReduction="10000"/>
          </a:bodyPr>
          <a:lstStyle/>
          <a:p>
            <a:r>
              <a:rPr lang="en-US" dirty="0" smtClean="0"/>
              <a:t>Negative multiplier effect on demand &amp; growth</a:t>
            </a:r>
          </a:p>
          <a:p>
            <a:r>
              <a:rPr lang="en-US" dirty="0" smtClean="0"/>
              <a:t>Cyclical effect on employment &amp; incomes</a:t>
            </a:r>
          </a:p>
          <a:p>
            <a:r>
              <a:rPr lang="en-US" dirty="0" smtClean="0"/>
              <a:t>Cyclical and structural effect on use of social resources:</a:t>
            </a:r>
          </a:p>
          <a:p>
            <a:r>
              <a:rPr lang="en-US" dirty="0" smtClean="0"/>
              <a:t>Hysteresis: waste of ‘human capital’, dilution of social capital, migration of mobile younger generation</a:t>
            </a:r>
          </a:p>
          <a:p>
            <a:r>
              <a:rPr lang="en-US" dirty="0" smtClean="0"/>
              <a:t>Reduction of asset base for future generations (</a:t>
            </a:r>
            <a:r>
              <a:rPr lang="en-US" dirty="0" err="1" smtClean="0"/>
              <a:t>Weale</a:t>
            </a:r>
            <a:r>
              <a:rPr lang="en-US" dirty="0" smtClean="0"/>
              <a:t>)</a:t>
            </a:r>
          </a:p>
          <a:p>
            <a:r>
              <a:rPr lang="en-US" dirty="0" smtClean="0"/>
              <a:t>Core perception of </a:t>
            </a:r>
            <a:r>
              <a:rPr lang="en-US" dirty="0" err="1" smtClean="0"/>
              <a:t>Juncker</a:t>
            </a:r>
            <a:r>
              <a:rPr lang="en-US" dirty="0" smtClean="0"/>
              <a:t> Plan is correct</a:t>
            </a:r>
            <a:endParaRPr lang="en-US" dirty="0"/>
          </a:p>
        </p:txBody>
      </p:sp>
    </p:spTree>
    <p:extLst>
      <p:ext uri="{BB962C8B-B14F-4D97-AF65-F5344CB8AC3E}">
        <p14:creationId xmlns:p14="http://schemas.microsoft.com/office/powerpoint/2010/main" val="736793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Collapse of Real Investment in Advanced Economies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0520" y="1700808"/>
            <a:ext cx="7980781" cy="4464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2095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79296" cy="1143000"/>
          </a:xfrm>
        </p:spPr>
        <p:txBody>
          <a:bodyPr>
            <a:normAutofit fontScale="90000"/>
          </a:bodyPr>
          <a:lstStyle/>
          <a:p>
            <a:r>
              <a:rPr lang="en-GB" dirty="0" smtClean="0"/>
              <a:t>Traditional Shape of Capitalist Economy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952" y="1628800"/>
            <a:ext cx="9009643" cy="4680520"/>
          </a:xfrm>
        </p:spPr>
      </p:pic>
    </p:spTree>
    <p:extLst>
      <p:ext uri="{BB962C8B-B14F-4D97-AF65-F5344CB8AC3E}">
        <p14:creationId xmlns:p14="http://schemas.microsoft.com/office/powerpoint/2010/main" val="366584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79296" cy="1143000"/>
          </a:xfrm>
        </p:spPr>
        <p:txBody>
          <a:bodyPr>
            <a:normAutofit fontScale="90000"/>
          </a:bodyPr>
          <a:lstStyle/>
          <a:p>
            <a:r>
              <a:rPr lang="en-GB" dirty="0" smtClean="0"/>
              <a:t>New Circuitry of </a:t>
            </a:r>
            <a:r>
              <a:rPr lang="en-GB" dirty="0" err="1" smtClean="0"/>
              <a:t>Financialised</a:t>
            </a:r>
            <a:r>
              <a:rPr lang="en-GB" dirty="0" smtClean="0"/>
              <a:t> Capitalism</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640" y="2852936"/>
            <a:ext cx="6204955" cy="2801094"/>
          </a:xfrm>
        </p:spPr>
      </p:pic>
      <p:sp>
        <p:nvSpPr>
          <p:cNvPr id="5" name="TextBox 4"/>
          <p:cNvSpPr txBox="1"/>
          <p:nvPr/>
        </p:nvSpPr>
        <p:spPr>
          <a:xfrm>
            <a:off x="5375920" y="1556793"/>
            <a:ext cx="280831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solidFill>
                  <a:prstClr val="black"/>
                </a:solidFill>
              </a:rPr>
              <a:t>Global Financial Markets:</a:t>
            </a:r>
          </a:p>
          <a:p>
            <a:r>
              <a:rPr lang="en-GB" sz="1600" b="1" dirty="0">
                <a:solidFill>
                  <a:prstClr val="black"/>
                </a:solidFill>
              </a:rPr>
              <a:t>Securities trading; currencies, commodities </a:t>
            </a:r>
            <a:r>
              <a:rPr lang="en-GB" sz="1600" b="1" dirty="0" err="1">
                <a:solidFill>
                  <a:prstClr val="black"/>
                </a:solidFill>
              </a:rPr>
              <a:t>etc</a:t>
            </a:r>
            <a:endParaRPr lang="en-GB" sz="1600" b="1" dirty="0">
              <a:solidFill>
                <a:prstClr val="black"/>
              </a:solidFill>
            </a:endParaRPr>
          </a:p>
        </p:txBody>
      </p:sp>
      <p:cxnSp>
        <p:nvCxnSpPr>
          <p:cNvPr id="7" name="Straight Arrow Connector 6"/>
          <p:cNvCxnSpPr/>
          <p:nvPr/>
        </p:nvCxnSpPr>
        <p:spPr>
          <a:xfrm flipV="1">
            <a:off x="6168008" y="2387790"/>
            <a:ext cx="0" cy="6811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a:off x="6780076" y="2387790"/>
            <a:ext cx="0" cy="6811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799856" y="2387790"/>
            <a:ext cx="576064" cy="1617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43872" y="2387790"/>
            <a:ext cx="648072" cy="1617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91544" y="1556792"/>
            <a:ext cx="2808312" cy="923330"/>
          </a:xfrm>
          <a:prstGeom prst="rect">
            <a:avLst/>
          </a:prstGeom>
          <a:noFill/>
        </p:spPr>
        <p:txBody>
          <a:bodyPr wrap="square" rtlCol="0">
            <a:spAutoFit/>
          </a:bodyPr>
          <a:lstStyle/>
          <a:p>
            <a:r>
              <a:rPr lang="en-GB" dirty="0">
                <a:solidFill>
                  <a:prstClr val="black"/>
                </a:solidFill>
              </a:rPr>
              <a:t>FOREX 2013: $1,951 trillion</a:t>
            </a:r>
          </a:p>
          <a:p>
            <a:r>
              <a:rPr lang="en-GB" dirty="0">
                <a:solidFill>
                  <a:prstClr val="black"/>
                </a:solidFill>
              </a:rPr>
              <a:t>GDP 2013: $75.6 trillion</a:t>
            </a:r>
          </a:p>
          <a:p>
            <a:r>
              <a:rPr lang="en-GB" dirty="0">
                <a:solidFill>
                  <a:prstClr val="black"/>
                </a:solidFill>
              </a:rPr>
              <a:t>Trade 2013: $37.7 trillion</a:t>
            </a:r>
          </a:p>
        </p:txBody>
      </p:sp>
      <p:sp>
        <p:nvSpPr>
          <p:cNvPr id="15" name="TextBox 14"/>
          <p:cNvSpPr txBox="1"/>
          <p:nvPr/>
        </p:nvSpPr>
        <p:spPr>
          <a:xfrm>
            <a:off x="8472264" y="1844825"/>
            <a:ext cx="2016224" cy="646331"/>
          </a:xfrm>
          <a:prstGeom prst="rect">
            <a:avLst/>
          </a:prstGeom>
          <a:noFill/>
        </p:spPr>
        <p:txBody>
          <a:bodyPr wrap="square" rtlCol="0">
            <a:spAutoFit/>
          </a:bodyPr>
          <a:lstStyle/>
          <a:p>
            <a:r>
              <a:rPr lang="en-GB" dirty="0">
                <a:solidFill>
                  <a:prstClr val="black"/>
                </a:solidFill>
              </a:rPr>
              <a:t>= Decoupling/ Deformation</a:t>
            </a:r>
          </a:p>
        </p:txBody>
      </p:sp>
    </p:spTree>
    <p:extLst>
      <p:ext uri="{BB962C8B-B14F-4D97-AF65-F5344CB8AC3E}">
        <p14:creationId xmlns:p14="http://schemas.microsoft.com/office/powerpoint/2010/main" val="417983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Case for Boosting Investments</a:t>
            </a:r>
            <a:endParaRPr lang="en-GB" dirty="0"/>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8074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892480" cy="1143000"/>
          </a:xfrm>
        </p:spPr>
        <p:txBody>
          <a:bodyPr>
            <a:normAutofit fontScale="90000"/>
          </a:bodyPr>
          <a:lstStyle/>
          <a:p>
            <a:r>
              <a:rPr lang="en-GB" dirty="0" smtClean="0"/>
              <a:t>Elite explanations of investment slump: Bank for International Settlements</a:t>
            </a:r>
            <a:endParaRPr lang="en-GB" dirty="0"/>
          </a:p>
        </p:txBody>
      </p:sp>
      <p:sp>
        <p:nvSpPr>
          <p:cNvPr id="3" name="Content Placeholder 2"/>
          <p:cNvSpPr>
            <a:spLocks noGrp="1"/>
          </p:cNvSpPr>
          <p:nvPr>
            <p:ph idx="1"/>
          </p:nvPr>
        </p:nvSpPr>
        <p:spPr/>
        <p:txBody>
          <a:bodyPr>
            <a:normAutofit/>
          </a:bodyPr>
          <a:lstStyle/>
          <a:p>
            <a:r>
              <a:rPr lang="en-GB" dirty="0" smtClean="0"/>
              <a:t>“Despite </a:t>
            </a:r>
            <a:r>
              <a:rPr lang="en-GB" dirty="0"/>
              <a:t>the easy financial conditions globally, business investment in recent </a:t>
            </a:r>
            <a:r>
              <a:rPr lang="en-GB" dirty="0" smtClean="0"/>
              <a:t>years has </a:t>
            </a:r>
            <a:r>
              <a:rPr lang="en-GB" dirty="0"/>
              <a:t>been </a:t>
            </a:r>
            <a:r>
              <a:rPr lang="en-GB" b="1" dirty="0"/>
              <a:t>rather weak </a:t>
            </a:r>
            <a:r>
              <a:rPr lang="en-GB" dirty="0"/>
              <a:t>in advanced economies. Two leading hypotheses have </a:t>
            </a:r>
            <a:r>
              <a:rPr lang="en-GB" dirty="0" smtClean="0"/>
              <a:t>been proposed </a:t>
            </a:r>
            <a:r>
              <a:rPr lang="en-GB" dirty="0"/>
              <a:t>to account for weak investment: one that the cost and availability </a:t>
            </a:r>
            <a:r>
              <a:rPr lang="en-GB" dirty="0" smtClean="0"/>
              <a:t>of finance </a:t>
            </a:r>
            <a:r>
              <a:rPr lang="en-GB" dirty="0"/>
              <a:t>remain restrictive, and another that the expected return is not sufficient </a:t>
            </a:r>
            <a:r>
              <a:rPr lang="en-GB" dirty="0" smtClean="0"/>
              <a:t>to justify </a:t>
            </a:r>
            <a:r>
              <a:rPr lang="en-GB" dirty="0"/>
              <a:t>the risk of irreversible physical </a:t>
            </a:r>
            <a:r>
              <a:rPr lang="en-GB" dirty="0" smtClean="0"/>
              <a:t>investment”. (BIS)</a:t>
            </a:r>
            <a:endParaRPr lang="en-GB" dirty="0"/>
          </a:p>
        </p:txBody>
      </p:sp>
    </p:spTree>
    <p:extLst>
      <p:ext uri="{BB962C8B-B14F-4D97-AF65-F5344CB8AC3E}">
        <p14:creationId xmlns:p14="http://schemas.microsoft.com/office/powerpoint/2010/main" val="152150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The Juncker Investment plan</a:t>
            </a:r>
            <a:endParaRPr lang="nl-BE" dirty="0"/>
          </a:p>
        </p:txBody>
      </p:sp>
      <p:sp>
        <p:nvSpPr>
          <p:cNvPr id="3" name="Tijdelijke aanduiding voor inhoud 2"/>
          <p:cNvSpPr>
            <a:spLocks noGrp="1"/>
          </p:cNvSpPr>
          <p:nvPr>
            <p:ph idx="1"/>
          </p:nvPr>
        </p:nvSpPr>
        <p:spPr/>
        <p:txBody>
          <a:bodyPr/>
          <a:lstStyle/>
          <a:p>
            <a:r>
              <a:rPr lang="en-US" dirty="0" smtClean="0"/>
              <a:t>An </a:t>
            </a:r>
            <a:r>
              <a:rPr lang="en-US" dirty="0"/>
              <a:t>“investment offensive</a:t>
            </a:r>
            <a:r>
              <a:rPr lang="en-US" dirty="0" smtClean="0"/>
              <a:t>”, </a:t>
            </a:r>
            <a:r>
              <a:rPr lang="en-US" dirty="0"/>
              <a:t>“the greatest effort in EU history to </a:t>
            </a:r>
            <a:r>
              <a:rPr lang="en-US" dirty="0" err="1"/>
              <a:t>mobilise</a:t>
            </a:r>
            <a:r>
              <a:rPr lang="en-US" dirty="0"/>
              <a:t> the EU budget to trigger new investments</a:t>
            </a:r>
            <a:r>
              <a:rPr lang="en-US" dirty="0" smtClean="0"/>
              <a:t>”</a:t>
            </a:r>
            <a:endParaRPr lang="nl-BE" dirty="0"/>
          </a:p>
          <a:p>
            <a:r>
              <a:rPr lang="en-US" dirty="0" smtClean="0"/>
              <a:t>“</a:t>
            </a:r>
            <a:r>
              <a:rPr lang="en-US" dirty="0"/>
              <a:t>We are offering hope to millions of Europeans disillusioned after years of </a:t>
            </a:r>
            <a:r>
              <a:rPr lang="en-US" dirty="0" smtClean="0"/>
              <a:t>stagnation” </a:t>
            </a:r>
            <a:endParaRPr lang="nl-BE" dirty="0"/>
          </a:p>
          <a:p>
            <a:r>
              <a:rPr lang="en-US" dirty="0" smtClean="0"/>
              <a:t>Budget:</a:t>
            </a:r>
            <a:r>
              <a:rPr lang="en-US" dirty="0"/>
              <a:t> </a:t>
            </a:r>
            <a:endParaRPr lang="nl-BE" dirty="0"/>
          </a:p>
          <a:p>
            <a:pPr lvl="1"/>
            <a:r>
              <a:rPr lang="en-US" dirty="0" smtClean="0"/>
              <a:t>a </a:t>
            </a:r>
            <a:r>
              <a:rPr lang="en-US" dirty="0"/>
              <a:t>€16bn guarantee from the EU budget and </a:t>
            </a:r>
            <a:endParaRPr lang="en-US" dirty="0" smtClean="0"/>
          </a:p>
          <a:p>
            <a:pPr lvl="1"/>
            <a:r>
              <a:rPr lang="en-US" dirty="0" smtClean="0"/>
              <a:t>a </a:t>
            </a:r>
            <a:r>
              <a:rPr lang="en-US" dirty="0"/>
              <a:t>€5bn contribution from the European Investment Bank (EIB</a:t>
            </a:r>
            <a:r>
              <a:rPr lang="en-US" dirty="0" smtClean="0"/>
              <a:t>)</a:t>
            </a:r>
          </a:p>
          <a:p>
            <a:r>
              <a:rPr lang="en-US" dirty="0" smtClean="0"/>
              <a:t>Focus </a:t>
            </a:r>
            <a:r>
              <a:rPr lang="en-US" dirty="0"/>
              <a:t>on funding investment in </a:t>
            </a:r>
            <a:r>
              <a:rPr lang="en-US" dirty="0" smtClean="0"/>
              <a:t>infrastructure: target </a:t>
            </a:r>
            <a:r>
              <a:rPr lang="en-US" dirty="0"/>
              <a:t>broadband and energy networks, transport infrastructure in industrial centers, renewable energy projects, education and training, and funding for SMEs and middle capitalization </a:t>
            </a:r>
            <a:r>
              <a:rPr lang="en-US" dirty="0" smtClean="0"/>
              <a:t>companies</a:t>
            </a:r>
            <a:endParaRPr lang="nl-BE" dirty="0"/>
          </a:p>
          <a:p>
            <a:endParaRPr lang="nl-BE" dirty="0"/>
          </a:p>
        </p:txBody>
      </p:sp>
    </p:spTree>
    <p:extLst>
      <p:ext uri="{BB962C8B-B14F-4D97-AF65-F5344CB8AC3E}">
        <p14:creationId xmlns:p14="http://schemas.microsoft.com/office/powerpoint/2010/main" val="11583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Policy-Makers Explanations</a:t>
            </a:r>
            <a:r>
              <a:rPr lang="en-GB" dirty="0"/>
              <a:t>:</a:t>
            </a:r>
            <a:r>
              <a:rPr lang="en-GB" dirty="0" smtClean="0"/>
              <a:t> EU</a:t>
            </a:r>
            <a:endParaRPr lang="en-GB" dirty="0"/>
          </a:p>
        </p:txBody>
      </p:sp>
      <p:sp>
        <p:nvSpPr>
          <p:cNvPr id="3" name="Content Placeholder 2"/>
          <p:cNvSpPr>
            <a:spLocks noGrp="1"/>
          </p:cNvSpPr>
          <p:nvPr>
            <p:ph idx="1"/>
          </p:nvPr>
        </p:nvSpPr>
        <p:spPr>
          <a:xfrm>
            <a:off x="1631504" y="1340768"/>
            <a:ext cx="8712968" cy="5256584"/>
          </a:xfrm>
        </p:spPr>
        <p:txBody>
          <a:bodyPr>
            <a:normAutofit/>
          </a:bodyPr>
          <a:lstStyle/>
          <a:p>
            <a:r>
              <a:rPr lang="en-GB" dirty="0" smtClean="0"/>
              <a:t>“Research </a:t>
            </a:r>
            <a:r>
              <a:rPr lang="en-GB" dirty="0"/>
              <a:t>tells us that a major barrier is the lack of risk financing - a lack of certainty regarding investment projects and regulatory </a:t>
            </a:r>
            <a:r>
              <a:rPr lang="en-GB" dirty="0" smtClean="0"/>
              <a:t>burdens”. (Jyrki Katainen, April 2015)</a:t>
            </a:r>
          </a:p>
          <a:p>
            <a:endParaRPr lang="en-GB" dirty="0"/>
          </a:p>
          <a:p>
            <a:endParaRPr lang="en-GB" dirty="0" smtClean="0"/>
          </a:p>
          <a:p>
            <a:endParaRPr lang="en-GB" dirty="0"/>
          </a:p>
          <a:p>
            <a:endParaRPr lang="en-GB" dirty="0" smtClean="0"/>
          </a:p>
          <a:p>
            <a:r>
              <a:rPr lang="en-GB" dirty="0" smtClean="0"/>
              <a:t>Ergo: reduce risk, remove uncertainty, deregulate</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793540"/>
            <a:ext cx="2801888" cy="1576062"/>
          </a:xfrm>
          <a:prstGeom prst="rect">
            <a:avLst/>
          </a:prstGeom>
        </p:spPr>
      </p:pic>
    </p:spTree>
    <p:extLst>
      <p:ext uri="{BB962C8B-B14F-4D97-AF65-F5344CB8AC3E}">
        <p14:creationId xmlns:p14="http://schemas.microsoft.com/office/powerpoint/2010/main" val="2559876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Heterodox views of investment slump </a:t>
            </a:r>
            <a:endParaRPr lang="en-GB" dirty="0"/>
          </a:p>
        </p:txBody>
      </p:sp>
      <p:sp>
        <p:nvSpPr>
          <p:cNvPr id="3" name="Content Placeholder 2"/>
          <p:cNvSpPr>
            <a:spLocks noGrp="1"/>
          </p:cNvSpPr>
          <p:nvPr>
            <p:ph idx="1"/>
          </p:nvPr>
        </p:nvSpPr>
        <p:spPr>
          <a:xfrm>
            <a:off x="1703512" y="1600200"/>
            <a:ext cx="8784976" cy="4709120"/>
          </a:xfrm>
        </p:spPr>
        <p:txBody>
          <a:bodyPr>
            <a:normAutofit fontScale="92500" lnSpcReduction="10000"/>
          </a:bodyPr>
          <a:lstStyle/>
          <a:p>
            <a:r>
              <a:rPr lang="en-GB" dirty="0" smtClean="0"/>
              <a:t>Collapse of aggregate demand – by households, enterprises and public sector</a:t>
            </a:r>
          </a:p>
          <a:p>
            <a:r>
              <a:rPr lang="en-GB" dirty="0" smtClean="0"/>
              <a:t>Income and wealth inequalities have grown, weakening mass consumption</a:t>
            </a:r>
          </a:p>
          <a:p>
            <a:r>
              <a:rPr lang="en-GB" dirty="0" smtClean="0"/>
              <a:t>Use of existing capacity remains low – chronically low in peripheral economies</a:t>
            </a:r>
          </a:p>
          <a:p>
            <a:r>
              <a:rPr lang="en-GB" dirty="0" smtClean="0"/>
              <a:t>Colossal corporate surpluses continue to be attracted to financial ‘securities’; housing, equity AND to market consolidation (M &amp; A) &gt;&gt;</a:t>
            </a:r>
          </a:p>
          <a:p>
            <a:r>
              <a:rPr lang="en-GB" dirty="0" smtClean="0"/>
              <a:t>Say’s Law is wrong; demand theory more persuasive</a:t>
            </a:r>
            <a:endParaRPr lang="en-GB" dirty="0"/>
          </a:p>
        </p:txBody>
      </p:sp>
    </p:spTree>
    <p:extLst>
      <p:ext uri="{BB962C8B-B14F-4D97-AF65-F5344CB8AC3E}">
        <p14:creationId xmlns:p14="http://schemas.microsoft.com/office/powerpoint/2010/main" val="524420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036496" cy="1143000"/>
          </a:xfrm>
        </p:spPr>
        <p:txBody>
          <a:bodyPr>
            <a:normAutofit fontScale="90000"/>
          </a:bodyPr>
          <a:lstStyle/>
          <a:p>
            <a:r>
              <a:rPr lang="en-GB" dirty="0" smtClean="0"/>
              <a:t>Recovery of Financial (not Real) Investments</a:t>
            </a:r>
            <a:endParaRPr lang="en-GB" dirty="0"/>
          </a:p>
        </p:txBody>
      </p:sp>
      <p:graphicFrame>
        <p:nvGraphicFramePr>
          <p:cNvPr id="4" name="Content Placeholder 3"/>
          <p:cNvGraphicFramePr>
            <a:graphicFrameLocks noGrp="1"/>
          </p:cNvGraphicFramePr>
          <p:nvPr>
            <p:ph idx="1"/>
            <p:extLst/>
          </p:nvPr>
        </p:nvGraphicFramePr>
        <p:xfrm>
          <a:off x="1703512" y="1600200"/>
          <a:ext cx="8964489" cy="4023360"/>
        </p:xfrm>
        <a:graphic>
          <a:graphicData uri="http://schemas.openxmlformats.org/drawingml/2006/table">
            <a:tbl>
              <a:tblPr firstRow="1" bandRow="1">
                <a:tableStyleId>{5C22544A-7EE6-4342-B048-85BDC9FD1C3A}</a:tableStyleId>
              </a:tblPr>
              <a:tblGrid>
                <a:gridCol w="2520281"/>
                <a:gridCol w="2808312"/>
                <a:gridCol w="3635896"/>
              </a:tblGrid>
              <a:tr h="370840">
                <a:tc>
                  <a:txBody>
                    <a:bodyPr/>
                    <a:lstStyle/>
                    <a:p>
                      <a:endParaRPr lang="en-GB" dirty="0"/>
                    </a:p>
                  </a:txBody>
                  <a:tcPr/>
                </a:tc>
                <a:tc>
                  <a:txBody>
                    <a:bodyPr/>
                    <a:lstStyle/>
                    <a:p>
                      <a:pPr algn="ctr"/>
                      <a:r>
                        <a:rPr lang="en-GB" sz="2400" dirty="0" smtClean="0"/>
                        <a:t>Nominal GDP </a:t>
                      </a:r>
                      <a:r>
                        <a:rPr lang="en-GB" sz="2000" dirty="0" smtClean="0"/>
                        <a:t>2009-14</a:t>
                      </a:r>
                    </a:p>
                    <a:p>
                      <a:pPr algn="ctr"/>
                      <a:r>
                        <a:rPr lang="en-GB" sz="2000" dirty="0" smtClean="0"/>
                        <a:t>Change</a:t>
                      </a:r>
                      <a:r>
                        <a:rPr lang="en-GB" sz="2000" baseline="0" dirty="0" smtClean="0"/>
                        <a:t> in percent</a:t>
                      </a:r>
                      <a:endParaRPr lang="en-GB" sz="2000" dirty="0"/>
                    </a:p>
                  </a:txBody>
                  <a:tcPr/>
                </a:tc>
                <a:tc>
                  <a:txBody>
                    <a:bodyPr/>
                    <a:lstStyle/>
                    <a:p>
                      <a:pPr algn="ctr"/>
                      <a:r>
                        <a:rPr lang="en-GB" sz="2800" dirty="0" smtClean="0"/>
                        <a:t>Share Price Index</a:t>
                      </a:r>
                    </a:p>
                    <a:p>
                      <a:pPr algn="ctr"/>
                      <a:r>
                        <a:rPr lang="en-GB" sz="2000" dirty="0" smtClean="0"/>
                        <a:t>Change in percent</a:t>
                      </a:r>
                      <a:endParaRPr lang="en-GB" sz="2000" dirty="0"/>
                    </a:p>
                  </a:txBody>
                  <a:tcPr/>
                </a:tc>
              </a:tr>
              <a:tr h="370840">
                <a:tc>
                  <a:txBody>
                    <a:bodyPr/>
                    <a:lstStyle/>
                    <a:p>
                      <a:pPr>
                        <a:lnSpc>
                          <a:spcPct val="200000"/>
                        </a:lnSpc>
                      </a:pPr>
                      <a:r>
                        <a:rPr lang="en-GB" sz="3200" dirty="0" smtClean="0"/>
                        <a:t>United States</a:t>
                      </a:r>
                      <a:endParaRPr lang="en-GB" sz="3200" dirty="0"/>
                    </a:p>
                  </a:txBody>
                  <a:tcPr/>
                </a:tc>
                <a:tc>
                  <a:txBody>
                    <a:bodyPr/>
                    <a:lstStyle/>
                    <a:p>
                      <a:pPr algn="ctr">
                        <a:lnSpc>
                          <a:spcPct val="200000"/>
                        </a:lnSpc>
                      </a:pPr>
                      <a:r>
                        <a:rPr lang="en-GB" sz="3200" dirty="0" smtClean="0"/>
                        <a:t>+18.2%</a:t>
                      </a:r>
                      <a:endParaRPr lang="en-GB" sz="3200" dirty="0"/>
                    </a:p>
                  </a:txBody>
                  <a:tcPr/>
                </a:tc>
                <a:tc>
                  <a:txBody>
                    <a:bodyPr/>
                    <a:lstStyle/>
                    <a:p>
                      <a:pPr algn="ctr">
                        <a:lnSpc>
                          <a:spcPct val="200000"/>
                        </a:lnSpc>
                      </a:pPr>
                      <a:r>
                        <a:rPr lang="en-GB" sz="3200" dirty="0" smtClean="0"/>
                        <a:t>Dow Jones:  +179%</a:t>
                      </a:r>
                      <a:endParaRPr lang="en-GB" sz="3200" dirty="0"/>
                    </a:p>
                  </a:txBody>
                  <a:tcPr/>
                </a:tc>
              </a:tr>
              <a:tr h="370840">
                <a:tc>
                  <a:txBody>
                    <a:bodyPr/>
                    <a:lstStyle/>
                    <a:p>
                      <a:pPr>
                        <a:lnSpc>
                          <a:spcPct val="200000"/>
                        </a:lnSpc>
                      </a:pPr>
                      <a:r>
                        <a:rPr lang="en-GB" sz="3200" dirty="0" smtClean="0"/>
                        <a:t>Britain</a:t>
                      </a:r>
                      <a:endParaRPr lang="en-GB" sz="3200" dirty="0"/>
                    </a:p>
                  </a:txBody>
                  <a:tcPr/>
                </a:tc>
                <a:tc>
                  <a:txBody>
                    <a:bodyPr/>
                    <a:lstStyle/>
                    <a:p>
                      <a:pPr algn="ctr">
                        <a:lnSpc>
                          <a:spcPct val="200000"/>
                        </a:lnSpc>
                      </a:pPr>
                      <a:r>
                        <a:rPr lang="en-GB" sz="3200" dirty="0" smtClean="0"/>
                        <a:t>+18.2%</a:t>
                      </a:r>
                      <a:endParaRPr lang="en-GB" sz="3200" dirty="0"/>
                    </a:p>
                  </a:txBody>
                  <a:tcPr/>
                </a:tc>
                <a:tc>
                  <a:txBody>
                    <a:bodyPr/>
                    <a:lstStyle/>
                    <a:p>
                      <a:pPr algn="ctr">
                        <a:lnSpc>
                          <a:spcPct val="200000"/>
                        </a:lnSpc>
                      </a:pPr>
                      <a:r>
                        <a:rPr lang="en-GB" sz="3200" dirty="0" smtClean="0"/>
                        <a:t>FTSE: +128%</a:t>
                      </a:r>
                      <a:endParaRPr lang="en-GB" sz="3200" dirty="0"/>
                    </a:p>
                  </a:txBody>
                  <a:tcPr/>
                </a:tc>
              </a:tr>
              <a:tr h="370840">
                <a:tc>
                  <a:txBody>
                    <a:bodyPr/>
                    <a:lstStyle/>
                    <a:p>
                      <a:pPr>
                        <a:lnSpc>
                          <a:spcPct val="200000"/>
                        </a:lnSpc>
                      </a:pPr>
                      <a:r>
                        <a:rPr lang="en-GB" sz="3200" dirty="0" smtClean="0"/>
                        <a:t>Germany</a:t>
                      </a:r>
                      <a:endParaRPr lang="en-GB" sz="3200" dirty="0"/>
                    </a:p>
                  </a:txBody>
                  <a:tcPr/>
                </a:tc>
                <a:tc>
                  <a:txBody>
                    <a:bodyPr/>
                    <a:lstStyle/>
                    <a:p>
                      <a:pPr algn="ctr">
                        <a:lnSpc>
                          <a:spcPct val="200000"/>
                        </a:lnSpc>
                      </a:pPr>
                      <a:r>
                        <a:rPr lang="en-GB" sz="3200" dirty="0" smtClean="0"/>
                        <a:t>+14%</a:t>
                      </a:r>
                      <a:endParaRPr lang="en-GB" sz="3200" dirty="0"/>
                    </a:p>
                  </a:txBody>
                  <a:tcPr/>
                </a:tc>
                <a:tc>
                  <a:txBody>
                    <a:bodyPr/>
                    <a:lstStyle/>
                    <a:p>
                      <a:pPr algn="ctr">
                        <a:lnSpc>
                          <a:spcPct val="200000"/>
                        </a:lnSpc>
                      </a:pPr>
                      <a:r>
                        <a:rPr lang="en-GB" sz="3200" dirty="0" smtClean="0"/>
                        <a:t>DAX: +96%</a:t>
                      </a:r>
                      <a:endParaRPr lang="en-GB" sz="3200" dirty="0"/>
                    </a:p>
                  </a:txBody>
                  <a:tcPr/>
                </a:tc>
              </a:tr>
            </a:tbl>
          </a:graphicData>
        </a:graphic>
      </p:graphicFrame>
      <p:sp>
        <p:nvSpPr>
          <p:cNvPr id="5" name="TextBox 4"/>
          <p:cNvSpPr txBox="1"/>
          <p:nvPr/>
        </p:nvSpPr>
        <p:spPr>
          <a:xfrm>
            <a:off x="1991544" y="5733257"/>
            <a:ext cx="7848872" cy="461665"/>
          </a:xfrm>
          <a:prstGeom prst="rect">
            <a:avLst/>
          </a:prstGeom>
          <a:noFill/>
        </p:spPr>
        <p:txBody>
          <a:bodyPr wrap="square" rtlCol="0">
            <a:spAutoFit/>
          </a:bodyPr>
          <a:lstStyle/>
          <a:p>
            <a:r>
              <a:rPr lang="en-GB" sz="2400" b="1" dirty="0">
                <a:solidFill>
                  <a:prstClr val="black"/>
                </a:solidFill>
              </a:rPr>
              <a:t>Pension Funds’ and Investment Funds’ “Flight to Safety”</a:t>
            </a:r>
          </a:p>
        </p:txBody>
      </p:sp>
    </p:spTree>
    <p:extLst>
      <p:ext uri="{BB962C8B-B14F-4D97-AF65-F5344CB8AC3E}">
        <p14:creationId xmlns:p14="http://schemas.microsoft.com/office/powerpoint/2010/main" val="1067903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Revival of Financial Investments: Mergers &amp; Acquisitions 2007-2014</a:t>
            </a:r>
            <a:endParaRPr lang="en-GB" dirty="0"/>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19536" y="6165304"/>
            <a:ext cx="8496944" cy="369332"/>
          </a:xfrm>
          <a:prstGeom prst="rect">
            <a:avLst/>
          </a:prstGeom>
          <a:noFill/>
        </p:spPr>
        <p:txBody>
          <a:bodyPr wrap="square" rtlCol="0">
            <a:spAutoFit/>
          </a:bodyPr>
          <a:lstStyle/>
          <a:p>
            <a:r>
              <a:rPr lang="en-US" b="1" dirty="0">
                <a:solidFill>
                  <a:prstClr val="black"/>
                </a:solidFill>
              </a:rPr>
              <a:t>Strong evidence for dysfunctional effect of corporate consolidation/ acquisitions</a:t>
            </a:r>
          </a:p>
        </p:txBody>
      </p:sp>
    </p:spTree>
    <p:extLst>
      <p:ext uri="{BB962C8B-B14F-4D97-AF65-F5344CB8AC3E}">
        <p14:creationId xmlns:p14="http://schemas.microsoft.com/office/powerpoint/2010/main" val="388607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Investment Conundrum Explained</a:t>
            </a:r>
            <a:endParaRPr lang="en-GB" dirty="0"/>
          </a:p>
        </p:txBody>
      </p:sp>
      <p:sp>
        <p:nvSpPr>
          <p:cNvPr id="3" name="Content Placeholder 2"/>
          <p:cNvSpPr>
            <a:spLocks noGrp="1"/>
          </p:cNvSpPr>
          <p:nvPr>
            <p:ph idx="1"/>
          </p:nvPr>
        </p:nvSpPr>
        <p:spPr>
          <a:xfrm>
            <a:off x="1981200" y="1600201"/>
            <a:ext cx="8579296" cy="4525963"/>
          </a:xfrm>
        </p:spPr>
        <p:txBody>
          <a:bodyPr/>
          <a:lstStyle/>
          <a:p>
            <a:r>
              <a:rPr lang="en-GB" dirty="0" smtClean="0"/>
              <a:t>BUSINESS AS USUAL: PREFERENCE FOR FINANCIAL ‘SECURITIES’:</a:t>
            </a:r>
          </a:p>
          <a:p>
            <a:r>
              <a:rPr lang="en-GB" dirty="0" smtClean="0"/>
              <a:t>Limited choice of strong Rates of Return &gt;&gt; </a:t>
            </a:r>
          </a:p>
          <a:p>
            <a:r>
              <a:rPr lang="en-GB" dirty="0" smtClean="0"/>
              <a:t>Precious Metals (2008-13) &amp; Oil (commodities)</a:t>
            </a:r>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3988103"/>
            <a:ext cx="3998218" cy="27632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7" y="3975437"/>
            <a:ext cx="3775923" cy="2697088"/>
          </a:xfrm>
          <a:prstGeom prst="rect">
            <a:avLst/>
          </a:prstGeom>
        </p:spPr>
      </p:pic>
    </p:spTree>
    <p:extLst>
      <p:ext uri="{BB962C8B-B14F-4D97-AF65-F5344CB8AC3E}">
        <p14:creationId xmlns:p14="http://schemas.microsoft.com/office/powerpoint/2010/main" val="514779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Flight to the Safety of a Bubble</a:t>
            </a:r>
            <a:endParaRPr lang="en-GB" dirty="0"/>
          </a:p>
        </p:txBody>
      </p:sp>
      <p:sp>
        <p:nvSpPr>
          <p:cNvPr id="3" name="Content Placeholder 2"/>
          <p:cNvSpPr>
            <a:spLocks noGrp="1"/>
          </p:cNvSpPr>
          <p:nvPr>
            <p:ph idx="1"/>
          </p:nvPr>
        </p:nvSpPr>
        <p:spPr>
          <a:xfrm>
            <a:off x="1981200" y="1600200"/>
            <a:ext cx="8507288" cy="4925144"/>
          </a:xfrm>
        </p:spPr>
        <p:txBody>
          <a:bodyPr>
            <a:normAutofit/>
          </a:bodyPr>
          <a:lstStyle/>
          <a:p>
            <a:r>
              <a:rPr lang="en-GB" dirty="0" smtClean="0"/>
              <a:t>‘Irrational exuberance’ of the financial ‘herd’ chasing returns from fictitious values </a:t>
            </a:r>
          </a:p>
          <a:p>
            <a:r>
              <a:rPr lang="en-GB" dirty="0" smtClean="0"/>
              <a:t>IN THE ABSENCE OF BETTER RETURNS FROM REAL INVESTMENT</a:t>
            </a:r>
          </a:p>
          <a:p>
            <a:r>
              <a:rPr lang="en-GB" dirty="0" smtClean="0"/>
              <a:t>FACED WITH THE REALITY OF SURPLUS CAPACITY &amp; WEAK DEMAND IN EUROPE</a:t>
            </a:r>
          </a:p>
          <a:p>
            <a:r>
              <a:rPr lang="en-GB" dirty="0" smtClean="0"/>
              <a:t>FACED WITH THE NEED TO MAINTAIN INVESTOR LOYALTY:</a:t>
            </a:r>
          </a:p>
          <a:p>
            <a:r>
              <a:rPr lang="en-GB" b="1" dirty="0" smtClean="0"/>
              <a:t>WHAT DOES A PENSION FUND MANAGER DO??</a:t>
            </a:r>
            <a:endParaRPr lang="en-GB" b="1" dirty="0"/>
          </a:p>
        </p:txBody>
      </p:sp>
    </p:spTree>
    <p:extLst>
      <p:ext uri="{BB962C8B-B14F-4D97-AF65-F5344CB8AC3E}">
        <p14:creationId xmlns:p14="http://schemas.microsoft.com/office/powerpoint/2010/main" val="4050881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Behold!! The </a:t>
            </a:r>
            <a:r>
              <a:rPr lang="en-GB" dirty="0" err="1" smtClean="0"/>
              <a:t>Juncker</a:t>
            </a:r>
            <a:r>
              <a:rPr lang="en-GB" dirty="0" smtClean="0"/>
              <a:t> Plan</a:t>
            </a:r>
            <a:endParaRPr lang="en-GB" dirty="0"/>
          </a:p>
        </p:txBody>
      </p:sp>
      <p:sp>
        <p:nvSpPr>
          <p:cNvPr id="3" name="Content Placeholder 2"/>
          <p:cNvSpPr>
            <a:spLocks noGrp="1"/>
          </p:cNvSpPr>
          <p:nvPr>
            <p:ph idx="1"/>
          </p:nvPr>
        </p:nvSpPr>
        <p:spPr>
          <a:xfrm>
            <a:off x="1703512" y="1600200"/>
            <a:ext cx="8784976" cy="4997152"/>
          </a:xfrm>
        </p:spPr>
        <p:txBody>
          <a:bodyPr>
            <a:normAutofit fontScale="92500" lnSpcReduction="10000"/>
          </a:bodyPr>
          <a:lstStyle/>
          <a:p>
            <a:r>
              <a:rPr lang="en-GB" dirty="0" smtClean="0"/>
              <a:t>Commission’s recognition of investment gap is correct;</a:t>
            </a:r>
          </a:p>
          <a:p>
            <a:r>
              <a:rPr lang="en-GB" dirty="0" smtClean="0"/>
              <a:t>Its diagnosis of our crises does not acknowledge the over-dependence on </a:t>
            </a:r>
            <a:r>
              <a:rPr lang="en-GB" dirty="0" err="1" smtClean="0"/>
              <a:t>financialised</a:t>
            </a:r>
            <a:r>
              <a:rPr lang="en-GB" dirty="0" smtClean="0"/>
              <a:t> capitalism. The prescription (the </a:t>
            </a:r>
            <a:r>
              <a:rPr lang="en-GB" dirty="0" err="1" smtClean="0"/>
              <a:t>Juncker</a:t>
            </a:r>
            <a:r>
              <a:rPr lang="en-GB" dirty="0" smtClean="0"/>
              <a:t> Plan) therefore ignores key obstacles to a transformed and transforming investment culture.</a:t>
            </a:r>
          </a:p>
          <a:p>
            <a:r>
              <a:rPr lang="en-GB" dirty="0" smtClean="0"/>
              <a:t>Much of what financial services do is ‘socially useless’ (Adair Turner)</a:t>
            </a:r>
          </a:p>
          <a:p>
            <a:r>
              <a:rPr lang="en-GB" dirty="0" smtClean="0"/>
              <a:t>The diversion of resources by FS is socially destructive</a:t>
            </a: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320" y="0"/>
            <a:ext cx="1772816" cy="1772816"/>
          </a:xfrm>
          <a:prstGeom prst="rect">
            <a:avLst/>
          </a:prstGeom>
        </p:spPr>
      </p:pic>
    </p:spTree>
    <p:extLst>
      <p:ext uri="{BB962C8B-B14F-4D97-AF65-F5344CB8AC3E}">
        <p14:creationId xmlns:p14="http://schemas.microsoft.com/office/powerpoint/2010/main" val="3839046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Juncker</a:t>
            </a:r>
            <a:r>
              <a:rPr lang="en-GB" dirty="0" smtClean="0"/>
              <a:t> Plan Transmission Mechanisms</a:t>
            </a:r>
            <a:endParaRPr lang="en-GB" dirty="0"/>
          </a:p>
        </p:txBody>
      </p:sp>
      <p:sp>
        <p:nvSpPr>
          <p:cNvPr id="3" name="Content Placeholder 2"/>
          <p:cNvSpPr>
            <a:spLocks noGrp="1"/>
          </p:cNvSpPr>
          <p:nvPr>
            <p:ph idx="1"/>
          </p:nvPr>
        </p:nvSpPr>
        <p:spPr>
          <a:xfrm>
            <a:off x="1981200" y="1600200"/>
            <a:ext cx="8507288" cy="5069160"/>
          </a:xfrm>
        </p:spPr>
        <p:txBody>
          <a:bodyPr/>
          <a:lstStyle/>
          <a:p>
            <a:r>
              <a:rPr lang="en-GB" dirty="0" smtClean="0"/>
              <a:t>EU/ MS ensure against entrepreneurial risk as incentive to invest (€16 billion)</a:t>
            </a:r>
          </a:p>
          <a:p>
            <a:r>
              <a:rPr lang="en-GB" dirty="0" smtClean="0"/>
              <a:t>European Investment Bank provides €6 billion for funding specific projects</a:t>
            </a:r>
          </a:p>
          <a:p>
            <a:r>
              <a:rPr lang="en-GB" dirty="0" smtClean="0"/>
              <a:t>Jointly these €21 billion generate €315 + billion in private sector investment activity</a:t>
            </a:r>
          </a:p>
          <a:p>
            <a:r>
              <a:rPr lang="en-GB" dirty="0" smtClean="0"/>
              <a:t>Losses from credit financed investments will be made good by EU credit guarantees</a:t>
            </a:r>
            <a:endParaRPr lang="en-GB" dirty="0"/>
          </a:p>
        </p:txBody>
      </p:sp>
    </p:spTree>
    <p:extLst>
      <p:ext uri="{BB962C8B-B14F-4D97-AF65-F5344CB8AC3E}">
        <p14:creationId xmlns:p14="http://schemas.microsoft.com/office/powerpoint/2010/main" val="402814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Selection</a:t>
            </a:r>
            <a:endParaRPr lang="en-GB" dirty="0"/>
          </a:p>
        </p:txBody>
      </p:sp>
      <p:sp>
        <p:nvSpPr>
          <p:cNvPr id="3" name="Content Placeholder 2"/>
          <p:cNvSpPr>
            <a:spLocks noGrp="1"/>
          </p:cNvSpPr>
          <p:nvPr>
            <p:ph idx="1"/>
          </p:nvPr>
        </p:nvSpPr>
        <p:spPr>
          <a:xfrm>
            <a:off x="1631504" y="1556792"/>
            <a:ext cx="8784976" cy="5040560"/>
          </a:xfrm>
        </p:spPr>
        <p:txBody>
          <a:bodyPr>
            <a:normAutofit fontScale="92500" lnSpcReduction="20000"/>
          </a:bodyPr>
          <a:lstStyle/>
          <a:p>
            <a:r>
              <a:rPr lang="en-GB" dirty="0" smtClean="0"/>
              <a:t>€240 billion for infrastructure (transport, healthcare, R&amp;D </a:t>
            </a:r>
            <a:r>
              <a:rPr lang="en-GB" dirty="0" err="1" smtClean="0"/>
              <a:t>etc</a:t>
            </a:r>
            <a:r>
              <a:rPr lang="en-GB" dirty="0" smtClean="0"/>
              <a:t>)</a:t>
            </a:r>
          </a:p>
          <a:p>
            <a:r>
              <a:rPr lang="en-GB" dirty="0" smtClean="0"/>
              <a:t>€75 for </a:t>
            </a:r>
            <a:r>
              <a:rPr lang="en-GB" dirty="0" err="1" smtClean="0"/>
              <a:t>SMEs</a:t>
            </a:r>
            <a:endParaRPr lang="en-GB" dirty="0" smtClean="0"/>
          </a:p>
          <a:p>
            <a:r>
              <a:rPr lang="en-GB" dirty="0" smtClean="0"/>
              <a:t>MS invited to submit proposals for relevant projects</a:t>
            </a:r>
          </a:p>
          <a:p>
            <a:r>
              <a:rPr lang="en-GB" dirty="0" smtClean="0"/>
              <a:t>Co-funding only possible for states with deficit of 3%  of GDP or less</a:t>
            </a:r>
          </a:p>
          <a:p>
            <a:r>
              <a:rPr lang="en-GB" dirty="0" smtClean="0"/>
              <a:t>Selection of successful projects by ad hoc Investment Committee (strong influence of MS with higher level of co-funding)</a:t>
            </a:r>
          </a:p>
          <a:p>
            <a:r>
              <a:rPr lang="en-GB" dirty="0" smtClean="0"/>
              <a:t>Implementation envisaged by end of Latvian presidency</a:t>
            </a:r>
            <a:endParaRPr lang="en-GB" dirty="0"/>
          </a:p>
        </p:txBody>
      </p:sp>
    </p:spTree>
    <p:extLst>
      <p:ext uri="{BB962C8B-B14F-4D97-AF65-F5344CB8AC3E}">
        <p14:creationId xmlns:p14="http://schemas.microsoft.com/office/powerpoint/2010/main" val="4028105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Distribution of </a:t>
            </a:r>
            <a:r>
              <a:rPr lang="en-GB" dirty="0" err="1" smtClean="0"/>
              <a:t>Juncker</a:t>
            </a:r>
            <a:r>
              <a:rPr lang="en-GB" dirty="0" smtClean="0"/>
              <a:t> Plan Funding</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0495" y="1916832"/>
            <a:ext cx="8557378"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Straight Arrow Connector 3"/>
          <p:cNvCxnSpPr/>
          <p:nvPr/>
        </p:nvCxnSpPr>
        <p:spPr>
          <a:xfrm flipH="1">
            <a:off x="5303912" y="4005064"/>
            <a:ext cx="288032" cy="7920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4799856" y="4077072"/>
            <a:ext cx="216024" cy="7200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8256240" y="3933056"/>
            <a:ext cx="216024" cy="648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85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The indicative program: a first attempt to </a:t>
            </a:r>
            <a:r>
              <a:rPr lang="en-US" noProof="0" dirty="0" err="1" smtClean="0"/>
              <a:t>analyse</a:t>
            </a:r>
            <a:endParaRPr lang="en-US" noProof="0" dirty="0"/>
          </a:p>
        </p:txBody>
      </p:sp>
      <p:pic>
        <p:nvPicPr>
          <p:cNvPr id="3" name="Afbeelding 2"/>
          <p:cNvPicPr>
            <a:picLocks noChangeAspect="1"/>
          </p:cNvPicPr>
          <p:nvPr/>
        </p:nvPicPr>
        <p:blipFill>
          <a:blip r:embed="rId2"/>
          <a:stretch>
            <a:fillRect/>
          </a:stretch>
        </p:blipFill>
        <p:spPr>
          <a:xfrm>
            <a:off x="1847850" y="1772816"/>
            <a:ext cx="8348663" cy="4307272"/>
          </a:xfrm>
          <a:prstGeom prst="rect">
            <a:avLst/>
          </a:prstGeom>
        </p:spPr>
      </p:pic>
    </p:spTree>
    <p:extLst>
      <p:ext uri="{BB962C8B-B14F-4D97-AF65-F5344CB8AC3E}">
        <p14:creationId xmlns:p14="http://schemas.microsoft.com/office/powerpoint/2010/main" val="293302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Provisional Allocations: Centripetal</a:t>
            </a:r>
            <a:endParaRPr lang="en-GB" dirty="0"/>
          </a:p>
        </p:txBody>
      </p:sp>
      <p:sp>
        <p:nvSpPr>
          <p:cNvPr id="3" name="Content Placeholder 2"/>
          <p:cNvSpPr>
            <a:spLocks noGrp="1"/>
          </p:cNvSpPr>
          <p:nvPr>
            <p:ph idx="1"/>
          </p:nvPr>
        </p:nvSpPr>
        <p:spPr>
          <a:xfrm>
            <a:off x="1631504" y="1556793"/>
            <a:ext cx="9036496" cy="4569371"/>
          </a:xfrm>
        </p:spPr>
        <p:txBody>
          <a:bodyPr/>
          <a:lstStyle/>
          <a:p>
            <a:r>
              <a:rPr lang="en-GB" dirty="0" smtClean="0"/>
              <a:t>Bulk of financing goes to Core Economies (Germany, Italy, UK, France, Netherlands): €132 </a:t>
            </a:r>
            <a:r>
              <a:rPr lang="en-GB" dirty="0" err="1" smtClean="0"/>
              <a:t>bn</a:t>
            </a:r>
            <a:endParaRPr lang="en-GB" dirty="0" smtClean="0"/>
          </a:p>
          <a:p>
            <a:r>
              <a:rPr lang="en-GB" dirty="0"/>
              <a:t>Poland, the Czech Republic, Hungary, Slovakia and </a:t>
            </a:r>
            <a:r>
              <a:rPr lang="en-GB" dirty="0" smtClean="0"/>
              <a:t>Latvia: €75 </a:t>
            </a:r>
            <a:r>
              <a:rPr lang="en-GB" dirty="0" err="1" smtClean="0"/>
              <a:t>bn</a:t>
            </a:r>
            <a:endParaRPr lang="en-GB" dirty="0" smtClean="0"/>
          </a:p>
          <a:p>
            <a:r>
              <a:rPr lang="en-GB" dirty="0" smtClean="0"/>
              <a:t>SEE economies (Rom, </a:t>
            </a:r>
            <a:r>
              <a:rPr lang="en-GB" dirty="0" err="1" smtClean="0"/>
              <a:t>Bulg</a:t>
            </a:r>
            <a:r>
              <a:rPr lang="en-GB" dirty="0" smtClean="0"/>
              <a:t>, Croatia): €10 </a:t>
            </a:r>
            <a:r>
              <a:rPr lang="en-GB" dirty="0" err="1" smtClean="0"/>
              <a:t>bn</a:t>
            </a:r>
            <a:endParaRPr lang="en-GB" dirty="0" smtClean="0"/>
          </a:p>
          <a:p>
            <a:r>
              <a:rPr lang="en-GB" dirty="0" smtClean="0"/>
              <a:t>Southern Periphery (Spain, Greece, Portugal, Cyprus): €15.5 billion (c.f. </a:t>
            </a:r>
            <a:r>
              <a:rPr lang="en-GB" dirty="0" err="1" smtClean="0"/>
              <a:t>Debruyne</a:t>
            </a:r>
            <a:r>
              <a:rPr lang="en-GB" dirty="0" smtClean="0"/>
              <a:t>)</a:t>
            </a:r>
            <a:endParaRPr lang="en-GB" dirty="0"/>
          </a:p>
        </p:txBody>
      </p:sp>
    </p:spTree>
    <p:extLst>
      <p:ext uri="{BB962C8B-B14F-4D97-AF65-F5344CB8AC3E}">
        <p14:creationId xmlns:p14="http://schemas.microsoft.com/office/powerpoint/2010/main" val="1002031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Continuing non-recovery 2013</a:t>
            </a:r>
            <a:endParaRPr lang="en-GB" dirty="0"/>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38240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Spare Capacity in Majority of EU</a:t>
            </a:r>
            <a:endParaRPr lang="en-GB" dirty="0"/>
          </a:p>
        </p:txBody>
      </p:sp>
      <p:graphicFrame>
        <p:nvGraphicFramePr>
          <p:cNvPr id="4" name="Content Placeholder 3"/>
          <p:cNvGraphicFramePr>
            <a:graphicFrameLocks noGrp="1"/>
          </p:cNvGraphicFramePr>
          <p:nvPr>
            <p:ph idx="1"/>
            <p:extLst/>
          </p:nvPr>
        </p:nvGraphicFramePr>
        <p:xfrm>
          <a:off x="1703512" y="1600200"/>
          <a:ext cx="8784976" cy="470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2522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and Relative Weaknesses</a:t>
            </a:r>
            <a:endParaRPr lang="en-US" dirty="0"/>
          </a:p>
        </p:txBody>
      </p:sp>
      <p:graphicFrame>
        <p:nvGraphicFramePr>
          <p:cNvPr id="4" name="Content Placeholder 3"/>
          <p:cNvGraphicFramePr>
            <a:graphicFrameLocks noGrp="1"/>
          </p:cNvGraphicFramePr>
          <p:nvPr>
            <p:ph idx="1"/>
            <p:extLst/>
          </p:nvPr>
        </p:nvGraphicFramePr>
        <p:xfrm>
          <a:off x="1703388" y="1600200"/>
          <a:ext cx="8785224" cy="4302264"/>
        </p:xfrm>
        <a:graphic>
          <a:graphicData uri="http://schemas.openxmlformats.org/drawingml/2006/table">
            <a:tbl>
              <a:tblPr firstRow="1" bandRow="1">
                <a:tableStyleId>{2D5ABB26-0587-4C30-8999-92F81FD0307C}</a:tableStyleId>
              </a:tblPr>
              <a:tblGrid>
                <a:gridCol w="2196306"/>
                <a:gridCol w="2196306"/>
                <a:gridCol w="2196306"/>
                <a:gridCol w="2196306"/>
              </a:tblGrid>
              <a:tr h="964704">
                <a:tc>
                  <a:txBody>
                    <a:bodyPr/>
                    <a:lstStyle/>
                    <a:p>
                      <a:r>
                        <a:rPr lang="en-US" b="1" dirty="0" smtClean="0"/>
                        <a:t>State</a:t>
                      </a:r>
                      <a:endParaRPr lang="en-US" b="1" dirty="0"/>
                    </a:p>
                  </a:txBody>
                  <a:tcPr/>
                </a:tc>
                <a:tc>
                  <a:txBody>
                    <a:bodyPr/>
                    <a:lstStyle/>
                    <a:p>
                      <a:pPr algn="ctr"/>
                      <a:r>
                        <a:rPr lang="en-US" b="1" dirty="0" smtClean="0"/>
                        <a:t>Rate of Youth Unemployment in %</a:t>
                      </a:r>
                      <a:endParaRPr lang="en-US" b="1" dirty="0"/>
                    </a:p>
                  </a:txBody>
                  <a:tcPr/>
                </a:tc>
                <a:tc>
                  <a:txBody>
                    <a:bodyPr/>
                    <a:lstStyle/>
                    <a:p>
                      <a:pPr algn="ctr"/>
                      <a:r>
                        <a:rPr lang="en-US" b="1" dirty="0" smtClean="0"/>
                        <a:t>Investment</a:t>
                      </a:r>
                      <a:r>
                        <a:rPr lang="en-US" b="1" baseline="0" dirty="0" smtClean="0"/>
                        <a:t> Ratio as % of GDP</a:t>
                      </a:r>
                      <a:endParaRPr lang="en-US" b="1" dirty="0"/>
                    </a:p>
                  </a:txBody>
                  <a:tcPr/>
                </a:tc>
                <a:tc>
                  <a:txBody>
                    <a:bodyPr/>
                    <a:lstStyle/>
                    <a:p>
                      <a:pPr algn="ctr"/>
                      <a:r>
                        <a:rPr lang="en-US" b="1" dirty="0" smtClean="0"/>
                        <a:t>Level of Growth/Contraction of GDP 2008-2013</a:t>
                      </a:r>
                      <a:endParaRPr lang="en-US" b="1" dirty="0"/>
                    </a:p>
                  </a:txBody>
                  <a:tcPr/>
                </a:tc>
              </a:tr>
              <a:tr h="370840">
                <a:tc>
                  <a:txBody>
                    <a:bodyPr/>
                    <a:lstStyle/>
                    <a:p>
                      <a:r>
                        <a:rPr lang="en-US" b="1" dirty="0" smtClean="0"/>
                        <a:t>Netherlands</a:t>
                      </a:r>
                      <a:endParaRPr lang="en-US" b="1" dirty="0"/>
                    </a:p>
                  </a:txBody>
                  <a:tcPr/>
                </a:tc>
                <a:tc>
                  <a:txBody>
                    <a:bodyPr/>
                    <a:lstStyle/>
                    <a:p>
                      <a:pPr algn="ctr"/>
                      <a:r>
                        <a:rPr lang="en-US" b="1" dirty="0" smtClean="0"/>
                        <a:t>10.5</a:t>
                      </a:r>
                      <a:endParaRPr lang="en-US" b="1" dirty="0"/>
                    </a:p>
                  </a:txBody>
                  <a:tcPr/>
                </a:tc>
                <a:tc>
                  <a:txBody>
                    <a:bodyPr/>
                    <a:lstStyle/>
                    <a:p>
                      <a:pPr algn="ctr"/>
                      <a:r>
                        <a:rPr lang="en-US" b="1" dirty="0" smtClean="0">
                          <a:solidFill>
                            <a:srgbClr val="FF0000"/>
                          </a:solidFill>
                        </a:rPr>
                        <a:t>16</a:t>
                      </a:r>
                      <a:endParaRPr lang="en-US" b="1" dirty="0">
                        <a:solidFill>
                          <a:srgbClr val="FF0000"/>
                        </a:solidFill>
                      </a:endParaRPr>
                    </a:p>
                  </a:txBody>
                  <a:tcPr/>
                </a:tc>
                <a:tc>
                  <a:txBody>
                    <a:bodyPr/>
                    <a:lstStyle/>
                    <a:p>
                      <a:pPr algn="ctr"/>
                      <a:r>
                        <a:rPr lang="en-US" b="1" dirty="0" smtClean="0"/>
                        <a:t>-4.8</a:t>
                      </a:r>
                      <a:endParaRPr lang="en-US" b="1" dirty="0"/>
                    </a:p>
                  </a:txBody>
                  <a:tcPr/>
                </a:tc>
              </a:tr>
              <a:tr h="370840">
                <a:tc>
                  <a:txBody>
                    <a:bodyPr/>
                    <a:lstStyle/>
                    <a:p>
                      <a:r>
                        <a:rPr lang="en-US" b="1" dirty="0" smtClean="0"/>
                        <a:t>France</a:t>
                      </a:r>
                      <a:endParaRPr lang="en-US" b="1" dirty="0"/>
                    </a:p>
                  </a:txBody>
                  <a:tcPr/>
                </a:tc>
                <a:tc>
                  <a:txBody>
                    <a:bodyPr/>
                    <a:lstStyle/>
                    <a:p>
                      <a:pPr algn="ctr"/>
                      <a:r>
                        <a:rPr lang="en-US" b="1" dirty="0" smtClean="0"/>
                        <a:t>23.2</a:t>
                      </a:r>
                      <a:endParaRPr lang="en-US" b="1" dirty="0"/>
                    </a:p>
                  </a:txBody>
                  <a:tcPr/>
                </a:tc>
                <a:tc>
                  <a:txBody>
                    <a:bodyPr/>
                    <a:lstStyle/>
                    <a:p>
                      <a:pPr algn="ctr"/>
                      <a:r>
                        <a:rPr lang="en-US" b="1" dirty="0" smtClean="0">
                          <a:solidFill>
                            <a:schemeClr val="tx1"/>
                          </a:solidFill>
                        </a:rPr>
                        <a:t>19</a:t>
                      </a:r>
                      <a:endParaRPr lang="en-US" b="1" dirty="0">
                        <a:solidFill>
                          <a:schemeClr val="tx1"/>
                        </a:solidFill>
                      </a:endParaRPr>
                    </a:p>
                  </a:txBody>
                  <a:tcPr/>
                </a:tc>
                <a:tc>
                  <a:txBody>
                    <a:bodyPr/>
                    <a:lstStyle/>
                    <a:p>
                      <a:pPr algn="ctr"/>
                      <a:r>
                        <a:rPr lang="en-US" b="1" dirty="0" smtClean="0"/>
                        <a:t>+0.5</a:t>
                      </a:r>
                      <a:endParaRPr lang="en-US" b="1" dirty="0"/>
                    </a:p>
                  </a:txBody>
                  <a:tcPr/>
                </a:tc>
              </a:tr>
              <a:tr h="370840">
                <a:tc>
                  <a:txBody>
                    <a:bodyPr/>
                    <a:lstStyle/>
                    <a:p>
                      <a:r>
                        <a:rPr lang="en-US" b="1" dirty="0" smtClean="0"/>
                        <a:t>UK</a:t>
                      </a:r>
                      <a:endParaRPr lang="en-US" b="1" dirty="0"/>
                    </a:p>
                  </a:txBody>
                  <a:tcPr/>
                </a:tc>
                <a:tc>
                  <a:txBody>
                    <a:bodyPr/>
                    <a:lstStyle/>
                    <a:p>
                      <a:pPr algn="ctr"/>
                      <a:r>
                        <a:rPr lang="en-US" b="1" dirty="0" smtClean="0"/>
                        <a:t>16.9</a:t>
                      </a:r>
                      <a:endParaRPr lang="en-US" b="1" dirty="0"/>
                    </a:p>
                  </a:txBody>
                  <a:tcPr/>
                </a:tc>
                <a:tc>
                  <a:txBody>
                    <a:bodyPr/>
                    <a:lstStyle/>
                    <a:p>
                      <a:pPr algn="ctr"/>
                      <a:r>
                        <a:rPr lang="en-US" b="1" dirty="0" smtClean="0">
                          <a:solidFill>
                            <a:srgbClr val="FF0000"/>
                          </a:solidFill>
                        </a:rPr>
                        <a:t>14</a:t>
                      </a:r>
                      <a:endParaRPr lang="en-US" b="1" dirty="0">
                        <a:solidFill>
                          <a:srgbClr val="FF0000"/>
                        </a:solidFill>
                      </a:endParaRPr>
                    </a:p>
                  </a:txBody>
                  <a:tcPr/>
                </a:tc>
                <a:tc>
                  <a:txBody>
                    <a:bodyPr/>
                    <a:lstStyle/>
                    <a:p>
                      <a:pPr algn="ctr"/>
                      <a:r>
                        <a:rPr lang="en-US" b="1" dirty="0" smtClean="0"/>
                        <a:t>+0.3</a:t>
                      </a:r>
                      <a:endParaRPr lang="en-US" b="1" dirty="0"/>
                    </a:p>
                  </a:txBody>
                  <a:tcPr/>
                </a:tc>
              </a:tr>
              <a:tr h="370840">
                <a:tc>
                  <a:txBody>
                    <a:bodyPr/>
                    <a:lstStyle/>
                    <a:p>
                      <a:r>
                        <a:rPr lang="en-US" b="1" dirty="0" smtClean="0">
                          <a:solidFill>
                            <a:srgbClr val="FF0000"/>
                          </a:solidFill>
                        </a:rPr>
                        <a:t>Italy</a:t>
                      </a:r>
                      <a:endParaRPr lang="en-US" b="1" dirty="0">
                        <a:solidFill>
                          <a:srgbClr val="FF0000"/>
                        </a:solidFill>
                      </a:endParaRPr>
                    </a:p>
                  </a:txBody>
                  <a:tcPr/>
                </a:tc>
                <a:tc>
                  <a:txBody>
                    <a:bodyPr/>
                    <a:lstStyle/>
                    <a:p>
                      <a:pPr algn="ctr"/>
                      <a:r>
                        <a:rPr lang="en-US" b="1" dirty="0" smtClean="0">
                          <a:solidFill>
                            <a:srgbClr val="FF0000"/>
                          </a:solidFill>
                        </a:rPr>
                        <a:t>42.7</a:t>
                      </a:r>
                      <a:endParaRPr lang="en-US" b="1" dirty="0">
                        <a:solidFill>
                          <a:srgbClr val="FF0000"/>
                        </a:solidFill>
                      </a:endParaRPr>
                    </a:p>
                  </a:txBody>
                  <a:tcPr/>
                </a:tc>
                <a:tc>
                  <a:txBody>
                    <a:bodyPr/>
                    <a:lstStyle/>
                    <a:p>
                      <a:pPr algn="ctr"/>
                      <a:r>
                        <a:rPr lang="en-US" b="1" dirty="0" smtClean="0">
                          <a:solidFill>
                            <a:srgbClr val="FF0000"/>
                          </a:solidFill>
                        </a:rPr>
                        <a:t>17</a:t>
                      </a:r>
                      <a:endParaRPr lang="en-US" b="1" dirty="0">
                        <a:solidFill>
                          <a:srgbClr val="FF0000"/>
                        </a:solidFill>
                      </a:endParaRPr>
                    </a:p>
                  </a:txBody>
                  <a:tcPr/>
                </a:tc>
                <a:tc>
                  <a:txBody>
                    <a:bodyPr/>
                    <a:lstStyle/>
                    <a:p>
                      <a:pPr algn="ctr"/>
                      <a:r>
                        <a:rPr lang="en-US" b="1" dirty="0" smtClean="0">
                          <a:solidFill>
                            <a:srgbClr val="FF0000"/>
                          </a:solidFill>
                        </a:rPr>
                        <a:t>-5.5</a:t>
                      </a:r>
                      <a:endParaRPr lang="en-US" b="1" dirty="0">
                        <a:solidFill>
                          <a:srgbClr val="FF0000"/>
                        </a:solidFill>
                      </a:endParaRPr>
                    </a:p>
                  </a:txBody>
                  <a:tcPr/>
                </a:tc>
              </a:tr>
              <a:tr h="370840">
                <a:tc>
                  <a:txBody>
                    <a:bodyPr/>
                    <a:lstStyle/>
                    <a:p>
                      <a:r>
                        <a:rPr lang="en-US" b="1" dirty="0" smtClean="0"/>
                        <a:t>Germany</a:t>
                      </a:r>
                      <a:endParaRPr lang="en-US" b="1" dirty="0"/>
                    </a:p>
                  </a:txBody>
                  <a:tcPr/>
                </a:tc>
                <a:tc>
                  <a:txBody>
                    <a:bodyPr/>
                    <a:lstStyle/>
                    <a:p>
                      <a:pPr algn="ctr"/>
                      <a:r>
                        <a:rPr lang="en-US" b="1" dirty="0" smtClean="0"/>
                        <a:t>7.7</a:t>
                      </a:r>
                      <a:endParaRPr lang="en-US" b="1" dirty="0"/>
                    </a:p>
                  </a:txBody>
                  <a:tcPr/>
                </a:tc>
                <a:tc>
                  <a:txBody>
                    <a:bodyPr/>
                    <a:lstStyle/>
                    <a:p>
                      <a:pPr algn="ctr"/>
                      <a:r>
                        <a:rPr lang="en-US" b="1" dirty="0" smtClean="0">
                          <a:solidFill>
                            <a:srgbClr val="FF0000"/>
                          </a:solidFill>
                        </a:rPr>
                        <a:t>17</a:t>
                      </a:r>
                      <a:endParaRPr lang="en-US" b="1" dirty="0">
                        <a:solidFill>
                          <a:srgbClr val="FF0000"/>
                        </a:solidFill>
                      </a:endParaRPr>
                    </a:p>
                  </a:txBody>
                  <a:tcPr/>
                </a:tc>
                <a:tc>
                  <a:txBody>
                    <a:bodyPr/>
                    <a:lstStyle/>
                    <a:p>
                      <a:pPr algn="ctr"/>
                      <a:r>
                        <a:rPr lang="en-US" b="1" dirty="0" smtClean="0"/>
                        <a:t>+3.1</a:t>
                      </a:r>
                      <a:endParaRPr lang="en-US" b="1" dirty="0"/>
                    </a:p>
                  </a:txBody>
                  <a:tcPr/>
                </a:tc>
              </a:tr>
              <a:tr h="370840">
                <a:tc>
                  <a:txBody>
                    <a:bodyPr/>
                    <a:lstStyle/>
                    <a:p>
                      <a:endParaRPr lang="en-US" b="1" dirty="0"/>
                    </a:p>
                  </a:txBody>
                  <a:tcPr/>
                </a:tc>
                <a:tc>
                  <a:txBody>
                    <a:bodyPr/>
                    <a:lstStyle/>
                    <a:p>
                      <a:pPr algn="ctr"/>
                      <a:endParaRPr lang="en-US" b="1"/>
                    </a:p>
                  </a:txBody>
                  <a:tcPr/>
                </a:tc>
                <a:tc>
                  <a:txBody>
                    <a:bodyPr/>
                    <a:lstStyle/>
                    <a:p>
                      <a:pPr algn="ctr"/>
                      <a:endParaRPr lang="en-US" b="1" dirty="0"/>
                    </a:p>
                  </a:txBody>
                  <a:tcPr/>
                </a:tc>
                <a:tc>
                  <a:txBody>
                    <a:bodyPr/>
                    <a:lstStyle/>
                    <a:p>
                      <a:pPr algn="ctr"/>
                      <a:endParaRPr lang="en-US" b="1" dirty="0"/>
                    </a:p>
                  </a:txBody>
                  <a:tcPr/>
                </a:tc>
              </a:tr>
              <a:tr h="370840">
                <a:tc>
                  <a:txBody>
                    <a:bodyPr/>
                    <a:lstStyle/>
                    <a:p>
                      <a:r>
                        <a:rPr lang="en-US" b="1" dirty="0" smtClean="0">
                          <a:solidFill>
                            <a:srgbClr val="FF0000"/>
                          </a:solidFill>
                        </a:rPr>
                        <a:t>Greece</a:t>
                      </a:r>
                      <a:endParaRPr lang="en-US" b="1" dirty="0">
                        <a:solidFill>
                          <a:srgbClr val="FF0000"/>
                        </a:solidFill>
                      </a:endParaRPr>
                    </a:p>
                  </a:txBody>
                  <a:tcPr/>
                </a:tc>
                <a:tc>
                  <a:txBody>
                    <a:bodyPr/>
                    <a:lstStyle/>
                    <a:p>
                      <a:pPr algn="ctr"/>
                      <a:r>
                        <a:rPr lang="en-US" b="1" dirty="0" smtClean="0">
                          <a:solidFill>
                            <a:srgbClr val="FF0000"/>
                          </a:solidFill>
                        </a:rPr>
                        <a:t>52.4</a:t>
                      </a:r>
                      <a:endParaRPr lang="en-US" b="1" dirty="0">
                        <a:solidFill>
                          <a:srgbClr val="FF0000"/>
                        </a:solidFill>
                      </a:endParaRPr>
                    </a:p>
                  </a:txBody>
                  <a:tcPr/>
                </a:tc>
                <a:tc>
                  <a:txBody>
                    <a:bodyPr/>
                    <a:lstStyle/>
                    <a:p>
                      <a:pPr algn="ctr"/>
                      <a:r>
                        <a:rPr lang="en-US" b="1" dirty="0" smtClean="0">
                          <a:solidFill>
                            <a:srgbClr val="FF0000"/>
                          </a:solidFill>
                        </a:rPr>
                        <a:t>12</a:t>
                      </a:r>
                      <a:endParaRPr lang="en-US" b="1" dirty="0">
                        <a:solidFill>
                          <a:srgbClr val="FF0000"/>
                        </a:solidFill>
                      </a:endParaRPr>
                    </a:p>
                  </a:txBody>
                  <a:tcPr/>
                </a:tc>
                <a:tc>
                  <a:txBody>
                    <a:bodyPr/>
                    <a:lstStyle/>
                    <a:p>
                      <a:pPr algn="ctr"/>
                      <a:r>
                        <a:rPr lang="en-US" b="1" dirty="0" smtClean="0">
                          <a:solidFill>
                            <a:srgbClr val="FF0000"/>
                          </a:solidFill>
                        </a:rPr>
                        <a:t>-24.5</a:t>
                      </a:r>
                      <a:endParaRPr lang="en-US" b="1" dirty="0">
                        <a:solidFill>
                          <a:srgbClr val="FF0000"/>
                        </a:solidFill>
                      </a:endParaRPr>
                    </a:p>
                  </a:txBody>
                  <a:tcPr/>
                </a:tc>
              </a:tr>
              <a:tr h="370840">
                <a:tc>
                  <a:txBody>
                    <a:bodyPr/>
                    <a:lstStyle/>
                    <a:p>
                      <a:r>
                        <a:rPr lang="en-US" b="1" dirty="0" smtClean="0">
                          <a:solidFill>
                            <a:srgbClr val="FF0000"/>
                          </a:solidFill>
                        </a:rPr>
                        <a:t>Spain</a:t>
                      </a:r>
                      <a:endParaRPr lang="en-US" b="1" dirty="0">
                        <a:solidFill>
                          <a:srgbClr val="FF0000"/>
                        </a:solidFill>
                      </a:endParaRPr>
                    </a:p>
                  </a:txBody>
                  <a:tcPr/>
                </a:tc>
                <a:tc>
                  <a:txBody>
                    <a:bodyPr/>
                    <a:lstStyle/>
                    <a:p>
                      <a:pPr algn="ctr"/>
                      <a:r>
                        <a:rPr lang="en-US" b="1" dirty="0" smtClean="0">
                          <a:solidFill>
                            <a:srgbClr val="FF0000"/>
                          </a:solidFill>
                        </a:rPr>
                        <a:t>53.2</a:t>
                      </a:r>
                      <a:endParaRPr lang="en-US" b="1" dirty="0">
                        <a:solidFill>
                          <a:srgbClr val="FF0000"/>
                        </a:solidFill>
                      </a:endParaRPr>
                    </a:p>
                  </a:txBody>
                  <a:tcPr/>
                </a:tc>
                <a:tc>
                  <a:txBody>
                    <a:bodyPr/>
                    <a:lstStyle/>
                    <a:p>
                      <a:pPr algn="ctr"/>
                      <a:r>
                        <a:rPr lang="en-US" b="1" dirty="0" smtClean="0">
                          <a:solidFill>
                            <a:srgbClr val="FF0000"/>
                          </a:solidFill>
                        </a:rPr>
                        <a:t>18</a:t>
                      </a:r>
                      <a:endParaRPr lang="en-US" b="1" dirty="0">
                        <a:solidFill>
                          <a:srgbClr val="FF0000"/>
                        </a:solidFill>
                      </a:endParaRPr>
                    </a:p>
                  </a:txBody>
                  <a:tcPr/>
                </a:tc>
                <a:tc>
                  <a:txBody>
                    <a:bodyPr/>
                    <a:lstStyle/>
                    <a:p>
                      <a:pPr algn="ctr"/>
                      <a:r>
                        <a:rPr lang="en-US" b="1" dirty="0" smtClean="0">
                          <a:solidFill>
                            <a:srgbClr val="FF0000"/>
                          </a:solidFill>
                        </a:rPr>
                        <a:t>-6.0</a:t>
                      </a:r>
                      <a:endParaRPr lang="en-US" b="1" dirty="0">
                        <a:solidFill>
                          <a:srgbClr val="FF0000"/>
                        </a:solidFill>
                      </a:endParaRPr>
                    </a:p>
                  </a:txBody>
                  <a:tcPr/>
                </a:tc>
              </a:tr>
              <a:tr h="370840">
                <a:tc>
                  <a:txBody>
                    <a:bodyPr/>
                    <a:lstStyle/>
                    <a:p>
                      <a:r>
                        <a:rPr lang="en-US" b="1" dirty="0" smtClean="0">
                          <a:solidFill>
                            <a:srgbClr val="FF0000"/>
                          </a:solidFill>
                        </a:rPr>
                        <a:t>Portugal</a:t>
                      </a:r>
                      <a:endParaRPr lang="en-US" b="1" dirty="0">
                        <a:solidFill>
                          <a:srgbClr val="FF0000"/>
                        </a:solidFill>
                      </a:endParaRPr>
                    </a:p>
                  </a:txBody>
                  <a:tcPr/>
                </a:tc>
                <a:tc>
                  <a:txBody>
                    <a:bodyPr/>
                    <a:lstStyle/>
                    <a:p>
                      <a:pPr algn="ctr"/>
                      <a:r>
                        <a:rPr lang="en-US" b="1" dirty="0" smtClean="0">
                          <a:solidFill>
                            <a:srgbClr val="FF0000"/>
                          </a:solidFill>
                        </a:rPr>
                        <a:t>34.8</a:t>
                      </a:r>
                      <a:endParaRPr lang="en-US" b="1" dirty="0">
                        <a:solidFill>
                          <a:srgbClr val="FF0000"/>
                        </a:solidFill>
                      </a:endParaRPr>
                    </a:p>
                  </a:txBody>
                  <a:tcPr/>
                </a:tc>
                <a:tc>
                  <a:txBody>
                    <a:bodyPr/>
                    <a:lstStyle/>
                    <a:p>
                      <a:pPr algn="ctr"/>
                      <a:r>
                        <a:rPr lang="en-US" b="1" dirty="0" smtClean="0">
                          <a:solidFill>
                            <a:srgbClr val="FF0000"/>
                          </a:solidFill>
                        </a:rPr>
                        <a:t>15</a:t>
                      </a:r>
                      <a:endParaRPr lang="en-US" b="1" dirty="0">
                        <a:solidFill>
                          <a:srgbClr val="FF0000"/>
                        </a:solidFill>
                      </a:endParaRPr>
                    </a:p>
                  </a:txBody>
                  <a:tcPr/>
                </a:tc>
                <a:tc>
                  <a:txBody>
                    <a:bodyPr/>
                    <a:lstStyle/>
                    <a:p>
                      <a:pPr algn="ctr"/>
                      <a:r>
                        <a:rPr lang="en-US" b="1" dirty="0" smtClean="0">
                          <a:solidFill>
                            <a:srgbClr val="FF0000"/>
                          </a:solidFill>
                        </a:rPr>
                        <a:t>-7.6</a:t>
                      </a:r>
                      <a:endParaRPr lang="en-US" b="1" dirty="0">
                        <a:solidFill>
                          <a:srgbClr val="FF0000"/>
                        </a:solidFill>
                      </a:endParaRPr>
                    </a:p>
                  </a:txBody>
                  <a:tcPr/>
                </a:tc>
              </a:tr>
            </a:tbl>
          </a:graphicData>
        </a:graphic>
      </p:graphicFrame>
      <p:sp>
        <p:nvSpPr>
          <p:cNvPr id="5" name="TextBox 4"/>
          <p:cNvSpPr txBox="1"/>
          <p:nvPr/>
        </p:nvSpPr>
        <p:spPr>
          <a:xfrm>
            <a:off x="2351584" y="6309321"/>
            <a:ext cx="7848872" cy="461665"/>
          </a:xfrm>
          <a:prstGeom prst="rect">
            <a:avLst/>
          </a:prstGeom>
          <a:noFill/>
        </p:spPr>
        <p:txBody>
          <a:bodyPr wrap="square" rtlCol="0">
            <a:spAutoFit/>
          </a:bodyPr>
          <a:lstStyle/>
          <a:p>
            <a:r>
              <a:rPr lang="en-US" sz="2400" b="1" dirty="0">
                <a:solidFill>
                  <a:prstClr val="black"/>
                </a:solidFill>
              </a:rPr>
              <a:t>Where is the greatest objective macroeconomic need?</a:t>
            </a:r>
          </a:p>
        </p:txBody>
      </p:sp>
    </p:spTree>
    <p:extLst>
      <p:ext uri="{BB962C8B-B14F-4D97-AF65-F5344CB8AC3E}">
        <p14:creationId xmlns:p14="http://schemas.microsoft.com/office/powerpoint/2010/main" val="1308614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Fall in Investment Ratio EU28</a:t>
            </a:r>
            <a:br>
              <a:rPr lang="en-US" dirty="0" smtClean="0"/>
            </a:br>
            <a:r>
              <a:rPr lang="en-US" sz="3600" dirty="0"/>
              <a:t>2000-2013 (GFCF as percentage of GDP)</a:t>
            </a:r>
          </a:p>
        </p:txBody>
      </p:sp>
      <p:graphicFrame>
        <p:nvGraphicFramePr>
          <p:cNvPr id="4" name="Content Placeholder 3"/>
          <p:cNvGraphicFramePr>
            <a:graphicFrameLocks noGrp="1"/>
          </p:cNvGraphicFramePr>
          <p:nvPr>
            <p:ph idx="1"/>
            <p:extLst/>
          </p:nvPr>
        </p:nvGraphicFramePr>
        <p:xfrm>
          <a:off x="1703512" y="1600200"/>
          <a:ext cx="8856984" cy="4781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1503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74638"/>
            <a:ext cx="8856984" cy="1143000"/>
          </a:xfrm>
        </p:spPr>
        <p:txBody>
          <a:bodyPr>
            <a:normAutofit fontScale="90000"/>
          </a:bodyPr>
          <a:lstStyle/>
          <a:p>
            <a:r>
              <a:rPr lang="en-US" dirty="0" err="1" smtClean="0"/>
              <a:t>Juncker</a:t>
            </a:r>
            <a:r>
              <a:rPr lang="en-US" dirty="0" smtClean="0"/>
              <a:t>/ </a:t>
            </a:r>
            <a:r>
              <a:rPr lang="en-US" dirty="0" err="1" smtClean="0"/>
              <a:t>Katainen</a:t>
            </a:r>
            <a:r>
              <a:rPr lang="en-US" dirty="0" smtClean="0"/>
              <a:t> Logic re: </a:t>
            </a:r>
            <a:r>
              <a:rPr lang="en-US" dirty="0"/>
              <a:t> </a:t>
            </a:r>
            <a:r>
              <a:rPr lang="en-US" dirty="0" smtClean="0"/>
              <a:t>Investment Plan</a:t>
            </a:r>
            <a:endParaRPr lang="en-US" dirty="0"/>
          </a:p>
        </p:txBody>
      </p:sp>
      <p:sp>
        <p:nvSpPr>
          <p:cNvPr id="3" name="Content Placeholder 2"/>
          <p:cNvSpPr>
            <a:spLocks noGrp="1"/>
          </p:cNvSpPr>
          <p:nvPr>
            <p:ph idx="1"/>
          </p:nvPr>
        </p:nvSpPr>
        <p:spPr/>
        <p:txBody>
          <a:bodyPr>
            <a:normAutofit/>
          </a:bodyPr>
          <a:lstStyle/>
          <a:p>
            <a:r>
              <a:rPr lang="en-US" dirty="0" smtClean="0"/>
              <a:t>1. Speed/ ease of implementation</a:t>
            </a:r>
          </a:p>
          <a:p>
            <a:r>
              <a:rPr lang="en-US" dirty="0" smtClean="0"/>
              <a:t>2. Effectiveness of financing</a:t>
            </a:r>
          </a:p>
          <a:p>
            <a:r>
              <a:rPr lang="en-US" dirty="0" smtClean="0"/>
              <a:t>3. Absence of risk/ reliability of economic culture</a:t>
            </a:r>
          </a:p>
          <a:p>
            <a:r>
              <a:rPr lang="en-US" dirty="0" smtClean="0"/>
              <a:t>4. Aggregate growth/ multiplier effects</a:t>
            </a:r>
          </a:p>
          <a:p>
            <a:r>
              <a:rPr lang="en-US" dirty="0" smtClean="0"/>
              <a:t>5. Private preparedness to borrow/ invest</a:t>
            </a:r>
          </a:p>
          <a:p>
            <a:r>
              <a:rPr lang="en-US" dirty="0" smtClean="0"/>
              <a:t>= capacity pressures/ productivity pressure</a:t>
            </a:r>
          </a:p>
          <a:p>
            <a:r>
              <a:rPr lang="en-US" dirty="0" smtClean="0"/>
              <a:t>ONLY MARGINALLY PERSUASIVE LOGIC. What is missing???</a:t>
            </a:r>
          </a:p>
          <a:p>
            <a:pPr marL="0" indent="0">
              <a:buNone/>
            </a:pPr>
            <a:endParaRPr lang="en-US" dirty="0" smtClean="0"/>
          </a:p>
        </p:txBody>
      </p:sp>
    </p:spTree>
    <p:extLst>
      <p:ext uri="{BB962C8B-B14F-4D97-AF65-F5344CB8AC3E}">
        <p14:creationId xmlns:p14="http://schemas.microsoft.com/office/powerpoint/2010/main" val="4032647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missing from the Plan?</a:t>
            </a:r>
            <a:endParaRPr lang="en-US" dirty="0"/>
          </a:p>
        </p:txBody>
      </p:sp>
      <p:sp>
        <p:nvSpPr>
          <p:cNvPr id="3" name="Content Placeholder 2"/>
          <p:cNvSpPr>
            <a:spLocks noGrp="1"/>
          </p:cNvSpPr>
          <p:nvPr>
            <p:ph idx="1"/>
          </p:nvPr>
        </p:nvSpPr>
        <p:spPr>
          <a:xfrm>
            <a:off x="1703512" y="1268760"/>
            <a:ext cx="8964488" cy="5400600"/>
          </a:xfrm>
        </p:spPr>
        <p:txBody>
          <a:bodyPr>
            <a:normAutofit/>
          </a:bodyPr>
          <a:lstStyle/>
          <a:p>
            <a:pPr marL="514350" indent="-514350">
              <a:buFont typeface="+mj-lt"/>
              <a:buAutoNum type="arabicPeriod"/>
            </a:pPr>
            <a:r>
              <a:rPr lang="en-US" dirty="0" smtClean="0"/>
              <a:t>Convergence imperative!! (Regional dimension)</a:t>
            </a:r>
          </a:p>
          <a:p>
            <a:pPr marL="514350" indent="-514350">
              <a:buFont typeface="+mj-lt"/>
              <a:buAutoNum type="arabicPeriod"/>
            </a:pPr>
            <a:r>
              <a:rPr lang="en-US" dirty="0" smtClean="0"/>
              <a:t>Solidarity dimension</a:t>
            </a:r>
          </a:p>
          <a:p>
            <a:pPr marL="514350" indent="-514350">
              <a:buFont typeface="+mj-lt"/>
              <a:buAutoNum type="arabicPeriod"/>
            </a:pPr>
            <a:r>
              <a:rPr lang="en-US" dirty="0" smtClean="0"/>
              <a:t>Long-term viability</a:t>
            </a:r>
          </a:p>
          <a:p>
            <a:pPr marL="514350" indent="-514350">
              <a:buFont typeface="+mj-lt"/>
              <a:buAutoNum type="arabicPeriod"/>
            </a:pPr>
            <a:r>
              <a:rPr lang="en-US" dirty="0" smtClean="0"/>
              <a:t>Demand dimension (Faith in Say’s Law of Supply)</a:t>
            </a:r>
          </a:p>
          <a:p>
            <a:pPr marL="514350" indent="-514350">
              <a:buFont typeface="+mj-lt"/>
              <a:buAutoNum type="arabicPeriod"/>
            </a:pPr>
            <a:r>
              <a:rPr lang="en-US" dirty="0" smtClean="0"/>
              <a:t>Human and social dimension </a:t>
            </a:r>
          </a:p>
          <a:p>
            <a:pPr marL="514350" indent="-514350">
              <a:buFont typeface="+mj-lt"/>
              <a:buAutoNum type="arabicPeriod"/>
            </a:pPr>
            <a:r>
              <a:rPr lang="en-US" dirty="0" smtClean="0"/>
              <a:t>A proper public sector planning dimension</a:t>
            </a:r>
          </a:p>
          <a:p>
            <a:pPr marL="514350" indent="-514350">
              <a:buFont typeface="+mj-lt"/>
              <a:buAutoNum type="arabicPeriod"/>
            </a:pPr>
            <a:r>
              <a:rPr lang="en-US" dirty="0" smtClean="0"/>
              <a:t>New RESOURCES (€16 billion redirected from H2020, Erasmus </a:t>
            </a:r>
            <a:r>
              <a:rPr lang="en-US" dirty="0" err="1" smtClean="0"/>
              <a:t>etc</a:t>
            </a:r>
            <a:r>
              <a:rPr lang="en-US" dirty="0" smtClean="0"/>
              <a:t>!!!)</a:t>
            </a:r>
          </a:p>
          <a:p>
            <a:pPr marL="514350" indent="-514350">
              <a:buFont typeface="+mj-lt"/>
              <a:buAutoNum type="arabicPeriod"/>
            </a:pPr>
            <a:r>
              <a:rPr lang="en-US" dirty="0" smtClean="0"/>
              <a:t>Multiplier Delusion: 1:15 very optimistic (1: 1.7)</a:t>
            </a:r>
            <a:endParaRPr lang="en-US" dirty="0"/>
          </a:p>
        </p:txBody>
      </p:sp>
    </p:spTree>
    <p:extLst>
      <p:ext uri="{BB962C8B-B14F-4D97-AF65-F5344CB8AC3E}">
        <p14:creationId xmlns:p14="http://schemas.microsoft.com/office/powerpoint/2010/main" val="2920422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1703512" y="1340768"/>
            <a:ext cx="8784976" cy="5112568"/>
          </a:xfrm>
        </p:spPr>
        <p:txBody>
          <a:bodyPr>
            <a:normAutofit fontScale="92500" lnSpcReduction="20000"/>
          </a:bodyPr>
          <a:lstStyle/>
          <a:p>
            <a:r>
              <a:rPr lang="en-US" dirty="0" smtClean="0"/>
              <a:t>Baron von </a:t>
            </a:r>
            <a:r>
              <a:rPr lang="en-US" dirty="0" err="1" smtClean="0"/>
              <a:t>Münchhausen</a:t>
            </a:r>
            <a:r>
              <a:rPr lang="en-US" dirty="0" smtClean="0"/>
              <a:t> </a:t>
            </a:r>
            <a:r>
              <a:rPr lang="en-US" dirty="0" err="1" smtClean="0"/>
              <a:t>Programme</a:t>
            </a:r>
            <a:r>
              <a:rPr lang="en-US" dirty="0" smtClean="0"/>
              <a:t> (</a:t>
            </a:r>
            <a:r>
              <a:rPr lang="en-US" dirty="0" err="1" smtClean="0"/>
              <a:t>Krugman</a:t>
            </a:r>
            <a:r>
              <a:rPr lang="en-US" dirty="0" smtClean="0"/>
              <a:t>)</a:t>
            </a:r>
          </a:p>
          <a:p>
            <a:r>
              <a:rPr lang="en-US" dirty="0" smtClean="0"/>
              <a:t>Business as usual, with supply-side delusions</a:t>
            </a:r>
          </a:p>
          <a:p>
            <a:r>
              <a:rPr lang="en-US" dirty="0" smtClean="0"/>
              <a:t>Continued </a:t>
            </a:r>
            <a:r>
              <a:rPr lang="en-US" dirty="0" err="1" smtClean="0"/>
              <a:t>socialisation</a:t>
            </a:r>
            <a:r>
              <a:rPr lang="en-US" dirty="0" smtClean="0"/>
              <a:t> of risk</a:t>
            </a:r>
          </a:p>
          <a:p>
            <a:r>
              <a:rPr lang="en-US" dirty="0" smtClean="0"/>
              <a:t>Infrastructure investment with monopoly income streams</a:t>
            </a:r>
          </a:p>
          <a:p>
            <a:r>
              <a:rPr lang="en-US" dirty="0" smtClean="0"/>
              <a:t>Perpetuation of a distorted and unsustainable investment culture (hyper-dependence on financial services)</a:t>
            </a:r>
          </a:p>
          <a:p>
            <a:r>
              <a:rPr lang="en-US" dirty="0" smtClean="0"/>
              <a:t>Need to </a:t>
            </a:r>
            <a:r>
              <a:rPr lang="en-US" dirty="0" err="1" smtClean="0"/>
              <a:t>prioritise</a:t>
            </a:r>
            <a:r>
              <a:rPr lang="en-US" dirty="0" smtClean="0"/>
              <a:t> human welfare as purpose of investment</a:t>
            </a:r>
          </a:p>
          <a:p>
            <a:r>
              <a:rPr lang="en-US" dirty="0" smtClean="0"/>
              <a:t>Restore the active state</a:t>
            </a:r>
            <a:endParaRPr lang="en-US" dirty="0"/>
          </a:p>
        </p:txBody>
      </p:sp>
    </p:spTree>
    <p:extLst>
      <p:ext uri="{BB962C8B-B14F-4D97-AF65-F5344CB8AC3E}">
        <p14:creationId xmlns:p14="http://schemas.microsoft.com/office/powerpoint/2010/main" val="1407629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66572" y="3068961"/>
            <a:ext cx="5686425" cy="1015663"/>
          </a:xfrm>
        </p:spPr>
        <p:txBody>
          <a:bodyPr/>
          <a:lstStyle/>
          <a:p>
            <a:r>
              <a:rPr lang="en-US" noProof="0" dirty="0" smtClean="0"/>
              <a:t>Commentary and discussion</a:t>
            </a:r>
            <a:br>
              <a:rPr lang="en-US" noProof="0" dirty="0" smtClean="0"/>
            </a:br>
            <a:r>
              <a:rPr lang="en-US" noProof="0" dirty="0" smtClean="0"/>
              <a:t>Introduction by</a:t>
            </a:r>
            <a:endParaRPr lang="en-US" noProof="0" dirty="0"/>
          </a:p>
        </p:txBody>
      </p:sp>
      <p:sp>
        <p:nvSpPr>
          <p:cNvPr id="5" name="Ondertitel 4"/>
          <p:cNvSpPr>
            <a:spLocks noGrp="1"/>
          </p:cNvSpPr>
          <p:nvPr>
            <p:ph type="subTitle" idx="1"/>
          </p:nvPr>
        </p:nvSpPr>
        <p:spPr>
          <a:xfrm>
            <a:off x="1866571" y="4437113"/>
            <a:ext cx="8496622" cy="1126281"/>
          </a:xfrm>
        </p:spPr>
        <p:txBody>
          <a:bodyPr/>
          <a:lstStyle/>
          <a:p>
            <a:r>
              <a:rPr lang="en-US" noProof="0" dirty="0" smtClean="0"/>
              <a:t>- Spain: Patricia </a:t>
            </a:r>
            <a:r>
              <a:rPr lang="en-US" noProof="0" dirty="0" err="1" smtClean="0"/>
              <a:t>Berzunatea</a:t>
            </a:r>
            <a:r>
              <a:rPr lang="en-US" noProof="0" dirty="0" smtClean="0"/>
              <a:t> (RAIS </a:t>
            </a:r>
            <a:r>
              <a:rPr lang="en-US" noProof="0" dirty="0" err="1" smtClean="0"/>
              <a:t>Fundacion</a:t>
            </a:r>
            <a:r>
              <a:rPr lang="en-US" noProof="0" dirty="0" smtClean="0"/>
              <a:t> Spain)</a:t>
            </a:r>
            <a:br>
              <a:rPr lang="en-US" noProof="0" dirty="0" smtClean="0"/>
            </a:br>
            <a:r>
              <a:rPr lang="en-US" noProof="0" dirty="0" smtClean="0"/>
              <a:t>- Greece: </a:t>
            </a:r>
            <a:r>
              <a:rPr lang="en-US" noProof="0" dirty="0" err="1" smtClean="0"/>
              <a:t>Evangelia</a:t>
            </a:r>
            <a:r>
              <a:rPr lang="en-US" noProof="0" dirty="0" smtClean="0"/>
              <a:t> </a:t>
            </a:r>
            <a:r>
              <a:rPr lang="en-US" noProof="0" dirty="0" err="1" smtClean="0"/>
              <a:t>Lyssari</a:t>
            </a:r>
            <a:r>
              <a:rPr lang="en-US" noProof="0" dirty="0" smtClean="0"/>
              <a:t> (Trade Union Greece)</a:t>
            </a:r>
            <a:br>
              <a:rPr lang="en-US" noProof="0" dirty="0" smtClean="0"/>
            </a:br>
            <a:r>
              <a:rPr lang="en-US" noProof="0" dirty="0" smtClean="0"/>
              <a:t>- Portugal: Sandra Araujo (EAPN Portugal)</a:t>
            </a:r>
            <a:endParaRPr lang="en-US" noProof="0" dirty="0"/>
          </a:p>
        </p:txBody>
      </p:sp>
    </p:spTree>
    <p:extLst>
      <p:ext uri="{BB962C8B-B14F-4D97-AF65-F5344CB8AC3E}">
        <p14:creationId xmlns:p14="http://schemas.microsoft.com/office/powerpoint/2010/main" val="1756099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S:\Dir_Movilizacion\2012\3_COMUNICACION\identidad_visual\logos\Escalera_detalle_baja.jpg"/>
          <p:cNvPicPr>
            <a:picLocks noChangeAspect="1" noChangeArrowheads="1"/>
          </p:cNvPicPr>
          <p:nvPr/>
        </p:nvPicPr>
        <p:blipFill>
          <a:blip r:embed="rId2" cstate="print"/>
          <a:srcRect/>
          <a:stretch>
            <a:fillRect/>
          </a:stretch>
        </p:blipFill>
        <p:spPr bwMode="auto">
          <a:xfrm>
            <a:off x="1919536" y="260648"/>
            <a:ext cx="8352928" cy="50851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7 Título"/>
          <p:cNvSpPr>
            <a:spLocks noGrp="1"/>
          </p:cNvSpPr>
          <p:nvPr>
            <p:ph type="ctrTitle"/>
          </p:nvPr>
        </p:nvSpPr>
        <p:spPr>
          <a:xfrm>
            <a:off x="2063751" y="3068639"/>
            <a:ext cx="7993063" cy="1470025"/>
          </a:xfrm>
        </p:spPr>
        <p:txBody>
          <a:bodyPr/>
          <a:lstStyle/>
          <a:p>
            <a:pPr>
              <a:defRPr/>
            </a:pPr>
            <a:r>
              <a:rPr lang="en-GB" sz="3600" dirty="0">
                <a:effectLst>
                  <a:outerShdw blurRad="38100" dist="38100" dir="2700000" algn="tl">
                    <a:srgbClr val="000000">
                      <a:alpha val="43137"/>
                    </a:srgbClr>
                  </a:outerShdw>
                </a:effectLst>
                <a:latin typeface="Calibri" pitchFamily="34" charset="0"/>
              </a:rPr>
              <a:t>Human Rights as stepping stones for a social and democratic Europe</a:t>
            </a:r>
            <a:br>
              <a:rPr lang="en-GB" sz="3600" dirty="0">
                <a:effectLst>
                  <a:outerShdw blurRad="38100" dist="38100" dir="2700000" algn="tl">
                    <a:srgbClr val="000000">
                      <a:alpha val="43137"/>
                    </a:srgbClr>
                  </a:outerShdw>
                </a:effectLst>
                <a:latin typeface="Calibri" pitchFamily="34" charset="0"/>
              </a:rPr>
            </a:br>
            <a:r>
              <a:rPr lang="en-GB" sz="2400" dirty="0">
                <a:effectLst>
                  <a:outerShdw blurRad="38100" dist="38100" dir="2700000" algn="tl">
                    <a:srgbClr val="000000">
                      <a:alpha val="43137"/>
                    </a:srgbClr>
                  </a:outerShdw>
                </a:effectLst>
                <a:latin typeface="Calibri" pitchFamily="34" charset="0"/>
              </a:rPr>
              <a:t>Answers to the social damage of the austerity policy</a:t>
            </a:r>
            <a:endParaRPr lang="en-GB" sz="3600" dirty="0">
              <a:effectLst>
                <a:outerShdw blurRad="38100" dist="38100" dir="2700000" algn="tl">
                  <a:srgbClr val="000000">
                    <a:alpha val="43137"/>
                  </a:srgbClr>
                </a:outerShdw>
              </a:effectLst>
              <a:latin typeface="Calibri" pitchFamily="34" charset="0"/>
            </a:endParaRPr>
          </a:p>
        </p:txBody>
      </p:sp>
      <p:sp>
        <p:nvSpPr>
          <p:cNvPr id="11" name="7 Título"/>
          <p:cNvSpPr txBox="1">
            <a:spLocks/>
          </p:cNvSpPr>
          <p:nvPr/>
        </p:nvSpPr>
        <p:spPr bwMode="auto">
          <a:xfrm>
            <a:off x="1919288" y="5589589"/>
            <a:ext cx="5256212" cy="935037"/>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en-GB" sz="2100" kern="0" dirty="0">
                <a:solidFill>
                  <a:srgbClr val="000000"/>
                </a:solidFill>
                <a:latin typeface="Calibri" pitchFamily="34" charset="0"/>
              </a:rPr>
              <a:t>Alliances to Fight Poverty Seminar</a:t>
            </a:r>
          </a:p>
          <a:p>
            <a:pPr algn="r" eaLnBrk="0" fontAlgn="base" hangingPunct="0">
              <a:spcBef>
                <a:spcPct val="0"/>
              </a:spcBef>
              <a:spcAft>
                <a:spcPct val="0"/>
              </a:spcAft>
              <a:defRPr/>
            </a:pPr>
            <a:r>
              <a:rPr lang="en-GB" sz="2100" kern="0" dirty="0">
                <a:solidFill>
                  <a:srgbClr val="000000"/>
                </a:solidFill>
                <a:latin typeface="Calibri" pitchFamily="34" charset="0"/>
              </a:rPr>
              <a:t> May, 7th 2015</a:t>
            </a:r>
          </a:p>
          <a:p>
            <a:pPr algn="r" eaLnBrk="0" fontAlgn="base" hangingPunct="0">
              <a:spcBef>
                <a:spcPct val="0"/>
              </a:spcBef>
              <a:spcAft>
                <a:spcPct val="0"/>
              </a:spcAft>
              <a:defRPr/>
            </a:pPr>
            <a:r>
              <a:rPr lang="en-GB" sz="2100" kern="0" dirty="0">
                <a:solidFill>
                  <a:srgbClr val="000000"/>
                </a:solidFill>
                <a:latin typeface="Calibri" pitchFamily="34" charset="0"/>
              </a:rPr>
              <a:t>Madrid</a:t>
            </a:r>
          </a:p>
        </p:txBody>
      </p:sp>
      <p:pic>
        <p:nvPicPr>
          <p:cNvPr id="6" name="5 Imagen" descr="logo_horizont.jpg"/>
          <p:cNvPicPr>
            <a:picLocks noChangeAspect="1"/>
          </p:cNvPicPr>
          <p:nvPr/>
        </p:nvPicPr>
        <p:blipFill>
          <a:blip r:embed="rId3" cstate="print">
            <a:clrChange>
              <a:clrFrom>
                <a:srgbClr val="FFFFFE"/>
              </a:clrFrom>
              <a:clrTo>
                <a:srgbClr val="FFFFFE">
                  <a:alpha val="0"/>
                </a:srgbClr>
              </a:clrTo>
            </a:clrChange>
          </a:blip>
          <a:stretch>
            <a:fillRect/>
          </a:stretch>
        </p:blipFill>
        <p:spPr>
          <a:xfrm>
            <a:off x="7768148" y="5805265"/>
            <a:ext cx="2432308" cy="553231"/>
          </a:xfrm>
          <a:prstGeom prst="rect">
            <a:avLst/>
          </a:prstGeom>
        </p:spPr>
      </p:pic>
    </p:spTree>
    <p:extLst>
      <p:ext uri="{BB962C8B-B14F-4D97-AF65-F5344CB8AC3E}">
        <p14:creationId xmlns:p14="http://schemas.microsoft.com/office/powerpoint/2010/main" val="321118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Convergence as </a:t>
            </a:r>
            <a:r>
              <a:rPr lang="en-US" dirty="0" smtClean="0"/>
              <a:t>a </a:t>
            </a:r>
            <a:r>
              <a:rPr lang="en-US" noProof="0" dirty="0" smtClean="0"/>
              <a:t>goal</a:t>
            </a:r>
            <a:r>
              <a:rPr lang="en-US" dirty="0"/>
              <a:t> </a:t>
            </a:r>
            <a:r>
              <a:rPr lang="en-US" dirty="0" smtClean="0"/>
              <a:t>of Europe?</a:t>
            </a:r>
            <a:endParaRPr lang="en-US" noProof="0" dirty="0"/>
          </a:p>
        </p:txBody>
      </p:sp>
      <p:pic>
        <p:nvPicPr>
          <p:cNvPr id="3" name="Afbeelding 2"/>
          <p:cNvPicPr>
            <a:picLocks noChangeAspect="1"/>
          </p:cNvPicPr>
          <p:nvPr/>
        </p:nvPicPr>
        <p:blipFill>
          <a:blip r:embed="rId2"/>
          <a:stretch>
            <a:fillRect/>
          </a:stretch>
        </p:blipFill>
        <p:spPr>
          <a:xfrm>
            <a:off x="1847850" y="1412776"/>
            <a:ext cx="6480398" cy="5072043"/>
          </a:xfrm>
          <a:prstGeom prst="rect">
            <a:avLst/>
          </a:prstGeom>
        </p:spPr>
      </p:pic>
    </p:spTree>
    <p:extLst>
      <p:ext uri="{BB962C8B-B14F-4D97-AF65-F5344CB8AC3E}">
        <p14:creationId xmlns:p14="http://schemas.microsoft.com/office/powerpoint/2010/main" val="4240195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844675"/>
            <a:ext cx="8229600" cy="4281488"/>
          </a:xfrm>
        </p:spPr>
        <p:txBody>
          <a:bodyPr/>
          <a:lstStyle/>
          <a:p>
            <a:pPr marL="342900" lvl="1" indent="-342900" eaLnBrk="1" hangingPunct="1">
              <a:buFont typeface="Arial" pitchFamily="34" charset="0"/>
              <a:buChar char="•"/>
              <a:defRPr/>
            </a:pPr>
            <a:r>
              <a:rPr lang="en-GB" sz="2000" dirty="0">
                <a:latin typeface="Calibri" pitchFamily="34" charset="0"/>
                <a:ea typeface="+mn-ea"/>
              </a:rPr>
              <a:t>Crisis affected first </a:t>
            </a:r>
            <a:r>
              <a:rPr lang="en-GB" sz="2000" b="1" dirty="0">
                <a:solidFill>
                  <a:srgbClr val="7030A0"/>
                </a:solidFill>
                <a:latin typeface="Calibri" pitchFamily="34" charset="0"/>
                <a:ea typeface="+mn-ea"/>
              </a:rPr>
              <a:t>housing and financial sectors </a:t>
            </a:r>
            <a:r>
              <a:rPr lang="en-GB" sz="2000" dirty="0">
                <a:latin typeface="Calibri" pitchFamily="34" charset="0"/>
                <a:ea typeface="+mn-ea"/>
              </a:rPr>
              <a:t>and then, entire economies. </a:t>
            </a:r>
            <a:r>
              <a:rPr lang="en-GB" sz="2000" b="1" dirty="0">
                <a:solidFill>
                  <a:srgbClr val="7030A0"/>
                </a:solidFill>
                <a:latin typeface="Calibri" pitchFamily="34" charset="0"/>
                <a:ea typeface="+mn-ea"/>
              </a:rPr>
              <a:t>Weakness of the Spanish economy in both aspects</a:t>
            </a:r>
            <a:r>
              <a:rPr lang="en-GB" sz="2000" dirty="0">
                <a:latin typeface="Calibri" pitchFamily="34" charset="0"/>
                <a:ea typeface="+mn-ea"/>
              </a:rPr>
              <a:t>.</a:t>
            </a:r>
          </a:p>
          <a:p>
            <a:pPr marL="342900" lvl="1" indent="-342900" eaLnBrk="1" hangingPunct="1">
              <a:buFont typeface="Arial" pitchFamily="34" charset="0"/>
              <a:buChar char="•"/>
              <a:defRPr/>
            </a:pPr>
            <a:r>
              <a:rPr lang="en-GB" sz="2000" dirty="0">
                <a:latin typeface="Calibri" pitchFamily="34" charset="0"/>
                <a:ea typeface="+mn-ea"/>
              </a:rPr>
              <a:t>Clear impact of austerity in </a:t>
            </a:r>
            <a:r>
              <a:rPr lang="en-GB" sz="2000" b="1" dirty="0">
                <a:solidFill>
                  <a:srgbClr val="7030A0"/>
                </a:solidFill>
                <a:latin typeface="Calibri" pitchFamily="34" charset="0"/>
                <a:ea typeface="+mn-ea"/>
              </a:rPr>
              <a:t>social benefits </a:t>
            </a:r>
            <a:r>
              <a:rPr lang="en-GB" sz="2000" dirty="0">
                <a:latin typeface="Calibri" pitchFamily="34" charset="0"/>
                <a:ea typeface="+mn-ea"/>
              </a:rPr>
              <a:t>and in </a:t>
            </a:r>
            <a:r>
              <a:rPr lang="en-GB" sz="2000" b="1" dirty="0">
                <a:solidFill>
                  <a:srgbClr val="7030A0"/>
                </a:solidFill>
                <a:latin typeface="Calibri" pitchFamily="34" charset="0"/>
                <a:ea typeface="+mn-ea"/>
              </a:rPr>
              <a:t>fundamental rights </a:t>
            </a:r>
            <a:r>
              <a:rPr lang="en-GB" sz="2000" dirty="0">
                <a:latin typeface="Calibri" pitchFamily="34" charset="0"/>
                <a:ea typeface="+mn-ea"/>
              </a:rPr>
              <a:t>(economic and social rights more affected than others):</a:t>
            </a:r>
          </a:p>
          <a:p>
            <a:pPr marL="742950" lvl="2" indent="-342900" eaLnBrk="1" hangingPunct="1">
              <a:buFont typeface="Wingdings" pitchFamily="2" charset="2"/>
              <a:buChar char="ü"/>
              <a:defRPr/>
            </a:pPr>
            <a:r>
              <a:rPr lang="en-GB" sz="1900" b="1" dirty="0">
                <a:solidFill>
                  <a:srgbClr val="7030A0"/>
                </a:solidFill>
                <a:latin typeface="Calibri" pitchFamily="34" charset="0"/>
                <a:ea typeface="+mn-ea"/>
              </a:rPr>
              <a:t>Education</a:t>
            </a:r>
            <a:r>
              <a:rPr lang="en-GB" sz="1900" dirty="0">
                <a:latin typeface="Calibri" pitchFamily="34" charset="0"/>
                <a:ea typeface="+mn-ea"/>
              </a:rPr>
              <a:t>: Budget decreased 6,8% in one year </a:t>
            </a:r>
            <a:r>
              <a:rPr lang="en-GB" sz="1900" dirty="0">
                <a:latin typeface="Calibri" pitchFamily="34" charset="0"/>
              </a:rPr>
              <a:t>compared to 1,1% in EU</a:t>
            </a:r>
            <a:r>
              <a:rPr lang="en-GB" sz="1900" dirty="0">
                <a:latin typeface="Calibri" pitchFamily="34" charset="0"/>
                <a:ea typeface="+mn-ea"/>
              </a:rPr>
              <a:t> (Loss of 20,000 jobs in public education). </a:t>
            </a:r>
          </a:p>
          <a:p>
            <a:pPr marL="742950" lvl="2" indent="-342900" eaLnBrk="1" hangingPunct="1">
              <a:buFont typeface="Wingdings" pitchFamily="2" charset="2"/>
              <a:buChar char="ü"/>
              <a:defRPr/>
            </a:pPr>
            <a:r>
              <a:rPr lang="en-GB" sz="1900" b="1" dirty="0">
                <a:solidFill>
                  <a:srgbClr val="7030A0"/>
                </a:solidFill>
                <a:latin typeface="Calibri" pitchFamily="34" charset="0"/>
                <a:ea typeface="+mn-ea"/>
              </a:rPr>
              <a:t>Healthcare</a:t>
            </a:r>
            <a:r>
              <a:rPr lang="en-GB" sz="1900" dirty="0">
                <a:latin typeface="Calibri" pitchFamily="34" charset="0"/>
                <a:ea typeface="+mn-ea"/>
              </a:rPr>
              <a:t>: Budget decreased 16,3% (2009-2013); 19% reductions of jobs; 5,1% reduction in number of beds available in public hospitals; not universal health coverage anymore.</a:t>
            </a:r>
          </a:p>
          <a:p>
            <a:pPr marL="742950" lvl="2" indent="-342900" eaLnBrk="1" hangingPunct="1">
              <a:buFont typeface="Wingdings" pitchFamily="2" charset="2"/>
              <a:buChar char="ü"/>
              <a:defRPr/>
            </a:pPr>
            <a:r>
              <a:rPr lang="en-GB" sz="1900" b="1" dirty="0">
                <a:solidFill>
                  <a:srgbClr val="7030A0"/>
                </a:solidFill>
                <a:latin typeface="Calibri" pitchFamily="34" charset="0"/>
                <a:ea typeface="+mn-ea"/>
              </a:rPr>
              <a:t>Access to justice</a:t>
            </a:r>
            <a:r>
              <a:rPr lang="en-GB" sz="1900" dirty="0">
                <a:latin typeface="Calibri" pitchFamily="34" charset="0"/>
                <a:ea typeface="+mn-ea"/>
              </a:rPr>
              <a:t>: 2012: End of free access to justice; 2015: Approval of Royal Decree to remove court fees for individuals.</a:t>
            </a:r>
          </a:p>
          <a:p>
            <a:pPr marL="742950" lvl="2" indent="-342900" eaLnBrk="1" hangingPunct="1">
              <a:buFont typeface="Wingdings" pitchFamily="2" charset="2"/>
              <a:buChar char="ü"/>
              <a:defRPr/>
            </a:pPr>
            <a:r>
              <a:rPr lang="en-GB" sz="1900" b="1" dirty="0">
                <a:solidFill>
                  <a:srgbClr val="7030A0"/>
                </a:solidFill>
                <a:latin typeface="Calibri" pitchFamily="34" charset="0"/>
                <a:ea typeface="+mn-ea"/>
              </a:rPr>
              <a:t>Freedom of expression</a:t>
            </a:r>
            <a:r>
              <a:rPr lang="en-GB" sz="1900" dirty="0">
                <a:latin typeface="Calibri" pitchFamily="34" charset="0"/>
                <a:ea typeface="+mn-ea"/>
              </a:rPr>
              <a:t>: 2015 “Gag Law” (Citizen Security Act)</a:t>
            </a:r>
          </a:p>
          <a:p>
            <a:pPr marL="742950" lvl="2" indent="-342900" eaLnBrk="1" hangingPunct="1">
              <a:buFont typeface="Wingdings" pitchFamily="2" charset="2"/>
              <a:buChar char="ü"/>
              <a:defRPr/>
            </a:pPr>
            <a:r>
              <a:rPr lang="en-GB" sz="1900" b="1" dirty="0">
                <a:solidFill>
                  <a:srgbClr val="7030A0"/>
                </a:solidFill>
                <a:latin typeface="Calibri" pitchFamily="34" charset="0"/>
                <a:ea typeface="+mn-ea"/>
              </a:rPr>
              <a:t>Housing</a:t>
            </a:r>
            <a:r>
              <a:rPr lang="en-GB" sz="1900" dirty="0">
                <a:latin typeface="Calibri" pitchFamily="34" charset="0"/>
                <a:ea typeface="+mn-ea"/>
              </a:rPr>
              <a:t>: Increase of foreclosures and evictions (+11,9% in 2014 compared to 2013). Loss of social housing and local allowances.</a:t>
            </a:r>
          </a:p>
          <a:p>
            <a:pPr marL="342900" lvl="1" indent="-342900" eaLnBrk="1" hangingPunct="1">
              <a:buFont typeface="Arial" pitchFamily="34" charset="0"/>
              <a:buChar char="•"/>
              <a:defRPr/>
            </a:pPr>
            <a:endParaRPr lang="en-GB" sz="1600" dirty="0">
              <a:latin typeface="Calibri" pitchFamily="34" charset="0"/>
              <a:ea typeface="+mn-ea"/>
            </a:endParaRPr>
          </a:p>
          <a:p>
            <a:pPr marL="342900" lvl="1" indent="-342900" eaLnBrk="1" hangingPunct="1">
              <a:buNone/>
              <a:defRPr/>
            </a:pPr>
            <a:endParaRPr lang="es-ES" sz="1800" dirty="0">
              <a:latin typeface="Calibri" pitchFamily="34" charset="0"/>
              <a:ea typeface="+mn-ea"/>
            </a:endParaRPr>
          </a:p>
        </p:txBody>
      </p:sp>
      <p:sp>
        <p:nvSpPr>
          <p:cNvPr id="4099" name="3 Título"/>
          <p:cNvSpPr>
            <a:spLocks/>
          </p:cNvSpPr>
          <p:nvPr/>
        </p:nvSpPr>
        <p:spPr bwMode="auto">
          <a:xfrm>
            <a:off x="1884364" y="692151"/>
            <a:ext cx="5940425" cy="1152525"/>
          </a:xfrm>
          <a:prstGeom prst="rect">
            <a:avLst/>
          </a:prstGeom>
          <a:noFill/>
          <a:ln w="9525">
            <a:noFill/>
            <a:miter lim="800000"/>
            <a:headEnd/>
            <a:tailEnd/>
          </a:ln>
        </p:spPr>
        <p:txBody>
          <a:bodyPr anchor="ctr"/>
          <a:lstStyle/>
          <a:p>
            <a:pPr fontAlgn="base">
              <a:spcBef>
                <a:spcPct val="0"/>
              </a:spcBef>
              <a:spcAft>
                <a:spcPct val="0"/>
              </a:spcAft>
            </a:pPr>
            <a:r>
              <a:rPr lang="en-GB" sz="2800" b="1" dirty="0">
                <a:solidFill>
                  <a:srgbClr val="7030A0"/>
                </a:solidFill>
                <a:latin typeface="Calibri" pitchFamily="34" charset="0"/>
              </a:rPr>
              <a:t>Diagnosis</a:t>
            </a:r>
          </a:p>
        </p:txBody>
      </p:sp>
      <p:pic>
        <p:nvPicPr>
          <p:cNvPr id="5" name="4 Imagen" descr="logo_horizon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7752184" y="260649"/>
            <a:ext cx="2432308" cy="553231"/>
          </a:xfrm>
          <a:prstGeom prst="rect">
            <a:avLst/>
          </a:prstGeom>
        </p:spPr>
      </p:pic>
      <p:pic>
        <p:nvPicPr>
          <p:cNvPr id="6" name="5 Imagen" descr="crisis España.jpg"/>
          <p:cNvPicPr>
            <a:picLocks noChangeAspect="1"/>
          </p:cNvPicPr>
          <p:nvPr/>
        </p:nvPicPr>
        <p:blipFill>
          <a:blip r:embed="rId3" cstate="print"/>
          <a:stretch>
            <a:fillRect/>
          </a:stretch>
        </p:blipFill>
        <p:spPr>
          <a:xfrm>
            <a:off x="5231904" y="188641"/>
            <a:ext cx="2304256" cy="1610409"/>
          </a:xfrm>
          <a:prstGeom prst="rect">
            <a:avLst/>
          </a:prstGeom>
        </p:spPr>
      </p:pic>
    </p:spTree>
    <p:extLst>
      <p:ext uri="{BB962C8B-B14F-4D97-AF65-F5344CB8AC3E}">
        <p14:creationId xmlns:p14="http://schemas.microsoft.com/office/powerpoint/2010/main" val="3219210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844675"/>
            <a:ext cx="8229600" cy="4281488"/>
          </a:xfrm>
        </p:spPr>
        <p:txBody>
          <a:bodyPr/>
          <a:lstStyle/>
          <a:p>
            <a:pPr marL="342900" lvl="1" indent="-342900" eaLnBrk="1" hangingPunct="1">
              <a:buFont typeface="Arial" pitchFamily="34" charset="0"/>
              <a:buChar char="•"/>
              <a:defRPr/>
            </a:pPr>
            <a:r>
              <a:rPr lang="en-GB" sz="2400" b="1" dirty="0">
                <a:solidFill>
                  <a:srgbClr val="7030A0"/>
                </a:solidFill>
                <a:latin typeface="Calibri" pitchFamily="34" charset="0"/>
                <a:ea typeface="+mn-ea"/>
              </a:rPr>
              <a:t>High poverty rate </a:t>
            </a:r>
            <a:r>
              <a:rPr lang="en-GB" sz="2400" dirty="0">
                <a:latin typeface="Calibri" pitchFamily="34" charset="0"/>
                <a:ea typeface="+mn-ea"/>
              </a:rPr>
              <a:t>: AROPE affecting 28,1% of the Spanish population, especially children, single-parent families and other specific groups: immigrants, Roma, disabled people, homeless...).</a:t>
            </a:r>
          </a:p>
          <a:p>
            <a:pPr marL="342900" lvl="1" indent="-342900" eaLnBrk="1" hangingPunct="1">
              <a:buFont typeface="Arial" pitchFamily="34" charset="0"/>
              <a:buChar char="•"/>
              <a:defRPr/>
            </a:pPr>
            <a:r>
              <a:rPr lang="en-GB" sz="2400" b="1" dirty="0">
                <a:solidFill>
                  <a:srgbClr val="7030A0"/>
                </a:solidFill>
                <a:latin typeface="Calibri" pitchFamily="34" charset="0"/>
                <a:ea typeface="+mn-ea"/>
              </a:rPr>
              <a:t>Inequalities</a:t>
            </a:r>
            <a:r>
              <a:rPr lang="en-GB" sz="2400" dirty="0">
                <a:latin typeface="Calibri" pitchFamily="34" charset="0"/>
                <a:ea typeface="+mn-ea"/>
              </a:rPr>
              <a:t>: Spain is one of EU countries with highest increase of inequalities.</a:t>
            </a:r>
            <a:r>
              <a:rPr lang="en-US" sz="2400" dirty="0"/>
              <a:t> </a:t>
            </a:r>
            <a:r>
              <a:rPr lang="en-US" sz="2400" dirty="0">
                <a:latin typeface="Calibri" pitchFamily="34" charset="0"/>
                <a:ea typeface="+mn-ea"/>
              </a:rPr>
              <a:t>Differences in distribution of rent (comparing 20% with higher income with 20% with lower income) has increased from 5.3 times in 2007 to 6.8 times in 2011.</a:t>
            </a:r>
            <a:endParaRPr lang="en-GB" sz="2400" dirty="0">
              <a:latin typeface="Calibri" pitchFamily="34" charset="0"/>
              <a:ea typeface="+mn-ea"/>
            </a:endParaRPr>
          </a:p>
          <a:p>
            <a:pPr marL="342900" lvl="1" indent="-342900" eaLnBrk="1" hangingPunct="1">
              <a:buNone/>
              <a:defRPr/>
            </a:pPr>
            <a:endParaRPr lang="en-GB" sz="3200" b="1" dirty="0">
              <a:solidFill>
                <a:srgbClr val="7030A0"/>
              </a:solidFill>
              <a:latin typeface="Calibri" pitchFamily="34" charset="0"/>
              <a:ea typeface="+mn-ea"/>
            </a:endParaRPr>
          </a:p>
          <a:p>
            <a:pPr marL="742950" lvl="2" indent="-342900" eaLnBrk="1" hangingPunct="1">
              <a:buNone/>
              <a:defRPr/>
            </a:pPr>
            <a:endParaRPr lang="en-GB" sz="3200" dirty="0">
              <a:latin typeface="Calibri" pitchFamily="34" charset="0"/>
              <a:ea typeface="+mn-ea"/>
            </a:endParaRPr>
          </a:p>
          <a:p>
            <a:pPr marL="342900" lvl="1" indent="-342900" eaLnBrk="1" hangingPunct="1">
              <a:buNone/>
              <a:defRPr/>
            </a:pPr>
            <a:r>
              <a:rPr lang="en-GB" sz="3200" dirty="0">
                <a:latin typeface="Calibri" pitchFamily="34" charset="0"/>
                <a:ea typeface="+mn-ea"/>
              </a:rPr>
              <a:t>		    </a:t>
            </a:r>
          </a:p>
          <a:p>
            <a:pPr marL="342900" lvl="1" indent="-342900" eaLnBrk="1" hangingPunct="1">
              <a:buFont typeface="Arial" pitchFamily="34" charset="0"/>
              <a:buChar char="•"/>
              <a:defRPr/>
            </a:pPr>
            <a:endParaRPr lang="en-GB" sz="1600" dirty="0">
              <a:latin typeface="Calibri" pitchFamily="34" charset="0"/>
              <a:ea typeface="+mn-ea"/>
            </a:endParaRPr>
          </a:p>
          <a:p>
            <a:pPr marL="342900" lvl="1" indent="-342900" eaLnBrk="1" hangingPunct="1">
              <a:buNone/>
              <a:defRPr/>
            </a:pPr>
            <a:endParaRPr lang="es-ES" sz="1800" dirty="0">
              <a:latin typeface="Calibri" pitchFamily="34" charset="0"/>
              <a:ea typeface="+mn-ea"/>
            </a:endParaRPr>
          </a:p>
        </p:txBody>
      </p:sp>
      <p:sp>
        <p:nvSpPr>
          <p:cNvPr id="4099" name="3 Título"/>
          <p:cNvSpPr>
            <a:spLocks/>
          </p:cNvSpPr>
          <p:nvPr/>
        </p:nvSpPr>
        <p:spPr bwMode="auto">
          <a:xfrm>
            <a:off x="1884364" y="692151"/>
            <a:ext cx="5940425" cy="1152525"/>
          </a:xfrm>
          <a:prstGeom prst="rect">
            <a:avLst/>
          </a:prstGeom>
          <a:noFill/>
          <a:ln w="9525">
            <a:noFill/>
            <a:miter lim="800000"/>
            <a:headEnd/>
            <a:tailEnd/>
          </a:ln>
        </p:spPr>
        <p:txBody>
          <a:bodyPr anchor="ctr"/>
          <a:lstStyle/>
          <a:p>
            <a:pPr fontAlgn="base">
              <a:spcBef>
                <a:spcPct val="0"/>
              </a:spcBef>
              <a:spcAft>
                <a:spcPct val="0"/>
              </a:spcAft>
            </a:pPr>
            <a:r>
              <a:rPr lang="en-GB" sz="2800" b="1" dirty="0">
                <a:solidFill>
                  <a:srgbClr val="7030A0"/>
                </a:solidFill>
                <a:latin typeface="Calibri" pitchFamily="34" charset="0"/>
              </a:rPr>
              <a:t>Main challenges:</a:t>
            </a:r>
          </a:p>
        </p:txBody>
      </p:sp>
      <p:pic>
        <p:nvPicPr>
          <p:cNvPr id="5" name="4 Imagen" descr="logo_horizon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7752184" y="260649"/>
            <a:ext cx="2432308" cy="553231"/>
          </a:xfrm>
          <a:prstGeom prst="rect">
            <a:avLst/>
          </a:prstGeom>
        </p:spPr>
      </p:pic>
      <p:pic>
        <p:nvPicPr>
          <p:cNvPr id="6" name="5 Imagen" descr="crisis.jpg"/>
          <p:cNvPicPr>
            <a:picLocks noChangeAspect="1"/>
          </p:cNvPicPr>
          <p:nvPr/>
        </p:nvPicPr>
        <p:blipFill>
          <a:blip r:embed="rId3" cstate="print"/>
          <a:stretch>
            <a:fillRect/>
          </a:stretch>
        </p:blipFill>
        <p:spPr>
          <a:xfrm>
            <a:off x="7176120" y="4940116"/>
            <a:ext cx="2736304" cy="1917884"/>
          </a:xfrm>
          <a:prstGeom prst="rect">
            <a:avLst/>
          </a:prstGeom>
        </p:spPr>
      </p:pic>
    </p:spTree>
    <p:extLst>
      <p:ext uri="{BB962C8B-B14F-4D97-AF65-F5344CB8AC3E}">
        <p14:creationId xmlns:p14="http://schemas.microsoft.com/office/powerpoint/2010/main" val="3529453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844675"/>
            <a:ext cx="8229600" cy="4281488"/>
          </a:xfrm>
        </p:spPr>
        <p:txBody>
          <a:bodyPr/>
          <a:lstStyle/>
          <a:p>
            <a:pPr marL="342900" lvl="1" indent="-342900" eaLnBrk="1" hangingPunct="1">
              <a:buFont typeface="Arial" pitchFamily="34" charset="0"/>
              <a:buChar char="•"/>
              <a:defRPr/>
            </a:pPr>
            <a:r>
              <a:rPr lang="en-GB" sz="2400" b="1" dirty="0">
                <a:solidFill>
                  <a:srgbClr val="7030A0"/>
                </a:solidFill>
                <a:latin typeface="Calibri" pitchFamily="34" charset="0"/>
                <a:ea typeface="+mn-ea"/>
              </a:rPr>
              <a:t>Little progress in improving the situation </a:t>
            </a:r>
            <a:r>
              <a:rPr lang="en-GB" sz="2400" dirty="0">
                <a:latin typeface="Calibri" pitchFamily="34" charset="0"/>
                <a:ea typeface="+mn-ea"/>
              </a:rPr>
              <a:t>of low-income households</a:t>
            </a:r>
          </a:p>
          <a:p>
            <a:pPr marL="342900" lvl="1" indent="-342900" eaLnBrk="1" hangingPunct="1">
              <a:buFont typeface="Arial" pitchFamily="34" charset="0"/>
              <a:buChar char="•"/>
              <a:defRPr/>
            </a:pPr>
            <a:r>
              <a:rPr lang="en-GB" sz="2400" dirty="0">
                <a:latin typeface="Calibri" pitchFamily="34" charset="0"/>
                <a:ea typeface="+mn-ea"/>
              </a:rPr>
              <a:t>Social security system continues to </a:t>
            </a:r>
            <a:r>
              <a:rPr lang="en-GB" sz="2400" b="1" dirty="0">
                <a:solidFill>
                  <a:srgbClr val="7030A0"/>
                </a:solidFill>
                <a:latin typeface="Calibri" pitchFamily="34" charset="0"/>
                <a:ea typeface="+mn-ea"/>
              </a:rPr>
              <a:t>struggle in terms of coverage and efficiency</a:t>
            </a:r>
            <a:r>
              <a:rPr lang="en-GB" sz="2400" dirty="0">
                <a:latin typeface="Calibri" pitchFamily="34" charset="0"/>
                <a:ea typeface="+mn-ea"/>
              </a:rPr>
              <a:t>. Limited redistributive effects.</a:t>
            </a:r>
          </a:p>
          <a:p>
            <a:pPr marL="342900" lvl="1" indent="-342900" eaLnBrk="1" hangingPunct="1">
              <a:buFont typeface="Arial" pitchFamily="34" charset="0"/>
              <a:buChar char="•"/>
              <a:defRPr/>
            </a:pPr>
            <a:r>
              <a:rPr lang="en-GB" sz="2400" b="1" dirty="0">
                <a:solidFill>
                  <a:srgbClr val="7030A0"/>
                </a:solidFill>
                <a:latin typeface="Calibri" pitchFamily="34" charset="0"/>
                <a:ea typeface="+mn-ea"/>
              </a:rPr>
              <a:t>Persistent unemployment</a:t>
            </a:r>
            <a:r>
              <a:rPr lang="en-GB" sz="2400" dirty="0">
                <a:latin typeface="Calibri" pitchFamily="34" charset="0"/>
                <a:ea typeface="+mn-ea"/>
              </a:rPr>
              <a:t>. 740.500 households without any coverage or benefit (double than 2008)</a:t>
            </a:r>
          </a:p>
          <a:p>
            <a:pPr marL="342900" lvl="1" indent="-342900" eaLnBrk="1" hangingPunct="1">
              <a:buFont typeface="Arial" pitchFamily="34" charset="0"/>
              <a:buChar char="•"/>
              <a:defRPr/>
            </a:pPr>
            <a:r>
              <a:rPr lang="en-GB" sz="2400" dirty="0">
                <a:latin typeface="Calibri" pitchFamily="34" charset="0"/>
                <a:ea typeface="+mn-ea"/>
              </a:rPr>
              <a:t>Education and childcare in early ages </a:t>
            </a:r>
            <a:r>
              <a:rPr lang="en-GB" sz="2400" b="1" dirty="0">
                <a:solidFill>
                  <a:srgbClr val="7030A0"/>
                </a:solidFill>
                <a:latin typeface="Calibri" pitchFamily="34" charset="0"/>
                <a:ea typeface="+mn-ea"/>
              </a:rPr>
              <a:t>hampered by cost and availability of services</a:t>
            </a:r>
          </a:p>
          <a:p>
            <a:pPr marL="342900" lvl="1" indent="-342900" eaLnBrk="1" hangingPunct="1">
              <a:buFont typeface="Arial" pitchFamily="34" charset="0"/>
              <a:buChar char="•"/>
              <a:defRPr/>
            </a:pPr>
            <a:r>
              <a:rPr lang="en-GB" sz="2400" b="1" dirty="0">
                <a:solidFill>
                  <a:srgbClr val="7030A0"/>
                </a:solidFill>
                <a:latin typeface="Calibri" pitchFamily="34" charset="0"/>
                <a:ea typeface="+mn-ea"/>
              </a:rPr>
              <a:t>Regional inequalities</a:t>
            </a:r>
          </a:p>
          <a:p>
            <a:pPr marL="342900" lvl="1" indent="-342900" eaLnBrk="1" hangingPunct="1">
              <a:buFont typeface="Arial" pitchFamily="34" charset="0"/>
              <a:buChar char="•"/>
              <a:defRPr/>
            </a:pPr>
            <a:endParaRPr lang="en-GB" sz="3200" b="1" dirty="0">
              <a:solidFill>
                <a:srgbClr val="7030A0"/>
              </a:solidFill>
              <a:latin typeface="Calibri" pitchFamily="34" charset="0"/>
              <a:ea typeface="+mn-ea"/>
            </a:endParaRPr>
          </a:p>
          <a:p>
            <a:pPr marL="742950" lvl="2" indent="-342900" eaLnBrk="1" hangingPunct="1">
              <a:buNone/>
              <a:defRPr/>
            </a:pPr>
            <a:endParaRPr lang="en-GB" sz="3200" dirty="0">
              <a:latin typeface="Calibri" pitchFamily="34" charset="0"/>
              <a:ea typeface="+mn-ea"/>
            </a:endParaRPr>
          </a:p>
          <a:p>
            <a:pPr marL="342900" lvl="1" indent="-342900" eaLnBrk="1" hangingPunct="1">
              <a:buNone/>
              <a:defRPr/>
            </a:pPr>
            <a:r>
              <a:rPr lang="en-GB" sz="3200" dirty="0">
                <a:latin typeface="Calibri" pitchFamily="34" charset="0"/>
                <a:ea typeface="+mn-ea"/>
              </a:rPr>
              <a:t>		    </a:t>
            </a:r>
          </a:p>
          <a:p>
            <a:pPr marL="342900" lvl="1" indent="-342900" eaLnBrk="1" hangingPunct="1">
              <a:buFont typeface="Arial" pitchFamily="34" charset="0"/>
              <a:buChar char="•"/>
              <a:defRPr/>
            </a:pPr>
            <a:endParaRPr lang="en-GB" sz="1600" dirty="0">
              <a:latin typeface="Calibri" pitchFamily="34" charset="0"/>
              <a:ea typeface="+mn-ea"/>
            </a:endParaRPr>
          </a:p>
          <a:p>
            <a:pPr marL="342900" lvl="1" indent="-342900" eaLnBrk="1" hangingPunct="1">
              <a:buNone/>
              <a:defRPr/>
            </a:pPr>
            <a:endParaRPr lang="es-ES" sz="1800" dirty="0">
              <a:latin typeface="Calibri" pitchFamily="34" charset="0"/>
              <a:ea typeface="+mn-ea"/>
            </a:endParaRPr>
          </a:p>
        </p:txBody>
      </p:sp>
      <p:sp>
        <p:nvSpPr>
          <p:cNvPr id="4099" name="3 Título"/>
          <p:cNvSpPr>
            <a:spLocks/>
          </p:cNvSpPr>
          <p:nvPr/>
        </p:nvSpPr>
        <p:spPr bwMode="auto">
          <a:xfrm>
            <a:off x="1884364" y="692151"/>
            <a:ext cx="5940425" cy="1152525"/>
          </a:xfrm>
          <a:prstGeom prst="rect">
            <a:avLst/>
          </a:prstGeom>
          <a:noFill/>
          <a:ln w="9525">
            <a:noFill/>
            <a:miter lim="800000"/>
            <a:headEnd/>
            <a:tailEnd/>
          </a:ln>
        </p:spPr>
        <p:txBody>
          <a:bodyPr anchor="ctr"/>
          <a:lstStyle/>
          <a:p>
            <a:pPr fontAlgn="base">
              <a:spcBef>
                <a:spcPct val="0"/>
              </a:spcBef>
              <a:spcAft>
                <a:spcPct val="0"/>
              </a:spcAft>
            </a:pPr>
            <a:r>
              <a:rPr lang="en-GB" sz="2800" b="1" dirty="0">
                <a:solidFill>
                  <a:srgbClr val="7030A0"/>
                </a:solidFill>
                <a:latin typeface="Calibri" pitchFamily="34" charset="0"/>
              </a:rPr>
              <a:t>Actual situation:</a:t>
            </a:r>
          </a:p>
        </p:txBody>
      </p:sp>
      <p:pic>
        <p:nvPicPr>
          <p:cNvPr id="5" name="4 Imagen" descr="logo_horizon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7752184" y="260649"/>
            <a:ext cx="2432308" cy="553231"/>
          </a:xfrm>
          <a:prstGeom prst="rect">
            <a:avLst/>
          </a:prstGeom>
        </p:spPr>
      </p:pic>
      <p:pic>
        <p:nvPicPr>
          <p:cNvPr id="6" name="5 Imagen" descr="euro-deficit-recorte-tijeras-deuda-jijpg.jpg"/>
          <p:cNvPicPr>
            <a:picLocks noChangeAspect="1"/>
          </p:cNvPicPr>
          <p:nvPr/>
        </p:nvPicPr>
        <p:blipFill>
          <a:blip r:embed="rId3" cstate="print"/>
          <a:stretch>
            <a:fillRect/>
          </a:stretch>
        </p:blipFill>
        <p:spPr>
          <a:xfrm>
            <a:off x="6240016" y="4725145"/>
            <a:ext cx="2808312" cy="1969243"/>
          </a:xfrm>
          <a:prstGeom prst="rect">
            <a:avLst/>
          </a:prstGeom>
        </p:spPr>
      </p:pic>
    </p:spTree>
    <p:extLst>
      <p:ext uri="{BB962C8B-B14F-4D97-AF65-F5344CB8AC3E}">
        <p14:creationId xmlns:p14="http://schemas.microsoft.com/office/powerpoint/2010/main" val="1280705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844675"/>
            <a:ext cx="8229600" cy="4281488"/>
          </a:xfrm>
        </p:spPr>
        <p:txBody>
          <a:bodyPr/>
          <a:lstStyle/>
          <a:p>
            <a:pPr marL="342900" lvl="1" indent="-342900" eaLnBrk="1" hangingPunct="1">
              <a:buFont typeface="Arial" pitchFamily="34" charset="0"/>
              <a:buChar char="•"/>
              <a:defRPr/>
            </a:pPr>
            <a:r>
              <a:rPr lang="en-GB" sz="2100" b="1" dirty="0">
                <a:solidFill>
                  <a:srgbClr val="7030A0"/>
                </a:solidFill>
                <a:latin typeface="Calibri" pitchFamily="34" charset="0"/>
                <a:ea typeface="+mn-ea"/>
              </a:rPr>
              <a:t>High unemployment rate: </a:t>
            </a:r>
            <a:r>
              <a:rPr lang="en-GB" sz="2100" dirty="0">
                <a:latin typeface="Calibri" pitchFamily="34" charset="0"/>
                <a:ea typeface="+mn-ea"/>
              </a:rPr>
              <a:t>General 23,78%; youth 51,4%</a:t>
            </a:r>
          </a:p>
          <a:p>
            <a:pPr marL="342900" lvl="1" indent="-342900" eaLnBrk="1" hangingPunct="1">
              <a:buFont typeface="Arial" pitchFamily="34" charset="0"/>
              <a:buChar char="•"/>
              <a:defRPr/>
            </a:pPr>
            <a:r>
              <a:rPr lang="en-GB" sz="2100" b="1" dirty="0">
                <a:solidFill>
                  <a:srgbClr val="7030A0"/>
                </a:solidFill>
                <a:latin typeface="Calibri" pitchFamily="34" charset="0"/>
                <a:ea typeface="+mn-ea"/>
              </a:rPr>
              <a:t>+9% of long term unemployment </a:t>
            </a:r>
            <a:r>
              <a:rPr lang="en-GB" sz="2100" dirty="0">
                <a:latin typeface="Calibri" pitchFamily="34" charset="0"/>
                <a:ea typeface="+mn-ea"/>
              </a:rPr>
              <a:t>(2009-2013): 50,5% women; 48,9 men.</a:t>
            </a:r>
          </a:p>
          <a:p>
            <a:pPr marL="342900" lvl="1" indent="-342900" eaLnBrk="1" hangingPunct="1">
              <a:buFont typeface="Arial" pitchFamily="34" charset="0"/>
              <a:buChar char="•"/>
              <a:defRPr/>
            </a:pPr>
            <a:r>
              <a:rPr lang="en-GB" sz="2100" dirty="0">
                <a:latin typeface="Calibri" pitchFamily="34" charset="0"/>
                <a:ea typeface="+mn-ea"/>
              </a:rPr>
              <a:t>Benefits of  incipient recovery affecting only </a:t>
            </a:r>
            <a:r>
              <a:rPr lang="en-GB" sz="2100" b="1" dirty="0">
                <a:solidFill>
                  <a:srgbClr val="7030A0"/>
                </a:solidFill>
                <a:latin typeface="Calibri" pitchFamily="34" charset="0"/>
                <a:ea typeface="+mn-ea"/>
              </a:rPr>
              <a:t>marginally to disadvantaged groups.</a:t>
            </a:r>
          </a:p>
          <a:p>
            <a:pPr marL="342900" lvl="1" indent="-342900" eaLnBrk="1" hangingPunct="1">
              <a:buFont typeface="Arial" pitchFamily="34" charset="0"/>
              <a:buChar char="•"/>
              <a:defRPr/>
            </a:pPr>
            <a:r>
              <a:rPr lang="en-GB" sz="2100" dirty="0">
                <a:latin typeface="Calibri" pitchFamily="34" charset="0"/>
                <a:ea typeface="+mn-ea"/>
              </a:rPr>
              <a:t>New contracts borne a major part of adjustment (</a:t>
            </a:r>
            <a:r>
              <a:rPr lang="en-GB" sz="2100" b="1" dirty="0">
                <a:solidFill>
                  <a:srgbClr val="7030A0"/>
                </a:solidFill>
                <a:latin typeface="Calibri" pitchFamily="34" charset="0"/>
                <a:ea typeface="+mn-ea"/>
              </a:rPr>
              <a:t>decrease of wages</a:t>
            </a:r>
            <a:r>
              <a:rPr lang="en-GB" sz="2100" dirty="0">
                <a:latin typeface="Calibri" pitchFamily="34" charset="0"/>
                <a:ea typeface="+mn-ea"/>
              </a:rPr>
              <a:t>)</a:t>
            </a:r>
          </a:p>
          <a:p>
            <a:pPr marL="342900" lvl="1" indent="-342900" eaLnBrk="1" hangingPunct="1">
              <a:buFont typeface="Arial" pitchFamily="34" charset="0"/>
              <a:buChar char="•"/>
              <a:defRPr/>
            </a:pPr>
            <a:r>
              <a:rPr lang="en-GB" sz="2100" b="1" dirty="0">
                <a:solidFill>
                  <a:srgbClr val="7030A0"/>
                </a:solidFill>
                <a:latin typeface="Calibri" pitchFamily="34" charset="0"/>
                <a:ea typeface="+mn-ea"/>
              </a:rPr>
              <a:t>11,7% of workers are poor </a:t>
            </a:r>
            <a:r>
              <a:rPr lang="en-GB" sz="2100" dirty="0">
                <a:latin typeface="Calibri" pitchFamily="34" charset="0"/>
                <a:ea typeface="+mn-ea"/>
              </a:rPr>
              <a:t>(specially </a:t>
            </a:r>
          </a:p>
          <a:p>
            <a:pPr marL="342900" lvl="1" indent="-342900" eaLnBrk="1" hangingPunct="1">
              <a:buNone/>
              <a:defRPr/>
            </a:pPr>
            <a:r>
              <a:rPr lang="en-GB" sz="2100" dirty="0">
                <a:latin typeface="Calibri" pitchFamily="34" charset="0"/>
                <a:ea typeface="+mn-ea"/>
              </a:rPr>
              <a:t>	women, low-skilled and temporary </a:t>
            </a:r>
          </a:p>
          <a:p>
            <a:pPr marL="342900" lvl="1" indent="-342900" eaLnBrk="1" hangingPunct="1">
              <a:buNone/>
              <a:defRPr/>
            </a:pPr>
            <a:r>
              <a:rPr lang="en-GB" sz="2100" dirty="0">
                <a:latin typeface="Calibri" pitchFamily="34" charset="0"/>
                <a:ea typeface="+mn-ea"/>
              </a:rPr>
              <a:t>	workers)</a:t>
            </a:r>
          </a:p>
          <a:p>
            <a:pPr marL="342900" lvl="1" indent="-342900" eaLnBrk="1" hangingPunct="1">
              <a:buFont typeface="Arial" pitchFamily="34" charset="0"/>
              <a:buChar char="•"/>
              <a:defRPr/>
            </a:pPr>
            <a:r>
              <a:rPr lang="en-GB" sz="2100" b="1" dirty="0">
                <a:solidFill>
                  <a:srgbClr val="7030A0"/>
                </a:solidFill>
                <a:latin typeface="Calibri" pitchFamily="34" charset="0"/>
                <a:ea typeface="+mn-ea"/>
              </a:rPr>
              <a:t>Inefficiency</a:t>
            </a:r>
            <a:r>
              <a:rPr lang="en-GB" sz="2100" dirty="0">
                <a:latin typeface="Calibri" pitchFamily="34" charset="0"/>
                <a:ea typeface="+mn-ea"/>
              </a:rPr>
              <a:t> of public employment</a:t>
            </a:r>
          </a:p>
          <a:p>
            <a:pPr marL="342900" lvl="1" indent="-342900" eaLnBrk="1" hangingPunct="1">
              <a:buNone/>
              <a:defRPr/>
            </a:pPr>
            <a:r>
              <a:rPr lang="en-GB" sz="2100" dirty="0">
                <a:latin typeface="Calibri" pitchFamily="34" charset="0"/>
                <a:ea typeface="+mn-ea"/>
              </a:rPr>
              <a:t>	services.</a:t>
            </a:r>
          </a:p>
          <a:p>
            <a:pPr marL="342900" lvl="1" indent="-342900" eaLnBrk="1" hangingPunct="1">
              <a:buFont typeface="Arial" pitchFamily="34" charset="0"/>
              <a:buChar char="•"/>
              <a:defRPr/>
            </a:pPr>
            <a:endParaRPr lang="en-GB" sz="2400" b="1" dirty="0">
              <a:solidFill>
                <a:srgbClr val="7030A0"/>
              </a:solidFill>
              <a:latin typeface="Calibri" pitchFamily="34" charset="0"/>
              <a:ea typeface="+mn-ea"/>
            </a:endParaRPr>
          </a:p>
          <a:p>
            <a:pPr marL="342900" lvl="1" indent="-342900" eaLnBrk="1" hangingPunct="1">
              <a:buNone/>
              <a:defRPr/>
            </a:pPr>
            <a:endParaRPr lang="en-GB" sz="3200" b="1" dirty="0">
              <a:solidFill>
                <a:srgbClr val="7030A0"/>
              </a:solidFill>
              <a:latin typeface="Calibri" pitchFamily="34" charset="0"/>
              <a:ea typeface="+mn-ea"/>
            </a:endParaRPr>
          </a:p>
          <a:p>
            <a:pPr marL="742950" lvl="2" indent="-342900" eaLnBrk="1" hangingPunct="1">
              <a:buNone/>
              <a:defRPr/>
            </a:pPr>
            <a:endParaRPr lang="en-GB" sz="3200" dirty="0">
              <a:latin typeface="Calibri" pitchFamily="34" charset="0"/>
              <a:ea typeface="+mn-ea"/>
            </a:endParaRPr>
          </a:p>
          <a:p>
            <a:pPr marL="342900" lvl="1" indent="-342900" eaLnBrk="1" hangingPunct="1">
              <a:buNone/>
              <a:defRPr/>
            </a:pPr>
            <a:r>
              <a:rPr lang="en-GB" sz="3200" dirty="0">
                <a:latin typeface="Calibri" pitchFamily="34" charset="0"/>
                <a:ea typeface="+mn-ea"/>
              </a:rPr>
              <a:t>		    </a:t>
            </a:r>
          </a:p>
          <a:p>
            <a:pPr marL="342900" lvl="1" indent="-342900" eaLnBrk="1" hangingPunct="1">
              <a:buFont typeface="Arial" pitchFamily="34" charset="0"/>
              <a:buChar char="•"/>
              <a:defRPr/>
            </a:pPr>
            <a:endParaRPr lang="en-GB" sz="1600" dirty="0">
              <a:latin typeface="Calibri" pitchFamily="34" charset="0"/>
              <a:ea typeface="+mn-ea"/>
            </a:endParaRPr>
          </a:p>
          <a:p>
            <a:pPr marL="342900" lvl="1" indent="-342900" eaLnBrk="1" hangingPunct="1">
              <a:buNone/>
              <a:defRPr/>
            </a:pPr>
            <a:endParaRPr lang="es-ES" sz="1800" dirty="0">
              <a:latin typeface="Calibri" pitchFamily="34" charset="0"/>
              <a:ea typeface="+mn-ea"/>
            </a:endParaRPr>
          </a:p>
        </p:txBody>
      </p:sp>
      <p:sp>
        <p:nvSpPr>
          <p:cNvPr id="4099" name="3 Título"/>
          <p:cNvSpPr>
            <a:spLocks/>
          </p:cNvSpPr>
          <p:nvPr/>
        </p:nvSpPr>
        <p:spPr bwMode="auto">
          <a:xfrm>
            <a:off x="1884364" y="692151"/>
            <a:ext cx="5940425" cy="1152525"/>
          </a:xfrm>
          <a:prstGeom prst="rect">
            <a:avLst/>
          </a:prstGeom>
          <a:noFill/>
          <a:ln w="9525">
            <a:noFill/>
            <a:miter lim="800000"/>
            <a:headEnd/>
            <a:tailEnd/>
          </a:ln>
        </p:spPr>
        <p:txBody>
          <a:bodyPr anchor="ctr"/>
          <a:lstStyle/>
          <a:p>
            <a:pPr fontAlgn="base">
              <a:spcBef>
                <a:spcPct val="0"/>
              </a:spcBef>
              <a:spcAft>
                <a:spcPct val="0"/>
              </a:spcAft>
            </a:pPr>
            <a:r>
              <a:rPr lang="en-GB" sz="2800" b="1" dirty="0">
                <a:solidFill>
                  <a:srgbClr val="7030A0"/>
                </a:solidFill>
                <a:latin typeface="Calibri" pitchFamily="34" charset="0"/>
              </a:rPr>
              <a:t>Labour market:</a:t>
            </a:r>
          </a:p>
        </p:txBody>
      </p:sp>
      <p:pic>
        <p:nvPicPr>
          <p:cNvPr id="5" name="4 Imagen" descr="logo_horizon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7752184" y="260649"/>
            <a:ext cx="2432308" cy="553231"/>
          </a:xfrm>
          <a:prstGeom prst="rect">
            <a:avLst/>
          </a:prstGeom>
        </p:spPr>
      </p:pic>
      <p:pic>
        <p:nvPicPr>
          <p:cNvPr id="7" name="6 Imagen" descr="Mercado%20de%20trabajo.gif"/>
          <p:cNvPicPr>
            <a:picLocks noChangeAspect="1"/>
          </p:cNvPicPr>
          <p:nvPr/>
        </p:nvPicPr>
        <p:blipFill>
          <a:blip r:embed="rId3" cstate="print"/>
          <a:stretch>
            <a:fillRect/>
          </a:stretch>
        </p:blipFill>
        <p:spPr>
          <a:xfrm>
            <a:off x="7176121" y="4048528"/>
            <a:ext cx="2928635" cy="2044768"/>
          </a:xfrm>
          <a:prstGeom prst="rect">
            <a:avLst/>
          </a:prstGeom>
        </p:spPr>
      </p:pic>
    </p:spTree>
    <p:extLst>
      <p:ext uri="{BB962C8B-B14F-4D97-AF65-F5344CB8AC3E}">
        <p14:creationId xmlns:p14="http://schemas.microsoft.com/office/powerpoint/2010/main" val="1477123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844675"/>
            <a:ext cx="8229600" cy="4281488"/>
          </a:xfrm>
        </p:spPr>
        <p:txBody>
          <a:bodyPr/>
          <a:lstStyle/>
          <a:p>
            <a:pPr marL="342900" lvl="1" indent="-342900" eaLnBrk="1" hangingPunct="1">
              <a:buFont typeface="Arial" pitchFamily="34" charset="0"/>
              <a:buChar char="•"/>
              <a:defRPr/>
            </a:pPr>
            <a:r>
              <a:rPr lang="en-GB" sz="2400" b="1" dirty="0">
                <a:solidFill>
                  <a:srgbClr val="7030A0"/>
                </a:solidFill>
                <a:latin typeface="Calibri" pitchFamily="34" charset="0"/>
                <a:ea typeface="+mn-ea"/>
              </a:rPr>
              <a:t>Low mobility rate</a:t>
            </a:r>
            <a:r>
              <a:rPr lang="en-GB" sz="2400" dirty="0">
                <a:latin typeface="Calibri" pitchFamily="34" charset="0"/>
                <a:ea typeface="+mn-ea"/>
              </a:rPr>
              <a:t> of workers (“double message” from EU representatives)</a:t>
            </a:r>
          </a:p>
          <a:p>
            <a:pPr marL="342900" lvl="1" indent="-342900" eaLnBrk="1" hangingPunct="1">
              <a:buFont typeface="Arial" pitchFamily="34" charset="0"/>
              <a:buChar char="•"/>
              <a:defRPr/>
            </a:pPr>
            <a:r>
              <a:rPr lang="en-GB" sz="2400" b="1" dirty="0">
                <a:solidFill>
                  <a:srgbClr val="7030A0"/>
                </a:solidFill>
                <a:latin typeface="Calibri" pitchFamily="34" charset="0"/>
                <a:ea typeface="+mn-ea"/>
              </a:rPr>
              <a:t>Inefficiency</a:t>
            </a:r>
            <a:r>
              <a:rPr lang="en-GB" sz="2400" dirty="0">
                <a:latin typeface="Calibri" pitchFamily="34" charset="0"/>
                <a:ea typeface="+mn-ea"/>
              </a:rPr>
              <a:t> of measures to tackle (youth) </a:t>
            </a:r>
            <a:r>
              <a:rPr lang="en-GB" sz="2400" b="1" dirty="0">
                <a:solidFill>
                  <a:srgbClr val="7030A0"/>
                </a:solidFill>
                <a:latin typeface="Calibri" pitchFamily="34" charset="0"/>
                <a:ea typeface="+mn-ea"/>
              </a:rPr>
              <a:t>unemployment </a:t>
            </a:r>
            <a:r>
              <a:rPr lang="en-GB" sz="2400" dirty="0">
                <a:latin typeface="Calibri" pitchFamily="34" charset="0"/>
                <a:ea typeface="+mn-ea"/>
              </a:rPr>
              <a:t>(specially for disadvantaged groups)</a:t>
            </a:r>
          </a:p>
          <a:p>
            <a:pPr marL="342900" lvl="1" indent="-342900" eaLnBrk="1" hangingPunct="1">
              <a:buFont typeface="Arial" pitchFamily="34" charset="0"/>
              <a:buChar char="•"/>
              <a:defRPr/>
            </a:pPr>
            <a:r>
              <a:rPr lang="en-GB" sz="2400" dirty="0">
                <a:latin typeface="Calibri" pitchFamily="34" charset="0"/>
                <a:ea typeface="+mn-ea"/>
              </a:rPr>
              <a:t>Mismatch between education and employment policies. </a:t>
            </a:r>
            <a:r>
              <a:rPr lang="en-GB" sz="2400" b="1" dirty="0">
                <a:solidFill>
                  <a:srgbClr val="7030A0"/>
                </a:solidFill>
                <a:latin typeface="Calibri" pitchFamily="34" charset="0"/>
                <a:ea typeface="+mn-ea"/>
              </a:rPr>
              <a:t>Increasing inequality gap.</a:t>
            </a:r>
          </a:p>
          <a:p>
            <a:pPr marL="342900" lvl="1" indent="-342900" eaLnBrk="1" hangingPunct="1">
              <a:buFont typeface="Arial" pitchFamily="34" charset="0"/>
              <a:buChar char="•"/>
              <a:defRPr/>
            </a:pPr>
            <a:r>
              <a:rPr lang="en-GB" sz="2400" dirty="0">
                <a:latin typeface="Calibri" pitchFamily="34" charset="0"/>
                <a:ea typeface="+mn-ea"/>
              </a:rPr>
              <a:t>Drastic </a:t>
            </a:r>
            <a:r>
              <a:rPr lang="en-GB" sz="2400" b="1" dirty="0">
                <a:solidFill>
                  <a:srgbClr val="7030A0"/>
                </a:solidFill>
                <a:latin typeface="Calibri" pitchFamily="34" charset="0"/>
                <a:ea typeface="+mn-ea"/>
              </a:rPr>
              <a:t>reduction in quality </a:t>
            </a:r>
            <a:r>
              <a:rPr lang="en-GB" sz="2400" dirty="0">
                <a:latin typeface="Calibri" pitchFamily="34" charset="0"/>
                <a:ea typeface="+mn-ea"/>
              </a:rPr>
              <a:t>of employment</a:t>
            </a:r>
          </a:p>
          <a:p>
            <a:pPr marL="342900" lvl="1" indent="-342900" eaLnBrk="1" hangingPunct="1">
              <a:buFont typeface="Arial" pitchFamily="34" charset="0"/>
              <a:buChar char="•"/>
              <a:defRPr/>
            </a:pPr>
            <a:r>
              <a:rPr lang="en-GB" sz="2400" dirty="0">
                <a:latin typeface="Calibri" pitchFamily="34" charset="0"/>
                <a:ea typeface="+mn-ea"/>
              </a:rPr>
              <a:t>No response for people away from labour </a:t>
            </a:r>
          </a:p>
          <a:p>
            <a:pPr marL="742950" lvl="2" indent="-342900" eaLnBrk="1" hangingPunct="1">
              <a:buNone/>
              <a:defRPr/>
            </a:pPr>
            <a:r>
              <a:rPr lang="en-GB" dirty="0" smtClean="0">
                <a:latin typeface="Calibri" pitchFamily="34" charset="0"/>
                <a:ea typeface="+mn-ea"/>
              </a:rPr>
              <a:t>market</a:t>
            </a: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b="1" dirty="0">
              <a:solidFill>
                <a:srgbClr val="7030A0"/>
              </a:solidFill>
              <a:latin typeface="Calibri" pitchFamily="34" charset="0"/>
              <a:ea typeface="+mn-ea"/>
            </a:endParaRPr>
          </a:p>
          <a:p>
            <a:pPr marL="342900" lvl="1" indent="-342900" eaLnBrk="1" hangingPunct="1">
              <a:buNone/>
              <a:defRPr/>
            </a:pPr>
            <a:endParaRPr lang="en-GB" sz="3200" b="1" dirty="0">
              <a:solidFill>
                <a:srgbClr val="7030A0"/>
              </a:solidFill>
              <a:latin typeface="Calibri" pitchFamily="34" charset="0"/>
              <a:ea typeface="+mn-ea"/>
            </a:endParaRPr>
          </a:p>
          <a:p>
            <a:pPr marL="742950" lvl="2" indent="-342900" eaLnBrk="1" hangingPunct="1">
              <a:buNone/>
              <a:defRPr/>
            </a:pPr>
            <a:endParaRPr lang="en-GB" sz="3200" dirty="0">
              <a:latin typeface="Calibri" pitchFamily="34" charset="0"/>
              <a:ea typeface="+mn-ea"/>
            </a:endParaRPr>
          </a:p>
          <a:p>
            <a:pPr marL="342900" lvl="1" indent="-342900" eaLnBrk="1" hangingPunct="1">
              <a:buNone/>
              <a:defRPr/>
            </a:pPr>
            <a:r>
              <a:rPr lang="en-GB" sz="3200" dirty="0">
                <a:latin typeface="Calibri" pitchFamily="34" charset="0"/>
                <a:ea typeface="+mn-ea"/>
              </a:rPr>
              <a:t>		    </a:t>
            </a:r>
          </a:p>
          <a:p>
            <a:pPr marL="342900" lvl="1" indent="-342900" eaLnBrk="1" hangingPunct="1">
              <a:buFont typeface="Arial" pitchFamily="34" charset="0"/>
              <a:buChar char="•"/>
              <a:defRPr/>
            </a:pPr>
            <a:endParaRPr lang="en-GB" sz="1600" dirty="0">
              <a:latin typeface="Calibri" pitchFamily="34" charset="0"/>
              <a:ea typeface="+mn-ea"/>
            </a:endParaRPr>
          </a:p>
          <a:p>
            <a:pPr marL="342900" lvl="1" indent="-342900" eaLnBrk="1" hangingPunct="1">
              <a:buNone/>
              <a:defRPr/>
            </a:pPr>
            <a:endParaRPr lang="es-ES" sz="1800" dirty="0">
              <a:latin typeface="Calibri" pitchFamily="34" charset="0"/>
              <a:ea typeface="+mn-ea"/>
            </a:endParaRPr>
          </a:p>
        </p:txBody>
      </p:sp>
      <p:sp>
        <p:nvSpPr>
          <p:cNvPr id="4099" name="3 Título"/>
          <p:cNvSpPr>
            <a:spLocks/>
          </p:cNvSpPr>
          <p:nvPr/>
        </p:nvSpPr>
        <p:spPr bwMode="auto">
          <a:xfrm>
            <a:off x="1884364" y="692151"/>
            <a:ext cx="5940425" cy="1152525"/>
          </a:xfrm>
          <a:prstGeom prst="rect">
            <a:avLst/>
          </a:prstGeom>
          <a:noFill/>
          <a:ln w="9525">
            <a:noFill/>
            <a:miter lim="800000"/>
            <a:headEnd/>
            <a:tailEnd/>
          </a:ln>
        </p:spPr>
        <p:txBody>
          <a:bodyPr anchor="ctr"/>
          <a:lstStyle/>
          <a:p>
            <a:pPr fontAlgn="base">
              <a:spcBef>
                <a:spcPct val="0"/>
              </a:spcBef>
              <a:spcAft>
                <a:spcPct val="0"/>
              </a:spcAft>
            </a:pPr>
            <a:r>
              <a:rPr lang="en-GB" sz="2800" b="1" dirty="0">
                <a:solidFill>
                  <a:srgbClr val="7030A0"/>
                </a:solidFill>
                <a:latin typeface="Calibri" pitchFamily="34" charset="0"/>
              </a:rPr>
              <a:t>Labour market (2):</a:t>
            </a:r>
          </a:p>
        </p:txBody>
      </p:sp>
      <p:pic>
        <p:nvPicPr>
          <p:cNvPr id="5" name="4 Imagen" descr="logo_horizon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7752184" y="260649"/>
            <a:ext cx="2432308" cy="553231"/>
          </a:xfrm>
          <a:prstGeom prst="rect">
            <a:avLst/>
          </a:prstGeom>
        </p:spPr>
      </p:pic>
      <p:pic>
        <p:nvPicPr>
          <p:cNvPr id="6" name="5 Imagen" descr="crisis-economica.jpg"/>
          <p:cNvPicPr>
            <a:picLocks noChangeAspect="1"/>
          </p:cNvPicPr>
          <p:nvPr/>
        </p:nvPicPr>
        <p:blipFill>
          <a:blip r:embed="rId3" cstate="print"/>
          <a:stretch>
            <a:fillRect/>
          </a:stretch>
        </p:blipFill>
        <p:spPr>
          <a:xfrm>
            <a:off x="7824192" y="3789041"/>
            <a:ext cx="2337922" cy="2611363"/>
          </a:xfrm>
          <a:prstGeom prst="rect">
            <a:avLst/>
          </a:prstGeom>
        </p:spPr>
      </p:pic>
    </p:spTree>
    <p:extLst>
      <p:ext uri="{BB962C8B-B14F-4D97-AF65-F5344CB8AC3E}">
        <p14:creationId xmlns:p14="http://schemas.microsoft.com/office/powerpoint/2010/main" val="887954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844675"/>
            <a:ext cx="8229600" cy="4281488"/>
          </a:xfrm>
        </p:spPr>
        <p:txBody>
          <a:bodyPr/>
          <a:lstStyle/>
          <a:p>
            <a:pPr marL="342900" lvl="1" indent="-342900" eaLnBrk="1" hangingPunct="1">
              <a:buFont typeface="Arial" pitchFamily="34" charset="0"/>
              <a:buChar char="•"/>
              <a:defRPr/>
            </a:pPr>
            <a:r>
              <a:rPr lang="en-GB" sz="2000" b="1" dirty="0">
                <a:solidFill>
                  <a:srgbClr val="7030A0"/>
                </a:solidFill>
                <a:latin typeface="Calibri" pitchFamily="34" charset="0"/>
                <a:ea typeface="+mn-ea"/>
              </a:rPr>
              <a:t>Coherent and balanced policies </a:t>
            </a:r>
            <a:r>
              <a:rPr lang="en-GB" sz="2000" dirty="0">
                <a:latin typeface="Calibri" pitchFamily="34" charset="0"/>
                <a:ea typeface="+mn-ea"/>
              </a:rPr>
              <a:t>between structural reforms and investment.</a:t>
            </a:r>
          </a:p>
          <a:p>
            <a:pPr marL="342900" lvl="1" indent="-342900" eaLnBrk="1" hangingPunct="1">
              <a:buFont typeface="Arial" pitchFamily="34" charset="0"/>
              <a:buChar char="•"/>
              <a:defRPr/>
            </a:pPr>
            <a:r>
              <a:rPr lang="en-GB" sz="2000" b="1" dirty="0">
                <a:solidFill>
                  <a:srgbClr val="7030A0"/>
                </a:solidFill>
                <a:latin typeface="Calibri" pitchFamily="34" charset="0"/>
                <a:ea typeface="+mn-ea"/>
              </a:rPr>
              <a:t>Political commitment</a:t>
            </a:r>
          </a:p>
          <a:p>
            <a:pPr marL="342900" lvl="1" indent="-342900" eaLnBrk="1" hangingPunct="1">
              <a:buFont typeface="Arial" pitchFamily="34" charset="0"/>
              <a:buChar char="•"/>
              <a:defRPr/>
            </a:pPr>
            <a:r>
              <a:rPr lang="en-GB" sz="2000" b="1" dirty="0">
                <a:solidFill>
                  <a:srgbClr val="7030A0"/>
                </a:solidFill>
                <a:latin typeface="Calibri" pitchFamily="34" charset="0"/>
                <a:ea typeface="+mn-ea"/>
              </a:rPr>
              <a:t>To make finance reach the real economy </a:t>
            </a:r>
            <a:r>
              <a:rPr lang="en-GB" sz="2000" dirty="0">
                <a:latin typeface="Calibri" pitchFamily="34" charset="0"/>
                <a:ea typeface="+mn-ea"/>
              </a:rPr>
              <a:t>and social protection reach people.</a:t>
            </a:r>
          </a:p>
          <a:p>
            <a:pPr marL="342900" lvl="1" indent="-342900" eaLnBrk="1" hangingPunct="1">
              <a:buFont typeface="Arial" pitchFamily="34" charset="0"/>
              <a:buChar char="•"/>
              <a:defRPr/>
            </a:pPr>
            <a:r>
              <a:rPr lang="en-GB" sz="2000" b="1" dirty="0">
                <a:solidFill>
                  <a:srgbClr val="7030A0"/>
                </a:solidFill>
                <a:latin typeface="Calibri" pitchFamily="34" charset="0"/>
                <a:ea typeface="+mn-ea"/>
              </a:rPr>
              <a:t>To tackle inequalities</a:t>
            </a:r>
            <a:r>
              <a:rPr lang="en-GB" sz="2000" dirty="0">
                <a:latin typeface="Calibri" pitchFamily="34" charset="0"/>
                <a:ea typeface="+mn-ea"/>
              </a:rPr>
              <a:t>. Duality in: society, access to services and benefits, labour market.</a:t>
            </a:r>
          </a:p>
          <a:p>
            <a:pPr marL="342900" lvl="1" indent="-342900" eaLnBrk="1" hangingPunct="1">
              <a:buFont typeface="Arial" pitchFamily="34" charset="0"/>
              <a:buChar char="•"/>
              <a:defRPr/>
            </a:pPr>
            <a:r>
              <a:rPr lang="en-GB" sz="2000" b="1" dirty="0">
                <a:solidFill>
                  <a:srgbClr val="7030A0"/>
                </a:solidFill>
                <a:latin typeface="Calibri" pitchFamily="34" charset="0"/>
                <a:ea typeface="+mn-ea"/>
              </a:rPr>
              <a:t>A democratic change</a:t>
            </a:r>
            <a:r>
              <a:rPr lang="en-GB" sz="2000" dirty="0">
                <a:latin typeface="Calibri" pitchFamily="34" charset="0"/>
                <a:ea typeface="+mn-ea"/>
              </a:rPr>
              <a:t>: fight corruption, lack of </a:t>
            </a:r>
          </a:p>
          <a:p>
            <a:pPr marL="342900" lvl="1" indent="-342900" eaLnBrk="1" hangingPunct="1">
              <a:buNone/>
              <a:defRPr/>
            </a:pPr>
            <a:r>
              <a:rPr lang="en-GB" sz="2000" dirty="0">
                <a:latin typeface="Calibri" pitchFamily="34" charset="0"/>
                <a:ea typeface="+mn-ea"/>
              </a:rPr>
              <a:t>	confidence in institutions, go deeper in  </a:t>
            </a:r>
          </a:p>
          <a:p>
            <a:pPr marL="342900" lvl="1" indent="-342900" eaLnBrk="1" hangingPunct="1">
              <a:buNone/>
              <a:defRPr/>
            </a:pPr>
            <a:r>
              <a:rPr lang="en-GB" sz="2000" dirty="0">
                <a:latin typeface="Calibri" pitchFamily="34" charset="0"/>
                <a:ea typeface="+mn-ea"/>
              </a:rPr>
              <a:t>	accountability, transparency, </a:t>
            </a:r>
          </a:p>
          <a:p>
            <a:pPr marL="342900" lvl="1" indent="-342900" eaLnBrk="1" hangingPunct="1">
              <a:buNone/>
              <a:defRPr/>
            </a:pPr>
            <a:r>
              <a:rPr lang="en-GB" sz="2000" dirty="0">
                <a:latin typeface="Calibri" pitchFamily="34" charset="0"/>
                <a:ea typeface="+mn-ea"/>
              </a:rPr>
              <a:t>	surveillance... Increase participation.</a:t>
            </a:r>
          </a:p>
          <a:p>
            <a:pPr marL="342900" lvl="1" indent="-342900" eaLnBrk="1" hangingPunct="1">
              <a:buFont typeface="Arial" pitchFamily="34" charset="0"/>
              <a:buChar char="•"/>
              <a:defRPr/>
            </a:pPr>
            <a:endParaRPr lang="en-GB" sz="2400" b="1" dirty="0">
              <a:solidFill>
                <a:srgbClr val="7030A0"/>
              </a:solidFill>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b="1" dirty="0">
              <a:solidFill>
                <a:srgbClr val="7030A0"/>
              </a:solidFill>
              <a:latin typeface="Calibri" pitchFamily="34" charset="0"/>
              <a:ea typeface="+mn-ea"/>
            </a:endParaRPr>
          </a:p>
          <a:p>
            <a:pPr marL="342900" lvl="1" indent="-342900" eaLnBrk="1" hangingPunct="1">
              <a:buNone/>
              <a:defRPr/>
            </a:pPr>
            <a:endParaRPr lang="en-GB" sz="3200" b="1" dirty="0">
              <a:solidFill>
                <a:srgbClr val="7030A0"/>
              </a:solidFill>
              <a:latin typeface="Calibri" pitchFamily="34" charset="0"/>
              <a:ea typeface="+mn-ea"/>
            </a:endParaRPr>
          </a:p>
          <a:p>
            <a:pPr marL="742950" lvl="2" indent="-342900" eaLnBrk="1" hangingPunct="1">
              <a:buNone/>
              <a:defRPr/>
            </a:pPr>
            <a:endParaRPr lang="en-GB" sz="3200" dirty="0">
              <a:latin typeface="Calibri" pitchFamily="34" charset="0"/>
              <a:ea typeface="+mn-ea"/>
            </a:endParaRPr>
          </a:p>
          <a:p>
            <a:pPr marL="342900" lvl="1" indent="-342900" eaLnBrk="1" hangingPunct="1">
              <a:buNone/>
              <a:defRPr/>
            </a:pPr>
            <a:r>
              <a:rPr lang="en-GB" sz="3200" dirty="0">
                <a:latin typeface="Calibri" pitchFamily="34" charset="0"/>
                <a:ea typeface="+mn-ea"/>
              </a:rPr>
              <a:t>		    </a:t>
            </a:r>
          </a:p>
          <a:p>
            <a:pPr marL="342900" lvl="1" indent="-342900" eaLnBrk="1" hangingPunct="1">
              <a:buFont typeface="Arial" pitchFamily="34" charset="0"/>
              <a:buChar char="•"/>
              <a:defRPr/>
            </a:pPr>
            <a:endParaRPr lang="en-GB" sz="1600" dirty="0">
              <a:latin typeface="Calibri" pitchFamily="34" charset="0"/>
              <a:ea typeface="+mn-ea"/>
            </a:endParaRPr>
          </a:p>
          <a:p>
            <a:pPr marL="342900" lvl="1" indent="-342900" eaLnBrk="1" hangingPunct="1">
              <a:buNone/>
              <a:defRPr/>
            </a:pPr>
            <a:r>
              <a:rPr lang="es-ES" sz="1800" dirty="0">
                <a:latin typeface="Calibri" pitchFamily="34" charset="0"/>
                <a:ea typeface="+mn-ea"/>
              </a:rPr>
              <a:t>A de</a:t>
            </a:r>
          </a:p>
        </p:txBody>
      </p:sp>
      <p:sp>
        <p:nvSpPr>
          <p:cNvPr id="4099" name="3 Título"/>
          <p:cNvSpPr>
            <a:spLocks/>
          </p:cNvSpPr>
          <p:nvPr/>
        </p:nvSpPr>
        <p:spPr bwMode="auto">
          <a:xfrm>
            <a:off x="1884364" y="692151"/>
            <a:ext cx="5940425" cy="1152525"/>
          </a:xfrm>
          <a:prstGeom prst="rect">
            <a:avLst/>
          </a:prstGeom>
          <a:noFill/>
          <a:ln w="9525">
            <a:noFill/>
            <a:miter lim="800000"/>
            <a:headEnd/>
            <a:tailEnd/>
          </a:ln>
        </p:spPr>
        <p:txBody>
          <a:bodyPr anchor="ctr"/>
          <a:lstStyle/>
          <a:p>
            <a:pPr fontAlgn="base">
              <a:spcBef>
                <a:spcPct val="0"/>
              </a:spcBef>
              <a:spcAft>
                <a:spcPct val="0"/>
              </a:spcAft>
            </a:pPr>
            <a:r>
              <a:rPr lang="en-GB" sz="2800" b="1" dirty="0">
                <a:solidFill>
                  <a:srgbClr val="7030A0"/>
                </a:solidFill>
                <a:latin typeface="Calibri" pitchFamily="34" charset="0"/>
              </a:rPr>
              <a:t>We need:</a:t>
            </a:r>
          </a:p>
        </p:txBody>
      </p:sp>
      <p:pic>
        <p:nvPicPr>
          <p:cNvPr id="5" name="4 Imagen" descr="logo_horizon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7752184" y="260649"/>
            <a:ext cx="2432308" cy="553231"/>
          </a:xfrm>
          <a:prstGeom prst="rect">
            <a:avLst/>
          </a:prstGeom>
        </p:spPr>
      </p:pic>
      <p:pic>
        <p:nvPicPr>
          <p:cNvPr id="6" name="5 Imagen" descr="crisis-exito.jpg"/>
          <p:cNvPicPr>
            <a:picLocks noChangeAspect="1"/>
          </p:cNvPicPr>
          <p:nvPr/>
        </p:nvPicPr>
        <p:blipFill>
          <a:blip r:embed="rId3" cstate="print"/>
          <a:stretch>
            <a:fillRect/>
          </a:stretch>
        </p:blipFill>
        <p:spPr>
          <a:xfrm>
            <a:off x="7824192" y="4005064"/>
            <a:ext cx="2523888" cy="1930592"/>
          </a:xfrm>
          <a:prstGeom prst="rect">
            <a:avLst/>
          </a:prstGeom>
        </p:spPr>
      </p:pic>
    </p:spTree>
    <p:extLst>
      <p:ext uri="{BB962C8B-B14F-4D97-AF65-F5344CB8AC3E}">
        <p14:creationId xmlns:p14="http://schemas.microsoft.com/office/powerpoint/2010/main" val="19270980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844675"/>
            <a:ext cx="8229600" cy="4281488"/>
          </a:xfrm>
        </p:spPr>
        <p:txBody>
          <a:bodyPr/>
          <a:lstStyle/>
          <a:p>
            <a:pPr marL="342900" lvl="1" indent="-342900" eaLnBrk="1" hangingPunct="1">
              <a:buFont typeface="Arial" pitchFamily="34" charset="0"/>
              <a:buChar char="•"/>
              <a:defRPr/>
            </a:pPr>
            <a:r>
              <a:rPr lang="en-GB" sz="2000" b="1" dirty="0">
                <a:solidFill>
                  <a:srgbClr val="7030A0"/>
                </a:solidFill>
                <a:latin typeface="Calibri" pitchFamily="34" charset="0"/>
                <a:ea typeface="+mn-ea"/>
              </a:rPr>
              <a:t>Fair employment and well designed social protection systems: </a:t>
            </a:r>
          </a:p>
          <a:p>
            <a:pPr marL="742950" lvl="2" indent="-342900" eaLnBrk="1" hangingPunct="1">
              <a:buFont typeface="Wingdings" pitchFamily="2" charset="2"/>
              <a:buChar char="ü"/>
              <a:defRPr/>
            </a:pPr>
            <a:r>
              <a:rPr lang="en-GB" sz="1800" dirty="0">
                <a:latin typeface="Calibri" pitchFamily="34" charset="0"/>
                <a:ea typeface="+mn-ea"/>
              </a:rPr>
              <a:t>Universality of policies and services</a:t>
            </a:r>
          </a:p>
          <a:p>
            <a:pPr marL="742950" lvl="2" indent="-342900" eaLnBrk="1" hangingPunct="1">
              <a:buFont typeface="Wingdings" pitchFamily="2" charset="2"/>
              <a:buChar char="ü"/>
              <a:defRPr/>
            </a:pPr>
            <a:r>
              <a:rPr lang="en-GB" sz="1800" dirty="0">
                <a:latin typeface="Calibri" pitchFamily="34" charset="0"/>
                <a:ea typeface="+mn-ea"/>
              </a:rPr>
              <a:t>Respond to disadvantage</a:t>
            </a:r>
          </a:p>
          <a:p>
            <a:pPr marL="742950" lvl="2" indent="-342900" eaLnBrk="1" hangingPunct="1">
              <a:buFont typeface="Wingdings" pitchFamily="2" charset="2"/>
              <a:buChar char="ü"/>
              <a:defRPr/>
            </a:pPr>
            <a:r>
              <a:rPr lang="en-GB" sz="1800" dirty="0">
                <a:latin typeface="Calibri" pitchFamily="34" charset="0"/>
                <a:ea typeface="+mn-ea"/>
              </a:rPr>
              <a:t>Respect the rights of people. Foster </a:t>
            </a:r>
            <a:r>
              <a:rPr lang="en-GB" sz="1800">
                <a:latin typeface="Calibri" pitchFamily="34" charset="0"/>
                <a:ea typeface="+mn-ea"/>
              </a:rPr>
              <a:t>their participation</a:t>
            </a:r>
            <a:endParaRPr lang="en-GB" sz="1800" dirty="0">
              <a:latin typeface="Calibri" pitchFamily="34" charset="0"/>
              <a:ea typeface="+mn-ea"/>
            </a:endParaRPr>
          </a:p>
          <a:p>
            <a:pPr marL="742950" lvl="2" indent="-342900" eaLnBrk="1" hangingPunct="1">
              <a:buFont typeface="Wingdings" pitchFamily="2" charset="2"/>
              <a:buChar char="ü"/>
              <a:defRPr/>
            </a:pPr>
            <a:r>
              <a:rPr lang="en-GB" sz="1800" dirty="0">
                <a:latin typeface="Calibri" pitchFamily="34" charset="0"/>
                <a:ea typeface="+mn-ea"/>
              </a:rPr>
              <a:t>Use evidence to inform policies</a:t>
            </a:r>
          </a:p>
          <a:p>
            <a:pPr marL="742950" lvl="2" indent="-342900" eaLnBrk="1" hangingPunct="1">
              <a:buFont typeface="Wingdings" pitchFamily="2" charset="2"/>
              <a:buChar char="ü"/>
              <a:defRPr/>
            </a:pPr>
            <a:r>
              <a:rPr lang="en-GB" sz="1800" dirty="0">
                <a:latin typeface="Calibri" pitchFamily="34" charset="0"/>
                <a:ea typeface="+mn-ea"/>
              </a:rPr>
              <a:t>Support people along the path to employment</a:t>
            </a:r>
          </a:p>
          <a:p>
            <a:pPr marL="342900" lvl="1" indent="-342900" eaLnBrk="1" hangingPunct="1">
              <a:buFont typeface="Arial" pitchFamily="34" charset="0"/>
              <a:buChar char="•"/>
              <a:defRPr/>
            </a:pPr>
            <a:r>
              <a:rPr lang="en-GB" sz="2000" b="1" dirty="0">
                <a:solidFill>
                  <a:srgbClr val="7030A0"/>
                </a:solidFill>
                <a:latin typeface="Calibri" pitchFamily="34" charset="0"/>
                <a:ea typeface="+mn-ea"/>
              </a:rPr>
              <a:t>Investments:</a:t>
            </a:r>
          </a:p>
          <a:p>
            <a:pPr marL="742950" lvl="2" indent="-342900" eaLnBrk="1" hangingPunct="1">
              <a:buFont typeface="Wingdings" pitchFamily="2" charset="2"/>
              <a:buChar char="ü"/>
              <a:defRPr/>
            </a:pPr>
            <a:r>
              <a:rPr lang="en-GB" sz="1800" dirty="0">
                <a:latin typeface="Calibri" pitchFamily="34" charset="0"/>
                <a:ea typeface="+mn-ea"/>
              </a:rPr>
              <a:t>In real economy</a:t>
            </a:r>
          </a:p>
          <a:p>
            <a:pPr marL="742950" lvl="2" indent="-342900" eaLnBrk="1" hangingPunct="1">
              <a:buFont typeface="Wingdings" pitchFamily="2" charset="2"/>
              <a:buChar char="ü"/>
              <a:defRPr/>
            </a:pPr>
            <a:r>
              <a:rPr lang="en-GB" sz="1800" dirty="0">
                <a:latin typeface="Calibri" pitchFamily="34" charset="0"/>
                <a:ea typeface="+mn-ea"/>
              </a:rPr>
              <a:t>In people</a:t>
            </a:r>
          </a:p>
          <a:p>
            <a:pPr marL="742950" lvl="2" indent="-342900" eaLnBrk="1" hangingPunct="1">
              <a:buFont typeface="Wingdings" pitchFamily="2" charset="2"/>
              <a:buChar char="ü"/>
              <a:defRPr/>
            </a:pPr>
            <a:r>
              <a:rPr lang="en-GB" sz="1800" dirty="0">
                <a:latin typeface="Calibri" pitchFamily="34" charset="0"/>
                <a:ea typeface="+mn-ea"/>
              </a:rPr>
              <a:t>In social infrastructures</a:t>
            </a:r>
          </a:p>
          <a:p>
            <a:pPr marL="742950" lvl="2" indent="-342900" eaLnBrk="1" hangingPunct="1">
              <a:buFont typeface="Wingdings" pitchFamily="2" charset="2"/>
              <a:buChar char="ü"/>
              <a:defRPr/>
            </a:pPr>
            <a:r>
              <a:rPr lang="en-GB" sz="1800" dirty="0">
                <a:latin typeface="Calibri" pitchFamily="34" charset="0"/>
                <a:ea typeface="+mn-ea"/>
              </a:rPr>
              <a:t>In social protection</a:t>
            </a:r>
          </a:p>
          <a:p>
            <a:pPr marL="742950" lvl="2" indent="-342900" eaLnBrk="1" hangingPunct="1">
              <a:buFont typeface="Wingdings" pitchFamily="2" charset="2"/>
              <a:buChar char="ü"/>
              <a:defRPr/>
            </a:pPr>
            <a:r>
              <a:rPr lang="en-GB" sz="1800" dirty="0">
                <a:latin typeface="Calibri" pitchFamily="34" charset="0"/>
                <a:ea typeface="+mn-ea"/>
              </a:rPr>
              <a:t>In active labour market programs </a:t>
            </a:r>
          </a:p>
          <a:p>
            <a:pPr marL="342900" lvl="1" indent="-342900" eaLnBrk="1" hangingPunct="1">
              <a:buNone/>
              <a:defRPr/>
            </a:pPr>
            <a:endParaRPr lang="en-GB" sz="2400" b="1" dirty="0">
              <a:solidFill>
                <a:srgbClr val="7030A0"/>
              </a:solidFill>
              <a:latin typeface="Calibri" pitchFamily="34" charset="0"/>
              <a:ea typeface="+mn-ea"/>
            </a:endParaRPr>
          </a:p>
          <a:p>
            <a:pPr marL="742950" lvl="2" indent="-342900" eaLnBrk="1" hangingPunct="1">
              <a:buNone/>
              <a:defRPr/>
            </a:pPr>
            <a:endParaRPr lang="en-GB" sz="2000" dirty="0">
              <a:latin typeface="Calibri" pitchFamily="34" charset="0"/>
              <a:ea typeface="+mn-ea"/>
            </a:endParaRPr>
          </a:p>
          <a:p>
            <a:pPr marL="342900" lvl="1" indent="-342900" eaLnBrk="1" hangingPunct="1">
              <a:buFont typeface="Arial" pitchFamily="34" charset="0"/>
              <a:buChar char="•"/>
              <a:defRPr/>
            </a:pPr>
            <a:endParaRPr lang="en-GB" sz="2400" b="1" dirty="0">
              <a:solidFill>
                <a:srgbClr val="7030A0"/>
              </a:solidFill>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b="1" dirty="0">
              <a:solidFill>
                <a:srgbClr val="7030A0"/>
              </a:solidFill>
              <a:latin typeface="Calibri" pitchFamily="34" charset="0"/>
              <a:ea typeface="+mn-ea"/>
            </a:endParaRPr>
          </a:p>
          <a:p>
            <a:pPr marL="342900" lvl="1" indent="-342900" eaLnBrk="1" hangingPunct="1">
              <a:buNone/>
              <a:defRPr/>
            </a:pPr>
            <a:endParaRPr lang="en-GB" sz="3200" b="1" dirty="0">
              <a:solidFill>
                <a:srgbClr val="7030A0"/>
              </a:solidFill>
              <a:latin typeface="Calibri" pitchFamily="34" charset="0"/>
              <a:ea typeface="+mn-ea"/>
            </a:endParaRPr>
          </a:p>
          <a:p>
            <a:pPr marL="742950" lvl="2" indent="-342900" eaLnBrk="1" hangingPunct="1">
              <a:buNone/>
              <a:defRPr/>
            </a:pPr>
            <a:endParaRPr lang="en-GB" sz="3200" dirty="0">
              <a:latin typeface="Calibri" pitchFamily="34" charset="0"/>
              <a:ea typeface="+mn-ea"/>
            </a:endParaRPr>
          </a:p>
          <a:p>
            <a:pPr marL="342900" lvl="1" indent="-342900" eaLnBrk="1" hangingPunct="1">
              <a:buNone/>
              <a:defRPr/>
            </a:pPr>
            <a:r>
              <a:rPr lang="en-GB" sz="3200" dirty="0">
                <a:latin typeface="Calibri" pitchFamily="34" charset="0"/>
                <a:ea typeface="+mn-ea"/>
              </a:rPr>
              <a:t>		    </a:t>
            </a:r>
          </a:p>
          <a:p>
            <a:pPr marL="342900" lvl="1" indent="-342900" eaLnBrk="1" hangingPunct="1">
              <a:buFont typeface="Arial" pitchFamily="34" charset="0"/>
              <a:buChar char="•"/>
              <a:defRPr/>
            </a:pPr>
            <a:endParaRPr lang="en-GB" sz="1600" dirty="0">
              <a:latin typeface="Calibri" pitchFamily="34" charset="0"/>
              <a:ea typeface="+mn-ea"/>
            </a:endParaRPr>
          </a:p>
          <a:p>
            <a:pPr marL="342900" lvl="1" indent="-342900" eaLnBrk="1" hangingPunct="1">
              <a:buNone/>
              <a:defRPr/>
            </a:pPr>
            <a:r>
              <a:rPr lang="es-ES" sz="1800" dirty="0">
                <a:latin typeface="Calibri" pitchFamily="34" charset="0"/>
                <a:ea typeface="+mn-ea"/>
              </a:rPr>
              <a:t>A de</a:t>
            </a:r>
          </a:p>
        </p:txBody>
      </p:sp>
      <p:sp>
        <p:nvSpPr>
          <p:cNvPr id="4099" name="3 Título"/>
          <p:cNvSpPr>
            <a:spLocks/>
          </p:cNvSpPr>
          <p:nvPr/>
        </p:nvSpPr>
        <p:spPr bwMode="auto">
          <a:xfrm>
            <a:off x="1884364" y="692151"/>
            <a:ext cx="5940425" cy="1152525"/>
          </a:xfrm>
          <a:prstGeom prst="rect">
            <a:avLst/>
          </a:prstGeom>
          <a:noFill/>
          <a:ln w="9525">
            <a:noFill/>
            <a:miter lim="800000"/>
            <a:headEnd/>
            <a:tailEnd/>
          </a:ln>
        </p:spPr>
        <p:txBody>
          <a:bodyPr anchor="ctr"/>
          <a:lstStyle/>
          <a:p>
            <a:pPr fontAlgn="base">
              <a:spcBef>
                <a:spcPct val="0"/>
              </a:spcBef>
              <a:spcAft>
                <a:spcPct val="0"/>
              </a:spcAft>
            </a:pPr>
            <a:r>
              <a:rPr lang="en-GB" sz="2800" b="1" dirty="0">
                <a:solidFill>
                  <a:srgbClr val="7030A0"/>
                </a:solidFill>
                <a:latin typeface="Calibri" pitchFamily="34" charset="0"/>
              </a:rPr>
              <a:t>We need (2):</a:t>
            </a:r>
          </a:p>
        </p:txBody>
      </p:sp>
      <p:pic>
        <p:nvPicPr>
          <p:cNvPr id="5" name="4 Imagen" descr="logo_horizon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7752184" y="260649"/>
            <a:ext cx="2432308" cy="553231"/>
          </a:xfrm>
          <a:prstGeom prst="rect">
            <a:avLst/>
          </a:prstGeom>
        </p:spPr>
      </p:pic>
    </p:spTree>
    <p:extLst>
      <p:ext uri="{BB962C8B-B14F-4D97-AF65-F5344CB8AC3E}">
        <p14:creationId xmlns:p14="http://schemas.microsoft.com/office/powerpoint/2010/main" val="2547919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844675"/>
            <a:ext cx="8229600" cy="4281488"/>
          </a:xfrm>
        </p:spPr>
        <p:txBody>
          <a:bodyPr/>
          <a:lstStyle/>
          <a:p>
            <a:pPr marL="342900" lvl="1" indent="-342900" eaLnBrk="1" hangingPunct="1">
              <a:buFont typeface="Arial" pitchFamily="34" charset="0"/>
              <a:buChar char="•"/>
              <a:defRPr/>
            </a:pPr>
            <a:r>
              <a:rPr lang="en-GB" sz="2000" b="1" dirty="0">
                <a:solidFill>
                  <a:srgbClr val="7030A0"/>
                </a:solidFill>
                <a:latin typeface="Calibri" pitchFamily="34" charset="0"/>
                <a:ea typeface="+mn-ea"/>
              </a:rPr>
              <a:t>Structural reforms: A better context for employment...</a:t>
            </a:r>
          </a:p>
          <a:p>
            <a:pPr marL="742950" lvl="2" indent="-342900" eaLnBrk="1" hangingPunct="1">
              <a:buFont typeface="Wingdings" pitchFamily="2" charset="2"/>
              <a:buChar char="ü"/>
              <a:defRPr/>
            </a:pPr>
            <a:r>
              <a:rPr lang="en-GB" sz="1800" dirty="0">
                <a:latin typeface="Calibri" pitchFamily="34" charset="0"/>
                <a:ea typeface="+mn-ea"/>
              </a:rPr>
              <a:t>Regulation of financial and housing markets</a:t>
            </a:r>
          </a:p>
          <a:p>
            <a:pPr marL="742950" lvl="2" indent="-342900" eaLnBrk="1" hangingPunct="1">
              <a:buFont typeface="Wingdings" pitchFamily="2" charset="2"/>
              <a:buChar char="ü"/>
              <a:defRPr/>
            </a:pPr>
            <a:r>
              <a:rPr lang="en-GB" sz="1800" dirty="0">
                <a:latin typeface="Calibri" pitchFamily="34" charset="0"/>
                <a:ea typeface="+mn-ea"/>
              </a:rPr>
              <a:t>Tackle indebtedness and other structural imbalances. Tax justice.</a:t>
            </a:r>
          </a:p>
          <a:p>
            <a:pPr marL="742950" lvl="2" indent="-342900" eaLnBrk="1" hangingPunct="1">
              <a:buFont typeface="Wingdings" pitchFamily="2" charset="2"/>
              <a:buChar char="ü"/>
              <a:defRPr/>
            </a:pPr>
            <a:r>
              <a:rPr lang="en-GB" sz="1800" dirty="0">
                <a:latin typeface="Calibri" pitchFamily="34" charset="0"/>
                <a:ea typeface="+mn-ea"/>
              </a:rPr>
              <a:t>Avoid segmented labour markets</a:t>
            </a:r>
          </a:p>
          <a:p>
            <a:pPr marL="742950" lvl="2" indent="-342900" eaLnBrk="1" hangingPunct="1">
              <a:buFont typeface="Wingdings" pitchFamily="2" charset="2"/>
              <a:buChar char="ü"/>
              <a:defRPr/>
            </a:pPr>
            <a:r>
              <a:rPr lang="en-GB" sz="1800" dirty="0">
                <a:latin typeface="Calibri" pitchFamily="34" charset="0"/>
                <a:ea typeface="+mn-ea"/>
              </a:rPr>
              <a:t>Stimulating labour market demand (specially in private sector, given the immense constrictions to public spending): employment subsidies, tax incentives for hiring and training, anti-discrimination laws and promotion of equal opportunities.</a:t>
            </a:r>
          </a:p>
          <a:p>
            <a:pPr marL="742950" lvl="2" indent="-342900" eaLnBrk="1" hangingPunct="1">
              <a:buFont typeface="Wingdings" pitchFamily="2" charset="2"/>
              <a:buChar char="ü"/>
              <a:defRPr/>
            </a:pPr>
            <a:r>
              <a:rPr lang="en-GB" sz="1800" dirty="0">
                <a:latin typeface="Calibri" pitchFamily="34" charset="0"/>
                <a:ea typeface="+mn-ea"/>
              </a:rPr>
              <a:t>Better spending and additional spending in active labour market programs. Align the proposed €315 billion investment plan with aims to reduce long term unemployment...</a:t>
            </a:r>
          </a:p>
          <a:p>
            <a:pPr marL="742950" lvl="2" indent="-342900" eaLnBrk="1" hangingPunct="1">
              <a:buFont typeface="Wingdings" pitchFamily="2" charset="2"/>
              <a:buChar char="ü"/>
              <a:defRPr/>
            </a:pPr>
            <a:r>
              <a:rPr lang="en-GB" sz="1800" dirty="0">
                <a:latin typeface="Calibri" pitchFamily="34" charset="0"/>
                <a:ea typeface="+mn-ea"/>
              </a:rPr>
              <a:t>Flexibility for MS to invest. Treating job creation schemes as investments exempt from fiscal rules imposed to MS.</a:t>
            </a:r>
          </a:p>
          <a:p>
            <a:pPr marL="742950" lvl="2" indent="-342900" eaLnBrk="1" hangingPunct="1">
              <a:buFont typeface="Wingdings" pitchFamily="2" charset="2"/>
              <a:buChar char="ü"/>
              <a:defRPr/>
            </a:pPr>
            <a:r>
              <a:rPr lang="en-GB" sz="1800" dirty="0">
                <a:latin typeface="Calibri" pitchFamily="34" charset="0"/>
                <a:ea typeface="+mn-ea"/>
              </a:rPr>
              <a:t>Guaranteed social transfers, especially for those definitively out of labour market.</a:t>
            </a:r>
          </a:p>
          <a:p>
            <a:pPr marL="742950" lvl="2" indent="-342900" eaLnBrk="1" hangingPunct="1">
              <a:buFont typeface="Wingdings" pitchFamily="2" charset="2"/>
              <a:buChar char="ü"/>
              <a:defRPr/>
            </a:pPr>
            <a:endParaRPr lang="en-GB" sz="1800" dirty="0">
              <a:latin typeface="Calibri" pitchFamily="34" charset="0"/>
              <a:ea typeface="+mn-ea"/>
            </a:endParaRPr>
          </a:p>
          <a:p>
            <a:pPr marL="342900" lvl="1" indent="-342900" eaLnBrk="1" hangingPunct="1">
              <a:buFont typeface="Arial" pitchFamily="34" charset="0"/>
              <a:buChar char="•"/>
              <a:defRPr/>
            </a:pPr>
            <a:endParaRPr lang="en-GB" sz="1800" dirty="0">
              <a:latin typeface="Calibri" pitchFamily="34" charset="0"/>
              <a:ea typeface="+mn-ea"/>
            </a:endParaRPr>
          </a:p>
          <a:p>
            <a:pPr marL="342900" lvl="1" indent="-342900" eaLnBrk="1" hangingPunct="1">
              <a:buNone/>
              <a:defRPr/>
            </a:pPr>
            <a:endParaRPr lang="en-GB" sz="2400" b="1" dirty="0">
              <a:solidFill>
                <a:srgbClr val="7030A0"/>
              </a:solidFill>
              <a:latin typeface="Calibri" pitchFamily="34" charset="0"/>
              <a:ea typeface="+mn-ea"/>
            </a:endParaRPr>
          </a:p>
          <a:p>
            <a:pPr marL="742950" lvl="2" indent="-342900" eaLnBrk="1" hangingPunct="1">
              <a:buNone/>
              <a:defRPr/>
            </a:pPr>
            <a:endParaRPr lang="en-GB" sz="2000" dirty="0">
              <a:latin typeface="Calibri" pitchFamily="34" charset="0"/>
              <a:ea typeface="+mn-ea"/>
            </a:endParaRPr>
          </a:p>
          <a:p>
            <a:pPr marL="342900" lvl="1" indent="-342900" eaLnBrk="1" hangingPunct="1">
              <a:buFont typeface="Arial" pitchFamily="34" charset="0"/>
              <a:buChar char="•"/>
              <a:defRPr/>
            </a:pPr>
            <a:endParaRPr lang="en-GB" sz="2400" b="1" dirty="0">
              <a:solidFill>
                <a:srgbClr val="7030A0"/>
              </a:solidFill>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dirty="0">
              <a:latin typeface="Calibri" pitchFamily="34" charset="0"/>
              <a:ea typeface="+mn-ea"/>
            </a:endParaRPr>
          </a:p>
          <a:p>
            <a:pPr marL="342900" lvl="1" indent="-342900" eaLnBrk="1" hangingPunct="1">
              <a:buFont typeface="Arial" pitchFamily="34" charset="0"/>
              <a:buChar char="•"/>
              <a:defRPr/>
            </a:pPr>
            <a:endParaRPr lang="en-GB" sz="2400" b="1" dirty="0">
              <a:solidFill>
                <a:srgbClr val="7030A0"/>
              </a:solidFill>
              <a:latin typeface="Calibri" pitchFamily="34" charset="0"/>
              <a:ea typeface="+mn-ea"/>
            </a:endParaRPr>
          </a:p>
          <a:p>
            <a:pPr marL="342900" lvl="1" indent="-342900" eaLnBrk="1" hangingPunct="1">
              <a:buNone/>
              <a:defRPr/>
            </a:pPr>
            <a:endParaRPr lang="en-GB" sz="3200" b="1" dirty="0">
              <a:solidFill>
                <a:srgbClr val="7030A0"/>
              </a:solidFill>
              <a:latin typeface="Calibri" pitchFamily="34" charset="0"/>
              <a:ea typeface="+mn-ea"/>
            </a:endParaRPr>
          </a:p>
          <a:p>
            <a:pPr marL="742950" lvl="2" indent="-342900" eaLnBrk="1" hangingPunct="1">
              <a:buNone/>
              <a:defRPr/>
            </a:pPr>
            <a:endParaRPr lang="en-GB" sz="3200" dirty="0">
              <a:latin typeface="Calibri" pitchFamily="34" charset="0"/>
              <a:ea typeface="+mn-ea"/>
            </a:endParaRPr>
          </a:p>
          <a:p>
            <a:pPr marL="342900" lvl="1" indent="-342900" eaLnBrk="1" hangingPunct="1">
              <a:buNone/>
              <a:defRPr/>
            </a:pPr>
            <a:r>
              <a:rPr lang="en-GB" sz="3200" dirty="0">
                <a:latin typeface="Calibri" pitchFamily="34" charset="0"/>
                <a:ea typeface="+mn-ea"/>
              </a:rPr>
              <a:t>		    </a:t>
            </a:r>
          </a:p>
          <a:p>
            <a:pPr marL="342900" lvl="1" indent="-342900" eaLnBrk="1" hangingPunct="1">
              <a:buFont typeface="Arial" pitchFamily="34" charset="0"/>
              <a:buChar char="•"/>
              <a:defRPr/>
            </a:pPr>
            <a:endParaRPr lang="en-GB" sz="1600" dirty="0">
              <a:latin typeface="Calibri" pitchFamily="34" charset="0"/>
              <a:ea typeface="+mn-ea"/>
            </a:endParaRPr>
          </a:p>
          <a:p>
            <a:pPr marL="342900" lvl="1" indent="-342900" eaLnBrk="1" hangingPunct="1">
              <a:buNone/>
              <a:defRPr/>
            </a:pPr>
            <a:r>
              <a:rPr lang="es-ES" sz="1800" dirty="0">
                <a:latin typeface="Calibri" pitchFamily="34" charset="0"/>
                <a:ea typeface="+mn-ea"/>
              </a:rPr>
              <a:t>A de</a:t>
            </a:r>
          </a:p>
        </p:txBody>
      </p:sp>
      <p:sp>
        <p:nvSpPr>
          <p:cNvPr id="4099" name="3 Título"/>
          <p:cNvSpPr>
            <a:spLocks/>
          </p:cNvSpPr>
          <p:nvPr/>
        </p:nvSpPr>
        <p:spPr bwMode="auto">
          <a:xfrm>
            <a:off x="1884364" y="692151"/>
            <a:ext cx="5940425" cy="1152525"/>
          </a:xfrm>
          <a:prstGeom prst="rect">
            <a:avLst/>
          </a:prstGeom>
          <a:noFill/>
          <a:ln w="9525">
            <a:noFill/>
            <a:miter lim="800000"/>
            <a:headEnd/>
            <a:tailEnd/>
          </a:ln>
        </p:spPr>
        <p:txBody>
          <a:bodyPr anchor="ctr"/>
          <a:lstStyle/>
          <a:p>
            <a:pPr fontAlgn="base">
              <a:spcBef>
                <a:spcPct val="0"/>
              </a:spcBef>
              <a:spcAft>
                <a:spcPct val="0"/>
              </a:spcAft>
            </a:pPr>
            <a:r>
              <a:rPr lang="en-GB" sz="2800" b="1" dirty="0">
                <a:solidFill>
                  <a:srgbClr val="7030A0"/>
                </a:solidFill>
                <a:latin typeface="Calibri" pitchFamily="34" charset="0"/>
              </a:rPr>
              <a:t>We need (3):</a:t>
            </a:r>
          </a:p>
        </p:txBody>
      </p:sp>
      <p:pic>
        <p:nvPicPr>
          <p:cNvPr id="5" name="4 Imagen" descr="logo_horizon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7752184" y="260649"/>
            <a:ext cx="2432308" cy="553231"/>
          </a:xfrm>
          <a:prstGeom prst="rect">
            <a:avLst/>
          </a:prstGeom>
        </p:spPr>
      </p:pic>
    </p:spTree>
    <p:extLst>
      <p:ext uri="{BB962C8B-B14F-4D97-AF65-F5344CB8AC3E}">
        <p14:creationId xmlns:p14="http://schemas.microsoft.com/office/powerpoint/2010/main" val="3698537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3 Título"/>
          <p:cNvSpPr>
            <a:spLocks/>
          </p:cNvSpPr>
          <p:nvPr/>
        </p:nvSpPr>
        <p:spPr bwMode="auto">
          <a:xfrm>
            <a:off x="1847850" y="3716339"/>
            <a:ext cx="8497888" cy="1800225"/>
          </a:xfrm>
          <a:prstGeom prst="rect">
            <a:avLst/>
          </a:prstGeom>
          <a:noFill/>
          <a:ln w="9525">
            <a:noFill/>
            <a:miter lim="800000"/>
            <a:headEnd/>
            <a:tailEnd/>
          </a:ln>
        </p:spPr>
        <p:txBody>
          <a:bodyPr anchor="ctr"/>
          <a:lstStyle/>
          <a:p>
            <a:pPr algn="ctr" fontAlgn="base">
              <a:spcBef>
                <a:spcPct val="0"/>
              </a:spcBef>
              <a:spcAft>
                <a:spcPct val="0"/>
              </a:spcAft>
            </a:pPr>
            <a:r>
              <a:rPr lang="es-ES_tradnl" sz="1600" dirty="0">
                <a:solidFill>
                  <a:srgbClr val="FFFFFF"/>
                </a:solidFill>
                <a:latin typeface="GothamBook" pitchFamily="50" charset="0"/>
              </a:rPr>
              <a:t>Síguenos en</a:t>
            </a:r>
          </a:p>
          <a:p>
            <a:pPr algn="ctr" fontAlgn="base">
              <a:spcBef>
                <a:spcPct val="0"/>
              </a:spcBef>
              <a:spcAft>
                <a:spcPct val="0"/>
              </a:spcAft>
            </a:pPr>
            <a:r>
              <a:rPr lang="es-ES" sz="1600" i="1" dirty="0">
                <a:solidFill>
                  <a:srgbClr val="000000"/>
                </a:solidFill>
              </a:rPr>
              <a:t>www.</a:t>
            </a:r>
            <a:r>
              <a:rPr lang="es-ES" sz="1600" b="1" i="1" dirty="0">
                <a:solidFill>
                  <a:srgbClr val="000000"/>
                </a:solidFill>
              </a:rPr>
              <a:t>facebook</a:t>
            </a:r>
            <a:r>
              <a:rPr lang="es-ES" sz="1600" i="1" dirty="0">
                <a:solidFill>
                  <a:srgbClr val="000000"/>
                </a:solidFill>
              </a:rPr>
              <a:t>.com/</a:t>
            </a:r>
            <a:r>
              <a:rPr lang="es-ES" sz="1600" b="1" i="1" dirty="0">
                <a:solidFill>
                  <a:srgbClr val="000000"/>
                </a:solidFill>
              </a:rPr>
              <a:t>RAISfundacion</a:t>
            </a:r>
          </a:p>
          <a:p>
            <a:pPr algn="ctr" fontAlgn="base">
              <a:spcBef>
                <a:spcPct val="0"/>
              </a:spcBef>
              <a:spcAft>
                <a:spcPct val="0"/>
              </a:spcAft>
            </a:pPr>
            <a:r>
              <a:rPr lang="es-ES" sz="1600" i="1" dirty="0">
                <a:solidFill>
                  <a:srgbClr val="000000"/>
                </a:solidFill>
              </a:rPr>
              <a:t>https://</a:t>
            </a:r>
            <a:r>
              <a:rPr lang="es-ES" sz="1600" b="1" i="1" dirty="0">
                <a:solidFill>
                  <a:srgbClr val="000000"/>
                </a:solidFill>
              </a:rPr>
              <a:t>twitter</a:t>
            </a:r>
            <a:r>
              <a:rPr lang="es-ES" sz="1600" i="1" dirty="0">
                <a:solidFill>
                  <a:srgbClr val="000000"/>
                </a:solidFill>
              </a:rPr>
              <a:t>.com/</a:t>
            </a:r>
            <a:r>
              <a:rPr lang="es-ES" sz="1600" b="1" i="1" dirty="0">
                <a:solidFill>
                  <a:srgbClr val="000000"/>
                </a:solidFill>
              </a:rPr>
              <a:t>RAISFundacion</a:t>
            </a:r>
          </a:p>
          <a:p>
            <a:pPr algn="ctr" fontAlgn="base">
              <a:spcBef>
                <a:spcPct val="0"/>
              </a:spcBef>
              <a:spcAft>
                <a:spcPct val="0"/>
              </a:spcAft>
            </a:pPr>
            <a:r>
              <a:rPr lang="es-ES" sz="1600" i="1" dirty="0">
                <a:solidFill>
                  <a:srgbClr val="000000"/>
                </a:solidFill>
              </a:rPr>
              <a:t>www.</a:t>
            </a:r>
            <a:r>
              <a:rPr lang="es-ES" sz="1600" b="1" i="1" dirty="0">
                <a:solidFill>
                  <a:srgbClr val="000000"/>
                </a:solidFill>
              </a:rPr>
              <a:t>youtube</a:t>
            </a:r>
            <a:r>
              <a:rPr lang="es-ES" sz="1600" i="1" dirty="0">
                <a:solidFill>
                  <a:srgbClr val="000000"/>
                </a:solidFill>
              </a:rPr>
              <a:t>.com/user/</a:t>
            </a:r>
            <a:r>
              <a:rPr lang="es-ES" sz="1600" b="1" i="1" dirty="0">
                <a:solidFill>
                  <a:srgbClr val="000000"/>
                </a:solidFill>
              </a:rPr>
              <a:t>RAISfundacion </a:t>
            </a:r>
          </a:p>
          <a:p>
            <a:pPr algn="ctr" fontAlgn="base">
              <a:spcBef>
                <a:spcPct val="0"/>
              </a:spcBef>
              <a:spcAft>
                <a:spcPct val="0"/>
              </a:spcAft>
            </a:pPr>
            <a:r>
              <a:rPr lang="es-ES" sz="1600" i="1" dirty="0">
                <a:solidFill>
                  <a:srgbClr val="000000"/>
                </a:solidFill>
              </a:rPr>
              <a:t>www.</a:t>
            </a:r>
            <a:r>
              <a:rPr lang="es-ES" sz="1600" b="1" i="1" dirty="0">
                <a:solidFill>
                  <a:srgbClr val="000000"/>
                </a:solidFill>
              </a:rPr>
              <a:t>linkedin</a:t>
            </a:r>
            <a:r>
              <a:rPr lang="es-ES" sz="1600" i="1" dirty="0">
                <a:solidFill>
                  <a:srgbClr val="000000"/>
                </a:solidFill>
              </a:rPr>
              <a:t>.com/company/rais-fundaci-n</a:t>
            </a:r>
            <a:endParaRPr lang="es-ES_tradnl" sz="1600" dirty="0">
              <a:solidFill>
                <a:srgbClr val="000000"/>
              </a:solidFill>
              <a:latin typeface="GothamBook" pitchFamily="50" charset="0"/>
            </a:endParaRPr>
          </a:p>
          <a:p>
            <a:pPr algn="ctr" fontAlgn="base">
              <a:spcBef>
                <a:spcPct val="0"/>
              </a:spcBef>
              <a:spcAft>
                <a:spcPct val="0"/>
              </a:spcAft>
            </a:pPr>
            <a:r>
              <a:rPr lang="es-ES_tradnl" sz="1600" dirty="0">
                <a:solidFill>
                  <a:srgbClr val="000000"/>
                </a:solidFill>
                <a:latin typeface="GothamBook" pitchFamily="50" charset="0"/>
              </a:rPr>
              <a:t> </a:t>
            </a:r>
          </a:p>
        </p:txBody>
      </p:sp>
      <p:sp>
        <p:nvSpPr>
          <p:cNvPr id="6" name="5 Rectángulo"/>
          <p:cNvSpPr/>
          <p:nvPr/>
        </p:nvSpPr>
        <p:spPr>
          <a:xfrm>
            <a:off x="2279576" y="620688"/>
            <a:ext cx="4572000" cy="1754326"/>
          </a:xfrm>
          <a:prstGeom prst="rect">
            <a:avLst/>
          </a:prstGeom>
        </p:spPr>
        <p:txBody>
          <a:bodyPr>
            <a:spAutoFit/>
          </a:bodyPr>
          <a:lstStyle/>
          <a:p>
            <a:pPr fontAlgn="base">
              <a:spcBef>
                <a:spcPct val="0"/>
              </a:spcBef>
              <a:spcAft>
                <a:spcPct val="0"/>
              </a:spcAft>
              <a:defRPr/>
            </a:pPr>
            <a:r>
              <a:rPr lang="es-ES" dirty="0" err="1">
                <a:solidFill>
                  <a:srgbClr val="000000"/>
                </a:solidFill>
                <a:latin typeface="Calibri" pitchFamily="34" charset="0"/>
              </a:rPr>
              <a:t>Contact</a:t>
            </a:r>
            <a:r>
              <a:rPr lang="es-ES" dirty="0">
                <a:solidFill>
                  <a:srgbClr val="000000"/>
                </a:solidFill>
                <a:latin typeface="Calibri" pitchFamily="34" charset="0"/>
              </a:rPr>
              <a:t>:  </a:t>
            </a:r>
          </a:p>
          <a:p>
            <a:pPr fontAlgn="base">
              <a:spcBef>
                <a:spcPct val="0"/>
              </a:spcBef>
              <a:spcAft>
                <a:spcPct val="0"/>
              </a:spcAft>
              <a:defRPr/>
            </a:pPr>
            <a:r>
              <a:rPr lang="es-ES" dirty="0">
                <a:solidFill>
                  <a:srgbClr val="000000"/>
                </a:solidFill>
                <a:latin typeface="Calibri" pitchFamily="34" charset="0"/>
              </a:rPr>
              <a:t>Patricia Bezunartea</a:t>
            </a:r>
          </a:p>
          <a:p>
            <a:pPr fontAlgn="base">
              <a:spcBef>
                <a:spcPct val="0"/>
              </a:spcBef>
              <a:spcAft>
                <a:spcPct val="0"/>
              </a:spcAft>
              <a:defRPr/>
            </a:pPr>
            <a:r>
              <a:rPr lang="es-ES" dirty="0">
                <a:solidFill>
                  <a:srgbClr val="000000"/>
                </a:solidFill>
                <a:latin typeface="Calibri" pitchFamily="34" charset="0"/>
              </a:rPr>
              <a:t>RAIS Fundación </a:t>
            </a:r>
          </a:p>
          <a:p>
            <a:pPr fontAlgn="base">
              <a:spcBef>
                <a:spcPct val="0"/>
              </a:spcBef>
              <a:spcAft>
                <a:spcPct val="0"/>
              </a:spcAft>
              <a:defRPr/>
            </a:pPr>
            <a:r>
              <a:rPr lang="es-ES" dirty="0">
                <a:solidFill>
                  <a:srgbClr val="000000"/>
                </a:solidFill>
                <a:latin typeface="Calibri" pitchFamily="34" charset="0"/>
                <a:hlinkClick r:id="rId2"/>
              </a:rPr>
              <a:t>www.raisfundacion.org</a:t>
            </a:r>
            <a:r>
              <a:rPr lang="es-ES" dirty="0">
                <a:solidFill>
                  <a:srgbClr val="000000"/>
                </a:solidFill>
                <a:latin typeface="Calibri" pitchFamily="34" charset="0"/>
              </a:rPr>
              <a:t> </a:t>
            </a:r>
          </a:p>
          <a:p>
            <a:pPr fontAlgn="base">
              <a:spcBef>
                <a:spcPct val="0"/>
              </a:spcBef>
              <a:spcAft>
                <a:spcPct val="0"/>
              </a:spcAft>
              <a:defRPr/>
            </a:pPr>
            <a:r>
              <a:rPr lang="es-ES" dirty="0">
                <a:solidFill>
                  <a:srgbClr val="000000"/>
                </a:solidFill>
                <a:latin typeface="Calibri" pitchFamily="34" charset="0"/>
              </a:rPr>
              <a:t>+3491 110 89 84</a:t>
            </a:r>
          </a:p>
          <a:p>
            <a:pPr fontAlgn="base">
              <a:spcBef>
                <a:spcPct val="0"/>
              </a:spcBef>
              <a:spcAft>
                <a:spcPct val="0"/>
              </a:spcAft>
              <a:defRPr/>
            </a:pPr>
            <a:r>
              <a:rPr lang="es-ES_tradnl" dirty="0">
                <a:solidFill>
                  <a:srgbClr val="000000"/>
                </a:solidFill>
                <a:latin typeface="Calibri" pitchFamily="34" charset="0"/>
              </a:rPr>
              <a:t>patriciab@raisfundacion.org</a:t>
            </a:r>
            <a:endParaRPr lang="es-ES" dirty="0">
              <a:solidFill>
                <a:srgbClr val="000000"/>
              </a:solidFill>
              <a:latin typeface="Calibri" pitchFamily="34" charset="0"/>
            </a:endParaRPr>
          </a:p>
        </p:txBody>
      </p:sp>
      <p:grpSp>
        <p:nvGrpSpPr>
          <p:cNvPr id="7" name="18 Grupo"/>
          <p:cNvGrpSpPr>
            <a:grpSpLocks/>
          </p:cNvGrpSpPr>
          <p:nvPr/>
        </p:nvGrpSpPr>
        <p:grpSpPr bwMode="auto">
          <a:xfrm>
            <a:off x="1524000" y="2132856"/>
            <a:ext cx="9144000" cy="1225550"/>
            <a:chOff x="0" y="3861048"/>
            <a:chExt cx="9144000" cy="1224136"/>
          </a:xfrm>
        </p:grpSpPr>
        <p:grpSp>
          <p:nvGrpSpPr>
            <p:cNvPr id="8" name="17 Grupo"/>
            <p:cNvGrpSpPr>
              <a:grpSpLocks/>
            </p:cNvGrpSpPr>
            <p:nvPr/>
          </p:nvGrpSpPr>
          <p:grpSpPr bwMode="auto">
            <a:xfrm>
              <a:off x="0" y="4293096"/>
              <a:ext cx="9144000" cy="792088"/>
              <a:chOff x="0" y="4293096"/>
              <a:chExt cx="9144000" cy="792088"/>
            </a:xfrm>
          </p:grpSpPr>
          <p:sp>
            <p:nvSpPr>
              <p:cNvPr id="10" name="9 Rectángulo"/>
              <p:cNvSpPr/>
              <p:nvPr/>
            </p:nvSpPr>
            <p:spPr>
              <a:xfrm>
                <a:off x="0" y="4292350"/>
                <a:ext cx="9144000" cy="792834"/>
              </a:xfrm>
              <a:prstGeom prst="rect">
                <a:avLst/>
              </a:prstGeom>
              <a:solidFill>
                <a:srgbClr val="5725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FF"/>
                  </a:solidFill>
                </a:endParaRPr>
              </a:p>
            </p:txBody>
          </p:sp>
          <p:pic>
            <p:nvPicPr>
              <p:cNvPr id="11" name="Picture 13" descr="S:\Dir_Movilizacion\2012\3_COMUNICACION\WEB\iconos_rais\botones_redes_home.jpg"/>
              <p:cNvPicPr>
                <a:picLocks noChangeAspect="1" noChangeArrowheads="1"/>
              </p:cNvPicPr>
              <p:nvPr/>
            </p:nvPicPr>
            <p:blipFill>
              <a:blip r:embed="rId3" cstate="print"/>
              <a:srcRect/>
              <a:stretch>
                <a:fillRect/>
              </a:stretch>
            </p:blipFill>
            <p:spPr bwMode="auto">
              <a:xfrm>
                <a:off x="1908175" y="4292350"/>
                <a:ext cx="5343525" cy="759535"/>
              </a:xfrm>
              <a:prstGeom prst="rect">
                <a:avLst/>
              </a:prstGeom>
              <a:ln>
                <a:noFill/>
              </a:ln>
              <a:effectLst>
                <a:outerShdw blurRad="292100" dist="139700" dir="2700000" algn="tl" rotWithShape="0">
                  <a:srgbClr val="333333">
                    <a:alpha val="65000"/>
                  </a:srgbClr>
                </a:outerShdw>
              </a:effectLst>
            </p:spPr>
          </p:pic>
        </p:grpSp>
        <p:sp>
          <p:nvSpPr>
            <p:cNvPr id="9" name="15 Rectángulo"/>
            <p:cNvSpPr>
              <a:spLocks noChangeArrowheads="1"/>
            </p:cNvSpPr>
            <p:nvPr/>
          </p:nvSpPr>
          <p:spPr bwMode="auto">
            <a:xfrm>
              <a:off x="4067944" y="3861048"/>
              <a:ext cx="1128001" cy="368906"/>
            </a:xfrm>
            <a:prstGeom prst="rect">
              <a:avLst/>
            </a:prstGeom>
            <a:noFill/>
            <a:ln w="9525">
              <a:noFill/>
              <a:miter lim="800000"/>
              <a:headEnd/>
              <a:tailEnd/>
            </a:ln>
          </p:spPr>
          <p:txBody>
            <a:bodyPr wrap="none">
              <a:spAutoFit/>
            </a:bodyPr>
            <a:lstStyle/>
            <a:p>
              <a:pPr fontAlgn="base">
                <a:spcBef>
                  <a:spcPct val="0"/>
                </a:spcBef>
                <a:spcAft>
                  <a:spcPct val="0"/>
                </a:spcAft>
              </a:pPr>
              <a:r>
                <a:rPr lang="es-ES_tradnl" dirty="0" err="1">
                  <a:solidFill>
                    <a:srgbClr val="000000"/>
                  </a:solidFill>
                  <a:latin typeface="Calibri" pitchFamily="34" charset="0"/>
                </a:rPr>
                <a:t>Follow</a:t>
              </a:r>
              <a:r>
                <a:rPr lang="es-ES_tradnl" dirty="0">
                  <a:solidFill>
                    <a:srgbClr val="000000"/>
                  </a:solidFill>
                  <a:latin typeface="Calibri" pitchFamily="34" charset="0"/>
                </a:rPr>
                <a:t> </a:t>
              </a:r>
              <a:r>
                <a:rPr lang="es-ES_tradnl" dirty="0" err="1">
                  <a:solidFill>
                    <a:srgbClr val="000000"/>
                  </a:solidFill>
                  <a:latin typeface="Calibri" pitchFamily="34" charset="0"/>
                </a:rPr>
                <a:t>us</a:t>
              </a:r>
              <a:r>
                <a:rPr lang="es-ES_tradnl" dirty="0">
                  <a:solidFill>
                    <a:srgbClr val="000000"/>
                  </a:solidFill>
                  <a:latin typeface="Calibri" pitchFamily="34" charset="0"/>
                </a:rPr>
                <a:t>:</a:t>
              </a:r>
              <a:endParaRPr lang="es-ES" b="1" dirty="0">
                <a:solidFill>
                  <a:srgbClr val="7030A0"/>
                </a:solidFill>
                <a:latin typeface="Calibri" pitchFamily="34" charset="0"/>
              </a:endParaRPr>
            </a:p>
          </p:txBody>
        </p:sp>
      </p:grpSp>
      <p:pic>
        <p:nvPicPr>
          <p:cNvPr id="12" name="11 Imagen" descr="logo_horizont.jpg"/>
          <p:cNvPicPr>
            <a:picLocks noChangeAspect="1"/>
          </p:cNvPicPr>
          <p:nvPr/>
        </p:nvPicPr>
        <p:blipFill>
          <a:blip r:embed="rId4" cstate="print">
            <a:clrChange>
              <a:clrFrom>
                <a:srgbClr val="FFFFFE"/>
              </a:clrFrom>
              <a:clrTo>
                <a:srgbClr val="FFFFFE">
                  <a:alpha val="0"/>
                </a:srgbClr>
              </a:clrTo>
            </a:clrChange>
          </a:blip>
          <a:stretch>
            <a:fillRect/>
          </a:stretch>
        </p:blipFill>
        <p:spPr>
          <a:xfrm>
            <a:off x="7608168" y="5733257"/>
            <a:ext cx="2432308" cy="553231"/>
          </a:xfrm>
          <a:prstGeom prst="rect">
            <a:avLst/>
          </a:prstGeom>
        </p:spPr>
      </p:pic>
    </p:spTree>
    <p:extLst>
      <p:ext uri="{BB962C8B-B14F-4D97-AF65-F5344CB8AC3E}">
        <p14:creationId xmlns:p14="http://schemas.microsoft.com/office/powerpoint/2010/main" val="29600937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ctrTitle"/>
          </p:nvPr>
        </p:nvSpPr>
        <p:spPr>
          <a:xfrm>
            <a:off x="2209800" y="116633"/>
            <a:ext cx="7772400" cy="2304256"/>
          </a:xfrm>
        </p:spPr>
        <p:txBody>
          <a:bodyPr>
            <a:normAutofit fontScale="90000"/>
          </a:bodyPr>
          <a:lstStyle/>
          <a:p>
            <a:r>
              <a:rPr lang="en-US" dirty="0" smtClean="0"/>
              <a:t/>
            </a:r>
            <a:br>
              <a:rPr lang="en-US" dirty="0" smtClean="0"/>
            </a:br>
            <a:r>
              <a:rPr lang="en-US" dirty="0" smtClean="0"/>
              <a:t>Long term unemployment in Greece.</a:t>
            </a:r>
            <a:br>
              <a:rPr lang="en-US" dirty="0" smtClean="0"/>
            </a:br>
            <a:r>
              <a:rPr lang="en-US" dirty="0" smtClean="0"/>
              <a:t>Investing in the economy, in humans, in society. </a:t>
            </a:r>
            <a:br>
              <a:rPr lang="en-US" dirty="0" smtClean="0"/>
            </a:br>
            <a:r>
              <a:rPr lang="en-US" dirty="0" smtClean="0"/>
              <a:t> </a:t>
            </a:r>
            <a:endParaRPr lang="el-GR" dirty="0"/>
          </a:p>
        </p:txBody>
      </p:sp>
      <p:sp>
        <p:nvSpPr>
          <p:cNvPr id="8" name="7 - Υπότιτλος"/>
          <p:cNvSpPr>
            <a:spLocks noGrp="1"/>
          </p:cNvSpPr>
          <p:nvPr>
            <p:ph type="subTitle" idx="1"/>
          </p:nvPr>
        </p:nvSpPr>
        <p:spPr>
          <a:xfrm>
            <a:off x="2895600" y="2636912"/>
            <a:ext cx="6400800" cy="3168352"/>
          </a:xfrm>
        </p:spPr>
        <p:txBody>
          <a:bodyPr>
            <a:normAutofit fontScale="85000" lnSpcReduction="10000"/>
          </a:bodyPr>
          <a:lstStyle/>
          <a:p>
            <a:r>
              <a:rPr lang="en-US" dirty="0" err="1" smtClean="0"/>
              <a:t>Evangelia</a:t>
            </a:r>
            <a:r>
              <a:rPr lang="en-US" dirty="0" smtClean="0"/>
              <a:t> </a:t>
            </a:r>
            <a:r>
              <a:rPr lang="en-US" dirty="0" err="1" smtClean="0"/>
              <a:t>Lyssari</a:t>
            </a:r>
            <a:endParaRPr lang="en-US" dirty="0" smtClean="0"/>
          </a:p>
          <a:p>
            <a:r>
              <a:rPr lang="en-US" dirty="0" smtClean="0"/>
              <a:t>Social Worker</a:t>
            </a:r>
          </a:p>
          <a:p>
            <a:r>
              <a:rPr lang="en-US" dirty="0" smtClean="0"/>
              <a:t>Job Advisor</a:t>
            </a:r>
          </a:p>
          <a:p>
            <a:r>
              <a:rPr lang="en-US" dirty="0" smtClean="0"/>
              <a:t>Member of Manpower Organization stuff union in Southwest Greece and Peloponnese</a:t>
            </a:r>
          </a:p>
          <a:p>
            <a:r>
              <a:rPr lang="en-US" dirty="0" smtClean="0"/>
              <a:t>Member of Greek Social Workers Action Network </a:t>
            </a:r>
          </a:p>
          <a:p>
            <a:endParaRPr lang="en-US" dirty="0" smtClean="0"/>
          </a:p>
          <a:p>
            <a:endParaRPr lang="el-GR" dirty="0"/>
          </a:p>
        </p:txBody>
      </p:sp>
    </p:spTree>
    <p:extLst>
      <p:ext uri="{BB962C8B-B14F-4D97-AF65-F5344CB8AC3E}">
        <p14:creationId xmlns:p14="http://schemas.microsoft.com/office/powerpoint/2010/main" val="2805970948"/>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The indicative list: a second attempt to </a:t>
            </a:r>
            <a:r>
              <a:rPr lang="en-US" noProof="0" dirty="0" err="1" smtClean="0"/>
              <a:t>analyse</a:t>
            </a:r>
            <a:endParaRPr lang="en-US" noProof="0" dirty="0"/>
          </a:p>
        </p:txBody>
      </p:sp>
      <p:pic>
        <p:nvPicPr>
          <p:cNvPr id="3" name="Afbeelding 2"/>
          <p:cNvPicPr>
            <a:picLocks noChangeAspect="1"/>
          </p:cNvPicPr>
          <p:nvPr/>
        </p:nvPicPr>
        <p:blipFill>
          <a:blip r:embed="rId2"/>
          <a:stretch>
            <a:fillRect/>
          </a:stretch>
        </p:blipFill>
        <p:spPr>
          <a:xfrm>
            <a:off x="1850584" y="1628800"/>
            <a:ext cx="7629793" cy="4351808"/>
          </a:xfrm>
          <a:prstGeom prst="rect">
            <a:avLst/>
          </a:prstGeom>
        </p:spPr>
      </p:pic>
    </p:spTree>
    <p:extLst>
      <p:ext uri="{BB962C8B-B14F-4D97-AF65-F5344CB8AC3E}">
        <p14:creationId xmlns:p14="http://schemas.microsoft.com/office/powerpoint/2010/main" val="2745792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GREECE</a:t>
            </a:r>
            <a:endParaRPr lang="el-GR" dirty="0"/>
          </a:p>
        </p:txBody>
      </p:sp>
      <p:sp>
        <p:nvSpPr>
          <p:cNvPr id="3" name="2 - Θέση περιεχομένου"/>
          <p:cNvSpPr>
            <a:spLocks noGrp="1"/>
          </p:cNvSpPr>
          <p:nvPr>
            <p:ph idx="1"/>
          </p:nvPr>
        </p:nvSpPr>
        <p:spPr/>
        <p:txBody>
          <a:bodyPr/>
          <a:lstStyle/>
          <a:p>
            <a:r>
              <a:rPr lang="en-US" dirty="0" smtClean="0"/>
              <a:t>Population: 11.030.000</a:t>
            </a:r>
          </a:p>
          <a:p>
            <a:r>
              <a:rPr lang="en-US" dirty="0" smtClean="0"/>
              <a:t>Manpower: 4.862.900</a:t>
            </a:r>
          </a:p>
          <a:p>
            <a:r>
              <a:rPr lang="en-US" dirty="0" smtClean="0"/>
              <a:t>Unemployed: 1.327.900</a:t>
            </a:r>
          </a:p>
          <a:p>
            <a:pPr>
              <a:buNone/>
            </a:pPr>
            <a:r>
              <a:rPr lang="en-US" dirty="0" smtClean="0"/>
              <a:t>www.statistics.gr</a:t>
            </a:r>
          </a:p>
          <a:p>
            <a:endParaRPr lang="el-GR" dirty="0"/>
          </a:p>
        </p:txBody>
      </p:sp>
    </p:spTree>
    <p:extLst>
      <p:ext uri="{BB962C8B-B14F-4D97-AF65-F5344CB8AC3E}">
        <p14:creationId xmlns:p14="http://schemas.microsoft.com/office/powerpoint/2010/main" val="4188114121"/>
      </p:ext>
    </p:extLst>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Main fields of work in 2013</a:t>
            </a:r>
            <a:br>
              <a:rPr lang="en-US" dirty="0" smtClean="0"/>
            </a:br>
            <a:r>
              <a:rPr lang="en-US" sz="3100" dirty="0"/>
              <a:t>www.statistics.gr</a:t>
            </a:r>
            <a:r>
              <a:rPr lang="en-US" dirty="0" smtClean="0"/>
              <a:t/>
            </a:r>
            <a:br>
              <a:rPr lang="en-US" dirty="0" smtClean="0"/>
            </a:br>
            <a:endParaRPr lang="el-GR" dirty="0"/>
          </a:p>
        </p:txBody>
      </p:sp>
      <p:sp>
        <p:nvSpPr>
          <p:cNvPr id="3" name="2 - Θέση περιεχομένου"/>
          <p:cNvSpPr>
            <a:spLocks noGrp="1"/>
          </p:cNvSpPr>
          <p:nvPr>
            <p:ph idx="1"/>
          </p:nvPr>
        </p:nvSpPr>
        <p:spPr>
          <a:xfrm>
            <a:off x="1981200" y="1556792"/>
            <a:ext cx="8229600" cy="5112568"/>
          </a:xfrm>
        </p:spPr>
        <p:txBody>
          <a:bodyPr>
            <a:normAutofit fontScale="70000" lnSpcReduction="20000"/>
          </a:bodyPr>
          <a:lstStyle/>
          <a:p>
            <a:r>
              <a:rPr lang="en-US" sz="3900" dirty="0"/>
              <a:t>Wholesale and retail trade, repair vehicles and motorcycles</a:t>
            </a:r>
          </a:p>
          <a:p>
            <a:r>
              <a:rPr lang="en-US" sz="3900" dirty="0"/>
              <a:t>Agriculture, forestry and fishing</a:t>
            </a:r>
          </a:p>
          <a:p>
            <a:r>
              <a:rPr lang="en-US" sz="3900" dirty="0"/>
              <a:t>Manufacturing.</a:t>
            </a:r>
          </a:p>
          <a:p>
            <a:r>
              <a:rPr lang="en-US" sz="3900" dirty="0"/>
              <a:t>Public administration and defense compulsory, social insurance</a:t>
            </a:r>
          </a:p>
          <a:p>
            <a:r>
              <a:rPr lang="en-US" sz="3900" dirty="0"/>
              <a:t>Tourism</a:t>
            </a:r>
          </a:p>
          <a:p>
            <a:r>
              <a:rPr lang="en-US" sz="3900" dirty="0"/>
              <a:t>Health services</a:t>
            </a:r>
          </a:p>
          <a:p>
            <a:r>
              <a:rPr lang="en-US" sz="3900" dirty="0"/>
              <a:t>Education</a:t>
            </a:r>
          </a:p>
          <a:p>
            <a:r>
              <a:rPr lang="en-US" sz="3900" dirty="0"/>
              <a:t>Constructions</a:t>
            </a:r>
          </a:p>
          <a:p>
            <a:r>
              <a:rPr lang="en-US" sz="3900" dirty="0"/>
              <a:t>Transportation and logistics</a:t>
            </a:r>
          </a:p>
          <a:p>
            <a:pPr>
              <a:buNone/>
            </a:pPr>
            <a:r>
              <a:rPr lang="en-US" sz="3900" dirty="0"/>
              <a:t> </a:t>
            </a:r>
          </a:p>
          <a:p>
            <a:pPr>
              <a:buNone/>
            </a:pPr>
            <a:endParaRPr lang="el-GR" dirty="0"/>
          </a:p>
        </p:txBody>
      </p:sp>
    </p:spTree>
    <p:extLst>
      <p:ext uri="{BB962C8B-B14F-4D97-AF65-F5344CB8AC3E}">
        <p14:creationId xmlns:p14="http://schemas.microsoft.com/office/powerpoint/2010/main" val="3612441902"/>
      </p:ext>
    </p:extLst>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Statistics on unemployment</a:t>
            </a:r>
            <a:br>
              <a:rPr lang="en-US" dirty="0" smtClean="0"/>
            </a:br>
            <a:r>
              <a:rPr lang="en-US" sz="3100" dirty="0"/>
              <a:t>www.oaed.gr</a:t>
            </a:r>
            <a:r>
              <a:rPr lang="el-GR" dirty="0" smtClean="0"/>
              <a:t/>
            </a:r>
            <a:br>
              <a:rPr lang="el-GR" dirty="0" smtClean="0"/>
            </a:b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n-US" dirty="0" smtClean="0">
                <a:solidFill>
                  <a:srgbClr val="FF0000"/>
                </a:solidFill>
              </a:rPr>
              <a:t>February 2010</a:t>
            </a:r>
          </a:p>
          <a:p>
            <a:r>
              <a:rPr lang="en-US" sz="2600" dirty="0"/>
              <a:t>Unemployed 766.159</a:t>
            </a:r>
          </a:p>
          <a:p>
            <a:r>
              <a:rPr lang="en-US" sz="2600" dirty="0"/>
              <a:t>Long term unemployed  192.174</a:t>
            </a:r>
          </a:p>
          <a:p>
            <a:r>
              <a:rPr lang="en-US" sz="2600" dirty="0">
                <a:solidFill>
                  <a:srgbClr val="FF0000"/>
                </a:solidFill>
              </a:rPr>
              <a:t>percentage  25%</a:t>
            </a:r>
          </a:p>
          <a:p>
            <a:pPr>
              <a:buNone/>
            </a:pPr>
            <a:endParaRPr lang="en-US" sz="2400" dirty="0"/>
          </a:p>
          <a:p>
            <a:pPr>
              <a:buNone/>
            </a:pPr>
            <a:endParaRPr lang="en-US" sz="2600" dirty="0"/>
          </a:p>
          <a:p>
            <a:endParaRPr lang="en-US" sz="2600"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p:txBody>
      </p:sp>
      <p:sp>
        <p:nvSpPr>
          <p:cNvPr id="4" name="3 - Θέση περιεχομένου"/>
          <p:cNvSpPr>
            <a:spLocks noGrp="1"/>
          </p:cNvSpPr>
          <p:nvPr>
            <p:ph sz="half" idx="2"/>
          </p:nvPr>
        </p:nvSpPr>
        <p:spPr>
          <a:xfrm>
            <a:off x="6172200" y="1600200"/>
            <a:ext cx="4038600" cy="5069160"/>
          </a:xfrm>
        </p:spPr>
        <p:txBody>
          <a:bodyPr>
            <a:normAutofit fontScale="92500" lnSpcReduction="10000"/>
          </a:bodyPr>
          <a:lstStyle/>
          <a:p>
            <a:r>
              <a:rPr lang="en-US" dirty="0" smtClean="0">
                <a:solidFill>
                  <a:srgbClr val="FF0000"/>
                </a:solidFill>
              </a:rPr>
              <a:t>February 2015</a:t>
            </a:r>
          </a:p>
          <a:p>
            <a:r>
              <a:rPr lang="en-US" sz="2400" dirty="0"/>
              <a:t>Unemployed 1.061.221</a:t>
            </a:r>
          </a:p>
          <a:p>
            <a:r>
              <a:rPr lang="en-US" sz="2400" dirty="0"/>
              <a:t>Long term unemployed</a:t>
            </a:r>
          </a:p>
          <a:p>
            <a:pPr>
              <a:buNone/>
            </a:pPr>
            <a:r>
              <a:rPr lang="en-US" sz="2400" dirty="0"/>
              <a:t>                               531.814</a:t>
            </a:r>
          </a:p>
          <a:p>
            <a:r>
              <a:rPr lang="en-US" sz="2400" dirty="0">
                <a:solidFill>
                  <a:srgbClr val="FF0000"/>
                </a:solidFill>
              </a:rPr>
              <a:t>percentage    50%</a:t>
            </a:r>
          </a:p>
          <a:p>
            <a:r>
              <a:rPr lang="en-US" sz="2400" dirty="0">
                <a:solidFill>
                  <a:srgbClr val="00B050"/>
                </a:solidFill>
              </a:rPr>
              <a:t>Men </a:t>
            </a:r>
            <a:r>
              <a:rPr lang="en-US" sz="2400" dirty="0"/>
              <a:t>unemployed 424.045</a:t>
            </a:r>
          </a:p>
          <a:p>
            <a:r>
              <a:rPr lang="en-US" sz="2400" dirty="0"/>
              <a:t>Men long term unemployed 191.127</a:t>
            </a:r>
          </a:p>
          <a:p>
            <a:r>
              <a:rPr lang="en-US" sz="2400" dirty="0">
                <a:solidFill>
                  <a:srgbClr val="00B050"/>
                </a:solidFill>
              </a:rPr>
              <a:t>Percentage 46%</a:t>
            </a:r>
          </a:p>
          <a:p>
            <a:r>
              <a:rPr lang="en-US" sz="2400" dirty="0">
                <a:solidFill>
                  <a:srgbClr val="7030A0"/>
                </a:solidFill>
              </a:rPr>
              <a:t>Women</a:t>
            </a:r>
            <a:r>
              <a:rPr lang="en-US" sz="2400" dirty="0"/>
              <a:t> unemployed 637.176</a:t>
            </a:r>
          </a:p>
          <a:p>
            <a:r>
              <a:rPr lang="en-US" sz="2400" dirty="0"/>
              <a:t>Women long term unemployed 341.687</a:t>
            </a:r>
          </a:p>
          <a:p>
            <a:r>
              <a:rPr lang="en-US" sz="2400" dirty="0">
                <a:solidFill>
                  <a:srgbClr val="7030A0"/>
                </a:solidFill>
              </a:rPr>
              <a:t>Percentage 54%</a:t>
            </a:r>
          </a:p>
          <a:p>
            <a:endParaRPr lang="en-US" sz="2400" dirty="0"/>
          </a:p>
          <a:p>
            <a:endParaRPr lang="el-GR" dirty="0"/>
          </a:p>
        </p:txBody>
      </p:sp>
    </p:spTree>
    <p:extLst>
      <p:ext uri="{BB962C8B-B14F-4D97-AF65-F5344CB8AC3E}">
        <p14:creationId xmlns:p14="http://schemas.microsoft.com/office/powerpoint/2010/main" val="702587075"/>
      </p:ext>
    </p:extLst>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 Manpower Employment Organization</a:t>
            </a:r>
            <a:endParaRPr lang="el-GR" dirty="0"/>
          </a:p>
        </p:txBody>
      </p:sp>
      <p:sp>
        <p:nvSpPr>
          <p:cNvPr id="3" name="2 - Θέση κειμένου"/>
          <p:cNvSpPr>
            <a:spLocks noGrp="1"/>
          </p:cNvSpPr>
          <p:nvPr>
            <p:ph type="body" idx="1"/>
          </p:nvPr>
        </p:nvSpPr>
        <p:spPr>
          <a:xfrm>
            <a:off x="1981200" y="1535114"/>
            <a:ext cx="4040188" cy="525735"/>
          </a:xfrm>
        </p:spPr>
        <p:txBody>
          <a:bodyPr>
            <a:normAutofit/>
          </a:bodyPr>
          <a:lstStyle/>
          <a:p>
            <a:endParaRPr lang="el-GR" dirty="0"/>
          </a:p>
        </p:txBody>
      </p:sp>
      <p:pic>
        <p:nvPicPr>
          <p:cNvPr id="3074" name="Picture 2" descr="C:\Users\ΛΥΣΣΑΡΗ\Desktop\Νέος φάκελος\oaed_1.jpg"/>
          <p:cNvPicPr>
            <a:picLocks noGrp="1" noChangeAspect="1" noChangeArrowheads="1"/>
          </p:cNvPicPr>
          <p:nvPr>
            <p:ph sz="half" idx="2"/>
          </p:nvPr>
        </p:nvPicPr>
        <p:blipFill>
          <a:blip r:embed="rId2" cstate="print"/>
          <a:srcRect/>
          <a:stretch>
            <a:fillRect/>
          </a:stretch>
        </p:blipFill>
        <p:spPr bwMode="auto">
          <a:xfrm>
            <a:off x="1991544" y="2204864"/>
            <a:ext cx="4040188" cy="3816424"/>
          </a:xfrm>
          <a:prstGeom prst="rect">
            <a:avLst/>
          </a:prstGeom>
          <a:noFill/>
        </p:spPr>
      </p:pic>
      <p:sp>
        <p:nvSpPr>
          <p:cNvPr id="5" name="4 - Θέση κειμένου"/>
          <p:cNvSpPr>
            <a:spLocks noGrp="1"/>
          </p:cNvSpPr>
          <p:nvPr>
            <p:ph type="body" sz="quarter" idx="3"/>
          </p:nvPr>
        </p:nvSpPr>
        <p:spPr/>
        <p:txBody>
          <a:bodyPr/>
          <a:lstStyle/>
          <a:p>
            <a:endParaRPr lang="el-GR" dirty="0"/>
          </a:p>
        </p:txBody>
      </p:sp>
      <p:pic>
        <p:nvPicPr>
          <p:cNvPr id="3075" name="Picture 3" descr="C:\Users\ΛΥΣΣΑΡΗ\Desktop\Νέος φάκελος\images (5).jpg"/>
          <p:cNvPicPr>
            <a:picLocks noGrp="1" noChangeAspect="1" noChangeArrowheads="1"/>
          </p:cNvPicPr>
          <p:nvPr>
            <p:ph sz="quarter" idx="4"/>
          </p:nvPr>
        </p:nvPicPr>
        <p:blipFill>
          <a:blip r:embed="rId3" cstate="print"/>
          <a:srcRect/>
          <a:stretch>
            <a:fillRect/>
          </a:stretch>
        </p:blipFill>
        <p:spPr bwMode="auto">
          <a:xfrm>
            <a:off x="6240016" y="2492896"/>
            <a:ext cx="4248472" cy="3249240"/>
          </a:xfrm>
          <a:prstGeom prst="rect">
            <a:avLst/>
          </a:prstGeom>
          <a:noFill/>
        </p:spPr>
      </p:pic>
      <p:pic>
        <p:nvPicPr>
          <p:cNvPr id="9" name="Picture 2" descr="C:\Users\ΛΥΣΣΑΡΗ\Desktop\Νέος φάκελος\oaed_1.jpg"/>
          <p:cNvPicPr>
            <a:picLocks noChangeAspect="1" noChangeArrowheads="1"/>
          </p:cNvPicPr>
          <p:nvPr/>
        </p:nvPicPr>
        <p:blipFill>
          <a:blip r:embed="rId2" cstate="print"/>
          <a:srcRect/>
          <a:stretch>
            <a:fillRect/>
          </a:stretch>
        </p:blipFill>
        <p:spPr bwMode="auto">
          <a:xfrm>
            <a:off x="1919536" y="2204864"/>
            <a:ext cx="4040188" cy="3816424"/>
          </a:xfrm>
          <a:prstGeom prst="rect">
            <a:avLst/>
          </a:prstGeom>
          <a:noFill/>
        </p:spPr>
      </p:pic>
    </p:spTree>
    <p:extLst>
      <p:ext uri="{BB962C8B-B14F-4D97-AF65-F5344CB8AC3E}">
        <p14:creationId xmlns:p14="http://schemas.microsoft.com/office/powerpoint/2010/main" val="275661818"/>
      </p:ext>
    </p:extLst>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09800" y="260650"/>
            <a:ext cx="7772400" cy="1872207"/>
          </a:xfrm>
        </p:spPr>
        <p:txBody>
          <a:bodyPr/>
          <a:lstStyle/>
          <a:p>
            <a:r>
              <a:rPr lang="en-US" dirty="0" smtClean="0"/>
              <a:t>What most affected by long-term unemployment</a:t>
            </a:r>
            <a:r>
              <a:rPr lang="en-US" dirty="0"/>
              <a:t>?</a:t>
            </a:r>
            <a:endParaRPr lang="el-GR" dirty="0"/>
          </a:p>
        </p:txBody>
      </p:sp>
      <p:sp>
        <p:nvSpPr>
          <p:cNvPr id="3" name="2 - Υπότιτλος"/>
          <p:cNvSpPr>
            <a:spLocks noGrp="1"/>
          </p:cNvSpPr>
          <p:nvPr>
            <p:ph type="subTitle" idx="1"/>
          </p:nvPr>
        </p:nvSpPr>
        <p:spPr>
          <a:xfrm>
            <a:off x="2895600" y="1916832"/>
            <a:ext cx="6400800" cy="4536504"/>
          </a:xfrm>
        </p:spPr>
        <p:txBody>
          <a:bodyPr>
            <a:normAutofit fontScale="92500" lnSpcReduction="20000"/>
          </a:bodyPr>
          <a:lstStyle/>
          <a:p>
            <a:pPr lvl="1" algn="l">
              <a:buFont typeface="Arial" pitchFamily="34" charset="0"/>
              <a:buChar char="•"/>
            </a:pPr>
            <a:r>
              <a:rPr lang="en-US" dirty="0" smtClean="0"/>
              <a:t> </a:t>
            </a:r>
            <a:r>
              <a:rPr lang="en-US" b="1" dirty="0" smtClean="0">
                <a:solidFill>
                  <a:schemeClr val="tx1"/>
                </a:solidFill>
              </a:rPr>
              <a:t>Sex:</a:t>
            </a:r>
            <a:r>
              <a:rPr lang="en-US" b="1" dirty="0" smtClean="0"/>
              <a:t> </a:t>
            </a:r>
            <a:r>
              <a:rPr lang="en-US" b="1" dirty="0" smtClean="0">
                <a:solidFill>
                  <a:schemeClr val="tx1"/>
                </a:solidFill>
              </a:rPr>
              <a:t>Women, (percentage 54%)</a:t>
            </a:r>
          </a:p>
          <a:p>
            <a:pPr algn="l">
              <a:buFont typeface="Arial" pitchFamily="34" charset="0"/>
              <a:buChar char="•"/>
            </a:pPr>
            <a:r>
              <a:rPr lang="en-US" dirty="0">
                <a:solidFill>
                  <a:schemeClr val="tx1"/>
                </a:solidFill>
              </a:rPr>
              <a:t> </a:t>
            </a:r>
            <a:r>
              <a:rPr lang="en-US" b="1" dirty="0" smtClean="0">
                <a:solidFill>
                  <a:schemeClr val="tx1"/>
                </a:solidFill>
              </a:rPr>
              <a:t>Age: 30 – 44 years old (percentage</a:t>
            </a:r>
            <a:r>
              <a:rPr lang="en-US" b="1" dirty="0">
                <a:solidFill>
                  <a:schemeClr val="tx1"/>
                </a:solidFill>
              </a:rPr>
              <a:t> </a:t>
            </a:r>
            <a:r>
              <a:rPr lang="en-US" b="1" dirty="0" smtClean="0">
                <a:solidFill>
                  <a:schemeClr val="tx1"/>
                </a:solidFill>
              </a:rPr>
              <a:t>38%)</a:t>
            </a:r>
          </a:p>
          <a:p>
            <a:pPr algn="l">
              <a:buFont typeface="Arial" pitchFamily="34" charset="0"/>
              <a:buChar char="•"/>
            </a:pPr>
            <a:r>
              <a:rPr lang="en-US" b="1" dirty="0" smtClean="0">
                <a:solidFill>
                  <a:schemeClr val="tx1"/>
                </a:solidFill>
              </a:rPr>
              <a:t>educational level : secondary education, (percentage 48%) </a:t>
            </a:r>
          </a:p>
          <a:p>
            <a:pPr algn="l">
              <a:buFont typeface="Arial" pitchFamily="34" charset="0"/>
              <a:buChar char="•"/>
            </a:pPr>
            <a:r>
              <a:rPr lang="en-US" dirty="0" smtClean="0">
                <a:solidFill>
                  <a:srgbClr val="FF0000"/>
                </a:solidFill>
              </a:rPr>
              <a:t>Contrary to what is supported for Europe, in Greece, long-term unemployment affects the most productive age medium educational level, both in absolute numbers and in percentages</a:t>
            </a:r>
            <a:endParaRPr lang="el-GR" dirty="0">
              <a:solidFill>
                <a:srgbClr val="FF0000"/>
              </a:solidFill>
            </a:endParaRPr>
          </a:p>
        </p:txBody>
      </p:sp>
    </p:spTree>
    <p:extLst>
      <p:ext uri="{BB962C8B-B14F-4D97-AF65-F5344CB8AC3E}">
        <p14:creationId xmlns:p14="http://schemas.microsoft.com/office/powerpoint/2010/main" val="2031857805"/>
      </p:ext>
    </p:extLst>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Long-term unemployment</a:t>
            </a:r>
            <a:br>
              <a:rPr lang="en-US" dirty="0" smtClean="0"/>
            </a:br>
            <a:r>
              <a:rPr lang="en-US" dirty="0" smtClean="0"/>
              <a:t>First category</a:t>
            </a: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n-US" dirty="0" smtClean="0"/>
              <a:t>Social Exclusion</a:t>
            </a:r>
          </a:p>
          <a:p>
            <a:r>
              <a:rPr lang="en-US" dirty="0"/>
              <a:t>D</a:t>
            </a:r>
            <a:r>
              <a:rPr lang="en-US" dirty="0" smtClean="0"/>
              <a:t>iversity</a:t>
            </a:r>
            <a:endParaRPr lang="el-GR" dirty="0" smtClean="0"/>
          </a:p>
          <a:p>
            <a:endParaRPr lang="en-US" dirty="0" smtClean="0"/>
          </a:p>
          <a:p>
            <a:endParaRPr lang="en-US" dirty="0"/>
          </a:p>
          <a:p>
            <a:r>
              <a:rPr lang="en-US" dirty="0" smtClean="0"/>
              <a:t>All these people that social conditions keep them far from labor market. </a:t>
            </a:r>
            <a:endParaRPr lang="el-GR" dirty="0"/>
          </a:p>
        </p:txBody>
      </p:sp>
      <p:sp>
        <p:nvSpPr>
          <p:cNvPr id="4" name="3 - Θέση περιεχομένου"/>
          <p:cNvSpPr>
            <a:spLocks noGrp="1"/>
          </p:cNvSpPr>
          <p:nvPr>
            <p:ph sz="half" idx="2"/>
          </p:nvPr>
        </p:nvSpPr>
        <p:spPr/>
        <p:txBody>
          <a:bodyPr>
            <a:normAutofit fontScale="92500" lnSpcReduction="10000"/>
          </a:bodyPr>
          <a:lstStyle/>
          <a:p>
            <a:r>
              <a:rPr lang="en-US" dirty="0" smtClean="0"/>
              <a:t>Women</a:t>
            </a:r>
          </a:p>
          <a:p>
            <a:r>
              <a:rPr lang="en-US" dirty="0" smtClean="0"/>
              <a:t>Refugees</a:t>
            </a:r>
          </a:p>
          <a:p>
            <a:r>
              <a:rPr lang="en-US" dirty="0" smtClean="0"/>
              <a:t>Migrants </a:t>
            </a:r>
          </a:p>
          <a:p>
            <a:r>
              <a:rPr lang="en-US" dirty="0" smtClean="0"/>
              <a:t> disabled </a:t>
            </a:r>
          </a:p>
          <a:p>
            <a:r>
              <a:rPr lang="en-US" dirty="0" smtClean="0"/>
              <a:t> former users</a:t>
            </a:r>
          </a:p>
          <a:p>
            <a:r>
              <a:rPr lang="en-US" dirty="0" smtClean="0"/>
              <a:t> people with cultural peculiarities </a:t>
            </a:r>
          </a:p>
          <a:p>
            <a:r>
              <a:rPr lang="en-US" dirty="0" smtClean="0"/>
              <a:t> single parents </a:t>
            </a:r>
          </a:p>
          <a:p>
            <a:r>
              <a:rPr lang="en-US" dirty="0" smtClean="0"/>
              <a:t> people low educational qualifications </a:t>
            </a:r>
          </a:p>
          <a:p>
            <a:r>
              <a:rPr lang="en-US" dirty="0" smtClean="0"/>
              <a:t> ex-convicts</a:t>
            </a:r>
            <a:endParaRPr lang="el-GR" dirty="0"/>
          </a:p>
        </p:txBody>
      </p:sp>
    </p:spTree>
    <p:extLst>
      <p:ext uri="{BB962C8B-B14F-4D97-AF65-F5344CB8AC3E}">
        <p14:creationId xmlns:p14="http://schemas.microsoft.com/office/powerpoint/2010/main" val="2163939305"/>
      </p:ext>
    </p:extLst>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274638"/>
            <a:ext cx="8229600" cy="778098"/>
          </a:xfrm>
        </p:spPr>
        <p:txBody>
          <a:bodyPr/>
          <a:lstStyle/>
          <a:p>
            <a:r>
              <a:rPr lang="en-US" dirty="0" smtClean="0"/>
              <a:t>Second category as crisis’ product</a:t>
            </a:r>
            <a:endParaRPr lang="el-GR" dirty="0"/>
          </a:p>
        </p:txBody>
      </p:sp>
      <p:sp>
        <p:nvSpPr>
          <p:cNvPr id="3" name="2 - Θέση περιεχομένου"/>
          <p:cNvSpPr>
            <a:spLocks noGrp="1"/>
          </p:cNvSpPr>
          <p:nvPr>
            <p:ph idx="1"/>
          </p:nvPr>
        </p:nvSpPr>
        <p:spPr>
          <a:xfrm>
            <a:off x="1981200" y="1052736"/>
            <a:ext cx="8229600" cy="5805264"/>
          </a:xfrm>
        </p:spPr>
        <p:txBody>
          <a:bodyPr>
            <a:normAutofit fontScale="92500" lnSpcReduction="10000"/>
          </a:bodyPr>
          <a:lstStyle/>
          <a:p>
            <a:r>
              <a:rPr lang="en-US" dirty="0" smtClean="0"/>
              <a:t>The companies they worked closed.</a:t>
            </a:r>
          </a:p>
          <a:p>
            <a:r>
              <a:rPr lang="en-US" dirty="0" smtClean="0"/>
              <a:t>Collective redundancies due to bankruptcy of enterprises</a:t>
            </a:r>
          </a:p>
          <a:p>
            <a:r>
              <a:rPr lang="en-US" dirty="0" smtClean="0"/>
              <a:t>Large industries have moved to other countries</a:t>
            </a:r>
          </a:p>
          <a:p>
            <a:r>
              <a:rPr lang="en-US" dirty="0" smtClean="0"/>
              <a:t>Self closed their businesses due to crisis</a:t>
            </a:r>
          </a:p>
          <a:p>
            <a:r>
              <a:rPr lang="en-US" dirty="0" smtClean="0"/>
              <a:t>Redundant because the position hired a younger with lower salary</a:t>
            </a:r>
          </a:p>
          <a:p>
            <a:r>
              <a:rPr lang="en-US" dirty="0" smtClean="0"/>
              <a:t>They worked in the sectors that affected more from the crisis (construction-automobile –transport)</a:t>
            </a:r>
          </a:p>
          <a:p>
            <a:r>
              <a:rPr lang="en-US" dirty="0" smtClean="0"/>
              <a:t>Farmers that their income is not enough to feed them</a:t>
            </a:r>
          </a:p>
          <a:p>
            <a:endParaRPr lang="en-US" dirty="0" smtClean="0"/>
          </a:p>
          <a:p>
            <a:endParaRPr lang="el-GR" dirty="0" smtClean="0"/>
          </a:p>
        </p:txBody>
      </p:sp>
    </p:spTree>
    <p:extLst>
      <p:ext uri="{BB962C8B-B14F-4D97-AF65-F5344CB8AC3E}">
        <p14:creationId xmlns:p14="http://schemas.microsoft.com/office/powerpoint/2010/main" val="4287814214"/>
      </p:ext>
    </p:extLst>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What means long term unemployment for the people?</a:t>
            </a:r>
            <a:endParaRPr lang="el-GR" dirty="0"/>
          </a:p>
        </p:txBody>
      </p:sp>
      <p:sp>
        <p:nvSpPr>
          <p:cNvPr id="3" name="2 - Θέση περιεχομένου"/>
          <p:cNvSpPr>
            <a:spLocks noGrp="1"/>
          </p:cNvSpPr>
          <p:nvPr>
            <p:ph idx="1"/>
          </p:nvPr>
        </p:nvSpPr>
        <p:spPr>
          <a:xfrm>
            <a:off x="1981200" y="1600200"/>
            <a:ext cx="8229600" cy="5069160"/>
          </a:xfrm>
        </p:spPr>
        <p:txBody>
          <a:bodyPr>
            <a:normAutofit fontScale="92500" lnSpcReduction="10000"/>
          </a:bodyPr>
          <a:lstStyle/>
          <a:p>
            <a:r>
              <a:rPr lang="en-US" dirty="0" smtClean="0"/>
              <a:t>low standard of living</a:t>
            </a:r>
          </a:p>
          <a:p>
            <a:r>
              <a:rPr lang="en-US" dirty="0" smtClean="0"/>
              <a:t>main deficiencies in goods for the children</a:t>
            </a:r>
          </a:p>
          <a:p>
            <a:r>
              <a:rPr lang="en-US" dirty="0" smtClean="0"/>
              <a:t>low standard of health (no prevention/vaccinations)</a:t>
            </a:r>
          </a:p>
          <a:p>
            <a:r>
              <a:rPr lang="en-US" dirty="0"/>
              <a:t>l</a:t>
            </a:r>
            <a:r>
              <a:rPr lang="en-US" dirty="0" smtClean="0"/>
              <a:t>ow self-esteem</a:t>
            </a:r>
            <a:endParaRPr lang="en-US" dirty="0"/>
          </a:p>
          <a:p>
            <a:r>
              <a:rPr lang="en-US" dirty="0" smtClean="0"/>
              <a:t>family problems (divorce – abuse- alcohol )</a:t>
            </a:r>
          </a:p>
          <a:p>
            <a:r>
              <a:rPr lang="en-US" dirty="0" smtClean="0"/>
              <a:t>depression and suicide</a:t>
            </a:r>
          </a:p>
          <a:p>
            <a:r>
              <a:rPr lang="en-US" dirty="0" smtClean="0"/>
              <a:t>psychological problems</a:t>
            </a:r>
          </a:p>
          <a:p>
            <a:r>
              <a:rPr lang="en-US" dirty="0" smtClean="0"/>
              <a:t>non-active citizens</a:t>
            </a:r>
          </a:p>
          <a:p>
            <a:r>
              <a:rPr lang="en-US" dirty="0" smtClean="0"/>
              <a:t>Social exclusion</a:t>
            </a:r>
          </a:p>
          <a:p>
            <a:endParaRPr lang="el-GR" dirty="0"/>
          </a:p>
        </p:txBody>
      </p:sp>
    </p:spTree>
    <p:extLst>
      <p:ext uri="{BB962C8B-B14F-4D97-AF65-F5344CB8AC3E}">
        <p14:creationId xmlns:p14="http://schemas.microsoft.com/office/powerpoint/2010/main" val="3042474850"/>
      </p:ext>
    </p:extLst>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What means long term unemployment for the society?</a:t>
            </a:r>
            <a:endParaRPr lang="el-GR" dirty="0"/>
          </a:p>
        </p:txBody>
      </p:sp>
      <p:sp>
        <p:nvSpPr>
          <p:cNvPr id="3" name="2 - Θέση περιεχομένου"/>
          <p:cNvSpPr>
            <a:spLocks noGrp="1"/>
          </p:cNvSpPr>
          <p:nvPr>
            <p:ph idx="1"/>
          </p:nvPr>
        </p:nvSpPr>
        <p:spPr>
          <a:xfrm>
            <a:off x="1981200" y="1340768"/>
            <a:ext cx="8229600" cy="5400600"/>
          </a:xfrm>
        </p:spPr>
        <p:txBody>
          <a:bodyPr>
            <a:normAutofit fontScale="85000" lnSpcReduction="20000"/>
          </a:bodyPr>
          <a:lstStyle/>
          <a:p>
            <a:r>
              <a:rPr lang="en-US" dirty="0" smtClean="0"/>
              <a:t>people who can’t pay their taxes</a:t>
            </a:r>
          </a:p>
          <a:p>
            <a:r>
              <a:rPr lang="en-US" dirty="0" smtClean="0"/>
              <a:t>people don’t have social insurance</a:t>
            </a:r>
          </a:p>
          <a:p>
            <a:r>
              <a:rPr lang="en-US" dirty="0" smtClean="0"/>
              <a:t>loss of profits insurance funds</a:t>
            </a:r>
          </a:p>
          <a:p>
            <a:r>
              <a:rPr lang="en-US" dirty="0" smtClean="0"/>
              <a:t>people who can not obtain the necessary</a:t>
            </a:r>
          </a:p>
          <a:p>
            <a:r>
              <a:rPr lang="en-US" dirty="0" smtClean="0"/>
              <a:t>homeless</a:t>
            </a:r>
          </a:p>
          <a:p>
            <a:r>
              <a:rPr lang="en-US" dirty="0" smtClean="0"/>
              <a:t>people who are malnourished or eat from garbage</a:t>
            </a:r>
          </a:p>
          <a:p>
            <a:r>
              <a:rPr lang="en-US" dirty="0"/>
              <a:t>p</a:t>
            </a:r>
            <a:r>
              <a:rPr lang="en-US" dirty="0" smtClean="0"/>
              <a:t>eople with serious health problems</a:t>
            </a:r>
          </a:p>
          <a:p>
            <a:r>
              <a:rPr lang="en-US" dirty="0" smtClean="0"/>
              <a:t>children who faint from hunger at schools</a:t>
            </a:r>
          </a:p>
          <a:p>
            <a:r>
              <a:rPr lang="en-US" dirty="0" smtClean="0"/>
              <a:t>individuals and families in margin</a:t>
            </a:r>
          </a:p>
          <a:p>
            <a:r>
              <a:rPr lang="en-US" dirty="0" smtClean="0"/>
              <a:t>new generation without education</a:t>
            </a:r>
          </a:p>
          <a:p>
            <a:r>
              <a:rPr lang="en-US" dirty="0" smtClean="0"/>
              <a:t>politically spineless citizens</a:t>
            </a:r>
          </a:p>
          <a:p>
            <a:r>
              <a:rPr lang="en-US" dirty="0" smtClean="0"/>
              <a:t>turn to fascism as a tool for fighting the “ethnic injustice”</a:t>
            </a:r>
          </a:p>
          <a:p>
            <a:endParaRPr lang="en-US" dirty="0" smtClean="0"/>
          </a:p>
          <a:p>
            <a:endParaRPr lang="en-US" dirty="0" smtClean="0"/>
          </a:p>
          <a:p>
            <a:endParaRPr lang="el-GR" dirty="0"/>
          </a:p>
        </p:txBody>
      </p:sp>
    </p:spTree>
    <p:extLst>
      <p:ext uri="{BB962C8B-B14F-4D97-AF65-F5344CB8AC3E}">
        <p14:creationId xmlns:p14="http://schemas.microsoft.com/office/powerpoint/2010/main" val="2462273597"/>
      </p:ext>
    </p:extLst>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0"/>
            <a:ext cx="8229600" cy="1196752"/>
          </a:xfrm>
        </p:spPr>
        <p:txBody>
          <a:bodyPr>
            <a:normAutofit fontScale="90000"/>
          </a:bodyPr>
          <a:lstStyle/>
          <a:p>
            <a:r>
              <a:rPr lang="en-US" dirty="0" smtClean="0"/>
              <a:t>What happens to the Greek labor market?</a:t>
            </a:r>
            <a:endParaRPr lang="el-GR" dirty="0"/>
          </a:p>
        </p:txBody>
      </p:sp>
      <p:sp>
        <p:nvSpPr>
          <p:cNvPr id="3" name="2 - Θέση περιεχομένου"/>
          <p:cNvSpPr>
            <a:spLocks noGrp="1"/>
          </p:cNvSpPr>
          <p:nvPr>
            <p:ph idx="1"/>
          </p:nvPr>
        </p:nvSpPr>
        <p:spPr>
          <a:xfrm>
            <a:off x="1981200" y="1340768"/>
            <a:ext cx="8229600" cy="5328592"/>
          </a:xfrm>
        </p:spPr>
        <p:txBody>
          <a:bodyPr>
            <a:normAutofit fontScale="85000" lnSpcReduction="10000"/>
          </a:bodyPr>
          <a:lstStyle/>
          <a:p>
            <a:r>
              <a:rPr lang="en-US" dirty="0" smtClean="0"/>
              <a:t>European restrictions on the production of the rural economy.</a:t>
            </a:r>
          </a:p>
          <a:p>
            <a:r>
              <a:rPr lang="en-US" dirty="0" smtClean="0"/>
              <a:t>Agricultural products that are paid in too low prices.</a:t>
            </a:r>
          </a:p>
          <a:p>
            <a:r>
              <a:rPr lang="en-US" dirty="0" smtClean="0"/>
              <a:t>Close all industries producing basic necessities or items that enhance the production process (sugar, pasta, clothing, fertilizers)</a:t>
            </a:r>
          </a:p>
          <a:p>
            <a:r>
              <a:rPr lang="en-US" dirty="0" smtClean="0"/>
              <a:t>Abolition of collective agreements</a:t>
            </a:r>
          </a:p>
          <a:p>
            <a:r>
              <a:rPr lang="en-US" dirty="0" smtClean="0"/>
              <a:t>Reduction of basic salary (586,00E per month)</a:t>
            </a:r>
          </a:p>
          <a:p>
            <a:r>
              <a:rPr lang="en-US" dirty="0" smtClean="0"/>
              <a:t>flexible working</a:t>
            </a:r>
          </a:p>
          <a:p>
            <a:r>
              <a:rPr lang="en-US" dirty="0" smtClean="0"/>
              <a:t>closure of SMEs</a:t>
            </a:r>
          </a:p>
          <a:p>
            <a:r>
              <a:rPr lang="en-US" dirty="0" smtClean="0"/>
              <a:t>competition from multinationals</a:t>
            </a:r>
          </a:p>
          <a:p>
            <a:r>
              <a:rPr lang="en-US" dirty="0" smtClean="0"/>
              <a:t>expensive products on the shelves/ high cost of living</a:t>
            </a:r>
          </a:p>
          <a:p>
            <a:endParaRPr lang="en-US" dirty="0" smtClean="0"/>
          </a:p>
          <a:p>
            <a:endParaRPr lang="en-US" dirty="0" smtClean="0"/>
          </a:p>
          <a:p>
            <a:endParaRPr lang="en-US" dirty="0" smtClean="0"/>
          </a:p>
          <a:p>
            <a:endParaRPr lang="en-US" dirty="0" smtClean="0"/>
          </a:p>
          <a:p>
            <a:endParaRPr lang="el-GR" dirty="0"/>
          </a:p>
        </p:txBody>
      </p:sp>
    </p:spTree>
    <p:extLst>
      <p:ext uri="{BB962C8B-B14F-4D97-AF65-F5344CB8AC3E}">
        <p14:creationId xmlns:p14="http://schemas.microsoft.com/office/powerpoint/2010/main" val="2402134073"/>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Comparison of investment plans</a:t>
            </a:r>
            <a:endParaRPr lang="en-US" noProof="0" dirty="0"/>
          </a:p>
        </p:txBody>
      </p:sp>
      <p:pic>
        <p:nvPicPr>
          <p:cNvPr id="3" name="Afbeelding 2"/>
          <p:cNvPicPr>
            <a:picLocks noChangeAspect="1"/>
          </p:cNvPicPr>
          <p:nvPr/>
        </p:nvPicPr>
        <p:blipFill>
          <a:blip r:embed="rId2"/>
          <a:stretch>
            <a:fillRect/>
          </a:stretch>
        </p:blipFill>
        <p:spPr>
          <a:xfrm>
            <a:off x="1847850" y="1340768"/>
            <a:ext cx="8348663" cy="4568304"/>
          </a:xfrm>
          <a:prstGeom prst="rect">
            <a:avLst/>
          </a:prstGeom>
        </p:spPr>
      </p:pic>
    </p:spTree>
    <p:extLst>
      <p:ext uri="{BB962C8B-B14F-4D97-AF65-F5344CB8AC3E}">
        <p14:creationId xmlns:p14="http://schemas.microsoft.com/office/powerpoint/2010/main" val="3981763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09800" y="188640"/>
            <a:ext cx="7772400" cy="1224136"/>
          </a:xfrm>
        </p:spPr>
        <p:txBody>
          <a:bodyPr>
            <a:normAutofit fontScale="90000"/>
          </a:bodyPr>
          <a:lstStyle/>
          <a:p>
            <a:r>
              <a:rPr lang="en-US" dirty="0" smtClean="0"/>
              <a:t>What is the labor situation for the workers today, in Greece?</a:t>
            </a:r>
            <a:endParaRPr lang="el-GR" dirty="0"/>
          </a:p>
        </p:txBody>
      </p:sp>
      <p:sp>
        <p:nvSpPr>
          <p:cNvPr id="3" name="2 - Υπότιτλος"/>
          <p:cNvSpPr>
            <a:spLocks noGrp="1"/>
          </p:cNvSpPr>
          <p:nvPr>
            <p:ph type="subTitle" idx="1"/>
          </p:nvPr>
        </p:nvSpPr>
        <p:spPr>
          <a:xfrm>
            <a:off x="2895600" y="1484784"/>
            <a:ext cx="6400800" cy="5373216"/>
          </a:xfrm>
        </p:spPr>
        <p:txBody>
          <a:bodyPr>
            <a:normAutofit lnSpcReduction="10000"/>
          </a:bodyPr>
          <a:lstStyle/>
          <a:p>
            <a:pPr>
              <a:buFont typeface="Arial" pitchFamily="34" charset="0"/>
              <a:buChar char="•"/>
            </a:pPr>
            <a:r>
              <a:rPr lang="en-US" dirty="0" smtClean="0">
                <a:solidFill>
                  <a:schemeClr val="tx1"/>
                </a:solidFill>
              </a:rPr>
              <a:t>degradation of the Concept of Work</a:t>
            </a:r>
          </a:p>
          <a:p>
            <a:pPr algn="l">
              <a:buFont typeface="Arial" pitchFamily="34" charset="0"/>
              <a:buChar char="•"/>
            </a:pPr>
            <a:r>
              <a:rPr lang="en-US" dirty="0" smtClean="0">
                <a:solidFill>
                  <a:schemeClr val="tx1"/>
                </a:solidFill>
              </a:rPr>
              <a:t>work oriented to quantitative targets</a:t>
            </a:r>
          </a:p>
          <a:p>
            <a:pPr algn="l">
              <a:buFont typeface="Arial" pitchFamily="34" charset="0"/>
              <a:buChar char="•"/>
            </a:pPr>
            <a:r>
              <a:rPr lang="en-US" dirty="0" smtClean="0">
                <a:solidFill>
                  <a:schemeClr val="tx1"/>
                </a:solidFill>
              </a:rPr>
              <a:t>Job loss creativity</a:t>
            </a:r>
          </a:p>
          <a:p>
            <a:pPr algn="l">
              <a:buFont typeface="Arial" pitchFamily="34" charset="0"/>
              <a:buChar char="•"/>
            </a:pPr>
            <a:r>
              <a:rPr lang="en-US" dirty="0" smtClean="0">
                <a:solidFill>
                  <a:schemeClr val="tx1"/>
                </a:solidFill>
              </a:rPr>
              <a:t>underpaid or unpaid workers</a:t>
            </a:r>
          </a:p>
          <a:p>
            <a:pPr algn="l">
              <a:buFont typeface="Arial" pitchFamily="34" charset="0"/>
              <a:buChar char="•"/>
            </a:pPr>
            <a:r>
              <a:rPr lang="en-US" dirty="0" smtClean="0">
                <a:solidFill>
                  <a:schemeClr val="tx1"/>
                </a:solidFill>
              </a:rPr>
              <a:t>feeling of insecurity for workers</a:t>
            </a:r>
          </a:p>
          <a:p>
            <a:pPr algn="l">
              <a:buFont typeface="Arial" pitchFamily="34" charset="0"/>
              <a:buChar char="•"/>
            </a:pPr>
            <a:r>
              <a:rPr lang="en-US" dirty="0" smtClean="0">
                <a:solidFill>
                  <a:schemeClr val="tx1"/>
                </a:solidFill>
              </a:rPr>
              <a:t>unpaid and compulsory overtime</a:t>
            </a:r>
          </a:p>
          <a:p>
            <a:pPr algn="l">
              <a:buFont typeface="Arial" pitchFamily="34" charset="0"/>
              <a:buChar char="•"/>
            </a:pPr>
            <a:r>
              <a:rPr lang="en-US" dirty="0" smtClean="0">
                <a:solidFill>
                  <a:schemeClr val="tx1"/>
                </a:solidFill>
              </a:rPr>
              <a:t>Indirect bullying dismissal</a:t>
            </a:r>
          </a:p>
          <a:p>
            <a:pPr algn="l">
              <a:buFont typeface="Arial" pitchFamily="34" charset="0"/>
              <a:buChar char="•"/>
            </a:pPr>
            <a:r>
              <a:rPr lang="en-US" dirty="0" smtClean="0">
                <a:solidFill>
                  <a:schemeClr val="tx1"/>
                </a:solidFill>
              </a:rPr>
              <a:t> cultivation competitive relationships between employees</a:t>
            </a:r>
          </a:p>
          <a:p>
            <a:pPr algn="l">
              <a:buFont typeface="Arial" pitchFamily="34" charset="0"/>
              <a:buChar char="•"/>
            </a:pPr>
            <a:endParaRPr lang="el-GR" dirty="0"/>
          </a:p>
        </p:txBody>
      </p:sp>
    </p:spTree>
    <p:extLst>
      <p:ext uri="{BB962C8B-B14F-4D97-AF65-F5344CB8AC3E}">
        <p14:creationId xmlns:p14="http://schemas.microsoft.com/office/powerpoint/2010/main" val="4276199559"/>
      </p:ext>
    </p:extLst>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How all these problems can be addressed</a:t>
            </a:r>
            <a:endParaRPr lang="el-GR" dirty="0"/>
          </a:p>
        </p:txBody>
      </p:sp>
      <p:sp>
        <p:nvSpPr>
          <p:cNvPr id="3" name="2 - Θέση περιεχομένου"/>
          <p:cNvSpPr>
            <a:spLocks noGrp="1"/>
          </p:cNvSpPr>
          <p:nvPr>
            <p:ph idx="1"/>
          </p:nvPr>
        </p:nvSpPr>
        <p:spPr/>
        <p:txBody>
          <a:bodyPr/>
          <a:lstStyle/>
          <a:p>
            <a:pPr algn="ctr">
              <a:buNone/>
            </a:pPr>
            <a:r>
              <a:rPr lang="en-US" dirty="0" smtClean="0">
                <a:solidFill>
                  <a:srgbClr val="FF0000"/>
                </a:solidFill>
              </a:rPr>
              <a:t>Investments</a:t>
            </a:r>
          </a:p>
          <a:p>
            <a:pPr algn="ctr"/>
            <a:r>
              <a:rPr lang="en-US" dirty="0" smtClean="0"/>
              <a:t> infrastructure investment </a:t>
            </a:r>
          </a:p>
          <a:p>
            <a:pPr algn="ctr"/>
            <a:r>
              <a:rPr lang="en-US" dirty="0" smtClean="0"/>
              <a:t>investment in the real economy</a:t>
            </a:r>
          </a:p>
          <a:p>
            <a:pPr algn="ctr">
              <a:buNone/>
            </a:pPr>
            <a:r>
              <a:rPr lang="en-US" dirty="0" smtClean="0">
                <a:solidFill>
                  <a:srgbClr val="FF0000"/>
                </a:solidFill>
              </a:rPr>
              <a:t>The question is</a:t>
            </a:r>
          </a:p>
          <a:p>
            <a:pPr algn="ctr"/>
            <a:r>
              <a:rPr lang="en-US" dirty="0" smtClean="0"/>
              <a:t>From whom and for whom, </a:t>
            </a:r>
          </a:p>
          <a:p>
            <a:pPr algn="ctr"/>
            <a:r>
              <a:rPr lang="en-US" dirty="0" smtClean="0"/>
              <a:t>to what economic system</a:t>
            </a:r>
            <a:endParaRPr lang="el-GR" dirty="0"/>
          </a:p>
        </p:txBody>
      </p:sp>
    </p:spTree>
    <p:extLst>
      <p:ext uri="{BB962C8B-B14F-4D97-AF65-F5344CB8AC3E}">
        <p14:creationId xmlns:p14="http://schemas.microsoft.com/office/powerpoint/2010/main" val="35084846"/>
      </p:ext>
    </p:extLst>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274638"/>
            <a:ext cx="8229600" cy="490066"/>
          </a:xfrm>
        </p:spPr>
        <p:txBody>
          <a:bodyPr>
            <a:normAutofit fontScale="90000"/>
          </a:bodyPr>
          <a:lstStyle/>
          <a:p>
            <a:r>
              <a:rPr lang="en-US" dirty="0" smtClean="0"/>
              <a:t>Investments infrastructure</a:t>
            </a:r>
            <a:endParaRPr lang="el-GR" dirty="0"/>
          </a:p>
        </p:txBody>
      </p:sp>
      <p:sp>
        <p:nvSpPr>
          <p:cNvPr id="3" name="2 - Θέση περιεχομένου"/>
          <p:cNvSpPr>
            <a:spLocks noGrp="1"/>
          </p:cNvSpPr>
          <p:nvPr>
            <p:ph idx="1"/>
          </p:nvPr>
        </p:nvSpPr>
        <p:spPr>
          <a:xfrm>
            <a:off x="1981200" y="764704"/>
            <a:ext cx="8229600" cy="5688632"/>
          </a:xfrm>
        </p:spPr>
        <p:txBody>
          <a:bodyPr>
            <a:normAutofit fontScale="92500"/>
          </a:bodyPr>
          <a:lstStyle/>
          <a:p>
            <a:r>
              <a:rPr lang="en-US" sz="2400" dirty="0"/>
              <a:t>The previous experience has shown that these sectors of investments product profit only for the investors. </a:t>
            </a:r>
          </a:p>
          <a:p>
            <a:r>
              <a:rPr lang="en-US" sz="2400" dirty="0"/>
              <a:t>The opinion that offer job to unemployed is rather myth.</a:t>
            </a:r>
          </a:p>
          <a:p>
            <a:r>
              <a:rPr lang="en-US" sz="2400" dirty="0"/>
              <a:t>They utilize only the skilled artisan, but the workers work hard, many hours with  law salary.</a:t>
            </a:r>
          </a:p>
          <a:p>
            <a:r>
              <a:rPr lang="en-US" sz="2400" dirty="0"/>
              <a:t>The most of big works that were constructive in 2004, (in the context of Olympic games) in Greece, today are abandoned because of the great cost of their maintenance.</a:t>
            </a:r>
          </a:p>
          <a:p>
            <a:r>
              <a:rPr lang="en-US" sz="2400" dirty="0"/>
              <a:t>Ordinary citizens have economic difficult to use big roads for their daily moving because of the tools. </a:t>
            </a:r>
          </a:p>
          <a:p>
            <a:r>
              <a:rPr lang="en-US" sz="2400" dirty="0"/>
              <a:t>Even companies avoid to use big roads, because of tools</a:t>
            </a:r>
          </a:p>
          <a:p>
            <a:r>
              <a:rPr lang="en-US" sz="2400" dirty="0"/>
              <a:t>On the other side, the investors receive profit daily from tolls, fares etc.</a:t>
            </a:r>
          </a:p>
          <a:p>
            <a:r>
              <a:rPr lang="en-US" sz="2400" dirty="0"/>
              <a:t>The conclusion is that these investments offer more benefits  to them, than to society and to citizens. And I’ll give you an example.</a:t>
            </a:r>
          </a:p>
          <a:p>
            <a:pPr>
              <a:buNone/>
            </a:pPr>
            <a:endParaRPr lang="el-GR" sz="2400" dirty="0"/>
          </a:p>
        </p:txBody>
      </p:sp>
    </p:spTree>
    <p:extLst>
      <p:ext uri="{BB962C8B-B14F-4D97-AF65-F5344CB8AC3E}">
        <p14:creationId xmlns:p14="http://schemas.microsoft.com/office/powerpoint/2010/main" val="1658148228"/>
      </p:ext>
    </p:extLst>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Rion</a:t>
            </a:r>
            <a:r>
              <a:rPr lang="en-US" dirty="0" smtClean="0"/>
              <a:t> - </a:t>
            </a:r>
            <a:r>
              <a:rPr lang="en-US" dirty="0" err="1" smtClean="0"/>
              <a:t>Antirion</a:t>
            </a:r>
            <a:r>
              <a:rPr lang="en-US" dirty="0" smtClean="0"/>
              <a:t> Bridge</a:t>
            </a:r>
            <a:endParaRPr lang="el-GR" dirty="0"/>
          </a:p>
        </p:txBody>
      </p:sp>
      <p:pic>
        <p:nvPicPr>
          <p:cNvPr id="1026" name="Picture 2" descr="C:\Users\ΛΥΣΣΑΡΗ\Desktop\Νέος φάκελος\1653533_10203142781832968_1002618839_n.jpg"/>
          <p:cNvPicPr>
            <a:picLocks noGrp="1" noChangeAspect="1" noChangeArrowheads="1"/>
          </p:cNvPicPr>
          <p:nvPr>
            <p:ph idx="1"/>
          </p:nvPr>
        </p:nvPicPr>
        <p:blipFill>
          <a:blip r:embed="rId3" cstate="print"/>
          <a:stretch>
            <a:fillRect/>
          </a:stretch>
        </p:blipFill>
        <p:spPr bwMode="auto">
          <a:xfrm>
            <a:off x="2690887" y="1600201"/>
            <a:ext cx="6810226" cy="4525963"/>
          </a:xfrm>
          <a:prstGeom prst="rect">
            <a:avLst/>
          </a:prstGeom>
          <a:noFill/>
        </p:spPr>
      </p:pic>
    </p:spTree>
    <p:extLst>
      <p:ext uri="{BB962C8B-B14F-4D97-AF65-F5344CB8AC3E}">
        <p14:creationId xmlns:p14="http://schemas.microsoft.com/office/powerpoint/2010/main" val="230033255"/>
      </p:ext>
    </p:extLst>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Investments in infrastructure</a:t>
            </a:r>
            <a:endParaRPr lang="el-GR" dirty="0"/>
          </a:p>
        </p:txBody>
      </p:sp>
      <p:sp>
        <p:nvSpPr>
          <p:cNvPr id="3" name="2 - Θέση περιεχομένου"/>
          <p:cNvSpPr>
            <a:spLocks noGrp="1"/>
          </p:cNvSpPr>
          <p:nvPr>
            <p:ph idx="1"/>
          </p:nvPr>
        </p:nvSpPr>
        <p:spPr/>
        <p:txBody>
          <a:bodyPr/>
          <a:lstStyle/>
          <a:p>
            <a:r>
              <a:rPr lang="en-US" dirty="0" smtClean="0"/>
              <a:t>It’s the most important work that was constructed in Greece, in 2004</a:t>
            </a:r>
          </a:p>
          <a:p>
            <a:r>
              <a:rPr lang="en-US" dirty="0" smtClean="0"/>
              <a:t>A bridge length 2.8 Km that joins Southwestern Greece</a:t>
            </a:r>
          </a:p>
          <a:p>
            <a:r>
              <a:rPr lang="en-US" dirty="0" smtClean="0"/>
              <a:t>It cost 740.000.000E (10% was paid by manufacturer – 50%  was covered by a loan from the European bank with state guarantees – 40% was paid by Greek government)</a:t>
            </a:r>
            <a:endParaRPr lang="el-GR" dirty="0"/>
          </a:p>
        </p:txBody>
      </p:sp>
    </p:spTree>
    <p:extLst>
      <p:ext uri="{BB962C8B-B14F-4D97-AF65-F5344CB8AC3E}">
        <p14:creationId xmlns:p14="http://schemas.microsoft.com/office/powerpoint/2010/main" val="3074917014"/>
      </p:ext>
    </p:extLst>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dirty="0" smtClean="0"/>
              <a:t>The manufacturer collects the toll until 2039. </a:t>
            </a:r>
          </a:p>
          <a:p>
            <a:r>
              <a:rPr lang="en-US" dirty="0" smtClean="0"/>
              <a:t>Its net profit calculated to 17500000E annually.</a:t>
            </a:r>
          </a:p>
          <a:p>
            <a:r>
              <a:rPr lang="en-US" dirty="0" smtClean="0"/>
              <a:t>The toll is 26,50E route (go and come back).</a:t>
            </a:r>
          </a:p>
          <a:p>
            <a:r>
              <a:rPr lang="en-US" dirty="0" smtClean="0"/>
              <a:t>The cost is unfamiliar to the average Greek wallet.</a:t>
            </a:r>
          </a:p>
          <a:p>
            <a:r>
              <a:rPr lang="en-US" dirty="0" smtClean="0"/>
              <a:t>So the Greeks often prefer the traditional way to cross the sea. It costs half the amount.</a:t>
            </a:r>
            <a:endParaRPr lang="el-GR" dirty="0"/>
          </a:p>
        </p:txBody>
      </p:sp>
    </p:spTree>
    <p:extLst>
      <p:ext uri="{BB962C8B-B14F-4D97-AF65-F5344CB8AC3E}">
        <p14:creationId xmlns:p14="http://schemas.microsoft.com/office/powerpoint/2010/main" val="1587200556"/>
      </p:ext>
    </p:extLst>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κειμένου"/>
          <p:cNvSpPr>
            <a:spLocks noGrp="1"/>
          </p:cNvSpPr>
          <p:nvPr>
            <p:ph type="body" idx="1"/>
          </p:nvPr>
        </p:nvSpPr>
        <p:spPr/>
        <p:txBody>
          <a:bodyPr/>
          <a:lstStyle/>
          <a:p>
            <a:r>
              <a:rPr lang="en-US" dirty="0" smtClean="0"/>
              <a:t>We travel by ferry</a:t>
            </a:r>
            <a:endParaRPr lang="el-GR" dirty="0"/>
          </a:p>
        </p:txBody>
      </p:sp>
      <p:pic>
        <p:nvPicPr>
          <p:cNvPr id="2050" name="Picture 2" descr="C:\Users\ΛΥΣΣΑΡΗ\Desktop\Νέος φάκελος\φέρυ-μποτ-στο-Ρίο-Αντίρριο.png"/>
          <p:cNvPicPr>
            <a:picLocks noGrp="1" noChangeAspect="1" noChangeArrowheads="1"/>
          </p:cNvPicPr>
          <p:nvPr>
            <p:ph sz="half" idx="2"/>
          </p:nvPr>
        </p:nvPicPr>
        <p:blipFill>
          <a:blip r:embed="rId2" cstate="print"/>
          <a:srcRect/>
          <a:stretch>
            <a:fillRect/>
          </a:stretch>
        </p:blipFill>
        <p:spPr bwMode="auto">
          <a:xfrm>
            <a:off x="1775520" y="2348880"/>
            <a:ext cx="4320480" cy="3816424"/>
          </a:xfrm>
          <a:prstGeom prst="rect">
            <a:avLst/>
          </a:prstGeom>
          <a:noFill/>
        </p:spPr>
      </p:pic>
      <p:sp>
        <p:nvSpPr>
          <p:cNvPr id="5" name="4 - Θέση κειμένου"/>
          <p:cNvSpPr>
            <a:spLocks noGrp="1"/>
          </p:cNvSpPr>
          <p:nvPr>
            <p:ph type="body" sz="quarter" idx="3"/>
          </p:nvPr>
        </p:nvSpPr>
        <p:spPr/>
        <p:txBody>
          <a:bodyPr/>
          <a:lstStyle/>
          <a:p>
            <a:r>
              <a:rPr lang="en-US" dirty="0" smtClean="0"/>
              <a:t>But we enjoy a beautiful view</a:t>
            </a:r>
            <a:endParaRPr lang="el-GR" dirty="0"/>
          </a:p>
        </p:txBody>
      </p:sp>
      <p:pic>
        <p:nvPicPr>
          <p:cNvPr id="2051" name="Picture 3" descr="C:\Users\ΛΥΣΣΑΡΗ\Desktop\Νέος φάκελος\images (3).jpg"/>
          <p:cNvPicPr>
            <a:picLocks noGrp="1" noChangeAspect="1" noChangeArrowheads="1"/>
          </p:cNvPicPr>
          <p:nvPr>
            <p:ph sz="quarter" idx="4"/>
          </p:nvPr>
        </p:nvPicPr>
        <p:blipFill>
          <a:blip r:embed="rId3" cstate="print"/>
          <a:stretch>
            <a:fillRect/>
          </a:stretch>
        </p:blipFill>
        <p:spPr bwMode="auto">
          <a:xfrm>
            <a:off x="7361237" y="3236119"/>
            <a:ext cx="1657350" cy="1828800"/>
          </a:xfrm>
          <a:prstGeom prst="rect">
            <a:avLst/>
          </a:prstGeom>
          <a:noFill/>
        </p:spPr>
      </p:pic>
    </p:spTree>
    <p:extLst>
      <p:ext uri="{BB962C8B-B14F-4D97-AF65-F5344CB8AC3E}">
        <p14:creationId xmlns:p14="http://schemas.microsoft.com/office/powerpoint/2010/main" val="360806818"/>
      </p:ext>
    </p:extLst>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09800" y="476674"/>
            <a:ext cx="7772400" cy="2016223"/>
          </a:xfrm>
        </p:spPr>
        <p:txBody>
          <a:bodyPr/>
          <a:lstStyle/>
          <a:p>
            <a:r>
              <a:rPr lang="en-US" dirty="0" smtClean="0"/>
              <a:t>REAL ECONOMY</a:t>
            </a:r>
            <a:endParaRPr lang="el-GR" dirty="0"/>
          </a:p>
        </p:txBody>
      </p:sp>
      <p:sp>
        <p:nvSpPr>
          <p:cNvPr id="3" name="2 - Υπότιτλος"/>
          <p:cNvSpPr>
            <a:spLocks noGrp="1"/>
          </p:cNvSpPr>
          <p:nvPr>
            <p:ph type="subTitle" idx="1"/>
          </p:nvPr>
        </p:nvSpPr>
        <p:spPr/>
        <p:txBody>
          <a:bodyPr>
            <a:normAutofit fontScale="92500" lnSpcReduction="10000"/>
          </a:bodyPr>
          <a:lstStyle/>
          <a:p>
            <a:r>
              <a:rPr lang="en-US" dirty="0">
                <a:solidFill>
                  <a:schemeClr val="tx1"/>
                </a:solidFill>
              </a:rPr>
              <a:t>The part of the economy that is concerned with actually producing goods and services, as opposed to the part of the economy that is concerned with buying and selling on the financial markets. </a:t>
            </a:r>
            <a:endParaRPr lang="el-GR" dirty="0">
              <a:solidFill>
                <a:schemeClr val="tx1"/>
              </a:solidFill>
            </a:endParaRPr>
          </a:p>
        </p:txBody>
      </p:sp>
    </p:spTree>
    <p:extLst>
      <p:ext uri="{BB962C8B-B14F-4D97-AF65-F5344CB8AC3E}">
        <p14:creationId xmlns:p14="http://schemas.microsoft.com/office/powerpoint/2010/main" val="4200875475"/>
      </p:ext>
    </p:extLst>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116632"/>
            <a:ext cx="8229600" cy="576064"/>
          </a:xfrm>
        </p:spPr>
        <p:txBody>
          <a:bodyPr>
            <a:normAutofit fontScale="90000"/>
          </a:bodyPr>
          <a:lstStyle/>
          <a:p>
            <a:r>
              <a:rPr lang="en-US" dirty="0" smtClean="0"/>
              <a:t>Investments to real economy</a:t>
            </a:r>
            <a:endParaRPr lang="el-GR" dirty="0"/>
          </a:p>
        </p:txBody>
      </p:sp>
      <p:sp>
        <p:nvSpPr>
          <p:cNvPr id="3" name="2 - Θέση περιεχομένου"/>
          <p:cNvSpPr>
            <a:spLocks noGrp="1"/>
          </p:cNvSpPr>
          <p:nvPr>
            <p:ph idx="1"/>
          </p:nvPr>
        </p:nvSpPr>
        <p:spPr>
          <a:xfrm>
            <a:off x="1981200" y="620689"/>
            <a:ext cx="8229600" cy="5505475"/>
          </a:xfrm>
        </p:spPr>
        <p:txBody>
          <a:bodyPr>
            <a:normAutofit lnSpcReduction="10000"/>
          </a:bodyPr>
          <a:lstStyle/>
          <a:p>
            <a:r>
              <a:rPr lang="en-US" dirty="0" smtClean="0"/>
              <a:t>Neoliberal proposals call foreign and local capital to investee in our country utilizing the cheap labor in order to product expensive goods in</a:t>
            </a:r>
          </a:p>
          <a:p>
            <a:r>
              <a:rPr lang="en-US" dirty="0" smtClean="0"/>
              <a:t>Tourism</a:t>
            </a:r>
          </a:p>
          <a:p>
            <a:r>
              <a:rPr lang="en-US" dirty="0" smtClean="0"/>
              <a:t>Education</a:t>
            </a:r>
          </a:p>
          <a:p>
            <a:r>
              <a:rPr lang="en-US" dirty="0" smtClean="0"/>
              <a:t>Health</a:t>
            </a:r>
          </a:p>
          <a:p>
            <a:r>
              <a:rPr lang="en-US" dirty="0" smtClean="0"/>
              <a:t>Communication</a:t>
            </a:r>
          </a:p>
          <a:p>
            <a:r>
              <a:rPr lang="en-US" dirty="0" smtClean="0"/>
              <a:t>Foodstuffs</a:t>
            </a:r>
          </a:p>
          <a:p>
            <a:pPr>
              <a:buNone/>
            </a:pPr>
            <a:r>
              <a:rPr lang="en-US" dirty="0" smtClean="0"/>
              <a:t> that the Greeks have not the  ability to consume.</a:t>
            </a:r>
            <a:endParaRPr lang="el-GR" dirty="0"/>
          </a:p>
        </p:txBody>
      </p:sp>
    </p:spTree>
    <p:extLst>
      <p:ext uri="{BB962C8B-B14F-4D97-AF65-F5344CB8AC3E}">
        <p14:creationId xmlns:p14="http://schemas.microsoft.com/office/powerpoint/2010/main" val="1650711424"/>
      </p:ext>
    </p:extLst>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274638"/>
            <a:ext cx="8229600" cy="850106"/>
          </a:xfrm>
        </p:spPr>
        <p:txBody>
          <a:bodyPr>
            <a:noAutofit/>
          </a:bodyPr>
          <a:lstStyle/>
          <a:p>
            <a:r>
              <a:rPr lang="en-US" sz="3600" dirty="0"/>
              <a:t>What our proposals to survival from the crisis? </a:t>
            </a:r>
            <a:endParaRPr lang="el-GR" sz="3600" dirty="0"/>
          </a:p>
        </p:txBody>
      </p:sp>
      <p:sp>
        <p:nvSpPr>
          <p:cNvPr id="3" name="2 - Θέση περιεχομένου"/>
          <p:cNvSpPr>
            <a:spLocks noGrp="1"/>
          </p:cNvSpPr>
          <p:nvPr>
            <p:ph idx="1"/>
          </p:nvPr>
        </p:nvSpPr>
        <p:spPr>
          <a:xfrm>
            <a:off x="1919536" y="1196753"/>
            <a:ext cx="8229600" cy="5145435"/>
          </a:xfrm>
        </p:spPr>
        <p:txBody>
          <a:bodyPr/>
          <a:lstStyle/>
          <a:p>
            <a:r>
              <a:rPr lang="en-US" dirty="0" smtClean="0">
                <a:solidFill>
                  <a:srgbClr val="FF0000"/>
                </a:solidFill>
              </a:rPr>
              <a:t>Barter economy in solidarity structures</a:t>
            </a:r>
          </a:p>
          <a:p>
            <a:pPr>
              <a:buNone/>
            </a:pPr>
            <a:r>
              <a:rPr lang="en-US" dirty="0" smtClean="0"/>
              <a:t>Offer work in solidarity -driven social interest</a:t>
            </a:r>
          </a:p>
          <a:p>
            <a:pPr>
              <a:buNone/>
            </a:pPr>
            <a:r>
              <a:rPr lang="en-US" dirty="0" smtClean="0"/>
              <a:t>Exchange products between small producers</a:t>
            </a:r>
          </a:p>
          <a:p>
            <a:r>
              <a:rPr lang="en-US" dirty="0" smtClean="0">
                <a:solidFill>
                  <a:srgbClr val="FF0000"/>
                </a:solidFill>
              </a:rPr>
              <a:t>Social economy</a:t>
            </a:r>
            <a:r>
              <a:rPr lang="en-US" dirty="0" smtClean="0">
                <a:solidFill>
                  <a:schemeClr val="accent2"/>
                </a:solidFill>
              </a:rPr>
              <a:t> </a:t>
            </a:r>
          </a:p>
          <a:p>
            <a:pPr>
              <a:buNone/>
            </a:pPr>
            <a:r>
              <a:rPr lang="en-US" dirty="0" smtClean="0"/>
              <a:t>Cooperative enterprises with the participation of local authorities</a:t>
            </a:r>
          </a:p>
          <a:p>
            <a:pPr>
              <a:buNone/>
            </a:pPr>
            <a:r>
              <a:rPr lang="en-US" dirty="0" smtClean="0"/>
              <a:t>Enterprises where every worker will offer within its capabilities</a:t>
            </a:r>
          </a:p>
          <a:p>
            <a:pPr>
              <a:buNone/>
            </a:pPr>
            <a:r>
              <a:rPr lang="en-US" dirty="0" smtClean="0"/>
              <a:t>Self-managed production units</a:t>
            </a:r>
          </a:p>
          <a:p>
            <a:pPr>
              <a:buNone/>
            </a:pPr>
            <a:endParaRPr lang="el-GR" dirty="0"/>
          </a:p>
        </p:txBody>
      </p:sp>
    </p:spTree>
    <p:extLst>
      <p:ext uri="{BB962C8B-B14F-4D97-AF65-F5344CB8AC3E}">
        <p14:creationId xmlns:p14="http://schemas.microsoft.com/office/powerpoint/2010/main" val="1868562313"/>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We need an other investment plan</a:t>
            </a:r>
            <a:endParaRPr lang="en-US" noProof="0" dirty="0"/>
          </a:p>
        </p:txBody>
      </p:sp>
      <p:sp>
        <p:nvSpPr>
          <p:cNvPr id="3" name="Tijdelijke aanduiding voor inhoud 2"/>
          <p:cNvSpPr>
            <a:spLocks noGrp="1"/>
          </p:cNvSpPr>
          <p:nvPr>
            <p:ph idx="1"/>
          </p:nvPr>
        </p:nvSpPr>
        <p:spPr/>
        <p:txBody>
          <a:bodyPr/>
          <a:lstStyle/>
          <a:p>
            <a:r>
              <a:rPr lang="en-US" noProof="0" dirty="0" smtClean="0"/>
              <a:t>Conclusion</a:t>
            </a:r>
          </a:p>
          <a:p>
            <a:pPr lvl="1"/>
            <a:r>
              <a:rPr lang="en-US" noProof="0" dirty="0" smtClean="0"/>
              <a:t>It will widen the gap between the northern and southern countries</a:t>
            </a:r>
          </a:p>
          <a:p>
            <a:pPr lvl="1"/>
            <a:r>
              <a:rPr lang="en-US" dirty="0" smtClean="0"/>
              <a:t>Doesn’t answer the social damage of the crisis</a:t>
            </a:r>
          </a:p>
          <a:p>
            <a:pPr lvl="1"/>
            <a:r>
              <a:rPr lang="en-US" noProof="0" dirty="0" smtClean="0"/>
              <a:t>It is not a social investment plan</a:t>
            </a:r>
          </a:p>
          <a:p>
            <a:pPr marL="457200" lvl="1" indent="0">
              <a:buNone/>
            </a:pPr>
            <a:endParaRPr lang="en-US" noProof="0" dirty="0" smtClean="0"/>
          </a:p>
          <a:p>
            <a:r>
              <a:rPr lang="en-US" noProof="0" dirty="0" smtClean="0"/>
              <a:t>Elements of an other investment plan</a:t>
            </a:r>
          </a:p>
          <a:p>
            <a:pPr lvl="1"/>
            <a:r>
              <a:rPr lang="en-US" noProof="0" dirty="0" smtClean="0"/>
              <a:t>Redistribution must be a key characteristic</a:t>
            </a:r>
          </a:p>
          <a:p>
            <a:pPr lvl="1"/>
            <a:r>
              <a:rPr lang="en-US" noProof="0" dirty="0" smtClean="0"/>
              <a:t>Investment in answers to the social damage of the crisis</a:t>
            </a:r>
          </a:p>
          <a:p>
            <a:pPr lvl="1"/>
            <a:r>
              <a:rPr lang="en-US" dirty="0" smtClean="0"/>
              <a:t>Social investment (health, education, unemployment, …)</a:t>
            </a:r>
          </a:p>
          <a:p>
            <a:pPr lvl="1"/>
            <a:r>
              <a:rPr lang="en-US" noProof="0" dirty="0" smtClean="0"/>
              <a:t>Investment must be linked to the reinforcement of the resilience of people</a:t>
            </a:r>
            <a:endParaRPr lang="en-US" noProof="0" dirty="0"/>
          </a:p>
        </p:txBody>
      </p:sp>
    </p:spTree>
    <p:extLst>
      <p:ext uri="{BB962C8B-B14F-4D97-AF65-F5344CB8AC3E}">
        <p14:creationId xmlns:p14="http://schemas.microsoft.com/office/powerpoint/2010/main" val="3109984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188640"/>
            <a:ext cx="8229600" cy="720080"/>
          </a:xfrm>
        </p:spPr>
        <p:txBody>
          <a:bodyPr>
            <a:normAutofit/>
          </a:bodyPr>
          <a:lstStyle/>
          <a:p>
            <a:r>
              <a:rPr lang="en-US" sz="4000" dirty="0"/>
              <a:t>In which areas of the economy?</a:t>
            </a:r>
            <a:endParaRPr lang="el-GR" sz="4000" dirty="0"/>
          </a:p>
        </p:txBody>
      </p:sp>
      <p:sp>
        <p:nvSpPr>
          <p:cNvPr id="3" name="2 - Θέση περιεχομένου"/>
          <p:cNvSpPr>
            <a:spLocks noGrp="1"/>
          </p:cNvSpPr>
          <p:nvPr>
            <p:ph idx="1"/>
          </p:nvPr>
        </p:nvSpPr>
        <p:spPr>
          <a:xfrm>
            <a:off x="1981200" y="836713"/>
            <a:ext cx="8229600" cy="5289451"/>
          </a:xfrm>
        </p:spPr>
        <p:txBody>
          <a:bodyPr/>
          <a:lstStyle/>
          <a:p>
            <a:r>
              <a:rPr lang="en-US" dirty="0" smtClean="0"/>
              <a:t>Production and packaging of agricultural products</a:t>
            </a:r>
          </a:p>
          <a:p>
            <a:r>
              <a:rPr lang="en-US" dirty="0" smtClean="0"/>
              <a:t>Recycling</a:t>
            </a:r>
          </a:p>
          <a:p>
            <a:r>
              <a:rPr lang="en-US" dirty="0" smtClean="0"/>
              <a:t>Renewable energy sources</a:t>
            </a:r>
          </a:p>
          <a:p>
            <a:r>
              <a:rPr lang="en-US" dirty="0" smtClean="0"/>
              <a:t>Health and welfare</a:t>
            </a:r>
          </a:p>
          <a:p>
            <a:r>
              <a:rPr lang="en-US" dirty="0" smtClean="0"/>
              <a:t>Shipbuilding</a:t>
            </a:r>
          </a:p>
          <a:p>
            <a:r>
              <a:rPr lang="en-US" dirty="0" smtClean="0"/>
              <a:t>Culture and Sports</a:t>
            </a:r>
          </a:p>
          <a:p>
            <a:r>
              <a:rPr lang="en-US" dirty="0" smtClean="0"/>
              <a:t>Education</a:t>
            </a:r>
          </a:p>
          <a:p>
            <a:pPr>
              <a:buNone/>
            </a:pPr>
            <a:endParaRPr lang="el-GR" dirty="0"/>
          </a:p>
        </p:txBody>
      </p:sp>
    </p:spTree>
    <p:extLst>
      <p:ext uri="{BB962C8B-B14F-4D97-AF65-F5344CB8AC3E}">
        <p14:creationId xmlns:p14="http://schemas.microsoft.com/office/powerpoint/2010/main" val="513676261"/>
      </p:ext>
    </p:extLst>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332656"/>
            <a:ext cx="8229600" cy="648072"/>
          </a:xfrm>
        </p:spPr>
        <p:txBody>
          <a:bodyPr>
            <a:normAutofit fontScale="90000"/>
          </a:bodyPr>
          <a:lstStyle/>
          <a:p>
            <a:r>
              <a:rPr lang="en-US" dirty="0" smtClean="0"/>
              <a:t>In which areas of the economy?</a:t>
            </a:r>
            <a:endParaRPr lang="el-GR" dirty="0"/>
          </a:p>
        </p:txBody>
      </p:sp>
      <p:sp>
        <p:nvSpPr>
          <p:cNvPr id="3" name="2 - Θέση κειμένου"/>
          <p:cNvSpPr>
            <a:spLocks noGrp="1"/>
          </p:cNvSpPr>
          <p:nvPr>
            <p:ph type="body" idx="1"/>
          </p:nvPr>
        </p:nvSpPr>
        <p:spPr>
          <a:xfrm>
            <a:off x="1981200" y="1124745"/>
            <a:ext cx="4040188" cy="720079"/>
          </a:xfrm>
        </p:spPr>
        <p:txBody>
          <a:bodyPr>
            <a:noAutofit/>
          </a:bodyPr>
          <a:lstStyle/>
          <a:p>
            <a:r>
              <a:rPr lang="en-US" sz="4000" dirty="0"/>
              <a:t>Tourism</a:t>
            </a:r>
          </a:p>
        </p:txBody>
      </p:sp>
      <p:pic>
        <p:nvPicPr>
          <p:cNvPr id="7" name="6 - Θέση περιεχομένου" descr="images (6).jpg"/>
          <p:cNvPicPr>
            <a:picLocks noGrp="1" noChangeAspect="1"/>
          </p:cNvPicPr>
          <p:nvPr>
            <p:ph sz="half" idx="2"/>
          </p:nvPr>
        </p:nvPicPr>
        <p:blipFill>
          <a:blip r:embed="rId2" cstate="print"/>
          <a:stretch>
            <a:fillRect/>
          </a:stretch>
        </p:blipFill>
        <p:spPr>
          <a:xfrm>
            <a:off x="1991544" y="2276872"/>
            <a:ext cx="3960440" cy="3600400"/>
          </a:xfrm>
        </p:spPr>
      </p:pic>
      <p:sp>
        <p:nvSpPr>
          <p:cNvPr id="5" name="4 - Θέση κειμένου"/>
          <p:cNvSpPr>
            <a:spLocks noGrp="1"/>
          </p:cNvSpPr>
          <p:nvPr>
            <p:ph type="body" sz="quarter" idx="3"/>
          </p:nvPr>
        </p:nvSpPr>
        <p:spPr>
          <a:xfrm>
            <a:off x="6169026" y="980729"/>
            <a:ext cx="4041775" cy="1194147"/>
          </a:xfrm>
        </p:spPr>
        <p:txBody>
          <a:bodyPr>
            <a:normAutofit fontScale="85000" lnSpcReduction="20000"/>
          </a:bodyPr>
          <a:lstStyle/>
          <a:p>
            <a:endParaRPr lang="en-US" dirty="0" smtClean="0"/>
          </a:p>
          <a:p>
            <a:r>
              <a:rPr lang="en-US" dirty="0" smtClean="0"/>
              <a:t>Until today, Greece is a country that shells sun, sea, food and frenetic entertainment.</a:t>
            </a:r>
          </a:p>
          <a:p>
            <a:endParaRPr lang="el-GR" dirty="0"/>
          </a:p>
        </p:txBody>
      </p:sp>
      <p:pic>
        <p:nvPicPr>
          <p:cNvPr id="9" name="8 - Θέση περιεχομένου" descr="ImageHandler.jpg"/>
          <p:cNvPicPr>
            <a:picLocks noGrp="1" noChangeAspect="1"/>
          </p:cNvPicPr>
          <p:nvPr>
            <p:ph sz="quarter" idx="4"/>
          </p:nvPr>
        </p:nvPicPr>
        <p:blipFill>
          <a:blip r:embed="rId3" cstate="print"/>
          <a:stretch>
            <a:fillRect/>
          </a:stretch>
        </p:blipFill>
        <p:spPr>
          <a:xfrm>
            <a:off x="6214268" y="2174875"/>
            <a:ext cx="3951288" cy="3951288"/>
          </a:xfrm>
        </p:spPr>
      </p:pic>
    </p:spTree>
    <p:extLst>
      <p:ext uri="{BB962C8B-B14F-4D97-AF65-F5344CB8AC3E}">
        <p14:creationId xmlns:p14="http://schemas.microsoft.com/office/powerpoint/2010/main" val="1419345812"/>
      </p:ext>
    </p:extLst>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ΛΥΣΣΑΡΗ\Desktop\Νέος φάκελος\images (7).jpg"/>
          <p:cNvPicPr>
            <a:picLocks noChangeAspect="1" noChangeArrowheads="1"/>
          </p:cNvPicPr>
          <p:nvPr/>
        </p:nvPicPr>
        <p:blipFill>
          <a:blip r:embed="rId2" cstate="print"/>
          <a:srcRect/>
          <a:stretch>
            <a:fillRect/>
          </a:stretch>
        </p:blipFill>
        <p:spPr bwMode="auto">
          <a:xfrm>
            <a:off x="2279576" y="1268760"/>
            <a:ext cx="8064896" cy="4536504"/>
          </a:xfrm>
          <a:prstGeom prst="rect">
            <a:avLst/>
          </a:prstGeom>
          <a:noFill/>
        </p:spPr>
      </p:pic>
    </p:spTree>
    <p:extLst>
      <p:ext uri="{BB962C8B-B14F-4D97-AF65-F5344CB8AC3E}">
        <p14:creationId xmlns:p14="http://schemas.microsoft.com/office/powerpoint/2010/main" val="3389822961"/>
      </p:ext>
    </p:extLst>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ΛΥΣΣΑΡΗ\Desktop\Νέος φάκελος\ikaria_0.jpg"/>
          <p:cNvPicPr>
            <a:picLocks noChangeAspect="1" noChangeArrowheads="1"/>
          </p:cNvPicPr>
          <p:nvPr/>
        </p:nvPicPr>
        <p:blipFill>
          <a:blip r:embed="rId2" cstate="print"/>
          <a:srcRect/>
          <a:stretch>
            <a:fillRect/>
          </a:stretch>
        </p:blipFill>
        <p:spPr bwMode="auto">
          <a:xfrm>
            <a:off x="1524000" y="1172261"/>
            <a:ext cx="9144000" cy="4513478"/>
          </a:xfrm>
          <a:prstGeom prst="rect">
            <a:avLst/>
          </a:prstGeom>
          <a:noFill/>
        </p:spPr>
      </p:pic>
    </p:spTree>
    <p:extLst>
      <p:ext uri="{BB962C8B-B14F-4D97-AF65-F5344CB8AC3E}">
        <p14:creationId xmlns:p14="http://schemas.microsoft.com/office/powerpoint/2010/main" val="997885915"/>
      </p:ext>
    </p:extLst>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ΛΥΣΣΑΡΗ\Desktop\Νέος φάκελος\patra4_fs.jpg"/>
          <p:cNvPicPr>
            <a:picLocks noChangeAspect="1" noChangeArrowheads="1"/>
          </p:cNvPicPr>
          <p:nvPr/>
        </p:nvPicPr>
        <p:blipFill>
          <a:blip r:embed="rId2" cstate="print"/>
          <a:srcRect/>
          <a:stretch>
            <a:fillRect/>
          </a:stretch>
        </p:blipFill>
        <p:spPr bwMode="auto">
          <a:xfrm>
            <a:off x="2019300" y="254000"/>
            <a:ext cx="8153400" cy="6350000"/>
          </a:xfrm>
          <a:prstGeom prst="rect">
            <a:avLst/>
          </a:prstGeom>
          <a:noFill/>
        </p:spPr>
      </p:pic>
    </p:spTree>
    <p:extLst>
      <p:ext uri="{BB962C8B-B14F-4D97-AF65-F5344CB8AC3E}">
        <p14:creationId xmlns:p14="http://schemas.microsoft.com/office/powerpoint/2010/main" val="2190307138"/>
      </p:ext>
    </p:extLst>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a:t>Religion and cultural tourism</a:t>
            </a:r>
            <a:endParaRPr lang="el-GR" sz="3600" dirty="0"/>
          </a:p>
        </p:txBody>
      </p:sp>
      <p:pic>
        <p:nvPicPr>
          <p:cNvPr id="3074" name="Picture 2" descr="C:\Users\ΛΥΣΣΑΡΗ\Desktop\Νέος φάκελος\11139436_910077729057067_3183171009316348762_n.jpg"/>
          <p:cNvPicPr>
            <a:picLocks noGrp="1" noChangeAspect="1" noChangeArrowheads="1"/>
          </p:cNvPicPr>
          <p:nvPr>
            <p:ph sz="half" idx="1"/>
          </p:nvPr>
        </p:nvPicPr>
        <p:blipFill>
          <a:blip r:embed="rId2" cstate="print"/>
          <a:srcRect/>
          <a:stretch>
            <a:fillRect/>
          </a:stretch>
        </p:blipFill>
        <p:spPr bwMode="auto">
          <a:xfrm>
            <a:off x="1981200" y="1412777"/>
            <a:ext cx="4038600" cy="2376265"/>
          </a:xfrm>
          <a:prstGeom prst="rect">
            <a:avLst/>
          </a:prstGeom>
          <a:noFill/>
        </p:spPr>
      </p:pic>
      <p:pic>
        <p:nvPicPr>
          <p:cNvPr id="3075" name="Picture 3" descr="C:\Users\ΛΥΣΣΑΡΗ\Desktop\Νέος φάκελος\images.jpg"/>
          <p:cNvPicPr>
            <a:picLocks noGrp="1" noChangeAspect="1" noChangeArrowheads="1"/>
          </p:cNvPicPr>
          <p:nvPr>
            <p:ph sz="half" idx="2"/>
          </p:nvPr>
        </p:nvPicPr>
        <p:blipFill>
          <a:blip r:embed="rId3" cstate="print"/>
          <a:srcRect/>
          <a:stretch>
            <a:fillRect/>
          </a:stretch>
        </p:blipFill>
        <p:spPr bwMode="auto">
          <a:xfrm>
            <a:off x="6312024" y="1412777"/>
            <a:ext cx="3024336" cy="2376263"/>
          </a:xfrm>
          <a:prstGeom prst="rect">
            <a:avLst/>
          </a:prstGeom>
          <a:noFill/>
        </p:spPr>
      </p:pic>
      <p:pic>
        <p:nvPicPr>
          <p:cNvPr id="3076" name="Picture 4" descr="C:\Users\ΛΥΣΣΑΡΗ\Desktop\Νέος φάκελος\images (1).jpg"/>
          <p:cNvPicPr>
            <a:picLocks noChangeAspect="1" noChangeArrowheads="1"/>
          </p:cNvPicPr>
          <p:nvPr/>
        </p:nvPicPr>
        <p:blipFill>
          <a:blip r:embed="rId4" cstate="print"/>
          <a:srcRect/>
          <a:stretch>
            <a:fillRect/>
          </a:stretch>
        </p:blipFill>
        <p:spPr bwMode="auto">
          <a:xfrm>
            <a:off x="1847530" y="3861048"/>
            <a:ext cx="3240359" cy="2016224"/>
          </a:xfrm>
          <a:prstGeom prst="rect">
            <a:avLst/>
          </a:prstGeom>
          <a:noFill/>
        </p:spPr>
      </p:pic>
      <p:pic>
        <p:nvPicPr>
          <p:cNvPr id="3078" name="Picture 6" descr="C:\Users\ΛΥΣΣΑΡΗ\Desktop\Νέος φάκελος\images (2).jpg"/>
          <p:cNvPicPr>
            <a:picLocks noChangeAspect="1" noChangeArrowheads="1"/>
          </p:cNvPicPr>
          <p:nvPr/>
        </p:nvPicPr>
        <p:blipFill>
          <a:blip r:embed="rId5" cstate="print"/>
          <a:srcRect/>
          <a:stretch>
            <a:fillRect/>
          </a:stretch>
        </p:blipFill>
        <p:spPr bwMode="auto">
          <a:xfrm>
            <a:off x="5663952" y="3861050"/>
            <a:ext cx="3312368" cy="2808311"/>
          </a:xfrm>
          <a:prstGeom prst="rect">
            <a:avLst/>
          </a:prstGeom>
          <a:noFill/>
        </p:spPr>
      </p:pic>
    </p:spTree>
    <p:extLst>
      <p:ext uri="{BB962C8B-B14F-4D97-AF65-F5344CB8AC3E}">
        <p14:creationId xmlns:p14="http://schemas.microsoft.com/office/powerpoint/2010/main" val="1491109905"/>
      </p:ext>
    </p:extLst>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we need?</a:t>
            </a:r>
            <a:endParaRPr lang="el-GR" dirty="0"/>
          </a:p>
        </p:txBody>
      </p:sp>
      <p:sp>
        <p:nvSpPr>
          <p:cNvPr id="3" name="2 - Θέση περιεχομένου"/>
          <p:cNvSpPr>
            <a:spLocks noGrp="1"/>
          </p:cNvSpPr>
          <p:nvPr>
            <p:ph idx="1"/>
          </p:nvPr>
        </p:nvSpPr>
        <p:spPr/>
        <p:txBody>
          <a:bodyPr>
            <a:normAutofit/>
          </a:bodyPr>
          <a:lstStyle/>
          <a:p>
            <a:r>
              <a:rPr lang="en-US" dirty="0" smtClean="0"/>
              <a:t>Adult education especially for long term unemployed in common to obtain skills and positive image for themselves.</a:t>
            </a:r>
          </a:p>
          <a:p>
            <a:r>
              <a:rPr lang="en-US" dirty="0" smtClean="0"/>
              <a:t>Vision  - Solidarity -  Social cohesion</a:t>
            </a:r>
          </a:p>
          <a:p>
            <a:r>
              <a:rPr lang="en-US" dirty="0" smtClean="0"/>
              <a:t>Anthropocentric economic lives policy</a:t>
            </a:r>
          </a:p>
          <a:p>
            <a:r>
              <a:rPr lang="en-US" dirty="0" smtClean="0"/>
              <a:t>Environmental consciousness</a:t>
            </a:r>
          </a:p>
          <a:p>
            <a:r>
              <a:rPr lang="en-US" dirty="0" smtClean="0"/>
              <a:t>Corresponding friendly markets can afford our products</a:t>
            </a:r>
          </a:p>
          <a:p>
            <a:r>
              <a:rPr lang="en-US" dirty="0" smtClean="0"/>
              <a:t>Partnerships against interventions of raw capitalism</a:t>
            </a:r>
            <a:endParaRPr lang="el-GR" dirty="0"/>
          </a:p>
        </p:txBody>
      </p:sp>
    </p:spTree>
    <p:extLst>
      <p:ext uri="{BB962C8B-B14F-4D97-AF65-F5344CB8AC3E}">
        <p14:creationId xmlns:p14="http://schemas.microsoft.com/office/powerpoint/2010/main" val="467142068"/>
      </p:ext>
    </p:extLst>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09800" y="620690"/>
            <a:ext cx="7772400" cy="2232247"/>
          </a:xfrm>
        </p:spPr>
        <p:txBody>
          <a:bodyPr/>
          <a:lstStyle/>
          <a:p>
            <a:r>
              <a:rPr lang="en-US" dirty="0" smtClean="0"/>
              <a:t> If I had facing me the powerful of Europe will say</a:t>
            </a:r>
            <a:endParaRPr lang="el-GR" dirty="0"/>
          </a:p>
        </p:txBody>
      </p:sp>
      <p:sp>
        <p:nvSpPr>
          <p:cNvPr id="3" name="2 - Υπότιτλος"/>
          <p:cNvSpPr>
            <a:spLocks noGrp="1"/>
          </p:cNvSpPr>
          <p:nvPr>
            <p:ph type="subTitle" idx="1"/>
          </p:nvPr>
        </p:nvSpPr>
        <p:spPr>
          <a:xfrm>
            <a:off x="2895600" y="2492896"/>
            <a:ext cx="6400800" cy="3145904"/>
          </a:xfrm>
        </p:spPr>
        <p:txBody>
          <a:bodyPr/>
          <a:lstStyle/>
          <a:p>
            <a:r>
              <a:rPr lang="en-US" dirty="0" smtClean="0">
                <a:solidFill>
                  <a:srgbClr val="FF0000"/>
                </a:solidFill>
              </a:rPr>
              <a:t>Allow us to live independent with justice and we have soul and strength to build a human economy</a:t>
            </a:r>
          </a:p>
          <a:p>
            <a:endParaRPr lang="en-US" dirty="0" smtClean="0">
              <a:solidFill>
                <a:srgbClr val="FF0000"/>
              </a:solidFill>
            </a:endParaRPr>
          </a:p>
          <a:p>
            <a:r>
              <a:rPr lang="en-US" smtClean="0">
                <a:solidFill>
                  <a:srgbClr val="FF0000"/>
                </a:solidFill>
              </a:rPr>
              <a:t>Thank you</a:t>
            </a:r>
            <a:endParaRPr lang="el-GR" dirty="0">
              <a:solidFill>
                <a:srgbClr val="FF0000"/>
              </a:solidFill>
            </a:endParaRPr>
          </a:p>
        </p:txBody>
      </p:sp>
    </p:spTree>
    <p:extLst>
      <p:ext uri="{BB962C8B-B14F-4D97-AF65-F5344CB8AC3E}">
        <p14:creationId xmlns:p14="http://schemas.microsoft.com/office/powerpoint/2010/main" val="713280004"/>
      </p:ext>
    </p:extLst>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13"/>
          <p:cNvGrpSpPr>
            <a:grpSpLocks/>
          </p:cNvGrpSpPr>
          <p:nvPr/>
        </p:nvGrpSpPr>
        <p:grpSpPr bwMode="auto">
          <a:xfrm>
            <a:off x="2782889" y="-1588"/>
            <a:ext cx="288925" cy="6861176"/>
            <a:chOff x="793" y="-1"/>
            <a:chExt cx="182" cy="4322"/>
          </a:xfrm>
        </p:grpSpPr>
        <p:sp>
          <p:nvSpPr>
            <p:cNvPr id="4106" name="Rectangle 7"/>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107" name="Rectangle 8"/>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108" name="Rectangle 9"/>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4100" name="Rectangle 10"/>
          <p:cNvSpPr>
            <a:spLocks noChangeArrowheads="1"/>
          </p:cNvSpPr>
          <p:nvPr/>
        </p:nvSpPr>
        <p:spPr bwMode="auto">
          <a:xfrm>
            <a:off x="3430589" y="1411289"/>
            <a:ext cx="6192837" cy="2016125"/>
          </a:xfrm>
          <a:prstGeom prst="rect">
            <a:avLst/>
          </a:prstGeom>
          <a:solidFill>
            <a:srgbClr val="990033">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4101" name="Rectangle 3"/>
          <p:cNvSpPr>
            <a:spLocks noGrp="1" noChangeArrowheads="1"/>
          </p:cNvSpPr>
          <p:nvPr>
            <p:ph type="subTitle" idx="1"/>
          </p:nvPr>
        </p:nvSpPr>
        <p:spPr>
          <a:xfrm>
            <a:off x="3419476" y="1409701"/>
            <a:ext cx="6372225" cy="2817813"/>
          </a:xfrm>
        </p:spPr>
        <p:txBody>
          <a:bodyPr/>
          <a:lstStyle/>
          <a:p>
            <a:r>
              <a:rPr lang="en-GB" altLang="pt-PT" sz="2800" b="1">
                <a:solidFill>
                  <a:schemeClr val="bg1"/>
                </a:solidFill>
                <a:latin typeface="Calibri" panose="020F0502020204030204" pitchFamily="34" charset="0"/>
                <a:cs typeface="Times New Roman" panose="02020603050405020304" pitchFamily="18" charset="0"/>
              </a:rPr>
              <a:t>ALLIANCES TO FIGHT POVERTY </a:t>
            </a:r>
          </a:p>
          <a:p>
            <a:r>
              <a:rPr lang="en-GB" altLang="pt-PT" sz="2800" b="1">
                <a:solidFill>
                  <a:schemeClr val="bg1"/>
                </a:solidFill>
                <a:latin typeface="Calibri" panose="020F0502020204030204" pitchFamily="34" charset="0"/>
                <a:cs typeface="Times New Roman" panose="02020603050405020304" pitchFamily="18" charset="0"/>
              </a:rPr>
              <a:t>Seminar </a:t>
            </a:r>
          </a:p>
          <a:p>
            <a:r>
              <a:rPr lang="en-GB" altLang="pt-PT" sz="2800" b="1">
                <a:solidFill>
                  <a:schemeClr val="bg1"/>
                </a:solidFill>
                <a:latin typeface="Calibri" panose="020F0502020204030204" pitchFamily="34" charset="0"/>
                <a:cs typeface="Times New Roman" panose="02020603050405020304" pitchFamily="18" charset="0"/>
              </a:rPr>
              <a:t>Human Rights as stepping stones for a social and democratic Europe</a:t>
            </a:r>
          </a:p>
          <a:p>
            <a:endParaRPr lang="en-GB" altLang="pt-PT" sz="2800" b="1">
              <a:solidFill>
                <a:schemeClr val="bg1"/>
              </a:solidFill>
              <a:latin typeface="Calibri" panose="020F0502020204030204" pitchFamily="34" charset="0"/>
              <a:cs typeface="Times New Roman" panose="02020603050405020304" pitchFamily="18" charset="0"/>
            </a:endParaRPr>
          </a:p>
          <a:p>
            <a:endParaRPr lang="pt-PT" altLang="pt-PT" sz="2800">
              <a:solidFill>
                <a:schemeClr val="bg1"/>
              </a:solidFill>
              <a:latin typeface="Times New Roman" panose="02020603050405020304" pitchFamily="18" charset="0"/>
              <a:cs typeface="Times New Roman" panose="02020603050405020304" pitchFamily="18" charset="0"/>
            </a:endParaRPr>
          </a:p>
          <a:p>
            <a:r>
              <a:rPr lang="en-GB" altLang="pt-PT" sz="2800" b="1">
                <a:solidFill>
                  <a:schemeClr val="bg1"/>
                </a:solidFill>
                <a:latin typeface="Calibri" panose="020F0502020204030204" pitchFamily="34" charset="0"/>
                <a:cs typeface="Times New Roman" panose="02020603050405020304" pitchFamily="18" charset="0"/>
              </a:rPr>
              <a:t>Human Rights as stepping stones for a social and democratic Europe</a:t>
            </a:r>
            <a:endParaRPr lang="pt-PT" altLang="pt-PT" sz="2800">
              <a:solidFill>
                <a:schemeClr val="bg1"/>
              </a:solidFill>
              <a:latin typeface="Times New Roman" panose="02020603050405020304" pitchFamily="18" charset="0"/>
              <a:cs typeface="Times New Roman" panose="02020603050405020304" pitchFamily="18" charset="0"/>
            </a:endParaRPr>
          </a:p>
          <a:p>
            <a:pPr eaLnBrk="1" hangingPunct="1">
              <a:lnSpc>
                <a:spcPts val="1563"/>
              </a:lnSpc>
              <a:spcBef>
                <a:spcPct val="0"/>
              </a:spcBef>
            </a:pPr>
            <a:endParaRPr lang="pt-PT" altLang="pt-PT" sz="1800" b="1">
              <a:solidFill>
                <a:schemeClr val="bg1"/>
              </a:solidFill>
              <a:latin typeface="Lucida Sans" panose="020B0602030504020204" pitchFamily="34" charset="0"/>
              <a:ea typeface="Calibri" panose="020F0502020204030204" pitchFamily="34" charset="0"/>
              <a:cs typeface="Times New Roman" panose="02020603050405020304" pitchFamily="18" charset="0"/>
            </a:endParaRPr>
          </a:p>
        </p:txBody>
      </p:sp>
      <p:sp>
        <p:nvSpPr>
          <p:cNvPr id="4102" name="Text Box 11"/>
          <p:cNvSpPr txBox="1">
            <a:spLocks noChangeArrowheads="1"/>
          </p:cNvSpPr>
          <p:nvPr/>
        </p:nvSpPr>
        <p:spPr bwMode="auto">
          <a:xfrm>
            <a:off x="3648075" y="5734051"/>
            <a:ext cx="6624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FontTx/>
              <a:buNone/>
            </a:pPr>
            <a:r>
              <a:rPr lang="en-US" altLang="pt-PT" sz="1400" b="1">
                <a:solidFill>
                  <a:srgbClr val="333399"/>
                </a:solidFill>
                <a:latin typeface="Calibri" panose="020F0502020204030204" pitchFamily="34" charset="0"/>
              </a:rPr>
              <a:t>REDE EUROPEIA ANTI POBREZA</a:t>
            </a:r>
          </a:p>
        </p:txBody>
      </p:sp>
      <p:sp>
        <p:nvSpPr>
          <p:cNvPr id="4103" name="Text Box 18"/>
          <p:cNvSpPr txBox="1">
            <a:spLocks noChangeArrowheads="1"/>
          </p:cNvSpPr>
          <p:nvPr/>
        </p:nvSpPr>
        <p:spPr bwMode="auto">
          <a:xfrm>
            <a:off x="3503614" y="4227513"/>
            <a:ext cx="6192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fr-BE" altLang="pt-PT" sz="2000" b="1">
                <a:solidFill>
                  <a:srgbClr val="333399"/>
                </a:solidFill>
                <a:latin typeface="Calibri" panose="020F0502020204030204" pitchFamily="34" charset="0"/>
              </a:rPr>
              <a:t>Madrid, 7th May 2015 </a:t>
            </a:r>
            <a:endParaRPr lang="en-US" altLang="pt-PT" sz="2000" b="1">
              <a:solidFill>
                <a:srgbClr val="333399"/>
              </a:solidFill>
              <a:latin typeface="Calibri" panose="020F0502020204030204" pitchFamily="34" charset="0"/>
            </a:endParaRPr>
          </a:p>
        </p:txBody>
      </p:sp>
      <p:pic>
        <p:nvPicPr>
          <p:cNvPr id="4104"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Marcador de Posição do Número do Diapositivo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2289D2-0D98-4010-89CE-8070962DC28B}" type="slidenum">
              <a:rPr lang="fr-BE" altLang="pt-PT" sz="1400">
                <a:solidFill>
                  <a:srgbClr val="000000"/>
                </a:solidFill>
              </a:rPr>
              <a:pPr>
                <a:spcBef>
                  <a:spcPct val="0"/>
                </a:spcBef>
                <a:buFontTx/>
                <a:buNone/>
              </a:pPr>
              <a:t>88</a:t>
            </a:fld>
            <a:endParaRPr lang="fr-BE" altLang="pt-PT" sz="1400">
              <a:solidFill>
                <a:srgbClr val="000000"/>
              </a:solidFill>
            </a:endParaRPr>
          </a:p>
        </p:txBody>
      </p:sp>
    </p:spTree>
    <p:extLst>
      <p:ext uri="{BB962C8B-B14F-4D97-AF65-F5344CB8AC3E}">
        <p14:creationId xmlns:p14="http://schemas.microsoft.com/office/powerpoint/2010/main" val="15648819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ChangeArrowheads="1"/>
          </p:cNvSpPr>
          <p:nvPr/>
        </p:nvSpPr>
        <p:spPr bwMode="auto">
          <a:xfrm>
            <a:off x="3143250" y="404813"/>
            <a:ext cx="6800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pt-PT" altLang="pt-PT" sz="2800" b="1">
                <a:solidFill>
                  <a:srgbClr val="993366"/>
                </a:solidFill>
                <a:latin typeface="Calibri" panose="020F0502020204030204" pitchFamily="34" charset="0"/>
              </a:rPr>
              <a:t>CONTENT OF INPUT</a:t>
            </a:r>
          </a:p>
        </p:txBody>
      </p:sp>
      <p:grpSp>
        <p:nvGrpSpPr>
          <p:cNvPr id="6148" name="Group 5"/>
          <p:cNvGrpSpPr>
            <a:grpSpLocks/>
          </p:cNvGrpSpPr>
          <p:nvPr/>
        </p:nvGrpSpPr>
        <p:grpSpPr bwMode="auto">
          <a:xfrm>
            <a:off x="2782889" y="-1588"/>
            <a:ext cx="288925" cy="6861176"/>
            <a:chOff x="793" y="-1"/>
            <a:chExt cx="182" cy="4322"/>
          </a:xfrm>
        </p:grpSpPr>
        <p:sp>
          <p:nvSpPr>
            <p:cNvPr id="6152"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6153"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6154"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196975"/>
            <a:ext cx="69119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522288" indent="-65088">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defRPr/>
            </a:pPr>
            <a:endParaRPr lang="fr-BE" altLang="pt-PT" sz="2400" dirty="0">
              <a:solidFill>
                <a:srgbClr val="000000"/>
              </a:solidFill>
              <a:latin typeface="Calibri" pitchFamily="34" charset="0"/>
            </a:endParaRPr>
          </a:p>
          <a:p>
            <a:pPr fontAlgn="base">
              <a:spcBef>
                <a:spcPct val="0"/>
              </a:spcBef>
              <a:spcAft>
                <a:spcPts val="1200"/>
              </a:spcAft>
              <a:buClr>
                <a:srgbClr val="993366"/>
              </a:buClr>
              <a:buFontTx/>
              <a:buAutoNum type="arabicPeriod"/>
              <a:defRPr/>
            </a:pPr>
            <a:r>
              <a:rPr lang="pt-PT" altLang="pt-PT" sz="2400" b="1" dirty="0">
                <a:solidFill>
                  <a:srgbClr val="333399"/>
                </a:solidFill>
                <a:latin typeface="Calibri" pitchFamily="34" charset="0"/>
              </a:rPr>
              <a:t> OVERALL APPROACH TO SOCIAL INVESTMENT</a:t>
            </a:r>
          </a:p>
          <a:p>
            <a:pPr fontAlgn="base">
              <a:spcBef>
                <a:spcPct val="0"/>
              </a:spcBef>
              <a:spcAft>
                <a:spcPts val="1200"/>
              </a:spcAft>
              <a:buClr>
                <a:srgbClr val="993366"/>
              </a:buClr>
              <a:buFontTx/>
              <a:buAutoNum type="arabicPeriod"/>
              <a:defRPr/>
            </a:pPr>
            <a:r>
              <a:rPr lang="pt-PT" altLang="pt-PT" sz="2400" b="1" dirty="0">
                <a:solidFill>
                  <a:srgbClr val="333399"/>
                </a:solidFill>
                <a:latin typeface="Calibri" pitchFamily="34" charset="0"/>
              </a:rPr>
              <a:t> RECENT TRENDS AND DEVELOPMENTS IN SOCIAL INVESTMENT</a:t>
            </a:r>
          </a:p>
          <a:p>
            <a:pPr marL="865188" lvl="1" indent="-342900" fontAlgn="base">
              <a:spcBef>
                <a:spcPct val="0"/>
              </a:spcBef>
              <a:spcAft>
                <a:spcPts val="1200"/>
              </a:spcAft>
              <a:buClr>
                <a:srgbClr val="993366"/>
              </a:buClr>
              <a:defRPr/>
            </a:pPr>
            <a:r>
              <a:rPr lang="en-GB" altLang="pt-PT" sz="2400" b="1" dirty="0">
                <a:solidFill>
                  <a:srgbClr val="333399"/>
                </a:solidFill>
                <a:latin typeface="Calibri" pitchFamily="34" charset="0"/>
              </a:rPr>
              <a:t>Early Childhood development</a:t>
            </a:r>
          </a:p>
          <a:p>
            <a:pPr marL="865188" lvl="1" indent="-342900" fontAlgn="base">
              <a:spcBef>
                <a:spcPct val="0"/>
              </a:spcBef>
              <a:spcAft>
                <a:spcPts val="1200"/>
              </a:spcAft>
              <a:buClr>
                <a:srgbClr val="993366"/>
              </a:buClr>
              <a:defRPr/>
            </a:pPr>
            <a:r>
              <a:rPr lang="en-GB" altLang="pt-PT" sz="2400" b="1" dirty="0">
                <a:solidFill>
                  <a:srgbClr val="333399"/>
                </a:solidFill>
                <a:latin typeface="Calibri" pitchFamily="34" charset="0"/>
              </a:rPr>
              <a:t>Policy measures to address social and labour market exclusion</a:t>
            </a:r>
          </a:p>
          <a:p>
            <a:pPr marL="0" lvl="1" indent="0" fontAlgn="base">
              <a:spcBef>
                <a:spcPct val="0"/>
              </a:spcBef>
              <a:spcAft>
                <a:spcPts val="1200"/>
              </a:spcAft>
              <a:buClr>
                <a:srgbClr val="993366"/>
              </a:buClr>
              <a:buNone/>
              <a:defRPr/>
            </a:pPr>
            <a:r>
              <a:rPr lang="en-GB" altLang="pt-PT" sz="2400" b="1" dirty="0">
                <a:solidFill>
                  <a:srgbClr val="993366"/>
                </a:solidFill>
                <a:latin typeface="Calibri" pitchFamily="34" charset="0"/>
              </a:rPr>
              <a:t>3.</a:t>
            </a:r>
            <a:r>
              <a:rPr lang="en-GB" altLang="pt-PT" sz="2400" b="1" dirty="0">
                <a:solidFill>
                  <a:srgbClr val="333399"/>
                </a:solidFill>
                <a:latin typeface="Calibri" pitchFamily="34" charset="0"/>
              </a:rPr>
              <a:t> WHAT INVESTMENTS ARE NEEDED? SOME PROPOSALS.</a:t>
            </a:r>
          </a:p>
          <a:p>
            <a:pPr marL="342900" indent="-342900" fontAlgn="base">
              <a:spcBef>
                <a:spcPct val="0"/>
              </a:spcBef>
              <a:spcAft>
                <a:spcPts val="1200"/>
              </a:spcAft>
              <a:buClr>
                <a:srgbClr val="993366"/>
              </a:buClr>
              <a:defRPr/>
            </a:pPr>
            <a:endParaRPr lang="pt-PT" altLang="pt-PT" sz="2400" b="1" dirty="0">
              <a:solidFill>
                <a:srgbClr val="333399"/>
              </a:solidFill>
              <a:latin typeface="Calibri" pitchFamily="34" charset="0"/>
            </a:endParaRPr>
          </a:p>
          <a:p>
            <a:pPr marL="342900" indent="-342900" fontAlgn="base">
              <a:spcBef>
                <a:spcPct val="0"/>
              </a:spcBef>
              <a:spcAft>
                <a:spcPts val="1200"/>
              </a:spcAft>
              <a:buClr>
                <a:srgbClr val="993366"/>
              </a:buClr>
              <a:defRPr/>
            </a:pPr>
            <a:endParaRPr lang="pt-PT" altLang="pt-PT" sz="2400" b="1" dirty="0">
              <a:solidFill>
                <a:srgbClr val="333399"/>
              </a:solidFill>
              <a:latin typeface="Calibri" pitchFamily="34" charset="0"/>
            </a:endParaRPr>
          </a:p>
          <a:p>
            <a:pPr fontAlgn="base">
              <a:spcBef>
                <a:spcPct val="0"/>
              </a:spcBef>
              <a:spcAft>
                <a:spcPts val="1200"/>
              </a:spcAft>
              <a:buClr>
                <a:srgbClr val="993366"/>
              </a:buClr>
              <a:buFontTx/>
              <a:buAutoNum type="arabicPeriod"/>
              <a:defRPr/>
            </a:pPr>
            <a:endParaRPr lang="pt-PT" altLang="pt-PT" sz="2400" b="1" dirty="0">
              <a:solidFill>
                <a:srgbClr val="333399"/>
              </a:solidFill>
              <a:latin typeface="Calibri" pitchFamily="34" charset="0"/>
            </a:endParaRPr>
          </a:p>
          <a:p>
            <a:pPr fontAlgn="base">
              <a:spcBef>
                <a:spcPct val="0"/>
              </a:spcBef>
              <a:spcAft>
                <a:spcPts val="1200"/>
              </a:spcAft>
              <a:buClr>
                <a:srgbClr val="993366"/>
              </a:buClr>
              <a:buFontTx/>
              <a:buAutoNum type="arabicPeriod"/>
              <a:defRPr/>
            </a:pPr>
            <a:endParaRPr lang="pt-PT" altLang="pt-PT" sz="2400" dirty="0">
              <a:solidFill>
                <a:srgbClr val="333399"/>
              </a:solidFill>
              <a:latin typeface="Calibri" pitchFamily="34" charset="0"/>
            </a:endParaRPr>
          </a:p>
          <a:p>
            <a:pPr fontAlgn="base">
              <a:spcBef>
                <a:spcPct val="0"/>
              </a:spcBef>
              <a:spcAft>
                <a:spcPts val="1200"/>
              </a:spcAft>
              <a:buClr>
                <a:srgbClr val="993366"/>
              </a:buClr>
              <a:buFontTx/>
              <a:buAutoNum type="arabicPeriod"/>
              <a:defRPr/>
            </a:pPr>
            <a:endParaRPr lang="pt-PT" altLang="pt-PT" sz="2400" dirty="0">
              <a:solidFill>
                <a:srgbClr val="333399"/>
              </a:solidFill>
              <a:latin typeface="Calibri" pitchFamily="34" charset="0"/>
            </a:endParaRPr>
          </a:p>
          <a:p>
            <a:pPr fontAlgn="base">
              <a:spcBef>
                <a:spcPct val="0"/>
              </a:spcBef>
              <a:spcAft>
                <a:spcPts val="1200"/>
              </a:spcAft>
              <a:buClr>
                <a:srgbClr val="993366"/>
              </a:buClr>
              <a:defRPr/>
            </a:pPr>
            <a:endParaRPr lang="pt-PT" altLang="pt-PT" sz="2400" dirty="0">
              <a:solidFill>
                <a:srgbClr val="333399"/>
              </a:solidFill>
              <a:latin typeface="Calibri" pitchFamily="34" charset="0"/>
            </a:endParaRPr>
          </a:p>
        </p:txBody>
      </p:sp>
      <p:pic>
        <p:nvPicPr>
          <p:cNvPr id="6150"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Marcador de Posição do Número do Diapositivo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9D7354-FF37-4266-84D0-254780032AD5}" type="slidenum">
              <a:rPr lang="fr-BE" altLang="pt-PT" sz="1400">
                <a:solidFill>
                  <a:srgbClr val="000000"/>
                </a:solidFill>
              </a:rPr>
              <a:pPr>
                <a:spcBef>
                  <a:spcPct val="0"/>
                </a:spcBef>
                <a:buFontTx/>
                <a:buNone/>
              </a:pPr>
              <a:t>89</a:t>
            </a:fld>
            <a:endParaRPr lang="fr-BE" altLang="pt-PT" sz="1400">
              <a:solidFill>
                <a:srgbClr val="000000"/>
              </a:solidFill>
            </a:endParaRPr>
          </a:p>
        </p:txBody>
      </p:sp>
    </p:spTree>
    <p:extLst>
      <p:ext uri="{BB962C8B-B14F-4D97-AF65-F5344CB8AC3E}">
        <p14:creationId xmlns:p14="http://schemas.microsoft.com/office/powerpoint/2010/main" val="2192212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p:cTn id="7" dur="500" fill="hold"/>
                                        <p:tgtEl>
                                          <p:spTgt spid="3994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94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994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94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940">
                                            <p:txEl>
                                              <p:pRg st="0" end="0"/>
                                            </p:txEl>
                                          </p:spTgt>
                                        </p:tgtEl>
                                      </p:cBhvr>
                                    </p:animEffect>
                                  </p:childTnLst>
                                </p:cTn>
                              </p:par>
                            </p:childTnLst>
                          </p:cTn>
                        </p:par>
                        <p:par>
                          <p:cTn id="12" fill="hold" nodeType="afterGroup">
                            <p:stCondLst>
                              <p:cond delay="1150"/>
                            </p:stCondLst>
                            <p:childTnLst>
                              <p:par>
                                <p:cTn id="13" presetID="20" presetClass="emph" presetSubtype="0" fill="hold" grpId="0" nodeType="afterEffect">
                                  <p:stCondLst>
                                    <p:cond delay="0"/>
                                  </p:stCondLst>
                                  <p:iterate type="lt">
                                    <p:tmPct val="10000"/>
                                  </p:iterate>
                                  <p:childTnLst>
                                    <p:set>
                                      <p:cBhvr override="childStyle">
                                        <p:cTn id="14" dur="250" autoRev="1" fill="hold"/>
                                        <p:tgtEl>
                                          <p:spTgt spid="39945"/>
                                        </p:tgtEl>
                                        <p:attrNameLst>
                                          <p:attrName>style.color</p:attrName>
                                        </p:attrNameLst>
                                      </p:cBhvr>
                                      <p:to>
                                        <p:clrVal>
                                          <a:srgbClr val="990033"/>
                                        </p:clrVal>
                                      </p:to>
                                    </p:set>
                                    <p:set>
                                      <p:cBhvr>
                                        <p:cTn id="15" dur="250" autoRev="1" fill="hold"/>
                                        <p:tgtEl>
                                          <p:spTgt spid="39945"/>
                                        </p:tgtEl>
                                        <p:attrNameLst>
                                          <p:attrName>fillcolor</p:attrName>
                                        </p:attrNameLst>
                                      </p:cBhvr>
                                      <p:to>
                                        <p:clrVal>
                                          <a:srgbClr val="990033"/>
                                        </p:clrVal>
                                      </p:to>
                                    </p:set>
                                    <p:set>
                                      <p:cBhvr>
                                        <p:cTn id="16"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1801" y="3769107"/>
            <a:ext cx="7581900" cy="854409"/>
          </a:xfrm>
        </p:spPr>
        <p:txBody>
          <a:bodyPr>
            <a:normAutofit/>
          </a:bodyPr>
          <a:lstStyle/>
          <a:p>
            <a:r>
              <a:rPr lang="nl-BE" sz="2800" b="1" dirty="0" smtClean="0"/>
              <a:t>EU Long term </a:t>
            </a:r>
            <a:r>
              <a:rPr lang="nl-BE" sz="2800" b="1" dirty="0" err="1" smtClean="0"/>
              <a:t>unemployment</a:t>
            </a:r>
            <a:r>
              <a:rPr lang="nl-BE" sz="2800" b="1" dirty="0" smtClean="0"/>
              <a:t> </a:t>
            </a:r>
            <a:r>
              <a:rPr lang="nl-BE" sz="2800" b="1" dirty="0" err="1" smtClean="0"/>
              <a:t>initiative</a:t>
            </a:r>
            <a:r>
              <a:rPr lang="nl-BE" sz="2800" b="1" dirty="0" smtClean="0"/>
              <a:t> </a:t>
            </a:r>
            <a:br>
              <a:rPr lang="nl-BE" sz="2800" b="1" dirty="0" smtClean="0"/>
            </a:br>
            <a:r>
              <a:rPr lang="nl-BE" sz="2800" b="1" dirty="0" smtClean="0"/>
              <a:t>State of </a:t>
            </a:r>
            <a:r>
              <a:rPr lang="nl-BE" sz="2800" b="1" dirty="0" err="1" smtClean="0"/>
              <a:t>Affairs</a:t>
            </a:r>
            <a:endParaRPr lang="nl-BE" sz="2800" b="1" dirty="0"/>
          </a:p>
        </p:txBody>
      </p:sp>
      <p:sp>
        <p:nvSpPr>
          <p:cNvPr id="3" name="Ondertitel 2"/>
          <p:cNvSpPr>
            <a:spLocks noGrp="1"/>
          </p:cNvSpPr>
          <p:nvPr>
            <p:ph type="subTitle" idx="1"/>
          </p:nvPr>
        </p:nvSpPr>
        <p:spPr>
          <a:xfrm>
            <a:off x="431801" y="5363269"/>
            <a:ext cx="11131551" cy="365125"/>
          </a:xfrm>
        </p:spPr>
        <p:txBody>
          <a:bodyPr>
            <a:normAutofit/>
          </a:bodyPr>
          <a:lstStyle/>
          <a:p>
            <a:r>
              <a:rPr lang="nl-BE" sz="2000" dirty="0" smtClean="0"/>
              <a:t>Sofie Put</a:t>
            </a:r>
            <a:endParaRPr lang="nl-BE" sz="2000" dirty="0"/>
          </a:p>
        </p:txBody>
      </p:sp>
    </p:spTree>
    <p:extLst>
      <p:ext uri="{BB962C8B-B14F-4D97-AF65-F5344CB8AC3E}">
        <p14:creationId xmlns:p14="http://schemas.microsoft.com/office/powerpoint/2010/main" val="1831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8196" name="Group 5"/>
          <p:cNvGrpSpPr>
            <a:grpSpLocks/>
          </p:cNvGrpSpPr>
          <p:nvPr/>
        </p:nvGrpSpPr>
        <p:grpSpPr bwMode="auto">
          <a:xfrm>
            <a:off x="2782889" y="-1588"/>
            <a:ext cx="288925" cy="6861176"/>
            <a:chOff x="793" y="-1"/>
            <a:chExt cx="182" cy="4322"/>
          </a:xfrm>
        </p:grpSpPr>
        <p:sp>
          <p:nvSpPr>
            <p:cNvPr id="8204"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8205"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8206"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8198"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ângulo 1"/>
          <p:cNvSpPr>
            <a:spLocks noChangeArrowheads="1"/>
          </p:cNvSpPr>
          <p:nvPr/>
        </p:nvSpPr>
        <p:spPr bwMode="auto">
          <a:xfrm>
            <a:off x="3216276" y="257176"/>
            <a:ext cx="6911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OVERALL APPROACH TO SOCIAL INVESTMENT </a:t>
            </a: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8202"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1EE6F1-0DDA-4BC7-BC94-A1808EB16BBE}" type="slidenum">
              <a:rPr lang="fr-BE" altLang="pt-PT" sz="1400">
                <a:solidFill>
                  <a:srgbClr val="000000"/>
                </a:solidFill>
              </a:rPr>
              <a:pPr>
                <a:spcBef>
                  <a:spcPct val="0"/>
                </a:spcBef>
                <a:buFontTx/>
                <a:buNone/>
              </a:pPr>
              <a:t>90</a:t>
            </a:fld>
            <a:endParaRPr lang="fr-BE" altLang="pt-PT" sz="1400">
              <a:solidFill>
                <a:srgbClr val="000000"/>
              </a:solidFill>
            </a:endParaRPr>
          </a:p>
        </p:txBody>
      </p:sp>
      <p:sp>
        <p:nvSpPr>
          <p:cNvPr id="3" name="Rectângulo 2"/>
          <p:cNvSpPr/>
          <p:nvPr/>
        </p:nvSpPr>
        <p:spPr>
          <a:xfrm>
            <a:off x="3359150" y="1285875"/>
            <a:ext cx="6769100" cy="6186488"/>
          </a:xfrm>
          <a:prstGeom prst="rect">
            <a:avLst/>
          </a:prstGeom>
        </p:spPr>
        <p:txBody>
          <a:bodyPr>
            <a:spAutoFit/>
          </a:bodyPr>
          <a:lstStyle/>
          <a:p>
            <a:pPr eaLnBrk="0" fontAlgn="base" hangingPunct="0">
              <a:spcBef>
                <a:spcPct val="0"/>
              </a:spcBef>
              <a:spcAft>
                <a:spcPct val="0"/>
              </a:spcAft>
              <a:defRPr/>
            </a:pPr>
            <a:r>
              <a:rPr lang="en-GB" sz="2000" b="1" dirty="0">
                <a:solidFill>
                  <a:srgbClr val="333399"/>
                </a:solidFill>
              </a:rPr>
              <a:t>The SIP highlights:</a:t>
            </a:r>
            <a:endParaRPr lang="en-GB" sz="2000" dirty="0">
              <a:solidFill>
                <a:srgbClr val="333399"/>
              </a:solidFill>
            </a:endParaRPr>
          </a:p>
          <a:p>
            <a:pPr marL="285750" indent="-285750" eaLnBrk="0" fontAlgn="base" hangingPunct="0">
              <a:spcBef>
                <a:spcPct val="0"/>
              </a:spcBef>
              <a:spcAft>
                <a:spcPct val="0"/>
              </a:spcAft>
              <a:buFont typeface="Wingdings" panose="05000000000000000000" pitchFamily="2" charset="2"/>
              <a:buChar char="§"/>
              <a:defRPr/>
            </a:pPr>
            <a:r>
              <a:rPr lang="en-GB" sz="2000" dirty="0">
                <a:solidFill>
                  <a:srgbClr val="333399"/>
                </a:solidFill>
              </a:rPr>
              <a:t>The contribution of social policies to economic growth as well as protecting people from poverty</a:t>
            </a:r>
          </a:p>
          <a:p>
            <a:pPr eaLnBrk="0" fontAlgn="base" hangingPunct="0">
              <a:spcBef>
                <a:spcPct val="0"/>
              </a:spcBef>
              <a:spcAft>
                <a:spcPct val="0"/>
              </a:spcAft>
              <a:defRPr/>
            </a:pPr>
            <a:endParaRPr lang="en-GB" sz="2000" dirty="0">
              <a:solidFill>
                <a:srgbClr val="333399"/>
              </a:solidFill>
            </a:endParaRPr>
          </a:p>
          <a:p>
            <a:pPr marL="285750" indent="-285750" eaLnBrk="0" fontAlgn="base" hangingPunct="0">
              <a:spcBef>
                <a:spcPct val="0"/>
              </a:spcBef>
              <a:spcAft>
                <a:spcPct val="0"/>
              </a:spcAft>
              <a:buFont typeface="Wingdings" panose="05000000000000000000" pitchFamily="2" charset="2"/>
              <a:buChar char="§"/>
              <a:defRPr/>
            </a:pPr>
            <a:r>
              <a:rPr lang="en-GB" sz="2000" dirty="0">
                <a:solidFill>
                  <a:srgbClr val="333399"/>
                </a:solidFill>
              </a:rPr>
              <a:t>Welfare systems fulfil three functions: social investment, social protection and stabilization of economy.</a:t>
            </a:r>
          </a:p>
          <a:p>
            <a:pPr marL="285750" indent="-285750" eaLnBrk="0" fontAlgn="base" hangingPunct="0">
              <a:spcBef>
                <a:spcPct val="0"/>
              </a:spcBef>
              <a:spcAft>
                <a:spcPct val="0"/>
              </a:spcAft>
              <a:buFont typeface="Wingdings" panose="05000000000000000000" pitchFamily="2" charset="2"/>
              <a:buChar char="§"/>
              <a:defRPr/>
            </a:pPr>
            <a:endParaRPr lang="en-GB" sz="2000" dirty="0">
              <a:solidFill>
                <a:srgbClr val="333399"/>
              </a:solidFill>
            </a:endParaRPr>
          </a:p>
          <a:p>
            <a:pPr marL="285750" indent="-285750" eaLnBrk="0" fontAlgn="base" hangingPunct="0">
              <a:spcBef>
                <a:spcPct val="0"/>
              </a:spcBef>
              <a:spcAft>
                <a:spcPct val="0"/>
              </a:spcAft>
              <a:buFont typeface="Wingdings" panose="05000000000000000000" pitchFamily="2" charset="2"/>
              <a:buChar char="§"/>
              <a:defRPr/>
            </a:pPr>
            <a:r>
              <a:rPr lang="en-GB" sz="2000" dirty="0">
                <a:solidFill>
                  <a:srgbClr val="333399"/>
                </a:solidFill>
              </a:rPr>
              <a:t>Mutual reinforcement of social and economic policies</a:t>
            </a:r>
          </a:p>
          <a:p>
            <a:pPr marL="285750" indent="-285750" eaLnBrk="0" fontAlgn="base" hangingPunct="0">
              <a:spcBef>
                <a:spcPct val="0"/>
              </a:spcBef>
              <a:spcAft>
                <a:spcPct val="0"/>
              </a:spcAft>
              <a:buFont typeface="Wingdings" panose="05000000000000000000" pitchFamily="2" charset="2"/>
              <a:buChar char="§"/>
              <a:defRPr/>
            </a:pPr>
            <a:endParaRPr lang="en-GB" sz="2000" dirty="0">
              <a:solidFill>
                <a:srgbClr val="333399"/>
              </a:solidFill>
            </a:endParaRPr>
          </a:p>
          <a:p>
            <a:pPr marL="285750" indent="-285750" eaLnBrk="0" fontAlgn="base" hangingPunct="0">
              <a:spcBef>
                <a:spcPct val="0"/>
              </a:spcBef>
              <a:spcAft>
                <a:spcPct val="0"/>
              </a:spcAft>
              <a:buFont typeface="Wingdings" panose="05000000000000000000" pitchFamily="2" charset="2"/>
              <a:buChar char="§"/>
              <a:defRPr/>
            </a:pPr>
            <a:r>
              <a:rPr lang="en-GB" sz="2000" dirty="0">
                <a:solidFill>
                  <a:srgbClr val="333399"/>
                </a:solidFill>
              </a:rPr>
              <a:t>Strengthening people´s current and future capacities, to “prepare” people to confront life’s risks; enhancement of peoples capacity to participate in social and economic life and in labour market </a:t>
            </a:r>
          </a:p>
          <a:p>
            <a:pPr marL="285750" indent="-285750" eaLnBrk="0" fontAlgn="base" hangingPunct="0">
              <a:spcBef>
                <a:spcPct val="0"/>
              </a:spcBef>
              <a:spcAft>
                <a:spcPct val="0"/>
              </a:spcAft>
              <a:buFont typeface="Wingdings" panose="05000000000000000000" pitchFamily="2" charset="2"/>
              <a:buChar char="§"/>
              <a:defRPr/>
            </a:pPr>
            <a:endParaRPr lang="en-GB" sz="2000" dirty="0">
              <a:solidFill>
                <a:srgbClr val="333399"/>
              </a:solidFill>
            </a:endParaRPr>
          </a:p>
          <a:p>
            <a:pPr marL="285750" indent="-285750" eaLnBrk="0" fontAlgn="base" hangingPunct="0">
              <a:spcBef>
                <a:spcPct val="0"/>
              </a:spcBef>
              <a:spcAft>
                <a:spcPct val="0"/>
              </a:spcAft>
              <a:buFont typeface="Wingdings" panose="05000000000000000000" pitchFamily="2" charset="2"/>
              <a:buChar char="§"/>
              <a:defRPr/>
            </a:pPr>
            <a:r>
              <a:rPr lang="en-GB" sz="2000" dirty="0">
                <a:solidFill>
                  <a:srgbClr val="333399"/>
                </a:solidFill>
              </a:rPr>
              <a:t>The complementarity of policies in the following areas: education and care, ALMP, education, retraining and l</a:t>
            </a:r>
            <a:r>
              <a:rPr lang="en-GB" dirty="0">
                <a:solidFill>
                  <a:srgbClr val="333399"/>
                </a:solidFill>
              </a:rPr>
              <a:t>ife </a:t>
            </a:r>
            <a:r>
              <a:rPr lang="en-GB" sz="2000" dirty="0">
                <a:solidFill>
                  <a:srgbClr val="333399"/>
                </a:solidFill>
              </a:rPr>
              <a:t>long learning, healthcare, social services, housing support.</a:t>
            </a:r>
          </a:p>
          <a:p>
            <a:pPr marL="285750" indent="-285750" eaLnBrk="0" fontAlgn="base" hangingPunct="0">
              <a:spcBef>
                <a:spcPct val="0"/>
              </a:spcBef>
              <a:spcAft>
                <a:spcPct val="0"/>
              </a:spcAft>
              <a:buFont typeface="Wingdings" panose="05000000000000000000" pitchFamily="2" charset="2"/>
              <a:buChar char="§"/>
              <a:defRPr/>
            </a:pPr>
            <a:endParaRPr lang="pt-PT" dirty="0">
              <a:solidFill>
                <a:srgbClr val="000000"/>
              </a:solidFill>
            </a:endParaRPr>
          </a:p>
          <a:p>
            <a:pPr eaLnBrk="0" fontAlgn="base" hangingPunct="0">
              <a:spcBef>
                <a:spcPct val="0"/>
              </a:spcBef>
              <a:spcAft>
                <a:spcPct val="0"/>
              </a:spcAft>
              <a:defRPr/>
            </a:pPr>
            <a:endParaRPr lang="pt-PT" dirty="0">
              <a:solidFill>
                <a:srgbClr val="000000"/>
              </a:solidFill>
            </a:endParaRPr>
          </a:p>
        </p:txBody>
      </p:sp>
    </p:spTree>
    <p:extLst>
      <p:ext uri="{BB962C8B-B14F-4D97-AF65-F5344CB8AC3E}">
        <p14:creationId xmlns:p14="http://schemas.microsoft.com/office/powerpoint/2010/main" val="4170003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10244" name="Group 5"/>
          <p:cNvGrpSpPr>
            <a:grpSpLocks/>
          </p:cNvGrpSpPr>
          <p:nvPr/>
        </p:nvGrpSpPr>
        <p:grpSpPr bwMode="auto">
          <a:xfrm>
            <a:off x="2782889" y="-1588"/>
            <a:ext cx="288925" cy="6861176"/>
            <a:chOff x="793" y="-1"/>
            <a:chExt cx="182" cy="4322"/>
          </a:xfrm>
        </p:grpSpPr>
        <p:sp>
          <p:nvSpPr>
            <p:cNvPr id="10251"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0252"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0253"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10246"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ângulo 1"/>
          <p:cNvSpPr>
            <a:spLocks noChangeArrowheads="1"/>
          </p:cNvSpPr>
          <p:nvPr/>
        </p:nvSpPr>
        <p:spPr bwMode="auto">
          <a:xfrm>
            <a:off x="3216276" y="257176"/>
            <a:ext cx="6911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pt-PT" altLang="pt-PT" sz="2800" b="1">
                <a:solidFill>
                  <a:srgbClr val="993366"/>
                </a:solidFill>
                <a:latin typeface="Calibri" panose="020F0502020204030204" pitchFamily="34" charset="0"/>
              </a:rPr>
              <a:t>OVERALL APPROACH TO SOCIAL INVESTMENT</a:t>
            </a:r>
            <a:endParaRPr lang="pt-PT" altLang="pt-PT" sz="2400" b="1">
              <a:solidFill>
                <a:srgbClr val="993366"/>
              </a:solidFill>
              <a:latin typeface="Calibri" panose="020F0502020204030204" pitchFamily="34" charset="0"/>
            </a:endParaRP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3" name="Rectângulo 2"/>
          <p:cNvSpPr/>
          <p:nvPr/>
        </p:nvSpPr>
        <p:spPr>
          <a:xfrm>
            <a:off x="3287714" y="1149351"/>
            <a:ext cx="6840537" cy="7364413"/>
          </a:xfrm>
          <a:prstGeom prst="rect">
            <a:avLst/>
          </a:prstGeom>
        </p:spPr>
        <p:txBody>
          <a:bodyPr>
            <a:spAutoFit/>
          </a:bodyPr>
          <a:lstStyle/>
          <a:p>
            <a:pPr algn="just" eaLnBrk="0" fontAlgn="base" hangingPunct="0">
              <a:spcBef>
                <a:spcPct val="0"/>
              </a:spcBef>
              <a:defRPr/>
            </a:pPr>
            <a:r>
              <a:rPr lang="en-GB" sz="2000" b="1" dirty="0">
                <a:solidFill>
                  <a:srgbClr val="333399"/>
                </a:solidFill>
                <a:ea typeface="Times New Roman"/>
              </a:rPr>
              <a:t>JUNCKER PLAN - An Investment Plan for Europe</a:t>
            </a:r>
          </a:p>
          <a:p>
            <a:pPr algn="just" eaLnBrk="0" fontAlgn="base" hangingPunct="0">
              <a:spcBef>
                <a:spcPct val="0"/>
              </a:spcBef>
              <a:defRPr/>
            </a:pPr>
            <a:endParaRPr lang="en-GB" sz="2000" b="1" dirty="0">
              <a:solidFill>
                <a:srgbClr val="333399"/>
              </a:solidFill>
              <a:ea typeface="Times New Roman"/>
            </a:endParaRPr>
          </a:p>
          <a:p>
            <a:pPr marL="285750" indent="-285750" algn="just" eaLnBrk="0" fontAlgn="base" hangingPunct="0">
              <a:spcBef>
                <a:spcPct val="0"/>
              </a:spcBef>
              <a:spcAft>
                <a:spcPts val="300"/>
              </a:spcAft>
              <a:buFont typeface="Wingdings" panose="05000000000000000000" pitchFamily="2" charset="2"/>
              <a:buChar char="§"/>
              <a:defRPr/>
            </a:pPr>
            <a:r>
              <a:rPr lang="en-GB" sz="1900" dirty="0">
                <a:solidFill>
                  <a:srgbClr val="333399"/>
                </a:solidFill>
                <a:ea typeface="Times New Roman"/>
              </a:rPr>
              <a:t>First priority is to s</a:t>
            </a:r>
            <a:r>
              <a:rPr lang="en-GB" sz="1900" b="1" dirty="0">
                <a:solidFill>
                  <a:srgbClr val="333399"/>
                </a:solidFill>
                <a:ea typeface="Times New Roman"/>
              </a:rPr>
              <a:t>trengthen Europe's competitiveness and to stimulate investment for the purpose of job creation</a:t>
            </a:r>
            <a:r>
              <a:rPr lang="en-GB" sz="1900" b="1" dirty="0">
                <a:solidFill>
                  <a:srgbClr val="000000"/>
                </a:solidFill>
                <a:ea typeface="Times New Roman"/>
              </a:rPr>
              <a:t>.</a:t>
            </a:r>
          </a:p>
          <a:p>
            <a:pPr marL="285750" indent="-285750" algn="just" eaLnBrk="0" fontAlgn="base" hangingPunct="0">
              <a:spcBef>
                <a:spcPct val="0"/>
              </a:spcBef>
              <a:spcAft>
                <a:spcPts val="300"/>
              </a:spcAft>
              <a:buFont typeface="Wingdings" panose="05000000000000000000" pitchFamily="2" charset="2"/>
              <a:buChar char="§"/>
              <a:defRPr/>
            </a:pPr>
            <a:r>
              <a:rPr lang="en-US" sz="1900" dirty="0">
                <a:solidFill>
                  <a:srgbClr val="333399"/>
                </a:solidFill>
                <a:ea typeface="Times New Roman"/>
              </a:rPr>
              <a:t>Based on </a:t>
            </a:r>
            <a:r>
              <a:rPr lang="en-US" sz="1900" b="1" dirty="0">
                <a:solidFill>
                  <a:srgbClr val="333399"/>
                </a:solidFill>
                <a:ea typeface="Times New Roman"/>
              </a:rPr>
              <a:t>three mutually reinforcing strands</a:t>
            </a:r>
            <a:r>
              <a:rPr lang="en-US" sz="1900" dirty="0">
                <a:solidFill>
                  <a:srgbClr val="333399"/>
                </a:solidFill>
                <a:ea typeface="Times New Roman"/>
              </a:rPr>
              <a:t>:  </a:t>
            </a:r>
          </a:p>
          <a:p>
            <a:pPr marL="742950" lvl="1" indent="-285750" algn="just" eaLnBrk="0" fontAlgn="base" hangingPunct="0">
              <a:spcBef>
                <a:spcPct val="0"/>
              </a:spcBef>
              <a:spcAft>
                <a:spcPts val="300"/>
              </a:spcAft>
              <a:buFont typeface="Wingdings" panose="05000000000000000000" pitchFamily="2" charset="2"/>
              <a:buChar char="§"/>
              <a:defRPr/>
            </a:pPr>
            <a:r>
              <a:rPr lang="en-US" sz="1900" dirty="0">
                <a:solidFill>
                  <a:srgbClr val="333399"/>
                </a:solidFill>
                <a:ea typeface="Times New Roman"/>
              </a:rPr>
              <a:t>The mobilization of finance (at least EUR 315 billion) over the next three years, for public and private investment. </a:t>
            </a:r>
          </a:p>
          <a:p>
            <a:pPr marL="742950" lvl="1" indent="-285750" algn="just" eaLnBrk="0" fontAlgn="base" hangingPunct="0">
              <a:spcBef>
                <a:spcPct val="0"/>
              </a:spcBef>
              <a:spcAft>
                <a:spcPts val="300"/>
              </a:spcAft>
              <a:buFont typeface="Wingdings" panose="05000000000000000000" pitchFamily="2" charset="2"/>
              <a:buChar char="§"/>
              <a:defRPr/>
            </a:pPr>
            <a:r>
              <a:rPr lang="en-US" sz="1900" dirty="0">
                <a:solidFill>
                  <a:srgbClr val="333399"/>
                </a:solidFill>
                <a:ea typeface="Times New Roman"/>
              </a:rPr>
              <a:t>Making finance to reach the needs of the real economy. </a:t>
            </a:r>
          </a:p>
          <a:p>
            <a:pPr marL="742950" lvl="1" indent="-285750" algn="just" eaLnBrk="0" fontAlgn="base" hangingPunct="0">
              <a:spcBef>
                <a:spcPct val="0"/>
              </a:spcBef>
              <a:spcAft>
                <a:spcPts val="300"/>
              </a:spcAft>
              <a:buFont typeface="Wingdings" panose="05000000000000000000" pitchFamily="2" charset="2"/>
              <a:buChar char="§"/>
              <a:defRPr/>
            </a:pPr>
            <a:r>
              <a:rPr lang="en-US" sz="1900" dirty="0">
                <a:solidFill>
                  <a:srgbClr val="333399"/>
                </a:solidFill>
                <a:ea typeface="Times New Roman"/>
              </a:rPr>
              <a:t>Improve investment environment.</a:t>
            </a:r>
            <a:endParaRPr lang="en-GB" sz="1900" dirty="0">
              <a:solidFill>
                <a:srgbClr val="333399"/>
              </a:solidFill>
              <a:ea typeface="Times New Roman"/>
            </a:endParaRPr>
          </a:p>
          <a:p>
            <a:pPr marL="285750" indent="-285750" algn="just" eaLnBrk="0" fontAlgn="base" hangingPunct="0">
              <a:spcBef>
                <a:spcPct val="0"/>
              </a:spcBef>
              <a:spcAft>
                <a:spcPts val="300"/>
              </a:spcAft>
              <a:buFont typeface="Wingdings" panose="05000000000000000000" pitchFamily="2" charset="2"/>
              <a:buChar char="§"/>
              <a:defRPr/>
            </a:pPr>
            <a:r>
              <a:rPr lang="en-US" sz="1900" dirty="0">
                <a:solidFill>
                  <a:srgbClr val="333399"/>
                </a:solidFill>
                <a:ea typeface="Times New Roman"/>
              </a:rPr>
              <a:t>The European Fund for Strategic Investments will support strategic investments of European significance in infrastructure, notably broadband and energy networks, as well as transport infrastructure, particularly in industrial centers; education, research and innovation; and renewable energy and energy efficiency.</a:t>
            </a:r>
            <a:endParaRPr lang="en-GB" sz="1900" dirty="0">
              <a:solidFill>
                <a:srgbClr val="333399"/>
              </a:solidFill>
              <a:ea typeface="Times New Roman"/>
            </a:endParaRPr>
          </a:p>
          <a:p>
            <a:pPr eaLnBrk="0" fontAlgn="base" hangingPunct="0">
              <a:spcBef>
                <a:spcPct val="0"/>
              </a:spcBef>
              <a:spcAft>
                <a:spcPct val="0"/>
              </a:spcAft>
              <a:defRPr/>
            </a:pPr>
            <a:endParaRPr lang="pt-PT" sz="1900" dirty="0">
              <a:solidFill>
                <a:srgbClr val="000000"/>
              </a:solidFill>
            </a:endParaRPr>
          </a:p>
          <a:p>
            <a:pPr marL="285750" indent="-285750" algn="just" eaLnBrk="0" fontAlgn="base" hangingPunct="0">
              <a:spcBef>
                <a:spcPct val="0"/>
              </a:spcBef>
              <a:spcAft>
                <a:spcPts val="300"/>
              </a:spcAft>
              <a:buFont typeface="Wingdings" panose="05000000000000000000" pitchFamily="2" charset="2"/>
              <a:buChar char="§"/>
              <a:defRPr/>
            </a:pPr>
            <a:endParaRPr lang="en-GB" dirty="0">
              <a:solidFill>
                <a:srgbClr val="000000"/>
              </a:solidFill>
              <a:ea typeface="Times New Roman"/>
            </a:endParaRPr>
          </a:p>
          <a:p>
            <a:pPr marL="285750" indent="-285750" algn="just" eaLnBrk="0" fontAlgn="base" hangingPunct="0">
              <a:spcBef>
                <a:spcPct val="0"/>
              </a:spcBef>
              <a:spcAft>
                <a:spcPts val="300"/>
              </a:spcAft>
              <a:buFont typeface="Wingdings" panose="05000000000000000000" pitchFamily="2" charset="2"/>
              <a:buChar char="§"/>
              <a:defRPr/>
            </a:pPr>
            <a:endParaRPr lang="en-GB" dirty="0">
              <a:solidFill>
                <a:srgbClr val="000000"/>
              </a:solidFill>
              <a:ea typeface="Times New Roman"/>
            </a:endParaRPr>
          </a:p>
          <a:p>
            <a:pPr marL="285750" indent="-285750" algn="just" eaLnBrk="0" fontAlgn="base" hangingPunct="0">
              <a:spcBef>
                <a:spcPct val="0"/>
              </a:spcBef>
              <a:spcAft>
                <a:spcPts val="300"/>
              </a:spcAft>
              <a:buFont typeface="Wingdings" panose="05000000000000000000" pitchFamily="2" charset="2"/>
              <a:buChar char="§"/>
              <a:defRPr/>
            </a:pPr>
            <a:endParaRPr lang="pt-PT" dirty="0">
              <a:solidFill>
                <a:srgbClr val="000000"/>
              </a:solidFill>
              <a:ea typeface="Times New Roman"/>
            </a:endParaRPr>
          </a:p>
          <a:p>
            <a:pPr algn="just" eaLnBrk="0" fontAlgn="base" hangingPunct="0">
              <a:spcBef>
                <a:spcPct val="0"/>
              </a:spcBef>
              <a:defRPr/>
            </a:pPr>
            <a:endParaRPr lang="pt-PT" dirty="0">
              <a:solidFill>
                <a:srgbClr val="333399"/>
              </a:solidFill>
              <a:ea typeface="Times New Roman"/>
            </a:endParaRPr>
          </a:p>
        </p:txBody>
      </p:sp>
    </p:spTree>
    <p:extLst>
      <p:ext uri="{BB962C8B-B14F-4D97-AF65-F5344CB8AC3E}">
        <p14:creationId xmlns:p14="http://schemas.microsoft.com/office/powerpoint/2010/main" val="3539227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12292" name="Group 5"/>
          <p:cNvGrpSpPr>
            <a:grpSpLocks/>
          </p:cNvGrpSpPr>
          <p:nvPr/>
        </p:nvGrpSpPr>
        <p:grpSpPr bwMode="auto">
          <a:xfrm>
            <a:off x="2782889" y="-1588"/>
            <a:ext cx="288925" cy="6861176"/>
            <a:chOff x="793" y="-1"/>
            <a:chExt cx="182" cy="4322"/>
          </a:xfrm>
        </p:grpSpPr>
        <p:sp>
          <p:nvSpPr>
            <p:cNvPr id="12300"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2301"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2302"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12294"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ângulo 1"/>
          <p:cNvSpPr>
            <a:spLocks noChangeArrowheads="1"/>
          </p:cNvSpPr>
          <p:nvPr/>
        </p:nvSpPr>
        <p:spPr bwMode="auto">
          <a:xfrm>
            <a:off x="3216276" y="257176"/>
            <a:ext cx="6911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pt-PT" sz="2800" b="1">
                <a:solidFill>
                  <a:srgbClr val="993366"/>
                </a:solidFill>
                <a:latin typeface="Calibri" panose="020F0502020204030204" pitchFamily="34" charset="0"/>
              </a:rPr>
              <a:t>OVERALL APPROACH TO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6" y="1449388"/>
            <a:ext cx="6911975" cy="5562600"/>
          </a:xfrm>
          <a:prstGeom prst="rect">
            <a:avLst/>
          </a:prstGeom>
        </p:spPr>
        <p:txBody>
          <a:bodyPr>
            <a:spAutoFit/>
          </a:bodyPr>
          <a:lstStyle/>
          <a:p>
            <a:pPr algn="just" eaLnBrk="0" fontAlgn="base" hangingPunct="0">
              <a:spcBef>
                <a:spcPct val="0"/>
              </a:spcBef>
              <a:spcAft>
                <a:spcPct val="0"/>
              </a:spcAft>
              <a:buFont typeface="Wingdings" pitchFamily="2" charset="2"/>
              <a:buChar char="§"/>
              <a:defRPr/>
            </a:pPr>
            <a:r>
              <a:rPr lang="pt-PT" altLang="pt-PT" sz="1750" dirty="0">
                <a:solidFill>
                  <a:srgbClr val="333399"/>
                </a:solidFill>
                <a:latin typeface="Lucida Sans" pitchFamily="34" charset="0"/>
              </a:rPr>
              <a:t>  </a:t>
            </a:r>
            <a:r>
              <a:rPr lang="pt-PT" altLang="pt-PT" sz="2000" dirty="0">
                <a:solidFill>
                  <a:srgbClr val="333399"/>
                </a:solidFill>
                <a:latin typeface="Lucida Sans" pitchFamily="34" charset="0"/>
              </a:rPr>
              <a:t>Al</a:t>
            </a:r>
            <a:r>
              <a:rPr lang="en-US" sz="2000" dirty="0">
                <a:solidFill>
                  <a:srgbClr val="333399"/>
                </a:solidFill>
              </a:rPr>
              <a:t>though all the investment that leads to job creation is welcome, there is a </a:t>
            </a:r>
            <a:r>
              <a:rPr lang="en-US" sz="2000" b="1" dirty="0">
                <a:solidFill>
                  <a:srgbClr val="333399"/>
                </a:solidFill>
              </a:rPr>
              <a:t>lack of human and social dimension in the Plan</a:t>
            </a:r>
            <a:r>
              <a:rPr lang="en-US" sz="2000" dirty="0">
                <a:solidFill>
                  <a:srgbClr val="333399"/>
                </a:solidFill>
              </a:rPr>
              <a:t>.</a:t>
            </a:r>
          </a:p>
          <a:p>
            <a:pPr algn="just" eaLnBrk="0" fontAlgn="base" hangingPunct="0">
              <a:spcBef>
                <a:spcPct val="0"/>
              </a:spcBef>
              <a:spcAft>
                <a:spcPct val="0"/>
              </a:spcAft>
              <a:buFont typeface="Wingdings" pitchFamily="2" charset="2"/>
              <a:buChar char="§"/>
              <a:defRPr/>
            </a:pPr>
            <a:endParaRPr lang="en-US" sz="2000" dirty="0">
              <a:solidFill>
                <a:srgbClr val="333399"/>
              </a:solidFill>
            </a:endParaRPr>
          </a:p>
          <a:p>
            <a:pPr algn="just" eaLnBrk="0" fontAlgn="base" hangingPunct="0">
              <a:spcBef>
                <a:spcPct val="0"/>
              </a:spcBef>
              <a:spcAft>
                <a:spcPct val="0"/>
              </a:spcAft>
              <a:buFont typeface="Wingdings" pitchFamily="2" charset="2"/>
              <a:buChar char="§"/>
              <a:defRPr/>
            </a:pPr>
            <a:r>
              <a:rPr lang="en-US" sz="2000" dirty="0">
                <a:solidFill>
                  <a:srgbClr val="333399"/>
                </a:solidFill>
              </a:rPr>
              <a:t> </a:t>
            </a:r>
            <a:r>
              <a:rPr lang="en-US" sz="2000" b="1" dirty="0">
                <a:solidFill>
                  <a:srgbClr val="333399"/>
                </a:solidFill>
              </a:rPr>
              <a:t>The question is not only to promote economic growth and job creation but also more and better jobs, higher wages and the protection and improvement of public services and social functions of the state, and at the same time promote a fairer distribution of income, combating inequalities and poverty.</a:t>
            </a:r>
          </a:p>
          <a:p>
            <a:pPr algn="just" eaLnBrk="0" fontAlgn="base" hangingPunct="0">
              <a:spcBef>
                <a:spcPct val="0"/>
              </a:spcBef>
              <a:spcAft>
                <a:spcPct val="0"/>
              </a:spcAft>
              <a:defRPr/>
            </a:pPr>
            <a:endParaRPr lang="en-US" sz="2000" dirty="0">
              <a:solidFill>
                <a:srgbClr val="333399"/>
              </a:solidFill>
            </a:endParaRPr>
          </a:p>
          <a:p>
            <a:pPr algn="just" eaLnBrk="0" fontAlgn="base" hangingPunct="0">
              <a:spcBef>
                <a:spcPct val="0"/>
              </a:spcBef>
              <a:spcAft>
                <a:spcPct val="0"/>
              </a:spcAft>
              <a:buFont typeface="Wingdings" pitchFamily="2" charset="2"/>
              <a:buChar char="§"/>
              <a:defRPr/>
            </a:pPr>
            <a:r>
              <a:rPr lang="en-US" sz="2000" dirty="0">
                <a:solidFill>
                  <a:srgbClr val="333399"/>
                </a:solidFill>
              </a:rPr>
              <a:t>  The plan may contribute to accentuate the peripheral nature of the Portuguese economy, the divergence with the other EU countries and the inequalities, and the increasing subordination of national sovereignty to the interests of large economic and financial groups.</a:t>
            </a:r>
          </a:p>
          <a:p>
            <a:pPr eaLnBrk="0" fontAlgn="base" hangingPunct="0">
              <a:spcBef>
                <a:spcPct val="0"/>
              </a:spcBef>
              <a:spcAft>
                <a:spcPct val="0"/>
              </a:spcAft>
              <a:defRPr/>
            </a:pPr>
            <a:endParaRPr lang="pt-PT" altLang="pt-PT" dirty="0">
              <a:solidFill>
                <a:srgbClr val="333399"/>
              </a:solidFill>
              <a:latin typeface="Lucida Sans" pitchFamily="34" charset="0"/>
            </a:endParaRPr>
          </a:p>
          <a:p>
            <a:pPr eaLnBrk="0" fontAlgn="base" hangingPunct="0">
              <a:spcBef>
                <a:spcPct val="0"/>
              </a:spcBef>
              <a:spcAft>
                <a:spcPct val="0"/>
              </a:spcAft>
              <a:defRPr/>
            </a:pPr>
            <a:r>
              <a:rPr lang="pt-PT" altLang="pt-PT" sz="1750" dirty="0">
                <a:solidFill>
                  <a:srgbClr val="333399"/>
                </a:solidFill>
                <a:latin typeface="Lucida Sans" pitchFamily="34" charset="0"/>
              </a:rPr>
              <a:t> </a:t>
            </a:r>
            <a:endParaRPr lang="pt-PT" altLang="pt-PT" sz="1500" dirty="0">
              <a:solidFill>
                <a:srgbClr val="333399"/>
              </a:solidFill>
              <a:latin typeface="Lucida Sans" pitchFamily="34" charset="0"/>
            </a:endParaRPr>
          </a:p>
        </p:txBody>
      </p:sp>
      <p:sp>
        <p:nvSpPr>
          <p:cNvPr id="12299"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E2E34C-1C47-4FCE-A008-20F71ECC18D0}" type="slidenum">
              <a:rPr lang="fr-BE" altLang="pt-PT" sz="1400">
                <a:solidFill>
                  <a:srgbClr val="000000"/>
                </a:solidFill>
              </a:rPr>
              <a:pPr>
                <a:spcBef>
                  <a:spcPct val="0"/>
                </a:spcBef>
                <a:buFontTx/>
                <a:buNone/>
              </a:pPr>
              <a:t>92</a:t>
            </a:fld>
            <a:endParaRPr lang="fr-BE" altLang="pt-PT" sz="1400">
              <a:solidFill>
                <a:srgbClr val="000000"/>
              </a:solidFill>
            </a:endParaRPr>
          </a:p>
        </p:txBody>
      </p:sp>
    </p:spTree>
    <p:extLst>
      <p:ext uri="{BB962C8B-B14F-4D97-AF65-F5344CB8AC3E}">
        <p14:creationId xmlns:p14="http://schemas.microsoft.com/office/powerpoint/2010/main" val="4234274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14340" name="Group 5"/>
          <p:cNvGrpSpPr>
            <a:grpSpLocks/>
          </p:cNvGrpSpPr>
          <p:nvPr/>
        </p:nvGrpSpPr>
        <p:grpSpPr bwMode="auto">
          <a:xfrm>
            <a:off x="2782889" y="-1588"/>
            <a:ext cx="288925" cy="6861176"/>
            <a:chOff x="793" y="-1"/>
            <a:chExt cx="182" cy="4322"/>
          </a:xfrm>
        </p:grpSpPr>
        <p:sp>
          <p:nvSpPr>
            <p:cNvPr id="14348"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4349"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4350"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14342"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6" y="1449388"/>
            <a:ext cx="6911975" cy="58928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algn="just" eaLnBrk="0" fontAlgn="base" hangingPunct="0">
              <a:spcBef>
                <a:spcPct val="0"/>
              </a:spcBef>
              <a:spcAft>
                <a:spcPct val="0"/>
              </a:spcAft>
              <a:buFont typeface="Wingdings" pitchFamily="2" charset="2"/>
              <a:buChar char="§"/>
              <a:defRPr/>
            </a:pPr>
            <a:r>
              <a:rPr lang="pt-PT" altLang="pt-PT" sz="1750" dirty="0">
                <a:solidFill>
                  <a:srgbClr val="333399"/>
                </a:solidFill>
                <a:latin typeface="Lucida Sans" pitchFamily="34" charset="0"/>
              </a:rPr>
              <a:t> </a:t>
            </a:r>
            <a:r>
              <a:rPr lang="en-GB" altLang="pt-PT" sz="1850" b="1" dirty="0">
                <a:solidFill>
                  <a:srgbClr val="333399"/>
                </a:solidFill>
              </a:rPr>
              <a:t>The impact of the crisis on Portugal was very sever</a:t>
            </a:r>
            <a:r>
              <a:rPr lang="en-GB" altLang="pt-PT" sz="1850" dirty="0">
                <a:solidFill>
                  <a:srgbClr val="333399"/>
                </a:solidFill>
              </a:rPr>
              <a:t>e; unemployment has more than doubled since 2008, emigration has reached recorded numbers (more than 300,000 people have left the country in the last 3 years, and the GDP shrank back to 2000 levels.</a:t>
            </a:r>
          </a:p>
          <a:p>
            <a:pPr algn="just" eaLnBrk="0" fontAlgn="base" hangingPunct="0">
              <a:spcBef>
                <a:spcPct val="0"/>
              </a:spcBef>
              <a:spcAft>
                <a:spcPct val="0"/>
              </a:spcAft>
              <a:defRPr/>
            </a:pPr>
            <a:endParaRPr lang="pt-PT" altLang="pt-PT" sz="1850" dirty="0">
              <a:solidFill>
                <a:srgbClr val="333399"/>
              </a:solidFill>
            </a:endParaRPr>
          </a:p>
          <a:p>
            <a:pPr algn="just" eaLnBrk="0" fontAlgn="base" hangingPunct="0">
              <a:spcBef>
                <a:spcPct val="0"/>
              </a:spcBef>
              <a:spcAft>
                <a:spcPct val="0"/>
              </a:spcAft>
              <a:buFont typeface="Wingdings" pitchFamily="2" charset="2"/>
              <a:buChar char="§"/>
              <a:defRPr/>
            </a:pPr>
            <a:r>
              <a:rPr lang="en-GB" altLang="pt-PT" sz="1850" b="1" dirty="0">
                <a:solidFill>
                  <a:srgbClr val="333399"/>
                </a:solidFill>
              </a:rPr>
              <a:t> Policies introduced to response to the economic crisis have compromised the implementation of social investment approach </a:t>
            </a:r>
            <a:r>
              <a:rPr lang="en-GB" altLang="pt-PT" sz="1850" dirty="0">
                <a:solidFill>
                  <a:srgbClr val="333399"/>
                </a:solidFill>
              </a:rPr>
              <a:t>in such areas like: early childhood development, ALMPs, access to healthcare, family support policies.</a:t>
            </a:r>
          </a:p>
          <a:p>
            <a:pPr algn="just" eaLnBrk="0" fontAlgn="base" hangingPunct="0">
              <a:spcBef>
                <a:spcPct val="0"/>
              </a:spcBef>
              <a:spcAft>
                <a:spcPct val="0"/>
              </a:spcAft>
              <a:buFont typeface="Wingdings" pitchFamily="2" charset="2"/>
              <a:buChar char="§"/>
              <a:defRPr/>
            </a:pPr>
            <a:endParaRPr lang="en-GB" altLang="pt-PT" sz="1850" b="1" dirty="0">
              <a:solidFill>
                <a:srgbClr val="333399"/>
              </a:solidFill>
            </a:endParaRPr>
          </a:p>
          <a:p>
            <a:pPr algn="just" eaLnBrk="0" fontAlgn="base" hangingPunct="0">
              <a:spcBef>
                <a:spcPct val="0"/>
              </a:spcBef>
              <a:spcAft>
                <a:spcPct val="0"/>
              </a:spcAft>
              <a:buFont typeface="Wingdings" pitchFamily="2" charset="2"/>
              <a:buChar char="§"/>
              <a:defRPr/>
            </a:pPr>
            <a:r>
              <a:rPr lang="en-GB" altLang="pt-PT" sz="1850" b="1" dirty="0">
                <a:solidFill>
                  <a:srgbClr val="333399"/>
                </a:solidFill>
              </a:rPr>
              <a:t> </a:t>
            </a:r>
            <a:r>
              <a:rPr lang="en-GB" altLang="pt-PT" sz="1850" dirty="0">
                <a:solidFill>
                  <a:srgbClr val="333399"/>
                </a:solidFill>
              </a:rPr>
              <a:t>Were made </a:t>
            </a:r>
            <a:r>
              <a:rPr lang="en-GB" altLang="pt-PT" sz="1850" b="1" dirty="0">
                <a:solidFill>
                  <a:srgbClr val="333399"/>
                </a:solidFill>
              </a:rPr>
              <a:t>cuts in some social investment policies: </a:t>
            </a:r>
            <a:r>
              <a:rPr lang="en-GB" altLang="pt-PT" sz="1850" dirty="0">
                <a:solidFill>
                  <a:srgbClr val="333399"/>
                </a:solidFill>
              </a:rPr>
              <a:t>social insurance and income support, ALMP, child and family policies, education and access to health care.</a:t>
            </a:r>
          </a:p>
          <a:p>
            <a:pPr algn="just" eaLnBrk="0" fontAlgn="base" hangingPunct="0">
              <a:spcBef>
                <a:spcPct val="0"/>
              </a:spcBef>
              <a:spcAft>
                <a:spcPct val="0"/>
              </a:spcAft>
              <a:buFont typeface="Wingdings" pitchFamily="2" charset="2"/>
              <a:buChar char="§"/>
              <a:defRPr/>
            </a:pPr>
            <a:endParaRPr lang="en-GB" altLang="pt-PT" sz="1850" b="1" dirty="0">
              <a:solidFill>
                <a:srgbClr val="333399"/>
              </a:solidFill>
            </a:endParaRPr>
          </a:p>
          <a:p>
            <a:pPr algn="just" eaLnBrk="0" fontAlgn="base" hangingPunct="0">
              <a:spcBef>
                <a:spcPct val="0"/>
              </a:spcBef>
              <a:spcAft>
                <a:spcPct val="0"/>
              </a:spcAft>
              <a:buFont typeface="Wingdings" pitchFamily="2" charset="2"/>
              <a:buChar char="§"/>
              <a:defRPr/>
            </a:pPr>
            <a:r>
              <a:rPr lang="en-GB" altLang="pt-PT" sz="1850" b="1" dirty="0">
                <a:solidFill>
                  <a:srgbClr val="333399"/>
                </a:solidFill>
              </a:rPr>
              <a:t> </a:t>
            </a:r>
            <a:r>
              <a:rPr lang="en-GB" altLang="pt-PT" sz="1850" dirty="0">
                <a:solidFill>
                  <a:srgbClr val="333399"/>
                </a:solidFill>
              </a:rPr>
              <a:t>There is a </a:t>
            </a:r>
            <a:r>
              <a:rPr lang="en-GB" altLang="pt-PT" sz="1850" b="1" dirty="0">
                <a:solidFill>
                  <a:srgbClr val="333399"/>
                </a:solidFill>
              </a:rPr>
              <a:t>lack of assessment of the social consequences of fiscal consolidation, </a:t>
            </a:r>
            <a:r>
              <a:rPr lang="en-GB" altLang="pt-PT" sz="1850" dirty="0">
                <a:solidFill>
                  <a:srgbClr val="333399"/>
                </a:solidFill>
              </a:rPr>
              <a:t>seen as a </a:t>
            </a:r>
            <a:r>
              <a:rPr lang="en-GB" altLang="pt-PT" sz="1850" b="1" dirty="0">
                <a:solidFill>
                  <a:srgbClr val="333399"/>
                </a:solidFill>
              </a:rPr>
              <a:t>“social disinvestment”</a:t>
            </a: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14347"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50227E-AEFE-41E1-BACF-1814FD6CFFDE}" type="slidenum">
              <a:rPr lang="fr-BE" altLang="pt-PT" sz="1400">
                <a:solidFill>
                  <a:srgbClr val="000000"/>
                </a:solidFill>
              </a:rPr>
              <a:pPr>
                <a:spcBef>
                  <a:spcPct val="0"/>
                </a:spcBef>
                <a:buFontTx/>
                <a:buNone/>
              </a:pPr>
              <a:t>93</a:t>
            </a:fld>
            <a:endParaRPr lang="fr-BE" altLang="pt-PT" sz="1400">
              <a:solidFill>
                <a:srgbClr val="000000"/>
              </a:solidFill>
            </a:endParaRPr>
          </a:p>
        </p:txBody>
      </p:sp>
    </p:spTree>
    <p:extLst>
      <p:ext uri="{BB962C8B-B14F-4D97-AF65-F5344CB8AC3E}">
        <p14:creationId xmlns:p14="http://schemas.microsoft.com/office/powerpoint/2010/main" val="3637784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16388" name="Group 5"/>
          <p:cNvGrpSpPr>
            <a:grpSpLocks/>
          </p:cNvGrpSpPr>
          <p:nvPr/>
        </p:nvGrpSpPr>
        <p:grpSpPr bwMode="auto">
          <a:xfrm>
            <a:off x="2782889" y="-1588"/>
            <a:ext cx="288925" cy="6861176"/>
            <a:chOff x="793" y="-1"/>
            <a:chExt cx="182" cy="4322"/>
          </a:xfrm>
        </p:grpSpPr>
        <p:sp>
          <p:nvSpPr>
            <p:cNvPr id="16397"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6398"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6399"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16390"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16395"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E125B2-B074-4041-A36F-2BD79E884990}" type="slidenum">
              <a:rPr lang="fr-BE" altLang="pt-PT" sz="1400">
                <a:solidFill>
                  <a:srgbClr val="000000"/>
                </a:solidFill>
              </a:rPr>
              <a:pPr>
                <a:spcBef>
                  <a:spcPct val="0"/>
                </a:spcBef>
                <a:buFontTx/>
                <a:buNone/>
              </a:pPr>
              <a:t>94</a:t>
            </a:fld>
            <a:endParaRPr lang="fr-BE" altLang="pt-PT" sz="1400">
              <a:solidFill>
                <a:srgbClr val="000000"/>
              </a:solidFill>
            </a:endParaRPr>
          </a:p>
        </p:txBody>
      </p:sp>
      <p:sp>
        <p:nvSpPr>
          <p:cNvPr id="3" name="Rectângulo 2"/>
          <p:cNvSpPr/>
          <p:nvPr/>
        </p:nvSpPr>
        <p:spPr>
          <a:xfrm>
            <a:off x="3216276" y="1520826"/>
            <a:ext cx="7123113" cy="5108575"/>
          </a:xfrm>
          <a:prstGeom prst="rect">
            <a:avLst/>
          </a:prstGeom>
        </p:spPr>
        <p:txBody>
          <a:bodyPr>
            <a:spAutoFit/>
          </a:bodyPr>
          <a:lstStyle/>
          <a:p>
            <a:pPr marL="865188" lvl="1" indent="-865188" fontAlgn="base">
              <a:spcBef>
                <a:spcPct val="0"/>
              </a:spcBef>
              <a:spcAft>
                <a:spcPts val="1200"/>
              </a:spcAft>
              <a:buClr>
                <a:srgbClr val="993366"/>
              </a:buClr>
              <a:defRPr/>
            </a:pPr>
            <a:r>
              <a:rPr lang="en-GB" altLang="pt-PT" sz="2400" b="1" dirty="0">
                <a:solidFill>
                  <a:srgbClr val="333399"/>
                </a:solidFill>
                <a:latin typeface="Calibri" pitchFamily="34" charset="0"/>
              </a:rPr>
              <a:t>Early Childhood Development</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dirty="0">
                <a:solidFill>
                  <a:srgbClr val="333399"/>
                </a:solidFill>
                <a:cs typeface="Arial" panose="020B0604020202020204" pitchFamily="34" charset="0"/>
              </a:rPr>
              <a:t>Both the crisis and the austerity measures are causing regressions that</a:t>
            </a:r>
            <a:r>
              <a:rPr lang="en-US" altLang="pt-PT" b="1" dirty="0">
                <a:solidFill>
                  <a:srgbClr val="333399"/>
                </a:solidFill>
                <a:cs typeface="Arial" panose="020B0604020202020204" pitchFamily="34" charset="0"/>
              </a:rPr>
              <a:t> affect children´s fundamental rights to health, education, housing and feeding.</a:t>
            </a:r>
            <a:endParaRPr lang="en-GB" altLang="pt-PT" b="1" dirty="0">
              <a:solidFill>
                <a:srgbClr val="333399"/>
              </a:solidFill>
              <a:cs typeface="Arial" panose="020B0604020202020204" pitchFamily="34" charset="0"/>
            </a:endParaRPr>
          </a:p>
          <a:p>
            <a:pPr marL="342900" lvl="1" indent="-342900" fontAlgn="base">
              <a:spcBef>
                <a:spcPct val="0"/>
              </a:spcBef>
              <a:spcAft>
                <a:spcPts val="1200"/>
              </a:spcAft>
              <a:buClr>
                <a:srgbClr val="993366"/>
              </a:buClr>
              <a:buFont typeface="Wingdings" panose="05000000000000000000" pitchFamily="2" charset="2"/>
              <a:buChar char="§"/>
              <a:defRPr/>
            </a:pPr>
            <a:r>
              <a:rPr lang="en-GB" altLang="pt-PT" dirty="0">
                <a:solidFill>
                  <a:srgbClr val="333399"/>
                </a:solidFill>
              </a:rPr>
              <a:t>There have been significant </a:t>
            </a:r>
            <a:r>
              <a:rPr lang="en-GB" altLang="pt-PT" b="1" dirty="0">
                <a:solidFill>
                  <a:srgbClr val="333399"/>
                </a:solidFill>
              </a:rPr>
              <a:t>cut-backs or increased conditionality and means-testing attached to family benefits </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b="1" dirty="0">
                <a:solidFill>
                  <a:srgbClr val="333399"/>
                </a:solidFill>
                <a:cs typeface="Arial" panose="020B0604020202020204" pitchFamily="34" charset="0"/>
              </a:rPr>
              <a:t>Child population recorded the highest increase in the risk of poverty or exclusion, going from a rate of 27.8% in 2011 to 31.6% in 2012. </a:t>
            </a:r>
            <a:r>
              <a:rPr lang="en-US" altLang="pt-PT" dirty="0">
                <a:solidFill>
                  <a:srgbClr val="333399"/>
                </a:solidFill>
                <a:cs typeface="Arial" panose="020B0604020202020204" pitchFamily="34" charset="0"/>
              </a:rPr>
              <a:t>This risk for the whole population was around 27.4%</a:t>
            </a:r>
            <a:r>
              <a:rPr lang="en-US" altLang="pt-PT" b="1" dirty="0">
                <a:solidFill>
                  <a:srgbClr val="333399"/>
                </a:solidFill>
                <a:cs typeface="Arial" panose="020B0604020202020204" pitchFamily="34" charset="0"/>
              </a:rPr>
              <a:t>.</a:t>
            </a:r>
            <a:endParaRPr lang="en-GB" altLang="pt-PT" b="1" dirty="0">
              <a:solidFill>
                <a:srgbClr val="333399"/>
              </a:solidFill>
              <a:cs typeface="Arial" panose="020B0604020202020204" pitchFamily="34" charset="0"/>
            </a:endParaRPr>
          </a:p>
          <a:p>
            <a:pPr marL="342900" lvl="1" indent="-342900" fontAlgn="base">
              <a:spcBef>
                <a:spcPct val="0"/>
              </a:spcBef>
              <a:spcAft>
                <a:spcPts val="1200"/>
              </a:spcAft>
              <a:buClr>
                <a:srgbClr val="993366"/>
              </a:buClr>
              <a:buFont typeface="Wingdings" panose="05000000000000000000" pitchFamily="2" charset="2"/>
              <a:buChar char="§"/>
              <a:defRPr/>
            </a:pPr>
            <a:r>
              <a:rPr lang="en-GB" altLang="pt-PT" b="1" dirty="0">
                <a:solidFill>
                  <a:srgbClr val="333399"/>
                </a:solidFill>
                <a:cs typeface="Arial" panose="020B0604020202020204" pitchFamily="34" charset="0"/>
              </a:rPr>
              <a:t>The State´s expenditure on education has been visibly reduced, </a:t>
            </a:r>
            <a:r>
              <a:rPr lang="en-US" altLang="pt-PT" dirty="0">
                <a:solidFill>
                  <a:srgbClr val="333399"/>
                </a:solidFill>
                <a:cs typeface="Arial" panose="020B0604020202020204" pitchFamily="34" charset="0"/>
              </a:rPr>
              <a:t>children with special needs or learning disabilities have been particularly affected </a:t>
            </a:r>
            <a:r>
              <a:rPr lang="en-GB" altLang="pt-PT" dirty="0">
                <a:solidFill>
                  <a:srgbClr val="333399"/>
                </a:solidFill>
                <a:cs typeface="Arial" panose="020B0604020202020204" pitchFamily="34" charset="0"/>
              </a:rPr>
              <a:t>and the number of school dropouts has increased</a:t>
            </a:r>
            <a:r>
              <a:rPr lang="en-GB" altLang="pt-PT" b="1" dirty="0">
                <a:solidFill>
                  <a:srgbClr val="333399"/>
                </a:solidFill>
                <a:cs typeface="Arial" panose="020B0604020202020204" pitchFamily="34" charset="0"/>
              </a:rPr>
              <a:t>.</a:t>
            </a:r>
          </a:p>
          <a:p>
            <a:pPr marL="342900" lvl="1" indent="-342900" fontAlgn="base">
              <a:spcBef>
                <a:spcPct val="0"/>
              </a:spcBef>
              <a:spcAft>
                <a:spcPts val="1200"/>
              </a:spcAft>
              <a:buClr>
                <a:srgbClr val="993366"/>
              </a:buClr>
              <a:buFont typeface="Wingdings" panose="05000000000000000000" pitchFamily="2" charset="2"/>
              <a:buChar char="§"/>
              <a:defRPr/>
            </a:pPr>
            <a:endParaRPr lang="en-GB" altLang="pt-PT" b="1" dirty="0">
              <a:solidFill>
                <a:srgbClr val="333399"/>
              </a:solidFill>
              <a:cs typeface="Arial" panose="020B0604020202020204" pitchFamily="34" charset="0"/>
            </a:endParaRPr>
          </a:p>
        </p:txBody>
      </p:sp>
    </p:spTree>
    <p:extLst>
      <p:ext uri="{BB962C8B-B14F-4D97-AF65-F5344CB8AC3E}">
        <p14:creationId xmlns:p14="http://schemas.microsoft.com/office/powerpoint/2010/main" val="1272476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18436" name="Group 5"/>
          <p:cNvGrpSpPr>
            <a:grpSpLocks/>
          </p:cNvGrpSpPr>
          <p:nvPr/>
        </p:nvGrpSpPr>
        <p:grpSpPr bwMode="auto">
          <a:xfrm>
            <a:off x="2782889" y="-1588"/>
            <a:ext cx="288925" cy="6861176"/>
            <a:chOff x="793" y="-1"/>
            <a:chExt cx="182" cy="4322"/>
          </a:xfrm>
        </p:grpSpPr>
        <p:sp>
          <p:nvSpPr>
            <p:cNvPr id="18445"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8446"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18447"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18438"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18443"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6A3BF0-AA93-42BC-A5BF-164E7E6FC916}" type="slidenum">
              <a:rPr lang="fr-BE" altLang="pt-PT" sz="1400">
                <a:solidFill>
                  <a:srgbClr val="000000"/>
                </a:solidFill>
              </a:rPr>
              <a:pPr>
                <a:spcBef>
                  <a:spcPct val="0"/>
                </a:spcBef>
                <a:buFontTx/>
                <a:buNone/>
              </a:pPr>
              <a:t>95</a:t>
            </a:fld>
            <a:endParaRPr lang="fr-BE" altLang="pt-PT" sz="1400">
              <a:solidFill>
                <a:srgbClr val="000000"/>
              </a:solidFill>
            </a:endParaRPr>
          </a:p>
        </p:txBody>
      </p:sp>
      <p:sp>
        <p:nvSpPr>
          <p:cNvPr id="3" name="Rectângulo 2"/>
          <p:cNvSpPr/>
          <p:nvPr/>
        </p:nvSpPr>
        <p:spPr>
          <a:xfrm>
            <a:off x="3216276" y="1581150"/>
            <a:ext cx="6696075" cy="4770438"/>
          </a:xfrm>
          <a:prstGeom prst="rect">
            <a:avLst/>
          </a:prstGeom>
        </p:spPr>
        <p:txBody>
          <a:bodyPr>
            <a:spAutoFit/>
          </a:bodyPr>
          <a:lstStyle/>
          <a:p>
            <a:pPr marL="865188" lvl="1" indent="-865188" fontAlgn="base">
              <a:spcBef>
                <a:spcPct val="0"/>
              </a:spcBef>
              <a:spcAft>
                <a:spcPts val="1200"/>
              </a:spcAft>
              <a:buClr>
                <a:srgbClr val="993366"/>
              </a:buClr>
              <a:defRPr/>
            </a:pPr>
            <a:r>
              <a:rPr lang="en-GB" altLang="pt-PT" sz="2400" b="1" dirty="0">
                <a:solidFill>
                  <a:srgbClr val="333399"/>
                </a:solidFill>
                <a:latin typeface="Calibri" pitchFamily="34" charset="0"/>
              </a:rPr>
              <a:t>Early Childhood Development</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2000" b="1" dirty="0">
                <a:solidFill>
                  <a:srgbClr val="333399"/>
                </a:solidFill>
              </a:rPr>
              <a:t>School´s resources have been affected </a:t>
            </a:r>
            <a:r>
              <a:rPr lang="en-US" altLang="pt-PT" sz="2000" dirty="0">
                <a:solidFill>
                  <a:srgbClr val="333399"/>
                </a:solidFill>
              </a:rPr>
              <a:t>and the working conditions of teachers are also more difficult than a decade ago.</a:t>
            </a:r>
          </a:p>
          <a:p>
            <a:pPr marL="342900" lvl="1" indent="-342900" fontAlgn="base">
              <a:spcBef>
                <a:spcPct val="0"/>
              </a:spcBef>
              <a:spcAft>
                <a:spcPts val="1200"/>
              </a:spcAft>
              <a:buClr>
                <a:srgbClr val="993366"/>
              </a:buClr>
              <a:buFont typeface="Wingdings" panose="05000000000000000000" pitchFamily="2" charset="2"/>
              <a:buChar char="§"/>
              <a:defRPr/>
            </a:pPr>
            <a:r>
              <a:rPr lang="en-US" altLang="pt-PT" sz="2000" dirty="0">
                <a:solidFill>
                  <a:srgbClr val="333399"/>
                </a:solidFill>
              </a:rPr>
              <a:t>Family allowances have also been reduced and </a:t>
            </a:r>
            <a:r>
              <a:rPr lang="en-US" altLang="pt-PT" sz="2000" b="1" dirty="0">
                <a:solidFill>
                  <a:srgbClr val="333399"/>
                </a:solidFill>
              </a:rPr>
              <a:t>half a million children have lost the right to receive it, </a:t>
            </a:r>
            <a:r>
              <a:rPr lang="en-US" altLang="pt-PT" sz="2000" dirty="0">
                <a:solidFill>
                  <a:srgbClr val="333399"/>
                </a:solidFill>
              </a:rPr>
              <a:t>under the new eligibility criteria, during the last 5 years</a:t>
            </a:r>
            <a:r>
              <a:rPr lang="en-US" altLang="pt-PT" sz="2000" b="1" dirty="0">
                <a:solidFill>
                  <a:srgbClr val="333399"/>
                </a:solidFill>
              </a:rPr>
              <a:t>.</a:t>
            </a:r>
          </a:p>
          <a:p>
            <a:pPr marL="342900" lvl="1" indent="-342900" fontAlgn="base">
              <a:spcBef>
                <a:spcPct val="0"/>
              </a:spcBef>
              <a:spcAft>
                <a:spcPts val="1200"/>
              </a:spcAft>
              <a:buClr>
                <a:srgbClr val="993366"/>
              </a:buClr>
              <a:buFont typeface="Wingdings" panose="05000000000000000000" pitchFamily="2" charset="2"/>
              <a:buChar char="§"/>
              <a:defRPr/>
            </a:pPr>
            <a:r>
              <a:rPr lang="en-GB" altLang="pt-PT" sz="2000" dirty="0">
                <a:solidFill>
                  <a:srgbClr val="333399"/>
                </a:solidFill>
              </a:rPr>
              <a:t>The economic crisis strengthened </a:t>
            </a:r>
            <a:r>
              <a:rPr lang="en-GB" altLang="pt-PT" sz="2000" b="1" dirty="0">
                <a:solidFill>
                  <a:srgbClr val="333399"/>
                </a:solidFill>
              </a:rPr>
              <a:t>“compulsory </a:t>
            </a:r>
            <a:r>
              <a:rPr lang="en-GB" altLang="pt-PT" sz="2000" b="1" dirty="0" err="1">
                <a:solidFill>
                  <a:srgbClr val="333399"/>
                </a:solidFill>
              </a:rPr>
              <a:t>familialism</a:t>
            </a:r>
            <a:r>
              <a:rPr lang="en-GB" altLang="pt-PT" sz="2000" b="1" dirty="0">
                <a:solidFill>
                  <a:srgbClr val="333399"/>
                </a:solidFill>
              </a:rPr>
              <a:t>” </a:t>
            </a:r>
            <a:r>
              <a:rPr lang="en-GB" altLang="pt-PT" sz="2000" dirty="0">
                <a:solidFill>
                  <a:srgbClr val="333399"/>
                </a:solidFill>
              </a:rPr>
              <a:t>since households are obliged to ensure mutual aid especially towards children (but also towards the elderly)</a:t>
            </a:r>
          </a:p>
          <a:p>
            <a:pPr marL="342900" lvl="1" indent="-342900" fontAlgn="base">
              <a:spcBef>
                <a:spcPct val="0"/>
              </a:spcBef>
              <a:spcAft>
                <a:spcPts val="1200"/>
              </a:spcAft>
              <a:buClr>
                <a:srgbClr val="993366"/>
              </a:buClr>
              <a:buFont typeface="Wingdings" panose="05000000000000000000" pitchFamily="2" charset="2"/>
              <a:buChar char="§"/>
              <a:defRPr/>
            </a:pPr>
            <a:endParaRPr lang="en-GB" altLang="pt-PT" sz="2000" b="1" dirty="0">
              <a:solidFill>
                <a:srgbClr val="333399"/>
              </a:solidFill>
            </a:endParaRPr>
          </a:p>
        </p:txBody>
      </p:sp>
    </p:spTree>
    <p:extLst>
      <p:ext uri="{BB962C8B-B14F-4D97-AF65-F5344CB8AC3E}">
        <p14:creationId xmlns:p14="http://schemas.microsoft.com/office/powerpoint/2010/main" val="2134046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20484" name="Group 5"/>
          <p:cNvGrpSpPr>
            <a:grpSpLocks/>
          </p:cNvGrpSpPr>
          <p:nvPr/>
        </p:nvGrpSpPr>
        <p:grpSpPr bwMode="auto">
          <a:xfrm>
            <a:off x="2782889" y="-1588"/>
            <a:ext cx="288925" cy="6861176"/>
            <a:chOff x="793" y="-1"/>
            <a:chExt cx="182" cy="4322"/>
          </a:xfrm>
        </p:grpSpPr>
        <p:sp>
          <p:nvSpPr>
            <p:cNvPr id="20493"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0494"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0495"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20486"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20491"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57144E-11B0-41C1-8BCA-98901951C0E5}" type="slidenum">
              <a:rPr lang="fr-BE" altLang="pt-PT" sz="1400">
                <a:solidFill>
                  <a:srgbClr val="000000"/>
                </a:solidFill>
              </a:rPr>
              <a:pPr>
                <a:spcBef>
                  <a:spcPct val="0"/>
                </a:spcBef>
                <a:buFontTx/>
                <a:buNone/>
              </a:pPr>
              <a:t>96</a:t>
            </a:fld>
            <a:endParaRPr lang="fr-BE" altLang="pt-PT" sz="1400">
              <a:solidFill>
                <a:srgbClr val="000000"/>
              </a:solidFill>
            </a:endParaRPr>
          </a:p>
        </p:txBody>
      </p:sp>
      <p:sp>
        <p:nvSpPr>
          <p:cNvPr id="3" name="Rectângulo 2"/>
          <p:cNvSpPr/>
          <p:nvPr/>
        </p:nvSpPr>
        <p:spPr>
          <a:xfrm>
            <a:off x="3216276" y="1581151"/>
            <a:ext cx="6767513" cy="5540375"/>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LABOUR MARKET PARTICIPATION</a:t>
            </a:r>
          </a:p>
          <a:p>
            <a:pPr marL="285750" lvl="1" indent="-285750" fontAlgn="base">
              <a:spcBef>
                <a:spcPct val="0"/>
              </a:spcBef>
              <a:spcAft>
                <a:spcPts val="1200"/>
              </a:spcAft>
              <a:buClr>
                <a:srgbClr val="993366"/>
              </a:buClr>
              <a:buFont typeface="Wingdings" panose="05000000000000000000" pitchFamily="2" charset="2"/>
              <a:buChar char="§"/>
              <a:defRPr/>
            </a:pPr>
            <a:r>
              <a:rPr lang="en-US" altLang="pt-PT" sz="1900" b="1" dirty="0">
                <a:solidFill>
                  <a:srgbClr val="333399"/>
                </a:solidFill>
              </a:rPr>
              <a:t>The right to work has probably been the most affected fundamental right</a:t>
            </a:r>
            <a:r>
              <a:rPr lang="en-US" altLang="pt-PT" sz="1900" dirty="0">
                <a:solidFill>
                  <a:srgbClr val="333399"/>
                </a:solidFill>
              </a:rPr>
              <a:t>. It has been affected both </a:t>
            </a:r>
            <a:r>
              <a:rPr lang="en-US" altLang="pt-PT" sz="1900" b="1" dirty="0">
                <a:solidFill>
                  <a:srgbClr val="333399"/>
                </a:solidFill>
              </a:rPr>
              <a:t>by the crisis (rise of unemployment) and by austerity measures </a:t>
            </a:r>
            <a:r>
              <a:rPr lang="en-US" altLang="pt-PT" sz="1900" dirty="0">
                <a:solidFill>
                  <a:srgbClr val="333399"/>
                </a:solidFill>
              </a:rPr>
              <a:t>(e.g. pay cuts, reduction of severance payments and an increase in working hours without additional pay).</a:t>
            </a:r>
          </a:p>
          <a:p>
            <a:pPr marL="285750" lvl="1" indent="-285750" fontAlgn="base">
              <a:spcBef>
                <a:spcPct val="0"/>
              </a:spcBef>
              <a:spcAft>
                <a:spcPts val="1200"/>
              </a:spcAft>
              <a:buClr>
                <a:srgbClr val="993366"/>
              </a:buClr>
              <a:buFont typeface="Wingdings" panose="05000000000000000000" pitchFamily="2" charset="2"/>
              <a:buChar char="§"/>
              <a:defRPr/>
            </a:pPr>
            <a:r>
              <a:rPr lang="en-US" altLang="pt-PT" sz="1900" dirty="0">
                <a:solidFill>
                  <a:srgbClr val="333399"/>
                </a:solidFill>
              </a:rPr>
              <a:t>The right to holidays and the </a:t>
            </a:r>
            <a:r>
              <a:rPr lang="en-US" altLang="pt-PT" sz="1900" b="1" dirty="0">
                <a:solidFill>
                  <a:srgbClr val="333399"/>
                </a:solidFill>
              </a:rPr>
              <a:t>right to collective bargaining</a:t>
            </a:r>
            <a:r>
              <a:rPr lang="en-US" altLang="pt-PT" sz="1900" dirty="0">
                <a:solidFill>
                  <a:srgbClr val="333399"/>
                </a:solidFill>
              </a:rPr>
              <a:t>, as well as the </a:t>
            </a:r>
            <a:r>
              <a:rPr lang="en-US" altLang="pt-PT" sz="1900" b="1" dirty="0">
                <a:solidFill>
                  <a:srgbClr val="333399"/>
                </a:solidFill>
              </a:rPr>
              <a:t>right to social security </a:t>
            </a:r>
            <a:r>
              <a:rPr lang="en-US" altLang="pt-PT" sz="1900" dirty="0">
                <a:solidFill>
                  <a:srgbClr val="333399"/>
                </a:solidFill>
              </a:rPr>
              <a:t>were also affected. The number of paid days of leave has been reduced, the rules of receiving unemployment benefits, the Social Insertion Income and family allowances have been changed and are more strict.</a:t>
            </a:r>
          </a:p>
          <a:p>
            <a:pPr marL="285750" lvl="1" indent="-285750" fontAlgn="base">
              <a:spcBef>
                <a:spcPct val="0"/>
              </a:spcBef>
              <a:spcAft>
                <a:spcPts val="1200"/>
              </a:spcAft>
              <a:buClr>
                <a:srgbClr val="993366"/>
              </a:buClr>
              <a:buFont typeface="Wingdings" panose="05000000000000000000" pitchFamily="2" charset="2"/>
              <a:buChar char="§"/>
              <a:defRPr/>
            </a:pPr>
            <a:endParaRPr lang="en-US" altLang="pt-PT" dirty="0">
              <a:solidFill>
                <a:srgbClr val="333399"/>
              </a:solidFill>
            </a:endParaRPr>
          </a:p>
          <a:p>
            <a:pPr marL="285750" lvl="1" indent="-285750" fontAlgn="base">
              <a:spcBef>
                <a:spcPct val="0"/>
              </a:spcBef>
              <a:spcAft>
                <a:spcPts val="1200"/>
              </a:spcAft>
              <a:buClr>
                <a:srgbClr val="993366"/>
              </a:buClr>
              <a:buFont typeface="Wingdings" panose="05000000000000000000" pitchFamily="2" charset="2"/>
              <a:buChar char="§"/>
              <a:defRPr/>
            </a:pPr>
            <a:endParaRPr lang="en-US" altLang="pt-PT"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333399"/>
              </a:solidFill>
            </a:endParaRPr>
          </a:p>
        </p:txBody>
      </p:sp>
    </p:spTree>
    <p:extLst>
      <p:ext uri="{BB962C8B-B14F-4D97-AF65-F5344CB8AC3E}">
        <p14:creationId xmlns:p14="http://schemas.microsoft.com/office/powerpoint/2010/main" val="3514649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background"/>
          <p:cNvPicPr>
            <a:picLocks noChangeAspect="1" noChangeArrowheads="1"/>
          </p:cNvPicPr>
          <p:nvPr/>
        </p:nvPicPr>
        <p:blipFill>
          <a:blip r:embed="rId4"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22532" name="Group 5"/>
          <p:cNvGrpSpPr>
            <a:grpSpLocks/>
          </p:cNvGrpSpPr>
          <p:nvPr/>
        </p:nvGrpSpPr>
        <p:grpSpPr bwMode="auto">
          <a:xfrm>
            <a:off x="2782889" y="-1588"/>
            <a:ext cx="288925" cy="6861176"/>
            <a:chOff x="793" y="-1"/>
            <a:chExt cx="182" cy="4322"/>
          </a:xfrm>
        </p:grpSpPr>
        <p:sp>
          <p:nvSpPr>
            <p:cNvPr id="22544"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2545"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2546"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22534" name="Picture 4" descr="Logo EAPN portugal C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22539"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B78C34-EE58-4064-9325-0BA7A277C751}" type="slidenum">
              <a:rPr lang="fr-BE" altLang="pt-PT" sz="1400">
                <a:solidFill>
                  <a:srgbClr val="000000"/>
                </a:solidFill>
              </a:rPr>
              <a:pPr>
                <a:spcBef>
                  <a:spcPct val="0"/>
                </a:spcBef>
                <a:buFontTx/>
                <a:buNone/>
              </a:pPr>
              <a:t>97</a:t>
            </a:fld>
            <a:endParaRPr lang="fr-BE" altLang="pt-PT" sz="1400">
              <a:solidFill>
                <a:srgbClr val="000000"/>
              </a:solidFill>
            </a:endParaRPr>
          </a:p>
        </p:txBody>
      </p:sp>
      <p:sp>
        <p:nvSpPr>
          <p:cNvPr id="3" name="Rectângulo 2"/>
          <p:cNvSpPr/>
          <p:nvPr/>
        </p:nvSpPr>
        <p:spPr>
          <a:xfrm>
            <a:off x="3216276" y="1581151"/>
            <a:ext cx="6767513" cy="1292225"/>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LABOUR MARKET PARTICIPATION</a:t>
            </a:r>
          </a:p>
          <a:p>
            <a:pPr marL="285750" lvl="1" indent="-285750" fontAlgn="base">
              <a:spcBef>
                <a:spcPct val="0"/>
              </a:spcBef>
              <a:spcAft>
                <a:spcPts val="1200"/>
              </a:spcAft>
              <a:buClr>
                <a:srgbClr val="993366"/>
              </a:buClr>
              <a:buFont typeface="Wingdings" panose="05000000000000000000" pitchFamily="2" charset="2"/>
              <a:buChar char="§"/>
              <a:defRPr/>
            </a:pPr>
            <a:endParaRPr lang="en-US" altLang="pt-PT"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333399"/>
              </a:solidFill>
            </a:endParaRPr>
          </a:p>
        </p:txBody>
      </p:sp>
      <p:pic>
        <p:nvPicPr>
          <p:cNvPr id="225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5339" y="2211388"/>
            <a:ext cx="652938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ângulo 8"/>
          <p:cNvSpPr/>
          <p:nvPr/>
        </p:nvSpPr>
        <p:spPr>
          <a:xfrm>
            <a:off x="3267076" y="4849814"/>
            <a:ext cx="5997575" cy="323165"/>
          </a:xfrm>
          <a:prstGeom prst="rect">
            <a:avLst/>
          </a:prstGeom>
        </p:spPr>
        <p:txBody>
          <a:bodyPr>
            <a:spAutoFit/>
          </a:bodyPr>
          <a:lstStyle/>
          <a:p>
            <a:pPr algn="just" eaLnBrk="0" fontAlgn="base" hangingPunct="0">
              <a:lnSpc>
                <a:spcPct val="150000"/>
              </a:lnSpc>
              <a:spcBef>
                <a:spcPct val="0"/>
              </a:spcBef>
              <a:tabLst>
                <a:tab pos="685800" algn="l"/>
              </a:tabLst>
              <a:defRPr/>
            </a:pPr>
            <a:r>
              <a:rPr lang="en-GB" sz="1000" dirty="0">
                <a:solidFill>
                  <a:srgbClr val="000000"/>
                </a:solidFill>
                <a:ea typeface="Times New Roman"/>
                <a:cs typeface="Arial"/>
              </a:rPr>
              <a:t>           </a:t>
            </a:r>
            <a:r>
              <a:rPr lang="en-GB" sz="1000" dirty="0">
                <a:solidFill>
                  <a:srgbClr val="333399"/>
                </a:solidFill>
                <a:ea typeface="Times New Roman"/>
                <a:cs typeface="Arial"/>
              </a:rPr>
              <a:t>Source: INE, Employment Statistics– 4º Trimester de 2014</a:t>
            </a:r>
            <a:endParaRPr lang="pt-PT" sz="1000" dirty="0">
              <a:solidFill>
                <a:srgbClr val="333399"/>
              </a:solidFill>
              <a:ea typeface="Times New Roman"/>
              <a:cs typeface="Arial"/>
            </a:endParaRPr>
          </a:p>
        </p:txBody>
      </p:sp>
      <p:graphicFrame>
        <p:nvGraphicFramePr>
          <p:cNvPr id="22543" name="Objecto 9"/>
          <p:cNvGraphicFramePr>
            <a:graphicFrameLocks noChangeAspect="1"/>
          </p:cNvGraphicFramePr>
          <p:nvPr/>
        </p:nvGraphicFramePr>
        <p:xfrm>
          <a:off x="3295650" y="2708276"/>
          <a:ext cx="6630988" cy="2117725"/>
        </p:xfrm>
        <a:graphic>
          <a:graphicData uri="http://schemas.openxmlformats.org/presentationml/2006/ole">
            <mc:AlternateContent xmlns:mc="http://schemas.openxmlformats.org/markup-compatibility/2006">
              <mc:Choice xmlns:v="urn:schemas-microsoft-com:vml" Requires="v">
                <p:oleObj spid="_x0000_s1031" name="Documento" r:id="rId8" imgW="6679033" imgH="2130666" progId="Word.Document.12">
                  <p:embed/>
                </p:oleObj>
              </mc:Choice>
              <mc:Fallback>
                <p:oleObj name="Documento" r:id="rId8" imgW="6679033" imgH="2130666" progId="Word.Documen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5650" y="2708276"/>
                        <a:ext cx="663098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40892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background"/>
          <p:cNvPicPr>
            <a:picLocks noChangeAspect="1" noChangeArrowheads="1"/>
          </p:cNvPicPr>
          <p:nvPr/>
        </p:nvPicPr>
        <p:blipFill>
          <a:blip r:embed="rId4"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24580" name="Group 5"/>
          <p:cNvGrpSpPr>
            <a:grpSpLocks/>
          </p:cNvGrpSpPr>
          <p:nvPr/>
        </p:nvGrpSpPr>
        <p:grpSpPr bwMode="auto">
          <a:xfrm>
            <a:off x="2782889" y="-1588"/>
            <a:ext cx="288925" cy="6861176"/>
            <a:chOff x="793" y="-1"/>
            <a:chExt cx="182" cy="4322"/>
          </a:xfrm>
        </p:grpSpPr>
        <p:sp>
          <p:nvSpPr>
            <p:cNvPr id="24592"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4593"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4594"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24582" name="Picture 4" descr="Logo EAPN portugal C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24587"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8C843F-535F-4AED-BF47-DBB0353A83F3}" type="slidenum">
              <a:rPr lang="fr-BE" altLang="pt-PT" sz="1400">
                <a:solidFill>
                  <a:srgbClr val="000000"/>
                </a:solidFill>
              </a:rPr>
              <a:pPr>
                <a:spcBef>
                  <a:spcPct val="0"/>
                </a:spcBef>
                <a:buFontTx/>
                <a:buNone/>
              </a:pPr>
              <a:t>98</a:t>
            </a:fld>
            <a:endParaRPr lang="fr-BE" altLang="pt-PT" sz="1400">
              <a:solidFill>
                <a:srgbClr val="000000"/>
              </a:solidFill>
            </a:endParaRPr>
          </a:p>
        </p:txBody>
      </p:sp>
      <p:sp>
        <p:nvSpPr>
          <p:cNvPr id="3" name="Rectângulo 2"/>
          <p:cNvSpPr/>
          <p:nvPr/>
        </p:nvSpPr>
        <p:spPr>
          <a:xfrm>
            <a:off x="3216276" y="1581151"/>
            <a:ext cx="6767513" cy="1292225"/>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LABOUR MARKET PARTICIPATION</a:t>
            </a:r>
          </a:p>
          <a:p>
            <a:pPr marL="285750" lvl="1" indent="-285750" fontAlgn="base">
              <a:spcBef>
                <a:spcPct val="0"/>
              </a:spcBef>
              <a:spcAft>
                <a:spcPts val="1200"/>
              </a:spcAft>
              <a:buClr>
                <a:srgbClr val="993366"/>
              </a:buClr>
              <a:buFont typeface="Wingdings" panose="05000000000000000000" pitchFamily="2" charset="2"/>
              <a:buChar char="§"/>
              <a:defRPr/>
            </a:pPr>
            <a:endParaRPr lang="en-US" altLang="pt-PT" b="1" dirty="0">
              <a:solidFill>
                <a:srgbClr val="333399"/>
              </a:solidFill>
            </a:endParaRPr>
          </a:p>
          <a:p>
            <a:pPr marL="342900" lvl="1" indent="-342900" fontAlgn="base">
              <a:spcBef>
                <a:spcPct val="0"/>
              </a:spcBef>
              <a:spcAft>
                <a:spcPts val="1200"/>
              </a:spcAft>
              <a:buClr>
                <a:srgbClr val="993366"/>
              </a:buClr>
              <a:buFont typeface="Wingdings" panose="05000000000000000000" pitchFamily="2" charset="2"/>
              <a:buChar char="§"/>
              <a:defRPr/>
            </a:pPr>
            <a:endParaRPr lang="en-US" altLang="pt-PT" sz="2000" b="1" dirty="0">
              <a:solidFill>
                <a:srgbClr val="333399"/>
              </a:solidFill>
            </a:endParaRPr>
          </a:p>
        </p:txBody>
      </p:sp>
      <p:pic>
        <p:nvPicPr>
          <p:cNvPr id="2458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9150" y="2279651"/>
            <a:ext cx="68405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590" name="Objecto 5"/>
          <p:cNvGraphicFramePr>
            <a:graphicFrameLocks noChangeAspect="1"/>
          </p:cNvGraphicFramePr>
          <p:nvPr/>
        </p:nvGraphicFramePr>
        <p:xfrm>
          <a:off x="3284538" y="2717801"/>
          <a:ext cx="6991350" cy="2435225"/>
        </p:xfrm>
        <a:graphic>
          <a:graphicData uri="http://schemas.openxmlformats.org/presentationml/2006/ole">
            <mc:AlternateContent xmlns:mc="http://schemas.openxmlformats.org/markup-compatibility/2006">
              <mc:Choice xmlns:v="urn:schemas-microsoft-com:vml" Requires="v">
                <p:oleObj spid="_x0000_s2055" name="Documento" r:id="rId8" imgW="6784013" imgH="2660187" progId="Word.Document.12">
                  <p:embed/>
                </p:oleObj>
              </mc:Choice>
              <mc:Fallback>
                <p:oleObj name="Documento" r:id="rId8" imgW="6784013" imgH="2660187" progId="Word.Documen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4538" y="2717801"/>
                        <a:ext cx="699135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ângulo 6"/>
          <p:cNvSpPr/>
          <p:nvPr/>
        </p:nvSpPr>
        <p:spPr>
          <a:xfrm>
            <a:off x="3359150" y="5219700"/>
            <a:ext cx="5905500" cy="554038"/>
          </a:xfrm>
          <a:prstGeom prst="rect">
            <a:avLst/>
          </a:prstGeom>
        </p:spPr>
        <p:txBody>
          <a:bodyPr>
            <a:spAutoFit/>
          </a:bodyPr>
          <a:lstStyle/>
          <a:p>
            <a:pPr eaLnBrk="0" fontAlgn="base" hangingPunct="0">
              <a:lnSpc>
                <a:spcPct val="150000"/>
              </a:lnSpc>
              <a:spcBef>
                <a:spcPct val="0"/>
              </a:spcBef>
              <a:tabLst>
                <a:tab pos="685800" algn="l"/>
              </a:tabLst>
              <a:defRPr/>
            </a:pPr>
            <a:r>
              <a:rPr lang="en-GB" sz="1000" dirty="0">
                <a:solidFill>
                  <a:srgbClr val="333399"/>
                </a:solidFill>
                <a:ea typeface="Times New Roman"/>
                <a:cs typeface="Arial"/>
              </a:rPr>
              <a:t>Source: EU – SILC: Living Conditions Survey</a:t>
            </a:r>
            <a:endParaRPr lang="pt-PT" sz="1000" dirty="0">
              <a:solidFill>
                <a:srgbClr val="333399"/>
              </a:solidFill>
              <a:ea typeface="Times New Roman"/>
              <a:cs typeface="Arial"/>
            </a:endParaRPr>
          </a:p>
          <a:p>
            <a:pPr eaLnBrk="0" fontAlgn="base" hangingPunct="0">
              <a:lnSpc>
                <a:spcPct val="150000"/>
              </a:lnSpc>
              <a:spcBef>
                <a:spcPct val="0"/>
              </a:spcBef>
              <a:tabLst>
                <a:tab pos="685800" algn="l"/>
              </a:tabLst>
              <a:defRPr/>
            </a:pPr>
            <a:r>
              <a:rPr lang="pt-PT" sz="1000" dirty="0" err="1">
                <a:solidFill>
                  <a:srgbClr val="333399"/>
                </a:solidFill>
                <a:ea typeface="Times New Roman"/>
                <a:cs typeface="Arial"/>
              </a:rPr>
              <a:t>Po</a:t>
            </a:r>
            <a:r>
              <a:rPr lang="pt-PT" sz="1000" dirty="0">
                <a:solidFill>
                  <a:srgbClr val="333399"/>
                </a:solidFill>
                <a:ea typeface="Times New Roman"/>
                <a:cs typeface="Arial"/>
              </a:rPr>
              <a:t> – Provisional </a:t>
            </a:r>
            <a:r>
              <a:rPr lang="pt-PT" sz="1000" dirty="0" err="1">
                <a:solidFill>
                  <a:srgbClr val="333399"/>
                </a:solidFill>
                <a:ea typeface="Times New Roman"/>
                <a:cs typeface="Arial"/>
              </a:rPr>
              <a:t>Value</a:t>
            </a:r>
            <a:endParaRPr lang="pt-PT" sz="1000" dirty="0">
              <a:solidFill>
                <a:srgbClr val="333399"/>
              </a:solidFill>
              <a:ea typeface="Times New Roman"/>
              <a:cs typeface="Arial"/>
            </a:endParaRPr>
          </a:p>
        </p:txBody>
      </p:sp>
    </p:spTree>
    <p:extLst>
      <p:ext uri="{BB962C8B-B14F-4D97-AF65-F5344CB8AC3E}">
        <p14:creationId xmlns:p14="http://schemas.microsoft.com/office/powerpoint/2010/main" val="120074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background"/>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bwMode="auto">
          <a:xfrm>
            <a:off x="8056564" y="4227514"/>
            <a:ext cx="2611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p:cNvSpPr>
            <a:spLocks noChangeArrowheads="1"/>
          </p:cNvSpPr>
          <p:nvPr/>
        </p:nvSpPr>
        <p:spPr bwMode="auto">
          <a:xfrm>
            <a:off x="3143250" y="260351"/>
            <a:ext cx="7200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en-GB"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pt-PT" altLang="pt-PT" sz="2800" b="1">
              <a:solidFill>
                <a:srgbClr val="333399"/>
              </a:solidFill>
              <a:latin typeface="Calibri" panose="020F0502020204030204" pitchFamily="34" charset="0"/>
            </a:endParaRPr>
          </a:p>
          <a:p>
            <a:pPr fontAlgn="base">
              <a:spcBef>
                <a:spcPct val="0"/>
              </a:spcBef>
              <a:spcAft>
                <a:spcPct val="0"/>
              </a:spcAft>
              <a:buFontTx/>
              <a:buNone/>
            </a:pPr>
            <a:endParaRPr lang="es-ES" altLang="pt-PT" sz="2400">
              <a:solidFill>
                <a:srgbClr val="000000"/>
              </a:solidFill>
              <a:latin typeface="Calibri" panose="020F0502020204030204" pitchFamily="34" charset="0"/>
            </a:endParaRPr>
          </a:p>
          <a:p>
            <a:pPr fontAlgn="base">
              <a:spcBef>
                <a:spcPct val="0"/>
              </a:spcBef>
              <a:spcAft>
                <a:spcPct val="0"/>
              </a:spcAft>
              <a:buFontTx/>
              <a:buNone/>
            </a:pPr>
            <a:endParaRPr lang="en-GB" altLang="pt-PT" sz="2400" b="1">
              <a:solidFill>
                <a:srgbClr val="333399"/>
              </a:solidFill>
              <a:latin typeface="Calibri" panose="020F0502020204030204" pitchFamily="34" charset="0"/>
            </a:endParaRPr>
          </a:p>
        </p:txBody>
      </p:sp>
      <p:grpSp>
        <p:nvGrpSpPr>
          <p:cNvPr id="26628" name="Group 5"/>
          <p:cNvGrpSpPr>
            <a:grpSpLocks/>
          </p:cNvGrpSpPr>
          <p:nvPr/>
        </p:nvGrpSpPr>
        <p:grpSpPr bwMode="auto">
          <a:xfrm>
            <a:off x="2782889" y="-1588"/>
            <a:ext cx="288925" cy="6861176"/>
            <a:chOff x="793" y="-1"/>
            <a:chExt cx="182" cy="4322"/>
          </a:xfrm>
        </p:grpSpPr>
        <p:sp>
          <p:nvSpPr>
            <p:cNvPr id="26637" name="Rectangle 6"/>
            <p:cNvSpPr>
              <a:spLocks noChangeArrowheads="1"/>
            </p:cNvSpPr>
            <p:nvPr/>
          </p:nvSpPr>
          <p:spPr bwMode="auto">
            <a:xfrm>
              <a:off x="930" y="0"/>
              <a:ext cx="45" cy="4320"/>
            </a:xfrm>
            <a:prstGeom prst="rect">
              <a:avLst/>
            </a:prstGeom>
            <a:solidFill>
              <a:srgbClr val="99003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6638" name="Rectangle 7"/>
            <p:cNvSpPr>
              <a:spLocks noChangeArrowheads="1"/>
            </p:cNvSpPr>
            <p:nvPr/>
          </p:nvSpPr>
          <p:spPr bwMode="auto">
            <a:xfrm>
              <a:off x="884" y="1"/>
              <a:ext cx="45" cy="4320"/>
            </a:xfrm>
            <a:prstGeom prst="rect">
              <a:avLst/>
            </a:prstGeom>
            <a:solidFill>
              <a:srgbClr val="990033">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sp>
          <p:nvSpPr>
            <p:cNvPr id="26639" name="Rectangle 8"/>
            <p:cNvSpPr>
              <a:spLocks noChangeArrowheads="1"/>
            </p:cNvSpPr>
            <p:nvPr/>
          </p:nvSpPr>
          <p:spPr bwMode="auto">
            <a:xfrm>
              <a:off x="793" y="-1"/>
              <a:ext cx="93" cy="4320"/>
            </a:xfrm>
            <a:prstGeom prst="rect">
              <a:avLst/>
            </a:prstGeom>
            <a:solidFill>
              <a:srgbClr val="990033">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FR" altLang="pt-PT" sz="1800">
                <a:solidFill>
                  <a:srgbClr val="000000"/>
                </a:solidFill>
              </a:endParaRPr>
            </a:p>
          </p:txBody>
        </p:sp>
      </p:grpSp>
      <p:sp>
        <p:nvSpPr>
          <p:cNvPr id="39945" name="Rectangle 9"/>
          <p:cNvSpPr>
            <a:spLocks noChangeArrowheads="1"/>
          </p:cNvSpPr>
          <p:nvPr/>
        </p:nvSpPr>
        <p:spPr bwMode="auto">
          <a:xfrm>
            <a:off x="3216276" y="1285875"/>
            <a:ext cx="69834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4500">
              <a:spcBef>
                <a:spcPct val="20000"/>
              </a:spcBef>
              <a:buChar char="•"/>
              <a:defRPr sz="3200">
                <a:solidFill>
                  <a:schemeClr val="tx1"/>
                </a:solidFill>
                <a:latin typeface="Arial" panose="020B0604020202020204" pitchFamily="34" charset="0"/>
              </a:defRPr>
            </a:lvl1pPr>
            <a:lvl2pPr marL="742950" indent="-285750" defTabSz="444500">
              <a:spcBef>
                <a:spcPct val="20000"/>
              </a:spcBef>
              <a:buChar char="–"/>
              <a:defRPr sz="2800">
                <a:solidFill>
                  <a:schemeClr val="tx1"/>
                </a:solidFill>
                <a:latin typeface="Arial" panose="020B0604020202020204" pitchFamily="34" charset="0"/>
              </a:defRPr>
            </a:lvl2pPr>
            <a:lvl3pPr marL="1143000" indent="-228600" defTabSz="444500">
              <a:spcBef>
                <a:spcPct val="20000"/>
              </a:spcBef>
              <a:buChar char="•"/>
              <a:defRPr sz="2400">
                <a:solidFill>
                  <a:schemeClr val="tx1"/>
                </a:solidFill>
                <a:latin typeface="Arial" panose="020B0604020202020204" pitchFamily="34" charset="0"/>
              </a:defRPr>
            </a:lvl3pPr>
            <a:lvl4pPr marL="1600200" indent="-228600" defTabSz="444500">
              <a:spcBef>
                <a:spcPct val="20000"/>
              </a:spcBef>
              <a:buChar char="–"/>
              <a:defRPr sz="2000">
                <a:solidFill>
                  <a:schemeClr val="tx1"/>
                </a:solidFill>
                <a:latin typeface="Arial" panose="020B0604020202020204" pitchFamily="34" charset="0"/>
              </a:defRPr>
            </a:lvl4pPr>
            <a:lvl5pPr marL="2057400" indent="-228600" defTabSz="444500">
              <a:spcBef>
                <a:spcPct val="20000"/>
              </a:spcBef>
              <a:buChar char="»"/>
              <a:defRPr sz="2000">
                <a:solidFill>
                  <a:schemeClr val="tx1"/>
                </a:solidFill>
                <a:latin typeface="Arial" panose="020B0604020202020204" pitchFamily="34" charset="0"/>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993366"/>
              </a:buClr>
              <a:buFont typeface="Wingdings" panose="05000000000000000000" pitchFamily="2" charset="2"/>
              <a:buChar char="§"/>
            </a:pPr>
            <a:endParaRPr lang="nl-BE" altLang="pt-PT" sz="2000">
              <a:solidFill>
                <a:srgbClr val="000000"/>
              </a:solidFill>
              <a:latin typeface="Calibri" panose="020F0502020204030204" pitchFamily="34" charset="0"/>
            </a:endParaRPr>
          </a:p>
        </p:txBody>
      </p:sp>
      <p:pic>
        <p:nvPicPr>
          <p:cNvPr id="26630" name="Picture 4" descr="Logo EAPN portugal 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57151"/>
            <a:ext cx="124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ângulo 1"/>
          <p:cNvSpPr>
            <a:spLocks noChangeArrowheads="1"/>
          </p:cNvSpPr>
          <p:nvPr/>
        </p:nvSpPr>
        <p:spPr bwMode="auto">
          <a:xfrm>
            <a:off x="3216276" y="257176"/>
            <a:ext cx="691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PT" altLang="pt-PT" sz="2800" b="1">
                <a:solidFill>
                  <a:srgbClr val="993366"/>
                </a:solidFill>
                <a:latin typeface="Calibri" panose="020F0502020204030204" pitchFamily="34" charset="0"/>
              </a:rPr>
              <a:t>RECENT TRENDS AND DEVELOPMENTS IN SOCIAL INVESTMENT</a:t>
            </a:r>
          </a:p>
          <a:p>
            <a:pPr fontAlgn="base">
              <a:spcBef>
                <a:spcPct val="0"/>
              </a:spcBef>
              <a:spcAft>
                <a:spcPct val="0"/>
              </a:spcAft>
              <a:buFontTx/>
              <a:buNone/>
            </a:pPr>
            <a:r>
              <a:rPr lang="pt-PT" altLang="pt-PT" sz="2400" b="1">
                <a:solidFill>
                  <a:srgbClr val="993366"/>
                </a:solidFill>
                <a:latin typeface="Calibri" panose="020F0502020204030204" pitchFamily="34" charset="0"/>
              </a:rPr>
              <a:t>____________________________________________</a:t>
            </a:r>
          </a:p>
        </p:txBody>
      </p:sp>
      <p:sp>
        <p:nvSpPr>
          <p:cNvPr id="13" name="Rectângulo 12"/>
          <p:cNvSpPr/>
          <p:nvPr/>
        </p:nvSpPr>
        <p:spPr>
          <a:xfrm>
            <a:off x="3216276" y="1125538"/>
            <a:ext cx="6983413" cy="646112"/>
          </a:xfrm>
          <a:prstGeom prst="rect">
            <a:avLst/>
          </a:prstGeom>
        </p:spPr>
        <p:txBody>
          <a:bodyPr>
            <a:spAutoFit/>
          </a:bodyPr>
          <a:lstStyle/>
          <a:p>
            <a:pPr algn="just" eaLnBrk="0" fontAlgn="base" hangingPunct="0">
              <a:spcBef>
                <a:spcPct val="0"/>
              </a:spcBef>
              <a:spcAft>
                <a:spcPct val="0"/>
              </a:spcAft>
              <a:defRPr/>
            </a:pPr>
            <a:endParaRPr lang="pt-PT" dirty="0">
              <a:solidFill>
                <a:srgbClr val="333399"/>
              </a:solidFill>
              <a:latin typeface="Lucida Sans" panose="020B0602030504020204" pitchFamily="34" charset="0"/>
            </a:endParaRPr>
          </a:p>
          <a:p>
            <a:pPr marL="285750" indent="-285750" algn="just" eaLnBrk="0" fontAlgn="base" hangingPunct="0">
              <a:spcBef>
                <a:spcPct val="0"/>
              </a:spcBef>
              <a:spcAft>
                <a:spcPct val="0"/>
              </a:spcAft>
              <a:buFontTx/>
              <a:buChar char="-"/>
              <a:defRPr/>
            </a:pPr>
            <a:endParaRPr lang="es-ES" dirty="0">
              <a:solidFill>
                <a:srgbClr val="333399"/>
              </a:solidFill>
              <a:latin typeface="Lucida Sans" panose="020B0602030504020204" pitchFamily="34" charset="0"/>
            </a:endParaRPr>
          </a:p>
        </p:txBody>
      </p:sp>
      <p:sp>
        <p:nvSpPr>
          <p:cNvPr id="15369" name="Rectângulo 1"/>
          <p:cNvSpPr>
            <a:spLocks noChangeArrowheads="1"/>
          </p:cNvSpPr>
          <p:nvPr/>
        </p:nvSpPr>
        <p:spPr bwMode="auto">
          <a:xfrm>
            <a:off x="3216276" y="1285875"/>
            <a:ext cx="6911975" cy="1016000"/>
          </a:xfrm>
          <a:prstGeom prst="rect">
            <a:avLst/>
          </a:prstGeom>
          <a:noFill/>
          <a:ln>
            <a:noFill/>
          </a:ln>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700" dirty="0">
              <a:solidFill>
                <a:srgbClr val="333399"/>
              </a:solidFill>
              <a:latin typeface="Lucida Sans" pitchFamily="34" charset="0"/>
            </a:endParaRPr>
          </a:p>
          <a:p>
            <a:pPr eaLnBrk="0" fontAlgn="base" hangingPunct="0">
              <a:lnSpc>
                <a:spcPct val="150000"/>
              </a:lnSpc>
              <a:spcBef>
                <a:spcPct val="0"/>
              </a:spcBef>
              <a:spcAft>
                <a:spcPct val="0"/>
              </a:spcAft>
              <a:buFontTx/>
              <a:buChar char="-"/>
              <a:defRPr/>
            </a:pPr>
            <a:endParaRPr lang="pt-PT" altLang="pt-PT" sz="1700" dirty="0">
              <a:solidFill>
                <a:srgbClr val="333399"/>
              </a:solidFill>
              <a:latin typeface="Lucida Sans" pitchFamily="34" charset="0"/>
            </a:endParaRPr>
          </a:p>
        </p:txBody>
      </p:sp>
      <p:sp>
        <p:nvSpPr>
          <p:cNvPr id="2" name="Rectângulo 1"/>
          <p:cNvSpPr/>
          <p:nvPr/>
        </p:nvSpPr>
        <p:spPr>
          <a:xfrm>
            <a:off x="3216275" y="1449388"/>
            <a:ext cx="6840538" cy="1092200"/>
          </a:xfrm>
          <a:prstGeom prst="rect">
            <a:avLst/>
          </a:prstGeom>
        </p:spPr>
        <p:txBody>
          <a:bodyPr>
            <a:spAutoFit/>
          </a:bodyPr>
          <a:lstStyle/>
          <a:p>
            <a:pPr eaLnBrk="0" fontAlgn="base" hangingPunct="0">
              <a:spcBef>
                <a:spcPct val="0"/>
              </a:spcBef>
              <a:spcAft>
                <a:spcPct val="0"/>
              </a:spcAft>
              <a:buFont typeface="Wingdings" pitchFamily="2" charset="2"/>
              <a:buChar char="§"/>
              <a:defRPr/>
            </a:pPr>
            <a:endParaRPr lang="pt-PT" altLang="pt-PT" sz="1750" dirty="0">
              <a:solidFill>
                <a:srgbClr val="333399"/>
              </a:solidFill>
              <a:latin typeface="Lucida Sans" pitchFamily="34" charset="0"/>
            </a:endParaRPr>
          </a:p>
          <a:p>
            <a:pPr eaLnBrk="0" fontAlgn="base" hangingPunct="0">
              <a:spcBef>
                <a:spcPct val="0"/>
              </a:spcBef>
              <a:spcAft>
                <a:spcPct val="0"/>
              </a:spcAft>
              <a:buFont typeface="Wingdings" pitchFamily="2" charset="2"/>
              <a:buChar char="§"/>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a:p>
            <a:pPr eaLnBrk="0" fontAlgn="base" hangingPunct="0">
              <a:spcBef>
                <a:spcPct val="0"/>
              </a:spcBef>
              <a:spcAft>
                <a:spcPct val="0"/>
              </a:spcAft>
              <a:defRPr/>
            </a:pPr>
            <a:endParaRPr lang="pt-PT" altLang="pt-PT" sz="1500" dirty="0">
              <a:solidFill>
                <a:srgbClr val="333399"/>
              </a:solidFill>
              <a:latin typeface="Lucida Sans" pitchFamily="34" charset="0"/>
            </a:endParaRPr>
          </a:p>
        </p:txBody>
      </p:sp>
      <p:sp>
        <p:nvSpPr>
          <p:cNvPr id="26635" name="Marcador de Posição do Número do Diapositivo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E36F61-86A6-46F4-A61F-D6429058991E}" type="slidenum">
              <a:rPr lang="fr-BE" altLang="pt-PT" sz="1400">
                <a:solidFill>
                  <a:srgbClr val="000000"/>
                </a:solidFill>
              </a:rPr>
              <a:pPr>
                <a:spcBef>
                  <a:spcPct val="0"/>
                </a:spcBef>
                <a:buFontTx/>
                <a:buNone/>
              </a:pPr>
              <a:t>99</a:t>
            </a:fld>
            <a:endParaRPr lang="fr-BE" altLang="pt-PT" sz="1400">
              <a:solidFill>
                <a:srgbClr val="000000"/>
              </a:solidFill>
            </a:endParaRPr>
          </a:p>
        </p:txBody>
      </p:sp>
      <p:sp>
        <p:nvSpPr>
          <p:cNvPr id="3" name="Rectângulo 2"/>
          <p:cNvSpPr/>
          <p:nvPr/>
        </p:nvSpPr>
        <p:spPr>
          <a:xfrm>
            <a:off x="3216275" y="1581150"/>
            <a:ext cx="6840538" cy="5532438"/>
          </a:xfrm>
          <a:prstGeom prst="rect">
            <a:avLst/>
          </a:prstGeom>
        </p:spPr>
        <p:txBody>
          <a:bodyPr>
            <a:spAutoFit/>
          </a:bodyPr>
          <a:lstStyle/>
          <a:p>
            <a:pPr marL="0" lvl="1" fontAlgn="base">
              <a:spcBef>
                <a:spcPct val="0"/>
              </a:spcBef>
              <a:spcAft>
                <a:spcPts val="1200"/>
              </a:spcAft>
              <a:buClr>
                <a:srgbClr val="993366"/>
              </a:buClr>
              <a:defRPr/>
            </a:pPr>
            <a:r>
              <a:rPr lang="en-US" altLang="pt-PT" sz="2000" b="1" dirty="0">
                <a:solidFill>
                  <a:srgbClr val="333399"/>
                </a:solidFill>
              </a:rPr>
              <a:t>POLICY MEASURES TO ADDRESS SOCIAL AND LABOUR MARKET EXCLUSION</a:t>
            </a:r>
          </a:p>
          <a:p>
            <a:pPr marL="0" lvl="1" fontAlgn="base">
              <a:spcBef>
                <a:spcPct val="0"/>
              </a:spcBef>
              <a:spcAft>
                <a:spcPts val="1200"/>
              </a:spcAft>
              <a:buClr>
                <a:srgbClr val="993366"/>
              </a:buClr>
              <a:defRPr/>
            </a:pPr>
            <a:r>
              <a:rPr lang="en-US" altLang="pt-PT" sz="2000" b="1" dirty="0">
                <a:solidFill>
                  <a:srgbClr val="993366"/>
                </a:solidFill>
              </a:rPr>
              <a:t>Unemployment benefits</a:t>
            </a:r>
          </a:p>
          <a:p>
            <a:pPr marL="342900" lvl="1" indent="-342900" fontAlgn="base">
              <a:spcBef>
                <a:spcPct val="0"/>
              </a:spcBef>
              <a:spcAft>
                <a:spcPts val="1200"/>
              </a:spcAft>
              <a:buClr>
                <a:srgbClr val="993366"/>
              </a:buClr>
              <a:buFont typeface="Wingdings" panose="05000000000000000000" pitchFamily="2" charset="2"/>
              <a:buChar char="§"/>
              <a:defRPr/>
            </a:pPr>
            <a:r>
              <a:rPr lang="en-US" sz="1850" b="1" dirty="0">
                <a:solidFill>
                  <a:srgbClr val="333399"/>
                </a:solidFill>
              </a:rPr>
              <a:t>The support system in unemployment in Portugal assent into two main components: the unemployment benefit and unemployment assistance.</a:t>
            </a:r>
          </a:p>
          <a:p>
            <a:pPr marL="342900" lvl="1" indent="-342900" fontAlgn="base">
              <a:spcBef>
                <a:spcPct val="0"/>
              </a:spcBef>
              <a:spcAft>
                <a:spcPts val="1200"/>
              </a:spcAft>
              <a:buClr>
                <a:srgbClr val="993366"/>
              </a:buClr>
              <a:buFont typeface="Wingdings" panose="05000000000000000000" pitchFamily="2" charset="2"/>
              <a:buChar char="§"/>
              <a:defRPr/>
            </a:pPr>
            <a:r>
              <a:rPr lang="en-US" sz="1850" b="1" dirty="0">
                <a:solidFill>
                  <a:srgbClr val="333399"/>
                </a:solidFill>
              </a:rPr>
              <a:t>New rules on the granting of unemployment benefits:</a:t>
            </a:r>
          </a:p>
          <a:p>
            <a:pPr marL="527050" lvl="1" indent="-168275" fontAlgn="base">
              <a:spcBef>
                <a:spcPct val="0"/>
              </a:spcBef>
              <a:spcAft>
                <a:spcPts val="1200"/>
              </a:spcAft>
              <a:buClr>
                <a:srgbClr val="993366"/>
              </a:buClr>
              <a:buFont typeface="Wingdings" panose="05000000000000000000" pitchFamily="2" charset="2"/>
              <a:buChar char="ü"/>
              <a:defRPr/>
            </a:pPr>
            <a:r>
              <a:rPr lang="en-US" sz="1850" b="1" dirty="0">
                <a:solidFill>
                  <a:srgbClr val="333399"/>
                </a:solidFill>
              </a:rPr>
              <a:t> reducing the maximum amount (decreased from 1258 to 1,047 euros), </a:t>
            </a:r>
          </a:p>
          <a:p>
            <a:pPr marL="527050" lvl="1" indent="-168275" fontAlgn="base">
              <a:spcBef>
                <a:spcPct val="0"/>
              </a:spcBef>
              <a:spcAft>
                <a:spcPts val="1200"/>
              </a:spcAft>
              <a:buClr>
                <a:srgbClr val="993366"/>
              </a:buClr>
              <a:buFont typeface="Wingdings" panose="05000000000000000000" pitchFamily="2" charset="2"/>
              <a:buChar char="ü"/>
              <a:defRPr/>
            </a:pPr>
            <a:r>
              <a:rPr lang="en-US" sz="1850" b="1" dirty="0">
                <a:solidFill>
                  <a:srgbClr val="333399"/>
                </a:solidFill>
              </a:rPr>
              <a:t>10% cut after the first 6 months,</a:t>
            </a:r>
          </a:p>
          <a:p>
            <a:pPr marL="527050" lvl="1" indent="-168275" fontAlgn="base">
              <a:spcBef>
                <a:spcPct val="0"/>
              </a:spcBef>
              <a:spcAft>
                <a:spcPts val="1200"/>
              </a:spcAft>
              <a:buClr>
                <a:srgbClr val="993366"/>
              </a:buClr>
              <a:buFont typeface="Wingdings" panose="05000000000000000000" pitchFamily="2" charset="2"/>
              <a:buChar char="ü"/>
              <a:defRPr/>
            </a:pPr>
            <a:r>
              <a:rPr lang="en-US" sz="1850" b="1" dirty="0">
                <a:solidFill>
                  <a:srgbClr val="333399"/>
                </a:solidFill>
              </a:rPr>
              <a:t>change of maximum unemployment benefit duration:  the minimum 9 to 5 months and the maximum of 38 to 26 months for older workers and longer contributory careers.</a:t>
            </a:r>
            <a:endParaRPr lang="en-US" altLang="pt-PT" sz="1850" b="1" dirty="0">
              <a:solidFill>
                <a:srgbClr val="333399"/>
              </a:solidFill>
            </a:endParaRPr>
          </a:p>
          <a:p>
            <a:pPr marL="0" lvl="1" fontAlgn="base">
              <a:spcBef>
                <a:spcPct val="0"/>
              </a:spcBef>
              <a:spcAft>
                <a:spcPts val="1200"/>
              </a:spcAft>
              <a:buClr>
                <a:srgbClr val="993366"/>
              </a:buClr>
              <a:defRPr/>
            </a:pPr>
            <a:endParaRPr lang="en-US" altLang="pt-PT" sz="2000" b="1" dirty="0">
              <a:solidFill>
                <a:srgbClr val="993366"/>
              </a:solidFill>
            </a:endParaRPr>
          </a:p>
        </p:txBody>
      </p:sp>
    </p:spTree>
    <p:extLst>
      <p:ext uri="{BB962C8B-B14F-4D97-AF65-F5344CB8AC3E}">
        <p14:creationId xmlns:p14="http://schemas.microsoft.com/office/powerpoint/2010/main" val="947787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nodePh="1">
                                  <p:stCondLst>
                                    <p:cond delay="0"/>
                                  </p:stCondLst>
                                  <p:endCondLst>
                                    <p:cond evt="begin" delay="0">
                                      <p:tn val="5"/>
                                    </p:cond>
                                  </p:endCondLst>
                                  <p:iterate type="lt">
                                    <p:tmPct val="10000"/>
                                  </p:iterate>
                                  <p:childTnLst>
                                    <p:set>
                                      <p:cBhvr override="childStyle">
                                        <p:cTn id="6" dur="250" autoRev="1" fill="hold"/>
                                        <p:tgtEl>
                                          <p:spTgt spid="39945"/>
                                        </p:tgtEl>
                                        <p:attrNameLst>
                                          <p:attrName>style.color</p:attrName>
                                        </p:attrNameLst>
                                      </p:cBhvr>
                                      <p:to>
                                        <p:clrVal>
                                          <a:srgbClr val="990033"/>
                                        </p:clrVal>
                                      </p:to>
                                    </p:set>
                                    <p:set>
                                      <p:cBhvr>
                                        <p:cTn id="7" dur="250" autoRev="1" fill="hold"/>
                                        <p:tgtEl>
                                          <p:spTgt spid="39945"/>
                                        </p:tgtEl>
                                        <p:attrNameLst>
                                          <p:attrName>fillcolor</p:attrName>
                                        </p:attrNameLst>
                                      </p:cBhvr>
                                      <p:to>
                                        <p:clrVal>
                                          <a:srgbClr val="990033"/>
                                        </p:clrVal>
                                      </p:to>
                                    </p:set>
                                    <p:set>
                                      <p:cBhvr>
                                        <p:cTn id="8" dur="250" autoRev="1" fill="hold"/>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theme/theme1.xml><?xml version="1.0" encoding="utf-8"?>
<a:theme xmlns:a="http://schemas.openxmlformats.org/drawingml/2006/main" name="Onscreencombi2">
  <a:themeElements>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TUI_Onscreen 1">
        <a:dk1>
          <a:srgbClr val="000000"/>
        </a:dk1>
        <a:lt1>
          <a:srgbClr val="FFFFFF"/>
        </a:lt1>
        <a:dk2>
          <a:srgbClr val="FFFFFF"/>
        </a:dk2>
        <a:lt2>
          <a:srgbClr val="808080"/>
        </a:lt2>
        <a:accent1>
          <a:srgbClr val="C2C2A0"/>
        </a:accent1>
        <a:accent2>
          <a:srgbClr val="9A996E"/>
        </a:accent2>
        <a:accent3>
          <a:srgbClr val="FFFFFF"/>
        </a:accent3>
        <a:accent4>
          <a:srgbClr val="000000"/>
        </a:accent4>
        <a:accent5>
          <a:srgbClr val="DDDDCD"/>
        </a:accent5>
        <a:accent6>
          <a:srgbClr val="8B8A63"/>
        </a:accent6>
        <a:hlink>
          <a:srgbClr val="4F4C25"/>
        </a:hlink>
        <a:folHlink>
          <a:srgbClr val="4F4C25"/>
        </a:folHlink>
      </a:clrScheme>
      <a:clrMap bg1="lt1" tx1="dk1" bg2="lt2" tx2="dk2" accent1="accent1" accent2="accent2" accent3="accent3" accent4="accent4" accent5="accent5" accent6="accent6" hlink="hlink" folHlink="folHlink"/>
    </a:extraClrScheme>
    <a:extraClrScheme>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clrMap bg1="lt1" tx1="dk1" bg2="lt2" tx2="dk2" accent1="accent1" accent2="accent2" accent3="accent3" accent4="accent4" accent5="accent5" accent6="accent6" hlink="hlink" folHlink="folHlink"/>
    </a:extraClrScheme>
    <a:extraClrScheme>
      <a:clrScheme name="ETUI_Onscreen 3">
        <a:dk1>
          <a:srgbClr val="000000"/>
        </a:dk1>
        <a:lt1>
          <a:srgbClr val="FFFFFF"/>
        </a:lt1>
        <a:dk2>
          <a:srgbClr val="FFFFFF"/>
        </a:dk2>
        <a:lt2>
          <a:srgbClr val="808080"/>
        </a:lt2>
        <a:accent1>
          <a:srgbClr val="B5DAD2"/>
        </a:accent1>
        <a:accent2>
          <a:srgbClr val="0D776E"/>
        </a:accent2>
        <a:accent3>
          <a:srgbClr val="FFFFFF"/>
        </a:accent3>
        <a:accent4>
          <a:srgbClr val="000000"/>
        </a:accent4>
        <a:accent5>
          <a:srgbClr val="D7EAE5"/>
        </a:accent5>
        <a:accent6>
          <a:srgbClr val="0B6B63"/>
        </a:accent6>
        <a:hlink>
          <a:srgbClr val="23423A"/>
        </a:hlink>
        <a:folHlink>
          <a:srgbClr val="21423A"/>
        </a:folHlink>
      </a:clrScheme>
      <a:clrMap bg1="lt1" tx1="dk1" bg2="lt2" tx2="dk2" accent1="accent1" accent2="accent2" accent3="accent3" accent4="accent4" accent5="accent5" accent6="accent6" hlink="hlink" folHlink="folHlink"/>
    </a:extraClrScheme>
    <a:extraClrScheme>
      <a:clrScheme name="ETUI_Onscreen 4">
        <a:dk1>
          <a:srgbClr val="000000"/>
        </a:dk1>
        <a:lt1>
          <a:srgbClr val="FFFFFF"/>
        </a:lt1>
        <a:dk2>
          <a:srgbClr val="FFFFFF"/>
        </a:dk2>
        <a:lt2>
          <a:srgbClr val="808080"/>
        </a:lt2>
        <a:accent1>
          <a:srgbClr val="B5B6B3"/>
        </a:accent1>
        <a:accent2>
          <a:srgbClr val="6C6F70"/>
        </a:accent2>
        <a:accent3>
          <a:srgbClr val="FFFFFF"/>
        </a:accent3>
        <a:accent4>
          <a:srgbClr val="000000"/>
        </a:accent4>
        <a:accent5>
          <a:srgbClr val="D7D7D6"/>
        </a:accent5>
        <a:accent6>
          <a:srgbClr val="616465"/>
        </a:accent6>
        <a:hlink>
          <a:srgbClr val="FF6319"/>
        </a:hlink>
        <a:folHlink>
          <a:srgbClr val="FF6319"/>
        </a:folHlink>
      </a:clrScheme>
      <a:clrMap bg1="lt1" tx1="dk1" bg2="lt2" tx2="dk2" accent1="accent1" accent2="accent2" accent3="accent3" accent4="accent4" accent5="accent5" accent6="accent6" hlink="hlink" folHlink="folHlink"/>
    </a:extraClrScheme>
    <a:extraClrScheme>
      <a:clrScheme name="ETUI_Onscreen 5">
        <a:dk1>
          <a:srgbClr val="000000"/>
        </a:dk1>
        <a:lt1>
          <a:srgbClr val="FFFFFF"/>
        </a:lt1>
        <a:dk2>
          <a:srgbClr val="FFFFFF"/>
        </a:dk2>
        <a:lt2>
          <a:srgbClr val="808080"/>
        </a:lt2>
        <a:accent1>
          <a:srgbClr val="BBE7E6"/>
        </a:accent1>
        <a:accent2>
          <a:srgbClr val="009AA6"/>
        </a:accent2>
        <a:accent3>
          <a:srgbClr val="FFFFFF"/>
        </a:accent3>
        <a:accent4>
          <a:srgbClr val="000000"/>
        </a:accent4>
        <a:accent5>
          <a:srgbClr val="DAF1F0"/>
        </a:accent5>
        <a:accent6>
          <a:srgbClr val="008B96"/>
        </a:accent6>
        <a:hlink>
          <a:srgbClr val="4D5357"/>
        </a:hlink>
        <a:folHlink>
          <a:srgbClr val="4D5357"/>
        </a:folHlink>
      </a:clrScheme>
      <a:clrMap bg1="lt1" tx1="dk1" bg2="lt2" tx2="dk2" accent1="accent1" accent2="accent2" accent3="accent3" accent4="accent4" accent5="accent5" accent6="accent6" hlink="hlink" folHlink="folHlink"/>
    </a:extraClrScheme>
    <a:extraClrScheme>
      <a:clrScheme name="ETUI_Onscreen 6">
        <a:dk1>
          <a:srgbClr val="000000"/>
        </a:dk1>
        <a:lt1>
          <a:srgbClr val="FFFFFF"/>
        </a:lt1>
        <a:dk2>
          <a:srgbClr val="FFFFFF"/>
        </a:dk2>
        <a:lt2>
          <a:srgbClr val="808080"/>
        </a:lt2>
        <a:accent1>
          <a:srgbClr val="EBCAB8"/>
        </a:accent1>
        <a:accent2>
          <a:srgbClr val="D52B1E"/>
        </a:accent2>
        <a:accent3>
          <a:srgbClr val="FFFFFF"/>
        </a:accent3>
        <a:accent4>
          <a:srgbClr val="000000"/>
        </a:accent4>
        <a:accent5>
          <a:srgbClr val="F3E1D8"/>
        </a:accent5>
        <a:accent6>
          <a:srgbClr val="C1261A"/>
        </a:accent6>
        <a:hlink>
          <a:srgbClr val="673327"/>
        </a:hlink>
        <a:folHlink>
          <a:srgbClr val="673327"/>
        </a:folHlink>
      </a:clrScheme>
      <a:clrMap bg1="lt1" tx1="dk1" bg2="lt2" tx2="dk2" accent1="accent1" accent2="accent2" accent3="accent3" accent4="accent4" accent5="accent5" accent6="accent6" hlink="hlink" folHlink="folHlink"/>
    </a:extraClrScheme>
    <a:extraClrScheme>
      <a:clrScheme name="ETUI_Onscreen 7">
        <a:dk1>
          <a:srgbClr val="000000"/>
        </a:dk1>
        <a:lt1>
          <a:srgbClr val="FFFFFF"/>
        </a:lt1>
        <a:dk2>
          <a:srgbClr val="FFFFFF"/>
        </a:dk2>
        <a:lt2>
          <a:srgbClr val="808080"/>
        </a:lt2>
        <a:accent1>
          <a:srgbClr val="BED600"/>
        </a:accent1>
        <a:accent2>
          <a:srgbClr val="009FDA"/>
        </a:accent2>
        <a:accent3>
          <a:srgbClr val="FFFFFF"/>
        </a:accent3>
        <a:accent4>
          <a:srgbClr val="000000"/>
        </a:accent4>
        <a:accent5>
          <a:srgbClr val="DBE8AA"/>
        </a:accent5>
        <a:accent6>
          <a:srgbClr val="0090C5"/>
        </a:accent6>
        <a:hlink>
          <a:srgbClr val="83847A"/>
        </a:hlink>
        <a:folHlink>
          <a:srgbClr val="83847A"/>
        </a:folHlink>
      </a:clrScheme>
      <a:clrMap bg1="lt1" tx1="dk1" bg2="lt2" tx2="dk2" accent1="accent1" accent2="accent2" accent3="accent3" accent4="accent4" accent5="accent5" accent6="accent6" hlink="hlink" folHlink="folHlink"/>
    </a:extraClrScheme>
    <a:extraClrScheme>
      <a:clrScheme name="ETUI_Onscreen 8">
        <a:dk1>
          <a:srgbClr val="000000"/>
        </a:dk1>
        <a:lt1>
          <a:srgbClr val="FFFFFF"/>
        </a:lt1>
        <a:dk2>
          <a:srgbClr val="FFFFFF"/>
        </a:dk2>
        <a:lt2>
          <a:srgbClr val="808080"/>
        </a:lt2>
        <a:accent1>
          <a:srgbClr val="B8CF95"/>
        </a:accent1>
        <a:accent2>
          <a:srgbClr val="69923A"/>
        </a:accent2>
        <a:accent3>
          <a:srgbClr val="FFFFFF"/>
        </a:accent3>
        <a:accent4>
          <a:srgbClr val="000000"/>
        </a:accent4>
        <a:accent5>
          <a:srgbClr val="D8E4C8"/>
        </a:accent5>
        <a:accent6>
          <a:srgbClr val="5E8434"/>
        </a:accent6>
        <a:hlink>
          <a:srgbClr val="C966CD"/>
        </a:hlink>
        <a:folHlink>
          <a:srgbClr val="C966CD"/>
        </a:folHlink>
      </a:clrScheme>
      <a:clrMap bg1="lt1" tx1="dk1" bg2="lt2" tx2="dk2" accent1="accent1" accent2="accent2" accent3="accent3" accent4="accent4" accent5="accent5" accent6="accent6" hlink="hlink" folHlink="folHlink"/>
    </a:extraClrScheme>
    <a:extraClrScheme>
      <a:clrScheme name="ETUI_Onscreen 9">
        <a:dk1>
          <a:srgbClr val="000000"/>
        </a:dk1>
        <a:lt1>
          <a:srgbClr val="FFFFFF"/>
        </a:lt1>
        <a:dk2>
          <a:srgbClr val="FFFFFF"/>
        </a:dk2>
        <a:lt2>
          <a:srgbClr val="808080"/>
        </a:lt2>
        <a:accent1>
          <a:srgbClr val="AACAE6"/>
        </a:accent1>
        <a:accent2>
          <a:srgbClr val="4B92DB"/>
        </a:accent2>
        <a:accent3>
          <a:srgbClr val="FFFFFF"/>
        </a:accent3>
        <a:accent4>
          <a:srgbClr val="000000"/>
        </a:accent4>
        <a:accent5>
          <a:srgbClr val="D2E1F0"/>
        </a:accent5>
        <a:accent6>
          <a:srgbClr val="4384C6"/>
        </a:accent6>
        <a:hlink>
          <a:srgbClr val="D2492B"/>
        </a:hlink>
        <a:folHlink>
          <a:srgbClr val="D249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APN-template">
  <a:themeElements>
    <a:clrScheme name="EAP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P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AP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P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P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P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P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P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P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P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P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P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P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P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444</TotalTime>
  <Words>7033</Words>
  <Application>Microsoft Office PowerPoint</Application>
  <PresentationFormat>Breedbeeld</PresentationFormat>
  <Paragraphs>1346</Paragraphs>
  <Slides>112</Slides>
  <Notes>30</Notes>
  <HiddenSlides>0</HiddenSlides>
  <MMClips>0</MMClips>
  <ScaleCrop>false</ScaleCrop>
  <HeadingPairs>
    <vt:vector size="8" baseType="variant">
      <vt:variant>
        <vt:lpstr>Gebruikte lettertypen</vt:lpstr>
      </vt:variant>
      <vt:variant>
        <vt:i4>9</vt:i4>
      </vt:variant>
      <vt:variant>
        <vt:lpstr>Thema</vt:lpstr>
      </vt:variant>
      <vt:variant>
        <vt:i4>5</vt:i4>
      </vt:variant>
      <vt:variant>
        <vt:lpstr>Ingesloten OLE-bronprogramma's</vt:lpstr>
      </vt:variant>
      <vt:variant>
        <vt:i4>1</vt:i4>
      </vt:variant>
      <vt:variant>
        <vt:lpstr>Diatitels</vt:lpstr>
      </vt:variant>
      <vt:variant>
        <vt:i4>112</vt:i4>
      </vt:variant>
    </vt:vector>
  </HeadingPairs>
  <TitlesOfParts>
    <vt:vector size="127" baseType="lpstr">
      <vt:lpstr>Arial</vt:lpstr>
      <vt:lpstr>Arial Narrow</vt:lpstr>
      <vt:lpstr>Calibri</vt:lpstr>
      <vt:lpstr>GothamBook</vt:lpstr>
      <vt:lpstr>Lucida Sans</vt:lpstr>
      <vt:lpstr>Symbol</vt:lpstr>
      <vt:lpstr>Times New Roman</vt:lpstr>
      <vt:lpstr>Verdana</vt:lpstr>
      <vt:lpstr>Wingdings</vt:lpstr>
      <vt:lpstr>Onscreencombi2</vt:lpstr>
      <vt:lpstr>Office Theme</vt:lpstr>
      <vt:lpstr>Diseño predeterminado</vt:lpstr>
      <vt:lpstr>Θέμα του Office</vt:lpstr>
      <vt:lpstr>EAPN-template</vt:lpstr>
      <vt:lpstr>Documento</vt:lpstr>
      <vt:lpstr>Answers to the social damage of the austerity policy</vt:lpstr>
      <vt:lpstr>Is redistribution a key condition for EU?</vt:lpstr>
      <vt:lpstr>The Juncker Investment plan</vt:lpstr>
      <vt:lpstr>The indicative program: a first attempt to analyse</vt:lpstr>
      <vt:lpstr>Convergence as a goal of Europe?</vt:lpstr>
      <vt:lpstr>The indicative list: a second attempt to analyse</vt:lpstr>
      <vt:lpstr>Comparison of investment plans</vt:lpstr>
      <vt:lpstr>We need an other investment plan</vt:lpstr>
      <vt:lpstr>EU Long term unemployment initiative  State of Affairs</vt:lpstr>
      <vt:lpstr> Context of the initiative</vt:lpstr>
      <vt:lpstr> EU diagnosis of LT</vt:lpstr>
      <vt:lpstr>Challenges to reduce LT unemployment (1)</vt:lpstr>
      <vt:lpstr>Challenges to reduce LT unemployment (2)</vt:lpstr>
      <vt:lpstr>Purpose of the forthcoming EU initiative</vt:lpstr>
      <vt:lpstr>EU Public consultation (deadline 15th of May)</vt:lpstr>
      <vt:lpstr>Beyond  TINA, looking for a TIAA </vt:lpstr>
      <vt:lpstr>The Juncker Investment Plan and Poverty Reduction: a ‘Trickle-Down’?  Mahmood Messkoub Institute of Social Studies (EUR) </vt:lpstr>
      <vt:lpstr>Investment Growth-employment-poverty nexus?</vt:lpstr>
      <vt:lpstr>…BUT…</vt:lpstr>
      <vt:lpstr>Integrability and elasticity conditions (growth and employment?)</vt:lpstr>
      <vt:lpstr>Poverty out?</vt:lpstr>
      <vt:lpstr>Alliances against Poverty Madrid May 7 2015</vt:lpstr>
      <vt:lpstr>Centrality of Investment to Progress</vt:lpstr>
      <vt:lpstr>Cost of Neglect of Investment</vt:lpstr>
      <vt:lpstr>Collapse of Real Investment in Advanced Economies</vt:lpstr>
      <vt:lpstr>Traditional Shape of Capitalist Economy</vt:lpstr>
      <vt:lpstr>New Circuitry of Financialised Capitalism</vt:lpstr>
      <vt:lpstr>The Case for Boosting Investments</vt:lpstr>
      <vt:lpstr>Elite explanations of investment slump: Bank for International Settlements</vt:lpstr>
      <vt:lpstr>Policy-Makers Explanations: EU</vt:lpstr>
      <vt:lpstr>Heterodox views of investment slump </vt:lpstr>
      <vt:lpstr>Recovery of Financial (not Real) Investments</vt:lpstr>
      <vt:lpstr>Revival of Financial Investments: Mergers &amp; Acquisitions 2007-2014</vt:lpstr>
      <vt:lpstr>Investment Conundrum Explained</vt:lpstr>
      <vt:lpstr>Flight to the Safety of a Bubble</vt:lpstr>
      <vt:lpstr>Behold!! The Juncker Plan</vt:lpstr>
      <vt:lpstr>Juncker Plan Transmission Mechanisms</vt:lpstr>
      <vt:lpstr>Project Selection</vt:lpstr>
      <vt:lpstr>Distribution of Juncker Plan Funding</vt:lpstr>
      <vt:lpstr>Provisional Allocations: Centripetal</vt:lpstr>
      <vt:lpstr>Continuing non-recovery 2013</vt:lpstr>
      <vt:lpstr>Spare Capacity in Majority of EU</vt:lpstr>
      <vt:lpstr>Overall and Relative Weaknesses</vt:lpstr>
      <vt:lpstr>Fall in Investment Ratio EU28 2000-2013 (GFCF as percentage of GDP)</vt:lpstr>
      <vt:lpstr>Juncker/ Katainen Logic re:  Investment Plan</vt:lpstr>
      <vt:lpstr>What is missing from the Plan?</vt:lpstr>
      <vt:lpstr>Conclusions</vt:lpstr>
      <vt:lpstr>Commentary and discussion Introduction by</vt:lpstr>
      <vt:lpstr>Human Rights as stepping stones for a social and democratic Europe Answers to the social damage of the austerity policy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Long term unemployment in Greece. Investing in the economy, in humans, in society.   </vt:lpstr>
      <vt:lpstr>GREECE</vt:lpstr>
      <vt:lpstr> Main fields of work in 2013 www.statistics.gr </vt:lpstr>
      <vt:lpstr> Statistics on unemployment www.oaed.gr </vt:lpstr>
      <vt:lpstr> Manpower Employment Organization</vt:lpstr>
      <vt:lpstr>What most affected by long-term unemployment?</vt:lpstr>
      <vt:lpstr>Long-term unemployment First category</vt:lpstr>
      <vt:lpstr>Second category as crisis’ product</vt:lpstr>
      <vt:lpstr>What means long term unemployment for the people?</vt:lpstr>
      <vt:lpstr>What means long term unemployment for the society?</vt:lpstr>
      <vt:lpstr>What happens to the Greek labor market?</vt:lpstr>
      <vt:lpstr>What is the labor situation for the workers today, in Greece?</vt:lpstr>
      <vt:lpstr>How all these problems can be addressed</vt:lpstr>
      <vt:lpstr>Investments infrastructure</vt:lpstr>
      <vt:lpstr>Rion - Antirion Bridge</vt:lpstr>
      <vt:lpstr>Investments in infrastructure</vt:lpstr>
      <vt:lpstr>PowerPoint-presentatie</vt:lpstr>
      <vt:lpstr>PowerPoint-presentatie</vt:lpstr>
      <vt:lpstr>REAL ECONOMY</vt:lpstr>
      <vt:lpstr>Investments to real economy</vt:lpstr>
      <vt:lpstr>What our proposals to survival from the crisis? </vt:lpstr>
      <vt:lpstr>In which areas of the economy?</vt:lpstr>
      <vt:lpstr>In which areas of the economy?</vt:lpstr>
      <vt:lpstr>PowerPoint-presentatie</vt:lpstr>
      <vt:lpstr>PowerPoint-presentatie</vt:lpstr>
      <vt:lpstr>PowerPoint-presentatie</vt:lpstr>
      <vt:lpstr>Religion and cultural tourism</vt:lpstr>
      <vt:lpstr>What we need?</vt:lpstr>
      <vt:lpstr> If I had facing me the powerful of Europe will say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discussion</vt:lpstr>
      <vt:lpstr>PowerPoint-presentatie</vt:lpstr>
      <vt:lpstr>An alternative social program for Spain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Answers to the social damage of the austerity policy</dc:title>
  <dc:creator>Debruyne Michel</dc:creator>
  <cp:lastModifiedBy>Put Sofie</cp:lastModifiedBy>
  <cp:revision>14</cp:revision>
  <dcterms:created xsi:type="dcterms:W3CDTF">2015-04-30T12:37:39Z</dcterms:created>
  <dcterms:modified xsi:type="dcterms:W3CDTF">2015-05-11T07:47:07Z</dcterms:modified>
</cp:coreProperties>
</file>