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</p:sldMasterIdLst>
  <p:notesMasterIdLst>
    <p:notesMasterId r:id="rId104"/>
  </p:notesMasterIdLst>
  <p:handoutMasterIdLst>
    <p:handoutMasterId r:id="rId105"/>
  </p:handoutMasterIdLst>
  <p:sldIdLst>
    <p:sldId id="277" r:id="rId5"/>
    <p:sldId id="278" r:id="rId6"/>
    <p:sldId id="279" r:id="rId7"/>
    <p:sldId id="273" r:id="rId8"/>
    <p:sldId id="280" r:id="rId9"/>
    <p:sldId id="281" r:id="rId10"/>
    <p:sldId id="291" r:id="rId11"/>
    <p:sldId id="283" r:id="rId12"/>
    <p:sldId id="333" r:id="rId13"/>
    <p:sldId id="325" r:id="rId14"/>
    <p:sldId id="326" r:id="rId15"/>
    <p:sldId id="332" r:id="rId16"/>
    <p:sldId id="289" r:id="rId17"/>
    <p:sldId id="290" r:id="rId18"/>
    <p:sldId id="335" r:id="rId19"/>
    <p:sldId id="336" r:id="rId20"/>
    <p:sldId id="337" r:id="rId21"/>
    <p:sldId id="329" r:id="rId22"/>
    <p:sldId id="274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22" r:id="rId54"/>
    <p:sldId id="275" r:id="rId55"/>
    <p:sldId id="358" r:id="rId56"/>
    <p:sldId id="359" r:id="rId57"/>
    <p:sldId id="360" r:id="rId58"/>
    <p:sldId id="361" r:id="rId59"/>
    <p:sldId id="362" r:id="rId60"/>
    <p:sldId id="363" r:id="rId61"/>
    <p:sldId id="364" r:id="rId62"/>
    <p:sldId id="365" r:id="rId63"/>
    <p:sldId id="367" r:id="rId64"/>
    <p:sldId id="385" r:id="rId65"/>
    <p:sldId id="368" r:id="rId66"/>
    <p:sldId id="369" r:id="rId67"/>
    <p:sldId id="370" r:id="rId68"/>
    <p:sldId id="371" r:id="rId69"/>
    <p:sldId id="372" r:id="rId70"/>
    <p:sldId id="373" r:id="rId71"/>
    <p:sldId id="374" r:id="rId72"/>
    <p:sldId id="375" r:id="rId73"/>
    <p:sldId id="376" r:id="rId74"/>
    <p:sldId id="377" r:id="rId75"/>
    <p:sldId id="378" r:id="rId76"/>
    <p:sldId id="379" r:id="rId77"/>
    <p:sldId id="380" r:id="rId78"/>
    <p:sldId id="381" r:id="rId79"/>
    <p:sldId id="382" r:id="rId80"/>
    <p:sldId id="383" r:id="rId81"/>
    <p:sldId id="384" r:id="rId82"/>
    <p:sldId id="276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</p:sldIdLst>
  <p:sldSz cx="12192000" cy="6858000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>
      <p:cViewPr varScale="1">
        <p:scale>
          <a:sx n="81" d="100"/>
          <a:sy n="81" d="100"/>
        </p:scale>
        <p:origin x="96" y="57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04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07" Type="http://schemas.openxmlformats.org/officeDocument/2006/relationships/viewProps" Target="viewProps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theme" Target="theme/theme1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tableStyles" Target="tableStyles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ioPatxot\Documents\IEF0408\docs_actual\GA_MiArd_ok\rttaxadependecia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051383399209502E-2"/>
          <c:y val="8.9285869987915267E-2"/>
          <c:w val="0.89328063241106925"/>
          <c:h val="0.7392870034999367"/>
        </c:manualLayout>
      </c:layout>
      <c:lineChart>
        <c:grouping val="standard"/>
        <c:varyColors val="0"/>
        <c:ser>
          <c:idx val="2"/>
          <c:order val="0"/>
          <c:tx>
            <c:strRef>
              <c:f>rtdemo!$D$6</c:f>
              <c:strCache>
                <c:ptCount val="1"/>
                <c:pt idx="0">
                  <c:v>Escenario referencia</c:v>
                </c:pt>
              </c:strCache>
            </c:strRef>
          </c:tx>
          <c:spPr>
            <a:ln w="12700">
              <a:solidFill>
                <a:srgbClr val="FF6600"/>
              </a:solidFill>
              <a:prstDash val="solid"/>
            </a:ln>
          </c:spPr>
          <c:marker>
            <c:symbol val="none"/>
          </c:marker>
          <c:cat>
            <c:numRef>
              <c:f>rtdemo!$A$7:$A$111</c:f>
              <c:numCache>
                <c:formatCode>General</c:formatCode>
                <c:ptCount val="10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  <c:pt idx="46">
                  <c:v>2042</c:v>
                </c:pt>
                <c:pt idx="47">
                  <c:v>2043</c:v>
                </c:pt>
                <c:pt idx="48">
                  <c:v>2044</c:v>
                </c:pt>
                <c:pt idx="49">
                  <c:v>2045</c:v>
                </c:pt>
                <c:pt idx="50">
                  <c:v>2046</c:v>
                </c:pt>
                <c:pt idx="51">
                  <c:v>2047</c:v>
                </c:pt>
                <c:pt idx="52">
                  <c:v>2048</c:v>
                </c:pt>
                <c:pt idx="53">
                  <c:v>2049</c:v>
                </c:pt>
                <c:pt idx="54">
                  <c:v>2050</c:v>
                </c:pt>
                <c:pt idx="55">
                  <c:v>2051</c:v>
                </c:pt>
                <c:pt idx="56">
                  <c:v>2052</c:v>
                </c:pt>
                <c:pt idx="57">
                  <c:v>2053</c:v>
                </c:pt>
                <c:pt idx="58">
                  <c:v>2054</c:v>
                </c:pt>
                <c:pt idx="59">
                  <c:v>2055</c:v>
                </c:pt>
                <c:pt idx="60">
                  <c:v>2056</c:v>
                </c:pt>
                <c:pt idx="61">
                  <c:v>2057</c:v>
                </c:pt>
                <c:pt idx="62">
                  <c:v>2058</c:v>
                </c:pt>
                <c:pt idx="63">
                  <c:v>2059</c:v>
                </c:pt>
                <c:pt idx="64">
                  <c:v>2060</c:v>
                </c:pt>
                <c:pt idx="65">
                  <c:v>2061</c:v>
                </c:pt>
                <c:pt idx="66">
                  <c:v>2062</c:v>
                </c:pt>
                <c:pt idx="67">
                  <c:v>2063</c:v>
                </c:pt>
                <c:pt idx="68">
                  <c:v>2064</c:v>
                </c:pt>
                <c:pt idx="69">
                  <c:v>2065</c:v>
                </c:pt>
                <c:pt idx="70">
                  <c:v>2066</c:v>
                </c:pt>
                <c:pt idx="71">
                  <c:v>2067</c:v>
                </c:pt>
                <c:pt idx="72">
                  <c:v>2068</c:v>
                </c:pt>
                <c:pt idx="73">
                  <c:v>2069</c:v>
                </c:pt>
                <c:pt idx="74">
                  <c:v>2070</c:v>
                </c:pt>
                <c:pt idx="75">
                  <c:v>2071</c:v>
                </c:pt>
                <c:pt idx="76">
                  <c:v>2072</c:v>
                </c:pt>
                <c:pt idx="77">
                  <c:v>2073</c:v>
                </c:pt>
                <c:pt idx="78">
                  <c:v>2074</c:v>
                </c:pt>
                <c:pt idx="79">
                  <c:v>2075</c:v>
                </c:pt>
                <c:pt idx="80">
                  <c:v>2076</c:v>
                </c:pt>
                <c:pt idx="81">
                  <c:v>2077</c:v>
                </c:pt>
                <c:pt idx="82">
                  <c:v>2078</c:v>
                </c:pt>
                <c:pt idx="83">
                  <c:v>2079</c:v>
                </c:pt>
                <c:pt idx="84">
                  <c:v>2080</c:v>
                </c:pt>
                <c:pt idx="85">
                  <c:v>2081</c:v>
                </c:pt>
                <c:pt idx="86">
                  <c:v>2082</c:v>
                </c:pt>
                <c:pt idx="87">
                  <c:v>2083</c:v>
                </c:pt>
                <c:pt idx="88">
                  <c:v>2084</c:v>
                </c:pt>
                <c:pt idx="89">
                  <c:v>2085</c:v>
                </c:pt>
                <c:pt idx="90">
                  <c:v>2086</c:v>
                </c:pt>
                <c:pt idx="91">
                  <c:v>2087</c:v>
                </c:pt>
                <c:pt idx="92">
                  <c:v>2088</c:v>
                </c:pt>
                <c:pt idx="93">
                  <c:v>2089</c:v>
                </c:pt>
                <c:pt idx="94">
                  <c:v>2090</c:v>
                </c:pt>
                <c:pt idx="95">
                  <c:v>2091</c:v>
                </c:pt>
                <c:pt idx="96">
                  <c:v>2092</c:v>
                </c:pt>
                <c:pt idx="97">
                  <c:v>2093</c:v>
                </c:pt>
                <c:pt idx="98">
                  <c:v>2094</c:v>
                </c:pt>
                <c:pt idx="99">
                  <c:v>2095</c:v>
                </c:pt>
                <c:pt idx="100">
                  <c:v>2096</c:v>
                </c:pt>
                <c:pt idx="101">
                  <c:v>2097</c:v>
                </c:pt>
                <c:pt idx="102">
                  <c:v>2098</c:v>
                </c:pt>
                <c:pt idx="103">
                  <c:v>2099</c:v>
                </c:pt>
                <c:pt idx="104">
                  <c:v>2100</c:v>
                </c:pt>
              </c:numCache>
            </c:numRef>
          </c:cat>
          <c:val>
            <c:numRef>
              <c:f>rtdemo!$D$7:$D$111</c:f>
              <c:numCache>
                <c:formatCode>General</c:formatCode>
                <c:ptCount val="105"/>
                <c:pt idx="0">
                  <c:v>0.23749585701621095</c:v>
                </c:pt>
                <c:pt idx="1">
                  <c:v>0.24186018449153107</c:v>
                </c:pt>
                <c:pt idx="2">
                  <c:v>0.24637258918249125</c:v>
                </c:pt>
                <c:pt idx="3">
                  <c:v>0.25040656325405308</c:v>
                </c:pt>
                <c:pt idx="4">
                  <c:v>0.25411094654874</c:v>
                </c:pt>
                <c:pt idx="5">
                  <c:v>0.25763266704326032</c:v>
                </c:pt>
                <c:pt idx="6">
                  <c:v>0.25644724355592979</c:v>
                </c:pt>
                <c:pt idx="7">
                  <c:v>0.25379383480375867</c:v>
                </c:pt>
                <c:pt idx="8">
                  <c:v>0.24969354634721044</c:v>
                </c:pt>
                <c:pt idx="9">
                  <c:v>0.2515848684489515</c:v>
                </c:pt>
                <c:pt idx="10">
                  <c:v>0.25087551046292</c:v>
                </c:pt>
                <c:pt idx="11">
                  <c:v>0.25042383334895174</c:v>
                </c:pt>
                <c:pt idx="12">
                  <c:v>0.25281791104412998</c:v>
                </c:pt>
                <c:pt idx="13">
                  <c:v>0.25564442195881032</c:v>
                </c:pt>
                <c:pt idx="14">
                  <c:v>0.25919511186056993</c:v>
                </c:pt>
                <c:pt idx="15">
                  <c:v>0.26235825611286151</c:v>
                </c:pt>
                <c:pt idx="16">
                  <c:v>0.26537401374489267</c:v>
                </c:pt>
                <c:pt idx="17">
                  <c:v>0.27054331049470975</c:v>
                </c:pt>
                <c:pt idx="18">
                  <c:v>0.27466243547549002</c:v>
                </c:pt>
                <c:pt idx="19">
                  <c:v>0.27765553778114999</c:v>
                </c:pt>
                <c:pt idx="20">
                  <c:v>0.28107223494431038</c:v>
                </c:pt>
                <c:pt idx="21">
                  <c:v>0.28512974933743174</c:v>
                </c:pt>
                <c:pt idx="22">
                  <c:v>0.28943523107145008</c:v>
                </c:pt>
                <c:pt idx="23">
                  <c:v>0.29353988600769998</c:v>
                </c:pt>
                <c:pt idx="24">
                  <c:v>0.29832092457113002</c:v>
                </c:pt>
                <c:pt idx="25">
                  <c:v>0.30352721738024302</c:v>
                </c:pt>
                <c:pt idx="26">
                  <c:v>0.31020558672944237</c:v>
                </c:pt>
                <c:pt idx="27">
                  <c:v>0.31762392752139001</c:v>
                </c:pt>
                <c:pt idx="28">
                  <c:v>0.32581195289695197</c:v>
                </c:pt>
                <c:pt idx="29">
                  <c:v>0.33476314678267038</c:v>
                </c:pt>
                <c:pt idx="30">
                  <c:v>0.34336512376071177</c:v>
                </c:pt>
                <c:pt idx="31">
                  <c:v>0.35284522089478998</c:v>
                </c:pt>
                <c:pt idx="32">
                  <c:v>0.36340482292963266</c:v>
                </c:pt>
                <c:pt idx="33">
                  <c:v>0.37548503637083203</c:v>
                </c:pt>
                <c:pt idx="34">
                  <c:v>0.38748571041892038</c:v>
                </c:pt>
                <c:pt idx="35">
                  <c:v>0.39974022890914174</c:v>
                </c:pt>
                <c:pt idx="36">
                  <c:v>0.41279065037508</c:v>
                </c:pt>
                <c:pt idx="37">
                  <c:v>0.42597521695923174</c:v>
                </c:pt>
                <c:pt idx="38">
                  <c:v>0.43913894493515032</c:v>
                </c:pt>
                <c:pt idx="39">
                  <c:v>0.45269445196364133</c:v>
                </c:pt>
                <c:pt idx="40">
                  <c:v>0.46695440276341038</c:v>
                </c:pt>
                <c:pt idx="41">
                  <c:v>0.48177865300006151</c:v>
                </c:pt>
                <c:pt idx="42">
                  <c:v>0.49686443677545267</c:v>
                </c:pt>
                <c:pt idx="43">
                  <c:v>0.51256856770041614</c:v>
                </c:pt>
                <c:pt idx="44">
                  <c:v>0.52878521115019395</c:v>
                </c:pt>
                <c:pt idx="45">
                  <c:v>0.5451581349114395</c:v>
                </c:pt>
                <c:pt idx="46">
                  <c:v>0.56056896496772535</c:v>
                </c:pt>
                <c:pt idx="47">
                  <c:v>0.57497738908034957</c:v>
                </c:pt>
                <c:pt idx="48">
                  <c:v>0.58737954254265967</c:v>
                </c:pt>
                <c:pt idx="49">
                  <c:v>0.59833390787220586</c:v>
                </c:pt>
                <c:pt idx="50">
                  <c:v>0.60733032509338003</c:v>
                </c:pt>
                <c:pt idx="51">
                  <c:v>0.61387341254725336</c:v>
                </c:pt>
                <c:pt idx="52">
                  <c:v>0.61824074202016266</c:v>
                </c:pt>
                <c:pt idx="53">
                  <c:v>0.62078775670028064</c:v>
                </c:pt>
                <c:pt idx="54">
                  <c:v>0.62190159215055396</c:v>
                </c:pt>
                <c:pt idx="55">
                  <c:v>0.62125605187365951</c:v>
                </c:pt>
                <c:pt idx="56">
                  <c:v>0.61978076230368395</c:v>
                </c:pt>
                <c:pt idx="57">
                  <c:v>0.61726670327607003</c:v>
                </c:pt>
                <c:pt idx="58">
                  <c:v>0.61407742718422065</c:v>
                </c:pt>
                <c:pt idx="59">
                  <c:v>0.61037169770845301</c:v>
                </c:pt>
                <c:pt idx="60">
                  <c:v>0.60601887440843361</c:v>
                </c:pt>
                <c:pt idx="61">
                  <c:v>0.60158859317419278</c:v>
                </c:pt>
                <c:pt idx="62">
                  <c:v>0.59654142514899189</c:v>
                </c:pt>
                <c:pt idx="63">
                  <c:v>0.59040676060174757</c:v>
                </c:pt>
                <c:pt idx="64">
                  <c:v>0.58397157670149213</c:v>
                </c:pt>
                <c:pt idx="65">
                  <c:v>0.57733715680171949</c:v>
                </c:pt>
                <c:pt idx="66">
                  <c:v>0.57120973648393336</c:v>
                </c:pt>
                <c:pt idx="67">
                  <c:v>0.56520603717444062</c:v>
                </c:pt>
                <c:pt idx="68">
                  <c:v>0.55992347447280266</c:v>
                </c:pt>
                <c:pt idx="69">
                  <c:v>0.55566768592270699</c:v>
                </c:pt>
                <c:pt idx="70">
                  <c:v>0.55253930043195698</c:v>
                </c:pt>
                <c:pt idx="71">
                  <c:v>0.54954617965512997</c:v>
                </c:pt>
                <c:pt idx="72">
                  <c:v>0.54778554979475957</c:v>
                </c:pt>
                <c:pt idx="73">
                  <c:v>0.54652761501122959</c:v>
                </c:pt>
                <c:pt idx="74">
                  <c:v>0.54567853713228065</c:v>
                </c:pt>
                <c:pt idx="75">
                  <c:v>0.54515546381062996</c:v>
                </c:pt>
                <c:pt idx="76">
                  <c:v>0.54488322399124856</c:v>
                </c:pt>
                <c:pt idx="77">
                  <c:v>0.54479645232508589</c:v>
                </c:pt>
                <c:pt idx="78">
                  <c:v>0.54492442181452005</c:v>
                </c:pt>
                <c:pt idx="79">
                  <c:v>0.54519567968040394</c:v>
                </c:pt>
                <c:pt idx="80">
                  <c:v>0.54555626448282957</c:v>
                </c:pt>
                <c:pt idx="81">
                  <c:v>0.54597552691223949</c:v>
                </c:pt>
                <c:pt idx="82">
                  <c:v>0.54643061003398063</c:v>
                </c:pt>
                <c:pt idx="83">
                  <c:v>0.54689429100550302</c:v>
                </c:pt>
                <c:pt idx="84">
                  <c:v>0.54735618445399958</c:v>
                </c:pt>
                <c:pt idx="85">
                  <c:v>0.54780316538895957</c:v>
                </c:pt>
                <c:pt idx="86">
                  <c:v>0.54796354095954958</c:v>
                </c:pt>
                <c:pt idx="87">
                  <c:v>0.54785486445404064</c:v>
                </c:pt>
                <c:pt idx="88">
                  <c:v>0.54749758902753698</c:v>
                </c:pt>
                <c:pt idx="89">
                  <c:v>0.5469170577374195</c:v>
                </c:pt>
                <c:pt idx="90">
                  <c:v>0.546146230303443</c:v>
                </c:pt>
                <c:pt idx="91">
                  <c:v>0.54522764544595959</c:v>
                </c:pt>
                <c:pt idx="92">
                  <c:v>0.54420219485532639</c:v>
                </c:pt>
                <c:pt idx="93">
                  <c:v>0.54312560970107004</c:v>
                </c:pt>
                <c:pt idx="94">
                  <c:v>0.54204217575770686</c:v>
                </c:pt>
                <c:pt idx="95">
                  <c:v>0.5409961473463395</c:v>
                </c:pt>
                <c:pt idx="96">
                  <c:v>0.54002743532092001</c:v>
                </c:pt>
                <c:pt idx="97">
                  <c:v>0.53916392020545956</c:v>
                </c:pt>
                <c:pt idx="98">
                  <c:v>0.53843647446671949</c:v>
                </c:pt>
                <c:pt idx="99">
                  <c:v>0.53785992857303266</c:v>
                </c:pt>
                <c:pt idx="100">
                  <c:v>0.53743293568059003</c:v>
                </c:pt>
                <c:pt idx="101">
                  <c:v>0.53713834708848063</c:v>
                </c:pt>
                <c:pt idx="102">
                  <c:v>0.53696728076748956</c:v>
                </c:pt>
                <c:pt idx="103">
                  <c:v>0.53691525805981266</c:v>
                </c:pt>
                <c:pt idx="104">
                  <c:v>0.53696373446945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1831712"/>
        <c:axId val="141832272"/>
      </c:lineChart>
      <c:catAx>
        <c:axId val="141831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nl-BE"/>
          </a:p>
        </c:txPr>
        <c:crossAx val="141832272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14183227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nl-BE"/>
          </a:p>
        </c:txPr>
        <c:crossAx val="141831712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BE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FC9A4-A872-48A4-BCDF-906539470814}" type="datetimeFigureOut">
              <a:rPr lang="nl-BE" smtClean="0"/>
              <a:t>11/05/2015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34399-3227-413A-A811-F819580D63A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8355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9A9CB-785F-4883-913D-1AF256A31712}" type="datetimeFigureOut">
              <a:rPr lang="fr-FR" smtClean="0"/>
              <a:t>11/05/2015</a:t>
            </a:fld>
            <a:endParaRPr lang="fr-FR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fr-FR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CC405-A5E3-4156-A0D9-E14419A4C5CC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502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5427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565F09-B86B-4488-A238-C483CA22E3C0}" type="slidenum">
              <a:rPr lang="en-GB" smtClean="0">
                <a:solidFill>
                  <a:prstClr val="black"/>
                </a:solidFill>
              </a:rPr>
              <a:pPr/>
              <a:t>55</a:t>
            </a:fld>
            <a:endParaRPr lang="en-GB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615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9A77C9-EA41-42B0-8541-DFF52B3B3323}" type="slidenum">
              <a:rPr lang="en-GB" smtClean="0">
                <a:solidFill>
                  <a:prstClr val="black"/>
                </a:solidFill>
              </a:rPr>
              <a:pPr/>
              <a:t>58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464282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9A77C9-EA41-42B0-8541-DFF52B3B3323}" type="slidenum">
              <a:rPr lang="en-GB" smtClean="0">
                <a:solidFill>
                  <a:prstClr val="black"/>
                </a:solidFill>
              </a:rPr>
              <a:pPr/>
              <a:t>62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931782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B030D1-5A10-4F27-985B-769BDDD0A734}" type="slidenum">
              <a:rPr lang="en-GB" smtClean="0">
                <a:solidFill>
                  <a:prstClr val="black"/>
                </a:solidFill>
              </a:rPr>
              <a:pPr/>
              <a:t>64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8312" cy="3836988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734310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50C8DE-47E6-4ADF-845E-08AC79FAFB0E}" type="slidenum">
              <a:rPr lang="es-ES_tradnl">
                <a:solidFill>
                  <a:prstClr val="black"/>
                </a:solidFill>
              </a:rPr>
              <a:pPr/>
              <a:t>68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183218" y="767596"/>
            <a:ext cx="4732866" cy="38379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5070" tIns="47535" rIns="95070" bIns="47535" anchor="ctr"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2150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946574" y="4861441"/>
            <a:ext cx="5206154" cy="4710411"/>
          </a:xfrm>
          <a:noFill/>
          <a:ln/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5006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0F6D8-04A1-4716-8C77-D63A6B9EC7EB}" type="slidenum">
              <a:rPr lang="es-ES" smtClean="0">
                <a:solidFill>
                  <a:prstClr val="black"/>
                </a:solidFill>
              </a:rPr>
              <a:pPr/>
              <a:t>77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371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D29D791-3C0D-4B9A-B7D1-1C1477F4ACE1}" type="slidenum">
              <a:rPr lang="fr-BE" altLang="en-US" smtClean="0">
                <a:solidFill>
                  <a:prstClr val="black"/>
                </a:solidFill>
              </a:rPr>
              <a:pPr/>
              <a:t>98</a:t>
            </a:fld>
            <a:endParaRPr lang="fr-BE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90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1" y="1798639"/>
            <a:ext cx="7581900" cy="503237"/>
          </a:xfrm>
          <a:solidFill>
            <a:srgbClr val="77D109"/>
          </a:solidFill>
          <a:extLst/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lr>
                <a:srgbClr val="00AEEF"/>
              </a:buClr>
              <a:buSzPct val="80000"/>
              <a:buFont typeface="Arial" charset="0"/>
              <a:buNone/>
              <a:defRPr sz="3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1" y="3598864"/>
            <a:ext cx="11131551" cy="365125"/>
          </a:xfrm>
          <a:extLst/>
        </p:spPr>
        <p:txBody>
          <a:bodyPr lIns="0" rIns="0"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517" y="0"/>
            <a:ext cx="5578731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6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26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2051" y="323851"/>
            <a:ext cx="2781300" cy="5553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23851"/>
            <a:ext cx="8147051" cy="555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29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D598-2C90-D049-8C8A-F886715E06F1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4474-8F37-C74B-B255-06460C008DF0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67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D598-2C90-D049-8C8A-F886715E06F1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4474-8F37-C74B-B255-06460C008DF0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70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D598-2C90-D049-8C8A-F886715E06F1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4474-8F37-C74B-B255-06460C008DF0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29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D598-2C90-D049-8C8A-F886715E06F1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4474-8F37-C74B-B255-06460C008DF0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84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D598-2C90-D049-8C8A-F886715E06F1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4474-8F37-C74B-B255-06460C008DF0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605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D598-2C90-D049-8C8A-F886715E06F1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4474-8F37-C74B-B255-06460C008DF0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67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D598-2C90-D049-8C8A-F886715E06F1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4474-8F37-C74B-B255-06460C008DF0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814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D598-2C90-D049-8C8A-F886715E06F1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4474-8F37-C74B-B255-06460C008DF0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317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70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D598-2C90-D049-8C8A-F886715E06F1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4474-8F37-C74B-B255-06460C008DF0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56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D598-2C90-D049-8C8A-F886715E06F1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4474-8F37-C74B-B255-06460C008DF0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273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D598-2C90-D049-8C8A-F886715E06F1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4474-8F37-C74B-B255-06460C008DF0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239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BB0A0-50FD-4BDF-AD81-1C7EC60C36E5}" type="slidenum">
              <a:rPr lang="fr-BE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fr-B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311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3002E-7A6E-4ED5-82AD-A08E72027518}" type="slidenum">
              <a:rPr lang="fr-BE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fr-B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399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B13E2-5268-4724-9A2B-96683926F546}" type="slidenum">
              <a:rPr lang="fr-BE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fr-B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072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AB815-BCB9-46F0-A0E3-4CD068171980}" type="slidenum">
              <a:rPr lang="fr-BE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fr-B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958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D0013-32A0-4FA1-9D42-9071AF9092ED}" type="slidenum">
              <a:rPr lang="fr-BE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fr-B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554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4EF29-A8E2-4C72-97EE-363EF4F5CAE7}" type="slidenum">
              <a:rPr lang="fr-BE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fr-B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3441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D75E6-624F-4910-82AA-AEA75E71D2CE}" type="slidenum">
              <a:rPr lang="fr-BE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fr-B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62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6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4D499-59DD-448C-BDEF-83DC04CFB320}" type="slidenum">
              <a:rPr lang="fr-BE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fr-B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70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5E9DA-0A23-489B-9D7D-2A2CBCE63F2F}" type="slidenum">
              <a:rPr lang="fr-BE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fr-B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324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3CD06-4200-470F-AD76-8ABAA3853429}" type="slidenum">
              <a:rPr lang="fr-BE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fr-B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7649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72122-613F-449D-8D13-2C334FF94117}" type="slidenum">
              <a:rPr lang="fr-BE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fr-B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809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827088"/>
            <a:ext cx="8638117" cy="576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766234" y="2338389"/>
            <a:ext cx="8682567" cy="39592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fr-B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fr-B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2B1BD0C-B13B-4B4D-9F06-1649C654B540}" type="slidenum">
              <a:rPr lang="fr-BE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fr-B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6195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4249-123B-4B96-B599-676F7700E6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C8F2-31DD-4FB3-8343-5CFD5A7D3CD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024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4249-123B-4B96-B599-676F7700E6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C8F2-31DD-4FB3-8343-5CFD5A7D3CD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687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4249-123B-4B96-B599-676F7700E6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C8F2-31DD-4FB3-8343-5CFD5A7D3CD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553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4249-123B-4B96-B599-676F7700E6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C8F2-31DD-4FB3-8343-5CFD5A7D3CD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7237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4249-123B-4B96-B599-676F7700E6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C8F2-31DD-4FB3-8343-5CFD5A7D3CD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720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600200"/>
            <a:ext cx="5463117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8118" y="1600200"/>
            <a:ext cx="5465233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38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4249-123B-4B96-B599-676F7700E6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C8F2-31DD-4FB3-8343-5CFD5A7D3CD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288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4249-123B-4B96-B599-676F7700E6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C8F2-31DD-4FB3-8343-5CFD5A7D3CD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4928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4249-123B-4B96-B599-676F7700E6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C8F2-31DD-4FB3-8343-5CFD5A7D3CD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756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4249-123B-4B96-B599-676F7700E6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C8F2-31DD-4FB3-8343-5CFD5A7D3CD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516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4249-123B-4B96-B599-676F7700E6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C8F2-31DD-4FB3-8343-5CFD5A7D3CD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9419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4249-123B-4B96-B599-676F7700E6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C8F2-31DD-4FB3-8343-5CFD5A7D3CD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6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684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85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347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790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323850"/>
            <a:ext cx="11131551" cy="381000"/>
          </a:xfrm>
          <a:prstGeom prst="rect">
            <a:avLst/>
          </a:prstGeom>
          <a:solidFill>
            <a:srgbClr val="77D1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noProof="0" dirty="0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1" y="1600200"/>
            <a:ext cx="11131551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  <a:p>
            <a:pPr lvl="3"/>
            <a:r>
              <a:rPr lang="en-US" altLang="fr-FR" smtClean="0"/>
              <a:t>Fourth level</a:t>
            </a:r>
          </a:p>
          <a:p>
            <a:pPr lvl="4"/>
            <a:r>
              <a:rPr lang="en-US" altLang="fr-FR" smtClean="0"/>
              <a:t>Fifth level</a:t>
            </a:r>
            <a:endParaRPr lang="en-GB" altLang="fr-FR" smtClean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588" y="6381750"/>
            <a:ext cx="23622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8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528D"/>
        </a:buClr>
        <a:buSzPct val="80000"/>
        <a:buFont typeface="Arial" pitchFamily="34" charset="0"/>
        <a:buChar char="●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EC3DE"/>
        </a:buClr>
        <a:buSzPct val="80000"/>
        <a:buFont typeface="Arial" pitchFamily="34" charset="0"/>
        <a:buChar char="●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○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Arial" pitchFamily="34" charset="0"/>
        <a:buChar char="●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●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●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537D598-2C90-D049-8C8A-F886715E06F1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 defTabSz="457200"/>
              <a:t>11/05/2015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58A4474-8F37-C74B-B255-06460C008DF0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 defTabSz="457200"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20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Click to edit Master text styles</a:t>
            </a:r>
          </a:p>
          <a:p>
            <a:pPr lvl="1"/>
            <a:r>
              <a:rPr lang="fr-BE" altLang="en-US" smtClean="0"/>
              <a:t>Second level</a:t>
            </a:r>
          </a:p>
          <a:p>
            <a:pPr lvl="2"/>
            <a:r>
              <a:rPr lang="fr-BE" altLang="en-US" smtClean="0"/>
              <a:t>Third level</a:t>
            </a:r>
          </a:p>
          <a:p>
            <a:pPr lvl="3"/>
            <a:r>
              <a:rPr lang="fr-BE" altLang="en-US" smtClean="0"/>
              <a:t>Fourth level</a:t>
            </a:r>
          </a:p>
          <a:p>
            <a:pPr lvl="4"/>
            <a:r>
              <a:rPr lang="fr-BE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20D1A5-9092-4309-B930-2759D572F65B}" type="slidenum">
              <a:rPr lang="fr-BE" altLang="en-US">
                <a:solidFill>
                  <a:srgbClr val="000000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fr-BE" altLang="en-US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138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24249-123B-4B96-B599-676F7700E6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11/05/2015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0C8F2-31DD-4FB3-8343-5CFD5A7D3CD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43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2.jpe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37.wmf"/><Relationship Id="rId18" Type="http://schemas.openxmlformats.org/officeDocument/2006/relationships/oleObject" Target="../embeddings/oleObject10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39.wmf"/><Relationship Id="rId2" Type="http://schemas.openxmlformats.org/officeDocument/2006/relationships/slideLayout" Target="../slideLayouts/slideLayout36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5" Type="http://schemas.openxmlformats.org/officeDocument/2006/relationships/image" Target="../media/image38.wmf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40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8.bin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4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4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40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40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9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9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semesteralliance.net/" TargetMode="Externa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9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9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9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3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9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9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9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9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9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9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9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9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://semesteralliance.net/" TargetMode="Externa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9.xml"/><Relationship Id="rId5" Type="http://schemas.openxmlformats.org/officeDocument/2006/relationships/hyperlink" Target="http://www.eapn.eu/" TargetMode="External"/><Relationship Id="rId4" Type="http://schemas.openxmlformats.org/officeDocument/2006/relationships/hyperlink" Target="mailto:Sian.jones@eapn.e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818752" y="2852936"/>
            <a:ext cx="5686425" cy="1523494"/>
          </a:xfrm>
        </p:spPr>
        <p:txBody>
          <a:bodyPr/>
          <a:lstStyle/>
          <a:p>
            <a:r>
              <a:rPr lang="en-US" b="1" noProof="0" dirty="0" smtClean="0"/>
              <a:t>Human Rights as stepping stones for a social and democratic Europe</a:t>
            </a:r>
            <a:endParaRPr lang="en-US" noProof="0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1824593" y="4941169"/>
            <a:ext cx="8348663" cy="365125"/>
          </a:xfrm>
        </p:spPr>
        <p:txBody>
          <a:bodyPr/>
          <a:lstStyle/>
          <a:p>
            <a:r>
              <a:rPr lang="en-US" noProof="0" dirty="0" smtClean="0"/>
              <a:t>Madrid, 8th of May 2015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8556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distress (1 income quartile households) in the EU Member States, 2015Q1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1" y="980728"/>
            <a:ext cx="9336607" cy="560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0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Unemployment rate (total and youth) in the EU and EA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88" y="980728"/>
            <a:ext cx="8688535" cy="521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7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Long-term </a:t>
            </a:r>
            <a:r>
              <a:rPr lang="nl-BE" dirty="0" err="1" smtClean="0"/>
              <a:t>unemployment</a:t>
            </a:r>
            <a:r>
              <a:rPr lang="nl-BE" dirty="0" smtClean="0"/>
              <a:t> </a:t>
            </a:r>
            <a:r>
              <a:rPr lang="nl-BE" dirty="0" err="1" smtClean="0"/>
              <a:t>rates</a:t>
            </a:r>
            <a:r>
              <a:rPr lang="nl-BE" dirty="0" smtClean="0"/>
              <a:t> EU28, 2008-2013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1" y="1196753"/>
            <a:ext cx="9552631" cy="520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7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At-risk-of-</a:t>
            </a:r>
            <a:r>
              <a:rPr lang="nl-BE" dirty="0" err="1" smtClean="0"/>
              <a:t>poverty</a:t>
            </a:r>
            <a:r>
              <a:rPr lang="nl-BE" dirty="0" smtClean="0"/>
              <a:t> </a:t>
            </a:r>
            <a:r>
              <a:rPr lang="nl-BE" dirty="0" err="1" smtClean="0"/>
              <a:t>rate</a:t>
            </a:r>
            <a:r>
              <a:rPr lang="nl-BE" dirty="0" smtClean="0"/>
              <a:t> </a:t>
            </a:r>
            <a:r>
              <a:rPr lang="nl-BE" dirty="0" err="1" smtClean="0"/>
              <a:t>by</a:t>
            </a:r>
            <a:r>
              <a:rPr lang="nl-BE" dirty="0" smtClean="0"/>
              <a:t> </a:t>
            </a:r>
            <a:r>
              <a:rPr lang="nl-BE" dirty="0" err="1" smtClean="0"/>
              <a:t>economic</a:t>
            </a:r>
            <a:r>
              <a:rPr lang="nl-BE" dirty="0" smtClean="0"/>
              <a:t> </a:t>
            </a:r>
            <a:r>
              <a:rPr lang="nl-BE" dirty="0" err="1" smtClean="0"/>
              <a:t>activity</a:t>
            </a:r>
            <a:endParaRPr lang="nl-B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1340768"/>
            <a:ext cx="10200703" cy="466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61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In-</a:t>
            </a:r>
            <a:r>
              <a:rPr lang="nl-BE" dirty="0" err="1" smtClean="0"/>
              <a:t>work</a:t>
            </a:r>
            <a:r>
              <a:rPr lang="nl-BE" dirty="0" smtClean="0"/>
              <a:t> at risk-of-</a:t>
            </a:r>
            <a:r>
              <a:rPr lang="nl-BE" dirty="0" err="1" smtClean="0"/>
              <a:t>poverty</a:t>
            </a:r>
            <a:r>
              <a:rPr lang="nl-BE" dirty="0" smtClean="0"/>
              <a:t> </a:t>
            </a:r>
            <a:r>
              <a:rPr lang="nl-BE" dirty="0" err="1" smtClean="0"/>
              <a:t>rate</a:t>
            </a:r>
            <a:endParaRPr lang="nl-B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268760"/>
            <a:ext cx="10128695" cy="505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06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Number of </a:t>
            </a:r>
            <a:r>
              <a:rPr lang="en-US" sz="2000" dirty="0" smtClean="0"/>
              <a:t>MS </a:t>
            </a:r>
            <a:r>
              <a:rPr lang="en-US" sz="2000" dirty="0"/>
              <a:t>showing significant </a:t>
            </a:r>
            <a:r>
              <a:rPr lang="en-US" sz="2000" dirty="0" smtClean="0"/>
              <a:t>improvements/deterioration </a:t>
            </a:r>
            <a:r>
              <a:rPr lang="en-US" sz="2000" dirty="0"/>
              <a:t>in key social indicators </a:t>
            </a:r>
            <a:r>
              <a:rPr lang="en-US" sz="2000" dirty="0" smtClean="0"/>
              <a:t>(2012-2013)</a:t>
            </a:r>
            <a:r>
              <a:rPr lang="en-US" sz="2000" b="1" dirty="0" smtClean="0"/>
              <a:t> </a:t>
            </a:r>
            <a:r>
              <a:rPr lang="nl-BE" sz="1800" dirty="0"/>
              <a:t/>
            </a:r>
            <a:br>
              <a:rPr lang="nl-BE" sz="1800" dirty="0"/>
            </a:br>
            <a:endParaRPr lang="nl-BE" sz="1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836711"/>
            <a:ext cx="9192591" cy="592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04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Number of </a:t>
            </a:r>
            <a:r>
              <a:rPr lang="en-US" sz="2000" dirty="0" smtClean="0"/>
              <a:t>MS </a:t>
            </a:r>
            <a:r>
              <a:rPr lang="en-US" sz="2000" dirty="0"/>
              <a:t>showing significant </a:t>
            </a:r>
            <a:r>
              <a:rPr lang="en-US" sz="2000" dirty="0" smtClean="0"/>
              <a:t>improvements/deterioration </a:t>
            </a:r>
            <a:r>
              <a:rPr lang="en-US" sz="2000" dirty="0"/>
              <a:t>in key social indicators (</a:t>
            </a:r>
            <a:r>
              <a:rPr lang="en-US" sz="2000" dirty="0" smtClean="0"/>
              <a:t>2008-2013</a:t>
            </a:r>
            <a:r>
              <a:rPr lang="en-US" sz="2000" dirty="0"/>
              <a:t>)</a:t>
            </a:r>
            <a:r>
              <a:rPr lang="en-US" sz="2000" b="1" dirty="0"/>
              <a:t> </a:t>
            </a:r>
            <a:r>
              <a:rPr lang="nl-BE" sz="1600" dirty="0"/>
              <a:t/>
            </a:r>
            <a:br>
              <a:rPr lang="nl-BE" sz="1600" dirty="0"/>
            </a:br>
            <a:endParaRPr lang="nl-BE" sz="1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704850"/>
            <a:ext cx="9264599" cy="6052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42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Number</a:t>
            </a:r>
            <a:r>
              <a:rPr lang="nl-BE" dirty="0" smtClean="0"/>
              <a:t> of </a:t>
            </a:r>
            <a:r>
              <a:rPr lang="nl-BE" dirty="0" err="1" smtClean="0"/>
              <a:t>deteriorating</a:t>
            </a:r>
            <a:r>
              <a:rPr lang="nl-BE" dirty="0" smtClean="0"/>
              <a:t> SPPM indicators 2008-2013</a:t>
            </a:r>
            <a:endParaRPr lang="nl-BE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836711"/>
            <a:ext cx="8760543" cy="57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03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31801" y="4077072"/>
            <a:ext cx="7581900" cy="503237"/>
          </a:xfrm>
        </p:spPr>
        <p:txBody>
          <a:bodyPr/>
          <a:lstStyle/>
          <a:p>
            <a:r>
              <a:rPr lang="nl-BE" dirty="0" err="1"/>
              <a:t>C</a:t>
            </a:r>
            <a:r>
              <a:rPr lang="nl-BE" dirty="0" err="1" smtClean="0"/>
              <a:t>onclusions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184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847851" y="3140968"/>
            <a:ext cx="5686425" cy="1523494"/>
          </a:xfrm>
        </p:spPr>
        <p:txBody>
          <a:bodyPr/>
          <a:lstStyle/>
          <a:p>
            <a:r>
              <a:rPr lang="en-US" noProof="0" dirty="0" smtClean="0"/>
              <a:t>A social and democratic agenda for the European Semester</a:t>
            </a:r>
            <a:endParaRPr lang="en-US" noProof="0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1847850" y="5301208"/>
            <a:ext cx="7992566" cy="720080"/>
          </a:xfrm>
        </p:spPr>
        <p:txBody>
          <a:bodyPr/>
          <a:lstStyle/>
          <a:p>
            <a:r>
              <a:rPr lang="en-US" noProof="0" dirty="0" smtClean="0"/>
              <a:t>Introduction by prof. dr. Jonathan Zeitlin (University of Amsterdam)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601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445849" y="3933056"/>
            <a:ext cx="7581900" cy="503237"/>
          </a:xfrm>
        </p:spPr>
        <p:txBody>
          <a:bodyPr/>
          <a:lstStyle/>
          <a:p>
            <a:r>
              <a:rPr lang="en-US" noProof="0" dirty="0" smtClean="0"/>
              <a:t>Introduction</a:t>
            </a:r>
            <a:endParaRPr lang="en-US" noProof="0" dirty="0"/>
          </a:p>
        </p:txBody>
      </p:sp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>
          <a:xfrm>
            <a:off x="445849" y="4941168"/>
            <a:ext cx="11131551" cy="365125"/>
          </a:xfrm>
        </p:spPr>
        <p:txBody>
          <a:bodyPr/>
          <a:lstStyle/>
          <a:p>
            <a:r>
              <a:rPr lang="nl-BE" dirty="0" smtClean="0"/>
              <a:t>Michel Debruyne, Beweging.net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3765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Socializing and Democratizing the European Semester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Jonathan Zeitlin</a:t>
            </a:r>
            <a:br>
              <a:rPr lang="en-US"/>
            </a:br>
            <a:r>
              <a:rPr lang="en-US"/>
              <a:t>University of Amsterdam</a:t>
            </a:r>
            <a:br>
              <a:rPr lang="en-US"/>
            </a:br>
            <a:r>
              <a:rPr lang="en-US"/>
              <a:t>November 2014</a:t>
            </a:r>
          </a:p>
        </p:txBody>
      </p:sp>
      <p:pic>
        <p:nvPicPr>
          <p:cNvPr id="4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5347151"/>
            <a:ext cx="5832648" cy="131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3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of the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I. Socializing the European Semester: significant rebalancing since 2011…</a:t>
            </a:r>
          </a:p>
          <a:p>
            <a:r>
              <a:rPr lang="en-US"/>
              <a:t>II. But still a participatory deficit</a:t>
            </a:r>
          </a:p>
          <a:p>
            <a:r>
              <a:rPr lang="en-US"/>
              <a:t>III. Towards better governance: parity, process, participation</a:t>
            </a:r>
          </a:p>
          <a:p>
            <a:r>
              <a:rPr lang="en-US"/>
              <a:t>IV. New developments: further socializing the European Semester?</a:t>
            </a:r>
          </a:p>
        </p:txBody>
      </p:sp>
    </p:spTree>
    <p:extLst>
      <p:ext uri="{BB962C8B-B14F-4D97-AF65-F5344CB8AC3E}">
        <p14:creationId xmlns:p14="http://schemas.microsoft.com/office/powerpoint/2010/main" val="116845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I. Socializing the European Semester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C0C0-F899-A349-88E5-685E721B6F6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200" y="1587500"/>
            <a:ext cx="49149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5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Europe 2020: </a:t>
            </a:r>
            <a:br>
              <a:rPr lang="en-US"/>
            </a:br>
            <a:r>
              <a:rPr lang="en-US"/>
              <a:t>towards a more social EU?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Europe 2020 Strategy, adopted by EU in 2010, was designed to have a stronger social dimension, compared to Lisbon Strategy for Growth &amp; Jobs (post-2005)</a:t>
            </a:r>
          </a:p>
          <a:p>
            <a:pPr lvl="1"/>
            <a:r>
              <a:rPr lang="en-US" sz="2400"/>
              <a:t>‘Inclusive growth’ as one of 3 overarching priorities</a:t>
            </a:r>
          </a:p>
          <a:p>
            <a:pPr lvl="1"/>
            <a:r>
              <a:rPr lang="en-US" sz="2400"/>
              <a:t>EU-wide poverty reduction goal as one of 5 ‘headline targets’</a:t>
            </a:r>
          </a:p>
          <a:p>
            <a:pPr lvl="1"/>
            <a:r>
              <a:rPr lang="en-US" sz="2400"/>
              <a:t>‘European Platform against Poverty’ (EPAP) as one of 7 ‘flagship initiatives’</a:t>
            </a:r>
          </a:p>
          <a:p>
            <a:pPr lvl="1"/>
            <a:r>
              <a:rPr lang="en-US" sz="2400"/>
              <a:t>‘Promoting social inclusion &amp; combating poverty’ as one of 10 integrated guidelines</a:t>
            </a:r>
          </a:p>
          <a:p>
            <a:endParaRPr lang="en-US" sz="2800"/>
          </a:p>
          <a:p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1201-6730-7F49-B9EC-1E31507BFC7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63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The European Semester as a new post-crisis governance architecture for the EU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EU institutions (COM, Council, European Council) set priorities for the Union in Annual Growth Survey (AGS), review National Reform Programmes (NRPs), &amp; issue Country-Specific Recommendations (CSRs) to Member States (MS), backed up in some case by potential financial sanctions</a:t>
            </a:r>
          </a:p>
          <a:p>
            <a:r>
              <a:rPr lang="en-US" sz="2400"/>
              <a:t>Brings together in a single annual policy coordination cycle a wide range of governance instruments with different legal bases &amp; sanctioning authority </a:t>
            </a:r>
          </a:p>
          <a:p>
            <a:pPr lvl="1"/>
            <a:r>
              <a:rPr lang="en-US" sz="2000"/>
              <a:t>SGP, MIP, Integrated Guidelines, Europe 2020 objectives &amp; targets</a:t>
            </a:r>
          </a:p>
          <a:p>
            <a:r>
              <a:rPr lang="en-US" sz="2400"/>
              <a:t>Process has given EU institutions a more visible &amp; intrusive role than ever before in scrutinizing &amp; guiding national economic, fiscal, &amp; social policies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1201-6730-7F49-B9EC-1E31507BFC7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70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Founding ambiguities of Europe 2020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300"/>
              <a:t>Relationship between fiscal/macroeconomic surveillance &amp; thematic coordination?</a:t>
            </a:r>
          </a:p>
          <a:p>
            <a:r>
              <a:rPr lang="en-US" sz="3300"/>
              <a:t>Role of social &amp; employment actors in European Semester?</a:t>
            </a:r>
          </a:p>
          <a:p>
            <a:r>
              <a:rPr lang="en-US" sz="3300"/>
              <a:t>Future of the Social OMC?</a:t>
            </a:r>
          </a:p>
          <a:p>
            <a:r>
              <a:rPr lang="en-US" sz="3300"/>
              <a:t>Poverty/social inclusion goals inserted in Employment Guidelines despite different Treaty base &amp; powers</a:t>
            </a:r>
          </a:p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1201-6730-7F49-B9EC-1E31507BFC7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98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Initial experiences: </a:t>
            </a:r>
            <a:br>
              <a:rPr lang="en-US"/>
            </a:br>
            <a:r>
              <a:rPr lang="en-US"/>
              <a:t>worst fears confirmed?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/>
              <a:t>COM disinvestment in Social OMC</a:t>
            </a:r>
          </a:p>
          <a:p>
            <a:pPr lvl="1"/>
            <a:r>
              <a:rPr lang="en-US" sz="2400"/>
              <a:t>MS no longer requested to produce National Social Reports; COM withdraws from Joint Social Report – exclusive focus on Europe 2020</a:t>
            </a:r>
          </a:p>
          <a:p>
            <a:pPr lvl="1"/>
            <a:r>
              <a:rPr lang="en-US" sz="2400"/>
              <a:t>EPAP created w/o consultation w/ social actors, &amp; largely repackages pre-existing initiatives (e.g. annual Convention)</a:t>
            </a:r>
          </a:p>
          <a:p>
            <a:r>
              <a:rPr lang="en-US" sz="2800"/>
              <a:t>First European Semester (2011)</a:t>
            </a:r>
          </a:p>
          <a:p>
            <a:pPr lvl="1"/>
            <a:r>
              <a:rPr lang="en-US" sz="2400"/>
              <a:t>AGS &amp; CSRs focus on fiscal consolidation</a:t>
            </a:r>
          </a:p>
          <a:p>
            <a:pPr lvl="2"/>
            <a:r>
              <a:rPr lang="en-US" sz="2000"/>
              <a:t>Emphasis on financial reform of pensions &amp; health care; </a:t>
            </a:r>
            <a:br>
              <a:rPr lang="en-US" sz="2000"/>
            </a:br>
            <a:r>
              <a:rPr lang="en-US" sz="2000"/>
              <a:t>benefit conditionality &amp; ‘making work pay’</a:t>
            </a:r>
          </a:p>
          <a:p>
            <a:pPr lvl="2"/>
            <a:r>
              <a:rPr lang="en-US" sz="2000"/>
              <a:t>Only 3 CSRs on poverty/inclusion, all to NMS, despite weak national targets</a:t>
            </a:r>
          </a:p>
          <a:p>
            <a:pPr lvl="1"/>
            <a:r>
              <a:rPr lang="en-US" sz="2600"/>
              <a:t>Prescriptive ‘one-size-fits-all’ approach </a:t>
            </a:r>
          </a:p>
          <a:p>
            <a:pPr lvl="2"/>
            <a:r>
              <a:rPr lang="en-US" sz="2000"/>
              <a:t>COM seeks to use multilateral surveillance by MS as a tool for additional peer pressure in implementing top-down structural reforms</a:t>
            </a:r>
          </a:p>
          <a:p>
            <a:pPr lvl="2"/>
            <a:r>
              <a:rPr lang="en-US" sz="2000"/>
              <a:t>Social actors largely excluded from preparation &amp; review of NRPs/CSRs</a:t>
            </a:r>
            <a:endParaRPr lang="en-US"/>
          </a:p>
          <a:p>
            <a:pPr lvl="1"/>
            <a:endParaRPr lang="en-US"/>
          </a:p>
          <a:p>
            <a:pPr lvl="2"/>
            <a:endParaRPr lang="en-US" sz="2000"/>
          </a:p>
          <a:p>
            <a:pPr lvl="1"/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1201-6730-7F49-B9EC-1E31507BFC7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59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Rebalancing 2012-14: </a:t>
            </a:r>
            <a:br>
              <a:rPr lang="en-US"/>
            </a:br>
            <a:r>
              <a:rPr lang="en-US"/>
              <a:t>policy orientations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/>
              <a:t>Annual Growth Survey </a:t>
            </a:r>
          </a:p>
          <a:p>
            <a:pPr lvl="1"/>
            <a:r>
              <a:rPr lang="en-US" sz="2400"/>
              <a:t>‘Tackling unemployment &amp; social consequences of the crisis’ added as a key priority</a:t>
            </a:r>
          </a:p>
          <a:p>
            <a:pPr lvl="1"/>
            <a:r>
              <a:rPr lang="en-US" sz="2400"/>
              <a:t>Focus on education, training, individualized activation services</a:t>
            </a:r>
          </a:p>
          <a:p>
            <a:pPr lvl="1"/>
            <a:r>
              <a:rPr lang="en-US" sz="2400"/>
              <a:t>Emphasis on improving effectiveness of soc protection systems</a:t>
            </a:r>
          </a:p>
          <a:p>
            <a:pPr lvl="1"/>
            <a:r>
              <a:rPr lang="en-US" sz="2400"/>
              <a:t>Active inclusion as a vital policy tool for addressing social consequences of the crisis</a:t>
            </a:r>
          </a:p>
          <a:p>
            <a:r>
              <a:rPr lang="en-US" sz="2800"/>
              <a:t>Employment Package, Compact for Growth &amp; Jobs, Youth Employment Package, Social Investment Package</a:t>
            </a:r>
          </a:p>
          <a:p>
            <a:pPr lvl="1"/>
            <a:r>
              <a:rPr lang="en-US" sz="2400"/>
              <a:t>New policy commitments, financial measures, recommendations, reporting/monitoring procedures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1201-6730-7F49-B9EC-1E31507BFC7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30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Rebalancing 2012-2014: </a:t>
            </a:r>
            <a:br>
              <a:rPr lang="en-US" sz="3600"/>
            </a:br>
            <a:r>
              <a:rPr lang="en-US" sz="3600"/>
              <a:t>progressive socialization of CSRs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/>
              <a:t>2014: 12 MS receive CSRs on poverty/social inclusion</a:t>
            </a:r>
          </a:p>
          <a:p>
            <a:pPr lvl="1"/>
            <a:r>
              <a:rPr lang="en-US" sz="1600"/>
              <a:t>11 MS receive recs to ensure adequacy &amp; coverage of social benefits; 6 urged to improve accessibility &amp; quality of public social services</a:t>
            </a:r>
          </a:p>
          <a:p>
            <a:r>
              <a:rPr lang="en-US" sz="2000"/>
              <a:t>19 receive CSRs on health care &amp;/or pension reform</a:t>
            </a:r>
          </a:p>
          <a:p>
            <a:pPr lvl="1"/>
            <a:r>
              <a:rPr lang="en-US" sz="1600"/>
              <a:t>Purpose is to ensure that systems ‘continue to be socially adequate’ &amp; ‘to provide universal access to high-quality care’, as well as cost-effective &amp; financially sustainable</a:t>
            </a:r>
          </a:p>
          <a:p>
            <a:r>
              <a:rPr lang="en-US" sz="2000"/>
              <a:t>Still some ‘anti-social’ recommendations</a:t>
            </a:r>
          </a:p>
          <a:p>
            <a:pPr lvl="1"/>
            <a:r>
              <a:rPr lang="en-US" sz="1600"/>
              <a:t>e.g. decentralization of wage determination (6 MS ); EPL reform (2); unemployment benefit conditionality (1)</a:t>
            </a:r>
          </a:p>
          <a:p>
            <a:r>
              <a:rPr lang="en-US" sz="2000"/>
              <a:t>But overshadowed by much larger number of positive CSRs, many focused on social investment </a:t>
            </a:r>
          </a:p>
          <a:p>
            <a:pPr lvl="1"/>
            <a:r>
              <a:rPr lang="en-US" sz="1600"/>
              <a:t>Most MS urged to improve ed, training, &amp; activation systems; many to reduce early school leaving (8); improve skills (12); implement youth guarantee (8); enhance ed outcomes &amp; lab mkt access for disadvantaged groups (7); increase availability of childcare (9); promote employability of older workers, e.g. through lifelong learning (11)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1201-6730-7F49-B9EC-1E31507BFC7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62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Reviving the Social OMC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2011 Social Protection Committee (SPC) initiative to ‘reinvigorate’ Social OMC</a:t>
            </a:r>
          </a:p>
          <a:p>
            <a:pPr lvl="1"/>
            <a:r>
              <a:rPr lang="en-US" sz="2400"/>
              <a:t>Endorsed by EPSCO Council</a:t>
            </a:r>
          </a:p>
          <a:p>
            <a:pPr lvl="1"/>
            <a:r>
              <a:rPr lang="en-US" sz="2400"/>
              <a:t>Update common objectives, continue regular strategic reporting, enhance mutual learning, strengthen analytical capacity (indicators), improve stakeholder involvement</a:t>
            </a:r>
          </a:p>
          <a:p>
            <a:pPr lvl="1"/>
            <a:r>
              <a:rPr lang="en-US" sz="2400"/>
              <a:t>MS invited to prepare regular NSRs, covering all strands of Social OMC, as input into annual SPC Social Report</a:t>
            </a:r>
          </a:p>
          <a:p>
            <a:pPr lvl="1"/>
            <a:r>
              <a:rPr lang="en-US" sz="2400"/>
              <a:t>Annual SPC Social Europe Report w/ same core features as previous JSR, feeds into Joint Employment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1201-6730-7F49-B9EC-1E31507BFC7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17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The Alliances and RE-InVEST</a:t>
            </a:r>
            <a:endParaRPr lang="en-US" noProof="0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noProof="0" dirty="0" smtClean="0"/>
          </a:p>
          <a:p>
            <a:endParaRPr lang="en-US" noProof="0" dirty="0" smtClean="0"/>
          </a:p>
          <a:p>
            <a:endParaRPr lang="en-US" noProof="0" dirty="0" smtClean="0"/>
          </a:p>
          <a:p>
            <a:r>
              <a:rPr lang="en-US" noProof="0" dirty="0" smtClean="0"/>
              <a:t>Informal</a:t>
            </a:r>
          </a:p>
          <a:p>
            <a:r>
              <a:rPr lang="en-US" noProof="0" dirty="0" smtClean="0"/>
              <a:t>Open</a:t>
            </a:r>
          </a:p>
          <a:p>
            <a:r>
              <a:rPr lang="en-US" noProof="0" dirty="0" smtClean="0"/>
              <a:t>Promoting the idea of coalitions to fight poverty</a:t>
            </a:r>
          </a:p>
          <a:p>
            <a:endParaRPr lang="en-US" noProof="0" dirty="0" smtClean="0"/>
          </a:p>
          <a:p>
            <a:endParaRPr lang="en-US" noProof="0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noProof="0" dirty="0" smtClean="0"/>
          </a:p>
          <a:p>
            <a:endParaRPr lang="en-US" noProof="0" dirty="0" smtClean="0"/>
          </a:p>
          <a:p>
            <a:endParaRPr lang="en-US" noProof="0" dirty="0" smtClean="0"/>
          </a:p>
          <a:p>
            <a:r>
              <a:rPr lang="en-US" noProof="0" dirty="0" smtClean="0"/>
              <a:t>Formal</a:t>
            </a:r>
          </a:p>
          <a:p>
            <a:r>
              <a:rPr lang="en-US" noProof="0" dirty="0" smtClean="0"/>
              <a:t>Closed</a:t>
            </a:r>
          </a:p>
          <a:p>
            <a:r>
              <a:rPr lang="en-US" noProof="0" dirty="0" smtClean="0"/>
              <a:t>Enriching the social investment package</a:t>
            </a:r>
            <a:endParaRPr lang="en-US" noProof="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744" y="2142527"/>
            <a:ext cx="2431754" cy="45529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850" y="1600201"/>
            <a:ext cx="1800200" cy="153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79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Extended social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SPC has also established itself as a key player in monitoring, reviewing &amp; assessing nat’l reforms w/in the Euro Semester, alongside EMCO, EPC, EFC</a:t>
            </a:r>
          </a:p>
          <a:p>
            <a:pPr lvl="1"/>
            <a:r>
              <a:rPr lang="en-US" sz="2400"/>
              <a:t>Contributes with EMCO to Joint Assessment Framework (JAF) for monitoring EU Employment Guidelines</a:t>
            </a:r>
          </a:p>
          <a:p>
            <a:pPr lvl="1"/>
            <a:r>
              <a:rPr lang="en-US" sz="2400"/>
              <a:t>Developed its own Social Protection Performance Monitor</a:t>
            </a:r>
          </a:p>
          <a:p>
            <a:pPr lvl="2"/>
            <a:r>
              <a:rPr lang="en-US" sz="2000"/>
              <a:t>Complements EMCO Employment Performance Monitor</a:t>
            </a:r>
          </a:p>
          <a:p>
            <a:pPr lvl="2"/>
            <a:r>
              <a:rPr lang="en-US" sz="2000"/>
              <a:t>‘Dashboard’ of indicators to monitor social dimension of Europe 2020 across all OMC strands</a:t>
            </a:r>
          </a:p>
          <a:p>
            <a:pPr lvl="2"/>
            <a:r>
              <a:rPr lang="en-US" sz="2000"/>
              <a:t>Detailed country profiles &amp; common ‘trends to watch’ </a:t>
            </a:r>
          </a:p>
          <a:p>
            <a:pPr lvl="1"/>
            <a:r>
              <a:rPr lang="en-US" sz="2400"/>
              <a:t>Social indicators inserted into MIP and new EU ‘Social Scoreboard’</a:t>
            </a:r>
          </a:p>
          <a:p>
            <a:pPr lvl="2"/>
            <a:endParaRPr lang="en-US" sz="2000"/>
          </a:p>
          <a:p>
            <a:pPr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1201-6730-7F49-B9EC-1E31507BFC7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90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1201-6730-7F49-B9EC-1E31507BFC7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9144000" cy="683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Intensified multilateral surveillance </a:t>
            </a:r>
            <a:br>
              <a:rPr lang="en-US"/>
            </a:br>
            <a:r>
              <a:rPr lang="en-US"/>
              <a:t>&amp; peer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From shallow annual reviews of NSRs to continuous, in-depth thematic &amp; country reviews of NRPs/CSRs</a:t>
            </a:r>
          </a:p>
          <a:p>
            <a:pPr lvl="1"/>
            <a:r>
              <a:rPr lang="en-US" sz="2400"/>
              <a:t>Emphasis on providing opportunities for mutual learning while building support for reform implementation through MS challenging each other</a:t>
            </a:r>
          </a:p>
          <a:p>
            <a:r>
              <a:rPr lang="en-US" sz="2800"/>
              <a:t>Innovative pilot programs of ex ante review of major social reforms, linked to voluntary peer reviews</a:t>
            </a:r>
          </a:p>
          <a:p>
            <a:r>
              <a:rPr lang="en-US" sz="2800"/>
              <a:t>Parallel developments in SPC and EMCO</a:t>
            </a:r>
          </a:p>
          <a:p>
            <a:pPr lvl="1"/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1201-6730-7F49-B9EC-1E31507BFC7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87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/>
              <a:t>Enhancing the influence of social </a:t>
            </a:r>
            <a:br>
              <a:rPr lang="en-US" sz="3200"/>
            </a:br>
            <a:r>
              <a:rPr lang="en-US" sz="3200"/>
              <a:t>&amp; employment actors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Intensified monitoring, multilateral surveillance, &amp; peer review </a:t>
            </a:r>
            <a:r>
              <a:rPr lang="en-US" sz="2400">
                <a:sym typeface="Wingdings"/>
              </a:rPr>
              <a:t> enhanced role for social &amp; employment actors in adoption of CSRs, culmination of European Semester</a:t>
            </a:r>
          </a:p>
          <a:p>
            <a:r>
              <a:rPr lang="en-US" sz="2400">
                <a:sym typeface="Wingdings"/>
              </a:rPr>
              <a:t>Multilateral examination of COM’s draft CSRs by EMCO &amp; SPC successfully proposing amendments to Council, despite high hurdle of qualified majority voting (QMV)</a:t>
            </a:r>
          </a:p>
          <a:p>
            <a:r>
              <a:rPr lang="en-US" sz="2400">
                <a:sym typeface="Wingdings"/>
              </a:rPr>
              <a:t>Mobilization by EPSCO over ‘political ownership of social issues’ &amp; push back against over-prescriptive COM approach</a:t>
            </a:r>
          </a:p>
          <a:p>
            <a:pPr lvl="1"/>
            <a:r>
              <a:rPr lang="en-US" sz="2000">
                <a:sym typeface="Wingdings"/>
              </a:rPr>
              <a:t>‘MS need some leeway to choose the implementation path that best suits their national conditions, especially in areas which remain within their competence’ </a:t>
            </a:r>
          </a:p>
          <a:p>
            <a:pPr lvl="1"/>
            <a:r>
              <a:rPr lang="en-US" sz="2000">
                <a:sym typeface="Wingdings"/>
              </a:rPr>
              <a:t>‘deeper dialogue’ between COM &amp; MS, ‘both bilateral &amp; multilateral, is essential to ensure CSR quality &amp; ownership’ (Presidency Report to Council 2012)</a:t>
            </a:r>
            <a:endParaRPr 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1201-6730-7F49-B9EC-1E31507BFC7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8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1201-6730-7F49-B9EC-1E31507BFC7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0"/>
            <a:ext cx="9134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7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Towards a revised procedural framework for the European Semester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/>
              <a:t>Revised procedural framework for 2013 ES, based on clearer allocation of responsibilities and cooperation between economic, social &amp; employment ctees</a:t>
            </a:r>
          </a:p>
          <a:p>
            <a:pPr lvl="1"/>
            <a:r>
              <a:rPr lang="en-US" sz="2000"/>
              <a:t>Coordinated review of CSR implementation &amp; draft CSRs by SPC in cooperation with economic and employment committees (EMCO, EPC, EFC), &amp; Council WPPHSL on health care issues</a:t>
            </a:r>
          </a:p>
          <a:p>
            <a:pPr lvl="1"/>
            <a:r>
              <a:rPr lang="en-US" sz="2000"/>
              <a:t>Amendments justified by results of multilateral surveillance, &amp; supported by QMV to test MS support</a:t>
            </a:r>
          </a:p>
          <a:p>
            <a:pPr lvl="1"/>
            <a:r>
              <a:rPr lang="en-US" sz="2000"/>
              <a:t>SPC &amp; EMCO produce formal reports on CSR examinations to meet Council’s ‘comply or explain’ obligations for modifying COM’s proposed recommendations</a:t>
            </a:r>
          </a:p>
          <a:p>
            <a:r>
              <a:rPr lang="en-US" sz="2400"/>
              <a:t>New procedural arrangements reaffirmed, despite some coordination glitches, in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1201-6730-7F49-B9EC-1E31507BFC7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96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Gradual if partial ‘socialization’ </a:t>
            </a:r>
            <a:br>
              <a:rPr lang="en-US"/>
            </a:br>
            <a:r>
              <a:rPr lang="en-US"/>
              <a:t>of the European Semester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Growing emphasis on social objectives &amp; targets in CSRs</a:t>
            </a:r>
          </a:p>
          <a:p>
            <a:r>
              <a:rPr lang="en-US"/>
              <a:t>Intensified social monitoring, multilateral surveillance &amp; peer review</a:t>
            </a:r>
          </a:p>
          <a:p>
            <a:r>
              <a:rPr lang="en-US"/>
              <a:t>Enhanced role for social &amp; employment actors in EU coordination processes and procedures</a:t>
            </a:r>
          </a:p>
          <a:p>
            <a:pPr lvl="1"/>
            <a:r>
              <a:rPr lang="en-US"/>
              <a:t>despite continuing jurisdictional struggles with economic policy actors about overlapping issues </a:t>
            </a:r>
            <a:br>
              <a:rPr lang="en-US"/>
            </a:br>
            <a:r>
              <a:rPr lang="en-US"/>
              <a:t>(esp. linked to MIP)</a:t>
            </a:r>
          </a:p>
          <a:p>
            <a:r>
              <a:rPr lang="en-US"/>
              <a:t>Increased capacity of SPC &amp; EMCO to amend COM draft CSRs, based on evidence from MLS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1201-6730-7F49-B9EC-1E31507BFC7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00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II. But still a participatory deficit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/>
              <a:t>Limited involvement of civil society &amp; other stakeholders in (social partners, LRAs) in preparation of NRPs</a:t>
            </a:r>
          </a:p>
          <a:p>
            <a:pPr lvl="1"/>
            <a:r>
              <a:rPr lang="en-US" sz="2400"/>
              <a:t>Despite recital 16 of Empl Guidelines &amp; guidance note from COM SECGEN on preparation of NRPs</a:t>
            </a:r>
          </a:p>
          <a:p>
            <a:r>
              <a:rPr lang="en-US" sz="2800"/>
              <a:t>Little opportunity for stakeholder input into multilateral reviews of NRPs/CSRs, or annual priority setting (AGS)</a:t>
            </a:r>
          </a:p>
          <a:p>
            <a:r>
              <a:rPr lang="en-US" sz="2800"/>
              <a:t>Agenda of EPAP Convention &amp; stakeholder dialogues tightly controlled by COM</a:t>
            </a:r>
          </a:p>
          <a:p>
            <a:r>
              <a:rPr lang="en-US" sz="2800"/>
              <a:t>Deficit recognized by EPSCO conclusions (June 2013)</a:t>
            </a:r>
          </a:p>
          <a:p>
            <a:pPr lvl="1"/>
            <a:r>
              <a:rPr lang="en-US" sz="2400"/>
              <a:t>Need to improve involvement of civil society &amp; social partners in CSR process ‘in order to ensure broader social acceptance of reforms’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6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Eppure si muove?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Some signs of movement even on nat’l participation front</a:t>
            </a:r>
          </a:p>
          <a:p>
            <a:r>
              <a:rPr lang="en-US" sz="2400"/>
              <a:t>COM Social Investment Package earmarks 20% of ESF funds for ‘promoting social inclusion &amp; combating poverty’</a:t>
            </a:r>
          </a:p>
          <a:p>
            <a:r>
              <a:rPr lang="en-US" sz="2400"/>
              <a:t>Access conditional on preparation of national poverty reduction strategies involving key stakeholders</a:t>
            </a:r>
          </a:p>
          <a:p>
            <a:r>
              <a:rPr lang="en-US" sz="2400"/>
              <a:t>Evidence that civil society networks in some countries are using this commitment to enhance their involvement in NRPs</a:t>
            </a:r>
          </a:p>
          <a:p>
            <a:pPr lvl="1"/>
            <a:r>
              <a:rPr lang="en-US" sz="2000"/>
              <a:t>E.g. Poland</a:t>
            </a:r>
          </a:p>
          <a:p>
            <a:r>
              <a:rPr lang="en-US" sz="2400"/>
              <a:t>Other positive examples of engagement by CSO platforms with preparation of NRPs where government channels are open to them (e.g. ES, FR, IE, SK) -- interest is clearly there</a:t>
            </a:r>
          </a:p>
          <a:p>
            <a:endParaRPr lang="en-US" sz="2200"/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57930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III. Towards better governance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Mid-term review of Europe 2020 &amp; advent of a new Commission offers an opportunity to build on recent developments within the European Semester to ensure that the EU’s post-crisis governance architecture continues to become more socially balanced, contextually sensitive, &amp; learning-oriented</a:t>
            </a:r>
          </a:p>
          <a:p>
            <a:r>
              <a:rPr lang="en-US" sz="2800"/>
              <a:t>Exploit common ground among EU social actors: </a:t>
            </a:r>
          </a:p>
          <a:p>
            <a:pPr lvl="1"/>
            <a:r>
              <a:rPr lang="en-US" sz="2400"/>
              <a:t>EMCO/SPC, EPSCO, Semester Alliance/EAPN, DG EMPL </a:t>
            </a:r>
          </a:p>
          <a:p>
            <a:r>
              <a:rPr lang="en-US"/>
              <a:t>3 ‘P’s: parity, process, participation </a:t>
            </a:r>
          </a:p>
        </p:txBody>
      </p:sp>
    </p:spTree>
    <p:extLst>
      <p:ext uri="{BB962C8B-B14F-4D97-AF65-F5344CB8AC3E}">
        <p14:creationId xmlns:p14="http://schemas.microsoft.com/office/powerpoint/2010/main" val="216357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827314" y="3789040"/>
            <a:ext cx="5686425" cy="1015663"/>
          </a:xfrm>
        </p:spPr>
        <p:txBody>
          <a:bodyPr/>
          <a:lstStyle/>
          <a:p>
            <a:r>
              <a:rPr lang="en-US" noProof="0" dirty="0" smtClean="0"/>
              <a:t>The European Semester 2014-2015: facts and figures</a:t>
            </a:r>
            <a:endParaRPr lang="en-US" noProof="0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1824449" y="5517233"/>
            <a:ext cx="8348663" cy="365125"/>
          </a:xfrm>
        </p:spPr>
        <p:txBody>
          <a:bodyPr/>
          <a:lstStyle/>
          <a:p>
            <a:r>
              <a:rPr lang="nl-BE" dirty="0" smtClean="0"/>
              <a:t>Michel Debruyne </a:t>
            </a:r>
            <a:r>
              <a:rPr lang="nl-BE" dirty="0" err="1" smtClean="0"/>
              <a:t>and</a:t>
            </a:r>
            <a:r>
              <a:rPr lang="nl-BE" dirty="0" smtClean="0"/>
              <a:t> Peter Lelie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6781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/>
              <a:t>Need for a better balance between the EU’s social, economic, &amp; financial objectives</a:t>
            </a:r>
          </a:p>
          <a:p>
            <a:r>
              <a:rPr lang="en-US" sz="2800"/>
              <a:t>Refocus the European Semester on delivery of Europe 2020 objectives of smart, sustainable, &amp; inclusive growth, as well as soc, ed, &amp; empl targets</a:t>
            </a:r>
          </a:p>
          <a:p>
            <a:r>
              <a:rPr lang="en-US" sz="2800"/>
              <a:t>Adopt an integrated &amp; holistic perspective on national reforms in CSRs &amp; COM Country Reports, incl social impact assessment (SIA)</a:t>
            </a:r>
          </a:p>
          <a:p>
            <a:r>
              <a:rPr lang="en-US" sz="2800"/>
              <a:t>Ensure parity for EU social &amp; employment policy actors -- and indicators -- with their economic counterparts in Semester governance</a:t>
            </a:r>
          </a:p>
          <a:p>
            <a:pPr lvl="1"/>
            <a:r>
              <a:rPr lang="en-US" sz="2400"/>
              <a:t>Reinforce role of ‘Social Scoreboard’ as an early warning system for social imbalances within and beyond the Eurozone</a:t>
            </a: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00421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Institutionalize revised procedural framework for ES, based on a clearer allocation of responsibilities &amp; cooperation between ec, soc, &amp; empl committees</a:t>
            </a:r>
          </a:p>
          <a:p>
            <a:pPr lvl="1"/>
            <a:r>
              <a:rPr lang="en-US" sz="2000"/>
              <a:t>Allocation of roles should be based on substantive expertise &amp; competences rather than formalized procedures (e.g. MIP)</a:t>
            </a:r>
          </a:p>
          <a:p>
            <a:pPr lvl="1"/>
            <a:r>
              <a:rPr lang="en-US" sz="2000"/>
              <a:t>Overlapping issues should be jointly reviewed, with decisions based on evidence and argument rather appeals to authority</a:t>
            </a:r>
          </a:p>
          <a:p>
            <a:r>
              <a:rPr lang="en-US" sz="2400"/>
              <a:t>Orient ex post multilateral surveillance of NRPs &amp; CSRs towards effective mutual learning as well as compliance enforcement, &amp; link it to ex ante reviews of proposed reforms</a:t>
            </a:r>
          </a:p>
          <a:p>
            <a:r>
              <a:rPr lang="en-US" sz="2400"/>
              <a:t>Ensure that CSRs leave sufficient space for MS to find their own ways of meeting reform challenges, while providing operationally useful guidance in helping them do so</a:t>
            </a:r>
          </a:p>
        </p:txBody>
      </p:sp>
    </p:spTree>
    <p:extLst>
      <p:ext uri="{BB962C8B-B14F-4D97-AF65-F5344CB8AC3E}">
        <p14:creationId xmlns:p14="http://schemas.microsoft.com/office/powerpoint/2010/main" val="144842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Participation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/>
              <a:t>Need for greater participation by civil society actors in ES at both EU &amp; national levels</a:t>
            </a:r>
          </a:p>
          <a:p>
            <a:r>
              <a:rPr lang="en-US" sz="2400"/>
              <a:t>Provide stronger guidance to MS about stakeholder participation in drafting &amp; implementation of NRPs </a:t>
            </a:r>
          </a:p>
          <a:p>
            <a:r>
              <a:rPr lang="en-US" sz="2400"/>
              <a:t>Exploit ESF requirements for preparation of national poverty reduction strategies to encourage stakeholder engagement</a:t>
            </a:r>
          </a:p>
          <a:p>
            <a:r>
              <a:rPr lang="en-US" sz="2400"/>
              <a:t>COM &amp; Council (+ EU committees) should take the lead in opening opportunities for civil society participation at EU level in each phase of the Semester, from AGS </a:t>
            </a:r>
            <a:r>
              <a:rPr lang="en-US" sz="2400">
                <a:sym typeface="Wingdings"/>
              </a:rPr>
              <a:t> NRP/CSR review  CSR adoption</a:t>
            </a:r>
          </a:p>
          <a:p>
            <a:r>
              <a:rPr lang="en-US" sz="2400">
                <a:sym typeface="Wingdings"/>
              </a:rPr>
              <a:t>Involvement of non-gov stakeholders with direct experience of policy implementation can make a distinctive contribution to the epistemic quality of the ES as an ‘evidence-based’ process, beyond that of COM &amp; committees of MS officials</a:t>
            </a:r>
          </a:p>
          <a:p>
            <a:r>
              <a:rPr lang="en-US" sz="2400">
                <a:sym typeface="Wingdings"/>
              </a:rPr>
              <a:t>Like other process improvements, this requires a more realistic timetable for deliberation &amp; revision of key texts (AGS, CRs, NRPs, CSRs)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4682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renewed role for the EPAP?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/>
              <a:t>Added value of the EPAP widely questioned</a:t>
            </a:r>
          </a:p>
          <a:p>
            <a:pPr lvl="1"/>
            <a:r>
              <a:rPr lang="en-US" sz="2400"/>
              <a:t>A platform in search of a purpose</a:t>
            </a:r>
          </a:p>
          <a:p>
            <a:r>
              <a:rPr lang="en-US" sz="2800"/>
              <a:t>Integrate EPAP into the European Semester</a:t>
            </a:r>
          </a:p>
          <a:p>
            <a:pPr lvl="1"/>
            <a:r>
              <a:rPr lang="en-US" sz="2400"/>
              <a:t>Task it with following up, monitoring, &amp; reviewing progress on social dimension of Europe 2020, at nat’l &amp; EU levels</a:t>
            </a:r>
          </a:p>
          <a:p>
            <a:pPr lvl="1"/>
            <a:r>
              <a:rPr lang="en-US" sz="2400"/>
              <a:t>Support structured consultation process for stakeholder input into NRPs through creation of national platforms</a:t>
            </a:r>
          </a:p>
          <a:p>
            <a:pPr lvl="1"/>
            <a:r>
              <a:rPr lang="en-US" sz="2400"/>
              <a:t>Contribute to EU multilateral surveillance &amp; peer review of NRPs/CSRs, by engaging SPC/EMCO as well as COM</a:t>
            </a:r>
          </a:p>
          <a:p>
            <a:pPr lvl="1"/>
            <a:r>
              <a:rPr lang="en-US" sz="2400"/>
              <a:t>Transform the Convention into the capstone of the annual cycle, through stocktaking &amp; reporting, exchange of good practices, identification of promising approaches to common problems, &amp; debate on ways forward </a:t>
            </a:r>
          </a:p>
          <a:p>
            <a:pPr lvl="1"/>
            <a:r>
              <a:rPr lang="en-US" sz="2400"/>
              <a:t>Redraw the flow chart of the European Semester to include civil society actors</a:t>
            </a:r>
          </a:p>
          <a:p>
            <a:pPr lvl="1"/>
            <a:endParaRPr lang="en-US" sz="2400"/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93621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IV. New developments: further socializing the European Semester?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The new Commission’s ambiguous stance</a:t>
            </a:r>
          </a:p>
          <a:p>
            <a:r>
              <a:rPr lang="en-US"/>
              <a:t>A revised timeline for the Semester</a:t>
            </a:r>
          </a:p>
          <a:p>
            <a:r>
              <a:rPr lang="en-US"/>
              <a:t>An enhanced role for EPSCO &amp; its committees</a:t>
            </a:r>
          </a:p>
          <a:p>
            <a:r>
              <a:rPr lang="en-US"/>
              <a:t>Amending the Integrated Guidelines</a:t>
            </a:r>
          </a:p>
          <a:p>
            <a:r>
              <a:rPr lang="en-US"/>
              <a:t>Further socializing the European Semester</a:t>
            </a:r>
          </a:p>
          <a:p>
            <a:endParaRPr lang="en-US" sz="2800"/>
          </a:p>
          <a:p>
            <a:endParaRPr lang="en-US" sz="2800"/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53708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ambiguous stance </a:t>
            </a:r>
            <a:br>
              <a:rPr lang="en-US"/>
            </a:br>
            <a:r>
              <a:rPr lang="en-US"/>
              <a:t>of the new Commission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600"/>
              <a:t>Juncker’s commitments to ‘Social AAA’, SIA, social dialogue</a:t>
            </a:r>
          </a:p>
          <a:p>
            <a:r>
              <a:rPr lang="en-US" sz="3600"/>
              <a:t>Annual Growth Survey</a:t>
            </a:r>
          </a:p>
          <a:p>
            <a:pPr lvl="1"/>
            <a:r>
              <a:rPr lang="en-US" sz="2900"/>
              <a:t>Does not prioritize inclusive growth</a:t>
            </a:r>
          </a:p>
          <a:p>
            <a:pPr lvl="1"/>
            <a:r>
              <a:rPr lang="en-US" sz="2900"/>
              <a:t>Messages on fighting unemployment &amp; modernizing social protection acknowledge need to combine efficiency &amp; financial sustainability with adequacy of benefits &amp; enabling services</a:t>
            </a:r>
          </a:p>
          <a:p>
            <a:pPr lvl="1"/>
            <a:r>
              <a:rPr lang="en-US" sz="2900"/>
              <a:t>Proposes to open up Semester process to dialogue w/ parliaments &amp; SPs – but not civil society (wh/ should be more involved in implementation) </a:t>
            </a:r>
          </a:p>
          <a:p>
            <a:r>
              <a:rPr lang="en-US" sz="3600"/>
              <a:t>Draft Integrated Econ &amp; Empl Guidelines</a:t>
            </a:r>
          </a:p>
          <a:p>
            <a:pPr lvl="1"/>
            <a:r>
              <a:rPr lang="en-US" sz="2900"/>
              <a:t>Build directly on key messages of 2015 AGS</a:t>
            </a:r>
          </a:p>
          <a:p>
            <a:pPr lvl="1"/>
            <a:r>
              <a:rPr lang="en-US" sz="2900"/>
              <a:t>Less direct emphasis on fighting poverty &amp; fostering social inclusion than in 2010 Guidelines</a:t>
            </a:r>
          </a:p>
          <a:p>
            <a:pPr lvl="1"/>
            <a:r>
              <a:rPr lang="en-US" sz="2900"/>
              <a:t>Recitals call for partnership in implementation w/ parliaments, local/regional authorities, social partners, &amp; civil society, but less broadly than in 2010 </a:t>
            </a:r>
          </a:p>
          <a:p>
            <a:pPr lvl="2"/>
            <a:r>
              <a:rPr lang="en-US" sz="2500"/>
              <a:t>no reference to involvement in elaboration, monitoring, &amp; evaluation of NRPs</a:t>
            </a:r>
          </a:p>
          <a:p>
            <a:r>
              <a:rPr lang="en-US" sz="3600"/>
              <a:t>MT review of Europe 2020 Strategy put off until 2016</a:t>
            </a:r>
          </a:p>
          <a:p>
            <a:pPr lvl="1"/>
            <a:r>
              <a:rPr lang="en-US" sz="2900"/>
              <a:t>Consultation report acknowledges weaknesses in implementation &amp; stakeholder involvement, lack of visibility of flagships, distance to targets</a:t>
            </a:r>
          </a:p>
          <a:p>
            <a:pPr lvl="2"/>
            <a:endParaRPr lang="en-US" sz="2000"/>
          </a:p>
          <a:p>
            <a:pPr lvl="2"/>
            <a:endParaRPr lang="en-US" sz="20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6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revised timeline for the Semester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Publication by COM of a single Country Report (reform agenda + imbalances) earlier in the cycle (March)</a:t>
            </a:r>
          </a:p>
          <a:p>
            <a:r>
              <a:rPr lang="en-US" sz="2400"/>
              <a:t>Draft CSRs published earlier (May), in order to allow fuller deliberation w/in &amp; between MS</a:t>
            </a:r>
          </a:p>
          <a:p>
            <a:r>
              <a:rPr lang="en-US" sz="2400"/>
              <a:t>Changes aimed at facilitating multilateral discussions, allowing MS to provide feedback on assessments, &amp; better preparation of discussions on draft CSRs</a:t>
            </a:r>
          </a:p>
          <a:p>
            <a:r>
              <a:rPr lang="en-US" sz="2400"/>
              <a:t>A direct response to complaints from the Council &amp; its committees</a:t>
            </a:r>
          </a:p>
          <a:p>
            <a:r>
              <a:rPr lang="en-US" sz="2400"/>
              <a:t>Welcomed by SPC &amp; EMCO as ‘effective in ensuring a deeper multilateral surveillance…&amp; stronger national ownership of CSRs’</a:t>
            </a:r>
          </a:p>
          <a:p>
            <a:pPr marL="0" indent="0">
              <a:buNone/>
            </a:pPr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5819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30301"/>
            <a:ext cx="9144000" cy="458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0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An enhanced role for EPSCO </a:t>
            </a:r>
            <a:br>
              <a:rPr lang="en-US"/>
            </a:br>
            <a:r>
              <a:rPr lang="en-US"/>
              <a:t>&amp; its committees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New Council decisions on SPC &amp; EMCO</a:t>
            </a:r>
          </a:p>
          <a:p>
            <a:pPr lvl="1"/>
            <a:r>
              <a:rPr lang="en-US" sz="2400"/>
              <a:t>Aimed at strengthening role of committees &amp; EPSCO Council in European Semester process, &amp; ensuring consistency in coordination of economic, employment, &amp; social policies</a:t>
            </a:r>
          </a:p>
          <a:p>
            <a:pPr lvl="1"/>
            <a:r>
              <a:rPr lang="en-US" sz="2400"/>
              <a:t>Ctees should contribute to all aspects of the Semester </a:t>
            </a:r>
            <a:br>
              <a:rPr lang="en-US" sz="2400"/>
            </a:br>
            <a:r>
              <a:rPr lang="en-US" sz="2400"/>
              <a:t>w/in their competence &amp; report on them to the Council</a:t>
            </a:r>
          </a:p>
          <a:p>
            <a:pPr lvl="1"/>
            <a:r>
              <a:rPr lang="en-US" sz="2400"/>
              <a:t>Ctees should cooperate closely w/ each other as well as other relevant ctees (EPC/EFC, WPPHSL, Education, NoPES)</a:t>
            </a:r>
          </a:p>
          <a:p>
            <a:pPr lvl="1"/>
            <a:r>
              <a:rPr lang="en-US" sz="2400"/>
              <a:t>SPC should cooperate w/ social NGOs as well as SPs</a:t>
            </a:r>
          </a:p>
          <a:p>
            <a:pPr lvl="2"/>
            <a:r>
              <a:rPr lang="en-US" sz="2000"/>
              <a:t>Meeting of SPC with Social Platform on 2015 AGS </a:t>
            </a:r>
          </a:p>
          <a:p>
            <a:pPr lvl="1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12243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Amending the Integrated Guidelines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SPC proposals for amendments to new guidelines</a:t>
            </a:r>
          </a:p>
          <a:p>
            <a:pPr lvl="1"/>
            <a:r>
              <a:rPr lang="en-US" sz="2400"/>
              <a:t> Labor mkt &amp; social system reforms shd promote social cohesion as well as growth &amp; employment (GL 2)</a:t>
            </a:r>
          </a:p>
          <a:p>
            <a:pPr lvl="1"/>
            <a:r>
              <a:rPr lang="en-US" sz="2400"/>
              <a:t>In shifting taxation away from labor, need to ensure adequate revenue for social protection (GL 4)</a:t>
            </a:r>
          </a:p>
          <a:p>
            <a:pPr lvl="1"/>
            <a:r>
              <a:rPr lang="en-US" sz="2400"/>
              <a:t>Foster social inclusion by complementing universal w/selective approaches &amp; promoting integrated &amp; preventive approaches (GL 8)</a:t>
            </a:r>
          </a:p>
          <a:p>
            <a:pPr lvl="1"/>
            <a:r>
              <a:rPr lang="en-US" sz="2400"/>
              <a:t>Appropriate mix of pension options depends on specificities of nat’l systems, sustainability challenges, current &amp; projected future adequacy, &amp; shd be accompanied by broader reforms of active labor market policies &amp; social protection systems (GL 8)</a:t>
            </a:r>
          </a:p>
        </p:txBody>
      </p:sp>
    </p:spTree>
    <p:extLst>
      <p:ext uri="{BB962C8B-B14F-4D97-AF65-F5344CB8AC3E}">
        <p14:creationId xmlns:p14="http://schemas.microsoft.com/office/powerpoint/2010/main" val="9553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2020 target on </a:t>
            </a:r>
            <a:r>
              <a:rPr lang="nl-BE" dirty="0" err="1" smtClean="0"/>
              <a:t>poverty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social</a:t>
            </a:r>
            <a:r>
              <a:rPr lang="nl-BE" dirty="0" smtClean="0"/>
              <a:t> </a:t>
            </a:r>
            <a:r>
              <a:rPr lang="nl-BE" dirty="0" err="1" smtClean="0"/>
              <a:t>exclusion</a:t>
            </a: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980727"/>
            <a:ext cx="8976567" cy="528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74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Further socializing </a:t>
            </a:r>
            <a:br>
              <a:rPr lang="en-US"/>
            </a:br>
            <a:r>
              <a:rPr lang="en-US"/>
              <a:t>the European Semester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SPC and Luxembourg Presidency preparing a series of own initiative reports for autumn 2015</a:t>
            </a:r>
          </a:p>
          <a:p>
            <a:pPr lvl="1"/>
            <a:r>
              <a:rPr lang="en-US" sz="2400"/>
              <a:t>Social Impact Assessment of structural reforms which have been introduced by MS since crisis</a:t>
            </a:r>
          </a:p>
          <a:p>
            <a:pPr lvl="1"/>
            <a:r>
              <a:rPr lang="en-US" sz="2400"/>
              <a:t>Distilling benchmarks for evaluating past &amp; prospective reforms from common messages in EU &amp; SPC documents</a:t>
            </a:r>
          </a:p>
          <a:p>
            <a:pPr lvl="1"/>
            <a:r>
              <a:rPr lang="en-US" sz="2400"/>
              <a:t>Report on ‘further socializing the European Semester’ through ‘3 Ps’ (parity, process, participation) </a:t>
            </a:r>
          </a:p>
          <a:p>
            <a:pPr lvl="2"/>
            <a:r>
              <a:rPr lang="en-US" sz="2000"/>
              <a:t>Vanhercke &amp; Zeitlin</a:t>
            </a:r>
          </a:p>
          <a:p>
            <a:pPr lvl="1"/>
            <a:r>
              <a:rPr lang="en-US" sz="2400"/>
              <a:t>Presidency conference on ‘Social AAA’ (October 2015)</a:t>
            </a:r>
          </a:p>
          <a:p>
            <a:endParaRPr lang="en-US" sz="2800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7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708980" y="3068961"/>
            <a:ext cx="5686425" cy="2031325"/>
          </a:xfrm>
        </p:spPr>
        <p:txBody>
          <a:bodyPr/>
          <a:lstStyle/>
          <a:p>
            <a:r>
              <a:rPr lang="en-US" noProof="0" dirty="0" smtClean="0"/>
              <a:t>The possibility of the sustainability of the welfare state under the conditions of austerity. </a:t>
            </a:r>
            <a:endParaRPr lang="en-US" noProof="0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1703513" y="5661249"/>
            <a:ext cx="8348663" cy="365125"/>
          </a:xfrm>
        </p:spPr>
        <p:txBody>
          <a:bodyPr/>
          <a:lstStyle/>
          <a:p>
            <a:r>
              <a:rPr lang="en-US" noProof="0" dirty="0" smtClean="0"/>
              <a:t>Dr. Concepcion </a:t>
            </a:r>
            <a:r>
              <a:rPr lang="en-US" noProof="0" dirty="0" err="1" smtClean="0"/>
              <a:t>Patxot</a:t>
            </a:r>
            <a:r>
              <a:rPr lang="en-US" noProof="0" dirty="0" smtClean="0"/>
              <a:t> (University of Barcelona)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699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09800" y="1886968"/>
            <a:ext cx="7772400" cy="1470025"/>
          </a:xfr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ca-ES" sz="4000" b="1" dirty="0"/>
              <a:t/>
            </a:r>
            <a:br>
              <a:rPr lang="ca-ES" sz="4000" b="1" dirty="0"/>
            </a:br>
            <a:r>
              <a:rPr lang="en-GB" sz="4000" dirty="0"/>
              <a:t>The possibility of </a:t>
            </a:r>
            <a:br>
              <a:rPr lang="en-GB" sz="4000" dirty="0"/>
            </a:br>
            <a:r>
              <a:rPr lang="en-GB" sz="4000" dirty="0"/>
              <a:t>a sustainable welfare state</a:t>
            </a:r>
            <a:br>
              <a:rPr lang="en-GB" sz="4000" dirty="0"/>
            </a:br>
            <a:r>
              <a:rPr lang="en-GB" sz="4000" dirty="0"/>
              <a:t>under austerity conditions </a:t>
            </a:r>
            <a:endParaRPr lang="ca-ES" sz="40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19536" y="4628728"/>
            <a:ext cx="7992888" cy="1752600"/>
          </a:xfrm>
        </p:spPr>
        <p:txBody>
          <a:bodyPr vert="horz" lIns="0" tIns="0" rIns="0" bIns="0" rtlCol="0" anchor="ctr" anchorCtr="1">
            <a:normAutofit/>
          </a:bodyPr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a-ES" sz="2000" b="1" dirty="0" err="1">
                <a:solidFill>
                  <a:schemeClr val="accent3">
                    <a:lumMod val="50000"/>
                  </a:schemeClr>
                </a:solidFill>
              </a:rPr>
              <a:t>Ció</a:t>
            </a:r>
            <a:r>
              <a:rPr lang="ca-ES" sz="2000" b="1" dirty="0">
                <a:solidFill>
                  <a:schemeClr val="accent3">
                    <a:lumMod val="50000"/>
                  </a:schemeClr>
                </a:solidFill>
              </a:rPr>
              <a:t> Patxot (</a:t>
            </a:r>
            <a:r>
              <a:rPr lang="en-GB" sz="20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Universitat</a:t>
            </a:r>
            <a:r>
              <a:rPr lang="en-GB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 Barcelona</a:t>
            </a:r>
            <a:r>
              <a:rPr lang="ca-ES" sz="2000" b="1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a-ES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Centre d’Anàlisi Econòmica i de les Polítiques Socials (CAEPS), </a:t>
            </a:r>
            <a:endParaRPr lang="ca-ES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a-ES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Xarxa de Referència d’R+D+I en Economia i Polítiques Públiques</a:t>
            </a:r>
          </a:p>
        </p:txBody>
      </p:sp>
    </p:spTree>
    <p:extLst>
      <p:ext uri="{BB962C8B-B14F-4D97-AF65-F5344CB8AC3E}">
        <p14:creationId xmlns:p14="http://schemas.microsoft.com/office/powerpoint/2010/main" val="274008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Intervention scheme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47528" y="1268760"/>
            <a:ext cx="8496944" cy="5328592"/>
          </a:xfrm>
        </p:spPr>
        <p:txBody>
          <a:bodyPr>
            <a:normAutofit fontScale="92500"/>
          </a:bodyPr>
          <a:lstStyle/>
          <a:p>
            <a:pPr marL="571500" indent="-571500">
              <a:buAutoNum type="romanUcPeriod"/>
            </a:pPr>
            <a:r>
              <a:rPr lang="en-US" dirty="0" smtClean="0"/>
              <a:t>The welfare State from a “static” perspective</a:t>
            </a:r>
          </a:p>
          <a:p>
            <a:pPr marL="0" indent="0">
              <a:buNone/>
            </a:pPr>
            <a:r>
              <a:rPr lang="en-US" dirty="0" smtClean="0"/>
              <a:t>   I.1. Reasons for State intervention in the economy</a:t>
            </a:r>
          </a:p>
          <a:p>
            <a:pPr marL="0" indent="0">
              <a:buNone/>
            </a:pPr>
            <a:r>
              <a:rPr lang="en-US" dirty="0" smtClean="0"/>
              <a:t>   I.2. Evaluation </a:t>
            </a:r>
          </a:p>
          <a:p>
            <a:pPr marL="0" indent="0">
              <a:buNone/>
            </a:pPr>
            <a:r>
              <a:rPr lang="en-US" dirty="0" smtClean="0"/>
              <a:t>II. Dynamic aspects and extensions </a:t>
            </a:r>
          </a:p>
          <a:p>
            <a:pPr marL="0" indent="0">
              <a:buNone/>
            </a:pPr>
            <a:r>
              <a:rPr lang="en-US" dirty="0" smtClean="0"/>
              <a:t>   II. 1. Population aging: “fiscal” effects </a:t>
            </a:r>
          </a:p>
          <a:p>
            <a:pPr marL="0" indent="0">
              <a:buNone/>
            </a:pPr>
            <a:r>
              <a:rPr lang="en-US" dirty="0" smtClean="0"/>
              <a:t>   II. 2. Sustainability of the pension System </a:t>
            </a:r>
          </a:p>
          <a:p>
            <a:pPr marL="914400" lvl="1" indent="-514350">
              <a:buAutoNum type="alphaLcParenR"/>
            </a:pPr>
            <a:r>
              <a:rPr lang="en-US" dirty="0"/>
              <a:t>An illustrative calculation of the sustainability in the short and long term </a:t>
            </a:r>
          </a:p>
          <a:p>
            <a:pPr marL="914400" lvl="1" indent="-514350">
              <a:buAutoNum type="alphaLcParenR"/>
            </a:pPr>
            <a:r>
              <a:rPr lang="en-US" dirty="0"/>
              <a:t>Simulation models of the pension System</a:t>
            </a:r>
          </a:p>
          <a:p>
            <a:pPr marL="0" lvl="1" indent="0">
              <a:buNone/>
            </a:pPr>
            <a:r>
              <a:rPr lang="en-US" dirty="0" smtClean="0"/>
              <a:t>III. </a:t>
            </a:r>
            <a:r>
              <a:rPr lang="en-US" dirty="0"/>
              <a:t>3. What about the rest of the welfare state?</a:t>
            </a:r>
          </a:p>
          <a:p>
            <a:pPr marL="0" indent="0">
              <a:buNone/>
            </a:pPr>
            <a:endParaRPr lang="en-US" dirty="0" smtClean="0"/>
          </a:p>
          <a:p>
            <a:pPr marL="40005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537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66938" y="1071564"/>
            <a:ext cx="8229600" cy="5197475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1800" u="sng" dirty="0"/>
              <a:t>Neoclassical paradigm</a:t>
            </a:r>
            <a:r>
              <a:rPr lang="en-US" sz="1800" dirty="0"/>
              <a:t>:  Assuming “perfect competition” (No market power), </a:t>
            </a:r>
            <a:r>
              <a:rPr lang="en-US" sz="1800" dirty="0" err="1"/>
              <a:t>i</a:t>
            </a:r>
            <a:r>
              <a:rPr lang="en-US" sz="1800" dirty="0"/>
              <a:t>. e. :</a:t>
            </a:r>
          </a:p>
          <a:p>
            <a:r>
              <a:rPr lang="en-US" sz="1800" dirty="0"/>
              <a:t>Perfect information</a:t>
            </a:r>
          </a:p>
          <a:p>
            <a:r>
              <a:rPr lang="en-US" sz="1800" dirty="0"/>
              <a:t>Homogeneous good</a:t>
            </a:r>
          </a:p>
          <a:p>
            <a:r>
              <a:rPr lang="en-US" sz="1800" dirty="0"/>
              <a:t>Many sellers and buyers</a:t>
            </a:r>
          </a:p>
          <a:p>
            <a:pPr>
              <a:buFontTx/>
              <a:buNone/>
            </a:pPr>
            <a:r>
              <a:rPr lang="en-US" sz="1800" dirty="0">
                <a:solidFill>
                  <a:srgbClr val="FF0000"/>
                </a:solidFill>
              </a:rPr>
              <a:t>+ </a:t>
            </a:r>
            <a:r>
              <a:rPr lang="en-US" sz="1800" dirty="0"/>
              <a:t>Implicit assumption: rational individuals- consumers and producers-, who seek their individual interest (methodological individualism)</a:t>
            </a:r>
          </a:p>
          <a:p>
            <a:pPr>
              <a:buFontTx/>
              <a:buNone/>
            </a:pPr>
            <a:endParaRPr lang="en-US" sz="1800" dirty="0"/>
          </a:p>
          <a:p>
            <a:pPr>
              <a:buFontTx/>
              <a:buNone/>
            </a:pPr>
            <a:r>
              <a:rPr lang="en-US" sz="1800" dirty="0"/>
              <a:t>The </a:t>
            </a:r>
            <a:r>
              <a:rPr lang="en-US" sz="1800" b="1" u="sng" dirty="0">
                <a:solidFill>
                  <a:schemeClr val="accent2">
                    <a:lumMod val="50000"/>
                  </a:schemeClr>
                </a:solidFill>
              </a:rPr>
              <a:t>market is  “efficient”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, it works</a:t>
            </a:r>
            <a:r>
              <a:rPr lang="en-US" sz="1800" dirty="0"/>
              <a:t>: leads to a win-win situation for all, though  everyone seeks only individual interest (“invisible hand”)</a:t>
            </a:r>
          </a:p>
          <a:p>
            <a:pPr>
              <a:buFontTx/>
              <a:buNone/>
            </a:pPr>
            <a:endParaRPr lang="en-US" sz="1800" dirty="0"/>
          </a:p>
          <a:p>
            <a:pPr>
              <a:buFontTx/>
              <a:buNone/>
            </a:pPr>
            <a:r>
              <a:rPr lang="en-US" sz="1800" u="sng" dirty="0"/>
              <a:t>State intervention </a:t>
            </a:r>
            <a:r>
              <a:rPr lang="en-US" sz="1800" dirty="0"/>
              <a:t>needed, for “</a:t>
            </a:r>
            <a:r>
              <a:rPr lang="en-US" sz="1800" u="sng" dirty="0"/>
              <a:t>efficiency</a:t>
            </a:r>
            <a:r>
              <a:rPr lang="en-US" sz="1800" dirty="0"/>
              <a:t>” :</a:t>
            </a:r>
          </a:p>
          <a:p>
            <a:r>
              <a:rPr lang="en-US" sz="1800" dirty="0"/>
              <a:t>Minimum functions, conditions for markets to work: regulate property rights, security, etc. </a:t>
            </a:r>
          </a:p>
          <a:p>
            <a:r>
              <a:rPr lang="en-US" sz="1800" dirty="0"/>
              <a:t>Provision of pure public goods.</a:t>
            </a:r>
          </a:p>
          <a:p>
            <a:r>
              <a:rPr lang="en-US" sz="1800" dirty="0"/>
              <a:t>Market failures (of perfect competition conditions)</a:t>
            </a: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2100263" y="304095"/>
            <a:ext cx="745826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ca-ES" sz="2800" dirty="0">
                <a:solidFill>
                  <a:prstClr val="black"/>
                </a:solidFill>
              </a:rPr>
              <a:t>I.1. </a:t>
            </a:r>
            <a:r>
              <a:rPr lang="en-US" sz="2800" dirty="0">
                <a:solidFill>
                  <a:prstClr val="black"/>
                </a:solidFill>
              </a:rPr>
              <a:t>Reasons for State intervention in the economy</a:t>
            </a:r>
          </a:p>
        </p:txBody>
      </p:sp>
    </p:spTree>
    <p:extLst>
      <p:ext uri="{BB962C8B-B14F-4D97-AF65-F5344CB8AC3E}">
        <p14:creationId xmlns:p14="http://schemas.microsoft.com/office/powerpoint/2010/main" val="347719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66938" y="1071563"/>
            <a:ext cx="8229600" cy="542925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1800" u="sng" dirty="0"/>
              <a:t>State intervention </a:t>
            </a:r>
            <a:r>
              <a:rPr lang="en-US" sz="1800" dirty="0"/>
              <a:t>needed, for “</a:t>
            </a:r>
            <a:r>
              <a:rPr lang="en-US" sz="1800" u="sng" dirty="0"/>
              <a:t>equity”</a:t>
            </a:r>
            <a:r>
              <a:rPr lang="en-US" sz="1800" dirty="0"/>
              <a:t>:</a:t>
            </a:r>
          </a:p>
          <a:p>
            <a:r>
              <a:rPr lang="en-US" sz="1800" dirty="0"/>
              <a:t>It generates </a:t>
            </a:r>
            <a:r>
              <a:rPr lang="en-US" sz="1800" u="sng" dirty="0"/>
              <a:t>intra </a:t>
            </a:r>
            <a:r>
              <a:rPr lang="en-US" sz="1800" dirty="0"/>
              <a:t>generational  income redistribution </a:t>
            </a:r>
          </a:p>
          <a:p>
            <a:r>
              <a:rPr lang="en-US" sz="1800" dirty="0"/>
              <a:t>Must collect resources </a:t>
            </a:r>
            <a:r>
              <a:rPr lang="en-US" sz="1800" u="sng" dirty="0"/>
              <a:t>minimally distorting</a:t>
            </a:r>
            <a:r>
              <a:rPr lang="en-US" sz="1800" dirty="0"/>
              <a:t> the markets outcomes.</a:t>
            </a:r>
            <a:endParaRPr lang="en-US" sz="1800" i="1" dirty="0"/>
          </a:p>
          <a:p>
            <a:pPr>
              <a:buFontTx/>
              <a:buNone/>
            </a:pPr>
            <a:endParaRPr lang="en-US" sz="1800" i="1" dirty="0"/>
          </a:p>
          <a:p>
            <a:pPr>
              <a:buFontTx/>
              <a:buNone/>
            </a:pPr>
            <a:r>
              <a:rPr lang="en-US" sz="1800" i="1" dirty="0"/>
              <a:t>Welfare state, social conquest of the </a:t>
            </a:r>
            <a:r>
              <a:rPr lang="en-US" sz="1800" dirty="0"/>
              <a:t>20</a:t>
            </a:r>
            <a:r>
              <a:rPr lang="en-US" sz="1800" baseline="30000" dirty="0"/>
              <a:t>th</a:t>
            </a:r>
            <a:r>
              <a:rPr lang="en-US" sz="1800" dirty="0"/>
              <a:t> century, extends the goal of equity. Specifically, it intervenes in two ways:</a:t>
            </a:r>
          </a:p>
          <a:p>
            <a:r>
              <a:rPr lang="en-US" sz="1800" dirty="0"/>
              <a:t>Transfers in kind: Partial or total provision of “</a:t>
            </a:r>
            <a:r>
              <a:rPr lang="en-US" sz="1800" dirty="0" err="1"/>
              <a:t>preferent</a:t>
            </a:r>
            <a:r>
              <a:rPr lang="en-US" sz="1800" dirty="0"/>
              <a:t> goods”, health, education, housing…</a:t>
            </a:r>
          </a:p>
          <a:p>
            <a:r>
              <a:rPr lang="en-US" sz="1800" dirty="0"/>
              <a:t>Transfers in cash:</a:t>
            </a:r>
          </a:p>
          <a:p>
            <a:pPr lvl="1"/>
            <a:r>
              <a:rPr lang="en-US" sz="1800" dirty="0"/>
              <a:t>Poverty reduction </a:t>
            </a:r>
          </a:p>
          <a:p>
            <a:pPr lvl="1"/>
            <a:r>
              <a:rPr lang="en-US" sz="1800" dirty="0"/>
              <a:t>Income substitution (</a:t>
            </a:r>
            <a:r>
              <a:rPr lang="en-US" sz="1800" u="sng" dirty="0" err="1"/>
              <a:t>Retirment</a:t>
            </a:r>
            <a:r>
              <a:rPr lang="en-US" sz="1800" u="sng" dirty="0"/>
              <a:t> pension</a:t>
            </a:r>
            <a:r>
              <a:rPr lang="en-US" sz="1800" dirty="0"/>
              <a:t>): Public </a:t>
            </a:r>
            <a:r>
              <a:rPr lang="en-US" sz="1800" u="sng" dirty="0"/>
              <a:t>Insurance </a:t>
            </a:r>
            <a:r>
              <a:rPr lang="en-US" sz="1800" dirty="0"/>
              <a:t>because </a:t>
            </a:r>
            <a:r>
              <a:rPr lang="en-US" sz="1800" u="sng" dirty="0"/>
              <a:t>private Markets fail</a:t>
            </a:r>
            <a:r>
              <a:rPr lang="en-US" sz="1800" dirty="0"/>
              <a:t> or due to myopia of individuals .  Hence</a:t>
            </a:r>
            <a:r>
              <a:rPr lang="ca-ES" sz="1800" dirty="0"/>
              <a:t>, </a:t>
            </a:r>
            <a:r>
              <a:rPr lang="ca-ES" sz="1800" dirty="0" err="1"/>
              <a:t>the</a:t>
            </a:r>
            <a:r>
              <a:rPr lang="ca-ES" sz="1800" dirty="0"/>
              <a:t> </a:t>
            </a:r>
            <a:r>
              <a:rPr lang="en-US" sz="1800" dirty="0"/>
              <a:t>public</a:t>
            </a:r>
            <a:r>
              <a:rPr lang="ca-ES" sz="1800" dirty="0"/>
              <a:t> </a:t>
            </a:r>
            <a:r>
              <a:rPr lang="ca-ES" sz="1800" dirty="0" err="1"/>
              <a:t>pension</a:t>
            </a:r>
            <a:r>
              <a:rPr lang="ca-ES" sz="1800" dirty="0"/>
              <a:t> </a:t>
            </a:r>
            <a:r>
              <a:rPr lang="en-US" sz="1800" dirty="0"/>
              <a:t>system</a:t>
            </a:r>
            <a:r>
              <a:rPr lang="ca-ES" sz="1800" dirty="0"/>
              <a:t> </a:t>
            </a:r>
            <a:r>
              <a:rPr lang="ca-ES" sz="1800" dirty="0" err="1"/>
              <a:t>implies</a:t>
            </a:r>
            <a:r>
              <a:rPr lang="ca-ES" sz="1800" dirty="0"/>
              <a:t>: </a:t>
            </a:r>
          </a:p>
          <a:p>
            <a:pPr lvl="2"/>
            <a:r>
              <a:rPr lang="en-US" sz="1800" dirty="0"/>
              <a:t>Intergenerational redistribution of income (Intervention in intra-family transfers from parents to children and vice versa)– instead of market/family. Theoretical justification “under construction” </a:t>
            </a:r>
          </a:p>
          <a:p>
            <a:pPr lvl="2"/>
            <a:r>
              <a:rPr lang="en-US" sz="1800" dirty="0"/>
              <a:t>Inter temporal movement of funds: Government savings?</a:t>
            </a:r>
          </a:p>
          <a:p>
            <a:pPr>
              <a:buFontTx/>
              <a:buNone/>
            </a:pPr>
            <a:endParaRPr lang="ca-ES" sz="1800" dirty="0"/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2100263" y="304095"/>
            <a:ext cx="745826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ca-ES" sz="2800" dirty="0">
                <a:solidFill>
                  <a:prstClr val="black"/>
                </a:solidFill>
              </a:rPr>
              <a:t>I.1. </a:t>
            </a:r>
            <a:r>
              <a:rPr lang="en-US" sz="2800" dirty="0">
                <a:solidFill>
                  <a:prstClr val="black"/>
                </a:solidFill>
              </a:rPr>
              <a:t>Reasons for State intervention in the economy</a:t>
            </a:r>
          </a:p>
        </p:txBody>
      </p:sp>
    </p:spTree>
    <p:extLst>
      <p:ext uri="{BB962C8B-B14F-4D97-AF65-F5344CB8AC3E}">
        <p14:creationId xmlns:p14="http://schemas.microsoft.com/office/powerpoint/2010/main" val="68858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31504" y="274638"/>
            <a:ext cx="8928992" cy="1143000"/>
          </a:xfrm>
        </p:spPr>
        <p:txBody>
          <a:bodyPr>
            <a:normAutofit/>
          </a:bodyPr>
          <a:lstStyle/>
          <a:p>
            <a:r>
              <a:rPr lang="ca-ES" sz="2800" dirty="0"/>
              <a:t>I.2. </a:t>
            </a:r>
            <a:r>
              <a:rPr lang="en-US" sz="2800" dirty="0"/>
              <a:t>Evaluation: How efficient is achieving equity? 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Efficiency of spending on poverty reduction </a:t>
            </a:r>
          </a:p>
          <a:p>
            <a:pPr marL="514350" indent="-514350">
              <a:buAutoNum type="arabicPeriod"/>
            </a:pPr>
            <a:r>
              <a:rPr lang="en-US" dirty="0" smtClean="0"/>
              <a:t>Labor market protection (keeping work incentives):</a:t>
            </a:r>
          </a:p>
          <a:p>
            <a:pPr marL="914400" lvl="1" indent="-514350">
              <a:buAutoNum type="arabicPeriod"/>
            </a:pPr>
            <a:r>
              <a:rPr lang="en-US" dirty="0" smtClean="0"/>
              <a:t>Of the job (increasing firing cost)</a:t>
            </a:r>
          </a:p>
          <a:p>
            <a:pPr marL="914400" lvl="1" indent="-514350">
              <a:buAutoNum type="arabicPeriod"/>
            </a:pPr>
            <a:r>
              <a:rPr lang="en-US" dirty="0" smtClean="0"/>
              <a:t>Of the unemployed worker (unemployment benefits)</a:t>
            </a:r>
          </a:p>
          <a:p>
            <a:pPr marL="400050" lvl="1" indent="0">
              <a:buNone/>
            </a:pPr>
            <a:r>
              <a:rPr lang="en-US" dirty="0" smtClean="0"/>
              <a:t>The Danish experience : the flexi security</a:t>
            </a:r>
          </a:p>
        </p:txBody>
      </p:sp>
    </p:spTree>
    <p:extLst>
      <p:ext uri="{BB962C8B-B14F-4D97-AF65-F5344CB8AC3E}">
        <p14:creationId xmlns:p14="http://schemas.microsoft.com/office/powerpoint/2010/main" val="160021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853474" y="997278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EFFICIENCY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647729" y="1628801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dirty="0">
                <a:solidFill>
                  <a:prstClr val="black"/>
                </a:solidFill>
              </a:rPr>
              <a:t>HIGH</a:t>
            </a:r>
            <a:endParaRPr lang="es-ES" sz="2400" b="1" dirty="0">
              <a:solidFill>
                <a:prstClr val="black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104113" y="1671192"/>
            <a:ext cx="792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dirty="0">
                <a:solidFill>
                  <a:prstClr val="black"/>
                </a:solidFill>
              </a:rPr>
              <a:t>LOW</a:t>
            </a:r>
            <a:endParaRPr lang="es-ES" sz="2400" b="1" dirty="0">
              <a:solidFill>
                <a:prstClr val="black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559497" y="3172907"/>
            <a:ext cx="1136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prstClr val="black"/>
                </a:solidFill>
              </a:rPr>
              <a:t>EQUITY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495600" y="2607295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b="1" dirty="0">
                <a:solidFill>
                  <a:prstClr val="black"/>
                </a:solidFill>
              </a:rPr>
              <a:t>HIGH</a:t>
            </a:r>
            <a:endParaRPr lang="es-ES" sz="2000" b="1" dirty="0">
              <a:solidFill>
                <a:prstClr val="black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495600" y="3717032"/>
            <a:ext cx="691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b="1" dirty="0">
                <a:solidFill>
                  <a:prstClr val="black"/>
                </a:solidFill>
              </a:rPr>
              <a:t>LOW</a:t>
            </a:r>
            <a:endParaRPr lang="es-ES" sz="2000" b="1" dirty="0">
              <a:solidFill>
                <a:prstClr val="black"/>
              </a:solidFill>
            </a:endParaRPr>
          </a:p>
        </p:txBody>
      </p:sp>
      <p:sp>
        <p:nvSpPr>
          <p:cNvPr id="14" name="QuadreDeText 13"/>
          <p:cNvSpPr txBox="1"/>
          <p:nvPr/>
        </p:nvSpPr>
        <p:spPr>
          <a:xfrm>
            <a:off x="1847528" y="5590981"/>
            <a:ext cx="8613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Each one emphasizes a mechanism for resource allocation (State, market, family)</a:t>
            </a:r>
          </a:p>
          <a:p>
            <a:r>
              <a:rPr lang="en-US" sz="2000" dirty="0">
                <a:solidFill>
                  <a:prstClr val="black"/>
                </a:solidFill>
              </a:rPr>
              <a:t>Mediterranean: just low coverage</a:t>
            </a: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 rotWithShape="1">
          <a:blip r:embed="rId2"/>
          <a:srcRect r="22303" b="15637"/>
          <a:stretch/>
        </p:blipFill>
        <p:spPr>
          <a:xfrm>
            <a:off x="3259485" y="2090466"/>
            <a:ext cx="7201939" cy="293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6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143000"/>
            <a:ext cx="8362950" cy="54546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/>
              <a:t>Three main causes: (specially strong and delayed in Spain) </a:t>
            </a:r>
          </a:p>
          <a:p>
            <a:pPr lvl="1" eaLnBrk="1" hangingPunct="1"/>
            <a:r>
              <a:rPr lang="en-US" sz="2000" i="1" dirty="0"/>
              <a:t>Baby-boom</a:t>
            </a:r>
            <a:endParaRPr lang="en-US" sz="2000" dirty="0"/>
          </a:p>
          <a:p>
            <a:pPr lvl="2" eaLnBrk="1" hangingPunct="1"/>
            <a:r>
              <a:rPr lang="en-US" sz="1800" dirty="0"/>
              <a:t>Maximum fertility 3 children per woman 1964, or</a:t>
            </a:r>
          </a:p>
          <a:p>
            <a:pPr lvl="2" eaLnBrk="1" hangingPunct="1"/>
            <a:r>
              <a:rPr lang="en-US" sz="1800" dirty="0"/>
              <a:t>Births &gt;600.000, between  1957 and 1977</a:t>
            </a:r>
          </a:p>
          <a:p>
            <a:pPr lvl="1" eaLnBrk="1" hangingPunct="1"/>
            <a:r>
              <a:rPr lang="en-US" sz="2000" dirty="0"/>
              <a:t>Followed by falling fertility (</a:t>
            </a:r>
            <a:r>
              <a:rPr lang="en-US" sz="2000" i="1" dirty="0"/>
              <a:t>baby-bust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Increase in life expectancy</a:t>
            </a:r>
          </a:p>
          <a:p>
            <a:pPr lvl="1">
              <a:buNone/>
            </a:pPr>
            <a:r>
              <a:rPr lang="en-US" sz="2000" dirty="0"/>
              <a:t>In almost all developed countries, but delayed and more abrupt in Spain</a:t>
            </a:r>
          </a:p>
          <a:p>
            <a:pPr eaLnBrk="1" hangingPunct="1"/>
            <a:r>
              <a:rPr lang="en-US" sz="2400" dirty="0"/>
              <a:t>Result: Future aging of the population when:</a:t>
            </a:r>
          </a:p>
          <a:p>
            <a:pPr lvl="1" eaLnBrk="1" hangingPunct="1">
              <a:buNone/>
            </a:pPr>
            <a:r>
              <a:rPr lang="en-US" sz="2000" dirty="0"/>
              <a:t>A numerous, with few children... Generation retires and lives longer: increase in the “dependency rate”</a:t>
            </a:r>
          </a:p>
          <a:p>
            <a:pPr lvl="1" eaLnBrk="1" hangingPunct="1">
              <a:buNone/>
            </a:pPr>
            <a:r>
              <a:rPr lang="en-US" sz="1800" dirty="0"/>
              <a:t>Demography: dependent/active</a:t>
            </a:r>
          </a:p>
          <a:p>
            <a:pPr lvl="2" eaLnBrk="1" hangingPunct="1"/>
            <a:r>
              <a:rPr lang="en-US" sz="1800" dirty="0"/>
              <a:t>Fiscal: Transfer recipients/contributors</a:t>
            </a:r>
          </a:p>
          <a:p>
            <a:pPr lvl="2" eaLnBrk="1" hangingPunct="1"/>
            <a:r>
              <a:rPr lang="en-US" sz="1800" dirty="0"/>
              <a:t>Illustration using Spanish demographic projection</a:t>
            </a:r>
          </a:p>
        </p:txBody>
      </p:sp>
      <p:sp>
        <p:nvSpPr>
          <p:cNvPr id="248835" name="Rectangle 3"/>
          <p:cNvSpPr>
            <a:spLocks noChangeArrowheads="1"/>
          </p:cNvSpPr>
          <p:nvPr/>
        </p:nvSpPr>
        <p:spPr bwMode="auto">
          <a:xfrm>
            <a:off x="1739900" y="307975"/>
            <a:ext cx="860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a-ES" sz="2400" dirty="0">
                <a:solidFill>
                  <a:prstClr val="black"/>
                </a:solidFill>
              </a:rPr>
              <a:t>II.1. </a:t>
            </a:r>
            <a:r>
              <a:rPr lang="ca-ES" sz="2400" dirty="0" err="1">
                <a:solidFill>
                  <a:prstClr val="black"/>
                </a:solidFill>
              </a:rPr>
              <a:t>Population</a:t>
            </a:r>
            <a:r>
              <a:rPr lang="ca-ES" sz="24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Aging (demographic transition)</a:t>
            </a:r>
          </a:p>
        </p:txBody>
      </p:sp>
    </p:spTree>
    <p:extLst>
      <p:ext uri="{BB962C8B-B14F-4D97-AF65-F5344CB8AC3E}">
        <p14:creationId xmlns:p14="http://schemas.microsoft.com/office/powerpoint/2010/main" val="217208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pPr eaLnBrk="1" hangingPunct="1"/>
            <a:r>
              <a:rPr lang="en-US" sz="2000" b="1" i="1" dirty="0"/>
              <a:t>Dependency rate evolution (Pop&gt;65/Pop 16-65)</a:t>
            </a:r>
            <a:r>
              <a:rPr lang="en-US" sz="2000" b="1" dirty="0"/>
              <a:t> 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2279576" y="1214422"/>
          <a:ext cx="7776864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436" name="Rectangle 1028"/>
          <p:cNvSpPr>
            <a:spLocks noChangeArrowheads="1"/>
          </p:cNvSpPr>
          <p:nvPr/>
        </p:nvSpPr>
        <p:spPr bwMode="auto">
          <a:xfrm>
            <a:off x="8040216" y="5661249"/>
            <a:ext cx="23615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/>
            <a:r>
              <a:rPr lang="es-ES_tradnl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Font: INE (2005) </a:t>
            </a:r>
            <a:r>
              <a:rPr lang="es-ES_tradnl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Escenari</a:t>
            </a:r>
            <a:r>
              <a:rPr lang="es-ES_tradnl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central</a:t>
            </a: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/>
          </p:nvPr>
        </p:nvGraphicFramePr>
        <p:xfrm>
          <a:off x="3070225" y="2616200"/>
          <a:ext cx="13970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cuación" r:id="rId4" imgW="1015920" imgH="660240" progId="Equation.3">
                  <p:embed/>
                </p:oleObj>
              </mc:Choice>
              <mc:Fallback>
                <p:oleObj name="Ecuación" r:id="rId4" imgW="101592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225" y="2616200"/>
                        <a:ext cx="1397000" cy="908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2927649" y="385175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>
                <a:solidFill>
                  <a:prstClr val="black"/>
                </a:solidFill>
              </a:rPr>
              <a:t>1996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6312025" y="558924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>
                <a:solidFill>
                  <a:prstClr val="black"/>
                </a:solidFill>
              </a:rPr>
              <a:t>2050</a:t>
            </a:r>
          </a:p>
        </p:txBody>
      </p:sp>
      <p:graphicFrame>
        <p:nvGraphicFramePr>
          <p:cNvPr id="15" name="14 Objeto"/>
          <p:cNvGraphicFramePr>
            <a:graphicFrameLocks noChangeAspect="1"/>
          </p:cNvGraphicFramePr>
          <p:nvPr>
            <p:extLst/>
          </p:nvPr>
        </p:nvGraphicFramePr>
        <p:xfrm>
          <a:off x="5716589" y="1031875"/>
          <a:ext cx="143192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cuación" r:id="rId6" imgW="1041120" imgH="660240" progId="Equation.3">
                  <p:embed/>
                </p:oleObj>
              </mc:Choice>
              <mc:Fallback>
                <p:oleObj name="Ecuación" r:id="rId6" imgW="104112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6589" y="1031875"/>
                        <a:ext cx="1431925" cy="908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15 CuadroTexto"/>
          <p:cNvSpPr txBox="1"/>
          <p:nvPr/>
        </p:nvSpPr>
        <p:spPr>
          <a:xfrm>
            <a:off x="6240017" y="241159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>
                <a:solidFill>
                  <a:prstClr val="black"/>
                </a:solidFill>
              </a:rPr>
              <a:t>2050</a:t>
            </a:r>
          </a:p>
        </p:txBody>
      </p:sp>
    </p:spTree>
    <p:extLst>
      <p:ext uri="{BB962C8B-B14F-4D97-AF65-F5344CB8AC3E}">
        <p14:creationId xmlns:p14="http://schemas.microsoft.com/office/powerpoint/2010/main" val="329571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Evolution</a:t>
            </a:r>
            <a:r>
              <a:rPr lang="nl-BE" dirty="0" smtClean="0"/>
              <a:t> of risk of </a:t>
            </a:r>
            <a:r>
              <a:rPr lang="nl-BE" dirty="0" err="1" smtClean="0"/>
              <a:t>poverty</a:t>
            </a:r>
            <a:r>
              <a:rPr lang="nl-BE" dirty="0" smtClean="0"/>
              <a:t> or </a:t>
            </a:r>
            <a:r>
              <a:rPr lang="nl-BE" dirty="0" err="1" smtClean="0"/>
              <a:t>social</a:t>
            </a:r>
            <a:r>
              <a:rPr lang="nl-BE" dirty="0" smtClean="0"/>
              <a:t> </a:t>
            </a:r>
            <a:r>
              <a:rPr lang="nl-BE" dirty="0" err="1" smtClean="0"/>
              <a:t>exclusion</a:t>
            </a:r>
            <a:r>
              <a:rPr lang="nl-BE" dirty="0" smtClean="0"/>
              <a:t> </a:t>
            </a:r>
            <a:r>
              <a:rPr lang="nl-BE" dirty="0" err="1" smtClean="0"/>
              <a:t>by</a:t>
            </a:r>
            <a:r>
              <a:rPr lang="nl-BE" dirty="0" smtClean="0"/>
              <a:t> country</a:t>
            </a:r>
            <a:endParaRPr lang="nl-B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09439" y="-1929587"/>
            <a:ext cx="4584983" cy="1034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200780"/>
            <a:ext cx="375272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Rechte verbindingslijn met pijl 3"/>
          <p:cNvCxnSpPr/>
          <p:nvPr/>
        </p:nvCxnSpPr>
        <p:spPr bwMode="auto">
          <a:xfrm>
            <a:off x="1199456" y="6021288"/>
            <a:ext cx="7272808" cy="0"/>
          </a:xfrm>
          <a:prstGeom prst="straightConnector1">
            <a:avLst/>
          </a:prstGeom>
          <a:solidFill>
            <a:srgbClr val="AAD3F1">
              <a:alpha val="25000"/>
            </a:srgbClr>
          </a:solidFill>
          <a:ln w="63500" cap="flat" cmpd="sng" algn="ctr">
            <a:solidFill>
              <a:srgbClr val="FFC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kstvak 4"/>
          <p:cNvSpPr txBox="1"/>
          <p:nvPr/>
        </p:nvSpPr>
        <p:spPr>
          <a:xfrm>
            <a:off x="1847528" y="5539179"/>
            <a:ext cx="1512168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2008: 30%</a:t>
            </a:r>
            <a:endParaRPr lang="nl-BE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672064" y="6137482"/>
            <a:ext cx="1512168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2013: 33%</a:t>
            </a:r>
            <a:endParaRPr lang="nl-BE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5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2688" y="912814"/>
            <a:ext cx="7072312" cy="474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2 CuadroTexto"/>
          <p:cNvSpPr txBox="1">
            <a:spLocks noChangeArrowheads="1"/>
          </p:cNvSpPr>
          <p:nvPr/>
        </p:nvSpPr>
        <p:spPr bwMode="auto">
          <a:xfrm>
            <a:off x="2135560" y="188640"/>
            <a:ext cx="7354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Past and future evolution of the dependency rate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958951" y="6093296"/>
            <a:ext cx="6215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Need for reform... Year 2000 best dependency rate in 2 centuries</a:t>
            </a:r>
          </a:p>
        </p:txBody>
      </p:sp>
    </p:spTree>
    <p:extLst>
      <p:ext uri="{BB962C8B-B14F-4D97-AF65-F5344CB8AC3E}">
        <p14:creationId xmlns:p14="http://schemas.microsoft.com/office/powerpoint/2010/main" val="373324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858" y="0"/>
            <a:ext cx="5421239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032" y="3356992"/>
            <a:ext cx="5571969" cy="349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79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143000"/>
            <a:ext cx="8362950" cy="54546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/>
              <a:t>Fertility: Does it recover or not? </a:t>
            </a:r>
          </a:p>
          <a:p>
            <a:pPr lvl="1"/>
            <a:r>
              <a:rPr lang="en-US" sz="2000" dirty="0"/>
              <a:t>It reaches “2” in Nordic countries, France, USA, etc.</a:t>
            </a:r>
          </a:p>
          <a:p>
            <a:pPr lvl="1"/>
            <a:r>
              <a:rPr lang="en-US" sz="2000" dirty="0"/>
              <a:t> In Spain it’s still very low –in any case, it’s too late...</a:t>
            </a:r>
          </a:p>
          <a:p>
            <a:pPr eaLnBrk="1" hangingPunct="1"/>
            <a:r>
              <a:rPr lang="en-US" sz="2400" dirty="0"/>
              <a:t>Mortality: Besides, it will continue to drop (more dependency)</a:t>
            </a:r>
          </a:p>
          <a:p>
            <a:pPr eaLnBrk="1" hangingPunct="1"/>
            <a:r>
              <a:rPr lang="en-US" sz="2400" dirty="0"/>
              <a:t>Immigrants, the “solution”?   </a:t>
            </a:r>
          </a:p>
          <a:p>
            <a:pPr lvl="1"/>
            <a:r>
              <a:rPr lang="en-US" sz="2000" dirty="0"/>
              <a:t>“ Required” immigrants from 2022 </a:t>
            </a:r>
          </a:p>
          <a:p>
            <a:pPr lvl="1"/>
            <a:r>
              <a:rPr lang="en-US" sz="2000" dirty="0"/>
              <a:t>The incomings from 2000 and 2007 are close to the </a:t>
            </a:r>
            <a:r>
              <a:rPr lang="en-US" sz="2000" i="1" dirty="0"/>
              <a:t>baby boomers</a:t>
            </a:r>
          </a:p>
          <a:p>
            <a:pPr lvl="1"/>
            <a:r>
              <a:rPr lang="en-US" sz="2000" dirty="0"/>
              <a:t>They contribute less and receive other benefits</a:t>
            </a:r>
            <a:endParaRPr lang="en-US" sz="2400" dirty="0"/>
          </a:p>
          <a:p>
            <a:pPr eaLnBrk="1" hangingPunct="1">
              <a:buNone/>
            </a:pPr>
            <a:endParaRPr lang="ca-ES" sz="2400" b="1" dirty="0">
              <a:solidFill>
                <a:schemeClr val="accent2"/>
              </a:solidFill>
            </a:endParaRPr>
          </a:p>
        </p:txBody>
      </p:sp>
      <p:sp>
        <p:nvSpPr>
          <p:cNvPr id="248835" name="Rectangle 3"/>
          <p:cNvSpPr>
            <a:spLocks noChangeArrowheads="1"/>
          </p:cNvSpPr>
          <p:nvPr/>
        </p:nvSpPr>
        <p:spPr bwMode="auto">
          <a:xfrm>
            <a:off x="1739900" y="307975"/>
            <a:ext cx="86042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Credibility of such long-term projections? Assumptions:</a:t>
            </a:r>
          </a:p>
        </p:txBody>
      </p:sp>
    </p:spTree>
    <p:extLst>
      <p:ext uri="{BB962C8B-B14F-4D97-AF65-F5344CB8AC3E}">
        <p14:creationId xmlns:p14="http://schemas.microsoft.com/office/powerpoint/2010/main" val="379496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93" name="Rectangle 21"/>
          <p:cNvSpPr>
            <a:spLocks noChangeArrowheads="1"/>
          </p:cNvSpPr>
          <p:nvPr/>
        </p:nvSpPr>
        <p:spPr bwMode="auto">
          <a:xfrm>
            <a:off x="1847528" y="274638"/>
            <a:ext cx="8382000" cy="63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2400" dirty="0">
                <a:solidFill>
                  <a:prstClr val="black"/>
                </a:solidFill>
              </a:rPr>
              <a:t>II.2</a:t>
            </a:r>
            <a:r>
              <a:rPr lang="en-US" sz="2400" dirty="0">
                <a:solidFill>
                  <a:prstClr val="black"/>
                </a:solidFill>
              </a:rPr>
              <a:t>. Sustainability of the pay-as-you-go pension System</a:t>
            </a:r>
          </a:p>
          <a:p>
            <a:pPr algn="ctr"/>
            <a:r>
              <a:rPr lang="ca-ES" sz="2400" dirty="0">
                <a:solidFill>
                  <a:srgbClr val="1F497D"/>
                </a:solidFill>
              </a:rPr>
              <a:t>[</a:t>
            </a:r>
            <a:r>
              <a:rPr lang="en-US" sz="2400" dirty="0">
                <a:solidFill>
                  <a:srgbClr val="1F497D"/>
                </a:solidFill>
              </a:rPr>
              <a:t>Funding: Pay-as-you-go versus capitalization] </a:t>
            </a:r>
          </a:p>
        </p:txBody>
      </p:sp>
      <p:sp>
        <p:nvSpPr>
          <p:cNvPr id="35" name="34 CuadroTexto"/>
          <p:cNvSpPr txBox="1">
            <a:spLocks noChangeArrowheads="1"/>
          </p:cNvSpPr>
          <p:nvPr/>
        </p:nvSpPr>
        <p:spPr bwMode="auto">
          <a:xfrm>
            <a:off x="4517252" y="4578736"/>
            <a:ext cx="588411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F497D"/>
                </a:solidFill>
              </a:rPr>
              <a:t>Pension System crisis</a:t>
            </a:r>
          </a:p>
          <a:p>
            <a:r>
              <a:rPr lang="en-US" dirty="0">
                <a:solidFill>
                  <a:prstClr val="black"/>
                </a:solidFill>
              </a:rPr>
              <a:t>Pyramid reversal → Pay-as-you-go System crisis</a:t>
            </a:r>
          </a:p>
          <a:p>
            <a:r>
              <a:rPr lang="en-US" dirty="0">
                <a:solidFill>
                  <a:prstClr val="black"/>
                </a:solidFill>
              </a:rPr>
              <a:t>Solution: Transition to capitalization system, but... “Problem of transition”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prstClr val="black"/>
                </a:solidFill>
              </a:rPr>
              <a:t>Currently 2 active burdens: Ancient system and create funds. Unfeasible! But if it’s not public and explicit, it will be implicit. 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prstClr val="black"/>
                </a:solidFill>
              </a:rPr>
              <a:t>Financial Crisis makes it less interesting</a:t>
            </a:r>
          </a:p>
        </p:txBody>
      </p:sp>
      <p:grpSp>
        <p:nvGrpSpPr>
          <p:cNvPr id="6" name="5 Grupo"/>
          <p:cNvGrpSpPr/>
          <p:nvPr/>
        </p:nvGrpSpPr>
        <p:grpSpPr>
          <a:xfrm>
            <a:off x="1611600" y="1388392"/>
            <a:ext cx="4412393" cy="4560888"/>
            <a:chOff x="87599" y="1388392"/>
            <a:chExt cx="4412393" cy="4560888"/>
          </a:xfrm>
        </p:grpSpPr>
        <p:grpSp>
          <p:nvGrpSpPr>
            <p:cNvPr id="2" name="Group 23"/>
            <p:cNvGrpSpPr>
              <a:grpSpLocks/>
            </p:cNvGrpSpPr>
            <p:nvPr/>
          </p:nvGrpSpPr>
          <p:grpSpPr bwMode="auto">
            <a:xfrm>
              <a:off x="304230" y="1388392"/>
              <a:ext cx="4195762" cy="4560888"/>
              <a:chOff x="2973" y="1399"/>
              <a:chExt cx="2643" cy="2873"/>
            </a:xfrm>
          </p:grpSpPr>
          <p:grpSp>
            <p:nvGrpSpPr>
              <p:cNvPr id="3" name="Group 2"/>
              <p:cNvGrpSpPr>
                <a:grpSpLocks/>
              </p:cNvGrpSpPr>
              <p:nvPr/>
            </p:nvGrpSpPr>
            <p:grpSpPr bwMode="auto">
              <a:xfrm>
                <a:off x="2973" y="3320"/>
                <a:ext cx="636" cy="907"/>
                <a:chOff x="1248" y="240"/>
                <a:chExt cx="4176" cy="3600"/>
              </a:xfrm>
            </p:grpSpPr>
            <p:sp>
              <p:nvSpPr>
                <p:cNvPr id="23577" name="Pyr1"/>
                <p:cNvSpPr>
                  <a:spLocks noEditPoints="1" noChangeArrowheads="1"/>
                </p:cNvSpPr>
                <p:nvPr/>
              </p:nvSpPr>
              <p:spPr bwMode="auto">
                <a:xfrm>
                  <a:off x="2873" y="240"/>
                  <a:ext cx="936" cy="79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5400 w 21600"/>
                    <a:gd name="T10" fmla="*/ 11802 h 21600"/>
                    <a:gd name="T11" fmla="*/ 16200 w 21600"/>
                    <a:gd name="T12" fmla="*/ 20598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>
                      <a:moveTo>
                        <a:pt x="108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10800" y="0"/>
                      </a:lnTo>
                      <a:close/>
                    </a:path>
                  </a:pathLst>
                </a:custGeom>
                <a:solidFill>
                  <a:srgbClr val="D8EBB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78" name="Pyr2"/>
                <p:cNvSpPr>
                  <a:spLocks noEditPoints="1" noChangeArrowheads="1"/>
                </p:cNvSpPr>
                <p:nvPr/>
              </p:nvSpPr>
              <p:spPr bwMode="auto">
                <a:xfrm>
                  <a:off x="2331" y="1038"/>
                  <a:ext cx="2015" cy="9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789 w 21600"/>
                    <a:gd name="T13" fmla="*/ 508 h 21600"/>
                    <a:gd name="T14" fmla="*/ 15811 w 21600"/>
                    <a:gd name="T15" fmla="*/ 2109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787" y="0"/>
                      </a:moveTo>
                      <a:lnTo>
                        <a:pt x="15812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5787" y="0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79" name="Pyr3"/>
                <p:cNvSpPr>
                  <a:spLocks noEditPoints="1" noChangeArrowheads="1"/>
                </p:cNvSpPr>
                <p:nvPr/>
              </p:nvSpPr>
              <p:spPr bwMode="auto">
                <a:xfrm>
                  <a:off x="1795" y="1974"/>
                  <a:ext cx="3087" cy="93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290 w 21600"/>
                    <a:gd name="T13" fmla="*/ 508 h 21600"/>
                    <a:gd name="T14" fmla="*/ 16310 w 21600"/>
                    <a:gd name="T15" fmla="*/ 2109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3768" y="0"/>
                      </a:moveTo>
                      <a:lnTo>
                        <a:pt x="17831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3768" y="0"/>
                      </a:lnTo>
                      <a:close/>
                    </a:path>
                  </a:pathLst>
                </a:custGeom>
                <a:solidFill>
                  <a:srgbClr val="FFBE7D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80" name="Pyr4"/>
                <p:cNvSpPr>
                  <a:spLocks noEditPoints="1" noChangeArrowheads="1"/>
                </p:cNvSpPr>
                <p:nvPr/>
              </p:nvSpPr>
              <p:spPr bwMode="auto">
                <a:xfrm>
                  <a:off x="1248" y="2904"/>
                  <a:ext cx="4176" cy="9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284 w 21600"/>
                    <a:gd name="T13" fmla="*/ 508 h 21600"/>
                    <a:gd name="T14" fmla="*/ 17312 w 21600"/>
                    <a:gd name="T15" fmla="*/ 2109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793" y="0"/>
                      </a:moveTo>
                      <a:lnTo>
                        <a:pt x="18806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2793" y="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 rot="10800000">
                <a:off x="4017" y="3289"/>
                <a:ext cx="545" cy="983"/>
                <a:chOff x="1248" y="240"/>
                <a:chExt cx="4176" cy="3600"/>
              </a:xfrm>
            </p:grpSpPr>
            <p:sp>
              <p:nvSpPr>
                <p:cNvPr id="23573" name="Pyr1"/>
                <p:cNvSpPr>
                  <a:spLocks noEditPoints="1" noChangeArrowheads="1"/>
                </p:cNvSpPr>
                <p:nvPr/>
              </p:nvSpPr>
              <p:spPr bwMode="auto">
                <a:xfrm>
                  <a:off x="2873" y="240"/>
                  <a:ext cx="936" cy="79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5400 w 21600"/>
                    <a:gd name="T10" fmla="*/ 11802 h 21600"/>
                    <a:gd name="T11" fmla="*/ 16200 w 21600"/>
                    <a:gd name="T12" fmla="*/ 20598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>
                      <a:moveTo>
                        <a:pt x="108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10800" y="0"/>
                      </a:lnTo>
                      <a:close/>
                    </a:path>
                  </a:pathLst>
                </a:custGeom>
                <a:solidFill>
                  <a:srgbClr val="D8EBB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74" name="Pyr2"/>
                <p:cNvSpPr>
                  <a:spLocks noEditPoints="1" noChangeArrowheads="1"/>
                </p:cNvSpPr>
                <p:nvPr/>
              </p:nvSpPr>
              <p:spPr bwMode="auto">
                <a:xfrm>
                  <a:off x="2331" y="1038"/>
                  <a:ext cx="2015" cy="9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789 w 21600"/>
                    <a:gd name="T13" fmla="*/ 508 h 21600"/>
                    <a:gd name="T14" fmla="*/ 15811 w 21600"/>
                    <a:gd name="T15" fmla="*/ 2109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787" y="0"/>
                      </a:moveTo>
                      <a:lnTo>
                        <a:pt x="15812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5787" y="0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75" name="Pyr3"/>
                <p:cNvSpPr>
                  <a:spLocks noEditPoints="1" noChangeArrowheads="1"/>
                </p:cNvSpPr>
                <p:nvPr/>
              </p:nvSpPr>
              <p:spPr bwMode="auto">
                <a:xfrm>
                  <a:off x="1795" y="1974"/>
                  <a:ext cx="3087" cy="93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290 w 21600"/>
                    <a:gd name="T13" fmla="*/ 508 h 21600"/>
                    <a:gd name="T14" fmla="*/ 16310 w 21600"/>
                    <a:gd name="T15" fmla="*/ 2109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3768" y="0"/>
                      </a:moveTo>
                      <a:lnTo>
                        <a:pt x="17831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3768" y="0"/>
                      </a:lnTo>
                      <a:close/>
                    </a:path>
                  </a:pathLst>
                </a:custGeom>
                <a:solidFill>
                  <a:srgbClr val="FFBE7D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76" name="Pyr4"/>
                <p:cNvSpPr>
                  <a:spLocks noEditPoints="1" noChangeArrowheads="1"/>
                </p:cNvSpPr>
                <p:nvPr/>
              </p:nvSpPr>
              <p:spPr bwMode="auto">
                <a:xfrm>
                  <a:off x="1248" y="2904"/>
                  <a:ext cx="4176" cy="9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284 w 21600"/>
                    <a:gd name="T13" fmla="*/ 508 h 21600"/>
                    <a:gd name="T14" fmla="*/ 17312 w 21600"/>
                    <a:gd name="T15" fmla="*/ 2109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793" y="0"/>
                      </a:moveTo>
                      <a:lnTo>
                        <a:pt x="18806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2793" y="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3571" name="Text Box 12"/>
              <p:cNvSpPr txBox="1">
                <a:spLocks noChangeArrowheads="1"/>
              </p:cNvSpPr>
              <p:nvPr/>
            </p:nvSpPr>
            <p:spPr bwMode="auto">
              <a:xfrm>
                <a:off x="3109" y="2103"/>
                <a:ext cx="2314" cy="10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b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600" dirty="0">
                    <a:solidFill>
                      <a:srgbClr val="000000"/>
                    </a:solidFill>
                    <a:latin typeface="Garamond" pitchFamily="18" charset="0"/>
                  </a:rPr>
                  <a:t>Necessary contributions/possible retirement pensions depending on the population structure:</a:t>
                </a:r>
              </a:p>
              <a:p>
                <a:pPr>
                  <a:lnSpc>
                    <a:spcPct val="90000"/>
                  </a:lnSpc>
                </a:pPr>
                <a:endParaRPr lang="ca-ES" sz="1600" dirty="0">
                  <a:solidFill>
                    <a:srgbClr val="000000"/>
                  </a:solidFill>
                  <a:latin typeface="Garamond" pitchFamily="18" charset="0"/>
                </a:endParaRPr>
              </a:p>
              <a:p>
                <a:pPr>
                  <a:lnSpc>
                    <a:spcPct val="90000"/>
                  </a:lnSpc>
                </a:pPr>
                <a:endParaRPr lang="ca-ES" sz="1600" dirty="0">
                  <a:solidFill>
                    <a:srgbClr val="000000"/>
                  </a:solidFill>
                  <a:latin typeface="Garamond" pitchFamily="18" charset="0"/>
                </a:endParaRPr>
              </a:p>
              <a:p>
                <a:pPr>
                  <a:lnSpc>
                    <a:spcPct val="90000"/>
                  </a:lnSpc>
                </a:pPr>
                <a:endParaRPr lang="ca-ES" sz="1600" dirty="0">
                  <a:solidFill>
                    <a:srgbClr val="000000"/>
                  </a:solidFill>
                  <a:latin typeface="Garamond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ca-ES" sz="1600" dirty="0" err="1">
                    <a:solidFill>
                      <a:srgbClr val="000000"/>
                    </a:solidFill>
                    <a:latin typeface="Garamond" pitchFamily="18" charset="0"/>
                  </a:rPr>
                  <a:t>Low</a:t>
                </a:r>
                <a:r>
                  <a:rPr lang="ca-ES" sz="1600" dirty="0">
                    <a:solidFill>
                      <a:srgbClr val="000000"/>
                    </a:solidFill>
                    <a:latin typeface="Garamond" pitchFamily="18" charset="0"/>
                  </a:rPr>
                  <a:t>	           </a:t>
                </a:r>
                <a:r>
                  <a:rPr lang="ca-ES" sz="1600" dirty="0" err="1">
                    <a:solidFill>
                      <a:srgbClr val="000000"/>
                    </a:solidFill>
                    <a:latin typeface="Garamond" pitchFamily="18" charset="0"/>
                  </a:rPr>
                  <a:t>High</a:t>
                </a:r>
                <a:endParaRPr lang="ca-ES" sz="1600" dirty="0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23572" name="Text Box 14"/>
              <p:cNvSpPr txBox="1">
                <a:spLocks noChangeArrowheads="1"/>
              </p:cNvSpPr>
              <p:nvPr/>
            </p:nvSpPr>
            <p:spPr bwMode="auto">
              <a:xfrm>
                <a:off x="3024" y="1399"/>
                <a:ext cx="2592" cy="6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b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600" b="1" dirty="0">
                    <a:solidFill>
                      <a:srgbClr val="000000"/>
                    </a:solidFill>
                    <a:latin typeface="Garamond" pitchFamily="18" charset="0"/>
                  </a:rPr>
                  <a:t>Return of the </a:t>
                </a:r>
                <a:r>
                  <a:rPr lang="en-US" sz="1600" b="1" u="sng" dirty="0">
                    <a:solidFill>
                      <a:srgbClr val="000000"/>
                    </a:solidFill>
                    <a:latin typeface="Garamond" pitchFamily="18" charset="0"/>
                  </a:rPr>
                  <a:t>Pay-as-you-go</a:t>
                </a:r>
                <a:r>
                  <a:rPr lang="en-US" sz="1600" b="1" dirty="0">
                    <a:solidFill>
                      <a:srgbClr val="000000"/>
                    </a:solidFill>
                    <a:latin typeface="Garamond" pitchFamily="18" charset="0"/>
                  </a:rPr>
                  <a:t> System</a:t>
                </a:r>
              </a:p>
              <a:p>
                <a:pPr>
                  <a:lnSpc>
                    <a:spcPct val="90000"/>
                  </a:lnSpc>
                </a:pPr>
                <a:endParaRPr lang="en-US" sz="1600" dirty="0">
                  <a:solidFill>
                    <a:srgbClr val="000000"/>
                  </a:solidFill>
                  <a:latin typeface="Garamond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1600" dirty="0">
                    <a:solidFill>
                      <a:srgbClr val="000000"/>
                    </a:solidFill>
                    <a:latin typeface="Garamond" pitchFamily="18" charset="0"/>
                  </a:rPr>
                  <a:t>Depends on : population growth and productivity</a:t>
                </a:r>
              </a:p>
              <a:p>
                <a:pPr>
                  <a:lnSpc>
                    <a:spcPct val="90000"/>
                  </a:lnSpc>
                </a:pPr>
                <a:r>
                  <a:rPr lang="ca-ES" sz="1600" dirty="0">
                    <a:solidFill>
                      <a:srgbClr val="000000"/>
                    </a:solidFill>
                    <a:latin typeface="Garamond" pitchFamily="18" charset="0"/>
                  </a:rPr>
                  <a:t> </a:t>
                </a:r>
              </a:p>
            </p:txBody>
          </p:sp>
        </p:grpSp>
        <p:sp>
          <p:nvSpPr>
            <p:cNvPr id="31" name="30 Flecha curvada hacia la izquierda"/>
            <p:cNvSpPr/>
            <p:nvPr/>
          </p:nvSpPr>
          <p:spPr>
            <a:xfrm rot="10992860">
              <a:off x="87599" y="4429604"/>
              <a:ext cx="287975" cy="72008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>
                <a:solidFill>
                  <a:prstClr val="black"/>
                </a:solidFill>
              </a:endParaRPr>
            </a:p>
          </p:txBody>
        </p:sp>
        <p:sp>
          <p:nvSpPr>
            <p:cNvPr id="32" name="31 Flecha curvada hacia la izquierda"/>
            <p:cNvSpPr/>
            <p:nvPr/>
          </p:nvSpPr>
          <p:spPr>
            <a:xfrm rot="10992860">
              <a:off x="1560528" y="4443721"/>
              <a:ext cx="255551" cy="706862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>
                <a:solidFill>
                  <a:prstClr val="black"/>
                </a:solidFill>
              </a:endParaRPr>
            </a:p>
          </p:txBody>
        </p:sp>
      </p:grpSp>
      <p:sp>
        <p:nvSpPr>
          <p:cNvPr id="33" name="32 CuadroTexto"/>
          <p:cNvSpPr txBox="1"/>
          <p:nvPr/>
        </p:nvSpPr>
        <p:spPr>
          <a:xfrm>
            <a:off x="7464152" y="4221089"/>
            <a:ext cx="2934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err="1">
                <a:solidFill>
                  <a:prstClr val="black"/>
                </a:solidFill>
              </a:rPr>
              <a:t>Investment</a:t>
            </a:r>
            <a:r>
              <a:rPr lang="ca-ES" dirty="0">
                <a:solidFill>
                  <a:prstClr val="black"/>
                </a:solidFill>
              </a:rPr>
              <a:t> in </a:t>
            </a:r>
            <a:r>
              <a:rPr lang="ca-ES" dirty="0" err="1">
                <a:solidFill>
                  <a:prstClr val="black"/>
                </a:solidFill>
              </a:rPr>
              <a:t>financial</a:t>
            </a:r>
            <a:r>
              <a:rPr lang="ca-ES" dirty="0">
                <a:solidFill>
                  <a:prstClr val="black"/>
                </a:solidFill>
              </a:rPr>
              <a:t> </a:t>
            </a:r>
            <a:r>
              <a:rPr lang="ca-ES" dirty="0" err="1">
                <a:solidFill>
                  <a:prstClr val="black"/>
                </a:solidFill>
              </a:rPr>
              <a:t>assets</a:t>
            </a:r>
            <a:endParaRPr lang="ca-ES" dirty="0">
              <a:solidFill>
                <a:prstClr val="black"/>
              </a:solidFill>
            </a:endParaRPr>
          </a:p>
          <a:p>
            <a:endParaRPr lang="ca-ES" dirty="0">
              <a:solidFill>
                <a:prstClr val="black"/>
              </a:solidFill>
            </a:endParaRPr>
          </a:p>
        </p:txBody>
      </p:sp>
      <p:grpSp>
        <p:nvGrpSpPr>
          <p:cNvPr id="47" name="46 Grupo"/>
          <p:cNvGrpSpPr/>
          <p:nvPr/>
        </p:nvGrpSpPr>
        <p:grpSpPr>
          <a:xfrm>
            <a:off x="6023993" y="1365226"/>
            <a:ext cx="4401691" cy="2724151"/>
            <a:chOff x="4499992" y="1365225"/>
            <a:chExt cx="4401691" cy="2724151"/>
          </a:xfrm>
        </p:grpSpPr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4499992" y="1365225"/>
              <a:ext cx="4401691" cy="2724151"/>
              <a:chOff x="192" y="1263"/>
              <a:chExt cx="2592" cy="1716"/>
            </a:xfrm>
          </p:grpSpPr>
          <p:sp>
            <p:nvSpPr>
              <p:cNvPr id="23562" name="Text Box 13"/>
              <p:cNvSpPr txBox="1">
                <a:spLocks noChangeArrowheads="1"/>
              </p:cNvSpPr>
              <p:nvPr/>
            </p:nvSpPr>
            <p:spPr bwMode="auto">
              <a:xfrm>
                <a:off x="192" y="1263"/>
                <a:ext cx="2592" cy="6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b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600" b="1" dirty="0">
                    <a:solidFill>
                      <a:srgbClr val="000000"/>
                    </a:solidFill>
                    <a:latin typeface="Garamond" pitchFamily="18" charset="0"/>
                  </a:rPr>
                  <a:t>Return of the </a:t>
                </a:r>
                <a:r>
                  <a:rPr lang="en-US" sz="1600" b="1" u="sng" dirty="0">
                    <a:solidFill>
                      <a:srgbClr val="000000"/>
                    </a:solidFill>
                    <a:latin typeface="Garamond" pitchFamily="18" charset="0"/>
                  </a:rPr>
                  <a:t>capitalization </a:t>
                </a:r>
                <a:r>
                  <a:rPr lang="en-US" sz="1600" b="1" dirty="0">
                    <a:solidFill>
                      <a:srgbClr val="000000"/>
                    </a:solidFill>
                    <a:latin typeface="Garamond" pitchFamily="18" charset="0"/>
                  </a:rPr>
                  <a:t>system: </a:t>
                </a:r>
                <a:r>
                  <a:rPr lang="en-US" sz="1600" dirty="0">
                    <a:solidFill>
                      <a:srgbClr val="000000"/>
                    </a:solidFill>
                    <a:latin typeface="Garamond" pitchFamily="18" charset="0"/>
                  </a:rPr>
                  <a:t>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0" dirty="0">
                    <a:solidFill>
                      <a:srgbClr val="000000"/>
                    </a:solidFill>
                    <a:latin typeface="Garamond" pitchFamily="18" charset="0"/>
                  </a:rPr>
                  <a:t>It depends on the real interest rate (nominal </a:t>
                </a:r>
                <a:r>
                  <a:rPr lang="en-US" sz="1600" b="1" dirty="0">
                    <a:solidFill>
                      <a:srgbClr val="C0504D"/>
                    </a:solidFill>
                    <a:latin typeface="Garamond" pitchFamily="18" charset="0"/>
                  </a:rPr>
                  <a:t>– inflation</a:t>
                </a:r>
                <a:r>
                  <a:rPr lang="en-US" sz="1600" dirty="0">
                    <a:solidFill>
                      <a:srgbClr val="000000"/>
                    </a:solidFill>
                    <a:latin typeface="Garamond" pitchFamily="18" charset="0"/>
                  </a:rPr>
                  <a:t>)</a:t>
                </a:r>
              </a:p>
              <a:p>
                <a:pPr>
                  <a:lnSpc>
                    <a:spcPct val="90000"/>
                  </a:lnSpc>
                </a:pPr>
                <a:endParaRPr lang="ca-ES" sz="1600" dirty="0">
                  <a:solidFill>
                    <a:srgbClr val="0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23564" name="Rectangle 19"/>
              <p:cNvSpPr>
                <a:spLocks noChangeArrowheads="1"/>
              </p:cNvSpPr>
              <p:nvPr/>
            </p:nvSpPr>
            <p:spPr bwMode="auto">
              <a:xfrm>
                <a:off x="362" y="1973"/>
                <a:ext cx="2120" cy="77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a-ES">
                  <a:solidFill>
                    <a:prstClr val="black"/>
                  </a:solidFill>
                </a:endParaRPr>
              </a:p>
            </p:txBody>
          </p:sp>
          <p:sp>
            <p:nvSpPr>
              <p:cNvPr id="23565" name="AutoShape 20"/>
              <p:cNvSpPr>
                <a:spLocks noChangeArrowheads="1"/>
              </p:cNvSpPr>
              <p:nvPr/>
            </p:nvSpPr>
            <p:spPr bwMode="auto">
              <a:xfrm>
                <a:off x="1347" y="2835"/>
                <a:ext cx="1008" cy="144"/>
              </a:xfrm>
              <a:prstGeom prst="curvedUpArrow">
                <a:avLst>
                  <a:gd name="adj1" fmla="val 140000"/>
                  <a:gd name="adj2" fmla="val 280000"/>
                  <a:gd name="adj3" fmla="val 33333"/>
                </a:avLst>
              </a:prstGeom>
              <a:solidFill>
                <a:srgbClr val="B2B2B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a-E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44" name="43 Imagen" descr="niñ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6056" y="2692899"/>
              <a:ext cx="859251" cy="864096"/>
            </a:xfrm>
            <a:prstGeom prst="rect">
              <a:avLst/>
            </a:prstGeom>
          </p:spPr>
        </p:pic>
        <p:pic>
          <p:nvPicPr>
            <p:cNvPr id="45" name="44 Imagen" descr="adulto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0192" y="2620891"/>
              <a:ext cx="756097" cy="1096141"/>
            </a:xfrm>
            <a:prstGeom prst="rect">
              <a:avLst/>
            </a:prstGeom>
          </p:spPr>
        </p:pic>
        <p:pic>
          <p:nvPicPr>
            <p:cNvPr id="46" name="45 Imagen" descr="abuelito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90061" y="2692899"/>
              <a:ext cx="569789" cy="953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669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47529" y="980728"/>
            <a:ext cx="8569325" cy="4128324"/>
          </a:xfrm>
        </p:spPr>
        <p:txBody>
          <a:bodyPr/>
          <a:lstStyle/>
          <a:p>
            <a:pPr lvl="1">
              <a:buNone/>
              <a:defRPr/>
            </a:pPr>
            <a:r>
              <a:rPr lang="en-US" sz="1800" dirty="0"/>
              <a:t>a) An illustrative calculation :  From the </a:t>
            </a:r>
            <a:r>
              <a:rPr lang="en-US" sz="1800" u="sng" dirty="0"/>
              <a:t>budget constraint </a:t>
            </a:r>
            <a:r>
              <a:rPr lang="en-US" sz="1800" dirty="0"/>
              <a:t>of the System</a:t>
            </a:r>
          </a:p>
        </p:txBody>
      </p:sp>
      <p:sp>
        <p:nvSpPr>
          <p:cNvPr id="1034" name="Rectangle 4"/>
          <p:cNvSpPr>
            <a:spLocks noChangeArrowheads="1"/>
          </p:cNvSpPr>
          <p:nvPr/>
        </p:nvSpPr>
        <p:spPr bwMode="auto">
          <a:xfrm>
            <a:off x="1524001" y="3130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1524001" y="28792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244745" name="Text Box 9"/>
          <p:cNvSpPr txBox="1">
            <a:spLocks noChangeArrowheads="1"/>
          </p:cNvSpPr>
          <p:nvPr/>
        </p:nvSpPr>
        <p:spPr bwMode="auto">
          <a:xfrm>
            <a:off x="7248526" y="2125834"/>
            <a:ext cx="19454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r>
              <a:rPr lang="ca-ES" sz="1600" dirty="0">
                <a:solidFill>
                  <a:prstClr val="black"/>
                </a:solidFill>
              </a:rPr>
              <a:t>Nº of </a:t>
            </a:r>
            <a:r>
              <a:rPr lang="ca-ES" sz="1600" dirty="0" err="1">
                <a:solidFill>
                  <a:prstClr val="black"/>
                </a:solidFill>
              </a:rPr>
              <a:t>retired</a:t>
            </a:r>
            <a:r>
              <a:rPr lang="ca-ES" sz="1600" dirty="0">
                <a:solidFill>
                  <a:prstClr val="black"/>
                </a:solidFill>
              </a:rPr>
              <a:t> </a:t>
            </a:r>
            <a:r>
              <a:rPr lang="ca-ES" sz="1600" dirty="0" err="1">
                <a:solidFill>
                  <a:prstClr val="black"/>
                </a:solidFill>
              </a:rPr>
              <a:t>workers</a:t>
            </a:r>
            <a:endParaRPr lang="ca-ES" sz="1600" dirty="0">
              <a:solidFill>
                <a:prstClr val="black"/>
              </a:solidFill>
            </a:endParaRPr>
          </a:p>
        </p:txBody>
      </p:sp>
      <p:sp>
        <p:nvSpPr>
          <p:cNvPr id="1038" name="Rectangle 11"/>
          <p:cNvSpPr>
            <a:spLocks noChangeArrowheads="1"/>
          </p:cNvSpPr>
          <p:nvPr/>
        </p:nvSpPr>
        <p:spPr bwMode="auto">
          <a:xfrm>
            <a:off x="1524001" y="3130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graphicFrame>
        <p:nvGraphicFramePr>
          <p:cNvPr id="244746" name="Object 5"/>
          <p:cNvGraphicFramePr>
            <a:graphicFrameLocks noChangeAspect="1"/>
          </p:cNvGraphicFramePr>
          <p:nvPr/>
        </p:nvGraphicFramePr>
        <p:xfrm>
          <a:off x="6743701" y="2446925"/>
          <a:ext cx="3143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r:id="rId4" imgW="139700" imgH="228600" progId="">
                  <p:embed/>
                </p:oleObj>
              </mc:Choice>
              <mc:Fallback>
                <p:oleObj r:id="rId4" imgW="13970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1" y="2446925"/>
                        <a:ext cx="314325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4748" name="Text Box 12"/>
          <p:cNvSpPr txBox="1">
            <a:spLocks noChangeArrowheads="1"/>
          </p:cNvSpPr>
          <p:nvPr/>
        </p:nvSpPr>
        <p:spPr bwMode="auto">
          <a:xfrm>
            <a:off x="7247486" y="2523483"/>
            <a:ext cx="16454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Contribution rate</a:t>
            </a:r>
          </a:p>
        </p:txBody>
      </p:sp>
      <p:sp>
        <p:nvSpPr>
          <p:cNvPr id="1040" name="Rectangle 14"/>
          <p:cNvSpPr>
            <a:spLocks noChangeArrowheads="1"/>
          </p:cNvSpPr>
          <p:nvPr/>
        </p:nvSpPr>
        <p:spPr bwMode="auto">
          <a:xfrm>
            <a:off x="1524001" y="3130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graphicFrame>
        <p:nvGraphicFramePr>
          <p:cNvPr id="244749" name="Object 6"/>
          <p:cNvGraphicFramePr>
            <a:graphicFrameLocks noChangeAspect="1"/>
          </p:cNvGraphicFramePr>
          <p:nvPr/>
        </p:nvGraphicFramePr>
        <p:xfrm>
          <a:off x="6672064" y="2015125"/>
          <a:ext cx="306388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r:id="rId6" imgW="165028" imgH="228501" progId="">
                  <p:embed/>
                </p:oleObj>
              </mc:Choice>
              <mc:Fallback>
                <p:oleObj r:id="rId6" imgW="165028" imgH="22850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064" y="2015125"/>
                        <a:ext cx="306388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" name="Rectangle 16"/>
          <p:cNvSpPr>
            <a:spLocks noChangeArrowheads="1"/>
          </p:cNvSpPr>
          <p:nvPr/>
        </p:nvSpPr>
        <p:spPr bwMode="auto">
          <a:xfrm>
            <a:off x="1524001" y="3130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244753" name="Text Box 17"/>
          <p:cNvSpPr txBox="1">
            <a:spLocks noChangeArrowheads="1"/>
          </p:cNvSpPr>
          <p:nvPr/>
        </p:nvSpPr>
        <p:spPr bwMode="auto">
          <a:xfrm>
            <a:off x="7267577" y="2911630"/>
            <a:ext cx="32929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Employed population (</a:t>
            </a:r>
            <a:r>
              <a:rPr lang="en-US" sz="1600" dirty="0" err="1">
                <a:solidFill>
                  <a:prstClr val="black"/>
                </a:solidFill>
              </a:rPr>
              <a:t>aprox</a:t>
            </a:r>
            <a:r>
              <a:rPr lang="en-US" sz="1600" dirty="0">
                <a:solidFill>
                  <a:prstClr val="black"/>
                </a:solidFill>
              </a:rPr>
              <a:t>. contributors)</a:t>
            </a: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1524001" y="303002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244756" name="Line 20"/>
          <p:cNvSpPr>
            <a:spLocks noChangeShapeType="1"/>
          </p:cNvSpPr>
          <p:nvPr/>
        </p:nvSpPr>
        <p:spPr bwMode="auto">
          <a:xfrm>
            <a:off x="3143250" y="1958306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b"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244757" name="Text Box 21"/>
          <p:cNvSpPr txBox="1">
            <a:spLocks noChangeArrowheads="1"/>
          </p:cNvSpPr>
          <p:nvPr/>
        </p:nvSpPr>
        <p:spPr bwMode="auto">
          <a:xfrm>
            <a:off x="3287688" y="2111505"/>
            <a:ext cx="26892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r>
              <a:rPr lang="ca-ES" dirty="0">
                <a:solidFill>
                  <a:prstClr val="black"/>
                </a:solidFill>
              </a:rPr>
              <a:t>*/ </a:t>
            </a:r>
            <a:r>
              <a:rPr lang="ca-ES" dirty="0" err="1">
                <a:solidFill>
                  <a:prstClr val="black"/>
                </a:solidFill>
              </a:rPr>
              <a:t>Active</a:t>
            </a:r>
            <a:r>
              <a:rPr lang="ca-ES" dirty="0">
                <a:solidFill>
                  <a:prstClr val="black"/>
                </a:solidFill>
              </a:rPr>
              <a:t> </a:t>
            </a:r>
            <a:r>
              <a:rPr lang="ca-ES" dirty="0" err="1">
                <a:solidFill>
                  <a:prstClr val="black"/>
                </a:solidFill>
              </a:rPr>
              <a:t>population</a:t>
            </a:r>
            <a:endParaRPr lang="ca-ES" dirty="0">
              <a:solidFill>
                <a:prstClr val="black"/>
              </a:solidFill>
            </a:endParaRPr>
          </a:p>
          <a:p>
            <a:r>
              <a:rPr lang="ca-ES" dirty="0">
                <a:solidFill>
                  <a:prstClr val="black"/>
                </a:solidFill>
              </a:rPr>
              <a:t>*/ </a:t>
            </a:r>
            <a:r>
              <a:rPr lang="ca-ES" dirty="0" err="1">
                <a:solidFill>
                  <a:prstClr val="black"/>
                </a:solidFill>
              </a:rPr>
              <a:t>Working</a:t>
            </a:r>
            <a:r>
              <a:rPr lang="ca-ES" dirty="0">
                <a:solidFill>
                  <a:prstClr val="black"/>
                </a:solidFill>
              </a:rPr>
              <a:t> </a:t>
            </a:r>
            <a:r>
              <a:rPr lang="ca-ES" dirty="0" err="1">
                <a:solidFill>
                  <a:prstClr val="black"/>
                </a:solidFill>
              </a:rPr>
              <a:t>age</a:t>
            </a:r>
            <a:r>
              <a:rPr lang="ca-ES" dirty="0">
                <a:solidFill>
                  <a:prstClr val="black"/>
                </a:solidFill>
              </a:rPr>
              <a:t> </a:t>
            </a:r>
            <a:r>
              <a:rPr lang="ca-ES" dirty="0" err="1">
                <a:solidFill>
                  <a:prstClr val="black"/>
                </a:solidFill>
              </a:rPr>
              <a:t>population</a:t>
            </a:r>
            <a:endParaRPr lang="ca-ES" dirty="0">
              <a:solidFill>
                <a:prstClr val="black"/>
              </a:solidFill>
            </a:endParaRPr>
          </a:p>
        </p:txBody>
      </p:sp>
      <p:sp>
        <p:nvSpPr>
          <p:cNvPr id="24" name="23 Rectángulo"/>
          <p:cNvSpPr>
            <a:spLocks noChangeArrowheads="1"/>
          </p:cNvSpPr>
          <p:nvPr/>
        </p:nvSpPr>
        <p:spPr bwMode="auto">
          <a:xfrm>
            <a:off x="1775520" y="6156012"/>
            <a:ext cx="87129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indent="-304800"/>
            <a:r>
              <a:rPr lang="ca-ES" dirty="0" err="1">
                <a:solidFill>
                  <a:prstClr val="black"/>
                </a:solidFill>
              </a:rPr>
              <a:t>Scope</a:t>
            </a:r>
            <a:r>
              <a:rPr lang="ca-ES" dirty="0">
                <a:solidFill>
                  <a:prstClr val="black"/>
                </a:solidFill>
              </a:rPr>
              <a:t> for “</a:t>
            </a:r>
            <a:r>
              <a:rPr lang="ca-ES" dirty="0" err="1">
                <a:solidFill>
                  <a:prstClr val="black"/>
                </a:solidFill>
              </a:rPr>
              <a:t>parametric</a:t>
            </a:r>
            <a:r>
              <a:rPr lang="ca-ES" dirty="0">
                <a:solidFill>
                  <a:prstClr val="black"/>
                </a:solidFill>
              </a:rPr>
              <a:t>” </a:t>
            </a:r>
            <a:r>
              <a:rPr lang="ca-ES" dirty="0" err="1">
                <a:solidFill>
                  <a:prstClr val="black"/>
                </a:solidFill>
              </a:rPr>
              <a:t>reforms</a:t>
            </a:r>
            <a:r>
              <a:rPr lang="ca-ES" dirty="0">
                <a:solidFill>
                  <a:prstClr val="black"/>
                </a:solidFill>
              </a:rPr>
              <a:t> (</a:t>
            </a:r>
            <a:r>
              <a:rPr lang="el-GR" dirty="0">
                <a:solidFill>
                  <a:prstClr val="black"/>
                </a:solidFill>
              </a:rPr>
              <a:t>τ</a:t>
            </a:r>
            <a:r>
              <a:rPr lang="ca-ES" dirty="0">
                <a:solidFill>
                  <a:prstClr val="black"/>
                </a:solidFill>
              </a:rPr>
              <a:t> i </a:t>
            </a:r>
            <a:r>
              <a:rPr lang="el-GR" dirty="0">
                <a:solidFill>
                  <a:prstClr val="black"/>
                </a:solidFill>
              </a:rPr>
              <a:t>θ</a:t>
            </a:r>
            <a:r>
              <a:rPr lang="ca-ES" dirty="0">
                <a:solidFill>
                  <a:prstClr val="black"/>
                </a:solidFill>
              </a:rPr>
              <a:t> ): Pensions (/2) </a:t>
            </a:r>
            <a:r>
              <a:rPr lang="ca-ES" dirty="0" err="1">
                <a:solidFill>
                  <a:prstClr val="black"/>
                </a:solidFill>
              </a:rPr>
              <a:t>and</a:t>
            </a:r>
            <a:r>
              <a:rPr lang="ca-ES" dirty="0">
                <a:solidFill>
                  <a:prstClr val="black"/>
                </a:solidFill>
              </a:rPr>
              <a:t>/or </a:t>
            </a:r>
            <a:r>
              <a:rPr lang="ca-ES" dirty="0" err="1">
                <a:solidFill>
                  <a:prstClr val="black"/>
                </a:solidFill>
              </a:rPr>
              <a:t>contributions</a:t>
            </a:r>
            <a:r>
              <a:rPr lang="ca-ES" dirty="0">
                <a:solidFill>
                  <a:prstClr val="black"/>
                </a:solidFill>
              </a:rPr>
              <a:t> (*2) </a:t>
            </a:r>
            <a:r>
              <a:rPr lang="ca-ES" dirty="0" err="1">
                <a:solidFill>
                  <a:prstClr val="black"/>
                </a:solidFill>
              </a:rPr>
              <a:t>adjustment</a:t>
            </a:r>
            <a:endParaRPr lang="ca-ES" dirty="0">
              <a:solidFill>
                <a:prstClr val="black"/>
              </a:solidFill>
            </a:endParaRPr>
          </a:p>
        </p:txBody>
      </p:sp>
      <p:sp>
        <p:nvSpPr>
          <p:cNvPr id="1047" name="1 Título"/>
          <p:cNvSpPr>
            <a:spLocks noGrp="1"/>
          </p:cNvSpPr>
          <p:nvPr>
            <p:ph type="title"/>
          </p:nvPr>
        </p:nvSpPr>
        <p:spPr>
          <a:xfrm>
            <a:off x="1981200" y="168753"/>
            <a:ext cx="8229600" cy="511175"/>
          </a:xfrm>
        </p:spPr>
        <p:txBody>
          <a:bodyPr>
            <a:normAutofit/>
          </a:bodyPr>
          <a:lstStyle/>
          <a:p>
            <a:pPr eaLnBrk="1" hangingPunct="1"/>
            <a:r>
              <a:rPr lang="ca-ES" sz="2400" dirty="0"/>
              <a:t>II.2</a:t>
            </a:r>
            <a:r>
              <a:rPr lang="en-US" sz="2400" dirty="0"/>
              <a:t>. Sustainability of the pay-as-you-go pension System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7272165" y="3523746"/>
            <a:ext cx="27333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Activity and employment rates</a:t>
            </a:r>
          </a:p>
        </p:txBody>
      </p:sp>
      <p:graphicFrame>
        <p:nvGraphicFramePr>
          <p:cNvPr id="27" name="26 Objeto"/>
          <p:cNvGraphicFramePr>
            <a:graphicFrameLocks noChangeAspect="1"/>
          </p:cNvGraphicFramePr>
          <p:nvPr/>
        </p:nvGraphicFramePr>
        <p:xfrm>
          <a:off x="6384032" y="3523746"/>
          <a:ext cx="781236" cy="347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cuación" r:id="rId8" imgW="457200" imgH="203040" progId="Equation.3">
                  <p:embed/>
                </p:oleObj>
              </mc:Choice>
              <mc:Fallback>
                <p:oleObj name="Ecuación" r:id="rId8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032" y="3523746"/>
                        <a:ext cx="781236" cy="3472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27 CuadroTexto"/>
          <p:cNvSpPr txBox="1"/>
          <p:nvPr/>
        </p:nvSpPr>
        <p:spPr>
          <a:xfrm>
            <a:off x="1524001" y="4462329"/>
            <a:ext cx="147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Replacement rate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3176866" y="4665910"/>
            <a:ext cx="1334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Productivity growth</a:t>
            </a:r>
          </a:p>
        </p:txBody>
      </p:sp>
      <p:cxnSp>
        <p:nvCxnSpPr>
          <p:cNvPr id="31" name="30 Conector recto de flecha"/>
          <p:cNvCxnSpPr>
            <a:endCxn id="28" idx="0"/>
          </p:cNvCxnSpPr>
          <p:nvPr/>
        </p:nvCxnSpPr>
        <p:spPr>
          <a:xfrm flipH="1">
            <a:off x="2261829" y="4246306"/>
            <a:ext cx="181174" cy="2160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2 Grupo"/>
          <p:cNvGrpSpPr/>
          <p:nvPr/>
        </p:nvGrpSpPr>
        <p:grpSpPr>
          <a:xfrm>
            <a:off x="1775520" y="3068961"/>
            <a:ext cx="3960440" cy="1596949"/>
            <a:chOff x="684213" y="3025106"/>
            <a:chExt cx="3167062" cy="1640803"/>
          </a:xfrm>
        </p:grpSpPr>
        <p:graphicFrame>
          <p:nvGraphicFramePr>
            <p:cNvPr id="244754" name="Object 8"/>
            <p:cNvGraphicFramePr>
              <a:graphicFrameLocks noChangeAspect="1"/>
            </p:cNvGraphicFramePr>
            <p:nvPr>
              <p:extLst/>
            </p:nvPr>
          </p:nvGraphicFramePr>
          <p:xfrm>
            <a:off x="684213" y="3025106"/>
            <a:ext cx="3167062" cy="804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7" r:id="rId10" imgW="1688367" imgH="431613" progId="">
                    <p:embed/>
                  </p:oleObj>
                </mc:Choice>
                <mc:Fallback>
                  <p:oleObj r:id="rId10" imgW="1688367" imgH="43161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4213" y="3025106"/>
                          <a:ext cx="3167062" cy="8048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5" name="34 Conector recto de flecha"/>
            <p:cNvCxnSpPr>
              <a:endCxn id="29" idx="0"/>
            </p:cNvCxnSpPr>
            <p:nvPr/>
          </p:nvCxnSpPr>
          <p:spPr>
            <a:xfrm>
              <a:off x="2131130" y="4221088"/>
              <a:ext cx="207469" cy="4448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36 Conector recto de flecha"/>
          <p:cNvCxnSpPr/>
          <p:nvPr/>
        </p:nvCxnSpPr>
        <p:spPr>
          <a:xfrm rot="16200000" flipH="1">
            <a:off x="3971764" y="4257092"/>
            <a:ext cx="108012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1"/>
          <p:cNvGraphicFramePr>
            <a:graphicFrameLocks noChangeAspect="1"/>
          </p:cNvGraphicFramePr>
          <p:nvPr/>
        </p:nvGraphicFramePr>
        <p:xfrm>
          <a:off x="2207568" y="1520628"/>
          <a:ext cx="2304256" cy="46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Ecuación" r:id="rId12" imgW="1066680" imgH="228600" progId="Equation.3">
                  <p:embed/>
                </p:oleObj>
              </mc:Choice>
              <mc:Fallback>
                <p:oleObj name="Ecuación" r:id="rId12" imgW="1066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568" y="1520628"/>
                        <a:ext cx="2304256" cy="46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6600056" y="2934858"/>
          <a:ext cx="370582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cuación" r:id="rId14" imgW="164880" imgH="228600" progId="Equation.3">
                  <p:embed/>
                </p:oleObj>
              </mc:Choice>
              <mc:Fallback>
                <p:oleObj name="Ecuación" r:id="rId14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056" y="2934858"/>
                        <a:ext cx="370582" cy="50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6240016" y="4241201"/>
            <a:ext cx="42484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If the System “</a:t>
            </a:r>
            <a:r>
              <a:rPr lang="en-US" sz="16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contributory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1600" dirty="0">
              <a:solidFill>
                <a:prstClr val="black"/>
              </a:solidFill>
              <a:latin typeface="Times New Roman" pitchFamily="18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Pension = Replacement rate *Past salary</a:t>
            </a:r>
            <a:endParaRPr lang="en-US" sz="16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34" name="Object 4"/>
          <p:cNvGraphicFramePr>
            <a:graphicFrameLocks noChangeAspect="1"/>
          </p:cNvGraphicFramePr>
          <p:nvPr/>
        </p:nvGraphicFramePr>
        <p:xfrm>
          <a:off x="6744072" y="4897984"/>
          <a:ext cx="12954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r:id="rId16" imgW="736600" imgH="228600" progId="">
                  <p:embed/>
                </p:oleObj>
              </mc:Choice>
              <mc:Fallback>
                <p:oleObj r:id="rId16" imgW="73660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4072" y="4897984"/>
                        <a:ext cx="129540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7248897" y="1677415"/>
            <a:ext cx="13204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r>
              <a:rPr lang="ca-ES" sz="1600" dirty="0" err="1">
                <a:solidFill>
                  <a:prstClr val="black"/>
                </a:solidFill>
              </a:rPr>
              <a:t>Pension</a:t>
            </a:r>
            <a:r>
              <a:rPr lang="ca-ES" sz="1600" dirty="0">
                <a:solidFill>
                  <a:prstClr val="black"/>
                </a:solidFill>
              </a:rPr>
              <a:t> </a:t>
            </a:r>
            <a:r>
              <a:rPr lang="ca-ES" sz="1600" dirty="0" err="1">
                <a:solidFill>
                  <a:prstClr val="black"/>
                </a:solidFill>
              </a:rPr>
              <a:t>level</a:t>
            </a:r>
            <a:r>
              <a:rPr lang="ca-ES" sz="1600" dirty="0">
                <a:solidFill>
                  <a:prstClr val="black"/>
                </a:solidFill>
              </a:rPr>
              <a:t> </a:t>
            </a:r>
          </a:p>
        </p:txBody>
      </p:sp>
      <p:graphicFrame>
        <p:nvGraphicFramePr>
          <p:cNvPr id="39" name="38 Objeto"/>
          <p:cNvGraphicFramePr>
            <a:graphicFrameLocks noChangeAspect="1"/>
          </p:cNvGraphicFramePr>
          <p:nvPr/>
        </p:nvGraphicFramePr>
        <p:xfrm>
          <a:off x="6672064" y="1556792"/>
          <a:ext cx="376932" cy="44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cuación" r:id="rId18" imgW="177480" imgH="228600" progId="Equation.3">
                  <p:embed/>
                </p:oleObj>
              </mc:Choice>
              <mc:Fallback>
                <p:oleObj name="Ecuación" r:id="rId18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064" y="1556792"/>
                        <a:ext cx="376932" cy="44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088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8" grpId="0" build="p"/>
      <p:bldP spid="244745" grpId="0"/>
      <p:bldP spid="244748" grpId="0"/>
      <p:bldP spid="244753" grpId="0"/>
      <p:bldP spid="244756" grpId="0" animBg="1"/>
      <p:bldP spid="244757" grpId="0"/>
      <p:bldP spid="24" grpId="0"/>
      <p:bldP spid="1047" grpId="0"/>
      <p:bldP spid="26" grpId="0"/>
      <p:bldP spid="28" grpId="0"/>
      <p:bldP spid="29" grpId="0"/>
      <p:bldP spid="33" grpId="0"/>
      <p:bldP spid="3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2800" dirty="0"/>
              <a:t>II.2.b) </a:t>
            </a:r>
            <a:r>
              <a:rPr lang="en-US" sz="2800" dirty="0"/>
              <a:t>Simulation models of the pension system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Macro approach: </a:t>
            </a:r>
          </a:p>
          <a:p>
            <a:pPr lvl="1">
              <a:buNone/>
            </a:pPr>
            <a:r>
              <a:rPr lang="en-US" dirty="0" smtClean="0"/>
              <a:t>+ It takes into account the “general equilibrium” effects (effect of demographic changes and contribution rates on production and prices –salaries and interest rates) </a:t>
            </a:r>
          </a:p>
          <a:p>
            <a:pPr lvl="1">
              <a:buNone/>
            </a:pPr>
            <a:r>
              <a:rPr lang="en-US" dirty="0" smtClean="0"/>
              <a:t>Not in Aggregate Accounting Models–EU: Projection of the current profiles by age using demographic projections. </a:t>
            </a:r>
          </a:p>
          <a:p>
            <a:pPr lvl="1">
              <a:buNone/>
            </a:pPr>
            <a:r>
              <a:rPr lang="en-US" dirty="0" smtClean="0"/>
              <a:t>- It doesn’t consider the agent’s heterogeneity (intra generational income distribution)</a:t>
            </a:r>
          </a:p>
          <a:p>
            <a:r>
              <a:rPr lang="en-US" dirty="0" smtClean="0"/>
              <a:t>Micro approach: </a:t>
            </a:r>
          </a:p>
          <a:p>
            <a:pPr lvl="1">
              <a:buNone/>
            </a:pPr>
            <a:r>
              <a:rPr lang="en-US" dirty="0" smtClean="0"/>
              <a:t>+ It considers intra generational income differences</a:t>
            </a:r>
          </a:p>
          <a:p>
            <a:pPr lvl="1">
              <a:buNone/>
            </a:pPr>
            <a:r>
              <a:rPr lang="en-US" dirty="0" smtClean="0"/>
              <a:t> - It doesn’t consider general equilibrium differences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2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7"/>
          <p:cNvSpPr>
            <a:spLocks noChangeArrowheads="1"/>
          </p:cNvSpPr>
          <p:nvPr/>
        </p:nvSpPr>
        <p:spPr bwMode="auto">
          <a:xfrm>
            <a:off x="2057400" y="188640"/>
            <a:ext cx="7924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Macro Example: Contributory pension System (% GDP)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</a:rPr>
              <a:t>Compatible Aggregate Model (Generational Compatibility). </a:t>
            </a:r>
          </a:p>
          <a:p>
            <a:pPr algn="ctr"/>
            <a:endParaRPr lang="ca-E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ca-E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pSp>
        <p:nvGrpSpPr>
          <p:cNvPr id="50179" name="Group 3"/>
          <p:cNvGrpSpPr>
            <a:grpSpLocks noChangeAspect="1"/>
          </p:cNvGrpSpPr>
          <p:nvPr/>
        </p:nvGrpSpPr>
        <p:grpSpPr bwMode="auto">
          <a:xfrm>
            <a:off x="1905000" y="1124744"/>
            <a:ext cx="8150638" cy="4419600"/>
            <a:chOff x="240" y="912"/>
            <a:chExt cx="4922" cy="2784"/>
          </a:xfrm>
        </p:grpSpPr>
        <p:sp>
          <p:nvSpPr>
            <p:cNvPr id="50178" name="AutoShape 2"/>
            <p:cNvSpPr>
              <a:spLocks noChangeAspect="1" noChangeArrowheads="1" noTextEdit="1"/>
            </p:cNvSpPr>
            <p:nvPr/>
          </p:nvSpPr>
          <p:spPr bwMode="auto">
            <a:xfrm>
              <a:off x="240" y="912"/>
              <a:ext cx="4854" cy="2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>
                <a:solidFill>
                  <a:prstClr val="black"/>
                </a:solidFill>
              </a:endParaRPr>
            </a:p>
          </p:txBody>
        </p:sp>
        <p:sp>
          <p:nvSpPr>
            <p:cNvPr id="50180" name="Rectangle 4"/>
            <p:cNvSpPr>
              <a:spLocks noChangeArrowheads="1"/>
            </p:cNvSpPr>
            <p:nvPr/>
          </p:nvSpPr>
          <p:spPr bwMode="auto">
            <a:xfrm>
              <a:off x="240" y="912"/>
              <a:ext cx="3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s-ES">
                <a:solidFill>
                  <a:prstClr val="black"/>
                </a:solidFill>
                <a:latin typeface="Arial" pitchFamily="34" charset="0"/>
              </a:endParaRPr>
            </a:p>
          </p:txBody>
        </p:sp>
        <p:grpSp>
          <p:nvGrpSpPr>
            <p:cNvPr id="50422" name="Group 246"/>
            <p:cNvGrpSpPr>
              <a:grpSpLocks/>
            </p:cNvGrpSpPr>
            <p:nvPr/>
          </p:nvGrpSpPr>
          <p:grpSpPr bwMode="auto">
            <a:xfrm>
              <a:off x="277" y="958"/>
              <a:ext cx="4885" cy="2689"/>
              <a:chOff x="277" y="958"/>
              <a:chExt cx="4885" cy="2689"/>
            </a:xfrm>
          </p:grpSpPr>
          <p:grpSp>
            <p:nvGrpSpPr>
              <p:cNvPr id="50381" name="Group 205"/>
              <p:cNvGrpSpPr>
                <a:grpSpLocks/>
              </p:cNvGrpSpPr>
              <p:nvPr/>
            </p:nvGrpSpPr>
            <p:grpSpPr bwMode="auto">
              <a:xfrm>
                <a:off x="277" y="958"/>
                <a:ext cx="4885" cy="2689"/>
                <a:chOff x="277" y="958"/>
                <a:chExt cx="4885" cy="2689"/>
              </a:xfrm>
            </p:grpSpPr>
            <p:sp>
              <p:nvSpPr>
                <p:cNvPr id="50181" name="Rectangle 5"/>
                <p:cNvSpPr>
                  <a:spLocks noChangeArrowheads="1"/>
                </p:cNvSpPr>
                <p:nvPr/>
              </p:nvSpPr>
              <p:spPr bwMode="auto">
                <a:xfrm>
                  <a:off x="277" y="958"/>
                  <a:ext cx="4885" cy="2689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182" name="Rectangle 6"/>
                <p:cNvSpPr>
                  <a:spLocks noChangeArrowheads="1"/>
                </p:cNvSpPr>
                <p:nvPr/>
              </p:nvSpPr>
              <p:spPr bwMode="auto">
                <a:xfrm>
                  <a:off x="770" y="1156"/>
                  <a:ext cx="2978" cy="22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183" name="Line 7"/>
                <p:cNvSpPr>
                  <a:spLocks noChangeShapeType="1"/>
                </p:cNvSpPr>
                <p:nvPr/>
              </p:nvSpPr>
              <p:spPr bwMode="auto">
                <a:xfrm>
                  <a:off x="770" y="3449"/>
                  <a:ext cx="297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184" name="Line 8"/>
                <p:cNvSpPr>
                  <a:spLocks noChangeShapeType="1"/>
                </p:cNvSpPr>
                <p:nvPr/>
              </p:nvSpPr>
              <p:spPr bwMode="auto">
                <a:xfrm>
                  <a:off x="770" y="3071"/>
                  <a:ext cx="297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185" name="Line 9"/>
                <p:cNvSpPr>
                  <a:spLocks noChangeShapeType="1"/>
                </p:cNvSpPr>
                <p:nvPr/>
              </p:nvSpPr>
              <p:spPr bwMode="auto">
                <a:xfrm>
                  <a:off x="770" y="2307"/>
                  <a:ext cx="297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186" name="Line 10"/>
                <p:cNvSpPr>
                  <a:spLocks noChangeShapeType="1"/>
                </p:cNvSpPr>
                <p:nvPr/>
              </p:nvSpPr>
              <p:spPr bwMode="auto">
                <a:xfrm>
                  <a:off x="770" y="1920"/>
                  <a:ext cx="297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187" name="Line 11"/>
                <p:cNvSpPr>
                  <a:spLocks noChangeShapeType="1"/>
                </p:cNvSpPr>
                <p:nvPr/>
              </p:nvSpPr>
              <p:spPr bwMode="auto">
                <a:xfrm>
                  <a:off x="770" y="1543"/>
                  <a:ext cx="297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188" name="Line 12"/>
                <p:cNvSpPr>
                  <a:spLocks noChangeShapeType="1"/>
                </p:cNvSpPr>
                <p:nvPr/>
              </p:nvSpPr>
              <p:spPr bwMode="auto">
                <a:xfrm>
                  <a:off x="770" y="1156"/>
                  <a:ext cx="297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189" name="Rectangle 13"/>
                <p:cNvSpPr>
                  <a:spLocks noChangeArrowheads="1"/>
                </p:cNvSpPr>
                <p:nvPr/>
              </p:nvSpPr>
              <p:spPr bwMode="auto">
                <a:xfrm>
                  <a:off x="770" y="1156"/>
                  <a:ext cx="2978" cy="2293"/>
                </a:xfrm>
                <a:prstGeom prst="rect">
                  <a:avLst/>
                </a:prstGeom>
                <a:noFill/>
                <a:ln w="7">
                  <a:solidFill>
                    <a:srgbClr val="80808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190" name="Line 14"/>
                <p:cNvSpPr>
                  <a:spLocks noChangeShapeType="1"/>
                </p:cNvSpPr>
                <p:nvPr/>
              </p:nvSpPr>
              <p:spPr bwMode="auto">
                <a:xfrm>
                  <a:off x="770" y="1156"/>
                  <a:ext cx="1" cy="22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191" name="Line 15"/>
                <p:cNvSpPr>
                  <a:spLocks noChangeShapeType="1"/>
                </p:cNvSpPr>
                <p:nvPr/>
              </p:nvSpPr>
              <p:spPr bwMode="auto">
                <a:xfrm>
                  <a:off x="740" y="3449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192" name="Line 16"/>
                <p:cNvSpPr>
                  <a:spLocks noChangeShapeType="1"/>
                </p:cNvSpPr>
                <p:nvPr/>
              </p:nvSpPr>
              <p:spPr bwMode="auto">
                <a:xfrm>
                  <a:off x="740" y="3071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193" name="Line 17"/>
                <p:cNvSpPr>
                  <a:spLocks noChangeShapeType="1"/>
                </p:cNvSpPr>
                <p:nvPr/>
              </p:nvSpPr>
              <p:spPr bwMode="auto">
                <a:xfrm>
                  <a:off x="740" y="2685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194" name="Line 18"/>
                <p:cNvSpPr>
                  <a:spLocks noChangeShapeType="1"/>
                </p:cNvSpPr>
                <p:nvPr/>
              </p:nvSpPr>
              <p:spPr bwMode="auto">
                <a:xfrm>
                  <a:off x="740" y="2307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195" name="Line 19"/>
                <p:cNvSpPr>
                  <a:spLocks noChangeShapeType="1"/>
                </p:cNvSpPr>
                <p:nvPr/>
              </p:nvSpPr>
              <p:spPr bwMode="auto">
                <a:xfrm>
                  <a:off x="740" y="1920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196" name="Line 20"/>
                <p:cNvSpPr>
                  <a:spLocks noChangeShapeType="1"/>
                </p:cNvSpPr>
                <p:nvPr/>
              </p:nvSpPr>
              <p:spPr bwMode="auto">
                <a:xfrm>
                  <a:off x="740" y="1543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197" name="Line 21"/>
                <p:cNvSpPr>
                  <a:spLocks noChangeShapeType="1"/>
                </p:cNvSpPr>
                <p:nvPr/>
              </p:nvSpPr>
              <p:spPr bwMode="auto">
                <a:xfrm>
                  <a:off x="740" y="1156"/>
                  <a:ext cx="3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198" name="Line 22"/>
                <p:cNvSpPr>
                  <a:spLocks noChangeShapeType="1"/>
                </p:cNvSpPr>
                <p:nvPr/>
              </p:nvSpPr>
              <p:spPr bwMode="auto">
                <a:xfrm>
                  <a:off x="770" y="2685"/>
                  <a:ext cx="297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199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770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00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806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01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850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02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887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03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931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04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968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05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1005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06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1049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07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1086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08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130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09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167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10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1203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11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1248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12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1284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13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1328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14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1365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15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1402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16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1446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17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1483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18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1527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19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1564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20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1601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21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1645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22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1681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23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1726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24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1762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25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1799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26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1843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27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1880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28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924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29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1961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30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1998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3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042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32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079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33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2123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34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159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35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196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36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240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37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2277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38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321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39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2358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40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2395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41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2439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42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2476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43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2520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44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2557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45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2593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46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638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47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2674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48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2718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49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2755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50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792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51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2836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52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2873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53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2917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54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2954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55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2991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56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3035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57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3071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58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3116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59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3152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60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3189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61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3233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62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3270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63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3314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64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3351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65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3388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66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3432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67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3469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68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3513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69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3549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70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3586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71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3630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72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3667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73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3711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74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3748" y="2685"/>
                  <a:ext cx="1" cy="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75" name="Freeform 99"/>
                <p:cNvSpPr>
                  <a:spLocks/>
                </p:cNvSpPr>
                <p:nvPr/>
              </p:nvSpPr>
              <p:spPr bwMode="auto">
                <a:xfrm>
                  <a:off x="792" y="1525"/>
                  <a:ext cx="2934" cy="566"/>
                </a:xfrm>
                <a:custGeom>
                  <a:avLst/>
                  <a:gdLst/>
                  <a:ahLst/>
                  <a:cxnLst>
                    <a:cxn ang="0">
                      <a:pos x="5" y="56"/>
                    </a:cxn>
                    <a:cxn ang="0">
                      <a:pos x="16" y="59"/>
                    </a:cxn>
                    <a:cxn ang="0">
                      <a:pos x="27" y="62"/>
                    </a:cxn>
                    <a:cxn ang="0">
                      <a:pos x="38" y="63"/>
                    </a:cxn>
                    <a:cxn ang="0">
                      <a:pos x="48" y="60"/>
                    </a:cxn>
                    <a:cxn ang="0">
                      <a:pos x="59" y="62"/>
                    </a:cxn>
                    <a:cxn ang="0">
                      <a:pos x="70" y="62"/>
                    </a:cxn>
                    <a:cxn ang="0">
                      <a:pos x="81" y="61"/>
                    </a:cxn>
                    <a:cxn ang="0">
                      <a:pos x="92" y="60"/>
                    </a:cxn>
                    <a:cxn ang="0">
                      <a:pos x="102" y="59"/>
                    </a:cxn>
                    <a:cxn ang="0">
                      <a:pos x="113" y="58"/>
                    </a:cxn>
                    <a:cxn ang="0">
                      <a:pos x="124" y="57"/>
                    </a:cxn>
                    <a:cxn ang="0">
                      <a:pos x="135" y="55"/>
                    </a:cxn>
                    <a:cxn ang="0">
                      <a:pos x="146" y="53"/>
                    </a:cxn>
                    <a:cxn ang="0">
                      <a:pos x="156" y="49"/>
                    </a:cxn>
                    <a:cxn ang="0">
                      <a:pos x="167" y="46"/>
                    </a:cxn>
                    <a:cxn ang="0">
                      <a:pos x="178" y="41"/>
                    </a:cxn>
                    <a:cxn ang="0">
                      <a:pos x="189" y="37"/>
                    </a:cxn>
                    <a:cxn ang="0">
                      <a:pos x="200" y="32"/>
                    </a:cxn>
                    <a:cxn ang="0">
                      <a:pos x="210" y="27"/>
                    </a:cxn>
                    <a:cxn ang="0">
                      <a:pos x="221" y="21"/>
                    </a:cxn>
                    <a:cxn ang="0">
                      <a:pos x="232" y="16"/>
                    </a:cxn>
                    <a:cxn ang="0">
                      <a:pos x="243" y="10"/>
                    </a:cxn>
                    <a:cxn ang="0">
                      <a:pos x="254" y="5"/>
                    </a:cxn>
                    <a:cxn ang="0">
                      <a:pos x="264" y="2"/>
                    </a:cxn>
                    <a:cxn ang="0">
                      <a:pos x="275" y="0"/>
                    </a:cxn>
                    <a:cxn ang="0">
                      <a:pos x="286" y="0"/>
                    </a:cxn>
                    <a:cxn ang="0">
                      <a:pos x="297" y="0"/>
                    </a:cxn>
                    <a:cxn ang="0">
                      <a:pos x="308" y="2"/>
                    </a:cxn>
                    <a:cxn ang="0">
                      <a:pos x="318" y="3"/>
                    </a:cxn>
                    <a:cxn ang="0">
                      <a:pos x="329" y="5"/>
                    </a:cxn>
                    <a:cxn ang="0">
                      <a:pos x="340" y="8"/>
                    </a:cxn>
                    <a:cxn ang="0">
                      <a:pos x="351" y="10"/>
                    </a:cxn>
                    <a:cxn ang="0">
                      <a:pos x="362" y="12"/>
                    </a:cxn>
                    <a:cxn ang="0">
                      <a:pos x="372" y="13"/>
                    </a:cxn>
                    <a:cxn ang="0">
                      <a:pos x="383" y="14"/>
                    </a:cxn>
                    <a:cxn ang="0">
                      <a:pos x="394" y="14"/>
                    </a:cxn>
                  </a:cxnLst>
                  <a:rect l="0" t="0" r="r" b="b"/>
                  <a:pathLst>
                    <a:path w="399" h="63">
                      <a:moveTo>
                        <a:pt x="0" y="55"/>
                      </a:moveTo>
                      <a:lnTo>
                        <a:pt x="5" y="56"/>
                      </a:lnTo>
                      <a:lnTo>
                        <a:pt x="11" y="57"/>
                      </a:lnTo>
                      <a:lnTo>
                        <a:pt x="16" y="59"/>
                      </a:lnTo>
                      <a:lnTo>
                        <a:pt x="21" y="60"/>
                      </a:lnTo>
                      <a:lnTo>
                        <a:pt x="27" y="62"/>
                      </a:lnTo>
                      <a:lnTo>
                        <a:pt x="32" y="63"/>
                      </a:lnTo>
                      <a:lnTo>
                        <a:pt x="38" y="63"/>
                      </a:lnTo>
                      <a:lnTo>
                        <a:pt x="43" y="59"/>
                      </a:lnTo>
                      <a:lnTo>
                        <a:pt x="48" y="60"/>
                      </a:lnTo>
                      <a:lnTo>
                        <a:pt x="54" y="61"/>
                      </a:lnTo>
                      <a:lnTo>
                        <a:pt x="59" y="62"/>
                      </a:lnTo>
                      <a:lnTo>
                        <a:pt x="65" y="62"/>
                      </a:lnTo>
                      <a:lnTo>
                        <a:pt x="70" y="62"/>
                      </a:lnTo>
                      <a:lnTo>
                        <a:pt x="75" y="62"/>
                      </a:lnTo>
                      <a:lnTo>
                        <a:pt x="81" y="61"/>
                      </a:lnTo>
                      <a:lnTo>
                        <a:pt x="86" y="61"/>
                      </a:lnTo>
                      <a:lnTo>
                        <a:pt x="92" y="60"/>
                      </a:lnTo>
                      <a:lnTo>
                        <a:pt x="97" y="60"/>
                      </a:lnTo>
                      <a:lnTo>
                        <a:pt x="102" y="59"/>
                      </a:lnTo>
                      <a:lnTo>
                        <a:pt x="108" y="59"/>
                      </a:lnTo>
                      <a:lnTo>
                        <a:pt x="113" y="58"/>
                      </a:lnTo>
                      <a:lnTo>
                        <a:pt x="119" y="58"/>
                      </a:lnTo>
                      <a:lnTo>
                        <a:pt x="124" y="57"/>
                      </a:lnTo>
                      <a:lnTo>
                        <a:pt x="129" y="56"/>
                      </a:lnTo>
                      <a:lnTo>
                        <a:pt x="135" y="55"/>
                      </a:lnTo>
                      <a:lnTo>
                        <a:pt x="140" y="54"/>
                      </a:lnTo>
                      <a:lnTo>
                        <a:pt x="146" y="53"/>
                      </a:lnTo>
                      <a:lnTo>
                        <a:pt x="151" y="51"/>
                      </a:lnTo>
                      <a:lnTo>
                        <a:pt x="156" y="49"/>
                      </a:lnTo>
                      <a:lnTo>
                        <a:pt x="162" y="48"/>
                      </a:lnTo>
                      <a:lnTo>
                        <a:pt x="167" y="46"/>
                      </a:lnTo>
                      <a:lnTo>
                        <a:pt x="173" y="44"/>
                      </a:lnTo>
                      <a:lnTo>
                        <a:pt x="178" y="41"/>
                      </a:lnTo>
                      <a:lnTo>
                        <a:pt x="183" y="39"/>
                      </a:lnTo>
                      <a:lnTo>
                        <a:pt x="189" y="37"/>
                      </a:lnTo>
                      <a:lnTo>
                        <a:pt x="194" y="34"/>
                      </a:lnTo>
                      <a:lnTo>
                        <a:pt x="200" y="32"/>
                      </a:lnTo>
                      <a:lnTo>
                        <a:pt x="205" y="29"/>
                      </a:lnTo>
                      <a:lnTo>
                        <a:pt x="210" y="27"/>
                      </a:lnTo>
                      <a:lnTo>
                        <a:pt x="216" y="24"/>
                      </a:lnTo>
                      <a:lnTo>
                        <a:pt x="221" y="21"/>
                      </a:lnTo>
                      <a:lnTo>
                        <a:pt x="227" y="19"/>
                      </a:lnTo>
                      <a:lnTo>
                        <a:pt x="232" y="16"/>
                      </a:lnTo>
                      <a:lnTo>
                        <a:pt x="237" y="13"/>
                      </a:lnTo>
                      <a:lnTo>
                        <a:pt x="243" y="10"/>
                      </a:lnTo>
                      <a:lnTo>
                        <a:pt x="248" y="8"/>
                      </a:lnTo>
                      <a:lnTo>
                        <a:pt x="254" y="5"/>
                      </a:lnTo>
                      <a:lnTo>
                        <a:pt x="259" y="4"/>
                      </a:lnTo>
                      <a:lnTo>
                        <a:pt x="264" y="2"/>
                      </a:lnTo>
                      <a:lnTo>
                        <a:pt x="270" y="1"/>
                      </a:lnTo>
                      <a:lnTo>
                        <a:pt x="275" y="0"/>
                      </a:lnTo>
                      <a:lnTo>
                        <a:pt x="281" y="0"/>
                      </a:lnTo>
                      <a:lnTo>
                        <a:pt x="286" y="0"/>
                      </a:lnTo>
                      <a:lnTo>
                        <a:pt x="291" y="0"/>
                      </a:lnTo>
                      <a:lnTo>
                        <a:pt x="297" y="0"/>
                      </a:lnTo>
                      <a:lnTo>
                        <a:pt x="302" y="1"/>
                      </a:lnTo>
                      <a:lnTo>
                        <a:pt x="308" y="2"/>
                      </a:lnTo>
                      <a:lnTo>
                        <a:pt x="313" y="2"/>
                      </a:lnTo>
                      <a:lnTo>
                        <a:pt x="318" y="3"/>
                      </a:lnTo>
                      <a:lnTo>
                        <a:pt x="324" y="4"/>
                      </a:lnTo>
                      <a:lnTo>
                        <a:pt x="329" y="5"/>
                      </a:lnTo>
                      <a:lnTo>
                        <a:pt x="335" y="6"/>
                      </a:lnTo>
                      <a:lnTo>
                        <a:pt x="340" y="8"/>
                      </a:lnTo>
                      <a:lnTo>
                        <a:pt x="345" y="9"/>
                      </a:lnTo>
                      <a:lnTo>
                        <a:pt x="351" y="10"/>
                      </a:lnTo>
                      <a:lnTo>
                        <a:pt x="356" y="11"/>
                      </a:lnTo>
                      <a:lnTo>
                        <a:pt x="362" y="12"/>
                      </a:lnTo>
                      <a:lnTo>
                        <a:pt x="367" y="13"/>
                      </a:lnTo>
                      <a:lnTo>
                        <a:pt x="372" y="13"/>
                      </a:lnTo>
                      <a:lnTo>
                        <a:pt x="378" y="14"/>
                      </a:lnTo>
                      <a:lnTo>
                        <a:pt x="383" y="14"/>
                      </a:lnTo>
                      <a:lnTo>
                        <a:pt x="389" y="14"/>
                      </a:lnTo>
                      <a:lnTo>
                        <a:pt x="394" y="14"/>
                      </a:lnTo>
                      <a:lnTo>
                        <a:pt x="399" y="14"/>
                      </a:lnTo>
                    </a:path>
                  </a:pathLst>
                </a:custGeom>
                <a:noFill/>
                <a:ln w="7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76" name="Rectangle 100"/>
                <p:cNvSpPr>
                  <a:spLocks noChangeArrowheads="1"/>
                </p:cNvSpPr>
                <p:nvPr/>
              </p:nvSpPr>
              <p:spPr bwMode="auto">
                <a:xfrm>
                  <a:off x="792" y="1983"/>
                  <a:ext cx="29" cy="1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77" name="Rectangle 101"/>
                <p:cNvSpPr>
                  <a:spLocks noChangeArrowheads="1"/>
                </p:cNvSpPr>
                <p:nvPr/>
              </p:nvSpPr>
              <p:spPr bwMode="auto">
                <a:xfrm>
                  <a:off x="880" y="1983"/>
                  <a:ext cx="29" cy="1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78" name="Rectangle 102"/>
                <p:cNvSpPr>
                  <a:spLocks noChangeArrowheads="1"/>
                </p:cNvSpPr>
                <p:nvPr/>
              </p:nvSpPr>
              <p:spPr bwMode="auto">
                <a:xfrm>
                  <a:off x="968" y="1974"/>
                  <a:ext cx="22" cy="1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79" name="Rectangle 103"/>
                <p:cNvSpPr>
                  <a:spLocks noChangeArrowheads="1"/>
                </p:cNvSpPr>
                <p:nvPr/>
              </p:nvSpPr>
              <p:spPr bwMode="auto">
                <a:xfrm>
                  <a:off x="990" y="1974"/>
                  <a:ext cx="7" cy="1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80" name="Rectangle 104"/>
                <p:cNvSpPr>
                  <a:spLocks noChangeArrowheads="1"/>
                </p:cNvSpPr>
                <p:nvPr/>
              </p:nvSpPr>
              <p:spPr bwMode="auto">
                <a:xfrm>
                  <a:off x="1056" y="1992"/>
                  <a:ext cx="15" cy="1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81" name="Freeform 105"/>
                <p:cNvSpPr>
                  <a:spLocks/>
                </p:cNvSpPr>
                <p:nvPr/>
              </p:nvSpPr>
              <p:spPr bwMode="auto">
                <a:xfrm>
                  <a:off x="1064" y="1983"/>
                  <a:ext cx="22" cy="27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4" y="0"/>
                    </a:cxn>
                    <a:cxn ang="0">
                      <a:pos x="22" y="18"/>
                    </a:cxn>
                    <a:cxn ang="0">
                      <a:pos x="7" y="27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22" h="27">
                      <a:moveTo>
                        <a:pt x="0" y="9"/>
                      </a:moveTo>
                      <a:lnTo>
                        <a:pt x="14" y="0"/>
                      </a:lnTo>
                      <a:lnTo>
                        <a:pt x="22" y="18"/>
                      </a:lnTo>
                      <a:lnTo>
                        <a:pt x="7" y="27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82" name="Rectangle 106"/>
                <p:cNvSpPr>
                  <a:spLocks noChangeArrowheads="1"/>
                </p:cNvSpPr>
                <p:nvPr/>
              </p:nvSpPr>
              <p:spPr bwMode="auto">
                <a:xfrm>
                  <a:off x="1145" y="1983"/>
                  <a:ext cx="29" cy="1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83" name="Rectangle 107"/>
                <p:cNvSpPr>
                  <a:spLocks noChangeArrowheads="1"/>
                </p:cNvSpPr>
                <p:nvPr/>
              </p:nvSpPr>
              <p:spPr bwMode="auto">
                <a:xfrm>
                  <a:off x="1233" y="1974"/>
                  <a:ext cx="29" cy="1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84" name="Freeform 108"/>
                <p:cNvSpPr>
                  <a:spLocks/>
                </p:cNvSpPr>
                <p:nvPr/>
              </p:nvSpPr>
              <p:spPr bwMode="auto">
                <a:xfrm>
                  <a:off x="1314" y="1965"/>
                  <a:ext cx="29" cy="27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22" y="0"/>
                    </a:cxn>
                    <a:cxn ang="0">
                      <a:pos x="29" y="18"/>
                    </a:cxn>
                    <a:cxn ang="0">
                      <a:pos x="7" y="27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29" h="27">
                      <a:moveTo>
                        <a:pt x="0" y="9"/>
                      </a:moveTo>
                      <a:lnTo>
                        <a:pt x="22" y="0"/>
                      </a:lnTo>
                      <a:lnTo>
                        <a:pt x="29" y="18"/>
                      </a:lnTo>
                      <a:lnTo>
                        <a:pt x="7" y="27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85" name="Rectangle 109"/>
                <p:cNvSpPr>
                  <a:spLocks noChangeArrowheads="1"/>
                </p:cNvSpPr>
                <p:nvPr/>
              </p:nvSpPr>
              <p:spPr bwMode="auto">
                <a:xfrm>
                  <a:off x="1343" y="1965"/>
                  <a:ext cx="8" cy="1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86" name="Rectangle 110"/>
                <p:cNvSpPr>
                  <a:spLocks noChangeArrowheads="1"/>
                </p:cNvSpPr>
                <p:nvPr/>
              </p:nvSpPr>
              <p:spPr bwMode="auto">
                <a:xfrm>
                  <a:off x="1409" y="1965"/>
                  <a:ext cx="15" cy="1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87" name="Rectangle 111"/>
                <p:cNvSpPr>
                  <a:spLocks noChangeArrowheads="1"/>
                </p:cNvSpPr>
                <p:nvPr/>
              </p:nvSpPr>
              <p:spPr bwMode="auto">
                <a:xfrm>
                  <a:off x="1424" y="1965"/>
                  <a:ext cx="15" cy="1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88" name="Rectangle 112"/>
                <p:cNvSpPr>
                  <a:spLocks noChangeArrowheads="1"/>
                </p:cNvSpPr>
                <p:nvPr/>
              </p:nvSpPr>
              <p:spPr bwMode="auto">
                <a:xfrm>
                  <a:off x="1498" y="1965"/>
                  <a:ext cx="7" cy="1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89" name="Rectangle 113"/>
                <p:cNvSpPr>
                  <a:spLocks noChangeArrowheads="1"/>
                </p:cNvSpPr>
                <p:nvPr/>
              </p:nvSpPr>
              <p:spPr bwMode="auto">
                <a:xfrm>
                  <a:off x="1505" y="1965"/>
                  <a:ext cx="22" cy="1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90" name="Rectangle 114"/>
                <p:cNvSpPr>
                  <a:spLocks noChangeArrowheads="1"/>
                </p:cNvSpPr>
                <p:nvPr/>
              </p:nvSpPr>
              <p:spPr bwMode="auto">
                <a:xfrm>
                  <a:off x="1586" y="1965"/>
                  <a:ext cx="29" cy="1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91" name="Freeform 115"/>
                <p:cNvSpPr>
                  <a:spLocks/>
                </p:cNvSpPr>
                <p:nvPr/>
              </p:nvSpPr>
              <p:spPr bwMode="auto">
                <a:xfrm>
                  <a:off x="1674" y="1965"/>
                  <a:ext cx="30" cy="2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0" y="9"/>
                    </a:cxn>
                    <a:cxn ang="0">
                      <a:pos x="30" y="27"/>
                    </a:cxn>
                    <a:cxn ang="0">
                      <a:pos x="0" y="1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0" h="27">
                      <a:moveTo>
                        <a:pt x="0" y="0"/>
                      </a:moveTo>
                      <a:lnTo>
                        <a:pt x="30" y="9"/>
                      </a:lnTo>
                      <a:lnTo>
                        <a:pt x="30" y="27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92" name="Rectangle 116"/>
                <p:cNvSpPr>
                  <a:spLocks noChangeArrowheads="1"/>
                </p:cNvSpPr>
                <p:nvPr/>
              </p:nvSpPr>
              <p:spPr bwMode="auto">
                <a:xfrm>
                  <a:off x="1762" y="1974"/>
                  <a:ext cx="22" cy="1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93" name="Rectangle 117"/>
                <p:cNvSpPr>
                  <a:spLocks noChangeArrowheads="1"/>
                </p:cNvSpPr>
                <p:nvPr/>
              </p:nvSpPr>
              <p:spPr bwMode="auto">
                <a:xfrm>
                  <a:off x="1784" y="1974"/>
                  <a:ext cx="8" cy="1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94" name="Rectangle 118"/>
                <p:cNvSpPr>
                  <a:spLocks noChangeArrowheads="1"/>
                </p:cNvSpPr>
                <p:nvPr/>
              </p:nvSpPr>
              <p:spPr bwMode="auto">
                <a:xfrm>
                  <a:off x="1851" y="1983"/>
                  <a:ext cx="14" cy="1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95" name="Rectangle 119"/>
                <p:cNvSpPr>
                  <a:spLocks noChangeArrowheads="1"/>
                </p:cNvSpPr>
                <p:nvPr/>
              </p:nvSpPr>
              <p:spPr bwMode="auto">
                <a:xfrm>
                  <a:off x="1865" y="1983"/>
                  <a:ext cx="15" cy="1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96" name="Rectangle 120"/>
                <p:cNvSpPr>
                  <a:spLocks noChangeArrowheads="1"/>
                </p:cNvSpPr>
                <p:nvPr/>
              </p:nvSpPr>
              <p:spPr bwMode="auto">
                <a:xfrm>
                  <a:off x="1939" y="1992"/>
                  <a:ext cx="29" cy="1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97" name="Freeform 121"/>
                <p:cNvSpPr>
                  <a:spLocks/>
                </p:cNvSpPr>
                <p:nvPr/>
              </p:nvSpPr>
              <p:spPr bwMode="auto">
                <a:xfrm>
                  <a:off x="2027" y="1992"/>
                  <a:ext cx="30" cy="2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0" y="9"/>
                    </a:cxn>
                    <a:cxn ang="0">
                      <a:pos x="30" y="27"/>
                    </a:cxn>
                    <a:cxn ang="0">
                      <a:pos x="0" y="1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0" h="27">
                      <a:moveTo>
                        <a:pt x="0" y="0"/>
                      </a:moveTo>
                      <a:lnTo>
                        <a:pt x="30" y="9"/>
                      </a:lnTo>
                      <a:lnTo>
                        <a:pt x="30" y="27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98" name="Rectangle 122"/>
                <p:cNvSpPr>
                  <a:spLocks noChangeArrowheads="1"/>
                </p:cNvSpPr>
                <p:nvPr/>
              </p:nvSpPr>
              <p:spPr bwMode="auto">
                <a:xfrm>
                  <a:off x="2115" y="2001"/>
                  <a:ext cx="22" cy="1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99" name="Rectangle 123"/>
                <p:cNvSpPr>
                  <a:spLocks noChangeArrowheads="1"/>
                </p:cNvSpPr>
                <p:nvPr/>
              </p:nvSpPr>
              <p:spPr bwMode="auto">
                <a:xfrm>
                  <a:off x="2137" y="2001"/>
                  <a:ext cx="8" cy="1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00" name="Rectangle 124"/>
                <p:cNvSpPr>
                  <a:spLocks noChangeArrowheads="1"/>
                </p:cNvSpPr>
                <p:nvPr/>
              </p:nvSpPr>
              <p:spPr bwMode="auto">
                <a:xfrm>
                  <a:off x="2204" y="2010"/>
                  <a:ext cx="14" cy="1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01" name="Rectangle 125"/>
                <p:cNvSpPr>
                  <a:spLocks noChangeArrowheads="1"/>
                </p:cNvSpPr>
                <p:nvPr/>
              </p:nvSpPr>
              <p:spPr bwMode="auto">
                <a:xfrm>
                  <a:off x="2218" y="2010"/>
                  <a:ext cx="15" cy="1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02" name="Rectangle 126"/>
                <p:cNvSpPr>
                  <a:spLocks noChangeArrowheads="1"/>
                </p:cNvSpPr>
                <p:nvPr/>
              </p:nvSpPr>
              <p:spPr bwMode="auto">
                <a:xfrm>
                  <a:off x="2292" y="2010"/>
                  <a:ext cx="7" cy="1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03" name="Rectangle 127"/>
                <p:cNvSpPr>
                  <a:spLocks noChangeArrowheads="1"/>
                </p:cNvSpPr>
                <p:nvPr/>
              </p:nvSpPr>
              <p:spPr bwMode="auto">
                <a:xfrm>
                  <a:off x="2299" y="2010"/>
                  <a:ext cx="22" cy="1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04" name="Rectangle 128"/>
                <p:cNvSpPr>
                  <a:spLocks noChangeArrowheads="1"/>
                </p:cNvSpPr>
                <p:nvPr/>
              </p:nvSpPr>
              <p:spPr bwMode="auto">
                <a:xfrm>
                  <a:off x="2380" y="2010"/>
                  <a:ext cx="30" cy="1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05" name="Rectangle 129"/>
                <p:cNvSpPr>
                  <a:spLocks noChangeArrowheads="1"/>
                </p:cNvSpPr>
                <p:nvPr/>
              </p:nvSpPr>
              <p:spPr bwMode="auto">
                <a:xfrm>
                  <a:off x="2468" y="2010"/>
                  <a:ext cx="30" cy="1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06" name="Rectangle 130"/>
                <p:cNvSpPr>
                  <a:spLocks noChangeArrowheads="1"/>
                </p:cNvSpPr>
                <p:nvPr/>
              </p:nvSpPr>
              <p:spPr bwMode="auto">
                <a:xfrm>
                  <a:off x="2557" y="2001"/>
                  <a:ext cx="22" cy="1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07" name="Rectangle 131"/>
                <p:cNvSpPr>
                  <a:spLocks noChangeArrowheads="1"/>
                </p:cNvSpPr>
                <p:nvPr/>
              </p:nvSpPr>
              <p:spPr bwMode="auto">
                <a:xfrm>
                  <a:off x="2579" y="2001"/>
                  <a:ext cx="7" cy="1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08" name="Rectangle 132"/>
                <p:cNvSpPr>
                  <a:spLocks noChangeArrowheads="1"/>
                </p:cNvSpPr>
                <p:nvPr/>
              </p:nvSpPr>
              <p:spPr bwMode="auto">
                <a:xfrm>
                  <a:off x="2645" y="1992"/>
                  <a:ext cx="15" cy="1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09" name="Rectangle 133"/>
                <p:cNvSpPr>
                  <a:spLocks noChangeArrowheads="1"/>
                </p:cNvSpPr>
                <p:nvPr/>
              </p:nvSpPr>
              <p:spPr bwMode="auto">
                <a:xfrm>
                  <a:off x="2660" y="1992"/>
                  <a:ext cx="14" cy="1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10" name="Rectangle 134"/>
                <p:cNvSpPr>
                  <a:spLocks noChangeArrowheads="1"/>
                </p:cNvSpPr>
                <p:nvPr/>
              </p:nvSpPr>
              <p:spPr bwMode="auto">
                <a:xfrm>
                  <a:off x="2733" y="1992"/>
                  <a:ext cx="30" cy="1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11" name="Rectangle 135"/>
                <p:cNvSpPr>
                  <a:spLocks noChangeArrowheads="1"/>
                </p:cNvSpPr>
                <p:nvPr/>
              </p:nvSpPr>
              <p:spPr bwMode="auto">
                <a:xfrm>
                  <a:off x="2821" y="1983"/>
                  <a:ext cx="30" cy="1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12" name="Rectangle 136"/>
                <p:cNvSpPr>
                  <a:spLocks noChangeArrowheads="1"/>
                </p:cNvSpPr>
                <p:nvPr/>
              </p:nvSpPr>
              <p:spPr bwMode="auto">
                <a:xfrm>
                  <a:off x="2910" y="1983"/>
                  <a:ext cx="22" cy="1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13" name="Rectangle 137"/>
                <p:cNvSpPr>
                  <a:spLocks noChangeArrowheads="1"/>
                </p:cNvSpPr>
                <p:nvPr/>
              </p:nvSpPr>
              <p:spPr bwMode="auto">
                <a:xfrm>
                  <a:off x="2932" y="1983"/>
                  <a:ext cx="7" cy="1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14" name="Rectangle 138"/>
                <p:cNvSpPr>
                  <a:spLocks noChangeArrowheads="1"/>
                </p:cNvSpPr>
                <p:nvPr/>
              </p:nvSpPr>
              <p:spPr bwMode="auto">
                <a:xfrm>
                  <a:off x="2998" y="1983"/>
                  <a:ext cx="15" cy="1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15" name="Rectangle 139"/>
                <p:cNvSpPr>
                  <a:spLocks noChangeArrowheads="1"/>
                </p:cNvSpPr>
                <p:nvPr/>
              </p:nvSpPr>
              <p:spPr bwMode="auto">
                <a:xfrm>
                  <a:off x="3013" y="1983"/>
                  <a:ext cx="14" cy="1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16" name="Rectangle 140"/>
                <p:cNvSpPr>
                  <a:spLocks noChangeArrowheads="1"/>
                </p:cNvSpPr>
                <p:nvPr/>
              </p:nvSpPr>
              <p:spPr bwMode="auto">
                <a:xfrm>
                  <a:off x="3086" y="1983"/>
                  <a:ext cx="7" cy="1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17" name="Rectangle 141"/>
                <p:cNvSpPr>
                  <a:spLocks noChangeArrowheads="1"/>
                </p:cNvSpPr>
                <p:nvPr/>
              </p:nvSpPr>
              <p:spPr bwMode="auto">
                <a:xfrm>
                  <a:off x="3093" y="1983"/>
                  <a:ext cx="23" cy="1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18" name="Rectangle 142"/>
                <p:cNvSpPr>
                  <a:spLocks noChangeArrowheads="1"/>
                </p:cNvSpPr>
                <p:nvPr/>
              </p:nvSpPr>
              <p:spPr bwMode="auto">
                <a:xfrm>
                  <a:off x="3174" y="1983"/>
                  <a:ext cx="30" cy="1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19" name="Rectangle 143"/>
                <p:cNvSpPr>
                  <a:spLocks noChangeArrowheads="1"/>
                </p:cNvSpPr>
                <p:nvPr/>
              </p:nvSpPr>
              <p:spPr bwMode="auto">
                <a:xfrm>
                  <a:off x="3263" y="1992"/>
                  <a:ext cx="29" cy="1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20" name="Rectangle 144"/>
                <p:cNvSpPr>
                  <a:spLocks noChangeArrowheads="1"/>
                </p:cNvSpPr>
                <p:nvPr/>
              </p:nvSpPr>
              <p:spPr bwMode="auto">
                <a:xfrm>
                  <a:off x="3351" y="1992"/>
                  <a:ext cx="22" cy="1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21" name="Rectangle 145"/>
                <p:cNvSpPr>
                  <a:spLocks noChangeArrowheads="1"/>
                </p:cNvSpPr>
                <p:nvPr/>
              </p:nvSpPr>
              <p:spPr bwMode="auto">
                <a:xfrm>
                  <a:off x="3373" y="1992"/>
                  <a:ext cx="7" cy="1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22" name="Rectangle 146"/>
                <p:cNvSpPr>
                  <a:spLocks noChangeArrowheads="1"/>
                </p:cNvSpPr>
                <p:nvPr/>
              </p:nvSpPr>
              <p:spPr bwMode="auto">
                <a:xfrm>
                  <a:off x="3439" y="1992"/>
                  <a:ext cx="15" cy="1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23" name="Rectangle 147"/>
                <p:cNvSpPr>
                  <a:spLocks noChangeArrowheads="1"/>
                </p:cNvSpPr>
                <p:nvPr/>
              </p:nvSpPr>
              <p:spPr bwMode="auto">
                <a:xfrm>
                  <a:off x="3454" y="1992"/>
                  <a:ext cx="15" cy="1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24" name="Rectangle 148"/>
                <p:cNvSpPr>
                  <a:spLocks noChangeArrowheads="1"/>
                </p:cNvSpPr>
                <p:nvPr/>
              </p:nvSpPr>
              <p:spPr bwMode="auto">
                <a:xfrm>
                  <a:off x="3527" y="1992"/>
                  <a:ext cx="30" cy="1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25" name="Rectangle 149"/>
                <p:cNvSpPr>
                  <a:spLocks noChangeArrowheads="1"/>
                </p:cNvSpPr>
                <p:nvPr/>
              </p:nvSpPr>
              <p:spPr bwMode="auto">
                <a:xfrm>
                  <a:off x="3616" y="1992"/>
                  <a:ext cx="29" cy="1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26" name="Rectangle 150"/>
                <p:cNvSpPr>
                  <a:spLocks noChangeArrowheads="1"/>
                </p:cNvSpPr>
                <p:nvPr/>
              </p:nvSpPr>
              <p:spPr bwMode="auto">
                <a:xfrm>
                  <a:off x="3704" y="1992"/>
                  <a:ext cx="22" cy="1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27" name="Freeform 151"/>
                <p:cNvSpPr>
                  <a:spLocks/>
                </p:cNvSpPr>
                <p:nvPr/>
              </p:nvSpPr>
              <p:spPr bwMode="auto">
                <a:xfrm>
                  <a:off x="792" y="2640"/>
                  <a:ext cx="36" cy="27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36" y="0"/>
                    </a:cxn>
                    <a:cxn ang="0">
                      <a:pos x="36" y="18"/>
                    </a:cxn>
                    <a:cxn ang="0">
                      <a:pos x="0" y="27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36" h="27">
                      <a:moveTo>
                        <a:pt x="0" y="9"/>
                      </a:moveTo>
                      <a:lnTo>
                        <a:pt x="36" y="0"/>
                      </a:lnTo>
                      <a:lnTo>
                        <a:pt x="36" y="18"/>
                      </a:lnTo>
                      <a:lnTo>
                        <a:pt x="0" y="27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28" name="Freeform 152"/>
                <p:cNvSpPr>
                  <a:spLocks/>
                </p:cNvSpPr>
                <p:nvPr/>
              </p:nvSpPr>
              <p:spPr bwMode="auto">
                <a:xfrm>
                  <a:off x="828" y="2631"/>
                  <a:ext cx="44" cy="27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4" y="0"/>
                    </a:cxn>
                    <a:cxn ang="0">
                      <a:pos x="44" y="18"/>
                    </a:cxn>
                    <a:cxn ang="0">
                      <a:pos x="0" y="27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44" h="27">
                      <a:moveTo>
                        <a:pt x="0" y="9"/>
                      </a:moveTo>
                      <a:lnTo>
                        <a:pt x="44" y="0"/>
                      </a:lnTo>
                      <a:lnTo>
                        <a:pt x="44" y="18"/>
                      </a:lnTo>
                      <a:lnTo>
                        <a:pt x="0" y="27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29" name="Freeform 153"/>
                <p:cNvSpPr>
                  <a:spLocks/>
                </p:cNvSpPr>
                <p:nvPr/>
              </p:nvSpPr>
              <p:spPr bwMode="auto">
                <a:xfrm>
                  <a:off x="865" y="2622"/>
                  <a:ext cx="30" cy="27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22" y="0"/>
                    </a:cxn>
                    <a:cxn ang="0">
                      <a:pos x="30" y="18"/>
                    </a:cxn>
                    <a:cxn ang="0">
                      <a:pos x="7" y="27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30" h="27">
                      <a:moveTo>
                        <a:pt x="0" y="9"/>
                      </a:moveTo>
                      <a:lnTo>
                        <a:pt x="22" y="0"/>
                      </a:lnTo>
                      <a:lnTo>
                        <a:pt x="30" y="18"/>
                      </a:lnTo>
                      <a:lnTo>
                        <a:pt x="7" y="27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30" name="Freeform 154"/>
                <p:cNvSpPr>
                  <a:spLocks/>
                </p:cNvSpPr>
                <p:nvPr/>
              </p:nvSpPr>
              <p:spPr bwMode="auto">
                <a:xfrm>
                  <a:off x="946" y="2577"/>
                  <a:ext cx="44" cy="36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37" y="0"/>
                    </a:cxn>
                    <a:cxn ang="0">
                      <a:pos x="44" y="18"/>
                    </a:cxn>
                    <a:cxn ang="0">
                      <a:pos x="7" y="36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44" h="36">
                      <a:moveTo>
                        <a:pt x="0" y="18"/>
                      </a:moveTo>
                      <a:lnTo>
                        <a:pt x="37" y="0"/>
                      </a:lnTo>
                      <a:lnTo>
                        <a:pt x="44" y="18"/>
                      </a:lnTo>
                      <a:lnTo>
                        <a:pt x="7" y="36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31" name="Rectangle 155"/>
                <p:cNvSpPr>
                  <a:spLocks noChangeArrowheads="1"/>
                </p:cNvSpPr>
                <p:nvPr/>
              </p:nvSpPr>
              <p:spPr bwMode="auto">
                <a:xfrm>
                  <a:off x="990" y="2577"/>
                  <a:ext cx="37" cy="1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32" name="Freeform 156"/>
                <p:cNvSpPr>
                  <a:spLocks/>
                </p:cNvSpPr>
                <p:nvPr/>
              </p:nvSpPr>
              <p:spPr bwMode="auto">
                <a:xfrm>
                  <a:off x="1027" y="2577"/>
                  <a:ext cx="29" cy="2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" y="9"/>
                    </a:cxn>
                    <a:cxn ang="0">
                      <a:pos x="29" y="27"/>
                    </a:cxn>
                    <a:cxn ang="0">
                      <a:pos x="0" y="1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9" h="27">
                      <a:moveTo>
                        <a:pt x="0" y="0"/>
                      </a:moveTo>
                      <a:lnTo>
                        <a:pt x="29" y="9"/>
                      </a:lnTo>
                      <a:lnTo>
                        <a:pt x="29" y="27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33" name="Rectangle 157"/>
                <p:cNvSpPr>
                  <a:spLocks noChangeArrowheads="1"/>
                </p:cNvSpPr>
                <p:nvPr/>
              </p:nvSpPr>
              <p:spPr bwMode="auto">
                <a:xfrm>
                  <a:off x="1115" y="2604"/>
                  <a:ext cx="30" cy="1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34" name="Freeform 158"/>
                <p:cNvSpPr>
                  <a:spLocks/>
                </p:cNvSpPr>
                <p:nvPr/>
              </p:nvSpPr>
              <p:spPr bwMode="auto">
                <a:xfrm>
                  <a:off x="1145" y="2595"/>
                  <a:ext cx="44" cy="27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4" y="0"/>
                    </a:cxn>
                    <a:cxn ang="0">
                      <a:pos x="44" y="18"/>
                    </a:cxn>
                    <a:cxn ang="0">
                      <a:pos x="0" y="27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44" h="27">
                      <a:moveTo>
                        <a:pt x="0" y="9"/>
                      </a:moveTo>
                      <a:lnTo>
                        <a:pt x="44" y="0"/>
                      </a:lnTo>
                      <a:lnTo>
                        <a:pt x="44" y="18"/>
                      </a:lnTo>
                      <a:lnTo>
                        <a:pt x="0" y="27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35" name="Freeform 159"/>
                <p:cNvSpPr>
                  <a:spLocks/>
                </p:cNvSpPr>
                <p:nvPr/>
              </p:nvSpPr>
              <p:spPr bwMode="auto">
                <a:xfrm>
                  <a:off x="1189" y="2586"/>
                  <a:ext cx="29" cy="27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29" y="0"/>
                    </a:cxn>
                    <a:cxn ang="0">
                      <a:pos x="29" y="18"/>
                    </a:cxn>
                    <a:cxn ang="0">
                      <a:pos x="0" y="27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29" h="27">
                      <a:moveTo>
                        <a:pt x="0" y="9"/>
                      </a:moveTo>
                      <a:lnTo>
                        <a:pt x="29" y="0"/>
                      </a:lnTo>
                      <a:lnTo>
                        <a:pt x="29" y="18"/>
                      </a:lnTo>
                      <a:lnTo>
                        <a:pt x="0" y="27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36" name="Rectangle 160"/>
                <p:cNvSpPr>
                  <a:spLocks noChangeArrowheads="1"/>
                </p:cNvSpPr>
                <p:nvPr/>
              </p:nvSpPr>
              <p:spPr bwMode="auto">
                <a:xfrm>
                  <a:off x="1277" y="2577"/>
                  <a:ext cx="29" cy="1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37" name="Rectangle 161"/>
                <p:cNvSpPr>
                  <a:spLocks noChangeArrowheads="1"/>
                </p:cNvSpPr>
                <p:nvPr/>
              </p:nvSpPr>
              <p:spPr bwMode="auto">
                <a:xfrm>
                  <a:off x="1306" y="2577"/>
                  <a:ext cx="37" cy="1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38" name="Rectangle 162"/>
                <p:cNvSpPr>
                  <a:spLocks noChangeArrowheads="1"/>
                </p:cNvSpPr>
                <p:nvPr/>
              </p:nvSpPr>
              <p:spPr bwMode="auto">
                <a:xfrm>
                  <a:off x="1343" y="2577"/>
                  <a:ext cx="37" cy="1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39" name="Rectangle 163"/>
                <p:cNvSpPr>
                  <a:spLocks noChangeArrowheads="1"/>
                </p:cNvSpPr>
                <p:nvPr/>
              </p:nvSpPr>
              <p:spPr bwMode="auto">
                <a:xfrm>
                  <a:off x="1439" y="2577"/>
                  <a:ext cx="29" cy="1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40" name="Freeform 164"/>
                <p:cNvSpPr>
                  <a:spLocks/>
                </p:cNvSpPr>
                <p:nvPr/>
              </p:nvSpPr>
              <p:spPr bwMode="auto">
                <a:xfrm>
                  <a:off x="1468" y="2577"/>
                  <a:ext cx="37" cy="2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" y="9"/>
                    </a:cxn>
                    <a:cxn ang="0">
                      <a:pos x="37" y="27"/>
                    </a:cxn>
                    <a:cxn ang="0">
                      <a:pos x="0" y="1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7" h="27">
                      <a:moveTo>
                        <a:pt x="0" y="0"/>
                      </a:moveTo>
                      <a:lnTo>
                        <a:pt x="37" y="9"/>
                      </a:lnTo>
                      <a:lnTo>
                        <a:pt x="37" y="27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41" name="Rectangle 165"/>
                <p:cNvSpPr>
                  <a:spLocks noChangeArrowheads="1"/>
                </p:cNvSpPr>
                <p:nvPr/>
              </p:nvSpPr>
              <p:spPr bwMode="auto">
                <a:xfrm>
                  <a:off x="1505" y="2586"/>
                  <a:ext cx="37" cy="1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42" name="Freeform 166"/>
                <p:cNvSpPr>
                  <a:spLocks/>
                </p:cNvSpPr>
                <p:nvPr/>
              </p:nvSpPr>
              <p:spPr bwMode="auto">
                <a:xfrm>
                  <a:off x="1601" y="2595"/>
                  <a:ext cx="29" cy="27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9" y="9"/>
                    </a:cxn>
                    <a:cxn ang="0">
                      <a:pos x="22" y="27"/>
                    </a:cxn>
                    <a:cxn ang="0">
                      <a:pos x="0" y="1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29" h="27">
                      <a:moveTo>
                        <a:pt x="7" y="0"/>
                      </a:moveTo>
                      <a:lnTo>
                        <a:pt x="29" y="9"/>
                      </a:lnTo>
                      <a:lnTo>
                        <a:pt x="22" y="27"/>
                      </a:lnTo>
                      <a:lnTo>
                        <a:pt x="0" y="1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43" name="Freeform 167"/>
                <p:cNvSpPr>
                  <a:spLocks/>
                </p:cNvSpPr>
                <p:nvPr/>
              </p:nvSpPr>
              <p:spPr bwMode="auto">
                <a:xfrm>
                  <a:off x="1623" y="2604"/>
                  <a:ext cx="44" cy="2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4" y="9"/>
                    </a:cxn>
                    <a:cxn ang="0">
                      <a:pos x="44" y="27"/>
                    </a:cxn>
                    <a:cxn ang="0">
                      <a:pos x="0" y="1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4" h="27">
                      <a:moveTo>
                        <a:pt x="0" y="0"/>
                      </a:moveTo>
                      <a:lnTo>
                        <a:pt x="44" y="9"/>
                      </a:lnTo>
                      <a:lnTo>
                        <a:pt x="44" y="27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44" name="Freeform 168"/>
                <p:cNvSpPr>
                  <a:spLocks/>
                </p:cNvSpPr>
                <p:nvPr/>
              </p:nvSpPr>
              <p:spPr bwMode="auto">
                <a:xfrm>
                  <a:off x="1667" y="2613"/>
                  <a:ext cx="37" cy="2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" y="9"/>
                    </a:cxn>
                    <a:cxn ang="0">
                      <a:pos x="37" y="27"/>
                    </a:cxn>
                    <a:cxn ang="0">
                      <a:pos x="0" y="1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7" h="27">
                      <a:moveTo>
                        <a:pt x="0" y="0"/>
                      </a:moveTo>
                      <a:lnTo>
                        <a:pt x="37" y="9"/>
                      </a:lnTo>
                      <a:lnTo>
                        <a:pt x="37" y="27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45" name="Rectangle 169"/>
                <p:cNvSpPr>
                  <a:spLocks noChangeArrowheads="1"/>
                </p:cNvSpPr>
                <p:nvPr/>
              </p:nvSpPr>
              <p:spPr bwMode="auto">
                <a:xfrm>
                  <a:off x="1762" y="2640"/>
                  <a:ext cx="22" cy="1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46" name="Freeform 170"/>
                <p:cNvSpPr>
                  <a:spLocks/>
                </p:cNvSpPr>
                <p:nvPr/>
              </p:nvSpPr>
              <p:spPr bwMode="auto">
                <a:xfrm>
                  <a:off x="1784" y="2640"/>
                  <a:ext cx="45" cy="36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45" y="18"/>
                    </a:cxn>
                    <a:cxn ang="0">
                      <a:pos x="37" y="36"/>
                    </a:cxn>
                    <a:cxn ang="0">
                      <a:pos x="0" y="18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45" h="36">
                      <a:moveTo>
                        <a:pt x="8" y="0"/>
                      </a:moveTo>
                      <a:lnTo>
                        <a:pt x="45" y="18"/>
                      </a:lnTo>
                      <a:lnTo>
                        <a:pt x="37" y="36"/>
                      </a:lnTo>
                      <a:lnTo>
                        <a:pt x="0" y="18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47" name="Freeform 171"/>
                <p:cNvSpPr>
                  <a:spLocks/>
                </p:cNvSpPr>
                <p:nvPr/>
              </p:nvSpPr>
              <p:spPr bwMode="auto">
                <a:xfrm>
                  <a:off x="1821" y="2658"/>
                  <a:ext cx="44" cy="2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4" y="9"/>
                    </a:cxn>
                    <a:cxn ang="0">
                      <a:pos x="44" y="27"/>
                    </a:cxn>
                    <a:cxn ang="0">
                      <a:pos x="0" y="1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4" h="27">
                      <a:moveTo>
                        <a:pt x="0" y="0"/>
                      </a:moveTo>
                      <a:lnTo>
                        <a:pt x="44" y="9"/>
                      </a:lnTo>
                      <a:lnTo>
                        <a:pt x="44" y="27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48" name="Freeform 172"/>
                <p:cNvSpPr>
                  <a:spLocks/>
                </p:cNvSpPr>
                <p:nvPr/>
              </p:nvSpPr>
              <p:spPr bwMode="auto">
                <a:xfrm>
                  <a:off x="1924" y="2694"/>
                  <a:ext cx="22" cy="27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2" y="9"/>
                    </a:cxn>
                    <a:cxn ang="0">
                      <a:pos x="15" y="27"/>
                    </a:cxn>
                    <a:cxn ang="0">
                      <a:pos x="0" y="1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22" h="27">
                      <a:moveTo>
                        <a:pt x="7" y="0"/>
                      </a:moveTo>
                      <a:lnTo>
                        <a:pt x="22" y="9"/>
                      </a:lnTo>
                      <a:lnTo>
                        <a:pt x="15" y="27"/>
                      </a:lnTo>
                      <a:lnTo>
                        <a:pt x="0" y="1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49" name="Freeform 173"/>
                <p:cNvSpPr>
                  <a:spLocks/>
                </p:cNvSpPr>
                <p:nvPr/>
              </p:nvSpPr>
              <p:spPr bwMode="auto">
                <a:xfrm>
                  <a:off x="1939" y="2703"/>
                  <a:ext cx="51" cy="36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51" y="18"/>
                    </a:cxn>
                    <a:cxn ang="0">
                      <a:pos x="44" y="36"/>
                    </a:cxn>
                    <a:cxn ang="0">
                      <a:pos x="0" y="1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51" h="36">
                      <a:moveTo>
                        <a:pt x="7" y="0"/>
                      </a:moveTo>
                      <a:lnTo>
                        <a:pt x="51" y="18"/>
                      </a:lnTo>
                      <a:lnTo>
                        <a:pt x="44" y="36"/>
                      </a:lnTo>
                      <a:lnTo>
                        <a:pt x="0" y="1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50" name="Freeform 174"/>
                <p:cNvSpPr>
                  <a:spLocks/>
                </p:cNvSpPr>
                <p:nvPr/>
              </p:nvSpPr>
              <p:spPr bwMode="auto">
                <a:xfrm>
                  <a:off x="1983" y="2721"/>
                  <a:ext cx="44" cy="45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44" y="27"/>
                    </a:cxn>
                    <a:cxn ang="0">
                      <a:pos x="37" y="45"/>
                    </a:cxn>
                    <a:cxn ang="0">
                      <a:pos x="0" y="1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4" h="45">
                      <a:moveTo>
                        <a:pt x="7" y="0"/>
                      </a:moveTo>
                      <a:lnTo>
                        <a:pt x="44" y="27"/>
                      </a:lnTo>
                      <a:lnTo>
                        <a:pt x="37" y="45"/>
                      </a:lnTo>
                      <a:lnTo>
                        <a:pt x="0" y="1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51" name="Rectangle 175"/>
                <p:cNvSpPr>
                  <a:spLocks noChangeArrowheads="1"/>
                </p:cNvSpPr>
                <p:nvPr/>
              </p:nvSpPr>
              <p:spPr bwMode="auto">
                <a:xfrm>
                  <a:off x="2020" y="2748"/>
                  <a:ext cx="7" cy="1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52" name="Freeform 176"/>
                <p:cNvSpPr>
                  <a:spLocks/>
                </p:cNvSpPr>
                <p:nvPr/>
              </p:nvSpPr>
              <p:spPr bwMode="auto">
                <a:xfrm>
                  <a:off x="2086" y="2775"/>
                  <a:ext cx="22" cy="27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2" y="9"/>
                    </a:cxn>
                    <a:cxn ang="0">
                      <a:pos x="15" y="27"/>
                    </a:cxn>
                    <a:cxn ang="0">
                      <a:pos x="0" y="1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22" h="27">
                      <a:moveTo>
                        <a:pt x="7" y="0"/>
                      </a:moveTo>
                      <a:lnTo>
                        <a:pt x="22" y="9"/>
                      </a:lnTo>
                      <a:lnTo>
                        <a:pt x="15" y="27"/>
                      </a:lnTo>
                      <a:lnTo>
                        <a:pt x="0" y="1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53" name="Freeform 177"/>
                <p:cNvSpPr>
                  <a:spLocks/>
                </p:cNvSpPr>
                <p:nvPr/>
              </p:nvSpPr>
              <p:spPr bwMode="auto">
                <a:xfrm>
                  <a:off x="2101" y="2784"/>
                  <a:ext cx="44" cy="45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44" y="27"/>
                    </a:cxn>
                    <a:cxn ang="0">
                      <a:pos x="36" y="45"/>
                    </a:cxn>
                    <a:cxn ang="0">
                      <a:pos x="0" y="1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4" h="45">
                      <a:moveTo>
                        <a:pt x="7" y="0"/>
                      </a:moveTo>
                      <a:lnTo>
                        <a:pt x="44" y="27"/>
                      </a:lnTo>
                      <a:lnTo>
                        <a:pt x="36" y="45"/>
                      </a:lnTo>
                      <a:lnTo>
                        <a:pt x="0" y="1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54" name="Freeform 178"/>
                <p:cNvSpPr>
                  <a:spLocks/>
                </p:cNvSpPr>
                <p:nvPr/>
              </p:nvSpPr>
              <p:spPr bwMode="auto">
                <a:xfrm>
                  <a:off x="2137" y="2811"/>
                  <a:ext cx="52" cy="44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52" y="27"/>
                    </a:cxn>
                    <a:cxn ang="0">
                      <a:pos x="45" y="44"/>
                    </a:cxn>
                    <a:cxn ang="0">
                      <a:pos x="0" y="18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52" h="44">
                      <a:moveTo>
                        <a:pt x="8" y="0"/>
                      </a:moveTo>
                      <a:lnTo>
                        <a:pt x="52" y="27"/>
                      </a:lnTo>
                      <a:lnTo>
                        <a:pt x="45" y="44"/>
                      </a:lnTo>
                      <a:lnTo>
                        <a:pt x="0" y="18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55" name="Rectangle 179"/>
                <p:cNvSpPr>
                  <a:spLocks noChangeArrowheads="1"/>
                </p:cNvSpPr>
                <p:nvPr/>
              </p:nvSpPr>
              <p:spPr bwMode="auto">
                <a:xfrm>
                  <a:off x="2182" y="2838"/>
                  <a:ext cx="7" cy="17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56" name="Freeform 180"/>
                <p:cNvSpPr>
                  <a:spLocks/>
                </p:cNvSpPr>
                <p:nvPr/>
              </p:nvSpPr>
              <p:spPr bwMode="auto">
                <a:xfrm>
                  <a:off x="2248" y="2873"/>
                  <a:ext cx="22" cy="27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2" y="9"/>
                    </a:cxn>
                    <a:cxn ang="0">
                      <a:pos x="14" y="27"/>
                    </a:cxn>
                    <a:cxn ang="0">
                      <a:pos x="0" y="1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22" h="27">
                      <a:moveTo>
                        <a:pt x="7" y="0"/>
                      </a:moveTo>
                      <a:lnTo>
                        <a:pt x="22" y="9"/>
                      </a:lnTo>
                      <a:lnTo>
                        <a:pt x="14" y="27"/>
                      </a:lnTo>
                      <a:lnTo>
                        <a:pt x="0" y="1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57" name="Freeform 181"/>
                <p:cNvSpPr>
                  <a:spLocks/>
                </p:cNvSpPr>
                <p:nvPr/>
              </p:nvSpPr>
              <p:spPr bwMode="auto">
                <a:xfrm>
                  <a:off x="2262" y="2882"/>
                  <a:ext cx="45" cy="45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45" y="27"/>
                    </a:cxn>
                    <a:cxn ang="0">
                      <a:pos x="37" y="45"/>
                    </a:cxn>
                    <a:cxn ang="0">
                      <a:pos x="0" y="18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45" h="45">
                      <a:moveTo>
                        <a:pt x="8" y="0"/>
                      </a:moveTo>
                      <a:lnTo>
                        <a:pt x="45" y="27"/>
                      </a:lnTo>
                      <a:lnTo>
                        <a:pt x="37" y="45"/>
                      </a:lnTo>
                      <a:lnTo>
                        <a:pt x="0" y="18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58" name="Freeform 182"/>
                <p:cNvSpPr>
                  <a:spLocks/>
                </p:cNvSpPr>
                <p:nvPr/>
              </p:nvSpPr>
              <p:spPr bwMode="auto">
                <a:xfrm>
                  <a:off x="2299" y="2909"/>
                  <a:ext cx="44" cy="36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44" y="18"/>
                    </a:cxn>
                    <a:cxn ang="0">
                      <a:pos x="37" y="36"/>
                    </a:cxn>
                    <a:cxn ang="0">
                      <a:pos x="0" y="18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44" h="36">
                      <a:moveTo>
                        <a:pt x="8" y="0"/>
                      </a:moveTo>
                      <a:lnTo>
                        <a:pt x="44" y="18"/>
                      </a:lnTo>
                      <a:lnTo>
                        <a:pt x="37" y="36"/>
                      </a:lnTo>
                      <a:lnTo>
                        <a:pt x="0" y="18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59" name="Freeform 183"/>
                <p:cNvSpPr>
                  <a:spLocks/>
                </p:cNvSpPr>
                <p:nvPr/>
              </p:nvSpPr>
              <p:spPr bwMode="auto">
                <a:xfrm>
                  <a:off x="2336" y="2927"/>
                  <a:ext cx="22" cy="27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2" y="9"/>
                    </a:cxn>
                    <a:cxn ang="0">
                      <a:pos x="15" y="27"/>
                    </a:cxn>
                    <a:cxn ang="0">
                      <a:pos x="0" y="1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22" h="27">
                      <a:moveTo>
                        <a:pt x="7" y="0"/>
                      </a:moveTo>
                      <a:lnTo>
                        <a:pt x="22" y="9"/>
                      </a:lnTo>
                      <a:lnTo>
                        <a:pt x="15" y="27"/>
                      </a:lnTo>
                      <a:lnTo>
                        <a:pt x="0" y="1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60" name="Freeform 184"/>
                <p:cNvSpPr>
                  <a:spLocks/>
                </p:cNvSpPr>
                <p:nvPr/>
              </p:nvSpPr>
              <p:spPr bwMode="auto">
                <a:xfrm>
                  <a:off x="2410" y="2972"/>
                  <a:ext cx="14" cy="18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4" y="9"/>
                    </a:cxn>
                    <a:cxn ang="0">
                      <a:pos x="7" y="18"/>
                    </a:cxn>
                    <a:cxn ang="0">
                      <a:pos x="0" y="9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4" h="18">
                      <a:moveTo>
                        <a:pt x="7" y="0"/>
                      </a:moveTo>
                      <a:lnTo>
                        <a:pt x="14" y="9"/>
                      </a:lnTo>
                      <a:lnTo>
                        <a:pt x="7" y="18"/>
                      </a:lnTo>
                      <a:lnTo>
                        <a:pt x="0" y="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61" name="Freeform 185"/>
                <p:cNvSpPr>
                  <a:spLocks/>
                </p:cNvSpPr>
                <p:nvPr/>
              </p:nvSpPr>
              <p:spPr bwMode="auto">
                <a:xfrm>
                  <a:off x="2417" y="2981"/>
                  <a:ext cx="51" cy="36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51" y="18"/>
                    </a:cxn>
                    <a:cxn ang="0">
                      <a:pos x="44" y="36"/>
                    </a:cxn>
                    <a:cxn ang="0">
                      <a:pos x="0" y="1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51" h="36">
                      <a:moveTo>
                        <a:pt x="7" y="0"/>
                      </a:moveTo>
                      <a:lnTo>
                        <a:pt x="51" y="18"/>
                      </a:lnTo>
                      <a:lnTo>
                        <a:pt x="44" y="36"/>
                      </a:lnTo>
                      <a:lnTo>
                        <a:pt x="0" y="1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62" name="Freeform 186"/>
                <p:cNvSpPr>
                  <a:spLocks/>
                </p:cNvSpPr>
                <p:nvPr/>
              </p:nvSpPr>
              <p:spPr bwMode="auto">
                <a:xfrm>
                  <a:off x="2461" y="2999"/>
                  <a:ext cx="44" cy="45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44" y="27"/>
                    </a:cxn>
                    <a:cxn ang="0">
                      <a:pos x="37" y="45"/>
                    </a:cxn>
                    <a:cxn ang="0">
                      <a:pos x="0" y="1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4" h="45">
                      <a:moveTo>
                        <a:pt x="7" y="0"/>
                      </a:moveTo>
                      <a:lnTo>
                        <a:pt x="44" y="27"/>
                      </a:lnTo>
                      <a:lnTo>
                        <a:pt x="37" y="45"/>
                      </a:lnTo>
                      <a:lnTo>
                        <a:pt x="0" y="1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63" name="Freeform 187"/>
                <p:cNvSpPr>
                  <a:spLocks/>
                </p:cNvSpPr>
                <p:nvPr/>
              </p:nvSpPr>
              <p:spPr bwMode="auto">
                <a:xfrm>
                  <a:off x="2498" y="3026"/>
                  <a:ext cx="22" cy="27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2" y="9"/>
                    </a:cxn>
                    <a:cxn ang="0">
                      <a:pos x="14" y="27"/>
                    </a:cxn>
                    <a:cxn ang="0">
                      <a:pos x="0" y="1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22" h="27">
                      <a:moveTo>
                        <a:pt x="7" y="0"/>
                      </a:moveTo>
                      <a:lnTo>
                        <a:pt x="22" y="9"/>
                      </a:lnTo>
                      <a:lnTo>
                        <a:pt x="14" y="27"/>
                      </a:lnTo>
                      <a:lnTo>
                        <a:pt x="0" y="1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64" name="Rectangle 188"/>
                <p:cNvSpPr>
                  <a:spLocks noChangeArrowheads="1"/>
                </p:cNvSpPr>
                <p:nvPr/>
              </p:nvSpPr>
              <p:spPr bwMode="auto">
                <a:xfrm>
                  <a:off x="2571" y="3071"/>
                  <a:ext cx="8" cy="1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65" name="Freeform 189"/>
                <p:cNvSpPr>
                  <a:spLocks/>
                </p:cNvSpPr>
                <p:nvPr/>
              </p:nvSpPr>
              <p:spPr bwMode="auto">
                <a:xfrm>
                  <a:off x="2579" y="3071"/>
                  <a:ext cx="44" cy="36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44" y="18"/>
                    </a:cxn>
                    <a:cxn ang="0">
                      <a:pos x="36" y="36"/>
                    </a:cxn>
                    <a:cxn ang="0">
                      <a:pos x="0" y="1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4" h="36">
                      <a:moveTo>
                        <a:pt x="7" y="0"/>
                      </a:moveTo>
                      <a:lnTo>
                        <a:pt x="44" y="18"/>
                      </a:lnTo>
                      <a:lnTo>
                        <a:pt x="36" y="36"/>
                      </a:lnTo>
                      <a:lnTo>
                        <a:pt x="0" y="1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66" name="Freeform 190"/>
                <p:cNvSpPr>
                  <a:spLocks/>
                </p:cNvSpPr>
                <p:nvPr/>
              </p:nvSpPr>
              <p:spPr bwMode="auto">
                <a:xfrm>
                  <a:off x="2615" y="3089"/>
                  <a:ext cx="52" cy="36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52" y="18"/>
                    </a:cxn>
                    <a:cxn ang="0">
                      <a:pos x="45" y="36"/>
                    </a:cxn>
                    <a:cxn ang="0">
                      <a:pos x="0" y="18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52" h="36">
                      <a:moveTo>
                        <a:pt x="8" y="0"/>
                      </a:moveTo>
                      <a:lnTo>
                        <a:pt x="52" y="18"/>
                      </a:lnTo>
                      <a:lnTo>
                        <a:pt x="45" y="36"/>
                      </a:lnTo>
                      <a:lnTo>
                        <a:pt x="0" y="18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67" name="Freeform 191"/>
                <p:cNvSpPr>
                  <a:spLocks/>
                </p:cNvSpPr>
                <p:nvPr/>
              </p:nvSpPr>
              <p:spPr bwMode="auto">
                <a:xfrm>
                  <a:off x="2660" y="3107"/>
                  <a:ext cx="22" cy="27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2" y="9"/>
                    </a:cxn>
                    <a:cxn ang="0">
                      <a:pos x="14" y="27"/>
                    </a:cxn>
                    <a:cxn ang="0">
                      <a:pos x="0" y="1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22" h="27">
                      <a:moveTo>
                        <a:pt x="7" y="0"/>
                      </a:moveTo>
                      <a:lnTo>
                        <a:pt x="22" y="9"/>
                      </a:lnTo>
                      <a:lnTo>
                        <a:pt x="14" y="27"/>
                      </a:lnTo>
                      <a:lnTo>
                        <a:pt x="0" y="1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68" name="Freeform 192"/>
                <p:cNvSpPr>
                  <a:spLocks/>
                </p:cNvSpPr>
                <p:nvPr/>
              </p:nvSpPr>
              <p:spPr bwMode="auto">
                <a:xfrm>
                  <a:off x="2733" y="3134"/>
                  <a:ext cx="44" cy="2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4" y="9"/>
                    </a:cxn>
                    <a:cxn ang="0">
                      <a:pos x="44" y="27"/>
                    </a:cxn>
                    <a:cxn ang="0">
                      <a:pos x="0" y="1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4" h="27">
                      <a:moveTo>
                        <a:pt x="0" y="0"/>
                      </a:moveTo>
                      <a:lnTo>
                        <a:pt x="44" y="9"/>
                      </a:lnTo>
                      <a:lnTo>
                        <a:pt x="44" y="27"/>
                      </a:lnTo>
                      <a:lnTo>
                        <a:pt x="0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69" name="Rectangle 193"/>
                <p:cNvSpPr>
                  <a:spLocks noChangeArrowheads="1"/>
                </p:cNvSpPr>
                <p:nvPr/>
              </p:nvSpPr>
              <p:spPr bwMode="auto">
                <a:xfrm>
                  <a:off x="2777" y="3143"/>
                  <a:ext cx="37" cy="1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70" name="Freeform 194"/>
                <p:cNvSpPr>
                  <a:spLocks/>
                </p:cNvSpPr>
                <p:nvPr/>
              </p:nvSpPr>
              <p:spPr bwMode="auto">
                <a:xfrm>
                  <a:off x="2814" y="3143"/>
                  <a:ext cx="29" cy="27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9" y="9"/>
                    </a:cxn>
                    <a:cxn ang="0">
                      <a:pos x="22" y="27"/>
                    </a:cxn>
                    <a:cxn ang="0">
                      <a:pos x="0" y="1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29" h="27">
                      <a:moveTo>
                        <a:pt x="7" y="0"/>
                      </a:moveTo>
                      <a:lnTo>
                        <a:pt x="29" y="9"/>
                      </a:lnTo>
                      <a:lnTo>
                        <a:pt x="22" y="27"/>
                      </a:lnTo>
                      <a:lnTo>
                        <a:pt x="0" y="1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71" name="Freeform 195"/>
                <p:cNvSpPr>
                  <a:spLocks/>
                </p:cNvSpPr>
                <p:nvPr/>
              </p:nvSpPr>
              <p:spPr bwMode="auto">
                <a:xfrm>
                  <a:off x="2895" y="3143"/>
                  <a:ext cx="37" cy="27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37" y="0"/>
                    </a:cxn>
                    <a:cxn ang="0">
                      <a:pos x="37" y="18"/>
                    </a:cxn>
                    <a:cxn ang="0">
                      <a:pos x="0" y="27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37" h="27">
                      <a:moveTo>
                        <a:pt x="0" y="9"/>
                      </a:moveTo>
                      <a:lnTo>
                        <a:pt x="37" y="0"/>
                      </a:lnTo>
                      <a:lnTo>
                        <a:pt x="37" y="18"/>
                      </a:lnTo>
                      <a:lnTo>
                        <a:pt x="0" y="27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72" name="Rectangle 196"/>
                <p:cNvSpPr>
                  <a:spLocks noChangeArrowheads="1"/>
                </p:cNvSpPr>
                <p:nvPr/>
              </p:nvSpPr>
              <p:spPr bwMode="auto">
                <a:xfrm>
                  <a:off x="2932" y="3143"/>
                  <a:ext cx="44" cy="1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73" name="Freeform 197"/>
                <p:cNvSpPr>
                  <a:spLocks/>
                </p:cNvSpPr>
                <p:nvPr/>
              </p:nvSpPr>
              <p:spPr bwMode="auto">
                <a:xfrm>
                  <a:off x="2968" y="3134"/>
                  <a:ext cx="30" cy="27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23" y="0"/>
                    </a:cxn>
                    <a:cxn ang="0">
                      <a:pos x="30" y="18"/>
                    </a:cxn>
                    <a:cxn ang="0">
                      <a:pos x="8" y="27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30" h="27">
                      <a:moveTo>
                        <a:pt x="0" y="9"/>
                      </a:moveTo>
                      <a:lnTo>
                        <a:pt x="23" y="0"/>
                      </a:lnTo>
                      <a:lnTo>
                        <a:pt x="30" y="18"/>
                      </a:lnTo>
                      <a:lnTo>
                        <a:pt x="8" y="27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74" name="Freeform 198"/>
                <p:cNvSpPr>
                  <a:spLocks/>
                </p:cNvSpPr>
                <p:nvPr/>
              </p:nvSpPr>
              <p:spPr bwMode="auto">
                <a:xfrm>
                  <a:off x="3057" y="3125"/>
                  <a:ext cx="36" cy="27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36" y="0"/>
                    </a:cxn>
                    <a:cxn ang="0">
                      <a:pos x="36" y="18"/>
                    </a:cxn>
                    <a:cxn ang="0">
                      <a:pos x="0" y="27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36" h="27">
                      <a:moveTo>
                        <a:pt x="0" y="9"/>
                      </a:moveTo>
                      <a:lnTo>
                        <a:pt x="36" y="0"/>
                      </a:lnTo>
                      <a:lnTo>
                        <a:pt x="36" y="18"/>
                      </a:lnTo>
                      <a:lnTo>
                        <a:pt x="0" y="27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75" name="Freeform 199"/>
                <p:cNvSpPr>
                  <a:spLocks/>
                </p:cNvSpPr>
                <p:nvPr/>
              </p:nvSpPr>
              <p:spPr bwMode="auto">
                <a:xfrm>
                  <a:off x="3093" y="3116"/>
                  <a:ext cx="37" cy="27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37" y="0"/>
                    </a:cxn>
                    <a:cxn ang="0">
                      <a:pos x="37" y="18"/>
                    </a:cxn>
                    <a:cxn ang="0">
                      <a:pos x="0" y="27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37" h="27">
                      <a:moveTo>
                        <a:pt x="0" y="9"/>
                      </a:moveTo>
                      <a:lnTo>
                        <a:pt x="37" y="0"/>
                      </a:lnTo>
                      <a:lnTo>
                        <a:pt x="37" y="18"/>
                      </a:lnTo>
                      <a:lnTo>
                        <a:pt x="0" y="27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76" name="Freeform 200"/>
                <p:cNvSpPr>
                  <a:spLocks/>
                </p:cNvSpPr>
                <p:nvPr/>
              </p:nvSpPr>
              <p:spPr bwMode="auto">
                <a:xfrm>
                  <a:off x="3130" y="3107"/>
                  <a:ext cx="30" cy="27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30" y="0"/>
                    </a:cxn>
                    <a:cxn ang="0">
                      <a:pos x="30" y="18"/>
                    </a:cxn>
                    <a:cxn ang="0">
                      <a:pos x="0" y="27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30" h="27">
                      <a:moveTo>
                        <a:pt x="0" y="9"/>
                      </a:moveTo>
                      <a:lnTo>
                        <a:pt x="30" y="0"/>
                      </a:lnTo>
                      <a:lnTo>
                        <a:pt x="30" y="18"/>
                      </a:lnTo>
                      <a:lnTo>
                        <a:pt x="0" y="27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77" name="Freeform 201"/>
                <p:cNvSpPr>
                  <a:spLocks/>
                </p:cNvSpPr>
                <p:nvPr/>
              </p:nvSpPr>
              <p:spPr bwMode="auto">
                <a:xfrm>
                  <a:off x="3219" y="3089"/>
                  <a:ext cx="36" cy="27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36" y="0"/>
                    </a:cxn>
                    <a:cxn ang="0">
                      <a:pos x="36" y="18"/>
                    </a:cxn>
                    <a:cxn ang="0">
                      <a:pos x="0" y="27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36" h="27">
                      <a:moveTo>
                        <a:pt x="0" y="9"/>
                      </a:moveTo>
                      <a:lnTo>
                        <a:pt x="36" y="0"/>
                      </a:lnTo>
                      <a:lnTo>
                        <a:pt x="36" y="18"/>
                      </a:lnTo>
                      <a:lnTo>
                        <a:pt x="0" y="27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78" name="Freeform 202"/>
                <p:cNvSpPr>
                  <a:spLocks/>
                </p:cNvSpPr>
                <p:nvPr/>
              </p:nvSpPr>
              <p:spPr bwMode="auto">
                <a:xfrm>
                  <a:off x="3255" y="3080"/>
                  <a:ext cx="37" cy="27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37" y="0"/>
                    </a:cxn>
                    <a:cxn ang="0">
                      <a:pos x="37" y="18"/>
                    </a:cxn>
                    <a:cxn ang="0">
                      <a:pos x="0" y="27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37" h="27">
                      <a:moveTo>
                        <a:pt x="0" y="9"/>
                      </a:moveTo>
                      <a:lnTo>
                        <a:pt x="37" y="0"/>
                      </a:lnTo>
                      <a:lnTo>
                        <a:pt x="37" y="18"/>
                      </a:lnTo>
                      <a:lnTo>
                        <a:pt x="0" y="27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79" name="Freeform 203"/>
                <p:cNvSpPr>
                  <a:spLocks/>
                </p:cNvSpPr>
                <p:nvPr/>
              </p:nvSpPr>
              <p:spPr bwMode="auto">
                <a:xfrm>
                  <a:off x="3292" y="3071"/>
                  <a:ext cx="29" cy="27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29" y="0"/>
                    </a:cxn>
                    <a:cxn ang="0">
                      <a:pos x="29" y="18"/>
                    </a:cxn>
                    <a:cxn ang="0">
                      <a:pos x="0" y="27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29" h="27">
                      <a:moveTo>
                        <a:pt x="0" y="9"/>
                      </a:moveTo>
                      <a:lnTo>
                        <a:pt x="29" y="0"/>
                      </a:lnTo>
                      <a:lnTo>
                        <a:pt x="29" y="18"/>
                      </a:lnTo>
                      <a:lnTo>
                        <a:pt x="0" y="27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80" name="Freeform 204"/>
                <p:cNvSpPr>
                  <a:spLocks/>
                </p:cNvSpPr>
                <p:nvPr/>
              </p:nvSpPr>
              <p:spPr bwMode="auto">
                <a:xfrm>
                  <a:off x="3380" y="3053"/>
                  <a:ext cx="30" cy="27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30" y="0"/>
                    </a:cxn>
                    <a:cxn ang="0">
                      <a:pos x="30" y="18"/>
                    </a:cxn>
                    <a:cxn ang="0">
                      <a:pos x="0" y="27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30" h="27">
                      <a:moveTo>
                        <a:pt x="0" y="9"/>
                      </a:moveTo>
                      <a:lnTo>
                        <a:pt x="30" y="0"/>
                      </a:lnTo>
                      <a:lnTo>
                        <a:pt x="30" y="18"/>
                      </a:lnTo>
                      <a:lnTo>
                        <a:pt x="0" y="27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50382" name="Freeform 206"/>
              <p:cNvSpPr>
                <a:spLocks/>
              </p:cNvSpPr>
              <p:nvPr/>
            </p:nvSpPr>
            <p:spPr bwMode="auto">
              <a:xfrm>
                <a:off x="3410" y="3044"/>
                <a:ext cx="44" cy="27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44" y="0"/>
                  </a:cxn>
                  <a:cxn ang="0">
                    <a:pos x="44" y="18"/>
                  </a:cxn>
                  <a:cxn ang="0">
                    <a:pos x="0" y="27"/>
                  </a:cxn>
                  <a:cxn ang="0">
                    <a:pos x="0" y="9"/>
                  </a:cxn>
                </a:cxnLst>
                <a:rect l="0" t="0" r="r" b="b"/>
                <a:pathLst>
                  <a:path w="44" h="27">
                    <a:moveTo>
                      <a:pt x="0" y="9"/>
                    </a:moveTo>
                    <a:lnTo>
                      <a:pt x="44" y="0"/>
                    </a:lnTo>
                    <a:lnTo>
                      <a:pt x="44" y="18"/>
                    </a:lnTo>
                    <a:lnTo>
                      <a:pt x="0" y="2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>
                  <a:solidFill>
                    <a:prstClr val="black"/>
                  </a:solidFill>
                </a:endParaRPr>
              </a:p>
            </p:txBody>
          </p:sp>
          <p:sp>
            <p:nvSpPr>
              <p:cNvPr id="50383" name="Rectangle 207"/>
              <p:cNvSpPr>
                <a:spLocks noChangeArrowheads="1"/>
              </p:cNvSpPr>
              <p:nvPr/>
            </p:nvSpPr>
            <p:spPr bwMode="auto">
              <a:xfrm>
                <a:off x="3454" y="3044"/>
                <a:ext cx="29" cy="1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>
                  <a:solidFill>
                    <a:prstClr val="black"/>
                  </a:solidFill>
                </a:endParaRPr>
              </a:p>
            </p:txBody>
          </p:sp>
          <p:sp>
            <p:nvSpPr>
              <p:cNvPr id="50384" name="Rectangle 208"/>
              <p:cNvSpPr>
                <a:spLocks noChangeArrowheads="1"/>
              </p:cNvSpPr>
              <p:nvPr/>
            </p:nvSpPr>
            <p:spPr bwMode="auto">
              <a:xfrm>
                <a:off x="3542" y="3035"/>
                <a:ext cx="30" cy="1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>
                  <a:solidFill>
                    <a:prstClr val="black"/>
                  </a:solidFill>
                </a:endParaRPr>
              </a:p>
            </p:txBody>
          </p:sp>
          <p:sp>
            <p:nvSpPr>
              <p:cNvPr id="50385" name="Freeform 209"/>
              <p:cNvSpPr>
                <a:spLocks/>
              </p:cNvSpPr>
              <p:nvPr/>
            </p:nvSpPr>
            <p:spPr bwMode="auto">
              <a:xfrm>
                <a:off x="3572" y="3026"/>
                <a:ext cx="36" cy="27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36" y="0"/>
                  </a:cxn>
                  <a:cxn ang="0">
                    <a:pos x="36" y="18"/>
                  </a:cxn>
                  <a:cxn ang="0">
                    <a:pos x="0" y="27"/>
                  </a:cxn>
                  <a:cxn ang="0">
                    <a:pos x="0" y="9"/>
                  </a:cxn>
                </a:cxnLst>
                <a:rect l="0" t="0" r="r" b="b"/>
                <a:pathLst>
                  <a:path w="36" h="27">
                    <a:moveTo>
                      <a:pt x="0" y="9"/>
                    </a:moveTo>
                    <a:lnTo>
                      <a:pt x="36" y="0"/>
                    </a:lnTo>
                    <a:lnTo>
                      <a:pt x="36" y="18"/>
                    </a:lnTo>
                    <a:lnTo>
                      <a:pt x="0" y="2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>
                  <a:solidFill>
                    <a:prstClr val="black"/>
                  </a:solidFill>
                </a:endParaRPr>
              </a:p>
            </p:txBody>
          </p:sp>
          <p:sp>
            <p:nvSpPr>
              <p:cNvPr id="50386" name="Rectangle 210"/>
              <p:cNvSpPr>
                <a:spLocks noChangeArrowheads="1"/>
              </p:cNvSpPr>
              <p:nvPr/>
            </p:nvSpPr>
            <p:spPr bwMode="auto">
              <a:xfrm>
                <a:off x="3608" y="3026"/>
                <a:ext cx="37" cy="1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>
                  <a:solidFill>
                    <a:prstClr val="black"/>
                  </a:solidFill>
                </a:endParaRPr>
              </a:p>
            </p:txBody>
          </p:sp>
          <p:sp>
            <p:nvSpPr>
              <p:cNvPr id="50387" name="Rectangle 211"/>
              <p:cNvSpPr>
                <a:spLocks noChangeArrowheads="1"/>
              </p:cNvSpPr>
              <p:nvPr/>
            </p:nvSpPr>
            <p:spPr bwMode="auto">
              <a:xfrm>
                <a:off x="3704" y="3026"/>
                <a:ext cx="22" cy="1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>
                  <a:solidFill>
                    <a:prstClr val="black"/>
                  </a:solidFill>
                </a:endParaRPr>
              </a:p>
            </p:txBody>
          </p:sp>
          <p:sp>
            <p:nvSpPr>
              <p:cNvPr id="50388" name="Rectangle 212"/>
              <p:cNvSpPr>
                <a:spLocks noChangeArrowheads="1"/>
              </p:cNvSpPr>
              <p:nvPr/>
            </p:nvSpPr>
            <p:spPr bwMode="auto">
              <a:xfrm>
                <a:off x="365" y="3377"/>
                <a:ext cx="393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600">
                    <a:solidFill>
                      <a:srgbClr val="000000"/>
                    </a:solidFill>
                    <a:latin typeface="Arial" pitchFamily="34" charset="0"/>
                  </a:rPr>
                  <a:t>-10.0%</a:t>
                </a:r>
                <a:endParaRPr lang="es-ES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50389" name="Rectangle 213"/>
              <p:cNvSpPr>
                <a:spLocks noChangeArrowheads="1"/>
              </p:cNvSpPr>
              <p:nvPr/>
            </p:nvSpPr>
            <p:spPr bwMode="auto">
              <a:xfrm>
                <a:off x="424" y="2999"/>
                <a:ext cx="324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600">
                    <a:solidFill>
                      <a:srgbClr val="000000"/>
                    </a:solidFill>
                    <a:latin typeface="Arial" pitchFamily="34" charset="0"/>
                  </a:rPr>
                  <a:t>-5.0%</a:t>
                </a:r>
                <a:endParaRPr lang="es-ES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50390" name="Rectangle 214"/>
              <p:cNvSpPr>
                <a:spLocks noChangeArrowheads="1"/>
              </p:cNvSpPr>
              <p:nvPr/>
            </p:nvSpPr>
            <p:spPr bwMode="auto">
              <a:xfrm>
                <a:off x="461" y="2613"/>
                <a:ext cx="283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600">
                    <a:solidFill>
                      <a:srgbClr val="000000"/>
                    </a:solidFill>
                    <a:latin typeface="Arial" pitchFamily="34" charset="0"/>
                  </a:rPr>
                  <a:t>0.0%</a:t>
                </a:r>
                <a:endParaRPr lang="es-ES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50391" name="Rectangle 215"/>
              <p:cNvSpPr>
                <a:spLocks noChangeArrowheads="1"/>
              </p:cNvSpPr>
              <p:nvPr/>
            </p:nvSpPr>
            <p:spPr bwMode="auto">
              <a:xfrm>
                <a:off x="461" y="2235"/>
                <a:ext cx="283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600">
                    <a:solidFill>
                      <a:srgbClr val="000000"/>
                    </a:solidFill>
                    <a:latin typeface="Arial" pitchFamily="34" charset="0"/>
                  </a:rPr>
                  <a:t>5.0%</a:t>
                </a:r>
                <a:endParaRPr lang="es-ES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50392" name="Rectangle 216"/>
              <p:cNvSpPr>
                <a:spLocks noChangeArrowheads="1"/>
              </p:cNvSpPr>
              <p:nvPr/>
            </p:nvSpPr>
            <p:spPr bwMode="auto">
              <a:xfrm>
                <a:off x="402" y="1848"/>
                <a:ext cx="35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600">
                    <a:solidFill>
                      <a:srgbClr val="000000"/>
                    </a:solidFill>
                    <a:latin typeface="Arial" pitchFamily="34" charset="0"/>
                  </a:rPr>
                  <a:t>10.0%</a:t>
                </a:r>
                <a:endParaRPr lang="es-ES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50393" name="Rectangle 217"/>
              <p:cNvSpPr>
                <a:spLocks noChangeArrowheads="1"/>
              </p:cNvSpPr>
              <p:nvPr/>
            </p:nvSpPr>
            <p:spPr bwMode="auto">
              <a:xfrm>
                <a:off x="402" y="1471"/>
                <a:ext cx="35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600">
                    <a:solidFill>
                      <a:srgbClr val="000000"/>
                    </a:solidFill>
                    <a:latin typeface="Arial" pitchFamily="34" charset="0"/>
                  </a:rPr>
                  <a:t>15.0%</a:t>
                </a:r>
                <a:endParaRPr lang="es-ES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50394" name="Rectangle 218"/>
              <p:cNvSpPr>
                <a:spLocks noChangeArrowheads="1"/>
              </p:cNvSpPr>
              <p:nvPr/>
            </p:nvSpPr>
            <p:spPr bwMode="auto">
              <a:xfrm>
                <a:off x="402" y="1084"/>
                <a:ext cx="35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600">
                    <a:solidFill>
                      <a:srgbClr val="000000"/>
                    </a:solidFill>
                    <a:latin typeface="Arial" pitchFamily="34" charset="0"/>
                  </a:rPr>
                  <a:t>20.0%</a:t>
                </a:r>
                <a:endParaRPr lang="es-ES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50395" name="Rectangle 219"/>
              <p:cNvSpPr>
                <a:spLocks noChangeArrowheads="1"/>
              </p:cNvSpPr>
              <p:nvPr/>
            </p:nvSpPr>
            <p:spPr bwMode="auto">
              <a:xfrm rot="18900000">
                <a:off x="538" y="2885"/>
                <a:ext cx="275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600">
                    <a:solidFill>
                      <a:srgbClr val="000000"/>
                    </a:solidFill>
                    <a:latin typeface="Arial" pitchFamily="34" charset="0"/>
                  </a:rPr>
                  <a:t>1996</a:t>
                </a:r>
                <a:endParaRPr lang="es-ES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50396" name="Rectangle 220"/>
              <p:cNvSpPr>
                <a:spLocks noChangeArrowheads="1"/>
              </p:cNvSpPr>
              <p:nvPr/>
            </p:nvSpPr>
            <p:spPr bwMode="auto">
              <a:xfrm rot="18900000">
                <a:off x="737" y="2885"/>
                <a:ext cx="275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600">
                    <a:solidFill>
                      <a:srgbClr val="000000"/>
                    </a:solidFill>
                    <a:latin typeface="Arial" pitchFamily="34" charset="0"/>
                  </a:rPr>
                  <a:t>2001</a:t>
                </a:r>
                <a:endParaRPr lang="es-ES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50397" name="Rectangle 221"/>
              <p:cNvSpPr>
                <a:spLocks noChangeArrowheads="1"/>
              </p:cNvSpPr>
              <p:nvPr/>
            </p:nvSpPr>
            <p:spPr bwMode="auto">
              <a:xfrm rot="18900000">
                <a:off x="936" y="2885"/>
                <a:ext cx="275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600">
                    <a:solidFill>
                      <a:srgbClr val="000000"/>
                    </a:solidFill>
                    <a:latin typeface="Arial" pitchFamily="34" charset="0"/>
                  </a:rPr>
                  <a:t>2006</a:t>
                </a:r>
                <a:endParaRPr lang="es-ES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50398" name="Rectangle 222"/>
              <p:cNvSpPr>
                <a:spLocks noChangeArrowheads="1"/>
              </p:cNvSpPr>
              <p:nvPr/>
            </p:nvSpPr>
            <p:spPr bwMode="auto">
              <a:xfrm rot="18900000">
                <a:off x="1138" y="2885"/>
                <a:ext cx="266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600">
                    <a:solidFill>
                      <a:srgbClr val="000000"/>
                    </a:solidFill>
                    <a:latin typeface="Arial" pitchFamily="34" charset="0"/>
                  </a:rPr>
                  <a:t>2011</a:t>
                </a:r>
                <a:endParaRPr lang="es-ES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50399" name="Rectangle 223"/>
              <p:cNvSpPr>
                <a:spLocks noChangeArrowheads="1"/>
              </p:cNvSpPr>
              <p:nvPr/>
            </p:nvSpPr>
            <p:spPr bwMode="auto">
              <a:xfrm rot="18900000">
                <a:off x="1333" y="2885"/>
                <a:ext cx="275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600">
                    <a:solidFill>
                      <a:srgbClr val="000000"/>
                    </a:solidFill>
                    <a:latin typeface="Arial" pitchFamily="34" charset="0"/>
                  </a:rPr>
                  <a:t>2016</a:t>
                </a:r>
                <a:endParaRPr lang="es-ES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50400" name="Rectangle 224"/>
              <p:cNvSpPr>
                <a:spLocks noChangeArrowheads="1"/>
              </p:cNvSpPr>
              <p:nvPr/>
            </p:nvSpPr>
            <p:spPr bwMode="auto">
              <a:xfrm rot="18900000">
                <a:off x="1531" y="2885"/>
                <a:ext cx="275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600">
                    <a:solidFill>
                      <a:srgbClr val="000000"/>
                    </a:solidFill>
                    <a:latin typeface="Arial" pitchFamily="34" charset="0"/>
                  </a:rPr>
                  <a:t>2021</a:t>
                </a:r>
                <a:endParaRPr lang="es-ES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50401" name="Rectangle 225"/>
              <p:cNvSpPr>
                <a:spLocks noChangeArrowheads="1"/>
              </p:cNvSpPr>
              <p:nvPr/>
            </p:nvSpPr>
            <p:spPr bwMode="auto">
              <a:xfrm rot="18900000">
                <a:off x="1730" y="2885"/>
                <a:ext cx="275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600">
                    <a:solidFill>
                      <a:srgbClr val="000000"/>
                    </a:solidFill>
                    <a:latin typeface="Arial" pitchFamily="34" charset="0"/>
                  </a:rPr>
                  <a:t>2026</a:t>
                </a:r>
                <a:endParaRPr lang="es-ES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50402" name="Rectangle 226"/>
              <p:cNvSpPr>
                <a:spLocks noChangeArrowheads="1"/>
              </p:cNvSpPr>
              <p:nvPr/>
            </p:nvSpPr>
            <p:spPr bwMode="auto">
              <a:xfrm rot="18900000">
                <a:off x="1928" y="2885"/>
                <a:ext cx="275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600">
                    <a:solidFill>
                      <a:srgbClr val="000000"/>
                    </a:solidFill>
                    <a:latin typeface="Arial" pitchFamily="34" charset="0"/>
                  </a:rPr>
                  <a:t>2031</a:t>
                </a:r>
                <a:endParaRPr lang="es-ES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50403" name="Rectangle 227"/>
              <p:cNvSpPr>
                <a:spLocks noChangeArrowheads="1"/>
              </p:cNvSpPr>
              <p:nvPr/>
            </p:nvSpPr>
            <p:spPr bwMode="auto">
              <a:xfrm rot="18900000">
                <a:off x="2127" y="2885"/>
                <a:ext cx="275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600">
                    <a:solidFill>
                      <a:srgbClr val="000000"/>
                    </a:solidFill>
                    <a:latin typeface="Arial" pitchFamily="34" charset="0"/>
                  </a:rPr>
                  <a:t>2036</a:t>
                </a:r>
                <a:endParaRPr lang="es-ES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50404" name="Rectangle 228"/>
              <p:cNvSpPr>
                <a:spLocks noChangeArrowheads="1"/>
              </p:cNvSpPr>
              <p:nvPr/>
            </p:nvSpPr>
            <p:spPr bwMode="auto">
              <a:xfrm rot="18900000">
                <a:off x="2326" y="2885"/>
                <a:ext cx="275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600">
                    <a:solidFill>
                      <a:srgbClr val="000000"/>
                    </a:solidFill>
                    <a:latin typeface="Arial" pitchFamily="34" charset="0"/>
                  </a:rPr>
                  <a:t>2041</a:t>
                </a:r>
                <a:endParaRPr lang="es-ES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50405" name="Rectangle 229"/>
              <p:cNvSpPr>
                <a:spLocks noChangeArrowheads="1"/>
              </p:cNvSpPr>
              <p:nvPr/>
            </p:nvSpPr>
            <p:spPr bwMode="auto">
              <a:xfrm rot="18900000">
                <a:off x="2524" y="2885"/>
                <a:ext cx="275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600">
                    <a:solidFill>
                      <a:srgbClr val="000000"/>
                    </a:solidFill>
                    <a:latin typeface="Arial" pitchFamily="34" charset="0"/>
                  </a:rPr>
                  <a:t>2046</a:t>
                </a:r>
                <a:endParaRPr lang="es-ES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50406" name="Rectangle 230"/>
              <p:cNvSpPr>
                <a:spLocks noChangeArrowheads="1"/>
              </p:cNvSpPr>
              <p:nvPr/>
            </p:nvSpPr>
            <p:spPr bwMode="auto">
              <a:xfrm rot="18900000">
                <a:off x="2723" y="2885"/>
                <a:ext cx="275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600">
                    <a:solidFill>
                      <a:srgbClr val="000000"/>
                    </a:solidFill>
                    <a:latin typeface="Arial" pitchFamily="34" charset="0"/>
                  </a:rPr>
                  <a:t>2051</a:t>
                </a:r>
                <a:endParaRPr lang="es-ES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50407" name="Rectangle 231"/>
              <p:cNvSpPr>
                <a:spLocks noChangeArrowheads="1"/>
              </p:cNvSpPr>
              <p:nvPr/>
            </p:nvSpPr>
            <p:spPr bwMode="auto">
              <a:xfrm rot="18900000">
                <a:off x="2921" y="2885"/>
                <a:ext cx="275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600">
                    <a:solidFill>
                      <a:srgbClr val="000000"/>
                    </a:solidFill>
                    <a:latin typeface="Arial" pitchFamily="34" charset="0"/>
                  </a:rPr>
                  <a:t>2056</a:t>
                </a:r>
                <a:endParaRPr lang="es-ES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50408" name="Rectangle 232"/>
              <p:cNvSpPr>
                <a:spLocks noChangeArrowheads="1"/>
              </p:cNvSpPr>
              <p:nvPr/>
            </p:nvSpPr>
            <p:spPr bwMode="auto">
              <a:xfrm rot="18900000">
                <a:off x="3120" y="2885"/>
                <a:ext cx="275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600">
                    <a:solidFill>
                      <a:srgbClr val="000000"/>
                    </a:solidFill>
                    <a:latin typeface="Arial" pitchFamily="34" charset="0"/>
                  </a:rPr>
                  <a:t>2061</a:t>
                </a:r>
                <a:endParaRPr lang="es-ES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50409" name="Rectangle 233"/>
              <p:cNvSpPr>
                <a:spLocks noChangeArrowheads="1"/>
              </p:cNvSpPr>
              <p:nvPr/>
            </p:nvSpPr>
            <p:spPr bwMode="auto">
              <a:xfrm rot="18900000">
                <a:off x="3318" y="2885"/>
                <a:ext cx="275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600">
                    <a:solidFill>
                      <a:srgbClr val="000000"/>
                    </a:solidFill>
                    <a:latin typeface="Arial" pitchFamily="34" charset="0"/>
                  </a:rPr>
                  <a:t>2066</a:t>
                </a:r>
                <a:endParaRPr lang="es-ES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50410" name="Rectangle 234"/>
              <p:cNvSpPr>
                <a:spLocks noChangeArrowheads="1"/>
              </p:cNvSpPr>
              <p:nvPr/>
            </p:nvSpPr>
            <p:spPr bwMode="auto">
              <a:xfrm>
                <a:off x="3829" y="2046"/>
                <a:ext cx="1290" cy="5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>
                  <a:solidFill>
                    <a:prstClr val="black"/>
                  </a:solidFill>
                </a:endParaRPr>
              </a:p>
            </p:txBody>
          </p:sp>
          <p:sp>
            <p:nvSpPr>
              <p:cNvPr id="50411" name="Line 235"/>
              <p:cNvSpPr>
                <a:spLocks noChangeShapeType="1"/>
              </p:cNvSpPr>
              <p:nvPr/>
            </p:nvSpPr>
            <p:spPr bwMode="auto">
              <a:xfrm>
                <a:off x="3858" y="2136"/>
                <a:ext cx="272" cy="1"/>
              </a:xfrm>
              <a:prstGeom prst="line">
                <a:avLst/>
              </a:prstGeom>
              <a:noFill/>
              <a:ln w="7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>
                  <a:solidFill>
                    <a:prstClr val="black"/>
                  </a:solidFill>
                </a:endParaRPr>
              </a:p>
            </p:txBody>
          </p:sp>
          <p:sp>
            <p:nvSpPr>
              <p:cNvPr id="50412" name="Rectangle 236"/>
              <p:cNvSpPr>
                <a:spLocks noChangeArrowheads="1"/>
              </p:cNvSpPr>
              <p:nvPr/>
            </p:nvSpPr>
            <p:spPr bwMode="auto">
              <a:xfrm>
                <a:off x="4153" y="2073"/>
                <a:ext cx="911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200" dirty="0" err="1">
                    <a:solidFill>
                      <a:srgbClr val="000000"/>
                    </a:solidFill>
                    <a:latin typeface="Arial" pitchFamily="34" charset="0"/>
                  </a:rPr>
                  <a:t>Contributory</a:t>
                </a:r>
                <a:r>
                  <a:rPr lang="es-ES" sz="1200" dirty="0">
                    <a:solidFill>
                      <a:srgbClr val="000000"/>
                    </a:solidFill>
                    <a:latin typeface="Arial" pitchFamily="34" charset="0"/>
                  </a:rPr>
                  <a:t> </a:t>
                </a:r>
                <a:r>
                  <a:rPr lang="es-ES" sz="1200" dirty="0" err="1">
                    <a:solidFill>
                      <a:srgbClr val="000000"/>
                    </a:solidFill>
                    <a:latin typeface="Arial" pitchFamily="34" charset="0"/>
                  </a:rPr>
                  <a:t>Pensions</a:t>
                </a:r>
                <a:endParaRPr lang="es-ES" dirty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50413" name="Rectangle 237"/>
              <p:cNvSpPr>
                <a:spLocks noChangeArrowheads="1"/>
              </p:cNvSpPr>
              <p:nvPr/>
            </p:nvSpPr>
            <p:spPr bwMode="auto">
              <a:xfrm>
                <a:off x="3858" y="2298"/>
                <a:ext cx="30" cy="18"/>
              </a:xfrm>
              <a:prstGeom prst="rect">
                <a:avLst/>
              </a:prstGeom>
              <a:solidFill>
                <a:srgbClr val="FF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>
                  <a:solidFill>
                    <a:prstClr val="black"/>
                  </a:solidFill>
                </a:endParaRPr>
              </a:p>
            </p:txBody>
          </p:sp>
          <p:sp>
            <p:nvSpPr>
              <p:cNvPr id="50414" name="Rectangle 238"/>
              <p:cNvSpPr>
                <a:spLocks noChangeArrowheads="1"/>
              </p:cNvSpPr>
              <p:nvPr/>
            </p:nvSpPr>
            <p:spPr bwMode="auto">
              <a:xfrm>
                <a:off x="3947" y="2298"/>
                <a:ext cx="29" cy="18"/>
              </a:xfrm>
              <a:prstGeom prst="rect">
                <a:avLst/>
              </a:prstGeom>
              <a:solidFill>
                <a:srgbClr val="FF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>
                  <a:solidFill>
                    <a:prstClr val="black"/>
                  </a:solidFill>
                </a:endParaRPr>
              </a:p>
            </p:txBody>
          </p:sp>
          <p:sp>
            <p:nvSpPr>
              <p:cNvPr id="50415" name="Rectangle 239"/>
              <p:cNvSpPr>
                <a:spLocks noChangeArrowheads="1"/>
              </p:cNvSpPr>
              <p:nvPr/>
            </p:nvSpPr>
            <p:spPr bwMode="auto">
              <a:xfrm>
                <a:off x="4035" y="2298"/>
                <a:ext cx="29" cy="18"/>
              </a:xfrm>
              <a:prstGeom prst="rect">
                <a:avLst/>
              </a:prstGeom>
              <a:solidFill>
                <a:srgbClr val="FF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>
                  <a:solidFill>
                    <a:prstClr val="black"/>
                  </a:solidFill>
                </a:endParaRPr>
              </a:p>
            </p:txBody>
          </p:sp>
          <p:sp>
            <p:nvSpPr>
              <p:cNvPr id="50416" name="Rectangle 240"/>
              <p:cNvSpPr>
                <a:spLocks noChangeArrowheads="1"/>
              </p:cNvSpPr>
              <p:nvPr/>
            </p:nvSpPr>
            <p:spPr bwMode="auto">
              <a:xfrm>
                <a:off x="4123" y="2298"/>
                <a:ext cx="7" cy="18"/>
              </a:xfrm>
              <a:prstGeom prst="rect">
                <a:avLst/>
              </a:prstGeom>
              <a:solidFill>
                <a:srgbClr val="FF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>
                  <a:solidFill>
                    <a:prstClr val="black"/>
                  </a:solidFill>
                </a:endParaRPr>
              </a:p>
            </p:txBody>
          </p:sp>
          <p:sp>
            <p:nvSpPr>
              <p:cNvPr id="50417" name="Rectangle 241"/>
              <p:cNvSpPr>
                <a:spLocks noChangeArrowheads="1"/>
              </p:cNvSpPr>
              <p:nvPr/>
            </p:nvSpPr>
            <p:spPr bwMode="auto">
              <a:xfrm>
                <a:off x="4153" y="2244"/>
                <a:ext cx="823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200" dirty="0">
                    <a:solidFill>
                      <a:srgbClr val="000000"/>
                    </a:solidFill>
                    <a:latin typeface="Arial" pitchFamily="34" charset="0"/>
                  </a:rPr>
                  <a:t>Social </a:t>
                </a:r>
                <a:r>
                  <a:rPr lang="es-ES" sz="1200" dirty="0" err="1">
                    <a:solidFill>
                      <a:srgbClr val="000000"/>
                    </a:solidFill>
                    <a:latin typeface="Arial" pitchFamily="34" charset="0"/>
                  </a:rPr>
                  <a:t>Contributions</a:t>
                </a:r>
                <a:endParaRPr lang="es-ES" dirty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50418" name="Rectangle 242"/>
              <p:cNvSpPr>
                <a:spLocks noChangeArrowheads="1"/>
              </p:cNvSpPr>
              <p:nvPr/>
            </p:nvSpPr>
            <p:spPr bwMode="auto">
              <a:xfrm>
                <a:off x="3858" y="2469"/>
                <a:ext cx="103" cy="1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>
                  <a:solidFill>
                    <a:prstClr val="black"/>
                  </a:solidFill>
                </a:endParaRPr>
              </a:p>
            </p:txBody>
          </p:sp>
          <p:sp>
            <p:nvSpPr>
              <p:cNvPr id="50419" name="Rectangle 243"/>
              <p:cNvSpPr>
                <a:spLocks noChangeArrowheads="1"/>
              </p:cNvSpPr>
              <p:nvPr/>
            </p:nvSpPr>
            <p:spPr bwMode="auto">
              <a:xfrm>
                <a:off x="4020" y="2469"/>
                <a:ext cx="103" cy="18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>
                  <a:solidFill>
                    <a:prstClr val="black"/>
                  </a:solidFill>
                </a:endParaRPr>
              </a:p>
            </p:txBody>
          </p:sp>
          <p:sp>
            <p:nvSpPr>
              <p:cNvPr id="50420" name="Rectangle 244"/>
              <p:cNvSpPr>
                <a:spLocks noChangeArrowheads="1"/>
              </p:cNvSpPr>
              <p:nvPr/>
            </p:nvSpPr>
            <p:spPr bwMode="auto">
              <a:xfrm>
                <a:off x="4153" y="2415"/>
                <a:ext cx="42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200" dirty="0" err="1">
                    <a:solidFill>
                      <a:srgbClr val="000000"/>
                    </a:solidFill>
                    <a:latin typeface="Arial" pitchFamily="34" charset="0"/>
                  </a:rPr>
                  <a:t>Difference</a:t>
                </a:r>
                <a:endParaRPr lang="es-ES" dirty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50421" name="Rectangle 245"/>
              <p:cNvSpPr>
                <a:spLocks noChangeArrowheads="1"/>
              </p:cNvSpPr>
              <p:nvPr/>
            </p:nvSpPr>
            <p:spPr bwMode="auto">
              <a:xfrm>
                <a:off x="277" y="958"/>
                <a:ext cx="4885" cy="2689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51" name="250 CuadroTexto"/>
          <p:cNvSpPr txBox="1"/>
          <p:nvPr/>
        </p:nvSpPr>
        <p:spPr>
          <a:xfrm>
            <a:off x="2089360" y="5589240"/>
            <a:ext cx="7463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Pre-crisis Scenario : Observe short and long term?</a:t>
            </a:r>
          </a:p>
          <a:p>
            <a:r>
              <a:rPr lang="en-US" dirty="0">
                <a:solidFill>
                  <a:prstClr val="black"/>
                </a:solidFill>
              </a:rPr>
              <a:t>Even capitalization doesn’t solve it: The positive difference is lower than the negative... And the crisis shrinks revenues</a:t>
            </a:r>
          </a:p>
        </p:txBody>
      </p:sp>
    </p:spTree>
    <p:extLst>
      <p:ext uri="{BB962C8B-B14F-4D97-AF65-F5344CB8AC3E}">
        <p14:creationId xmlns:p14="http://schemas.microsoft.com/office/powerpoint/2010/main" val="417646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ChangeArrowheads="1"/>
          </p:cNvSpPr>
          <p:nvPr/>
        </p:nvSpPr>
        <p:spPr bwMode="auto">
          <a:xfrm>
            <a:off x="2057400" y="188640"/>
            <a:ext cx="7924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Sustainability and suitability of the contributory pension System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Results of the micro simulation model </a:t>
            </a:r>
            <a:r>
              <a:rPr lang="en-US" sz="2400" dirty="0">
                <a:solidFill>
                  <a:prstClr val="black"/>
                </a:solidFill>
              </a:rPr>
              <a:t>(post crisis)  </a:t>
            </a:r>
          </a:p>
          <a:p>
            <a:pPr algn="ctr"/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ca-E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524000" y="2403153"/>
            <a:ext cx="4355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Effect of the 2011 reform</a:t>
            </a:r>
          </a:p>
          <a:p>
            <a:r>
              <a:rPr lang="en-US" dirty="0">
                <a:solidFill>
                  <a:prstClr val="black"/>
                </a:solidFill>
              </a:rPr>
              <a:t>a) Expenditures - salaries ratio (total effect)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879976" y="2403153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a-ES" dirty="0">
              <a:solidFill>
                <a:prstClr val="black"/>
              </a:solidFill>
            </a:endParaRPr>
          </a:p>
          <a:p>
            <a:r>
              <a:rPr lang="ca-ES" dirty="0">
                <a:solidFill>
                  <a:prstClr val="black"/>
                </a:solidFill>
              </a:rPr>
              <a:t>b) </a:t>
            </a:r>
            <a:r>
              <a:rPr lang="en-US" dirty="0">
                <a:solidFill>
                  <a:prstClr val="black"/>
                </a:solidFill>
              </a:rPr>
              <a:t>Change in the Expenditures - salaries ratio 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4230" y="3105498"/>
            <a:ext cx="90582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1899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847528" y="1455747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Welfare State rationale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Another interesting “number”: Quantification of transfers between age groups. 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Conclusions on the welfare State reform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927648" y="404664"/>
            <a:ext cx="6456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en-US" sz="2800" dirty="0">
                <a:solidFill>
                  <a:prstClr val="black"/>
                </a:solidFill>
              </a:rPr>
              <a:t>3.What about the rest of the welfare state</a:t>
            </a:r>
            <a:r>
              <a:rPr lang="ca-ES" sz="2800" dirty="0">
                <a:solidFill>
                  <a:prstClr val="black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408111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2862263" y="3425825"/>
            <a:ext cx="184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3600">
              <a:solidFill>
                <a:srgbClr val="000000"/>
              </a:solidFill>
              <a:latin typeface="Garamond" pitchFamily="18" charset="0"/>
              <a:sym typeface="Wingdings" pitchFamily="2" charset="2"/>
            </a:endParaRPr>
          </a:p>
        </p:txBody>
      </p:sp>
      <p:cxnSp>
        <p:nvCxnSpPr>
          <p:cNvPr id="29" name="28 Conector recto de flecha"/>
          <p:cNvCxnSpPr/>
          <p:nvPr/>
        </p:nvCxnSpPr>
        <p:spPr>
          <a:xfrm>
            <a:off x="6313489" y="5119688"/>
            <a:ext cx="8651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37 CuadroTexto"/>
          <p:cNvSpPr txBox="1">
            <a:spLocks noChangeArrowheads="1"/>
          </p:cNvSpPr>
          <p:nvPr/>
        </p:nvSpPr>
        <p:spPr bwMode="auto">
          <a:xfrm>
            <a:off x="7967663" y="3933825"/>
            <a:ext cx="874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Savings</a:t>
            </a:r>
          </a:p>
        </p:txBody>
      </p:sp>
      <p:grpSp>
        <p:nvGrpSpPr>
          <p:cNvPr id="2" name="21 Grupo"/>
          <p:cNvGrpSpPr>
            <a:grpSpLocks/>
          </p:cNvGrpSpPr>
          <p:nvPr/>
        </p:nvGrpSpPr>
        <p:grpSpPr bwMode="auto">
          <a:xfrm>
            <a:off x="2063750" y="2771776"/>
            <a:ext cx="7202488" cy="3825875"/>
            <a:chOff x="34925" y="2349500"/>
            <a:chExt cx="7202488" cy="3825875"/>
          </a:xfrm>
        </p:grpSpPr>
        <p:sp>
          <p:nvSpPr>
            <p:cNvPr id="23561" name="AutoShape 16"/>
            <p:cNvSpPr>
              <a:spLocks noChangeArrowheads="1"/>
            </p:cNvSpPr>
            <p:nvPr/>
          </p:nvSpPr>
          <p:spPr bwMode="auto">
            <a:xfrm>
              <a:off x="3851920" y="3932238"/>
              <a:ext cx="215900" cy="1152525"/>
            </a:xfrm>
            <a:prstGeom prst="curvedLeftArrow">
              <a:avLst>
                <a:gd name="adj1" fmla="val 40086"/>
                <a:gd name="adj2" fmla="val 80172"/>
                <a:gd name="adj3" fmla="val 33333"/>
              </a:avLst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a-ES">
                <a:solidFill>
                  <a:prstClr val="black"/>
                </a:solidFill>
              </a:endParaRPr>
            </a:p>
          </p:txBody>
        </p:sp>
        <p:grpSp>
          <p:nvGrpSpPr>
            <p:cNvPr id="3" name="20 Grupo"/>
            <p:cNvGrpSpPr>
              <a:grpSpLocks/>
            </p:cNvGrpSpPr>
            <p:nvPr/>
          </p:nvGrpSpPr>
          <p:grpSpPr bwMode="auto">
            <a:xfrm>
              <a:off x="34925" y="2349500"/>
              <a:ext cx="7202488" cy="3825875"/>
              <a:chOff x="34925" y="2349500"/>
              <a:chExt cx="7202488" cy="3825875"/>
            </a:xfrm>
          </p:grpSpPr>
          <p:sp>
            <p:nvSpPr>
              <p:cNvPr id="35" name="34 Flecha derecha"/>
              <p:cNvSpPr/>
              <p:nvPr/>
            </p:nvSpPr>
            <p:spPr>
              <a:xfrm>
                <a:off x="3492500" y="3644900"/>
                <a:ext cx="2232025" cy="215900"/>
              </a:xfrm>
              <a:prstGeom prst="right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a-ES">
                  <a:solidFill>
                    <a:prstClr val="white"/>
                  </a:solidFill>
                </a:endParaRPr>
              </a:p>
            </p:txBody>
          </p:sp>
          <p:sp>
            <p:nvSpPr>
              <p:cNvPr id="23564" name="AutoShape 17"/>
              <p:cNvSpPr>
                <a:spLocks noChangeArrowheads="1"/>
              </p:cNvSpPr>
              <p:nvPr/>
            </p:nvSpPr>
            <p:spPr bwMode="auto">
              <a:xfrm rot="-5400000">
                <a:off x="3275881" y="2853532"/>
                <a:ext cx="1223963" cy="215900"/>
              </a:xfrm>
              <a:prstGeom prst="curvedUpArrow">
                <a:avLst>
                  <a:gd name="adj1" fmla="val 56061"/>
                  <a:gd name="adj2" fmla="val 112123"/>
                  <a:gd name="adj3" fmla="val 33333"/>
                </a:avLst>
              </a:prstGeom>
              <a:noFill/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a-ES">
                  <a:solidFill>
                    <a:prstClr val="black"/>
                  </a:solidFill>
                </a:endParaRPr>
              </a:p>
            </p:txBody>
          </p:sp>
          <p:sp>
            <p:nvSpPr>
              <p:cNvPr id="23565" name="Line 23"/>
              <p:cNvSpPr>
                <a:spLocks noChangeShapeType="1"/>
              </p:cNvSpPr>
              <p:nvPr/>
            </p:nvSpPr>
            <p:spPr bwMode="auto">
              <a:xfrm>
                <a:off x="251520" y="5787801"/>
                <a:ext cx="5470525" cy="174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anchor="b"/>
              <a:lstStyle/>
              <a:p>
                <a:endParaRPr lang="ca-ES">
                  <a:solidFill>
                    <a:prstClr val="black"/>
                  </a:solidFill>
                </a:endParaRPr>
              </a:p>
            </p:txBody>
          </p:sp>
          <p:sp>
            <p:nvSpPr>
              <p:cNvPr id="23566" name="Text Box 25"/>
              <p:cNvSpPr txBox="1">
                <a:spLocks noChangeArrowheads="1"/>
              </p:cNvSpPr>
              <p:nvPr/>
            </p:nvSpPr>
            <p:spPr bwMode="auto">
              <a:xfrm>
                <a:off x="2411413" y="5806043"/>
                <a:ext cx="71205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b">
                <a:spAutoFit/>
              </a:bodyPr>
              <a:lstStyle/>
              <a:p>
                <a:r>
                  <a:rPr lang="ca-ES" dirty="0" err="1">
                    <a:solidFill>
                      <a:prstClr val="black"/>
                    </a:solidFill>
                    <a:latin typeface="Comic Sans MS" pitchFamily="66" charset="0"/>
                  </a:rPr>
                  <a:t>Time</a:t>
                </a:r>
                <a:endParaRPr lang="ca-ES" dirty="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  <p:cxnSp>
            <p:nvCxnSpPr>
              <p:cNvPr id="24" name="23 Conector recto de flecha"/>
              <p:cNvCxnSpPr/>
              <p:nvPr/>
            </p:nvCxnSpPr>
            <p:spPr>
              <a:xfrm flipV="1">
                <a:off x="4067175" y="2781300"/>
                <a:ext cx="936625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68" name="30 CuadroTexto"/>
              <p:cNvSpPr txBox="1">
                <a:spLocks noChangeArrowheads="1"/>
              </p:cNvSpPr>
              <p:nvPr/>
            </p:nvSpPr>
            <p:spPr bwMode="auto">
              <a:xfrm>
                <a:off x="5219700" y="4149725"/>
                <a:ext cx="1209883" cy="1077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prstClr val="black"/>
                    </a:solidFill>
                  </a:rPr>
                  <a:t>Subsistence </a:t>
                </a:r>
              </a:p>
              <a:p>
                <a:r>
                  <a:rPr lang="en-US" sz="1600" dirty="0">
                    <a:solidFill>
                      <a:prstClr val="black"/>
                    </a:solidFill>
                  </a:rPr>
                  <a:t>Health</a:t>
                </a:r>
              </a:p>
              <a:p>
                <a:r>
                  <a:rPr lang="en-US" sz="1600" dirty="0">
                    <a:solidFill>
                      <a:prstClr val="black"/>
                    </a:solidFill>
                  </a:rPr>
                  <a:t>Care</a:t>
                </a:r>
              </a:p>
              <a:p>
                <a:r>
                  <a:rPr lang="en-US" sz="1600" dirty="0">
                    <a:solidFill>
                      <a:prstClr val="black"/>
                    </a:solidFill>
                  </a:rPr>
                  <a:t>Education</a:t>
                </a:r>
              </a:p>
            </p:txBody>
          </p:sp>
          <p:sp>
            <p:nvSpPr>
              <p:cNvPr id="23569" name="29 CuadroTexto"/>
              <p:cNvSpPr txBox="1">
                <a:spLocks noChangeArrowheads="1"/>
              </p:cNvSpPr>
              <p:nvPr/>
            </p:nvSpPr>
            <p:spPr bwMode="auto">
              <a:xfrm>
                <a:off x="5076825" y="2433563"/>
                <a:ext cx="2160588" cy="1077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 dirty="0">
                    <a:solidFill>
                      <a:prstClr val="black"/>
                    </a:solidFill>
                  </a:rPr>
                  <a:t>Subsistence </a:t>
                </a:r>
              </a:p>
              <a:p>
                <a:r>
                  <a:rPr lang="en-US" sz="1600" dirty="0">
                    <a:solidFill>
                      <a:prstClr val="black"/>
                    </a:solidFill>
                  </a:rPr>
                  <a:t>Health</a:t>
                </a:r>
              </a:p>
              <a:p>
                <a:r>
                  <a:rPr lang="en-US" sz="1600" dirty="0">
                    <a:solidFill>
                      <a:prstClr val="black"/>
                    </a:solidFill>
                  </a:rPr>
                  <a:t>Care</a:t>
                </a:r>
              </a:p>
              <a:p>
                <a:r>
                  <a:rPr lang="en-US" sz="1600" dirty="0">
                    <a:solidFill>
                      <a:prstClr val="black"/>
                    </a:solidFill>
                  </a:rPr>
                  <a:t>(or cash transfers)</a:t>
                </a:r>
              </a:p>
            </p:txBody>
          </p:sp>
          <p:pic>
            <p:nvPicPr>
              <p:cNvPr id="23570" name="Picture 26" descr="C:\Users\reyes\Documents\REYES\PROYECTOS\CIO\2generations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389" t="22235" r="70322" b="55540"/>
              <a:stretch>
                <a:fillRect/>
              </a:stretch>
            </p:blipFill>
            <p:spPr bwMode="auto">
              <a:xfrm>
                <a:off x="34925" y="2565400"/>
                <a:ext cx="1296988" cy="719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71" name="Picture 26" descr="C:\Users\reyes\Documents\REYES\PROYECTOS\CIO\2generations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7720" t="8894" r="32419" b="55540"/>
              <a:stretch>
                <a:fillRect/>
              </a:stretch>
            </p:blipFill>
            <p:spPr bwMode="auto">
              <a:xfrm>
                <a:off x="1258888" y="2349500"/>
                <a:ext cx="1368425" cy="1150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72" name="Picture 26" descr="C:\Users\reyes\Documents\REYES\PROYECTOS\CIO\2generations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2302" t="15573" r="2550" b="55540"/>
              <a:stretch>
                <a:fillRect/>
              </a:stretch>
            </p:blipFill>
            <p:spPr bwMode="auto">
              <a:xfrm>
                <a:off x="2482850" y="2493963"/>
                <a:ext cx="1152525" cy="935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73" name="Picture 26" descr="C:\Users\reyes\Documents\REYES\PROYECTOS\CIO\2generations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572" t="66698" r="68565" b="13303"/>
              <a:stretch>
                <a:fillRect/>
              </a:stretch>
            </p:blipFill>
            <p:spPr bwMode="auto">
              <a:xfrm>
                <a:off x="2484438" y="4797425"/>
                <a:ext cx="1366837" cy="647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74" name="Picture 26" descr="C:\Users\reyes\Documents\REYES\PROYECTOS\CIO\2generations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389" t="22235" r="70322" b="55540"/>
              <a:stretch>
                <a:fillRect/>
              </a:stretch>
            </p:blipFill>
            <p:spPr bwMode="auto">
              <a:xfrm>
                <a:off x="1187450" y="3573463"/>
                <a:ext cx="1296988" cy="719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75" name="Picture 26" descr="C:\Users\reyes\Documents\REYES\PROYECTOS\CIO\2generations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7721" t="53363" r="33987" b="13303"/>
              <a:stretch>
                <a:fillRect/>
              </a:stretch>
            </p:blipFill>
            <p:spPr bwMode="auto">
              <a:xfrm>
                <a:off x="2484438" y="3429000"/>
                <a:ext cx="1295400" cy="1079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576" name="26 CuadroTexto"/>
              <p:cNvSpPr txBox="1">
                <a:spLocks noChangeArrowheads="1"/>
              </p:cNvSpPr>
              <p:nvPr/>
            </p:nvSpPr>
            <p:spPr bwMode="auto">
              <a:xfrm>
                <a:off x="4067175" y="3789363"/>
                <a:ext cx="612668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a-ES" sz="4400" dirty="0">
                    <a:solidFill>
                      <a:prstClr val="black"/>
                    </a:solidFill>
                  </a:rPr>
                  <a:t>...</a:t>
                </a:r>
              </a:p>
            </p:txBody>
          </p:sp>
          <p:sp>
            <p:nvSpPr>
              <p:cNvPr id="23577" name="31 CuadroTexto"/>
              <p:cNvSpPr txBox="1">
                <a:spLocks noChangeArrowheads="1"/>
              </p:cNvSpPr>
              <p:nvPr/>
            </p:nvSpPr>
            <p:spPr bwMode="auto">
              <a:xfrm>
                <a:off x="4067175" y="4675188"/>
                <a:ext cx="612668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a-ES" sz="4400">
                    <a:solidFill>
                      <a:prstClr val="black"/>
                    </a:solidFill>
                  </a:rPr>
                  <a:t>...</a:t>
                </a:r>
              </a:p>
            </p:txBody>
          </p:sp>
        </p:grpSp>
      </p:grp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6708668" y="550188"/>
            <a:ext cx="3834544" cy="20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00"/>
                </a:solidFill>
                <a:latin typeface="Garamond" pitchFamily="18" charset="0"/>
              </a:rPr>
              <a:t>Before welfare State existence: “Large” Families :</a:t>
            </a:r>
            <a:endParaRPr lang="en-US" dirty="0">
              <a:solidFill>
                <a:srgbClr val="000000"/>
              </a:solidFill>
              <a:latin typeface="Garamond" pitchFamily="18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Intergenerational transfers: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Backwards : from children to old parents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Forward: from parents to children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“PAYG” funding: except for a few  “renters” (with no capital market)</a:t>
            </a: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1735138" y="1340768"/>
            <a:ext cx="40280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Interaction scheme between generations</a:t>
            </a:r>
          </a:p>
        </p:txBody>
      </p:sp>
      <p:sp>
        <p:nvSpPr>
          <p:cNvPr id="32" name="Rectangle 21"/>
          <p:cNvSpPr>
            <a:spLocks noChangeArrowheads="1"/>
          </p:cNvSpPr>
          <p:nvPr/>
        </p:nvSpPr>
        <p:spPr bwMode="auto">
          <a:xfrm>
            <a:off x="1518656" y="297412"/>
            <a:ext cx="53698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marL="609600" indent="-609600" algn="ctr">
              <a:lnSpc>
                <a:spcPct val="90000"/>
              </a:lnSpc>
              <a:spcBef>
                <a:spcPct val="20000"/>
              </a:spcBef>
            </a:pPr>
            <a:r>
              <a:rPr lang="ca-ES" sz="2400" dirty="0">
                <a:solidFill>
                  <a:prstClr val="black"/>
                </a:solidFill>
              </a:rPr>
              <a:t>II. </a:t>
            </a:r>
            <a:r>
              <a:rPr lang="en-US" sz="2400" dirty="0">
                <a:solidFill>
                  <a:prstClr val="black"/>
                </a:solidFill>
              </a:rPr>
              <a:t>3.What about the rest of welfare state?</a:t>
            </a:r>
          </a:p>
          <a:p>
            <a:pPr marL="609600" indent="-609600" algn="ctr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</a:rPr>
              <a:t>Welfare State rationale</a:t>
            </a:r>
          </a:p>
        </p:txBody>
      </p:sp>
    </p:spTree>
    <p:extLst>
      <p:ext uri="{BB962C8B-B14F-4D97-AF65-F5344CB8AC3E}">
        <p14:creationId xmlns:p14="http://schemas.microsoft.com/office/powerpoint/2010/main" val="310657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Who</a:t>
            </a:r>
            <a:r>
              <a:rPr lang="nl-BE" dirty="0" smtClean="0"/>
              <a:t> is </a:t>
            </a:r>
            <a:r>
              <a:rPr lang="nl-BE" dirty="0" err="1" smtClean="0"/>
              <a:t>paying</a:t>
            </a:r>
            <a:r>
              <a:rPr lang="nl-BE" dirty="0" smtClean="0"/>
              <a:t> the crisis?</a:t>
            </a:r>
            <a:endParaRPr lang="nl-B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12830" y="-1556285"/>
            <a:ext cx="5342701" cy="1070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1268760"/>
            <a:ext cx="397484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39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2862263" y="3425825"/>
            <a:ext cx="184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3600">
              <a:solidFill>
                <a:srgbClr val="000000"/>
              </a:solidFill>
              <a:latin typeface="Garamond" pitchFamily="18" charset="0"/>
              <a:sym typeface="Wingdings" pitchFamily="2" charset="2"/>
            </a:endParaRPr>
          </a:p>
        </p:txBody>
      </p:sp>
      <p:cxnSp>
        <p:nvCxnSpPr>
          <p:cNvPr id="29" name="28 Conector recto de flecha"/>
          <p:cNvCxnSpPr/>
          <p:nvPr/>
        </p:nvCxnSpPr>
        <p:spPr>
          <a:xfrm>
            <a:off x="5951985" y="4365104"/>
            <a:ext cx="8651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37 CuadroTexto"/>
          <p:cNvSpPr txBox="1">
            <a:spLocks noChangeArrowheads="1"/>
          </p:cNvSpPr>
          <p:nvPr/>
        </p:nvSpPr>
        <p:spPr bwMode="auto">
          <a:xfrm>
            <a:off x="7752184" y="3203684"/>
            <a:ext cx="874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dirty="0" err="1">
                <a:solidFill>
                  <a:prstClr val="black"/>
                </a:solidFill>
              </a:rPr>
              <a:t>Savings</a:t>
            </a:r>
            <a:endParaRPr lang="ca-ES" dirty="0">
              <a:solidFill>
                <a:prstClr val="black"/>
              </a:solidFill>
            </a:endParaRPr>
          </a:p>
        </p:txBody>
      </p:sp>
      <p:grpSp>
        <p:nvGrpSpPr>
          <p:cNvPr id="2" name="21 Grupo"/>
          <p:cNvGrpSpPr>
            <a:grpSpLocks/>
          </p:cNvGrpSpPr>
          <p:nvPr/>
        </p:nvGrpSpPr>
        <p:grpSpPr bwMode="auto">
          <a:xfrm>
            <a:off x="1775520" y="1700809"/>
            <a:ext cx="7202488" cy="4141787"/>
            <a:chOff x="34925" y="2033588"/>
            <a:chExt cx="7202488" cy="4141787"/>
          </a:xfrm>
        </p:grpSpPr>
        <p:sp>
          <p:nvSpPr>
            <p:cNvPr id="23561" name="AutoShape 16"/>
            <p:cNvSpPr>
              <a:spLocks noChangeArrowheads="1"/>
            </p:cNvSpPr>
            <p:nvPr/>
          </p:nvSpPr>
          <p:spPr bwMode="auto">
            <a:xfrm>
              <a:off x="3851920" y="3932238"/>
              <a:ext cx="215900" cy="1152525"/>
            </a:xfrm>
            <a:prstGeom prst="curvedLeftArrow">
              <a:avLst>
                <a:gd name="adj1" fmla="val 40086"/>
                <a:gd name="adj2" fmla="val 80172"/>
                <a:gd name="adj3" fmla="val 33333"/>
              </a:avLst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a-ES">
                <a:solidFill>
                  <a:prstClr val="black"/>
                </a:solidFill>
              </a:endParaRPr>
            </a:p>
          </p:txBody>
        </p:sp>
        <p:grpSp>
          <p:nvGrpSpPr>
            <p:cNvPr id="3" name="20 Grupo"/>
            <p:cNvGrpSpPr>
              <a:grpSpLocks/>
            </p:cNvGrpSpPr>
            <p:nvPr/>
          </p:nvGrpSpPr>
          <p:grpSpPr bwMode="auto">
            <a:xfrm>
              <a:off x="34925" y="2033588"/>
              <a:ext cx="7202488" cy="4141787"/>
              <a:chOff x="34925" y="2033588"/>
              <a:chExt cx="7202488" cy="4141787"/>
            </a:xfrm>
          </p:grpSpPr>
          <p:sp>
            <p:nvSpPr>
              <p:cNvPr id="35" name="34 Flecha derecha"/>
              <p:cNvSpPr/>
              <p:nvPr/>
            </p:nvSpPr>
            <p:spPr>
              <a:xfrm>
                <a:off x="3492500" y="3644900"/>
                <a:ext cx="2232025" cy="215900"/>
              </a:xfrm>
              <a:prstGeom prst="right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a-ES">
                  <a:solidFill>
                    <a:prstClr val="white"/>
                  </a:solidFill>
                </a:endParaRPr>
              </a:p>
            </p:txBody>
          </p:sp>
          <p:sp>
            <p:nvSpPr>
              <p:cNvPr id="23564" name="AutoShape 17"/>
              <p:cNvSpPr>
                <a:spLocks noChangeArrowheads="1"/>
              </p:cNvSpPr>
              <p:nvPr/>
            </p:nvSpPr>
            <p:spPr bwMode="auto">
              <a:xfrm rot="-5400000">
                <a:off x="3275881" y="2853532"/>
                <a:ext cx="1223963" cy="215900"/>
              </a:xfrm>
              <a:prstGeom prst="curvedUpArrow">
                <a:avLst>
                  <a:gd name="adj1" fmla="val 56061"/>
                  <a:gd name="adj2" fmla="val 112123"/>
                  <a:gd name="adj3" fmla="val 33333"/>
                </a:avLst>
              </a:prstGeom>
              <a:noFill/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a-ES">
                  <a:solidFill>
                    <a:prstClr val="black"/>
                  </a:solidFill>
                </a:endParaRPr>
              </a:p>
            </p:txBody>
          </p:sp>
          <p:sp>
            <p:nvSpPr>
              <p:cNvPr id="23565" name="Line 23"/>
              <p:cNvSpPr>
                <a:spLocks noChangeShapeType="1"/>
              </p:cNvSpPr>
              <p:nvPr/>
            </p:nvSpPr>
            <p:spPr bwMode="auto">
              <a:xfrm>
                <a:off x="251520" y="5787801"/>
                <a:ext cx="5470525" cy="174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anchor="b"/>
              <a:lstStyle/>
              <a:p>
                <a:endParaRPr lang="ca-ES">
                  <a:solidFill>
                    <a:prstClr val="black"/>
                  </a:solidFill>
                </a:endParaRPr>
              </a:p>
            </p:txBody>
          </p:sp>
          <p:sp>
            <p:nvSpPr>
              <p:cNvPr id="23566" name="Text Box 25"/>
              <p:cNvSpPr txBox="1">
                <a:spLocks noChangeArrowheads="1"/>
              </p:cNvSpPr>
              <p:nvPr/>
            </p:nvSpPr>
            <p:spPr bwMode="auto">
              <a:xfrm>
                <a:off x="2411413" y="5806043"/>
                <a:ext cx="71205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b">
                <a:spAutoFit/>
              </a:bodyPr>
              <a:lstStyle/>
              <a:p>
                <a:r>
                  <a:rPr lang="ca-ES" dirty="0" err="1">
                    <a:solidFill>
                      <a:prstClr val="black"/>
                    </a:solidFill>
                    <a:latin typeface="Comic Sans MS" pitchFamily="66" charset="0"/>
                  </a:rPr>
                  <a:t>Time</a:t>
                </a:r>
                <a:endParaRPr lang="ca-ES" dirty="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  <p:cxnSp>
            <p:nvCxnSpPr>
              <p:cNvPr id="24" name="23 Conector recto de flecha"/>
              <p:cNvCxnSpPr/>
              <p:nvPr/>
            </p:nvCxnSpPr>
            <p:spPr>
              <a:xfrm flipV="1">
                <a:off x="4138860" y="3113708"/>
                <a:ext cx="936625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68" name="30 CuadroTexto"/>
              <p:cNvSpPr txBox="1">
                <a:spLocks noChangeArrowheads="1"/>
              </p:cNvSpPr>
              <p:nvPr/>
            </p:nvSpPr>
            <p:spPr bwMode="auto">
              <a:xfrm>
                <a:off x="5219700" y="4149725"/>
                <a:ext cx="1209883" cy="1077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prstClr val="black"/>
                    </a:solidFill>
                  </a:rPr>
                  <a:t>Subsistence </a:t>
                </a:r>
              </a:p>
              <a:p>
                <a:r>
                  <a:rPr lang="en-US" sz="1600" dirty="0">
                    <a:solidFill>
                      <a:prstClr val="black"/>
                    </a:solidFill>
                  </a:rPr>
                  <a:t>Health</a:t>
                </a:r>
              </a:p>
              <a:p>
                <a:r>
                  <a:rPr lang="en-US" sz="1600" dirty="0">
                    <a:solidFill>
                      <a:prstClr val="black"/>
                    </a:solidFill>
                  </a:rPr>
                  <a:t>Care</a:t>
                </a:r>
              </a:p>
              <a:p>
                <a:r>
                  <a:rPr lang="ca-ES" sz="1600" dirty="0" err="1">
                    <a:solidFill>
                      <a:prstClr val="black"/>
                    </a:solidFill>
                  </a:rPr>
                  <a:t>Education</a:t>
                </a:r>
                <a:endParaRPr lang="ca-ES" sz="16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569" name="29 CuadroTexto"/>
              <p:cNvSpPr txBox="1">
                <a:spLocks noChangeArrowheads="1"/>
              </p:cNvSpPr>
              <p:nvPr/>
            </p:nvSpPr>
            <p:spPr bwMode="auto">
              <a:xfrm>
                <a:off x="5076825" y="2033588"/>
                <a:ext cx="2160588" cy="1077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 dirty="0">
                    <a:solidFill>
                      <a:prstClr val="black"/>
                    </a:solidFill>
                  </a:rPr>
                  <a:t>Subsistence </a:t>
                </a:r>
              </a:p>
              <a:p>
                <a:r>
                  <a:rPr lang="en-US" sz="1600" dirty="0">
                    <a:solidFill>
                      <a:prstClr val="black"/>
                    </a:solidFill>
                  </a:rPr>
                  <a:t>Health</a:t>
                </a:r>
              </a:p>
              <a:p>
                <a:r>
                  <a:rPr lang="en-US" sz="1600" dirty="0">
                    <a:solidFill>
                      <a:prstClr val="black"/>
                    </a:solidFill>
                  </a:rPr>
                  <a:t>Care</a:t>
                </a:r>
              </a:p>
              <a:p>
                <a:r>
                  <a:rPr lang="en-US" sz="1600" dirty="0">
                    <a:solidFill>
                      <a:prstClr val="black"/>
                    </a:solidFill>
                  </a:rPr>
                  <a:t>(or cash transfers)</a:t>
                </a:r>
              </a:p>
            </p:txBody>
          </p:sp>
          <p:pic>
            <p:nvPicPr>
              <p:cNvPr id="23570" name="Picture 26" descr="C:\Users\reyes\Documents\REYES\PROYECTOS\CIO\2generations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389" t="22235" r="70322" b="55540"/>
              <a:stretch>
                <a:fillRect/>
              </a:stretch>
            </p:blipFill>
            <p:spPr bwMode="auto">
              <a:xfrm>
                <a:off x="34925" y="2565400"/>
                <a:ext cx="1296988" cy="719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71" name="Picture 26" descr="C:\Users\reyes\Documents\REYES\PROYECTOS\CIO\2generations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7720" t="8894" r="32419" b="55540"/>
              <a:stretch>
                <a:fillRect/>
              </a:stretch>
            </p:blipFill>
            <p:spPr bwMode="auto">
              <a:xfrm>
                <a:off x="1258888" y="2349500"/>
                <a:ext cx="1368425" cy="1150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72" name="Picture 26" descr="C:\Users\reyes\Documents\REYES\PROYECTOS\CIO\2generations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2302" t="15573" r="2550" b="55540"/>
              <a:stretch>
                <a:fillRect/>
              </a:stretch>
            </p:blipFill>
            <p:spPr bwMode="auto">
              <a:xfrm>
                <a:off x="2482850" y="2493963"/>
                <a:ext cx="1152525" cy="935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73" name="Picture 26" descr="C:\Users\reyes\Documents\REYES\PROYECTOS\CIO\2generations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572" t="66698" r="68565" b="13303"/>
              <a:stretch>
                <a:fillRect/>
              </a:stretch>
            </p:blipFill>
            <p:spPr bwMode="auto">
              <a:xfrm>
                <a:off x="2484438" y="4797425"/>
                <a:ext cx="1366837" cy="647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74" name="Picture 26" descr="C:\Users\reyes\Documents\REYES\PROYECTOS\CIO\2generations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389" t="22235" r="70322" b="55540"/>
              <a:stretch>
                <a:fillRect/>
              </a:stretch>
            </p:blipFill>
            <p:spPr bwMode="auto">
              <a:xfrm>
                <a:off x="1187450" y="3573463"/>
                <a:ext cx="1296988" cy="719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75" name="Picture 26" descr="C:\Users\reyes\Documents\REYES\PROYECTOS\CIO\2generations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7721" t="53363" r="33987" b="13303"/>
              <a:stretch>
                <a:fillRect/>
              </a:stretch>
            </p:blipFill>
            <p:spPr bwMode="auto">
              <a:xfrm>
                <a:off x="2484438" y="3429000"/>
                <a:ext cx="1295400" cy="1079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576" name="26 CuadroTexto"/>
              <p:cNvSpPr txBox="1">
                <a:spLocks noChangeArrowheads="1"/>
              </p:cNvSpPr>
              <p:nvPr/>
            </p:nvSpPr>
            <p:spPr bwMode="auto">
              <a:xfrm>
                <a:off x="4067175" y="3789363"/>
                <a:ext cx="612668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a-ES" sz="4400" dirty="0">
                    <a:solidFill>
                      <a:prstClr val="black"/>
                    </a:solidFill>
                  </a:rPr>
                  <a:t>...</a:t>
                </a:r>
              </a:p>
            </p:txBody>
          </p:sp>
          <p:sp>
            <p:nvSpPr>
              <p:cNvPr id="23577" name="31 CuadroTexto"/>
              <p:cNvSpPr txBox="1">
                <a:spLocks noChangeArrowheads="1"/>
              </p:cNvSpPr>
              <p:nvPr/>
            </p:nvSpPr>
            <p:spPr bwMode="auto">
              <a:xfrm>
                <a:off x="4067175" y="4675188"/>
                <a:ext cx="612668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a-ES" sz="4400">
                    <a:solidFill>
                      <a:prstClr val="black"/>
                    </a:solidFill>
                  </a:rPr>
                  <a:t>...</a:t>
                </a:r>
              </a:p>
            </p:txBody>
          </p:sp>
        </p:grpSp>
      </p:grpSp>
      <p:sp>
        <p:nvSpPr>
          <p:cNvPr id="28" name="AutoShape 18"/>
          <p:cNvSpPr>
            <a:spLocks noChangeArrowheads="1"/>
          </p:cNvSpPr>
          <p:nvPr/>
        </p:nvSpPr>
        <p:spPr bwMode="auto">
          <a:xfrm rot="18587783">
            <a:off x="5914302" y="1990542"/>
            <a:ext cx="1080282" cy="227802"/>
          </a:xfrm>
          <a:prstGeom prst="leftArrow">
            <a:avLst>
              <a:gd name="adj1" fmla="val 50000"/>
              <a:gd name="adj2" fmla="val 11666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3215680" y="338233"/>
            <a:ext cx="7272808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rgbClr val="000000"/>
                </a:solidFill>
                <a:latin typeface="Garamond" pitchFamily="18" charset="0"/>
              </a:rPr>
              <a:t>Introduction of public System of pensions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Garamond" pitchFamily="18" charset="0"/>
              </a:rPr>
              <a:t> ONLY Substitutes backward transfers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Garamond" pitchFamily="18" charset="0"/>
              </a:rPr>
              <a:t> Pay-as-you-go funding: Does it breaks parent-child links?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Garamond" pitchFamily="18" charset="0"/>
              </a:rPr>
              <a:t> Risk of financial crisis when facing a demographic change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1775520" y="5840104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What about children’s cost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Garamond" pitchFamily="18" charset="0"/>
              </a:rPr>
              <a:t>In general: Added problem to State intervention in intergenerational transfers. Intra-family: the State assumes the role of saver,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84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1149350"/>
            <a:ext cx="7222710" cy="508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524000" y="116632"/>
            <a:ext cx="896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prstClr val="black"/>
                </a:solidFill>
              </a:rPr>
              <a:t>National Transfer Accounts (NTA) in 24 NTA countries</a:t>
            </a:r>
          </a:p>
        </p:txBody>
      </p:sp>
    </p:spTree>
    <p:extLst>
      <p:ext uri="{BB962C8B-B14F-4D97-AF65-F5344CB8AC3E}">
        <p14:creationId xmlns:p14="http://schemas.microsoft.com/office/powerpoint/2010/main" val="86889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2" y="908720"/>
            <a:ext cx="8100392" cy="497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1734944" y="6155955"/>
            <a:ext cx="8957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Private and public consumption</a:t>
            </a:r>
            <a:r>
              <a:rPr lang="en-US" sz="2400" dirty="0">
                <a:solidFill>
                  <a:prstClr val="black"/>
                </a:solidFill>
              </a:rPr>
              <a:t>– </a:t>
            </a:r>
            <a:r>
              <a:rPr lang="en-US" sz="24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labor income</a:t>
            </a:r>
            <a:r>
              <a:rPr lang="en-US" sz="2400" dirty="0">
                <a:solidFill>
                  <a:prstClr val="black"/>
                </a:solidFill>
              </a:rPr>
              <a:t>= Life cycle deficit (LCD)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524000" y="116632"/>
            <a:ext cx="896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prstClr val="black"/>
                </a:solidFill>
              </a:rPr>
              <a:t>National Transfer Accounts (NTA) Spain, 2000</a:t>
            </a:r>
          </a:p>
        </p:txBody>
      </p:sp>
    </p:spTree>
    <p:extLst>
      <p:ext uri="{BB962C8B-B14F-4D97-AF65-F5344CB8AC3E}">
        <p14:creationId xmlns:p14="http://schemas.microsoft.com/office/powerpoint/2010/main" val="421755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9956" y="1916832"/>
            <a:ext cx="7850460" cy="479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1919536" y="188640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How is the life cycle deficit (LCD)  </a:t>
            </a:r>
            <a:r>
              <a:rPr lang="en-US" sz="2800" u="sng" dirty="0">
                <a:solidFill>
                  <a:prstClr val="black"/>
                </a:solidFill>
              </a:rPr>
              <a:t>financed</a:t>
            </a:r>
            <a:r>
              <a:rPr lang="en-US" sz="2800" dirty="0">
                <a:solidFill>
                  <a:prstClr val="black"/>
                </a:solidFill>
              </a:rPr>
              <a:t> ? </a:t>
            </a:r>
            <a:endParaRPr lang="ca-ES" sz="28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740310" y="711861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Transfers (net) both  public (</a:t>
            </a:r>
            <a:r>
              <a:rPr lang="en-US" dirty="0">
                <a:solidFill>
                  <a:srgbClr val="FF0000"/>
                </a:solidFill>
              </a:rPr>
              <a:t>TG</a:t>
            </a:r>
            <a:r>
              <a:rPr lang="en-US" dirty="0">
                <a:solidFill>
                  <a:prstClr val="black"/>
                </a:solidFill>
              </a:rPr>
              <a:t>) and  private (</a:t>
            </a:r>
            <a:r>
              <a:rPr lang="en-US" b="1" dirty="0">
                <a:solidFill>
                  <a:srgbClr val="9BBB59">
                    <a:lumMod val="75000"/>
                  </a:srgbClr>
                </a:solidFill>
              </a:rPr>
              <a:t>TF</a:t>
            </a:r>
            <a:r>
              <a:rPr lang="en-US" dirty="0">
                <a:solidFill>
                  <a:prstClr val="black"/>
                </a:solidFill>
              </a:rPr>
              <a:t> –intra or inter family)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Capital Markets (</a:t>
            </a:r>
            <a:r>
              <a:rPr lang="en-US" b="1" dirty="0">
                <a:solidFill>
                  <a:srgbClr val="8064A2">
                    <a:lumMod val="60000"/>
                    <a:lumOff val="40000"/>
                  </a:srgbClr>
                </a:solidFill>
              </a:rPr>
              <a:t>ABR</a:t>
            </a:r>
            <a:r>
              <a:rPr lang="en-US" dirty="0">
                <a:solidFill>
                  <a:prstClr val="black"/>
                </a:solidFill>
              </a:rPr>
              <a:t>= Asset income – Savings</a:t>
            </a:r>
            <a:r>
              <a:rPr lang="ca-ES" dirty="0">
                <a:solidFill>
                  <a:prstClr val="black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7464153" y="1173525"/>
                <a:ext cx="2546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solidFill>
                            <a:prstClr val="black"/>
                          </a:solidFill>
                          <a:latin typeface="Cambria Math"/>
                        </a:rPr>
                        <m:t>𝐿𝐶𝐷</m:t>
                      </m:r>
                      <m:r>
                        <a:rPr lang="es-E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s-ES" i="1">
                          <a:solidFill>
                            <a:prstClr val="black"/>
                          </a:solidFill>
                          <a:latin typeface="Cambria Math"/>
                        </a:rPr>
                        <m:t>𝑇𝐹</m:t>
                      </m:r>
                      <m:r>
                        <a:rPr lang="es-ES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s-ES" i="1">
                          <a:solidFill>
                            <a:prstClr val="black"/>
                          </a:solidFill>
                          <a:latin typeface="Cambria Math"/>
                        </a:rPr>
                        <m:t>𝑇𝐹</m:t>
                      </m:r>
                      <m:r>
                        <a:rPr lang="es-ES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s-ES" i="1">
                          <a:solidFill>
                            <a:prstClr val="black"/>
                          </a:solidFill>
                          <a:latin typeface="Cambria Math"/>
                        </a:rPr>
                        <m:t>𝐴𝐵𝑅</m:t>
                      </m:r>
                    </m:oMath>
                  </m:oMathPara>
                </a14:m>
                <a:endParaRPr lang="es-E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173525"/>
                <a:ext cx="2546979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443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592" y="116632"/>
            <a:ext cx="7560840" cy="461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1775520" y="5301209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The cost of children in Spain is not “socialized” to the same extent than the cost of the elderly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Puzzle: More easy to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An explanation for non fertility recovery?</a:t>
            </a:r>
          </a:p>
        </p:txBody>
      </p:sp>
    </p:spTree>
    <p:extLst>
      <p:ext uri="{BB962C8B-B14F-4D97-AF65-F5344CB8AC3E}">
        <p14:creationId xmlns:p14="http://schemas.microsoft.com/office/powerpoint/2010/main" val="197716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Net public transfers to children and the elderly (% of consumption)</a:t>
            </a:r>
            <a:endParaRPr lang="es-ES" sz="2800" dirty="0"/>
          </a:p>
        </p:txBody>
      </p:sp>
      <p:pic>
        <p:nvPicPr>
          <p:cNvPr id="3" name="2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1508398"/>
            <a:ext cx="6984776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CuadroTexto"/>
          <p:cNvSpPr txBox="1"/>
          <p:nvPr/>
        </p:nvSpPr>
        <p:spPr>
          <a:xfrm>
            <a:off x="5318578" y="6300029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prstClr val="black"/>
                </a:solidFill>
              </a:rPr>
              <a:t>Elderly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559497" y="3140969"/>
            <a:ext cx="1255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prstClr val="black"/>
                </a:solidFill>
              </a:rPr>
              <a:t>Children</a:t>
            </a:r>
          </a:p>
        </p:txBody>
      </p:sp>
    </p:spTree>
    <p:extLst>
      <p:ext uri="{BB962C8B-B14F-4D97-AF65-F5344CB8AC3E}">
        <p14:creationId xmlns:p14="http://schemas.microsoft.com/office/powerpoint/2010/main" val="179890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Are public transfers (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TG</a:t>
            </a:r>
            <a:r>
              <a:rPr lang="en-US" b="1" dirty="0" smtClean="0"/>
              <a:t>) crowding out private transfers </a:t>
            </a:r>
            <a:r>
              <a:rPr lang="en-US" b="1" dirty="0"/>
              <a:t>(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TF</a:t>
            </a:r>
            <a:r>
              <a:rPr lang="en-US" b="1" dirty="0" smtClean="0"/>
              <a:t>)?</a:t>
            </a:r>
            <a:endParaRPr lang="es-ES" dirty="0"/>
          </a:p>
        </p:txBody>
      </p:sp>
      <p:pic>
        <p:nvPicPr>
          <p:cNvPr id="3" name="2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1772816"/>
            <a:ext cx="7200800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685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066800"/>
            <a:ext cx="8363272" cy="553055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Considering </a:t>
            </a:r>
            <a:r>
              <a:rPr lang="en-US" sz="2000" u="sng" dirty="0"/>
              <a:t>only</a:t>
            </a:r>
            <a:r>
              <a:rPr lang="en-US" sz="2000" dirty="0"/>
              <a:t> </a:t>
            </a:r>
            <a:r>
              <a:rPr lang="en-US" sz="2000" u="sng" dirty="0"/>
              <a:t>PAYG pensions</a:t>
            </a:r>
            <a:r>
              <a:rPr lang="en-US" sz="2000" dirty="0"/>
              <a:t> system: if the Dependency Rate doubles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Options keeping the system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/>
              <a:t>a) “Double” contributions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/>
              <a:t>b) “Halve” the pensions 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/>
              <a:t>c) Delaying retirement age – in line with increase in life expectancy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/>
              <a:t>Note that transition to capitalization also requires a) and/or b).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Questions under discussion:</a:t>
            </a:r>
          </a:p>
          <a:p>
            <a:pPr marL="800100" lvl="1" indent="-342900">
              <a:lnSpc>
                <a:spcPct val="90000"/>
              </a:lnSpc>
              <a:buAutoNum type="alphaLcParenR"/>
            </a:pPr>
            <a:r>
              <a:rPr lang="en-US" sz="1800" dirty="0"/>
              <a:t>Towards a fully contributory system? The sustainability factor</a:t>
            </a:r>
          </a:p>
          <a:p>
            <a:pPr marL="800100" lvl="1" indent="-342900">
              <a:lnSpc>
                <a:spcPct val="90000"/>
              </a:lnSpc>
              <a:buAutoNum type="alphaLcParenR"/>
            </a:pPr>
            <a:r>
              <a:rPr lang="en-US" sz="1800" dirty="0"/>
              <a:t>Debate on the EU: Sustainability and adequacy, are they compatible?  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Considering the whole intergenerational transfers system: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Pending substituting the ones from parents to children: (socialize the cost of children). A child =  future taxpayer (parents contribute double in cash and non cash)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“Balancing” policy: ¿Pension = children contributions? But violates acquired entitlement : </a:t>
            </a:r>
            <a:endParaRPr lang="en-US" sz="1400" dirty="0"/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Other options in this line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Family support System of the same size, so that children costs are socialized.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If transition to capitalization , </a:t>
            </a:r>
            <a:r>
              <a:rPr lang="en-US" sz="1400" u="sng" dirty="0"/>
              <a:t>mixed </a:t>
            </a:r>
            <a:r>
              <a:rPr lang="en-US" sz="1400" dirty="0"/>
              <a:t>system: 3 balanced burdens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A case for free education  regardless of income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1703512" y="336849"/>
            <a:ext cx="8640960" cy="461665"/>
          </a:xfrm>
          <a:noFill/>
        </p:spPr>
        <p:txBody>
          <a:bodyPr wrap="square" anchor="b">
            <a:spAutoFit/>
          </a:bodyPr>
          <a:lstStyle/>
          <a:p>
            <a:pPr eaLnBrk="1" hangingPunct="1"/>
            <a:r>
              <a:rPr lang="en-US" sz="2400" dirty="0"/>
              <a:t>Summary of implications for reform</a:t>
            </a:r>
          </a:p>
        </p:txBody>
      </p:sp>
    </p:spTree>
    <p:extLst>
      <p:ext uri="{BB962C8B-B14F-4D97-AF65-F5344CB8AC3E}">
        <p14:creationId xmlns:p14="http://schemas.microsoft.com/office/powerpoint/2010/main" val="44305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03289" y="2967335"/>
            <a:ext cx="8385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200" dirty="0">
                <a:ln w="29210">
                  <a:solidFill>
                    <a:srgbClr val="9BBB59">
                      <a:tint val="10000"/>
                    </a:srgbClr>
                  </a:solidFill>
                </a:ln>
                <a:solidFill>
                  <a:srgbClr val="9BBB59">
                    <a:satMod val="200000"/>
                    <a:alpha val="50000"/>
                  </a:srgb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Thanks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66698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853836" y="3645025"/>
            <a:ext cx="5686425" cy="507831"/>
          </a:xfrm>
        </p:spPr>
        <p:txBody>
          <a:bodyPr/>
          <a:lstStyle/>
          <a:p>
            <a:r>
              <a:rPr lang="en-US" noProof="0" dirty="0" smtClean="0"/>
              <a:t>Commentary and discussion.</a:t>
            </a:r>
            <a:endParaRPr lang="en-US" noProof="0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1847850" y="5157193"/>
            <a:ext cx="8496622" cy="838249"/>
          </a:xfrm>
        </p:spPr>
        <p:txBody>
          <a:bodyPr/>
          <a:lstStyle/>
          <a:p>
            <a:r>
              <a:rPr lang="en-US" noProof="0" dirty="0" smtClean="0"/>
              <a:t>by ETUI (</a:t>
            </a:r>
            <a:r>
              <a:rPr lang="en-US" noProof="0" dirty="0" err="1" smtClean="0"/>
              <a:t>Sotiria</a:t>
            </a:r>
            <a:r>
              <a:rPr lang="en-US" noProof="0" dirty="0" smtClean="0"/>
              <a:t> </a:t>
            </a:r>
            <a:r>
              <a:rPr lang="en-US" noProof="0" dirty="0" err="1" smtClean="0"/>
              <a:t>Teodoropoulou</a:t>
            </a:r>
            <a:r>
              <a:rPr lang="en-US" noProof="0" dirty="0" smtClean="0"/>
              <a:t>) </a:t>
            </a:r>
          </a:p>
          <a:p>
            <a:r>
              <a:rPr lang="en-US" noProof="0" dirty="0" smtClean="0"/>
              <a:t>and EAPN (Sian Jones)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570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Evolution</a:t>
            </a:r>
            <a:r>
              <a:rPr lang="nl-BE" dirty="0" smtClean="0"/>
              <a:t> of the sub-indicators of ‘</a:t>
            </a:r>
            <a:r>
              <a:rPr lang="nl-BE" dirty="0" err="1" smtClean="0"/>
              <a:t>people</a:t>
            </a:r>
            <a:r>
              <a:rPr lang="nl-BE" dirty="0" smtClean="0"/>
              <a:t> at risk’</a:t>
            </a:r>
            <a:endParaRPr lang="nl-B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980728"/>
            <a:ext cx="8424936" cy="543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72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Option 2 (2)"/>
          <p:cNvPicPr>
            <a:picLocks noChangeAspect="1" noChangeArrowheads="1"/>
          </p:cNvPicPr>
          <p:nvPr/>
        </p:nvPicPr>
        <p:blipFill>
          <a:blip r:embed="rId2">
            <a:lum bright="82000" contrast="-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78"/>
          <a:stretch>
            <a:fillRect/>
          </a:stretch>
        </p:blipFill>
        <p:spPr bwMode="auto">
          <a:xfrm>
            <a:off x="1524000" y="1125538"/>
            <a:ext cx="9144000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6"/>
          <p:cNvSpPr>
            <a:spLocks noChangeArrowheads="1"/>
          </p:cNvSpPr>
          <p:nvPr/>
        </p:nvSpPr>
        <p:spPr bwMode="auto">
          <a:xfrm>
            <a:off x="1524000" y="1"/>
            <a:ext cx="9144000" cy="134461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ALLIANCES TO FIGHT POVERTY – Seminar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Socialising and democratizing Europe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May 7 and 8, Madrid</a:t>
            </a:r>
          </a:p>
        </p:txBody>
      </p:sp>
      <p:pic>
        <p:nvPicPr>
          <p:cNvPr id="5124" name="Picture 12" descr="logo-eap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228600"/>
            <a:ext cx="1371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18"/>
          <p:cNvSpPr txBox="1">
            <a:spLocks noChangeArrowheads="1"/>
          </p:cNvSpPr>
          <p:nvPr/>
        </p:nvSpPr>
        <p:spPr bwMode="auto">
          <a:xfrm>
            <a:off x="2208213" y="2492375"/>
            <a:ext cx="7848600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15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fr-FR" altLang="en-US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Are we progressing on Socializing and Democratising </a:t>
            </a:r>
          </a:p>
          <a:p>
            <a:pPr algn="ctr" fontAlgn="base">
              <a:spcBef>
                <a:spcPct val="15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fr-FR" altLang="en-US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 European Semester?</a:t>
            </a:r>
          </a:p>
          <a:p>
            <a:pPr algn="ctr" fontAlgn="base">
              <a:spcBef>
                <a:spcPct val="15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fr-FR" altLang="en-US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altLang="en-US" b="1" i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Sian Jones</a:t>
            </a:r>
          </a:p>
          <a:p>
            <a:pPr algn="ctr" fontAlgn="base">
              <a:spcBef>
                <a:spcPct val="15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fr-FR" altLang="en-US" b="1" i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EAPN Policy Coordinator</a:t>
            </a:r>
            <a:endParaRPr lang="fr-BE" altLang="en-US" b="1" i="1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9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Option 2 (2)"/>
          <p:cNvPicPr>
            <a:picLocks noChangeAspect="1" noChangeArrowheads="1"/>
          </p:cNvPicPr>
          <p:nvPr/>
        </p:nvPicPr>
        <p:blipFill>
          <a:blip r:embed="rId2">
            <a:lum bright="82000" contrast="-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78"/>
          <a:stretch>
            <a:fillRect/>
          </a:stretch>
        </p:blipFill>
        <p:spPr bwMode="auto">
          <a:xfrm>
            <a:off x="1631950" y="1174751"/>
            <a:ext cx="9144000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16"/>
          <p:cNvSpPr>
            <a:spLocks noChangeArrowheads="1"/>
          </p:cNvSpPr>
          <p:nvPr/>
        </p:nvSpPr>
        <p:spPr bwMode="auto">
          <a:xfrm>
            <a:off x="1524000" y="1"/>
            <a:ext cx="9144000" cy="134461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BE" altLang="en-US" b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Socialising and democratising the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BE" altLang="en-US" b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European Semester</a:t>
            </a:r>
          </a:p>
        </p:txBody>
      </p:sp>
      <p:pic>
        <p:nvPicPr>
          <p:cNvPr id="6148" name="Picture 12" descr="logo-eap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228600"/>
            <a:ext cx="1371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18"/>
          <p:cNvSpPr txBox="1">
            <a:spLocks noChangeArrowheads="1"/>
          </p:cNvSpPr>
          <p:nvPr/>
        </p:nvSpPr>
        <p:spPr bwMode="auto">
          <a:xfrm>
            <a:off x="2063750" y="1628775"/>
            <a:ext cx="7848600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fr-BE" alt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Outline</a:t>
            </a:r>
            <a:endParaRPr lang="fr-BE" altLang="en-US" sz="2800" b="1" dirty="0">
              <a:solidFill>
                <a:srgbClr val="0070C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BE" alt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Introducing</a:t>
            </a:r>
            <a:r>
              <a:rPr lang="fr-BE" alt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EAPN and </a:t>
            </a:r>
            <a:r>
              <a:rPr lang="fr-BE" alt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Semester</a:t>
            </a:r>
            <a:r>
              <a:rPr lang="fr-BE" alt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engagement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BE" alt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Opportunities</a:t>
            </a:r>
            <a:r>
              <a:rPr lang="fr-BE" alt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BE" alt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Threats</a:t>
            </a:r>
            <a:r>
              <a:rPr lang="fr-BE" alt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BE" alt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European</a:t>
            </a:r>
            <a:r>
              <a:rPr lang="fr-BE" alt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Semester</a:t>
            </a:r>
            <a:r>
              <a:rPr lang="fr-BE" alt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Trends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BE" alt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EAPN 2015 </a:t>
            </a:r>
            <a:r>
              <a:rPr lang="fr-BE" alt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Assessment</a:t>
            </a:r>
            <a:r>
              <a:rPr lang="fr-BE" alt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on the </a:t>
            </a:r>
            <a:r>
              <a:rPr lang="fr-BE" alt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CSRs</a:t>
            </a:r>
            <a:endParaRPr lang="fr-BE" altLang="en-US" sz="2800" b="1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BE" alt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BE" alt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way</a:t>
            </a:r>
            <a:r>
              <a:rPr lang="fr-BE" alt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forward</a:t>
            </a:r>
            <a:r>
              <a:rPr lang="fr-BE" alt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0" indent="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endParaRPr lang="fr-BE" altLang="en-US" sz="2800" b="1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03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Option 2 (2)"/>
          <p:cNvPicPr>
            <a:picLocks noChangeAspect="1" noChangeArrowheads="1"/>
          </p:cNvPicPr>
          <p:nvPr/>
        </p:nvPicPr>
        <p:blipFill>
          <a:blip r:embed="rId2">
            <a:lum bright="82000" contrast="-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78"/>
          <a:stretch>
            <a:fillRect/>
          </a:stretch>
        </p:blipFill>
        <p:spPr bwMode="auto">
          <a:xfrm>
            <a:off x="1544638" y="1152526"/>
            <a:ext cx="9144000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16"/>
          <p:cNvSpPr>
            <a:spLocks noChangeArrowheads="1"/>
          </p:cNvSpPr>
          <p:nvPr/>
        </p:nvSpPr>
        <p:spPr bwMode="auto">
          <a:xfrm>
            <a:off x="1524000" y="1"/>
            <a:ext cx="9144000" cy="134461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BE" altLang="en-US" b="1" i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Introducing EAPN</a:t>
            </a:r>
          </a:p>
        </p:txBody>
      </p:sp>
      <p:pic>
        <p:nvPicPr>
          <p:cNvPr id="7172" name="Picture 12" descr="logo-eap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228600"/>
            <a:ext cx="1371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Text Box 18"/>
          <p:cNvSpPr txBox="1">
            <a:spLocks noChangeArrowheads="1"/>
          </p:cNvSpPr>
          <p:nvPr/>
        </p:nvSpPr>
        <p:spPr bwMode="auto">
          <a:xfrm>
            <a:off x="2063750" y="1628776"/>
            <a:ext cx="7848600" cy="52625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571500" indent="-57150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Independent </a:t>
            </a:r>
            <a:r>
              <a:rPr lang="en-US" altLang="en-US" sz="2800" b="1" dirty="0">
                <a:solidFill>
                  <a:srgbClr val="000000"/>
                </a:solidFill>
                <a:cs typeface="Arial" panose="020B0604020202020204" pitchFamily="34" charset="0"/>
              </a:rPr>
              <a:t>Network of NGOs</a:t>
            </a:r>
            <a:r>
              <a:rPr lang="en-US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 committed to fight against poverty and social exclusion</a:t>
            </a:r>
          </a:p>
          <a:p>
            <a:pPr marL="0" indent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571500" indent="-57150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Started in 1990 – </a:t>
            </a:r>
            <a:r>
              <a:rPr lang="en-US" altLang="en-US" sz="2800" b="1" dirty="0">
                <a:solidFill>
                  <a:srgbClr val="000000"/>
                </a:solidFill>
                <a:cs typeface="Arial" panose="020B0604020202020204" pitchFamily="34" charset="0"/>
              </a:rPr>
              <a:t>key actor</a:t>
            </a:r>
            <a:r>
              <a:rPr lang="en-US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 in poverty </a:t>
            </a:r>
            <a:r>
              <a:rPr lang="en-US" altLang="en-US" sz="2800" dirty="0" err="1">
                <a:solidFill>
                  <a:srgbClr val="000000"/>
                </a:solidFill>
                <a:cs typeface="Arial" panose="020B0604020202020204" pitchFamily="34" charset="0"/>
              </a:rPr>
              <a:t>programmes</a:t>
            </a:r>
            <a:r>
              <a:rPr lang="en-US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 and development of social OMC, and in </a:t>
            </a:r>
            <a:r>
              <a:rPr lang="en-US" altLang="en-US" sz="2800" b="1" dirty="0">
                <a:solidFill>
                  <a:srgbClr val="000000"/>
                </a:solidFill>
                <a:cs typeface="Arial" panose="020B0604020202020204" pitchFamily="34" charset="0"/>
              </a:rPr>
              <a:t>Lisbon</a:t>
            </a:r>
            <a:r>
              <a:rPr lang="en-US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 and now </a:t>
            </a:r>
            <a:r>
              <a:rPr lang="en-US" altLang="en-US" sz="2800" b="1" dirty="0">
                <a:solidFill>
                  <a:srgbClr val="000000"/>
                </a:solidFill>
                <a:cs typeface="Arial" panose="020B0604020202020204" pitchFamily="34" charset="0"/>
              </a:rPr>
              <a:t>Europe 2020</a:t>
            </a:r>
            <a:r>
              <a:rPr lang="en-US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 marL="0" indent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571500" indent="-57150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Receives </a:t>
            </a:r>
            <a:r>
              <a:rPr lang="en-US" altLang="en-US" sz="2800" b="1" dirty="0">
                <a:solidFill>
                  <a:srgbClr val="000000"/>
                </a:solidFill>
                <a:cs typeface="Arial" panose="020B0604020202020204" pitchFamily="34" charset="0"/>
              </a:rPr>
              <a:t>financial support</a:t>
            </a:r>
            <a:r>
              <a:rPr lang="en-US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 from the European Commission (PROGRESS/now </a:t>
            </a:r>
            <a:r>
              <a:rPr lang="en-US" altLang="en-US" sz="2800" dirty="0" err="1">
                <a:solidFill>
                  <a:srgbClr val="000000"/>
                </a:solidFill>
                <a:cs typeface="Arial" panose="020B0604020202020204" pitchFamily="34" charset="0"/>
              </a:rPr>
              <a:t>EaSi</a:t>
            </a:r>
            <a:r>
              <a:rPr lang="en-US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</a:p>
          <a:p>
            <a:pPr marL="0" indent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571500" indent="-57150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31 </a:t>
            </a:r>
            <a:r>
              <a:rPr lang="en-US" altLang="en-US" sz="2800" b="1" dirty="0">
                <a:solidFill>
                  <a:srgbClr val="000000"/>
                </a:solidFill>
                <a:cs typeface="Arial" panose="020B0604020202020204" pitchFamily="34" charset="0"/>
              </a:rPr>
              <a:t>National Networks</a:t>
            </a:r>
            <a:r>
              <a:rPr lang="en-US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 and 18 </a:t>
            </a:r>
            <a:r>
              <a:rPr lang="en-US" altLang="en-US" sz="2800" b="1" dirty="0">
                <a:solidFill>
                  <a:srgbClr val="000000"/>
                </a:solidFill>
                <a:cs typeface="Arial" panose="020B0604020202020204" pitchFamily="34" charset="0"/>
              </a:rPr>
              <a:t>European NGOs</a:t>
            </a:r>
            <a:r>
              <a:rPr lang="en-US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 as members (6000+ </a:t>
            </a:r>
            <a:r>
              <a:rPr lang="en-US" altLang="en-US" sz="2800" dirty="0" err="1">
                <a:solidFill>
                  <a:srgbClr val="000000"/>
                </a:solidFill>
                <a:cs typeface="Arial" panose="020B0604020202020204" pitchFamily="34" charset="0"/>
              </a:rPr>
              <a:t>organisations</a:t>
            </a:r>
            <a:r>
              <a:rPr lang="en-US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</a:p>
          <a:p>
            <a:pPr marL="0" indent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571500" indent="-57150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n-US" sz="2800" b="1" dirty="0">
                <a:solidFill>
                  <a:srgbClr val="000000"/>
                </a:solidFill>
                <a:cs typeface="Arial" panose="020B0604020202020204" pitchFamily="34" charset="0"/>
              </a:rPr>
              <a:t>Participation of people</a:t>
            </a:r>
            <a:r>
              <a:rPr lang="en-US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 with direct experience of poverty must be part of the solution.</a:t>
            </a:r>
          </a:p>
        </p:txBody>
      </p:sp>
      <p:sp>
        <p:nvSpPr>
          <p:cNvPr id="7174" name="Rectangle 1"/>
          <p:cNvSpPr>
            <a:spLocks noChangeArrowheads="1"/>
          </p:cNvSpPr>
          <p:nvPr/>
        </p:nvSpPr>
        <p:spPr bwMode="auto">
          <a:xfrm>
            <a:off x="3810000" y="1858964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1800">
              <a:solidFill>
                <a:srgbClr val="33339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25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ption 2 (2)"/>
          <p:cNvPicPr>
            <a:picLocks noChangeAspect="1" noChangeArrowheads="1"/>
          </p:cNvPicPr>
          <p:nvPr/>
        </p:nvPicPr>
        <p:blipFill>
          <a:blip r:embed="rId2">
            <a:lum bright="82000" contrast="-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78"/>
          <a:stretch>
            <a:fillRect/>
          </a:stretch>
        </p:blipFill>
        <p:spPr bwMode="auto">
          <a:xfrm>
            <a:off x="1524000" y="1125538"/>
            <a:ext cx="914400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16"/>
          <p:cNvSpPr>
            <a:spLocks noChangeArrowheads="1"/>
          </p:cNvSpPr>
          <p:nvPr/>
        </p:nvSpPr>
        <p:spPr bwMode="auto">
          <a:xfrm>
            <a:off x="1524000" y="1"/>
            <a:ext cx="9144000" cy="134461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Introducing EAPN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approach to European Semester</a:t>
            </a:r>
          </a:p>
        </p:txBody>
      </p:sp>
      <p:pic>
        <p:nvPicPr>
          <p:cNvPr id="8196" name="Picture 12" descr="logo-eap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228600"/>
            <a:ext cx="1371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18"/>
          <p:cNvSpPr txBox="1">
            <a:spLocks noChangeArrowheads="1"/>
          </p:cNvSpPr>
          <p:nvPr/>
        </p:nvSpPr>
        <p:spPr bwMode="auto">
          <a:xfrm>
            <a:off x="2047875" y="1412875"/>
            <a:ext cx="8224838" cy="767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BE" altLang="en-US" sz="22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EAPN committed to engage in civil dialogue on EU processes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BE" altLang="en-US" sz="22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European Semester/EU2020: NRP/NSRs and in proposing CSRs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BE" altLang="en-US" sz="22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Capacity building exchanges: reviewing NRPs and on CSRs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BE" altLang="en-US" sz="22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Yearly assessment reports: EAPN 2014 NRP Assessment Report: </a:t>
            </a:r>
            <a:r>
              <a:rPr lang="fr-BE" altLang="en-US" sz="18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fr-BE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and  2015: EAPN 2015 CSR assessment and alternative proposals</a:t>
            </a:r>
            <a:endParaRPr lang="fr-BE" altLang="en-US" sz="1800" i="1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BE" altLang="en-US" sz="22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EAPN Advocacy:   Conference </a:t>
            </a:r>
            <a:r>
              <a:rPr lang="fr-BE" altLang="en-US" sz="2200" i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– 3 October: How will Europe 2020 and the Mid-Term Review reduce poverty and inequality? Letters to EC/Council - AGS key messages – Annual Convention, EP etc.</a:t>
            </a:r>
            <a:endParaRPr lang="fr-BE" altLang="en-US" sz="22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BE" altLang="en-US" sz="22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Working in Alliances</a:t>
            </a:r>
            <a:r>
              <a:rPr lang="fr-BE" altLang="en-US" sz="22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BE" altLang="en-US" sz="22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European Semester Alliance involving 16 green/social and trade unions with national pilots </a:t>
            </a:r>
            <a:r>
              <a:rPr lang="fr-BE" altLang="en-US" sz="2200" i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(DK, BG, IE ) </a:t>
            </a:r>
            <a:r>
              <a:rPr lang="fr-BE" altLang="en-US" sz="22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hlinkClick r:id="rId4"/>
              </a:rPr>
              <a:t>http://semesteralliance.net/</a:t>
            </a:r>
            <a:r>
              <a:rPr lang="fr-BE" altLang="en-US" sz="22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pilot funding from EC.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fr-BE" altLang="en-US" sz="22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fr-BE" altLang="en-US" sz="22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fr-BE" altLang="en-US" sz="22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fr-BE" altLang="en-US" sz="22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fr-BE" altLang="en-US" sz="22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fr-BE" altLang="en-US" sz="2200" b="1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50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Option 2 (2)"/>
          <p:cNvPicPr>
            <a:picLocks noChangeAspect="1" noChangeArrowheads="1"/>
          </p:cNvPicPr>
          <p:nvPr/>
        </p:nvPicPr>
        <p:blipFill>
          <a:blip r:embed="rId2">
            <a:lum bright="82000" contrast="-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78"/>
          <a:stretch>
            <a:fillRect/>
          </a:stretch>
        </p:blipFill>
        <p:spPr bwMode="auto">
          <a:xfrm>
            <a:off x="1524000" y="1125538"/>
            <a:ext cx="914400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16"/>
          <p:cNvSpPr>
            <a:spLocks noChangeArrowheads="1"/>
          </p:cNvSpPr>
          <p:nvPr/>
        </p:nvSpPr>
        <p:spPr bwMode="auto">
          <a:xfrm>
            <a:off x="1524000" y="1"/>
            <a:ext cx="9144000" cy="134461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Europe 2020 in the Semester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– A Step Forward for Poverty and Participation?</a:t>
            </a:r>
          </a:p>
        </p:txBody>
      </p:sp>
      <p:pic>
        <p:nvPicPr>
          <p:cNvPr id="9220" name="Picture 12" descr="logo-eap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228600"/>
            <a:ext cx="1371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18"/>
          <p:cNvSpPr txBox="1">
            <a:spLocks noChangeArrowheads="1"/>
          </p:cNvSpPr>
          <p:nvPr/>
        </p:nvSpPr>
        <p:spPr bwMode="auto">
          <a:xfrm>
            <a:off x="2063750" y="1628776"/>
            <a:ext cx="7848600" cy="627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BE" altLang="en-US" sz="24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Integrated Social Objectives: Smart, Sustainable and </a:t>
            </a:r>
            <a:r>
              <a:rPr lang="fr-BE" altLang="en-US" sz="2400" b="1" u="sng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Inclusive</a:t>
            </a:r>
            <a:r>
              <a:rPr lang="fr-BE" altLang="en-US" sz="24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growth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BE" altLang="en-US" sz="24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Poverty Target (1 of 5): reduce poverty by at least 20 million by 2020 (3 indicators).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BE" altLang="en-US" sz="24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European Platform Against Poverty and Guideline 10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BE" altLang="en-US" sz="24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Participation: Guideline Recital 16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BE" altLang="en-US" sz="24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Reinforced Social OMC with National Social Reports?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BE" altLang="en-US" sz="24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2013+14 Annual Growth Survey Objective 4: Tackling unemployment and the social consequences of the crisis.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BE" altLang="en-US" sz="24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Delivered through the European Semester/mainstreamed into main economic cycle.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fr-BE" altLang="en-US" sz="2200" b="1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fr-BE" altLang="en-US" sz="2200" b="1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36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Option 2 (2)"/>
          <p:cNvPicPr>
            <a:picLocks noChangeAspect="1" noChangeArrowheads="1"/>
          </p:cNvPicPr>
          <p:nvPr/>
        </p:nvPicPr>
        <p:blipFill>
          <a:blip r:embed="rId2">
            <a:lum bright="82000" contrast="-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78"/>
          <a:stretch>
            <a:fillRect/>
          </a:stretch>
        </p:blipFill>
        <p:spPr bwMode="auto">
          <a:xfrm>
            <a:off x="1524000" y="1125538"/>
            <a:ext cx="914400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16"/>
          <p:cNvSpPr>
            <a:spLocks noChangeArrowheads="1"/>
          </p:cNvSpPr>
          <p:nvPr/>
        </p:nvSpPr>
        <p:spPr bwMode="auto">
          <a:xfrm>
            <a:off x="1524000" y="1"/>
            <a:ext cx="9144000" cy="134461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Europe 2020 and European Semester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Key Weaknesses</a:t>
            </a:r>
          </a:p>
        </p:txBody>
      </p:sp>
      <p:pic>
        <p:nvPicPr>
          <p:cNvPr id="10244" name="Picture 12" descr="logo-eap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228600"/>
            <a:ext cx="1371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Text Box 18"/>
          <p:cNvSpPr txBox="1">
            <a:spLocks noChangeArrowheads="1"/>
          </p:cNvSpPr>
          <p:nvPr/>
        </p:nvSpPr>
        <p:spPr bwMode="auto">
          <a:xfrm>
            <a:off x="2063750" y="1628776"/>
            <a:ext cx="7848600" cy="57705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BE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4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Highly</a:t>
            </a:r>
            <a:r>
              <a:rPr lang="fr-BE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4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complex</a:t>
            </a:r>
            <a:r>
              <a:rPr lang="fr-BE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4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poverty</a:t>
            </a:r>
            <a:r>
              <a:rPr lang="fr-BE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4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target</a:t>
            </a:r>
            <a:r>
              <a:rPr lang="fr-BE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fr-BE" altLang="en-US" sz="24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based</a:t>
            </a:r>
            <a:r>
              <a:rPr lang="fr-BE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fr-BE" altLang="en-US" sz="24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aggregate</a:t>
            </a:r>
            <a:r>
              <a:rPr lang="fr-BE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of 3 </a:t>
            </a:r>
            <a:r>
              <a:rPr lang="fr-BE" altLang="en-US" sz="24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indicators</a:t>
            </a:r>
            <a:r>
              <a:rPr lang="fr-BE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(At </a:t>
            </a:r>
            <a:r>
              <a:rPr lang="fr-BE" altLang="en-US" sz="24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risk</a:t>
            </a:r>
            <a:r>
              <a:rPr lang="fr-BE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BE" altLang="en-US" sz="24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poverty</a:t>
            </a:r>
            <a:r>
              <a:rPr lang="fr-BE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and/or exclusion)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fr-BE" altLang="en-US" sz="2000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At </a:t>
            </a:r>
            <a:r>
              <a:rPr lang="fr-BE" altLang="en-US" sz="2000" i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risk</a:t>
            </a:r>
            <a:r>
              <a:rPr lang="fr-BE" altLang="en-US" sz="2000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BE" altLang="en-US" sz="2000" i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poverty</a:t>
            </a:r>
            <a:r>
              <a:rPr lang="fr-BE" altLang="en-US" sz="2000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(60% </a:t>
            </a:r>
            <a:r>
              <a:rPr lang="fr-BE" altLang="en-US" sz="2000" i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median</a:t>
            </a:r>
            <a:r>
              <a:rPr lang="fr-BE" altLang="en-US" sz="2000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000" i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household</a:t>
            </a:r>
            <a:r>
              <a:rPr lang="fr-BE" altLang="en-US" sz="2000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000" i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disposable</a:t>
            </a:r>
            <a:r>
              <a:rPr lang="fr-BE" altLang="en-US" sz="2000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000" i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income</a:t>
            </a:r>
            <a:r>
              <a:rPr lang="fr-BE" altLang="en-US" sz="2000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fr-BE" altLang="en-US" sz="2000" i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Severe</a:t>
            </a:r>
            <a:r>
              <a:rPr lang="fr-BE" altLang="en-US" sz="2000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000" i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Material</a:t>
            </a:r>
            <a:r>
              <a:rPr lang="fr-BE" altLang="en-US" sz="2000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000" i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Deprivation</a:t>
            </a:r>
            <a:r>
              <a:rPr lang="fr-BE" altLang="en-US" sz="2000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BE" altLang="en-US" sz="2000" i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deprivation</a:t>
            </a:r>
            <a:r>
              <a:rPr lang="fr-BE" altLang="en-US" sz="2000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of 4 out of 9 </a:t>
            </a:r>
            <a:r>
              <a:rPr lang="fr-BE" altLang="en-US" sz="2000" i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factors</a:t>
            </a:r>
            <a:r>
              <a:rPr lang="fr-BE" altLang="en-US" sz="2000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fr-BE" altLang="en-US" sz="2000" i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Low</a:t>
            </a:r>
            <a:r>
              <a:rPr lang="fr-BE" altLang="en-US" sz="2000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000" i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Work</a:t>
            </a:r>
            <a:r>
              <a:rPr lang="fr-BE" altLang="en-US" sz="2000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000" i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Intensity</a:t>
            </a:r>
            <a:r>
              <a:rPr lang="fr-BE" altLang="en-US" sz="2000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(job-</a:t>
            </a:r>
            <a:r>
              <a:rPr lang="fr-BE" altLang="en-US" sz="2000" i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less</a:t>
            </a:r>
            <a:r>
              <a:rPr lang="fr-BE" altLang="en-US" sz="2000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000" i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households</a:t>
            </a:r>
            <a:r>
              <a:rPr lang="fr-BE" altLang="en-US" sz="2000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BE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No explicit </a:t>
            </a:r>
            <a:r>
              <a:rPr lang="fr-BE" altLang="en-US" sz="24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strategy</a:t>
            </a:r>
            <a:r>
              <a:rPr lang="fr-BE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fr-BE" altLang="en-US" sz="24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fight</a:t>
            </a:r>
            <a:r>
              <a:rPr lang="fr-BE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4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poverty</a:t>
            </a:r>
            <a:r>
              <a:rPr lang="fr-BE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fr-BE" altLang="en-US" sz="24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European</a:t>
            </a:r>
            <a:r>
              <a:rPr lang="fr-BE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Platform Against </a:t>
            </a:r>
            <a:r>
              <a:rPr lang="fr-BE" altLang="en-US" sz="24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Poverty</a:t>
            </a:r>
            <a:r>
              <a:rPr lang="fr-BE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fr-BE" altLang="en-US" sz="24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flagship</a:t>
            </a:r>
            <a:r>
              <a:rPr lang="fr-BE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initiative/actions: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fr-BE" altLang="en-US" sz="1800" i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Delivering</a:t>
            </a:r>
            <a:r>
              <a:rPr lang="fr-BE" altLang="en-US" sz="1800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action </a:t>
            </a:r>
            <a:r>
              <a:rPr lang="fr-BE" altLang="en-US" sz="1800" i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across</a:t>
            </a:r>
            <a:r>
              <a:rPr lang="fr-BE" altLang="en-US" sz="1800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BE" altLang="en-US" sz="1800" i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policy</a:t>
            </a:r>
            <a:r>
              <a:rPr lang="fr-BE" altLang="en-US" sz="1800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1800" i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spectrum</a:t>
            </a:r>
            <a:endParaRPr lang="fr-BE" altLang="en-US" sz="1800" i="1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fr-BE" altLang="en-US" sz="1800" i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Better</a:t>
            </a:r>
            <a:r>
              <a:rPr lang="fr-BE" altLang="en-US" sz="1800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use of EU </a:t>
            </a:r>
            <a:r>
              <a:rPr lang="fr-BE" altLang="en-US" sz="1800" i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funds</a:t>
            </a:r>
            <a:endParaRPr lang="fr-BE" altLang="en-US" sz="1800" i="1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fr-BE" altLang="en-US" sz="1800" i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Providing</a:t>
            </a:r>
            <a:r>
              <a:rPr lang="fr-BE" altLang="en-US" sz="1800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1800" i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evidence</a:t>
            </a:r>
            <a:r>
              <a:rPr lang="fr-BE" altLang="en-US" sz="1800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BE" altLang="en-US" sz="1800" i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fr-BE" altLang="en-US" sz="1800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1800" i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works</a:t>
            </a:r>
            <a:endParaRPr lang="fr-BE" altLang="en-US" sz="1800" i="1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fr-BE" altLang="en-US" sz="1800" i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Work</a:t>
            </a:r>
            <a:r>
              <a:rPr lang="fr-BE" altLang="en-US" sz="1800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BE" altLang="en-US" sz="1800" i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partnership</a:t>
            </a:r>
            <a:r>
              <a:rPr lang="fr-BE" altLang="en-US" sz="1800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1800" i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BE" altLang="en-US" sz="1800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CSO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fr-BE" altLang="en-US" sz="1800" i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Enhanced</a:t>
            </a:r>
            <a:r>
              <a:rPr lang="fr-BE" altLang="en-US" sz="1800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1800" i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policy</a:t>
            </a:r>
            <a:r>
              <a:rPr lang="fr-BE" altLang="en-US" sz="1800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coordination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endParaRPr lang="fr-BE" altLang="en-US" sz="2400" b="1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98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Option 2 (2)"/>
          <p:cNvPicPr>
            <a:picLocks noChangeAspect="1" noChangeArrowheads="1"/>
          </p:cNvPicPr>
          <p:nvPr/>
        </p:nvPicPr>
        <p:blipFill>
          <a:blip r:embed="rId2">
            <a:lum bright="82000" contrast="-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78"/>
          <a:stretch>
            <a:fillRect/>
          </a:stretch>
        </p:blipFill>
        <p:spPr bwMode="auto">
          <a:xfrm>
            <a:off x="1524000" y="1125538"/>
            <a:ext cx="914400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16"/>
          <p:cNvSpPr>
            <a:spLocks noChangeArrowheads="1"/>
          </p:cNvSpPr>
          <p:nvPr/>
        </p:nvSpPr>
        <p:spPr bwMode="auto">
          <a:xfrm>
            <a:off x="1524000" y="1"/>
            <a:ext cx="9144000" cy="134461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Europe 2020 in the Semester –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Key weaknesses</a:t>
            </a:r>
          </a:p>
        </p:txBody>
      </p:sp>
      <p:pic>
        <p:nvPicPr>
          <p:cNvPr id="11268" name="Picture 12" descr="logo-eap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228600"/>
            <a:ext cx="1371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18"/>
          <p:cNvSpPr txBox="1">
            <a:spLocks noChangeArrowheads="1"/>
          </p:cNvSpPr>
          <p:nvPr/>
        </p:nvSpPr>
        <p:spPr bwMode="auto">
          <a:xfrm>
            <a:off x="2063750" y="1628775"/>
            <a:ext cx="7848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BE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Guideline 10: Social Inclusion and </a:t>
            </a:r>
            <a:r>
              <a:rPr lang="fr-BE" altLang="en-US" sz="24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Poverty</a:t>
            </a:r>
            <a:r>
              <a:rPr lang="fr-BE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BE" altLang="en-US" sz="24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within</a:t>
            </a:r>
            <a:r>
              <a:rPr lang="fr-BE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4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Employment</a:t>
            </a:r>
            <a:r>
              <a:rPr lang="fr-BE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Guidelines/</a:t>
            </a:r>
            <a:r>
              <a:rPr lang="fr-BE" alt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narrow</a:t>
            </a:r>
            <a:r>
              <a:rPr lang="fr-BE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employment</a:t>
            </a:r>
            <a:r>
              <a:rPr lang="fr-BE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only</a:t>
            </a:r>
            <a:r>
              <a:rPr lang="fr-BE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focus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BE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Social OMC – </a:t>
            </a:r>
            <a:r>
              <a:rPr lang="fr-BE" altLang="en-US" sz="24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continued</a:t>
            </a:r>
            <a:r>
              <a:rPr lang="fr-BE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but as a </a:t>
            </a:r>
            <a:r>
              <a:rPr lang="fr-BE" altLang="en-US" sz="24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parallel</a:t>
            </a:r>
            <a:r>
              <a:rPr lang="fr-BE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BE" altLang="en-US" sz="24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much</a:t>
            </a:r>
            <a:r>
              <a:rPr lang="fr-BE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4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weaker</a:t>
            </a:r>
            <a:r>
              <a:rPr lang="fr-BE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4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process</a:t>
            </a:r>
            <a:r>
              <a:rPr lang="fr-BE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4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BE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National Social Reports, </a:t>
            </a:r>
            <a:r>
              <a:rPr lang="fr-BE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but no joint </a:t>
            </a:r>
            <a:r>
              <a:rPr lang="fr-BE" alt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reporting</a:t>
            </a:r>
            <a:endParaRPr lang="fr-BE" altLang="en-US" sz="24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BE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AGS 2013 and 14 Objective 4: </a:t>
            </a:r>
            <a:r>
              <a:rPr lang="fr-BE" altLang="en-US" sz="24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Tackling</a:t>
            </a:r>
            <a:r>
              <a:rPr lang="fr-BE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4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unemployment</a:t>
            </a:r>
            <a:r>
              <a:rPr lang="fr-BE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+ social </a:t>
            </a:r>
            <a:r>
              <a:rPr lang="fr-BE" altLang="en-US" sz="24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consequences</a:t>
            </a:r>
            <a:r>
              <a:rPr lang="fr-BE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fr-BE" altLang="en-US" sz="24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crisis</a:t>
            </a:r>
            <a:r>
              <a:rPr lang="fr-BE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but marginal importance </a:t>
            </a:r>
            <a:r>
              <a:rPr lang="fr-BE" alt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within</a:t>
            </a:r>
            <a:r>
              <a:rPr lang="fr-BE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BE" alt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overall</a:t>
            </a:r>
            <a:r>
              <a:rPr lang="fr-BE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dominant focus of the EU </a:t>
            </a:r>
            <a:r>
              <a:rPr lang="fr-BE" alt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approach</a:t>
            </a:r>
            <a:r>
              <a:rPr lang="fr-BE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/ AGS </a:t>
            </a:r>
            <a:r>
              <a:rPr lang="fr-BE" alt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prioritising</a:t>
            </a:r>
            <a:r>
              <a:rPr lang="fr-BE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deficit</a:t>
            </a:r>
            <a:r>
              <a:rPr lang="fr-BE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reduction</a:t>
            </a:r>
            <a:r>
              <a:rPr lang="fr-BE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through</a:t>
            </a:r>
            <a:r>
              <a:rPr lang="fr-BE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austerity</a:t>
            </a:r>
            <a:r>
              <a:rPr lang="fr-BE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BE" altLang="en-US" sz="24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European</a:t>
            </a:r>
            <a:r>
              <a:rPr lang="fr-BE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4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Semester</a:t>
            </a:r>
            <a:r>
              <a:rPr lang="fr-BE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4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dominated</a:t>
            </a:r>
            <a:r>
              <a:rPr lang="fr-BE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by </a:t>
            </a:r>
            <a:r>
              <a:rPr lang="fr-BE" altLang="en-US" sz="24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stability</a:t>
            </a:r>
            <a:r>
              <a:rPr lang="fr-BE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r-BE" altLang="en-US" sz="24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growth</a:t>
            </a:r>
            <a:r>
              <a:rPr lang="fr-BE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objectives – </a:t>
            </a:r>
            <a:r>
              <a:rPr lang="fr-BE" alt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fr-BE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Europe 2020/</a:t>
            </a:r>
            <a:r>
              <a:rPr lang="fr-BE" alt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poverty</a:t>
            </a:r>
            <a:r>
              <a:rPr lang="fr-BE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target</a:t>
            </a:r>
            <a:r>
              <a:rPr lang="fr-BE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sidelined</a:t>
            </a:r>
            <a:r>
              <a:rPr lang="fr-BE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fr-BE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Participation: </a:t>
            </a:r>
            <a:r>
              <a:rPr lang="fr-BE" altLang="en-US" sz="24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Recital</a:t>
            </a:r>
            <a:r>
              <a:rPr lang="fr-BE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16: no </a:t>
            </a:r>
            <a:r>
              <a:rPr lang="fr-BE" altLang="en-US" sz="24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obligatory</a:t>
            </a:r>
            <a:r>
              <a:rPr lang="fr-BE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guidelines, </a:t>
            </a:r>
            <a:r>
              <a:rPr lang="fr-BE" alt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fr-BE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little</a:t>
            </a:r>
            <a:r>
              <a:rPr lang="fr-BE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meaningful</a:t>
            </a:r>
            <a:r>
              <a:rPr lang="fr-BE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stakeholder</a:t>
            </a:r>
            <a:r>
              <a:rPr lang="fr-BE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engagement – EAPN </a:t>
            </a:r>
            <a:r>
              <a:rPr lang="fr-BE" alt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reviews</a:t>
            </a:r>
            <a:r>
              <a:rPr lang="fr-BE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endParaRPr lang="fr-BE" altLang="en-US" sz="2400" b="1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fr-BE" altLang="en-US" sz="2200" b="1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06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188913"/>
            <a:ext cx="7920038" cy="711200"/>
          </a:xfrm>
        </p:spPr>
        <p:txBody>
          <a:bodyPr/>
          <a:lstStyle/>
          <a:p>
            <a:pPr eaLnBrk="1" hangingPunct="1"/>
            <a:r>
              <a:rPr lang="en-GB" altLang="en-US" sz="2800" b="1"/>
              <a:t>Governance of the Europe 2020 </a:t>
            </a:r>
            <a:r>
              <a:rPr lang="en-GB" altLang="en-US" b="1" smtClean="0"/>
              <a:t> </a:t>
            </a: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7610476" y="2960689"/>
            <a:ext cx="2085975" cy="1011237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BE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Fiscal </a:t>
            </a:r>
            <a:br>
              <a:rPr lang="fr-BE" altLang="en-US" sz="1800" b="1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fr-BE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surveillance</a:t>
            </a:r>
            <a:endParaRPr lang="en-GB" altLang="en-US" sz="18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1847851" y="2960689"/>
            <a:ext cx="2087563" cy="1011237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BE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Macro-economic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BE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surveillance</a:t>
            </a: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4729164" y="2960689"/>
            <a:ext cx="2085975" cy="1011237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BE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Thematic </a:t>
            </a:r>
            <a:br>
              <a:rPr lang="fr-BE" altLang="en-US" sz="1800" b="1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fr-BE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surveillance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063750" y="1916114"/>
            <a:ext cx="46799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BE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Europe 2020 Integrated Guidelines (IG) </a:t>
            </a:r>
            <a:endParaRPr lang="en-GB" altLang="en-US" sz="18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2063751" y="1125539"/>
            <a:ext cx="47529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BE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Europe 2020 five headline targets</a:t>
            </a:r>
            <a:r>
              <a:rPr lang="fr-BE" altLang="en-US" sz="18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en-GB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7751763" y="1628775"/>
            <a:ext cx="183515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BE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Stability and </a:t>
            </a:r>
            <a:br>
              <a:rPr lang="fr-BE" altLang="en-US" sz="1800" b="1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fr-BE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Growth Pact </a:t>
            </a:r>
            <a:endParaRPr lang="en-GB" altLang="en-US" sz="18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4224338" y="1628775"/>
            <a:ext cx="215900" cy="287338"/>
          </a:xfrm>
          <a:prstGeom prst="downArrow">
            <a:avLst>
              <a:gd name="adj1" fmla="val 50000"/>
              <a:gd name="adj2" fmla="val 3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>
              <a:solidFill>
                <a:srgbClr val="000000"/>
              </a:solidFill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298" name="AutoShape 10"/>
          <p:cNvSpPr>
            <a:spLocks/>
          </p:cNvSpPr>
          <p:nvPr/>
        </p:nvSpPr>
        <p:spPr bwMode="auto">
          <a:xfrm rot="-5400000">
            <a:off x="4187826" y="1087438"/>
            <a:ext cx="288925" cy="3098800"/>
          </a:xfrm>
          <a:prstGeom prst="rightBrace">
            <a:avLst>
              <a:gd name="adj1" fmla="val 89377"/>
              <a:gd name="adj2" fmla="val 5300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>
              <a:solidFill>
                <a:srgbClr val="000000"/>
              </a:solidFill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3432176" y="4619626"/>
            <a:ext cx="18716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BE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National Reform Programmes  </a:t>
            </a:r>
            <a:endParaRPr lang="en-GB" altLang="en-US" sz="18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7751764" y="4619626"/>
            <a:ext cx="18002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BE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Stability and Convergence Programmes  </a:t>
            </a:r>
            <a:endParaRPr lang="en-GB" altLang="en-US" sz="18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2301" name="AutoShape 13"/>
          <p:cNvSpPr>
            <a:spLocks/>
          </p:cNvSpPr>
          <p:nvPr/>
        </p:nvSpPr>
        <p:spPr bwMode="auto">
          <a:xfrm rot="5400000" flipV="1">
            <a:off x="4224338" y="2781301"/>
            <a:ext cx="287338" cy="3024187"/>
          </a:xfrm>
          <a:prstGeom prst="rightBrace">
            <a:avLst>
              <a:gd name="adj1" fmla="val 87707"/>
              <a:gd name="adj2" fmla="val 5298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>
              <a:solidFill>
                <a:srgbClr val="000000"/>
              </a:solidFill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2424113" y="5878514"/>
            <a:ext cx="7848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BE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Commission’s Annual Growth Survey  </a:t>
            </a:r>
          </a:p>
          <a:p>
            <a:pPr algn="ctr"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BE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EU annual policy guidance and recommendations</a:t>
            </a:r>
          </a:p>
          <a:p>
            <a:pPr algn="ctr"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BE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EU flagship initiatives and levers</a:t>
            </a:r>
            <a:endParaRPr lang="en-GB" altLang="en-US" sz="18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>
            <a:off x="8543925" y="2492375"/>
            <a:ext cx="215900" cy="287338"/>
          </a:xfrm>
          <a:prstGeom prst="downArrow">
            <a:avLst>
              <a:gd name="adj1" fmla="val 50000"/>
              <a:gd name="adj2" fmla="val 3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>
              <a:solidFill>
                <a:srgbClr val="000000"/>
              </a:solidFill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304" name="Text Box 19"/>
          <p:cNvSpPr txBox="1">
            <a:spLocks noChangeArrowheads="1"/>
          </p:cNvSpPr>
          <p:nvPr/>
        </p:nvSpPr>
        <p:spPr bwMode="auto">
          <a:xfrm>
            <a:off x="1703388" y="4738688"/>
            <a:ext cx="1439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fr-BE" altLang="en-US" sz="1600" i="1">
                <a:solidFill>
                  <a:srgbClr val="000000"/>
                </a:solidFill>
                <a:cs typeface="Arial" panose="020B0604020202020204" pitchFamily="34" charset="0"/>
              </a:rPr>
              <a:t>National level</a:t>
            </a:r>
            <a:r>
              <a:rPr lang="fr-BE" altLang="en-US" sz="1200" i="1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en-GB" altLang="en-US" sz="1200" i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2305" name="Text Box 19"/>
          <p:cNvSpPr txBox="1">
            <a:spLocks noChangeArrowheads="1"/>
          </p:cNvSpPr>
          <p:nvPr/>
        </p:nvSpPr>
        <p:spPr bwMode="auto">
          <a:xfrm>
            <a:off x="1774825" y="5972175"/>
            <a:ext cx="1187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fr-BE" altLang="en-US" sz="1600" i="1">
                <a:solidFill>
                  <a:srgbClr val="000000"/>
                </a:solidFill>
                <a:cs typeface="Arial" panose="020B0604020202020204" pitchFamily="34" charset="0"/>
              </a:rPr>
              <a:t>EU level</a:t>
            </a:r>
            <a:endParaRPr lang="en-GB" altLang="en-US" sz="1600" i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1847850" y="5445125"/>
            <a:ext cx="81359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BE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2307" name="Picture 12" descr="logo-eap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228600"/>
            <a:ext cx="1371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392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Option 2 (2)"/>
          <p:cNvPicPr>
            <a:picLocks noChangeAspect="1" noChangeArrowheads="1"/>
          </p:cNvPicPr>
          <p:nvPr/>
        </p:nvPicPr>
        <p:blipFill>
          <a:blip r:embed="rId2">
            <a:lum bright="82000" contrast="-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78"/>
          <a:stretch>
            <a:fillRect/>
          </a:stretch>
        </p:blipFill>
        <p:spPr bwMode="auto">
          <a:xfrm>
            <a:off x="1524000" y="1125538"/>
            <a:ext cx="914400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16"/>
          <p:cNvSpPr>
            <a:spLocks noChangeArrowheads="1"/>
          </p:cNvSpPr>
          <p:nvPr/>
        </p:nvSpPr>
        <p:spPr bwMode="auto">
          <a:xfrm>
            <a:off x="1524000" y="1"/>
            <a:ext cx="9144000" cy="134461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Social Investment Package </a:t>
            </a:r>
            <a:r>
              <a:rPr lang="en-US" altLang="en-US" sz="2800" b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Alternative approach to austerity ?</a:t>
            </a:r>
          </a:p>
        </p:txBody>
      </p:sp>
      <p:pic>
        <p:nvPicPr>
          <p:cNvPr id="13316" name="Picture 12" descr="logo-eap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228600"/>
            <a:ext cx="1371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18"/>
          <p:cNvSpPr txBox="1">
            <a:spLocks noChangeArrowheads="1"/>
          </p:cNvSpPr>
          <p:nvPr/>
        </p:nvSpPr>
        <p:spPr bwMode="auto">
          <a:xfrm>
            <a:off x="2063750" y="1628776"/>
            <a:ext cx="784860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BE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February 2013 : Social Investment Package (SIP) </a:t>
            </a:r>
            <a:r>
              <a:rPr lang="fr-BE" altLang="en-US" sz="2000" b="1" i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EC : </a:t>
            </a:r>
            <a:r>
              <a:rPr lang="fr-BE" altLang="en-US" sz="2000" i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Towards social investment for Growth and cohesion, including implementing the European Social Fund (2014-15).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BE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New framework: ‘</a:t>
            </a:r>
            <a:r>
              <a:rPr lang="fr-BE" altLang="en-US" sz="2000" i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 render social protection more adequate and sustainable, to invest in people’s skills and capabilities, and to support people throughout their critical moments across their lives ’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BE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Includes 8 Staff Working Documents 1) Recommendation on Child Poverty, 2) SWD on Active Inclusion and 3) Tackling Homelessness and 4) SWD on Structural Funds.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BE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Social Policy viewed as a benefit not a cost !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BE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But focus on ‘efficiency’/ shift in budgets away from ‘passive social protection’ to activation and early learning.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BE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Little signs that Social Investment ‘owned’ by new Commission, used  mainly as  support for ‘modernisation’ of social protection.</a:t>
            </a:r>
            <a:endParaRPr lang="fr-BE" altLang="en-US" sz="2400" b="1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fr-BE" altLang="en-US" sz="2400" b="1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30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Option 2 (2)"/>
          <p:cNvPicPr>
            <a:picLocks noChangeAspect="1" noChangeArrowheads="1"/>
          </p:cNvPicPr>
          <p:nvPr/>
        </p:nvPicPr>
        <p:blipFill>
          <a:blip r:embed="rId2">
            <a:lum bright="82000" contrast="-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78"/>
          <a:stretch>
            <a:fillRect/>
          </a:stretch>
        </p:blipFill>
        <p:spPr bwMode="auto">
          <a:xfrm>
            <a:off x="1524000" y="1125538"/>
            <a:ext cx="914400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16"/>
          <p:cNvSpPr>
            <a:spLocks noChangeArrowheads="1"/>
          </p:cNvSpPr>
          <p:nvPr/>
        </p:nvSpPr>
        <p:spPr bwMode="auto">
          <a:xfrm>
            <a:off x="1416050" y="-58738"/>
            <a:ext cx="9144000" cy="1346201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Europe 2020/Semester - What impact on poverty?</a:t>
            </a:r>
          </a:p>
        </p:txBody>
      </p:sp>
      <p:pic>
        <p:nvPicPr>
          <p:cNvPr id="14340" name="Picture 12" descr="logo-eap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228600"/>
            <a:ext cx="1371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18"/>
          <p:cNvSpPr txBox="1">
            <a:spLocks noChangeArrowheads="1"/>
          </p:cNvSpPr>
          <p:nvPr/>
        </p:nvSpPr>
        <p:spPr bwMode="auto">
          <a:xfrm>
            <a:off x="1809750" y="1428751"/>
            <a:ext cx="885825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BE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122.6 million at risk of poverty and/or social exclusion  (EU SILC 2013) ie nearly 1 in 4 of the population, </a:t>
            </a:r>
            <a:r>
              <a:rPr lang="fr-BE" altLang="en-US" sz="2000" b="1" u="sng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increase of over 4.8 million since 2008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BE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Shortfall on MS setting national targets (only 12 million not 20)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BE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Largest increases in periphery: EL, ES, IE, HU,CY, MT, LU, BG, LT, IT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BE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Relative poverty more stable except in EL, HR, LU, SE and SI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BE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SMD – substantial increases – over 5pp: EL (9.1), HU (8.9), CY (7.0), MT, IT, LV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BE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Jobless HH – hardest hit by crisis: EL, ES, IE, LV, LT , PT an BG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BE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Increasing working poor: 8.9% with 1/3 of working-age poor in work.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BE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Divided Europe – N/S and periphery: ≥ 40% BG/RO/LA to ≤ 17% in CZ, NL, SE, LU and AT.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BE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Increasing inequality – the top/bottom 10% between and within MS.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BE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New risk groups – youth but also children, older people, single parents, long-term unemployed, homeless, migrants, Roma..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fr-BE" altLang="en-US" sz="2800" b="1">
              <a:solidFill>
                <a:srgbClr val="0070C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88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Financial </a:t>
            </a:r>
            <a:r>
              <a:rPr lang="nl-BE" dirty="0" err="1" smtClean="0"/>
              <a:t>distress</a:t>
            </a:r>
            <a:r>
              <a:rPr lang="nl-BE" dirty="0" smtClean="0"/>
              <a:t> </a:t>
            </a:r>
            <a:r>
              <a:rPr lang="nl-BE" dirty="0" err="1" smtClean="0"/>
              <a:t>by</a:t>
            </a:r>
            <a:r>
              <a:rPr lang="nl-BE" dirty="0" smtClean="0"/>
              <a:t> </a:t>
            </a:r>
            <a:r>
              <a:rPr lang="nl-BE" dirty="0" err="1" smtClean="0"/>
              <a:t>income</a:t>
            </a:r>
            <a:r>
              <a:rPr lang="nl-BE" dirty="0" smtClean="0"/>
              <a:t> </a:t>
            </a:r>
            <a:r>
              <a:rPr lang="nl-BE" dirty="0" err="1" smtClean="0"/>
              <a:t>quartile</a:t>
            </a:r>
            <a:r>
              <a:rPr lang="nl-BE" dirty="0" smtClean="0"/>
              <a:t> 2000-2014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1" y="1196752"/>
            <a:ext cx="9270377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8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Option 2 (2)"/>
          <p:cNvPicPr>
            <a:picLocks noChangeAspect="1" noChangeArrowheads="1"/>
          </p:cNvPicPr>
          <p:nvPr/>
        </p:nvPicPr>
        <p:blipFill>
          <a:blip r:embed="rId2">
            <a:lum bright="82000" contrast="-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78"/>
          <a:stretch>
            <a:fillRect/>
          </a:stretch>
        </p:blipFill>
        <p:spPr bwMode="auto">
          <a:xfrm>
            <a:off x="1431925" y="1125538"/>
            <a:ext cx="914400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16"/>
          <p:cNvSpPr>
            <a:spLocks noChangeArrowheads="1"/>
          </p:cNvSpPr>
          <p:nvPr/>
        </p:nvSpPr>
        <p:spPr bwMode="auto">
          <a:xfrm>
            <a:off x="1416050" y="-58738"/>
            <a:ext cx="9144000" cy="1346201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Where are we now? Mid-Term Review and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changes in the Semester.</a:t>
            </a:r>
          </a:p>
        </p:txBody>
      </p:sp>
      <p:pic>
        <p:nvPicPr>
          <p:cNvPr id="15364" name="Picture 12" descr="logo-eap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228600"/>
            <a:ext cx="1371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18"/>
          <p:cNvSpPr txBox="1">
            <a:spLocks noChangeArrowheads="1"/>
          </p:cNvSpPr>
          <p:nvPr/>
        </p:nvSpPr>
        <p:spPr bwMode="auto">
          <a:xfrm>
            <a:off x="1809750" y="1428751"/>
            <a:ext cx="8858250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BE" altLang="en-US" sz="24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2015 Mid-Term Review of Europe 2020  with public consultation in 2014, offers opportunity for change.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BE" altLang="en-US" sz="24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Short  Assessment report March 2015 highlights 4 key findings: - --     </a:t>
            </a:r>
            <a:r>
              <a:rPr lang="fr-BE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Europe 2020 has the right goals/approach</a:t>
            </a:r>
          </a:p>
          <a:p>
            <a:pPr lvl="1" fontAlgn="base">
              <a:spcBef>
                <a:spcPct val="50000"/>
              </a:spcBef>
              <a:spcAft>
                <a:spcPct val="0"/>
              </a:spcAft>
            </a:pPr>
            <a:r>
              <a:rPr lang="fr-BE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 Targets are right</a:t>
            </a:r>
          </a:p>
          <a:p>
            <a:pPr lvl="1" fontAlgn="base">
              <a:spcBef>
                <a:spcPct val="50000"/>
              </a:spcBef>
              <a:spcAft>
                <a:spcPct val="0"/>
              </a:spcAft>
            </a:pPr>
            <a:r>
              <a:rPr lang="fr-BE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Flagship Initiatives doing their job, but need more visibiity</a:t>
            </a:r>
          </a:p>
          <a:p>
            <a:pPr lvl="1" fontAlgn="base">
              <a:spcBef>
                <a:spcPct val="50000"/>
              </a:spcBef>
              <a:spcAft>
                <a:spcPct val="0"/>
              </a:spcAft>
            </a:pPr>
            <a:r>
              <a:rPr lang="fr-BE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Scope for more ownership, and involvement at national level, ie stakeholders/parliament to get delivery.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BE" altLang="en-US" sz="24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But follow up delayed until end of 2015/2016 – official reasons – time to consider proposal, but clear loss of priority….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BE" altLang="en-US" sz="24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New Commission President Juncker Political Guidelines are dominant with low profile for Europe 2020</a:t>
            </a:r>
          </a:p>
        </p:txBody>
      </p:sp>
    </p:spTree>
    <p:extLst>
      <p:ext uri="{BB962C8B-B14F-4D97-AF65-F5344CB8AC3E}">
        <p14:creationId xmlns:p14="http://schemas.microsoft.com/office/powerpoint/2010/main" val="254559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Option 2 (2)"/>
          <p:cNvPicPr>
            <a:picLocks noChangeAspect="1" noChangeArrowheads="1"/>
          </p:cNvPicPr>
          <p:nvPr/>
        </p:nvPicPr>
        <p:blipFill>
          <a:blip r:embed="rId2">
            <a:lum bright="82000" contrast="-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78"/>
          <a:stretch>
            <a:fillRect/>
          </a:stretch>
        </p:blipFill>
        <p:spPr bwMode="auto">
          <a:xfrm>
            <a:off x="1431925" y="1125538"/>
            <a:ext cx="914400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16"/>
          <p:cNvSpPr>
            <a:spLocks noChangeArrowheads="1"/>
          </p:cNvSpPr>
          <p:nvPr/>
        </p:nvSpPr>
        <p:spPr bwMode="auto">
          <a:xfrm>
            <a:off x="1416050" y="-58738"/>
            <a:ext cx="9144000" cy="1346201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Where are we now?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Changes in the European Semester.</a:t>
            </a:r>
          </a:p>
        </p:txBody>
      </p:sp>
      <p:pic>
        <p:nvPicPr>
          <p:cNvPr id="16388" name="Picture 12" descr="logo-eap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228600"/>
            <a:ext cx="1371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18"/>
          <p:cNvSpPr txBox="1">
            <a:spLocks noChangeArrowheads="1"/>
          </p:cNvSpPr>
          <p:nvPr/>
        </p:nvSpPr>
        <p:spPr bwMode="auto">
          <a:xfrm>
            <a:off x="1809750" y="1428750"/>
            <a:ext cx="885825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BE" altLang="en-US" sz="24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(AGS) Nov 2015: 3 priorities – investment, deficit reduction, restucturing – not poverty/ social inclusion or social investment.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BE" altLang="en-US" sz="24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European Investment Plan and  ESIF – focus on infrastructures, private funds leverage,  ‘growth and jobs?’ not social investment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BE" altLang="en-US" sz="24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Proposed changes in Integrated Guidelines reflect new priorities: </a:t>
            </a:r>
            <a:r>
              <a:rPr lang="fr-BE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-     </a:t>
            </a:r>
            <a:r>
              <a:rPr lang="fr-BE" altLang="en-US" sz="16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loss of focus on Europe 2020 and targets, investment not social investment, </a:t>
            </a:r>
          </a:p>
          <a:p>
            <a:pPr lvl="1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fr-BE" altLang="en-US" sz="16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job creation not quality jobs with increased activation, education and life-long learning replaced by skills. </a:t>
            </a:r>
          </a:p>
          <a:p>
            <a:pPr lvl="1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fr-BE" altLang="en-US" sz="16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Modernisation of social protection, Guideline 10 on social inclusion and poverty replaced by fairness/ employment focussed.</a:t>
            </a:r>
          </a:p>
          <a:p>
            <a:pPr lvl="1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fr-BE" altLang="en-US" sz="16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Recital 6 on participation, reduces stakeholder involvement to support in implementation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BE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Minor changes in Semester process: country reports earlier, shorter CSRs?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BE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Increased concern about ‘ownership’ by Commission, more priority to social partners, but support of COM: ESOs, DG ECFIN, </a:t>
            </a:r>
            <a:endParaRPr lang="fr-BE" altLang="en-US" sz="2400" b="1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75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Option 2 (2)"/>
          <p:cNvPicPr>
            <a:picLocks noChangeAspect="1" noChangeArrowheads="1"/>
          </p:cNvPicPr>
          <p:nvPr/>
        </p:nvPicPr>
        <p:blipFill>
          <a:blip r:embed="rId2">
            <a:lum bright="82000" contrast="-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78"/>
          <a:stretch>
            <a:fillRect/>
          </a:stretch>
        </p:blipFill>
        <p:spPr bwMode="auto">
          <a:xfrm>
            <a:off x="1431925" y="1125538"/>
            <a:ext cx="914400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16"/>
          <p:cNvSpPr>
            <a:spLocks noChangeArrowheads="1"/>
          </p:cNvSpPr>
          <p:nvPr/>
        </p:nvSpPr>
        <p:spPr bwMode="auto">
          <a:xfrm>
            <a:off x="1416050" y="-58738"/>
            <a:ext cx="9144000" cy="1346201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Mid-Term Review- EAPN assessment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What progress, what went wrong?</a:t>
            </a:r>
          </a:p>
        </p:txBody>
      </p:sp>
      <p:pic>
        <p:nvPicPr>
          <p:cNvPr id="17412" name="Picture 12" descr="logo-eap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228600"/>
            <a:ext cx="1371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18"/>
          <p:cNvSpPr txBox="1">
            <a:spLocks noChangeArrowheads="1"/>
          </p:cNvSpPr>
          <p:nvPr/>
        </p:nvSpPr>
        <p:spPr bwMode="auto">
          <a:xfrm>
            <a:off x="1809750" y="1428750"/>
            <a:ext cx="885825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fr-BE" altLang="en-US" sz="2400" b="1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BE" altLang="en-US" sz="24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Europe 2020 offered a positive development for poverty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BE" altLang="en-US" sz="24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Disillusionment as poverty grows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BE" altLang="en-US" sz="24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Devestating social impact of crisis – mistaken economic as well as social policies also culprit.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BE" altLang="en-US" sz="24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Europe 2020, the poor sister in the European Semester dominated by economic governance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BE" altLang="en-US" sz="24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Lack of seriousness about poverty target or stategy for delivery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BE" altLang="en-US" sz="24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Employment only solutions not sufficient to reduce poverty, particularly with ‘poor jobs’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BE" altLang="en-US" sz="24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Cosmetic approach to participation to ‘get’ implementation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fr-BE" altLang="en-US" sz="2400" b="1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4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Option 2 (2)"/>
          <p:cNvPicPr>
            <a:picLocks noChangeAspect="1" noChangeArrowheads="1"/>
          </p:cNvPicPr>
          <p:nvPr/>
        </p:nvPicPr>
        <p:blipFill>
          <a:blip r:embed="rId2">
            <a:lum bright="82000" contrast="-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78"/>
          <a:stretch>
            <a:fillRect/>
          </a:stretch>
        </p:blipFill>
        <p:spPr bwMode="auto">
          <a:xfrm>
            <a:off x="1431925" y="1125538"/>
            <a:ext cx="914400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16"/>
          <p:cNvSpPr>
            <a:spLocks noChangeArrowheads="1"/>
          </p:cNvSpPr>
          <p:nvPr/>
        </p:nvSpPr>
        <p:spPr bwMode="auto">
          <a:xfrm>
            <a:off x="1416050" y="-58738"/>
            <a:ext cx="9144000" cy="1346201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EAPN 2015 CSR Report and Assessment-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Can the Semester offer potential for change?</a:t>
            </a:r>
          </a:p>
        </p:txBody>
      </p:sp>
      <p:pic>
        <p:nvPicPr>
          <p:cNvPr id="18436" name="Picture 12" descr="logo-eap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228600"/>
            <a:ext cx="1371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18"/>
          <p:cNvSpPr txBox="1">
            <a:spLocks noChangeArrowheads="1"/>
          </p:cNvSpPr>
          <p:nvPr/>
        </p:nvSpPr>
        <p:spPr bwMode="auto">
          <a:xfrm>
            <a:off x="1809750" y="1428751"/>
            <a:ext cx="885825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fr-BE" altLang="en-US" sz="2400" b="1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BE" altLang="en-US" sz="24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24 National networks (AT, BE, HR, CY, CZ, DK, EE, FI, FR, DE, IE, IT, LV, LT, LU, NL, PL, PT, SK, ES, SE and UK)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BE" altLang="en-US" sz="24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Mixed assessment of positive and negative CSRs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BE" altLang="en-US" sz="24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Recognize the growth of more ‘social CSRs’ since 2010, ie on poverty and social inclusion, but majority continue to be undermined by macroeconomic CSRs focused on austerity.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BE" altLang="en-US" sz="24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Mixed implementation – members’s assessment depends on whether CSRs seen as positive. Most highlighted some implementation (AT, DK, EE, DE, LV, LT, IE, ES) while others very little (CZ, PL, SK, SE, UK).</a:t>
            </a:r>
          </a:p>
        </p:txBody>
      </p:sp>
    </p:spTree>
    <p:extLst>
      <p:ext uri="{BB962C8B-B14F-4D97-AF65-F5344CB8AC3E}">
        <p14:creationId xmlns:p14="http://schemas.microsoft.com/office/powerpoint/2010/main" val="50711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Option 2 (2)"/>
          <p:cNvPicPr>
            <a:picLocks noChangeAspect="1" noChangeArrowheads="1"/>
          </p:cNvPicPr>
          <p:nvPr/>
        </p:nvPicPr>
        <p:blipFill>
          <a:blip r:embed="rId2">
            <a:lum bright="82000" contrast="-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78"/>
          <a:stretch>
            <a:fillRect/>
          </a:stretch>
        </p:blipFill>
        <p:spPr bwMode="auto">
          <a:xfrm>
            <a:off x="1431925" y="1125538"/>
            <a:ext cx="914400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16"/>
          <p:cNvSpPr>
            <a:spLocks noChangeArrowheads="1"/>
          </p:cNvSpPr>
          <p:nvPr/>
        </p:nvSpPr>
        <p:spPr bwMode="auto">
          <a:xfrm>
            <a:off x="1416050" y="-58738"/>
            <a:ext cx="9144000" cy="1346201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EAPN 2015 CSR Report and Assessment?</a:t>
            </a:r>
          </a:p>
        </p:txBody>
      </p:sp>
      <p:pic>
        <p:nvPicPr>
          <p:cNvPr id="19460" name="Picture 12" descr="logo-eap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228600"/>
            <a:ext cx="1371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18"/>
          <p:cNvSpPr txBox="1">
            <a:spLocks noChangeArrowheads="1"/>
          </p:cNvSpPr>
          <p:nvPr/>
        </p:nvSpPr>
        <p:spPr bwMode="auto">
          <a:xfrm>
            <a:off x="1809750" y="1428750"/>
            <a:ext cx="885825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fr-BE" altLang="en-US" sz="2400" b="1" i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Some Positive CSRs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BE" altLang="en-US" sz="24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Minimum Income  – </a:t>
            </a:r>
            <a:r>
              <a:rPr lang="fr-BE" altLang="en-US" sz="24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back to work family dividend (IE) or Guaranteed Minimum Income (HR/CY)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BE" altLang="en-US" sz="24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Some more support for personalized job support, but often linked to increased conditionality.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BE" altLang="en-US" sz="24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Minimum wage – </a:t>
            </a:r>
            <a:r>
              <a:rPr lang="fr-BE" altLang="en-US" sz="24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Germany, but CSR in-work poverty dropped (PL) and contradicted in other MS with pressure to reduce wages/index,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BE" altLang="en-US" sz="24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Youth Guarantee/labour market integration of </a:t>
            </a:r>
            <a:r>
              <a:rPr lang="fr-BE" altLang="en-US" sz="24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NEETs (AT, HR, DK, IE, LU, FR, PT, ES) but effectiveness?eg IE 20.000 youth in receipt of disability/single parent allowance excluded.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BE" altLang="en-US" sz="24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Investment in early childhood learning/affordable childcare/tackling educational inequality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BE" altLang="en-US" sz="24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Public adminstration reform – but positive? FI or DE/FR/NL</a:t>
            </a:r>
          </a:p>
        </p:txBody>
      </p:sp>
    </p:spTree>
    <p:extLst>
      <p:ext uri="{BB962C8B-B14F-4D97-AF65-F5344CB8AC3E}">
        <p14:creationId xmlns:p14="http://schemas.microsoft.com/office/powerpoint/2010/main" val="23812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Option 2 (2)"/>
          <p:cNvPicPr>
            <a:picLocks noChangeAspect="1" noChangeArrowheads="1"/>
          </p:cNvPicPr>
          <p:nvPr/>
        </p:nvPicPr>
        <p:blipFill>
          <a:blip r:embed="rId2">
            <a:lum bright="82000" contrast="-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78"/>
          <a:stretch>
            <a:fillRect/>
          </a:stretch>
        </p:blipFill>
        <p:spPr bwMode="auto">
          <a:xfrm>
            <a:off x="1431925" y="1125538"/>
            <a:ext cx="914400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16"/>
          <p:cNvSpPr>
            <a:spLocks noChangeArrowheads="1"/>
          </p:cNvSpPr>
          <p:nvPr/>
        </p:nvSpPr>
        <p:spPr bwMode="auto">
          <a:xfrm>
            <a:off x="1416050" y="-58738"/>
            <a:ext cx="9144000" cy="1346201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EAPN 2015 CSR Report and Assessment</a:t>
            </a:r>
          </a:p>
        </p:txBody>
      </p:sp>
      <p:pic>
        <p:nvPicPr>
          <p:cNvPr id="20484" name="Picture 12" descr="logo-eap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228600"/>
            <a:ext cx="1371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18"/>
          <p:cNvSpPr txBox="1">
            <a:spLocks noChangeArrowheads="1"/>
          </p:cNvSpPr>
          <p:nvPr/>
        </p:nvSpPr>
        <p:spPr bwMode="auto">
          <a:xfrm>
            <a:off x="1809750" y="1428751"/>
            <a:ext cx="8858250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fr-BE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Main Gaps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Lack</a:t>
            </a: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coherent</a:t>
            </a: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balanced</a:t>
            </a: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inclusive </a:t>
            </a: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growth</a:t>
            </a: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strategy</a:t>
            </a: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macroeconomic</a:t>
            </a: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CSRs</a:t>
            </a: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eg</a:t>
            </a: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CSR1/2 </a:t>
            </a: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undermine</a:t>
            </a: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social (BE,  CY, DE, DK, ES, LU, PL, FI)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Raising</a:t>
            </a: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retirement </a:t>
            </a: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ages</a:t>
            </a: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without</a:t>
            </a: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ensuring</a:t>
            </a: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older</a:t>
            </a: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workers</a:t>
            </a: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stay</a:t>
            </a: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decent</a:t>
            </a: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jobs or </a:t>
            </a: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access</a:t>
            </a: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adequate</a:t>
            </a: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pensions (HR,CZ, FI)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Lack</a:t>
            </a: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of social </a:t>
            </a: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investment</a:t>
            </a: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and few </a:t>
            </a: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coherent</a:t>
            </a: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CSRs</a:t>
            </a: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poverty</a:t>
            </a:r>
            <a:endParaRPr lang="fr-BE" altLang="en-US" sz="2000" b="1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In-</a:t>
            </a: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work</a:t>
            </a: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poverty</a:t>
            </a: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low</a:t>
            </a: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investment</a:t>
            </a: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quality</a:t>
            </a: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job </a:t>
            </a: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creation</a:t>
            </a: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focus on </a:t>
            </a: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reform</a:t>
            </a: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wage</a:t>
            </a: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setting/indexation (BE, LU)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Promoting</a:t>
            </a: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competiveness</a:t>
            </a: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of services – putting at </a:t>
            </a: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risk</a:t>
            </a: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quality</a:t>
            </a: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driving</a:t>
            </a: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down </a:t>
            </a: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wages</a:t>
            </a: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/standards (AT, DK, SI) – </a:t>
            </a: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eg</a:t>
            </a: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Housing</a:t>
            </a: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market</a:t>
            </a: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not </a:t>
            </a: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affordable</a:t>
            </a: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access</a:t>
            </a: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Growth-friendly</a:t>
            </a: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tax</a:t>
            </a: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not inclusive – </a:t>
            </a: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ie</a:t>
            </a: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focus on consumer </a:t>
            </a: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tax</a:t>
            </a: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/labour.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Weak</a:t>
            </a: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stakeholder</a:t>
            </a: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engagement, engagement in a </a:t>
            </a: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formal</a:t>
            </a: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report, </a:t>
            </a: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little</a:t>
            </a: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impact on the </a:t>
            </a: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NRPs</a:t>
            </a: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and the </a:t>
            </a: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CSRs</a:t>
            </a: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…  no </a:t>
            </a: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CSRs</a:t>
            </a: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fr-BE" altLang="en-US" sz="2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fr-BE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area</a:t>
            </a:r>
            <a:r>
              <a:rPr lang="fr-BE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693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Option 2 (2)"/>
          <p:cNvPicPr>
            <a:picLocks noChangeAspect="1" noChangeArrowheads="1"/>
          </p:cNvPicPr>
          <p:nvPr/>
        </p:nvPicPr>
        <p:blipFill>
          <a:blip r:embed="rId2">
            <a:lum bright="82000" contrast="-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78"/>
          <a:stretch>
            <a:fillRect/>
          </a:stretch>
        </p:blipFill>
        <p:spPr bwMode="auto">
          <a:xfrm>
            <a:off x="1431925" y="1125538"/>
            <a:ext cx="914400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16"/>
          <p:cNvSpPr>
            <a:spLocks noChangeArrowheads="1"/>
          </p:cNvSpPr>
          <p:nvPr/>
        </p:nvSpPr>
        <p:spPr bwMode="auto">
          <a:xfrm>
            <a:off x="1416050" y="-58738"/>
            <a:ext cx="9144000" cy="1346201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Summary of Members Alternative Proposals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on CSRs for Semester 2015</a:t>
            </a:r>
          </a:p>
        </p:txBody>
      </p:sp>
      <p:pic>
        <p:nvPicPr>
          <p:cNvPr id="21508" name="Picture 12" descr="logo-eap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228600"/>
            <a:ext cx="1371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18"/>
          <p:cNvSpPr txBox="1">
            <a:spLocks noChangeArrowheads="1"/>
          </p:cNvSpPr>
          <p:nvPr/>
        </p:nvSpPr>
        <p:spPr bwMode="auto">
          <a:xfrm>
            <a:off x="1809750" y="1428750"/>
            <a:ext cx="8858250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fr-BE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Economic CSRs to contribute to social goals with social impact assessment to prevent negative impact.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fr-BE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Specific CSRs to deliver on poverty reduction – requirement to develop an integrated antipoverty strategy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fr-BE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Promote quality and sustainable jobs with decent wages,  tackle long-term unemployment through inclusive labour market/ integrated active inclusion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fr-BE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Invest in social standards ie universal access to social and health services /social protection/ adequate minimum income/affordable home for all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fr-BE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Tackle youth poverty and exclusion not just unemployment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fr-BE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Invest in children, promote gender equality, work life balance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fr-BE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Reduce inequality and promote tax justice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fr-BE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Promote meaningful stakeholder engagement and ensure legitimacy in the Semster – obligatory guidelines, funding through the Semester Officers</a:t>
            </a:r>
            <a:endParaRPr lang="fr-BE" altLang="en-US" sz="2400" b="1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4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Option 2 (2)"/>
          <p:cNvPicPr>
            <a:picLocks noChangeAspect="1" noChangeArrowheads="1"/>
          </p:cNvPicPr>
          <p:nvPr/>
        </p:nvPicPr>
        <p:blipFill>
          <a:blip r:embed="rId2">
            <a:lum bright="82000" contrast="-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78"/>
          <a:stretch>
            <a:fillRect/>
          </a:stretch>
        </p:blipFill>
        <p:spPr bwMode="auto">
          <a:xfrm>
            <a:off x="1431925" y="1125538"/>
            <a:ext cx="914400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16"/>
          <p:cNvSpPr>
            <a:spLocks noChangeArrowheads="1"/>
          </p:cNvSpPr>
          <p:nvPr/>
        </p:nvSpPr>
        <p:spPr bwMode="auto">
          <a:xfrm>
            <a:off x="1416050" y="-58738"/>
            <a:ext cx="9144000" cy="1346201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Conclusions -  Can the Semester be made fit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for purpose?</a:t>
            </a:r>
          </a:p>
        </p:txBody>
      </p:sp>
      <p:pic>
        <p:nvPicPr>
          <p:cNvPr id="22532" name="Picture 12" descr="logo-eap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228600"/>
            <a:ext cx="1371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18"/>
          <p:cNvSpPr txBox="1">
            <a:spLocks noChangeArrowheads="1"/>
          </p:cNvSpPr>
          <p:nvPr/>
        </p:nvSpPr>
        <p:spPr bwMode="auto">
          <a:xfrm>
            <a:off x="1809750" y="1428751"/>
            <a:ext cx="8858250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fr-BE" altLang="en-US" sz="2400" b="1" u="sng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 Transformative Social and Sustainable Agenda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fr-BE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Confirm European Semester as a coherent economic/social strategy based on Europe 2020 goals and targets based on rights/Treaty obligations.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fr-BE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Clear focus on poverty and social targets, delivering social investment/social protection/ integrated active inclusion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fr-BE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Greater coherence and transparency in the design/delivery/monitoring of CSRS based on Europe 2020 goals, with joint decision-making – Soc/Economic actors.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fr-BE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Prioritise creation of an EU Integrated Strategy to fight poverty– quality jobs, services, social protection with coherent CSRs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fr-BE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Invest in democratic, participative and accountable governance – Equal role for EP, Guidelines for meaningful dialogue with CSOs/ stakeholders and Nat Parl.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fr-BE" altLang="en-US" sz="2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6.Using EU  Money for Poverty – 20% of ESF on poverty – for integrated strategies/ beyond employment only.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fr-BE" altLang="en-US" sz="2000" b="1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fr-BE" altLang="en-US" sz="2000" b="1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fr-BE" altLang="en-US" sz="2000" b="1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82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1558926"/>
            <a:ext cx="5905500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1631950" y="5661025"/>
            <a:ext cx="89281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i="1">
                <a:solidFill>
                  <a:srgbClr val="943634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Enabling civil-society to participate in the shaping of EU policies and to contribute to progress on the Targets of the Europe 2020 Strategy concerns us all!</a:t>
            </a:r>
            <a:endParaRPr lang="fr-BE" altLang="en-US" sz="2000">
              <a:solidFill>
                <a:srgbClr val="943634"/>
              </a:solidFill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BE" altLang="en-US" sz="18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1847850" y="5151439"/>
            <a:ext cx="871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BE" altLang="en-US" sz="2800">
                <a:solidFill>
                  <a:srgbClr val="0070C0"/>
                </a:solidFill>
                <a:latin typeface="Berlin Sans FB" panose="020E0602020502020306" pitchFamily="34" charset="0"/>
              </a:rPr>
              <a:t>FOLLOW</a:t>
            </a:r>
            <a:r>
              <a:rPr lang="fr-BE" altLang="en-US" sz="2400">
                <a:solidFill>
                  <a:srgbClr val="0070C0"/>
                </a:solidFill>
                <a:latin typeface="Berlin Sans FB" panose="020E0602020502020306" pitchFamily="34" charset="0"/>
              </a:rPr>
              <a:t>! </a:t>
            </a:r>
            <a:r>
              <a:rPr lang="fr-BE" altLang="en-US" sz="2400">
                <a:solidFill>
                  <a:srgbClr val="0070C0"/>
                </a:solidFill>
                <a:latin typeface="Berlin Sans FB" panose="020E0602020502020306" pitchFamily="34" charset="0"/>
                <a:hlinkClick r:id="rId4"/>
              </a:rPr>
              <a:t>http://semesteralliance.net</a:t>
            </a:r>
            <a:r>
              <a:rPr lang="fr-BE" altLang="en-US" sz="2400">
                <a:solidFill>
                  <a:srgbClr val="0070C0"/>
                </a:solidFill>
                <a:latin typeface="Berlin Sans FB" panose="020E0602020502020306" pitchFamily="34" charset="0"/>
              </a:rPr>
              <a:t>  | #semesteralliance</a:t>
            </a:r>
          </a:p>
        </p:txBody>
      </p:sp>
    </p:spTree>
    <p:extLst>
      <p:ext uri="{BB962C8B-B14F-4D97-AF65-F5344CB8AC3E}">
        <p14:creationId xmlns:p14="http://schemas.microsoft.com/office/powerpoint/2010/main" val="124393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Option 2 (2)"/>
          <p:cNvPicPr>
            <a:picLocks noChangeAspect="1" noChangeArrowheads="1"/>
          </p:cNvPicPr>
          <p:nvPr/>
        </p:nvPicPr>
        <p:blipFill>
          <a:blip r:embed="rId2">
            <a:lum bright="82000" contrast="-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78"/>
          <a:stretch>
            <a:fillRect/>
          </a:stretch>
        </p:blipFill>
        <p:spPr bwMode="auto">
          <a:xfrm>
            <a:off x="1524000" y="1125538"/>
            <a:ext cx="9144000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16"/>
          <p:cNvSpPr>
            <a:spLocks noChangeArrowheads="1"/>
          </p:cNvSpPr>
          <p:nvPr/>
        </p:nvSpPr>
        <p:spPr bwMode="auto">
          <a:xfrm>
            <a:off x="1524000" y="1"/>
            <a:ext cx="9144000" cy="134461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i="1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Contact and Information</a:t>
            </a:r>
          </a:p>
        </p:txBody>
      </p:sp>
      <p:pic>
        <p:nvPicPr>
          <p:cNvPr id="25604" name="Picture 12" descr="logo-eap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228600"/>
            <a:ext cx="1371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18"/>
          <p:cNvSpPr txBox="1">
            <a:spLocks noChangeArrowheads="1"/>
          </p:cNvSpPr>
          <p:nvPr/>
        </p:nvSpPr>
        <p:spPr bwMode="auto">
          <a:xfrm>
            <a:off x="2047875" y="1611313"/>
            <a:ext cx="78486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fr-BE" altLang="en-US" sz="2400" b="1" i="1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fr-BE" altLang="en-US" sz="2400" b="1" i="1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fr-BE" altLang="en-US" sz="2400" b="1" i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Thank you!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fr-BE" altLang="en-US" sz="2400" b="1" i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Sian Jones, EAPN Policy Coordinator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fr-BE" altLang="en-US" sz="2400" b="1" i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hlinkClick r:id="rId4"/>
              </a:rPr>
              <a:t>Sian.jones@eapn.eu</a:t>
            </a:r>
            <a:r>
              <a:rPr lang="fr-BE" altLang="en-US" sz="2400" b="1" i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or phone: 0032 22265859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fr-BE" altLang="en-US" sz="2400" b="1" i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EAPN: Square de Meeus 18, 1050 Brussels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fr-BE" altLang="en-US" sz="2400" b="1" i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hlinkClick r:id="rId5"/>
              </a:rPr>
              <a:t>www.eapn.eu</a:t>
            </a:r>
            <a:endParaRPr lang="fr-BE" altLang="en-US" sz="2400" b="1" i="1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fr-BE" altLang="en-US" sz="2400" b="1" i="1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fr-BE" altLang="en-US" sz="2400" b="1" i="1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91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nscreencombi2">
  <a:themeElements>
    <a:clrScheme name="ETUI_Onscreen 2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C4D9E4"/>
      </a:accent1>
      <a:accent2>
        <a:srgbClr val="9EC3DE"/>
      </a:accent2>
      <a:accent3>
        <a:srgbClr val="FFFFFF"/>
      </a:accent3>
      <a:accent4>
        <a:srgbClr val="000000"/>
      </a:accent4>
      <a:accent5>
        <a:srgbClr val="DEE9EF"/>
      </a:accent5>
      <a:accent6>
        <a:srgbClr val="8FB0C9"/>
      </a:accent6>
      <a:hlink>
        <a:srgbClr val="003F72"/>
      </a:hlink>
      <a:folHlink>
        <a:srgbClr val="003F72"/>
      </a:folHlink>
    </a:clrScheme>
    <a:fontScheme name="ETUI_Onsc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D3F1">
            <a:alpha val="25000"/>
          </a:srgbClr>
        </a:solidFill>
        <a:ln w="3175" cap="flat" cmpd="sng" algn="ctr">
          <a:solidFill>
            <a:srgbClr val="60A9D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D3F1">
            <a:alpha val="25000"/>
          </a:srgbClr>
        </a:solidFill>
        <a:ln w="3175" cap="flat" cmpd="sng" algn="ctr">
          <a:solidFill>
            <a:srgbClr val="60A9D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TUI_Onscreen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C2C2A0"/>
        </a:accent1>
        <a:accent2>
          <a:srgbClr val="9A996E"/>
        </a:accent2>
        <a:accent3>
          <a:srgbClr val="FFFFFF"/>
        </a:accent3>
        <a:accent4>
          <a:srgbClr val="000000"/>
        </a:accent4>
        <a:accent5>
          <a:srgbClr val="DDDDCD"/>
        </a:accent5>
        <a:accent6>
          <a:srgbClr val="8B8A63"/>
        </a:accent6>
        <a:hlink>
          <a:srgbClr val="4F4C25"/>
        </a:hlink>
        <a:folHlink>
          <a:srgbClr val="4F4C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2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C4D9E4"/>
        </a:accent1>
        <a:accent2>
          <a:srgbClr val="9EC3DE"/>
        </a:accent2>
        <a:accent3>
          <a:srgbClr val="FFFFFF"/>
        </a:accent3>
        <a:accent4>
          <a:srgbClr val="000000"/>
        </a:accent4>
        <a:accent5>
          <a:srgbClr val="DEE9EF"/>
        </a:accent5>
        <a:accent6>
          <a:srgbClr val="8FB0C9"/>
        </a:accent6>
        <a:hlink>
          <a:srgbClr val="003F72"/>
        </a:hlink>
        <a:folHlink>
          <a:srgbClr val="003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5DAD2"/>
        </a:accent1>
        <a:accent2>
          <a:srgbClr val="0D776E"/>
        </a:accent2>
        <a:accent3>
          <a:srgbClr val="FFFFFF"/>
        </a:accent3>
        <a:accent4>
          <a:srgbClr val="000000"/>
        </a:accent4>
        <a:accent5>
          <a:srgbClr val="D7EAE5"/>
        </a:accent5>
        <a:accent6>
          <a:srgbClr val="0B6B63"/>
        </a:accent6>
        <a:hlink>
          <a:srgbClr val="23423A"/>
        </a:hlink>
        <a:folHlink>
          <a:srgbClr val="2142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5B6B3"/>
        </a:accent1>
        <a:accent2>
          <a:srgbClr val="6C6F70"/>
        </a:accent2>
        <a:accent3>
          <a:srgbClr val="FFFFFF"/>
        </a:accent3>
        <a:accent4>
          <a:srgbClr val="000000"/>
        </a:accent4>
        <a:accent5>
          <a:srgbClr val="D7D7D6"/>
        </a:accent5>
        <a:accent6>
          <a:srgbClr val="616465"/>
        </a:accent6>
        <a:hlink>
          <a:srgbClr val="FF6319"/>
        </a:hlink>
        <a:folHlink>
          <a:srgbClr val="FF63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7E6"/>
        </a:accent1>
        <a:accent2>
          <a:srgbClr val="009AA6"/>
        </a:accent2>
        <a:accent3>
          <a:srgbClr val="FFFFFF"/>
        </a:accent3>
        <a:accent4>
          <a:srgbClr val="000000"/>
        </a:accent4>
        <a:accent5>
          <a:srgbClr val="DAF1F0"/>
        </a:accent5>
        <a:accent6>
          <a:srgbClr val="008B96"/>
        </a:accent6>
        <a:hlink>
          <a:srgbClr val="4D5357"/>
        </a:hlink>
        <a:folHlink>
          <a:srgbClr val="4D53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6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EBCAB8"/>
        </a:accent1>
        <a:accent2>
          <a:srgbClr val="D52B1E"/>
        </a:accent2>
        <a:accent3>
          <a:srgbClr val="FFFFFF"/>
        </a:accent3>
        <a:accent4>
          <a:srgbClr val="000000"/>
        </a:accent4>
        <a:accent5>
          <a:srgbClr val="F3E1D8"/>
        </a:accent5>
        <a:accent6>
          <a:srgbClr val="C1261A"/>
        </a:accent6>
        <a:hlink>
          <a:srgbClr val="673327"/>
        </a:hlink>
        <a:folHlink>
          <a:srgbClr val="67332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7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ED600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DBE8AA"/>
        </a:accent5>
        <a:accent6>
          <a:srgbClr val="0090C5"/>
        </a:accent6>
        <a:hlink>
          <a:srgbClr val="83847A"/>
        </a:hlink>
        <a:folHlink>
          <a:srgbClr val="8384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8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8CF95"/>
        </a:accent1>
        <a:accent2>
          <a:srgbClr val="69923A"/>
        </a:accent2>
        <a:accent3>
          <a:srgbClr val="FFFFFF"/>
        </a:accent3>
        <a:accent4>
          <a:srgbClr val="000000"/>
        </a:accent4>
        <a:accent5>
          <a:srgbClr val="D8E4C8"/>
        </a:accent5>
        <a:accent6>
          <a:srgbClr val="5E8434"/>
        </a:accent6>
        <a:hlink>
          <a:srgbClr val="C966CD"/>
        </a:hlink>
        <a:folHlink>
          <a:srgbClr val="C96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UI_Onscreen 9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AACAE6"/>
        </a:accent1>
        <a:accent2>
          <a:srgbClr val="4B92DB"/>
        </a:accent2>
        <a:accent3>
          <a:srgbClr val="FFFFFF"/>
        </a:accent3>
        <a:accent4>
          <a:srgbClr val="000000"/>
        </a:accent4>
        <a:accent5>
          <a:srgbClr val="D2E1F0"/>
        </a:accent5>
        <a:accent6>
          <a:srgbClr val="4384C6"/>
        </a:accent6>
        <a:hlink>
          <a:srgbClr val="D2492B"/>
        </a:hlink>
        <a:folHlink>
          <a:srgbClr val="D249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B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B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6398</Words>
  <Application>Microsoft Office PowerPoint</Application>
  <PresentationFormat>Breedbeeld</PresentationFormat>
  <Paragraphs>662</Paragraphs>
  <Slides>99</Slides>
  <Notes>7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12</vt:i4>
      </vt:variant>
      <vt:variant>
        <vt:lpstr>Thema</vt:lpstr>
      </vt:variant>
      <vt:variant>
        <vt:i4>4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99</vt:i4>
      </vt:variant>
    </vt:vector>
  </HeadingPairs>
  <TitlesOfParts>
    <vt:vector size="116" baseType="lpstr">
      <vt:lpstr>MS PGothic</vt:lpstr>
      <vt:lpstr>MS PGothic</vt:lpstr>
      <vt:lpstr>Arial</vt:lpstr>
      <vt:lpstr>Arial Black</vt:lpstr>
      <vt:lpstr>Berlin Sans FB</vt:lpstr>
      <vt:lpstr>Calibri</vt:lpstr>
      <vt:lpstr>Cambria Math</vt:lpstr>
      <vt:lpstr>Comic Sans MS</vt:lpstr>
      <vt:lpstr>Garamond</vt:lpstr>
      <vt:lpstr>Times</vt:lpstr>
      <vt:lpstr>Times New Roman</vt:lpstr>
      <vt:lpstr>Wingdings</vt:lpstr>
      <vt:lpstr>Onscreencombi2</vt:lpstr>
      <vt:lpstr>Office Theme</vt:lpstr>
      <vt:lpstr>Default Design</vt:lpstr>
      <vt:lpstr>Tema de Office</vt:lpstr>
      <vt:lpstr>Ecuación</vt:lpstr>
      <vt:lpstr>Human Rights as stepping stones for a social and democratic Europe</vt:lpstr>
      <vt:lpstr>Introduction</vt:lpstr>
      <vt:lpstr>The Alliances and RE-InVEST</vt:lpstr>
      <vt:lpstr>The European Semester 2014-2015: facts and figures</vt:lpstr>
      <vt:lpstr>2020 target on poverty and social exclusion</vt:lpstr>
      <vt:lpstr>Evolution of risk of poverty or social exclusion by country</vt:lpstr>
      <vt:lpstr>Who is paying the crisis?</vt:lpstr>
      <vt:lpstr>Evolution of the sub-indicators of ‘people at risk’</vt:lpstr>
      <vt:lpstr>Financial distress by income quartile 2000-2014</vt:lpstr>
      <vt:lpstr>Financial distress (1 income quartile households) in the EU Member States, 2015Q1</vt:lpstr>
      <vt:lpstr>Unemployment rate (total and youth) in the EU and EA</vt:lpstr>
      <vt:lpstr>Long-term unemployment rates EU28, 2008-2013</vt:lpstr>
      <vt:lpstr>At-risk-of-poverty rate by economic activity</vt:lpstr>
      <vt:lpstr>In-work at risk-of-poverty rate</vt:lpstr>
      <vt:lpstr>Number of MS showing significant improvements/deterioration in key social indicators (2012-2013)  </vt:lpstr>
      <vt:lpstr>Number of MS showing significant improvements/deterioration in key social indicators (2008-2013)  </vt:lpstr>
      <vt:lpstr>Number of deteriorating SPPM indicators 2008-2013</vt:lpstr>
      <vt:lpstr>Conclusions</vt:lpstr>
      <vt:lpstr>A social and democratic agenda for the European Semester</vt:lpstr>
      <vt:lpstr>Socializing and Democratizing the European Semester</vt:lpstr>
      <vt:lpstr>Plan of the presentation</vt:lpstr>
      <vt:lpstr>I. Socializing the European Semester</vt:lpstr>
      <vt:lpstr>Europe 2020:  towards a more social EU?</vt:lpstr>
      <vt:lpstr>The European Semester as a new post-crisis governance architecture for the EU </vt:lpstr>
      <vt:lpstr>Founding ambiguities of Europe 2020</vt:lpstr>
      <vt:lpstr>Initial experiences:  worst fears confirmed?</vt:lpstr>
      <vt:lpstr>Rebalancing 2012-14:  policy orientations </vt:lpstr>
      <vt:lpstr>Rebalancing 2012-2014:  progressive socialization of CSRs</vt:lpstr>
      <vt:lpstr>Reviving the Social OMC</vt:lpstr>
      <vt:lpstr>Extended social monitoring</vt:lpstr>
      <vt:lpstr>PowerPoint-presentatie</vt:lpstr>
      <vt:lpstr>Intensified multilateral surveillance  &amp; peer review</vt:lpstr>
      <vt:lpstr>Enhancing the influence of social  &amp; employment actors </vt:lpstr>
      <vt:lpstr>PowerPoint-presentatie</vt:lpstr>
      <vt:lpstr>Towards a revised procedural framework for the European Semester</vt:lpstr>
      <vt:lpstr>Gradual if partial ‘socialization’  of the European Semester</vt:lpstr>
      <vt:lpstr>II. But still a participatory deficit</vt:lpstr>
      <vt:lpstr>Eppure si muove?</vt:lpstr>
      <vt:lpstr>III. Towards better governance</vt:lpstr>
      <vt:lpstr>Parity</vt:lpstr>
      <vt:lpstr>Process</vt:lpstr>
      <vt:lpstr>Participation</vt:lpstr>
      <vt:lpstr>A renewed role for the EPAP?</vt:lpstr>
      <vt:lpstr>IV. New developments: further socializing the European Semester?</vt:lpstr>
      <vt:lpstr>The ambiguous stance  of the new Commission</vt:lpstr>
      <vt:lpstr>A revised timeline for the Semester</vt:lpstr>
      <vt:lpstr>PowerPoint-presentatie</vt:lpstr>
      <vt:lpstr>An enhanced role for EPSCO  &amp; its committees</vt:lpstr>
      <vt:lpstr>Amending the Integrated Guidelines </vt:lpstr>
      <vt:lpstr>Further socializing  the European Semester</vt:lpstr>
      <vt:lpstr>The possibility of the sustainability of the welfare state under the conditions of austerity. </vt:lpstr>
      <vt:lpstr> The possibility of  a sustainable welfare state under austerity conditions </vt:lpstr>
      <vt:lpstr>Intervention scheme</vt:lpstr>
      <vt:lpstr>PowerPoint-presentatie</vt:lpstr>
      <vt:lpstr>PowerPoint-presentatie</vt:lpstr>
      <vt:lpstr>I.2. Evaluation: How efficient is achieving equity?  </vt:lpstr>
      <vt:lpstr>PowerPoint-presentatie</vt:lpstr>
      <vt:lpstr>PowerPoint-presentatie</vt:lpstr>
      <vt:lpstr>Dependency rate evolution (Pop&gt;65/Pop 16-65) </vt:lpstr>
      <vt:lpstr>PowerPoint-presentatie</vt:lpstr>
      <vt:lpstr>PowerPoint-presentatie</vt:lpstr>
      <vt:lpstr>PowerPoint-presentatie</vt:lpstr>
      <vt:lpstr>PowerPoint-presentatie</vt:lpstr>
      <vt:lpstr>II.2. Sustainability of the pay-as-you-go pension System</vt:lpstr>
      <vt:lpstr>II.2.b) Simulation models of the pension system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Net public transfers to children and the elderly (% of consumption)</vt:lpstr>
      <vt:lpstr>Are public transfers (TG) crowding out private transfers (TF)?</vt:lpstr>
      <vt:lpstr>Summary of implications for reform</vt:lpstr>
      <vt:lpstr>PowerPoint-presentatie</vt:lpstr>
      <vt:lpstr>Commentary and discussion.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Governance of the Europe 2020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SOCIALLY RESPONSIBLE CARE</dc:title>
  <dc:creator>Michel</dc:creator>
  <cp:lastModifiedBy>Put Sofie</cp:lastModifiedBy>
  <cp:revision>46</cp:revision>
  <cp:lastPrinted>2015-05-05T08:40:18Z</cp:lastPrinted>
  <dcterms:created xsi:type="dcterms:W3CDTF">2014-10-09T09:08:45Z</dcterms:created>
  <dcterms:modified xsi:type="dcterms:W3CDTF">2015-05-11T07:46:16Z</dcterms:modified>
</cp:coreProperties>
</file>