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3CECE-D433-445D-8221-9C7D4C029B78}" type="datetimeFigureOut">
              <a:rPr lang="fr-FR" smtClean="0"/>
              <a:t>09/10/2014</a:t>
            </a:fld>
            <a:endParaRPr lang="fr-FR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79C06-765A-4E3A-9641-3952BCFCF084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71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C4142-A7C2-45DB-BEC1-5B090C72C434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937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897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94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FFF39D"/>
                </a:solidFill>
              </a:rPr>
              <a:pPr/>
              <a:t>09/10/2014</a:t>
            </a:fld>
            <a:endParaRPr lang="fr-FR" dirty="0">
              <a:solidFill>
                <a:srgbClr val="FFF39D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 dirty="0">
              <a:solidFill>
                <a:srgbClr val="FFF39D"/>
              </a:solidFill>
            </a:endParaRPr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2689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571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113143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3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9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62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3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081048-44DC-4E1F-8D54-B5018886F4EB}" type="datetimeFigureOut">
              <a:rPr lang="fr-FR" smtClean="0">
                <a:solidFill>
                  <a:srgbClr val="575F6D"/>
                </a:solidFill>
              </a:rPr>
              <a:pPr/>
              <a:t>09/10/2014</a:t>
            </a:fld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 dirty="0">
              <a:solidFill>
                <a:srgbClr val="575F6D"/>
              </a:solidFill>
            </a:endParaRPr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C3735A-1465-40CC-8152-69F63F75B416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853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47864" y="3429000"/>
            <a:ext cx="4680520" cy="93610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Point de vue syndical sur la démocratisation du marché</a:t>
            </a:r>
          </a:p>
        </p:txBody>
      </p:sp>
      <p:pic>
        <p:nvPicPr>
          <p:cNvPr id="1026" name="Picture 2" descr="C:\Users\Utilizador\Desktop\UGT\logoug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731372"/>
            <a:ext cx="900510" cy="912290"/>
          </a:xfrm>
          <a:prstGeom prst="rect">
            <a:avLst/>
          </a:prstGeom>
          <a:noFill/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4211960" y="4653136"/>
            <a:ext cx="2880320" cy="360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None/>
              <a:defRPr/>
            </a:pPr>
            <a:r>
              <a:rPr lang="fr-FR" sz="1600" b="1" dirty="0">
                <a:solidFill>
                  <a:srgbClr val="575F6D"/>
                </a:solidFill>
              </a:rPr>
              <a:t>Marseille, 2 Octobre 2014</a:t>
            </a:r>
          </a:p>
        </p:txBody>
      </p:sp>
      <p:pic>
        <p:nvPicPr>
          <p:cNvPr id="4" name="Picture 2" descr="alliancestof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052736"/>
            <a:ext cx="6469506" cy="1737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69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/>
              <a:t>Merci de Votre Attention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42529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/>
              <a:t>Principales menaces de la marchandisation</a:t>
            </a:r>
            <a:endParaRPr lang="fr-FR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827584" y="3140968"/>
            <a:ext cx="7467600" cy="1732784"/>
          </a:xfrm>
        </p:spPr>
        <p:txBody>
          <a:bodyPr/>
          <a:lstStyle/>
          <a:p>
            <a:r>
              <a:rPr lang="fr-FR" dirty="0" smtClean="0"/>
              <a:t>L’EFFET TROIKA</a:t>
            </a:r>
          </a:p>
          <a:p>
            <a:r>
              <a:rPr lang="fr-FR" dirty="0" smtClean="0"/>
              <a:t>LE MODÈLE NÉO - LIBÉRAL</a:t>
            </a:r>
          </a:p>
          <a:p>
            <a:r>
              <a:rPr lang="fr-FR" dirty="0" smtClean="0"/>
              <a:t>BLOCAGE DU DIALOGUE SOCIAL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9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36904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 smtClean="0"/>
              <a:t>Situation Économique et sociale (PT)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600" b="1" dirty="0" smtClean="0"/>
              <a:t>l’effet troïka</a:t>
            </a:r>
            <a:endParaRPr lang="fr-FR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964704"/>
          </a:xfrm>
        </p:spPr>
        <p:txBody>
          <a:bodyPr/>
          <a:lstStyle/>
          <a:p>
            <a:r>
              <a:rPr lang="fr-FR" b="1" dirty="0" smtClean="0"/>
              <a:t>Dette publique </a:t>
            </a:r>
          </a:p>
          <a:p>
            <a:pPr lvl="1"/>
            <a:r>
              <a:rPr lang="fr-FR" dirty="0" smtClean="0"/>
              <a:t>84% du PIB en 2010   /    129% en 2013 </a:t>
            </a:r>
          </a:p>
          <a:p>
            <a:pPr lvl="1">
              <a:buNone/>
            </a:pPr>
            <a:endParaRPr lang="fr-FR" dirty="0" smtClean="0"/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2852936"/>
            <a:ext cx="7467600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Emplois disponible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4.800.000 en 2010   /    4.200.000 en 2013 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3645024"/>
            <a:ext cx="8352928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Taux de chômage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10.8% en 2010 (22.4% jeunes) / 16.2% en 2013 (38.1% jeunes)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endParaRPr lang="fr-FR" sz="2100" dirty="0">
              <a:solidFill>
                <a:prstClr val="black"/>
              </a:solidFill>
            </a:endParaRP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8" name="Marcador de Posição de Conteúdo 2"/>
          <p:cNvSpPr txBox="1">
            <a:spLocks/>
          </p:cNvSpPr>
          <p:nvPr/>
        </p:nvSpPr>
        <p:spPr>
          <a:xfrm>
            <a:off x="467544" y="4509120"/>
            <a:ext cx="7467600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Chômage de longue durée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327.000 en 2010   /   543.000 en 2013 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67544" y="5373216"/>
            <a:ext cx="7467600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Population active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5.8 millions en 2010   /   5.2 millions en 2013 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6581001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prstClr val="black"/>
                </a:solidFill>
              </a:rPr>
              <a:t>Données: INE – Institut Nacional de Statistique, PT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352928" cy="652934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Compétitivité VS salaires</a:t>
            </a:r>
            <a:br>
              <a:rPr lang="fr-FR" sz="3200" b="1" dirty="0" smtClean="0"/>
            </a:br>
            <a:r>
              <a:rPr lang="fr-FR" sz="3200" b="1" dirty="0" smtClean="0"/>
              <a:t>Le Modèle Néo - Libérale</a:t>
            </a:r>
            <a:endParaRPr lang="fr-FR" sz="32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03848" y="191683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</a:rPr>
              <a:t>    VALEUR</a:t>
            </a:r>
          </a:p>
          <a:p>
            <a:r>
              <a:rPr lang="fr-FR" sz="2400" dirty="0">
                <a:solidFill>
                  <a:prstClr val="black"/>
                </a:solidFill>
              </a:rPr>
              <a:t>--------------------</a:t>
            </a:r>
          </a:p>
          <a:p>
            <a:r>
              <a:rPr lang="fr-FR" sz="2400" dirty="0">
                <a:solidFill>
                  <a:prstClr val="black"/>
                </a:solidFill>
              </a:rPr>
              <a:t>        PRIX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 rot="8336942">
            <a:off x="1129450" y="3795861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 rot="5400000">
            <a:off x="3131840" y="3789040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 rot="5400000">
            <a:off x="5148064" y="3789040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Seta para a direita 7"/>
          <p:cNvSpPr/>
          <p:nvPr/>
        </p:nvSpPr>
        <p:spPr>
          <a:xfrm rot="2816682">
            <a:off x="6957597" y="3801827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1520" y="44371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Cout du travail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804248" y="44371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Cout de capital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572000" y="44371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Cout technologique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411760" y="44371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Cout énergétique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91264" cy="796950"/>
          </a:xfrm>
        </p:spPr>
        <p:txBody>
          <a:bodyPr/>
          <a:lstStyle/>
          <a:p>
            <a:pPr algn="ctr"/>
            <a:r>
              <a:rPr lang="fr-FR" b="1" dirty="0" smtClean="0"/>
              <a:t>BLOCAGE DO DIALOGUE SOCIAL</a:t>
            </a:r>
            <a:endParaRPr lang="fr-FR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20888"/>
            <a:ext cx="7467600" cy="186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899592" y="177281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Nombre de travailleurs couverts par des Accords Collectifs (privé)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5616" y="5013176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Conséquence:</a:t>
            </a:r>
          </a:p>
          <a:p>
            <a:r>
              <a:rPr lang="fr-FR" dirty="0">
                <a:solidFill>
                  <a:prstClr val="black"/>
                </a:solidFill>
              </a:rPr>
              <a:t>Individualisation des relations de travail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/>
          <a:lstStyle/>
          <a:p>
            <a:pPr algn="ctr"/>
            <a:r>
              <a:rPr lang="fr-FR" b="1" dirty="0" smtClean="0"/>
              <a:t>Conséquences pour les familles et les travailleurs</a:t>
            </a:r>
            <a:endParaRPr lang="fr-FR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7467600" cy="2404864"/>
          </a:xfrm>
        </p:spPr>
        <p:txBody>
          <a:bodyPr/>
          <a:lstStyle/>
          <a:p>
            <a:r>
              <a:rPr lang="fr-FR" b="1" dirty="0" smtClean="0"/>
              <a:t>Régression des droits des travailleurs</a:t>
            </a:r>
          </a:p>
          <a:p>
            <a:pPr lvl="1"/>
            <a:r>
              <a:rPr lang="fr-FR" dirty="0" smtClean="0"/>
              <a:t>Individualisations des relations de travail</a:t>
            </a:r>
          </a:p>
          <a:p>
            <a:r>
              <a:rPr lang="fr-FR" b="1" dirty="0" smtClean="0"/>
              <a:t>Réduction des salaires et des pensions</a:t>
            </a:r>
          </a:p>
          <a:p>
            <a:pPr lvl="1"/>
            <a:r>
              <a:rPr lang="fr-FR" dirty="0" smtClean="0"/>
              <a:t>Taxation supplémentaire dans le secteur publique</a:t>
            </a:r>
          </a:p>
          <a:p>
            <a:pPr lvl="1"/>
            <a:r>
              <a:rPr lang="fr-FR" dirty="0" smtClean="0"/>
              <a:t>Ajustement salarial poussé para le haut du taux chômage</a:t>
            </a:r>
          </a:p>
          <a:p>
            <a:pPr lvl="1">
              <a:buNone/>
            </a:pPr>
            <a:endParaRPr lang="fr-FR" dirty="0" smtClean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611560" y="4221088"/>
            <a:ext cx="7467600" cy="576064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Augmentation du prix des services publiques</a:t>
            </a:r>
            <a:endParaRPr lang="fr-FR" sz="2100" b="1" dirty="0">
              <a:solidFill>
                <a:prstClr val="black"/>
              </a:solidFill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>
          <a:xfrm>
            <a:off x="611560" y="4797152"/>
            <a:ext cx="746760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Réduction du pouvoir d’achat</a:t>
            </a:r>
            <a:endParaRPr lang="fr-FR" sz="2100" b="1" dirty="0">
              <a:solidFill>
                <a:prstClr val="black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611560" y="5373216"/>
            <a:ext cx="746760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Augmentation du risque de pauvreté</a:t>
            </a:r>
            <a:endParaRPr lang="fr-FR" sz="2100" b="1" dirty="0">
              <a:solidFill>
                <a:prstClr val="black"/>
              </a:solidFill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611560" y="5877272"/>
            <a:ext cx="648072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Phénomène des « Poor Workers »</a:t>
            </a:r>
            <a:endParaRPr lang="fr-FR" sz="21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Risque de Pauvreté et d’exclusion social</a:t>
            </a:r>
            <a:endParaRPr lang="fr-F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551" y="3338015"/>
            <a:ext cx="7848872" cy="167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856" y="1285018"/>
            <a:ext cx="814226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539552" y="3153349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prstClr val="black"/>
                </a:solidFill>
              </a:rPr>
              <a:t>Après transfert des contributions sociales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372200" y="638132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prstClr val="black"/>
                </a:solidFill>
              </a:rPr>
              <a:t>Données: EUROSTAT</a:t>
            </a:r>
            <a:endParaRPr lang="fr-F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291" y="5542560"/>
            <a:ext cx="2169257" cy="77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418592"/>
              </p:ext>
            </p:extLst>
          </p:nvPr>
        </p:nvGraphicFramePr>
        <p:xfrm>
          <a:off x="1126183" y="5639648"/>
          <a:ext cx="258310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109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200" dirty="0" err="1" smtClean="0"/>
                        <a:t>Année</a:t>
                      </a:r>
                      <a:r>
                        <a:rPr lang="pt-PT" sz="1200" dirty="0" smtClean="0"/>
                        <a:t> de </a:t>
                      </a:r>
                      <a:r>
                        <a:rPr lang="pt-PT" sz="1200" dirty="0" err="1" smtClean="0"/>
                        <a:t>réference</a:t>
                      </a:r>
                      <a:endParaRPr lang="pt-PT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200" baseline="0" dirty="0" smtClean="0"/>
                        <a:t>Limite de </a:t>
                      </a:r>
                      <a:r>
                        <a:rPr lang="fr-BE" sz="1200" baseline="0" noProof="0" dirty="0" smtClean="0"/>
                        <a:t>pauvreté</a:t>
                      </a:r>
                      <a:r>
                        <a:rPr lang="pt-PT" sz="1200" baseline="0" dirty="0" smtClean="0"/>
                        <a:t> €/</a:t>
                      </a:r>
                      <a:r>
                        <a:rPr lang="fr-BE" sz="1200" baseline="0" noProof="0" dirty="0" smtClean="0"/>
                        <a:t>annuel</a:t>
                      </a:r>
                      <a:endParaRPr lang="fr-BE" sz="12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3779912" y="6025267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74493" y="6025267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79931" y="2449391"/>
            <a:ext cx="71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  <a:latin typeface="Arial Black" panose="020B0A04020102020204" pitchFamily="34" charset="0"/>
              </a:rPr>
              <a:t>27,4</a:t>
            </a:r>
            <a:endParaRPr lang="pt-PT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375082" y="2490041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4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16383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484784"/>
            <a:ext cx="3874938" cy="217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pPr algn="ctr"/>
            <a:r>
              <a:rPr lang="fr-FR" b="1" dirty="0" smtClean="0"/>
              <a:t>Risque de Pauvreté et d’exclusion social </a:t>
            </a:r>
            <a:endParaRPr lang="fr-F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11560" y="17008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prstClr val="black"/>
                </a:solidFill>
              </a:rPr>
              <a:t>Employés</a:t>
            </a:r>
            <a:endParaRPr lang="fr-FR" b="1" dirty="0">
              <a:solidFill>
                <a:prstClr val="black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83568" y="371703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prstClr val="black"/>
                </a:solidFill>
              </a:rPr>
              <a:t>Chômeurs</a:t>
            </a:r>
            <a:endParaRPr lang="fr-FR" b="1" dirty="0">
              <a:solidFill>
                <a:prstClr val="black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077072"/>
            <a:ext cx="32766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149080"/>
            <a:ext cx="16383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>
          <a:xfrm>
            <a:off x="5292080" y="3140968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148064" y="5373216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372200" y="638132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prstClr val="black"/>
                </a:solidFill>
              </a:rPr>
              <a:t>Données: EUROSTAT</a:t>
            </a:r>
            <a:endParaRPr lang="fr-F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/>
              <a:t>Possibles solutions</a:t>
            </a:r>
            <a:endParaRPr lang="fr-FR" sz="36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064896" cy="2476872"/>
          </a:xfrm>
        </p:spPr>
        <p:txBody>
          <a:bodyPr>
            <a:normAutofit/>
          </a:bodyPr>
          <a:lstStyle/>
          <a:p>
            <a:r>
              <a:rPr lang="fr-FR" b="1" dirty="0" smtClean="0"/>
              <a:t>Renforcer le dialogue social</a:t>
            </a:r>
          </a:p>
          <a:p>
            <a:r>
              <a:rPr lang="fr-FR" b="1" dirty="0" smtClean="0"/>
              <a:t>Définition de politiques sociales </a:t>
            </a:r>
          </a:p>
          <a:p>
            <a:pPr lvl="1"/>
            <a:r>
              <a:rPr lang="fr-FR" dirty="0" smtClean="0"/>
              <a:t>Salaire minimum </a:t>
            </a:r>
            <a:r>
              <a:rPr lang="fr-FR" sz="1600" dirty="0" smtClean="0"/>
              <a:t>(485 €---» 505€)</a:t>
            </a:r>
          </a:p>
          <a:p>
            <a:pPr lvl="1"/>
            <a:r>
              <a:rPr lang="fr-FR" dirty="0" smtClean="0"/>
              <a:t>Revenue social d’insertion </a:t>
            </a:r>
            <a:r>
              <a:rPr lang="fr-FR" sz="1600" dirty="0" smtClean="0"/>
              <a:t>(210€/famille </a:t>
            </a:r>
            <a:r>
              <a:rPr lang="fr-FR" sz="1600" dirty="0"/>
              <a:t>,</a:t>
            </a:r>
            <a:r>
              <a:rPr lang="fr-FR" sz="1600" dirty="0" smtClean="0"/>
              <a:t> 87€/ personne) </a:t>
            </a:r>
            <a:endParaRPr lang="fr-FR" dirty="0" smtClean="0"/>
          </a:p>
          <a:p>
            <a:pPr lvl="1"/>
            <a:r>
              <a:rPr lang="fr-FR" dirty="0" smtClean="0"/>
              <a:t>Compléments de pension</a:t>
            </a:r>
          </a:p>
          <a:p>
            <a:pPr lvl="1"/>
            <a:r>
              <a:rPr lang="fr-FR" dirty="0" smtClean="0"/>
              <a:t>Allocation chômage</a:t>
            </a:r>
            <a:endParaRPr lang="fr-FR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467544" y="3861048"/>
            <a:ext cx="7467600" cy="20162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Renforcer la qualité des emplois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Politique de revenue adéquate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Combattre le sous-emplois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Char char=""/>
              <a:defRPr/>
            </a:pPr>
            <a:r>
              <a:rPr lang="fr-FR" sz="2100" dirty="0">
                <a:solidFill>
                  <a:prstClr val="black"/>
                </a:solidFill>
              </a:rPr>
              <a:t>Combattre la précarité</a:t>
            </a: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>
          <a:xfrm>
            <a:off x="467544" y="5413490"/>
            <a:ext cx="4320480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Solidarité européenne</a:t>
            </a:r>
            <a:endParaRPr lang="fr-FR" sz="2100" dirty="0">
              <a:solidFill>
                <a:prstClr val="black"/>
              </a:solidFill>
            </a:endParaRP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467544" y="5845460"/>
            <a:ext cx="4320480" cy="495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Solidarité fiscale</a:t>
            </a:r>
            <a:endParaRPr lang="fr-FR" sz="2100" dirty="0">
              <a:solidFill>
                <a:prstClr val="black"/>
              </a:solidFill>
            </a:endParaRP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6245696"/>
            <a:ext cx="5112568" cy="495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fr-FR" sz="2400" b="1" dirty="0">
                <a:solidFill>
                  <a:prstClr val="black"/>
                </a:solidFill>
              </a:rPr>
              <a:t>Plan de relance économique</a:t>
            </a:r>
            <a:endParaRPr lang="fr-FR" sz="2100" dirty="0">
              <a:solidFill>
                <a:prstClr val="black"/>
              </a:solidFill>
            </a:endParaRPr>
          </a:p>
          <a:p>
            <a:pPr marL="640080" lvl="1" indent="-274320">
              <a:spcBef>
                <a:spcPct val="20000"/>
              </a:spcBef>
              <a:buClr>
                <a:srgbClr val="FE8637"/>
              </a:buClr>
              <a:buSzPct val="80000"/>
              <a:buFont typeface="Wingdings 2"/>
              <a:buNone/>
              <a:defRPr/>
            </a:pPr>
            <a:endParaRPr lang="fr-FR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Diavoorstelling (4:3)</PresentationFormat>
  <Paragraphs>66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Mirante</vt:lpstr>
      <vt:lpstr>PowerPoint-presentatie</vt:lpstr>
      <vt:lpstr>Principales menaces de la marchandisation</vt:lpstr>
      <vt:lpstr>Situation Économique et sociale (PT) l’effet troïka</vt:lpstr>
      <vt:lpstr>Compétitivité VS salaires Le Modèle Néo - Libérale</vt:lpstr>
      <vt:lpstr>BLOCAGE DO DIALOGUE SOCIAL</vt:lpstr>
      <vt:lpstr>Conséquences pour les familles et les travailleurs</vt:lpstr>
      <vt:lpstr>Risque de Pauvreté et d’exclusion social</vt:lpstr>
      <vt:lpstr>Risque de Pauvreté et d’exclusion social </vt:lpstr>
      <vt:lpstr>Possibles solutions</vt:lpstr>
      <vt:lpstr>Merci de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Michel</dc:creator>
  <cp:lastModifiedBy>Michel</cp:lastModifiedBy>
  <cp:revision>1</cp:revision>
  <dcterms:created xsi:type="dcterms:W3CDTF">2014-10-09T09:09:56Z</dcterms:created>
  <dcterms:modified xsi:type="dcterms:W3CDTF">2014-10-09T09:10:25Z</dcterms:modified>
</cp:coreProperties>
</file>