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76" r:id="rId4"/>
    <p:sldId id="278" r:id="rId5"/>
    <p:sldId id="279" r:id="rId6"/>
    <p:sldId id="280" r:id="rId7"/>
    <p:sldId id="286" r:id="rId8"/>
    <p:sldId id="281" r:id="rId9"/>
    <p:sldId id="289" r:id="rId10"/>
    <p:sldId id="282" r:id="rId11"/>
    <p:sldId id="283" r:id="rId12"/>
    <p:sldId id="284" r:id="rId13"/>
    <p:sldId id="285" r:id="rId14"/>
    <p:sldId id="287" r:id="rId15"/>
    <p:sldId id="290" r:id="rId16"/>
    <p:sldId id="294" r:id="rId17"/>
    <p:sldId id="291" r:id="rId18"/>
    <p:sldId id="292" r:id="rId19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60"/>
  </p:normalViewPr>
  <p:slideViewPr>
    <p:cSldViewPr>
      <p:cViewPr>
        <p:scale>
          <a:sx n="66" d="100"/>
          <a:sy n="66" d="100"/>
        </p:scale>
        <p:origin x="-14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783FBB7-6D82-4058-9BA2-3D1C75BB7642}" type="datetimeFigureOut">
              <a:rPr lang="nl-BE"/>
              <a:pPr>
                <a:defRPr/>
              </a:pPr>
              <a:t>1/10/2014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BE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BE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9E6341-1038-4039-A651-A091959E2DB5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36885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9459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5D0114-36C8-45C4-8076-4D4C791A270B}" type="slidenum">
              <a:rPr lang="nl-B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nl-BE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7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39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8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6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3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4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0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2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6" name="Afbeelding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60350" y="188913"/>
            <a:ext cx="1876425" cy="177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836613"/>
            <a:ext cx="3417887" cy="1431925"/>
          </a:xfrm>
        </p:spPr>
        <p:txBody>
          <a:bodyPr anchor="b"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nl-BE"/>
              <a:t>ACV-Studiedienst</a:t>
            </a:r>
          </a:p>
          <a:p>
            <a:pPr>
              <a:defRPr/>
            </a:pPr>
            <a:fld id="{BA01CD85-8068-4F43-9A49-950DECF4FD1B}" type="datetimeFigureOut">
              <a:rPr lang="nl-BE"/>
              <a:pPr>
                <a:defRPr/>
              </a:pPr>
              <a:t>1/10/2014</a:t>
            </a:fld>
            <a:endParaRPr lang="nl-BE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D5B1A9E-FAD0-4DAB-A60A-DC7340F896B6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ACV-Studiedienst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47F0B-108D-4DFA-8678-E6E25CDDD7ED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ACV-Studiedienst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B3278-F6B7-4EB3-A921-9CE70F1B695E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ACV-Studiedienst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B29AA-6D31-4144-9AAF-A4015740A7CB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ACV-Studiedienst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AFADD-A846-4C76-93D5-9A810F210040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ACV-Studiedienst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8BA1C-4C39-49F3-8D7D-D9AC9065ACAB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ACV-Studiedienst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BB939-4FD8-4E59-AD17-A80817A6896E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ACV-Studiedienst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CEC2-C1E3-402F-8D49-2331586BDC17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ACV-Studiedienst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5FE8D-3F66-43B0-9AD3-2A0E24B0EBA6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ACV-Studiedienst</a:t>
            </a:r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29EEC-238D-4986-8CB4-D3E030404330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ACV-Studiedienst</a:t>
            </a:r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AC16A-8A95-49B9-A456-0DB8E7E513DE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BE"/>
              <a:t>ACV-Studiedienst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4B2E42-B137-4747-9762-A57B29B85105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73" r:id="rId8"/>
    <p:sldLayoutId id="2147483674" r:id="rId9"/>
    <p:sldLayoutId id="2147483665" r:id="rId10"/>
    <p:sldLayoutId id="2147483664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-mond.parisschoolofeconomics.eu/topincom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33925" y="2708275"/>
            <a:ext cx="3438525" cy="1701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BE" dirty="0" err="1" smtClean="0"/>
              <a:t>Democratization</a:t>
            </a:r>
            <a:r>
              <a:rPr lang="nl-BE" dirty="0" smtClean="0"/>
              <a:t> of the market</a:t>
            </a:r>
            <a:endParaRPr lang="nl-BE" dirty="0"/>
          </a:p>
        </p:txBody>
      </p:sp>
      <p:sp>
        <p:nvSpPr>
          <p:cNvPr id="14338" name="Ondertitel 2"/>
          <p:cNvSpPr>
            <a:spLocks noGrp="1"/>
          </p:cNvSpPr>
          <p:nvPr>
            <p:ph type="subTitle" idx="1"/>
          </p:nvPr>
        </p:nvSpPr>
        <p:spPr>
          <a:xfrm>
            <a:off x="4733925" y="4868863"/>
            <a:ext cx="3309938" cy="812800"/>
          </a:xfrm>
        </p:spPr>
        <p:txBody>
          <a:bodyPr/>
          <a:lstStyle/>
          <a:p>
            <a:pPr eaLnBrk="1" hangingPunct="1"/>
            <a:r>
              <a:rPr lang="nl-BE" smtClean="0"/>
              <a:t>Renaat Hanssens</a:t>
            </a:r>
          </a:p>
          <a:p>
            <a:pPr eaLnBrk="1" hangingPunct="1"/>
            <a:r>
              <a:rPr lang="nl-BE" smtClean="0"/>
              <a:t>ACV-Research Department</a:t>
            </a:r>
          </a:p>
        </p:txBody>
      </p:sp>
      <p:sp>
        <p:nvSpPr>
          <p:cNvPr id="14339" name="Ondertitel 2"/>
          <p:cNvSpPr txBox="1">
            <a:spLocks/>
          </p:cNvSpPr>
          <p:nvPr/>
        </p:nvSpPr>
        <p:spPr bwMode="auto">
          <a:xfrm>
            <a:off x="4791075" y="333375"/>
            <a:ext cx="3309938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</a:pPr>
            <a:endParaRPr lang="nl-NL" sz="2400" b="1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7024687" cy="865188"/>
          </a:xfrm>
        </p:spPr>
        <p:txBody>
          <a:bodyPr rtlCol="0">
            <a:normAutofit/>
          </a:bodyPr>
          <a:lstStyle/>
          <a:p>
            <a:pPr marL="6858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1.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Threats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in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marketisation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: the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labour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 market</a:t>
            </a:r>
            <a:endParaRPr lang="nl-B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3" y="1341438"/>
            <a:ext cx="7559675" cy="4679950"/>
          </a:xfrm>
        </p:spPr>
        <p:txBody>
          <a:bodyPr rtlCol="0">
            <a:no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nl-BE" sz="2000" dirty="0" err="1" smtClean="0"/>
              <a:t>Rightwing</a:t>
            </a:r>
            <a:r>
              <a:rPr lang="nl-BE" sz="2000" dirty="0" smtClean="0"/>
              <a:t> </a:t>
            </a:r>
            <a:r>
              <a:rPr lang="nl-BE" sz="2000" dirty="0" err="1" smtClean="0"/>
              <a:t>political</a:t>
            </a:r>
            <a:r>
              <a:rPr lang="nl-BE" sz="2000" dirty="0" smtClean="0"/>
              <a:t> </a:t>
            </a:r>
            <a:r>
              <a:rPr lang="nl-BE" sz="2000" dirty="0" err="1" smtClean="0"/>
              <a:t>parties</a:t>
            </a:r>
            <a:r>
              <a:rPr lang="nl-BE" sz="2000" dirty="0" smtClean="0"/>
              <a:t> reproduce the EC discourse; </a:t>
            </a:r>
            <a:r>
              <a:rPr lang="nl-BE" sz="2000" dirty="0" err="1" smtClean="0"/>
              <a:t>they</a:t>
            </a:r>
            <a:r>
              <a:rPr lang="nl-BE" sz="2000" dirty="0" smtClean="0"/>
              <a:t> are the </a:t>
            </a:r>
            <a:r>
              <a:rPr lang="nl-BE" sz="2000" dirty="0" err="1" smtClean="0"/>
              <a:t>pillars</a:t>
            </a:r>
            <a:r>
              <a:rPr lang="nl-BE" sz="2000" dirty="0" smtClean="0"/>
              <a:t> of the </a:t>
            </a:r>
            <a:r>
              <a:rPr lang="nl-BE" sz="2000" dirty="0" err="1" smtClean="0"/>
              <a:t>Flemish</a:t>
            </a:r>
            <a:r>
              <a:rPr lang="nl-BE" sz="2000" dirty="0" smtClean="0"/>
              <a:t> </a:t>
            </a:r>
            <a:r>
              <a:rPr lang="nl-BE" sz="2000" dirty="0" err="1" smtClean="0"/>
              <a:t>government</a:t>
            </a:r>
            <a:r>
              <a:rPr lang="nl-BE" sz="2000" dirty="0" smtClean="0"/>
              <a:t> </a:t>
            </a:r>
            <a:r>
              <a:rPr lang="nl-BE" sz="2000" dirty="0" err="1" smtClean="0"/>
              <a:t>and</a:t>
            </a:r>
            <a:r>
              <a:rPr lang="nl-BE" sz="2000" dirty="0" smtClean="0"/>
              <a:t> the </a:t>
            </a:r>
            <a:r>
              <a:rPr lang="nl-BE" sz="2000" dirty="0" err="1" smtClean="0"/>
              <a:t>expected</a:t>
            </a:r>
            <a:r>
              <a:rPr lang="nl-BE" sz="2000" dirty="0" smtClean="0"/>
              <a:t> Federal </a:t>
            </a:r>
            <a:r>
              <a:rPr lang="nl-BE" sz="2000" dirty="0" err="1" smtClean="0"/>
              <a:t>government</a:t>
            </a:r>
            <a:endParaRPr lang="nl-BE" sz="2000" dirty="0" smtClean="0"/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nl-BE" sz="500" dirty="0" smtClean="0"/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nl-BE" sz="1800" dirty="0" err="1" smtClean="0"/>
              <a:t>Wage</a:t>
            </a:r>
            <a:r>
              <a:rPr lang="nl-BE" sz="1800" dirty="0" smtClean="0"/>
              <a:t> </a:t>
            </a:r>
            <a:r>
              <a:rPr lang="nl-BE" sz="1800" dirty="0" err="1" smtClean="0"/>
              <a:t>indexation</a:t>
            </a:r>
            <a:r>
              <a:rPr lang="nl-BE" sz="1800" dirty="0" smtClean="0"/>
              <a:t> system </a:t>
            </a:r>
            <a:r>
              <a:rPr lang="nl-BE" sz="1800" dirty="0" err="1" smtClean="0"/>
              <a:t>under</a:t>
            </a:r>
            <a:r>
              <a:rPr lang="nl-BE" sz="1800" dirty="0" smtClean="0"/>
              <a:t> </a:t>
            </a:r>
            <a:r>
              <a:rPr lang="nl-BE" sz="1800" dirty="0" err="1" smtClean="0"/>
              <a:t>pressure</a:t>
            </a:r>
            <a:endParaRPr lang="nl-BE" sz="1800" dirty="0" smtClean="0"/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endParaRPr lang="nl-BE" sz="300" dirty="0" smtClean="0"/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nl-BE" sz="1800" dirty="0" err="1" smtClean="0"/>
              <a:t>Favouring</a:t>
            </a:r>
            <a:r>
              <a:rPr lang="nl-BE" sz="1800" dirty="0" smtClean="0"/>
              <a:t> </a:t>
            </a:r>
            <a:r>
              <a:rPr lang="nl-BE" sz="1800" dirty="0" err="1" smtClean="0"/>
              <a:t>collective</a:t>
            </a:r>
            <a:r>
              <a:rPr lang="nl-BE" sz="1800" dirty="0" smtClean="0"/>
              <a:t> </a:t>
            </a:r>
            <a:r>
              <a:rPr lang="nl-BE" sz="1800" dirty="0" err="1" smtClean="0"/>
              <a:t>bargaining</a:t>
            </a:r>
            <a:r>
              <a:rPr lang="nl-BE" sz="1800" dirty="0" smtClean="0"/>
              <a:t> at </a:t>
            </a:r>
            <a:r>
              <a:rPr lang="nl-BE" sz="1800" dirty="0" err="1" smtClean="0"/>
              <a:t>firm</a:t>
            </a:r>
            <a:r>
              <a:rPr lang="nl-BE" sz="1800" dirty="0" smtClean="0"/>
              <a:t> level (</a:t>
            </a:r>
            <a:r>
              <a:rPr lang="nl-BE" sz="1800" dirty="0" err="1" smtClean="0"/>
              <a:t>which</a:t>
            </a:r>
            <a:r>
              <a:rPr lang="nl-BE" sz="1800" dirty="0" smtClean="0"/>
              <a:t> means : no </a:t>
            </a:r>
            <a:r>
              <a:rPr lang="nl-BE" sz="1800" dirty="0" err="1" smtClean="0"/>
              <a:t>negotiations</a:t>
            </a:r>
            <a:r>
              <a:rPr lang="nl-BE" sz="1800" dirty="0" smtClean="0"/>
              <a:t> in plenty of </a:t>
            </a:r>
            <a:r>
              <a:rPr lang="nl-BE" sz="1800" dirty="0" err="1" smtClean="0"/>
              <a:t>SME’s</a:t>
            </a:r>
            <a:r>
              <a:rPr lang="nl-BE" sz="1800" dirty="0" smtClean="0"/>
              <a:t>)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endParaRPr lang="nl-BE" sz="300" dirty="0" smtClean="0"/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nl-BE" sz="1800" dirty="0" smtClean="0"/>
              <a:t>Direct attack on </a:t>
            </a:r>
            <a:r>
              <a:rPr lang="nl-BE" sz="1800" dirty="0" err="1" smtClean="0"/>
              <a:t>trade</a:t>
            </a:r>
            <a:r>
              <a:rPr lang="nl-BE" sz="1800" dirty="0" smtClean="0"/>
              <a:t> </a:t>
            </a:r>
            <a:r>
              <a:rPr lang="nl-BE" sz="1800" dirty="0" err="1" smtClean="0"/>
              <a:t>unions</a:t>
            </a:r>
            <a:r>
              <a:rPr lang="nl-BE" sz="1800" dirty="0" smtClean="0"/>
              <a:t> as counterpower in the </a:t>
            </a:r>
            <a:r>
              <a:rPr lang="nl-BE" sz="1800" dirty="0" err="1" smtClean="0"/>
              <a:t>labour</a:t>
            </a:r>
            <a:r>
              <a:rPr lang="nl-BE" sz="1800" dirty="0" smtClean="0"/>
              <a:t> market : 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800" dirty="0" err="1" smtClean="0"/>
              <a:t>unions</a:t>
            </a:r>
            <a:r>
              <a:rPr lang="nl-BE" sz="1800" dirty="0" smtClean="0"/>
              <a:t> </a:t>
            </a:r>
            <a:r>
              <a:rPr lang="nl-BE" sz="1800" dirty="0" err="1" smtClean="0"/>
              <a:t>hamper</a:t>
            </a:r>
            <a:r>
              <a:rPr lang="nl-BE" sz="1800" dirty="0" smtClean="0"/>
              <a:t> flexibility in </a:t>
            </a:r>
            <a:r>
              <a:rPr lang="nl-BE" sz="1800" dirty="0" err="1" smtClean="0"/>
              <a:t>labour</a:t>
            </a:r>
            <a:r>
              <a:rPr lang="nl-BE" sz="1800" dirty="0" smtClean="0"/>
              <a:t> market, introduce </a:t>
            </a:r>
            <a:r>
              <a:rPr lang="nl-BE" sz="1800" dirty="0" err="1" smtClean="0"/>
              <a:t>rigidity</a:t>
            </a:r>
            <a:r>
              <a:rPr lang="nl-BE" sz="1800" dirty="0" smtClean="0"/>
              <a:t> – </a:t>
            </a:r>
            <a:r>
              <a:rPr lang="nl-BE" sz="1800" dirty="0" err="1" smtClean="0"/>
              <a:t>if</a:t>
            </a:r>
            <a:r>
              <a:rPr lang="nl-BE" sz="1800" dirty="0" smtClean="0"/>
              <a:t> we </a:t>
            </a:r>
            <a:r>
              <a:rPr lang="nl-BE" sz="1800" dirty="0" err="1" smtClean="0"/>
              <a:t>diminish</a:t>
            </a:r>
            <a:r>
              <a:rPr lang="nl-BE" sz="1800" dirty="0" smtClean="0"/>
              <a:t> power of </a:t>
            </a:r>
            <a:r>
              <a:rPr lang="nl-BE" sz="1800" dirty="0" err="1" smtClean="0"/>
              <a:t>unions</a:t>
            </a:r>
            <a:r>
              <a:rPr lang="nl-BE" sz="1800" dirty="0" smtClean="0"/>
              <a:t>,  the </a:t>
            </a:r>
            <a:r>
              <a:rPr lang="nl-BE" sz="1800" dirty="0" err="1" smtClean="0"/>
              <a:t>labour</a:t>
            </a:r>
            <a:r>
              <a:rPr lang="nl-BE" sz="1800" dirty="0" smtClean="0"/>
              <a:t> market </a:t>
            </a:r>
            <a:r>
              <a:rPr lang="nl-BE" sz="1800" dirty="0" err="1" smtClean="0"/>
              <a:t>will</a:t>
            </a:r>
            <a:r>
              <a:rPr lang="nl-BE" sz="1800" dirty="0" smtClean="0"/>
              <a:t> </a:t>
            </a:r>
            <a:r>
              <a:rPr lang="nl-BE" sz="1800" dirty="0" err="1" smtClean="0"/>
              <a:t>flourish</a:t>
            </a:r>
            <a:r>
              <a:rPr lang="nl-BE" sz="1800" dirty="0" smtClean="0"/>
              <a:t>, </a:t>
            </a:r>
            <a:r>
              <a:rPr lang="nl-BE" sz="1800" dirty="0" err="1" smtClean="0"/>
              <a:t>with</a:t>
            </a:r>
            <a:r>
              <a:rPr lang="nl-BE" sz="1800" dirty="0" smtClean="0"/>
              <a:t> more </a:t>
            </a:r>
            <a:r>
              <a:rPr lang="nl-BE" sz="1800" dirty="0" err="1" smtClean="0"/>
              <a:t>flexible</a:t>
            </a:r>
            <a:r>
              <a:rPr lang="nl-BE" sz="1800" dirty="0" smtClean="0"/>
              <a:t> </a:t>
            </a:r>
            <a:r>
              <a:rPr lang="nl-BE" sz="1800" dirty="0" err="1" smtClean="0"/>
              <a:t>wage</a:t>
            </a:r>
            <a:r>
              <a:rPr lang="nl-BE" sz="1800" dirty="0" smtClean="0"/>
              <a:t> </a:t>
            </a:r>
            <a:r>
              <a:rPr lang="nl-BE" sz="1800" dirty="0" err="1" smtClean="0"/>
              <a:t>formation</a:t>
            </a:r>
            <a:r>
              <a:rPr lang="nl-BE" sz="1800" dirty="0" smtClean="0"/>
              <a:t>, </a:t>
            </a:r>
            <a:r>
              <a:rPr lang="nl-BE" sz="1800" dirty="0" err="1" smtClean="0"/>
              <a:t>leading</a:t>
            </a:r>
            <a:r>
              <a:rPr lang="nl-BE" sz="1800" dirty="0" smtClean="0"/>
              <a:t> </a:t>
            </a:r>
            <a:r>
              <a:rPr lang="nl-BE" sz="1800" dirty="0" err="1" smtClean="0"/>
              <a:t>to</a:t>
            </a:r>
            <a:r>
              <a:rPr lang="nl-BE" sz="1800" dirty="0" smtClean="0"/>
              <a:t> more jobs’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800" dirty="0" smtClean="0"/>
              <a:t>‘</a:t>
            </a:r>
            <a:r>
              <a:rPr lang="nl-BE" sz="1800" dirty="0" err="1" smtClean="0"/>
              <a:t>using</a:t>
            </a:r>
            <a:r>
              <a:rPr lang="nl-BE" sz="1800" dirty="0" smtClean="0"/>
              <a:t> the stick of the </a:t>
            </a:r>
            <a:r>
              <a:rPr lang="nl-BE" sz="1800" dirty="0" err="1" smtClean="0"/>
              <a:t>limitation</a:t>
            </a:r>
            <a:r>
              <a:rPr lang="nl-BE" sz="1800" dirty="0" smtClean="0"/>
              <a:t> of </a:t>
            </a:r>
            <a:r>
              <a:rPr lang="nl-BE" sz="1800" dirty="0" err="1" smtClean="0"/>
              <a:t>unemployment</a:t>
            </a:r>
            <a:r>
              <a:rPr lang="nl-BE" sz="1800" dirty="0" smtClean="0"/>
              <a:t> </a:t>
            </a:r>
            <a:r>
              <a:rPr lang="nl-BE" sz="1800" dirty="0" err="1" smtClean="0"/>
              <a:t>insurance</a:t>
            </a:r>
            <a:r>
              <a:rPr lang="nl-BE" sz="1800" dirty="0" smtClean="0"/>
              <a:t> </a:t>
            </a:r>
            <a:r>
              <a:rPr lang="nl-BE" sz="1800" dirty="0" err="1" smtClean="0"/>
              <a:t>will</a:t>
            </a:r>
            <a:r>
              <a:rPr lang="nl-BE" sz="1800" dirty="0" smtClean="0"/>
              <a:t> </a:t>
            </a:r>
            <a:r>
              <a:rPr lang="nl-BE" sz="1800" dirty="0" err="1" smtClean="0"/>
              <a:t>reinforce</a:t>
            </a:r>
            <a:r>
              <a:rPr lang="nl-BE" sz="1800" dirty="0" smtClean="0"/>
              <a:t> a </a:t>
            </a:r>
            <a:r>
              <a:rPr lang="nl-BE" sz="1800" dirty="0" err="1" smtClean="0"/>
              <a:t>flexible</a:t>
            </a:r>
            <a:r>
              <a:rPr lang="nl-BE" sz="1800" dirty="0" smtClean="0"/>
              <a:t> </a:t>
            </a:r>
            <a:r>
              <a:rPr lang="nl-BE" sz="1800" dirty="0" err="1" smtClean="0"/>
              <a:t>supply</a:t>
            </a:r>
            <a:r>
              <a:rPr lang="nl-BE" sz="1800" dirty="0" smtClean="0"/>
              <a:t> of </a:t>
            </a:r>
            <a:r>
              <a:rPr lang="nl-BE" sz="1800" dirty="0" err="1" smtClean="0"/>
              <a:t>labour</a:t>
            </a:r>
            <a:r>
              <a:rPr lang="nl-BE" sz="1800" dirty="0" smtClean="0"/>
              <a:t>“</a:t>
            </a:r>
            <a:endParaRPr lang="nl-BE" sz="1800" dirty="0"/>
          </a:p>
        </p:txBody>
      </p:sp>
    </p:spTree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7024687" cy="865188"/>
          </a:xfrm>
        </p:spPr>
        <p:txBody>
          <a:bodyPr rtlCol="0">
            <a:normAutofit/>
          </a:bodyPr>
          <a:lstStyle/>
          <a:p>
            <a:pPr marL="6858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1.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Threats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in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marketisation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: the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labour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 market</a:t>
            </a:r>
            <a:endParaRPr lang="nl-B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602" name="Tijdelijke aanduiding voor inhoud 2"/>
          <p:cNvSpPr>
            <a:spLocks noGrp="1"/>
          </p:cNvSpPr>
          <p:nvPr>
            <p:ph idx="1"/>
          </p:nvPr>
        </p:nvSpPr>
        <p:spPr>
          <a:xfrm>
            <a:off x="684213" y="1341438"/>
            <a:ext cx="7559675" cy="4679950"/>
          </a:xfrm>
        </p:spPr>
        <p:txBody>
          <a:bodyPr/>
          <a:lstStyle/>
          <a:p>
            <a:pPr lvl="1" eaLnBrk="1" hangingPunct="1"/>
            <a:endParaRPr lang="nl-BE" sz="1800" smtClean="0"/>
          </a:p>
          <a:p>
            <a:pPr lvl="1" eaLnBrk="1" hangingPunct="1"/>
            <a:r>
              <a:rPr lang="nl-BE" sz="2000" smtClean="0"/>
              <a:t>REFIT: program of the EC to investigate ‘necessity’ of regulation companies have to deal with &amp; freeze the development of new regulation in the mean time, especially in the field of Safety and Health at work:</a:t>
            </a:r>
          </a:p>
          <a:p>
            <a:pPr lvl="1" eaLnBrk="1" hangingPunct="1"/>
            <a:endParaRPr lang="nl-BE" sz="2000" smtClean="0"/>
          </a:p>
          <a:p>
            <a:pPr lvl="2" eaLnBrk="1" hangingPunct="1"/>
            <a:r>
              <a:rPr lang="nl-BE" sz="1800" smtClean="0"/>
              <a:t>Concluded Hairdressers collective agreement on H&amp;S blocked  (= (temporarily?) not confirmed by the EC, which it should do according to EU Law)</a:t>
            </a:r>
          </a:p>
          <a:p>
            <a:pPr lvl="2" eaLnBrk="1" hangingPunct="1"/>
            <a:endParaRPr lang="nl-BE" sz="1800" smtClean="0"/>
          </a:p>
          <a:p>
            <a:pPr lvl="2" eaLnBrk="1" hangingPunct="1"/>
            <a:r>
              <a:rPr lang="nl-BE" sz="1800" smtClean="0"/>
              <a:t>Recognition of new carcinogen products blocked</a:t>
            </a:r>
          </a:p>
          <a:p>
            <a:pPr lvl="2" eaLnBrk="1" hangingPunct="1"/>
            <a:endParaRPr lang="nl-BE" sz="1800" smtClean="0"/>
          </a:p>
          <a:p>
            <a:pPr lvl="2" eaLnBrk="1" hangingPunct="1"/>
            <a:r>
              <a:rPr lang="nl-BE" sz="1800" smtClean="0"/>
              <a:t>Threat of deregulation of existing H&amp;S regulation, also in the context of TTIP</a:t>
            </a:r>
          </a:p>
        </p:txBody>
      </p:sp>
    </p:spTree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3" y="333375"/>
            <a:ext cx="7024687" cy="863600"/>
          </a:xfrm>
        </p:spPr>
        <p:txBody>
          <a:bodyPr rtlCol="0">
            <a:normAutofit/>
          </a:bodyPr>
          <a:lstStyle/>
          <a:p>
            <a:pPr marL="6858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1.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Threats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in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marketisation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: the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labour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 market</a:t>
            </a:r>
            <a:endParaRPr lang="nl-B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3" y="1341438"/>
            <a:ext cx="7559675" cy="4679950"/>
          </a:xfrm>
        </p:spPr>
        <p:txBody>
          <a:bodyPr rtlCol="0">
            <a:no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nl-BE" sz="1800" dirty="0" err="1" smtClean="0"/>
              <a:t>Transatlantic</a:t>
            </a:r>
            <a:r>
              <a:rPr lang="nl-BE" sz="1800" dirty="0" smtClean="0"/>
              <a:t> </a:t>
            </a:r>
            <a:r>
              <a:rPr lang="nl-BE" sz="1800" dirty="0" err="1" smtClean="0"/>
              <a:t>trade</a:t>
            </a:r>
            <a:r>
              <a:rPr lang="nl-BE" sz="1800" dirty="0" smtClean="0"/>
              <a:t> </a:t>
            </a:r>
            <a:r>
              <a:rPr lang="nl-BE" sz="1800" dirty="0" err="1" smtClean="0"/>
              <a:t>and</a:t>
            </a:r>
            <a:r>
              <a:rPr lang="nl-BE" sz="1800" dirty="0" smtClean="0"/>
              <a:t> investment partnership: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nl-BE" sz="1600" dirty="0" smtClean="0"/>
              <a:t>Wants </a:t>
            </a:r>
            <a:r>
              <a:rPr lang="nl-BE" sz="1600" dirty="0" err="1" smtClean="0"/>
              <a:t>to</a:t>
            </a:r>
            <a:r>
              <a:rPr lang="nl-BE" sz="1600" dirty="0" smtClean="0"/>
              <a:t> </a:t>
            </a:r>
            <a:r>
              <a:rPr lang="nl-BE" sz="1600" dirty="0" err="1" smtClean="0"/>
              <a:t>create</a:t>
            </a:r>
            <a:r>
              <a:rPr lang="nl-BE" sz="1600" dirty="0" smtClean="0"/>
              <a:t> a </a:t>
            </a:r>
            <a:r>
              <a:rPr lang="nl-BE" sz="1600" dirty="0" err="1" smtClean="0"/>
              <a:t>transatlantic</a:t>
            </a:r>
            <a:r>
              <a:rPr lang="nl-BE" sz="1600" dirty="0" smtClean="0"/>
              <a:t> free </a:t>
            </a:r>
            <a:r>
              <a:rPr lang="nl-BE" sz="1600" dirty="0" err="1" smtClean="0"/>
              <a:t>trade</a:t>
            </a:r>
            <a:r>
              <a:rPr lang="nl-BE" sz="1600" dirty="0" smtClean="0"/>
              <a:t> zone …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nl-BE" sz="1600" dirty="0" smtClean="0"/>
              <a:t>… </a:t>
            </a:r>
            <a:r>
              <a:rPr lang="nl-BE" sz="1600" dirty="0" err="1" smtClean="0"/>
              <a:t>by</a:t>
            </a:r>
            <a:r>
              <a:rPr lang="nl-BE" sz="1600" dirty="0" smtClean="0"/>
              <a:t> ‘</a:t>
            </a:r>
            <a:r>
              <a:rPr lang="nl-BE" sz="1600" dirty="0" err="1" smtClean="0"/>
              <a:t>harmonizing</a:t>
            </a:r>
            <a:r>
              <a:rPr lang="nl-BE" sz="1600" dirty="0" smtClean="0"/>
              <a:t>’ </a:t>
            </a:r>
            <a:r>
              <a:rPr lang="nl-BE" sz="1600" dirty="0" err="1" smtClean="0"/>
              <a:t>regulation</a:t>
            </a:r>
            <a:r>
              <a:rPr lang="nl-BE" sz="1600" dirty="0" smtClean="0"/>
              <a:t> on </a:t>
            </a:r>
            <a:r>
              <a:rPr lang="nl-BE" sz="1600" dirty="0" err="1" smtClean="0"/>
              <a:t>technical</a:t>
            </a:r>
            <a:r>
              <a:rPr lang="nl-BE" sz="1600" dirty="0" smtClean="0"/>
              <a:t> </a:t>
            </a:r>
            <a:r>
              <a:rPr lang="nl-BE" sz="1600" dirty="0" err="1" smtClean="0"/>
              <a:t>standards</a:t>
            </a:r>
            <a:r>
              <a:rPr lang="nl-BE" sz="1600" dirty="0" smtClean="0"/>
              <a:t>, test procedures </a:t>
            </a:r>
            <a:r>
              <a:rPr lang="nl-BE" sz="1600" dirty="0" err="1" smtClean="0"/>
              <a:t>for</a:t>
            </a:r>
            <a:r>
              <a:rPr lang="nl-BE" sz="1600" dirty="0" smtClean="0"/>
              <a:t> </a:t>
            </a:r>
            <a:r>
              <a:rPr lang="nl-BE" sz="1600" dirty="0" err="1" smtClean="0"/>
              <a:t>car</a:t>
            </a:r>
            <a:r>
              <a:rPr lang="nl-BE" sz="1600" dirty="0" smtClean="0"/>
              <a:t> </a:t>
            </a:r>
            <a:r>
              <a:rPr lang="nl-BE" sz="1600" dirty="0" err="1" smtClean="0"/>
              <a:t>safety</a:t>
            </a:r>
            <a:r>
              <a:rPr lang="nl-BE" sz="1600" dirty="0" smtClean="0"/>
              <a:t>, </a:t>
            </a:r>
            <a:r>
              <a:rPr lang="nl-BE" sz="1600" dirty="0" err="1" smtClean="0"/>
              <a:t>pharmaceuticals</a:t>
            </a:r>
            <a:r>
              <a:rPr lang="nl-BE" sz="1600" dirty="0" smtClean="0"/>
              <a:t>, food </a:t>
            </a:r>
            <a:r>
              <a:rPr lang="nl-BE" sz="1600" dirty="0" err="1" smtClean="0"/>
              <a:t>safety</a:t>
            </a:r>
            <a:r>
              <a:rPr lang="nl-BE" sz="1600" dirty="0" smtClean="0"/>
              <a:t>,…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endParaRPr lang="nl-BE" sz="16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nl-BE" sz="1800" dirty="0" err="1" smtClean="0"/>
              <a:t>Expected</a:t>
            </a:r>
            <a:r>
              <a:rPr lang="nl-BE" sz="1800" dirty="0" smtClean="0"/>
              <a:t> </a:t>
            </a:r>
            <a:r>
              <a:rPr lang="nl-BE" sz="1800" dirty="0" err="1" smtClean="0"/>
              <a:t>result</a:t>
            </a:r>
            <a:r>
              <a:rPr lang="nl-BE" sz="1800" dirty="0" smtClean="0"/>
              <a:t> of </a:t>
            </a:r>
            <a:r>
              <a:rPr lang="nl-BE" sz="1800" dirty="0" err="1" smtClean="0"/>
              <a:t>harmonization</a:t>
            </a:r>
            <a:r>
              <a:rPr lang="nl-BE" sz="1800" dirty="0" smtClean="0"/>
              <a:t> : new </a:t>
            </a:r>
            <a:r>
              <a:rPr lang="nl-BE" sz="1800" dirty="0" err="1" smtClean="0"/>
              <a:t>rules</a:t>
            </a:r>
            <a:r>
              <a:rPr lang="nl-BE" sz="1800" dirty="0" smtClean="0"/>
              <a:t> in </a:t>
            </a:r>
            <a:r>
              <a:rPr lang="nl-BE" sz="1800" dirty="0" err="1" smtClean="0"/>
              <a:t>between</a:t>
            </a:r>
            <a:r>
              <a:rPr lang="nl-BE" sz="1800" dirty="0" smtClean="0"/>
              <a:t> European ‘</a:t>
            </a:r>
            <a:r>
              <a:rPr lang="nl-BE" sz="1800" dirty="0" err="1" smtClean="0"/>
              <a:t>severity</a:t>
            </a:r>
            <a:r>
              <a:rPr lang="nl-BE" sz="1800" dirty="0" smtClean="0"/>
              <a:t>’ </a:t>
            </a:r>
            <a:r>
              <a:rPr lang="nl-BE" sz="1800" dirty="0" err="1" smtClean="0"/>
              <a:t>and</a:t>
            </a:r>
            <a:r>
              <a:rPr lang="nl-BE" sz="1800" dirty="0" smtClean="0"/>
              <a:t> US ‘</a:t>
            </a:r>
            <a:r>
              <a:rPr lang="nl-BE" sz="1800" dirty="0" err="1" smtClean="0"/>
              <a:t>laxity</a:t>
            </a:r>
            <a:r>
              <a:rPr lang="nl-BE" sz="1800" dirty="0" smtClean="0"/>
              <a:t>’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nl-BE" sz="18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nl-BE" sz="1800" dirty="0" err="1" smtClean="0"/>
              <a:t>Which</a:t>
            </a:r>
            <a:r>
              <a:rPr lang="nl-BE" sz="1800" dirty="0" smtClean="0"/>
              <a:t> means </a:t>
            </a:r>
            <a:r>
              <a:rPr lang="nl-BE" sz="1800" dirty="0" err="1" smtClean="0"/>
              <a:t>for</a:t>
            </a:r>
            <a:r>
              <a:rPr lang="nl-BE" sz="1800" dirty="0" smtClean="0"/>
              <a:t> the </a:t>
            </a:r>
            <a:r>
              <a:rPr lang="nl-BE" sz="1800" dirty="0" err="1" smtClean="0"/>
              <a:t>labour</a:t>
            </a:r>
            <a:r>
              <a:rPr lang="nl-BE" sz="1800" dirty="0" smtClean="0"/>
              <a:t> market …  ?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nl-BE" sz="18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nl-BE" sz="1800" dirty="0" err="1" smtClean="0"/>
              <a:t>If</a:t>
            </a:r>
            <a:r>
              <a:rPr lang="nl-BE" sz="1800" dirty="0" smtClean="0"/>
              <a:t> no </a:t>
            </a:r>
            <a:r>
              <a:rPr lang="nl-BE" sz="1800" dirty="0" err="1" smtClean="0"/>
              <a:t>harmonization</a:t>
            </a:r>
            <a:r>
              <a:rPr lang="nl-BE" sz="1800" dirty="0" smtClean="0"/>
              <a:t> : European (=ILO) </a:t>
            </a:r>
            <a:r>
              <a:rPr lang="nl-BE" sz="1800" dirty="0" err="1" smtClean="0"/>
              <a:t>norms</a:t>
            </a:r>
            <a:r>
              <a:rPr lang="nl-BE" sz="1800" dirty="0" smtClean="0"/>
              <a:t> </a:t>
            </a:r>
            <a:r>
              <a:rPr lang="nl-BE" sz="1800" dirty="0" err="1" smtClean="0"/>
              <a:t>under</a:t>
            </a:r>
            <a:r>
              <a:rPr lang="nl-BE" sz="1800" dirty="0" smtClean="0"/>
              <a:t> </a:t>
            </a:r>
            <a:r>
              <a:rPr lang="nl-BE" sz="1800" dirty="0" err="1" smtClean="0"/>
              <a:t>pressure</a:t>
            </a:r>
            <a:r>
              <a:rPr lang="nl-BE" sz="1800" dirty="0" smtClean="0"/>
              <a:t>, as EU companies </a:t>
            </a:r>
            <a:r>
              <a:rPr lang="nl-BE" sz="1800" dirty="0" err="1" smtClean="0"/>
              <a:t>will</a:t>
            </a:r>
            <a:r>
              <a:rPr lang="nl-BE" sz="1800" dirty="0" smtClean="0"/>
              <a:t> have </a:t>
            </a:r>
            <a:r>
              <a:rPr lang="nl-BE" sz="1800" dirty="0" err="1" smtClean="0"/>
              <a:t>to</a:t>
            </a:r>
            <a:r>
              <a:rPr lang="nl-BE" sz="1800" dirty="0" smtClean="0"/>
              <a:t> </a:t>
            </a:r>
            <a:r>
              <a:rPr lang="nl-BE" sz="1800" dirty="0" err="1" smtClean="0"/>
              <a:t>compete</a:t>
            </a:r>
            <a:r>
              <a:rPr lang="nl-BE" sz="1800" dirty="0" smtClean="0"/>
              <a:t> more </a:t>
            </a:r>
            <a:r>
              <a:rPr lang="nl-BE" sz="1800" dirty="0" err="1" smtClean="0"/>
              <a:t>strongly</a:t>
            </a:r>
            <a:r>
              <a:rPr lang="nl-BE" sz="1800" dirty="0" smtClean="0"/>
              <a:t> </a:t>
            </a:r>
            <a:r>
              <a:rPr lang="nl-BE" sz="1800" dirty="0" err="1" smtClean="0"/>
              <a:t>with</a:t>
            </a:r>
            <a:r>
              <a:rPr lang="nl-BE" sz="1800" dirty="0" smtClean="0"/>
              <a:t> US companies, </a:t>
            </a:r>
            <a:r>
              <a:rPr lang="nl-BE" sz="1800" dirty="0" err="1" smtClean="0"/>
              <a:t>which</a:t>
            </a:r>
            <a:r>
              <a:rPr lang="nl-BE" sz="1800" dirty="0" smtClean="0"/>
              <a:t> </a:t>
            </a:r>
            <a:r>
              <a:rPr lang="nl-BE" sz="1800" dirty="0" err="1" smtClean="0"/>
              <a:t>can</a:t>
            </a:r>
            <a:r>
              <a:rPr lang="nl-BE" sz="1800" dirty="0" smtClean="0"/>
              <a:t> </a:t>
            </a:r>
            <a:r>
              <a:rPr lang="nl-BE" sz="1800" dirty="0" err="1" smtClean="0"/>
              <a:t>hire</a:t>
            </a:r>
            <a:r>
              <a:rPr lang="nl-BE" sz="1800" dirty="0" smtClean="0"/>
              <a:t> </a:t>
            </a:r>
            <a:r>
              <a:rPr lang="nl-BE" sz="1800" dirty="0" err="1" smtClean="0"/>
              <a:t>workers</a:t>
            </a:r>
            <a:r>
              <a:rPr lang="nl-BE" sz="1800" dirty="0" smtClean="0"/>
              <a:t>  at </a:t>
            </a:r>
            <a:r>
              <a:rPr lang="nl-BE" sz="1800" dirty="0" err="1" smtClean="0"/>
              <a:t>lower</a:t>
            </a:r>
            <a:r>
              <a:rPr lang="nl-BE" sz="1800" dirty="0" smtClean="0"/>
              <a:t> </a:t>
            </a:r>
            <a:r>
              <a:rPr lang="nl-BE" sz="1800" dirty="0" err="1" smtClean="0"/>
              <a:t>wages</a:t>
            </a:r>
            <a:endParaRPr lang="nl-BE" sz="1800" dirty="0" smtClean="0"/>
          </a:p>
          <a:p>
            <a:pPr marL="365760" lvl="1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nl-BE" sz="1600" dirty="0"/>
          </a:p>
        </p:txBody>
      </p:sp>
    </p:spTree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7024687" cy="865188"/>
          </a:xfrm>
        </p:spPr>
        <p:txBody>
          <a:bodyPr rtlCol="0">
            <a:normAutofit/>
          </a:bodyPr>
          <a:lstStyle/>
          <a:p>
            <a:pPr marL="6858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. Consequences for households and rights of workers</a:t>
            </a:r>
            <a:endParaRPr lang="nl-B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650" name="Tijdelijke aanduiding voor inhoud 2"/>
          <p:cNvSpPr>
            <a:spLocks noGrp="1"/>
          </p:cNvSpPr>
          <p:nvPr>
            <p:ph idx="1"/>
          </p:nvPr>
        </p:nvSpPr>
        <p:spPr>
          <a:xfrm>
            <a:off x="684213" y="1341438"/>
            <a:ext cx="7559675" cy="4679950"/>
          </a:xfrm>
        </p:spPr>
        <p:txBody>
          <a:bodyPr/>
          <a:lstStyle/>
          <a:p>
            <a:pPr eaLnBrk="1" hangingPunct="1"/>
            <a:r>
              <a:rPr lang="nl-BE" sz="2000" smtClean="0"/>
              <a:t>Basic instruments to protect workers in the jungle of the free labour market (as it existed in the 19th century and in a lot of developing countries now) under pressure:</a:t>
            </a:r>
          </a:p>
          <a:p>
            <a:pPr lvl="1" eaLnBrk="1" hangingPunct="1"/>
            <a:r>
              <a:rPr lang="nl-BE" sz="1800" smtClean="0"/>
              <a:t>Right to collective bargaining at central level (Germany : huge opt out possibilities – temporary workers not covered)</a:t>
            </a:r>
          </a:p>
          <a:p>
            <a:pPr lvl="1" eaLnBrk="1" hangingPunct="1"/>
            <a:r>
              <a:rPr lang="nl-BE" sz="1800" smtClean="0"/>
              <a:t>Freedom of association : power of unions under threat:</a:t>
            </a:r>
          </a:p>
          <a:p>
            <a:pPr lvl="2" eaLnBrk="1" hangingPunct="1"/>
            <a:r>
              <a:rPr lang="nl-BE" sz="1600" smtClean="0"/>
              <a:t>E.g. : Belgian unions pay out unemployment benefits (and are attractive for that reason)  -   to be changed in the future ?</a:t>
            </a:r>
          </a:p>
          <a:p>
            <a:pPr lvl="2" eaLnBrk="1" hangingPunct="1"/>
            <a:endParaRPr lang="nl-BE" sz="1600" smtClean="0"/>
          </a:p>
          <a:p>
            <a:pPr eaLnBrk="1" hangingPunct="1"/>
            <a:r>
              <a:rPr lang="nl-BE" sz="2000" smtClean="0"/>
              <a:t>Aggregate demand depressed continuously: low wages lead to permanent economic stagnation (cf internal demand in Germany, Japan, …), high unemployment, pressuring wage growth permanently – a vicious circle</a:t>
            </a:r>
          </a:p>
          <a:p>
            <a:pPr eaLnBrk="1" hangingPunct="1"/>
            <a:r>
              <a:rPr lang="nl-BE" sz="2000" smtClean="0"/>
              <a:t>cf. slaggering wage development in US, due to low labour participation and pressure on trade unions</a:t>
            </a:r>
          </a:p>
          <a:p>
            <a:pPr lvl="2" eaLnBrk="1" hangingPunct="1"/>
            <a:endParaRPr lang="nl-BE" sz="1600" smtClean="0"/>
          </a:p>
          <a:p>
            <a:pPr lvl="1" eaLnBrk="1" hangingPunct="1"/>
            <a:endParaRPr lang="nl-BE" sz="1800" smtClean="0"/>
          </a:p>
          <a:p>
            <a:pPr eaLnBrk="1" hangingPunct="1"/>
            <a:endParaRPr lang="nl-BE" sz="1600" smtClean="0"/>
          </a:p>
        </p:txBody>
      </p:sp>
    </p:spTree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7024687" cy="649288"/>
          </a:xfrm>
        </p:spPr>
        <p:txBody>
          <a:bodyPr rtlCol="0">
            <a:normAutofit/>
          </a:bodyPr>
          <a:lstStyle/>
          <a:p>
            <a:pPr marL="6858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3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. Possible remedies</a:t>
            </a:r>
            <a:endParaRPr lang="nl-B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3" y="1341438"/>
            <a:ext cx="7559675" cy="4679950"/>
          </a:xfrm>
        </p:spPr>
        <p:txBody>
          <a:bodyPr rtlCol="0">
            <a:noAutofit/>
          </a:bodyPr>
          <a:lstStyle/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nl-BE" sz="1800" dirty="0" err="1" smtClean="0"/>
              <a:t>Unequivocal</a:t>
            </a:r>
            <a:r>
              <a:rPr lang="nl-BE" sz="1800" dirty="0" smtClean="0"/>
              <a:t> </a:t>
            </a:r>
            <a:r>
              <a:rPr lang="nl-BE" sz="1800" dirty="0" err="1" smtClean="0"/>
              <a:t>recognition</a:t>
            </a:r>
            <a:r>
              <a:rPr lang="nl-BE" sz="1800" dirty="0" smtClean="0"/>
              <a:t> of </a:t>
            </a:r>
            <a:r>
              <a:rPr lang="nl-BE" sz="1800" dirty="0" err="1" smtClean="0"/>
              <a:t>necessary</a:t>
            </a:r>
            <a:r>
              <a:rPr lang="nl-BE" sz="1800" dirty="0" smtClean="0"/>
              <a:t> </a:t>
            </a:r>
            <a:r>
              <a:rPr lang="nl-BE" sz="1800" dirty="0" err="1" smtClean="0"/>
              <a:t>role</a:t>
            </a:r>
            <a:r>
              <a:rPr lang="nl-BE" sz="1800" dirty="0" smtClean="0"/>
              <a:t> of </a:t>
            </a:r>
            <a:r>
              <a:rPr lang="nl-BE" sz="1800" dirty="0" err="1" smtClean="0"/>
              <a:t>unions</a:t>
            </a:r>
            <a:r>
              <a:rPr lang="nl-BE" sz="1800" dirty="0" smtClean="0"/>
              <a:t> as </a:t>
            </a:r>
            <a:r>
              <a:rPr lang="nl-BE" sz="1800" dirty="0" err="1" smtClean="0"/>
              <a:t>counterweight</a:t>
            </a:r>
            <a:r>
              <a:rPr lang="nl-BE" sz="1800" dirty="0" smtClean="0"/>
              <a:t> </a:t>
            </a:r>
            <a:r>
              <a:rPr lang="nl-BE" sz="1800" dirty="0" err="1" smtClean="0"/>
              <a:t>to</a:t>
            </a:r>
            <a:r>
              <a:rPr lang="nl-BE" sz="1800" dirty="0" smtClean="0"/>
              <a:t> the power of </a:t>
            </a:r>
            <a:r>
              <a:rPr lang="nl-BE" sz="1800" dirty="0" err="1" smtClean="0"/>
              <a:t>capital</a:t>
            </a:r>
            <a:r>
              <a:rPr lang="nl-BE" sz="1800" dirty="0" smtClean="0"/>
              <a:t>  - </a:t>
            </a:r>
            <a:r>
              <a:rPr lang="nl-BE" sz="1800" dirty="0" err="1" smtClean="0"/>
              <a:t>this</a:t>
            </a:r>
            <a:r>
              <a:rPr lang="nl-BE" sz="1800" dirty="0" smtClean="0"/>
              <a:t> blind spot in </a:t>
            </a:r>
            <a:r>
              <a:rPr lang="nl-BE" sz="1800" dirty="0" err="1" smtClean="0"/>
              <a:t>eyes</a:t>
            </a:r>
            <a:r>
              <a:rPr lang="nl-BE" sz="1800" dirty="0" smtClean="0"/>
              <a:t> of EC-</a:t>
            </a:r>
            <a:r>
              <a:rPr lang="nl-BE" sz="1800" dirty="0" err="1" smtClean="0"/>
              <a:t>bureaucrats</a:t>
            </a:r>
            <a:r>
              <a:rPr lang="nl-BE" sz="1800" dirty="0" smtClean="0"/>
              <a:t> must </a:t>
            </a:r>
            <a:r>
              <a:rPr lang="nl-BE" sz="1800" dirty="0" err="1" smtClean="0"/>
              <a:t>be</a:t>
            </a:r>
            <a:r>
              <a:rPr lang="nl-BE" sz="1800" dirty="0" smtClean="0"/>
              <a:t> </a:t>
            </a:r>
            <a:r>
              <a:rPr lang="nl-BE" sz="1800" dirty="0" err="1" smtClean="0"/>
              <a:t>healed</a:t>
            </a:r>
            <a:endParaRPr lang="nl-BE" sz="1800" dirty="0" smtClean="0"/>
          </a:p>
          <a:p>
            <a:pPr marL="365760" lvl="1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nl-BE" sz="1800" dirty="0" smtClean="0"/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nl-BE" sz="1800" dirty="0" smtClean="0"/>
              <a:t>‘Universal’ </a:t>
            </a:r>
            <a:r>
              <a:rPr lang="nl-BE" sz="1800" dirty="0" err="1" smtClean="0"/>
              <a:t>unions</a:t>
            </a:r>
            <a:r>
              <a:rPr lang="nl-BE" sz="1800" dirty="0" smtClean="0"/>
              <a:t>: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600" dirty="0" err="1" smtClean="0"/>
              <a:t>Belgian</a:t>
            </a:r>
            <a:r>
              <a:rPr lang="nl-BE" sz="1600" dirty="0" smtClean="0"/>
              <a:t> </a:t>
            </a:r>
            <a:r>
              <a:rPr lang="nl-BE" sz="1600" dirty="0" err="1" smtClean="0"/>
              <a:t>unions</a:t>
            </a:r>
            <a:r>
              <a:rPr lang="nl-BE" sz="1600" dirty="0" smtClean="0"/>
              <a:t> </a:t>
            </a:r>
            <a:r>
              <a:rPr lang="nl-BE" sz="1600" dirty="0" err="1" smtClean="0"/>
              <a:t>defend</a:t>
            </a:r>
            <a:r>
              <a:rPr lang="nl-BE" sz="1600" dirty="0" smtClean="0"/>
              <a:t> </a:t>
            </a:r>
            <a:r>
              <a:rPr lang="nl-BE" sz="1600" dirty="0" err="1" smtClean="0"/>
              <a:t>interests</a:t>
            </a:r>
            <a:r>
              <a:rPr lang="nl-BE" sz="1600" dirty="0" smtClean="0"/>
              <a:t> of </a:t>
            </a:r>
            <a:r>
              <a:rPr lang="nl-BE" sz="1600" dirty="0" err="1" smtClean="0"/>
              <a:t>workers</a:t>
            </a:r>
            <a:r>
              <a:rPr lang="nl-BE" sz="1600" dirty="0" smtClean="0"/>
              <a:t> </a:t>
            </a:r>
            <a:r>
              <a:rPr lang="nl-BE" sz="1600" dirty="0" err="1"/>
              <a:t>á</a:t>
            </a:r>
            <a:r>
              <a:rPr lang="nl-BE" sz="1600" dirty="0" err="1" smtClean="0"/>
              <a:t>nd</a:t>
            </a:r>
            <a:r>
              <a:rPr lang="nl-BE" sz="1600" dirty="0" smtClean="0"/>
              <a:t> </a:t>
            </a:r>
            <a:r>
              <a:rPr lang="nl-BE" sz="1600" dirty="0" err="1" smtClean="0"/>
              <a:t>unemployed</a:t>
            </a:r>
            <a:r>
              <a:rPr lang="nl-BE" sz="1600" dirty="0" smtClean="0"/>
              <a:t> </a:t>
            </a:r>
            <a:r>
              <a:rPr lang="nl-BE" sz="1600" dirty="0" err="1" smtClean="0"/>
              <a:t>people</a:t>
            </a:r>
            <a:endParaRPr lang="nl-BE" sz="1600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600" dirty="0" smtClean="0"/>
              <a:t>In contrast </a:t>
            </a:r>
            <a:r>
              <a:rPr lang="nl-BE" sz="1600" dirty="0" err="1" smtClean="0"/>
              <a:t>to</a:t>
            </a:r>
            <a:r>
              <a:rPr lang="nl-BE" sz="1600" dirty="0" smtClean="0"/>
              <a:t> </a:t>
            </a:r>
            <a:r>
              <a:rPr lang="nl-BE" sz="1600" dirty="0" err="1" smtClean="0"/>
              <a:t>many</a:t>
            </a:r>
            <a:r>
              <a:rPr lang="nl-BE" sz="1600" dirty="0" smtClean="0"/>
              <a:t> </a:t>
            </a:r>
            <a:r>
              <a:rPr lang="nl-BE" sz="1600" dirty="0" err="1" smtClean="0"/>
              <a:t>other</a:t>
            </a:r>
            <a:r>
              <a:rPr lang="nl-BE" sz="1600" dirty="0" smtClean="0"/>
              <a:t> </a:t>
            </a:r>
            <a:r>
              <a:rPr lang="nl-BE" sz="1600" dirty="0" err="1" smtClean="0"/>
              <a:t>countries</a:t>
            </a:r>
            <a:r>
              <a:rPr lang="nl-BE" sz="1600" dirty="0" smtClean="0"/>
              <a:t> : 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600" dirty="0" err="1" smtClean="0"/>
              <a:t>Interests</a:t>
            </a:r>
            <a:r>
              <a:rPr lang="nl-BE" sz="1600" dirty="0" smtClean="0"/>
              <a:t> of </a:t>
            </a:r>
            <a:r>
              <a:rPr lang="nl-BE" sz="1600" dirty="0" err="1" smtClean="0"/>
              <a:t>unemployed</a:t>
            </a:r>
            <a:r>
              <a:rPr lang="nl-BE" sz="1600" dirty="0" smtClean="0"/>
              <a:t> </a:t>
            </a:r>
            <a:r>
              <a:rPr lang="nl-BE" sz="1600" dirty="0" err="1" smtClean="0"/>
              <a:t>and</a:t>
            </a:r>
            <a:r>
              <a:rPr lang="nl-BE" sz="1600" dirty="0" smtClean="0"/>
              <a:t> </a:t>
            </a:r>
            <a:r>
              <a:rPr lang="nl-BE" sz="1600" dirty="0" err="1" smtClean="0"/>
              <a:t>precarious</a:t>
            </a:r>
            <a:r>
              <a:rPr lang="nl-BE" sz="1600" dirty="0" smtClean="0"/>
              <a:t> </a:t>
            </a:r>
            <a:r>
              <a:rPr lang="nl-BE" sz="1600" dirty="0" err="1" smtClean="0"/>
              <a:t>workers</a:t>
            </a:r>
            <a:r>
              <a:rPr lang="nl-BE" sz="1600" dirty="0" smtClean="0"/>
              <a:t> </a:t>
            </a:r>
            <a:r>
              <a:rPr lang="nl-BE" sz="1600" dirty="0" err="1" smtClean="0"/>
              <a:t>less</a:t>
            </a:r>
            <a:r>
              <a:rPr lang="nl-BE" sz="1600" dirty="0" smtClean="0"/>
              <a:t> taken </a:t>
            </a:r>
            <a:r>
              <a:rPr lang="nl-BE" sz="1600" dirty="0" err="1" smtClean="0"/>
              <a:t>into</a:t>
            </a:r>
            <a:r>
              <a:rPr lang="nl-BE" sz="1600" dirty="0" smtClean="0"/>
              <a:t> account as a </a:t>
            </a:r>
            <a:r>
              <a:rPr lang="nl-BE" sz="1600" dirty="0" err="1" smtClean="0"/>
              <a:t>consequence</a:t>
            </a:r>
            <a:r>
              <a:rPr lang="nl-BE" sz="1600" dirty="0" smtClean="0"/>
              <a:t> :</a:t>
            </a:r>
          </a:p>
          <a:p>
            <a:pPr marL="1124712" lvl="3" eaLnBrk="1" fontAlgn="auto" hangingPunct="1">
              <a:spcAft>
                <a:spcPts val="0"/>
              </a:spcAft>
              <a:defRPr/>
            </a:pPr>
            <a:r>
              <a:rPr lang="nl-BE" sz="1200" dirty="0" err="1" smtClean="0"/>
              <a:t>Who</a:t>
            </a:r>
            <a:r>
              <a:rPr lang="nl-BE" sz="1200" dirty="0" smtClean="0"/>
              <a:t> </a:t>
            </a:r>
            <a:r>
              <a:rPr lang="nl-BE" sz="1200" dirty="0" err="1" smtClean="0"/>
              <a:t>defends</a:t>
            </a:r>
            <a:r>
              <a:rPr lang="nl-BE" sz="1200" dirty="0" smtClean="0"/>
              <a:t> mini-jobbers in Germany?</a:t>
            </a:r>
          </a:p>
          <a:p>
            <a:pPr marL="1124712" lvl="3" eaLnBrk="1" fontAlgn="auto" hangingPunct="1">
              <a:spcAft>
                <a:spcPts val="0"/>
              </a:spcAft>
              <a:defRPr/>
            </a:pPr>
            <a:r>
              <a:rPr lang="nl-BE" sz="1400" dirty="0" err="1" smtClean="0"/>
              <a:t>Democratic</a:t>
            </a:r>
            <a:r>
              <a:rPr lang="nl-BE" sz="1400" dirty="0" smtClean="0"/>
              <a:t> </a:t>
            </a:r>
            <a:r>
              <a:rPr lang="nl-BE" sz="1400" dirty="0" err="1" smtClean="0"/>
              <a:t>structure</a:t>
            </a:r>
            <a:r>
              <a:rPr lang="nl-BE" sz="1400" dirty="0" smtClean="0"/>
              <a:t> of </a:t>
            </a:r>
            <a:r>
              <a:rPr lang="nl-BE" sz="1400" dirty="0" err="1" smtClean="0"/>
              <a:t>unions</a:t>
            </a:r>
            <a:r>
              <a:rPr lang="nl-BE" sz="1400" dirty="0" smtClean="0"/>
              <a:t> leads </a:t>
            </a:r>
            <a:r>
              <a:rPr lang="nl-BE" sz="1400" dirty="0" err="1" smtClean="0"/>
              <a:t>to</a:t>
            </a:r>
            <a:r>
              <a:rPr lang="nl-BE" sz="1400" dirty="0" smtClean="0"/>
              <a:t> </a:t>
            </a:r>
            <a:r>
              <a:rPr lang="nl-BE" sz="1400" dirty="0" err="1" smtClean="0"/>
              <a:t>defence</a:t>
            </a:r>
            <a:r>
              <a:rPr lang="nl-BE" sz="1400" dirty="0" smtClean="0"/>
              <a:t> of </a:t>
            </a:r>
            <a:r>
              <a:rPr lang="nl-BE" sz="1400" dirty="0" err="1" smtClean="0"/>
              <a:t>interests</a:t>
            </a:r>
            <a:r>
              <a:rPr lang="nl-BE" sz="1400" dirty="0" smtClean="0"/>
              <a:t> of members; </a:t>
            </a:r>
            <a:r>
              <a:rPr lang="nl-BE" sz="1400" dirty="0" err="1" smtClean="0"/>
              <a:t>voice</a:t>
            </a:r>
            <a:r>
              <a:rPr lang="nl-BE" sz="1400" dirty="0" smtClean="0"/>
              <a:t> of outsiders </a:t>
            </a:r>
            <a:r>
              <a:rPr lang="nl-BE" sz="1400" dirty="0" err="1" smtClean="0"/>
              <a:t>risks</a:t>
            </a:r>
            <a:r>
              <a:rPr lang="nl-BE" sz="1400" dirty="0" smtClean="0"/>
              <a:t> </a:t>
            </a:r>
            <a:r>
              <a:rPr lang="nl-BE" sz="1400" dirty="0" err="1" smtClean="0"/>
              <a:t>not</a:t>
            </a:r>
            <a:r>
              <a:rPr lang="nl-BE" sz="1400" dirty="0" smtClean="0"/>
              <a:t> </a:t>
            </a:r>
            <a:r>
              <a:rPr lang="nl-BE" sz="1400" dirty="0" err="1" smtClean="0"/>
              <a:t>to</a:t>
            </a:r>
            <a:r>
              <a:rPr lang="nl-BE" sz="1400" dirty="0" smtClean="0"/>
              <a:t> </a:t>
            </a:r>
            <a:r>
              <a:rPr lang="nl-BE" sz="1400" dirty="0" err="1" smtClean="0"/>
              <a:t>be</a:t>
            </a:r>
            <a:r>
              <a:rPr lang="nl-BE" sz="1400" dirty="0" smtClean="0"/>
              <a:t> taken </a:t>
            </a:r>
            <a:r>
              <a:rPr lang="nl-BE" sz="1400" dirty="0" err="1" smtClean="0"/>
              <a:t>into</a:t>
            </a:r>
            <a:r>
              <a:rPr lang="nl-BE" sz="1400" dirty="0" smtClean="0"/>
              <a:t> account </a:t>
            </a:r>
            <a:r>
              <a:rPr lang="nl-BE" sz="1400" dirty="0" err="1" smtClean="0"/>
              <a:t>properly</a:t>
            </a:r>
            <a:endParaRPr lang="nl-BE" sz="1400" dirty="0" smtClean="0"/>
          </a:p>
          <a:p>
            <a:pPr marL="1124712" lvl="3" eaLnBrk="1" fontAlgn="auto" hangingPunct="1">
              <a:spcAft>
                <a:spcPts val="0"/>
              </a:spcAft>
              <a:defRPr/>
            </a:pPr>
            <a:r>
              <a:rPr lang="nl-BE" sz="1400" dirty="0" smtClean="0"/>
              <a:t>How </a:t>
            </a:r>
            <a:r>
              <a:rPr lang="nl-BE" sz="1400" dirty="0" err="1" smtClean="0"/>
              <a:t>could</a:t>
            </a:r>
            <a:r>
              <a:rPr lang="nl-BE" sz="1400" dirty="0" smtClean="0"/>
              <a:t> </a:t>
            </a:r>
            <a:r>
              <a:rPr lang="nl-BE" sz="1400" dirty="0" err="1" smtClean="0"/>
              <a:t>dualization</a:t>
            </a:r>
            <a:r>
              <a:rPr lang="nl-BE" sz="1400" dirty="0" smtClean="0"/>
              <a:t> of </a:t>
            </a:r>
            <a:r>
              <a:rPr lang="nl-BE" sz="1400" dirty="0" err="1" smtClean="0"/>
              <a:t>labour</a:t>
            </a:r>
            <a:r>
              <a:rPr lang="nl-BE" sz="1400" dirty="0" smtClean="0"/>
              <a:t> market in Germany, Spain, Italy, </a:t>
            </a:r>
            <a:r>
              <a:rPr lang="nl-BE" sz="1400" dirty="0" err="1" smtClean="0"/>
              <a:t>grow</a:t>
            </a:r>
            <a:r>
              <a:rPr lang="nl-BE" sz="1400" dirty="0" smtClean="0"/>
              <a:t> </a:t>
            </a:r>
            <a:r>
              <a:rPr lang="nl-BE" sz="1400" dirty="0" err="1" smtClean="0"/>
              <a:t>so</a:t>
            </a:r>
            <a:r>
              <a:rPr lang="nl-BE" sz="1400" dirty="0" smtClean="0"/>
              <a:t> </a:t>
            </a:r>
            <a:r>
              <a:rPr lang="nl-BE" sz="1400" dirty="0" err="1" smtClean="0"/>
              <a:t>deeply</a:t>
            </a:r>
            <a:r>
              <a:rPr lang="nl-BE" sz="1400" dirty="0" smtClean="0"/>
              <a:t> ? </a:t>
            </a:r>
          </a:p>
          <a:p>
            <a:pPr marL="1124712" lvl="3" eaLnBrk="1" fontAlgn="auto" hangingPunct="1">
              <a:spcAft>
                <a:spcPts val="0"/>
              </a:spcAft>
              <a:defRPr/>
            </a:pPr>
            <a:endParaRPr lang="nl-BE" sz="1400" dirty="0" smtClean="0"/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nl-BE" sz="1800" dirty="0" err="1"/>
              <a:t>Importance</a:t>
            </a:r>
            <a:r>
              <a:rPr lang="nl-BE" sz="1800" dirty="0"/>
              <a:t> of </a:t>
            </a:r>
            <a:r>
              <a:rPr lang="nl-BE" sz="1800" dirty="0" err="1"/>
              <a:t>role</a:t>
            </a:r>
            <a:r>
              <a:rPr lang="nl-BE" sz="1800" dirty="0"/>
              <a:t> of </a:t>
            </a:r>
            <a:r>
              <a:rPr lang="nl-BE" sz="1800" dirty="0" err="1"/>
              <a:t>unions</a:t>
            </a:r>
            <a:r>
              <a:rPr lang="nl-BE" sz="1800" dirty="0"/>
              <a:t> </a:t>
            </a:r>
            <a:r>
              <a:rPr lang="nl-BE" sz="1800" dirty="0" err="1"/>
              <a:t>can’t</a:t>
            </a:r>
            <a:r>
              <a:rPr lang="nl-BE" sz="1800" dirty="0"/>
              <a:t> </a:t>
            </a:r>
            <a:r>
              <a:rPr lang="nl-BE" sz="1800" dirty="0" err="1"/>
              <a:t>be</a:t>
            </a:r>
            <a:r>
              <a:rPr lang="nl-BE" sz="1800" dirty="0"/>
              <a:t> </a:t>
            </a:r>
            <a:r>
              <a:rPr lang="nl-BE" sz="1800" dirty="0" err="1"/>
              <a:t>underestimated</a:t>
            </a:r>
            <a:r>
              <a:rPr lang="nl-BE" sz="1800" dirty="0"/>
              <a:t>: </a:t>
            </a:r>
            <a:br>
              <a:rPr lang="nl-BE" sz="1800" dirty="0"/>
            </a:br>
            <a:endParaRPr lang="nl-BE" sz="18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nl-BE" sz="1600" dirty="0"/>
          </a:p>
        </p:txBody>
      </p:sp>
    </p:spTree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7024687" cy="647700"/>
          </a:xfrm>
        </p:spPr>
        <p:txBody>
          <a:bodyPr rtlCol="0">
            <a:normAutofit/>
          </a:bodyPr>
          <a:lstStyle/>
          <a:p>
            <a:pPr marL="6858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3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. Possible remedies</a:t>
            </a:r>
            <a:endParaRPr lang="nl-B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698" name="Tijdelijke aanduiding voor inhoud 2"/>
          <p:cNvSpPr>
            <a:spLocks noGrp="1"/>
          </p:cNvSpPr>
          <p:nvPr>
            <p:ph idx="1"/>
          </p:nvPr>
        </p:nvSpPr>
        <p:spPr>
          <a:xfrm>
            <a:off x="611188" y="908050"/>
            <a:ext cx="7561262" cy="5545138"/>
          </a:xfrm>
        </p:spPr>
        <p:txBody>
          <a:bodyPr/>
          <a:lstStyle/>
          <a:p>
            <a:pPr lvl="1" eaLnBrk="1" hangingPunct="1"/>
            <a:r>
              <a:rPr lang="nl-BE" sz="1800" smtClean="0"/>
              <a:t>direct link between degree of unionization and equality:</a:t>
            </a:r>
            <a:br>
              <a:rPr lang="nl-BE" sz="1800" smtClean="0"/>
            </a:br>
            <a:r>
              <a:rPr lang="en-US" sz="1800" smtClean="0"/>
              <a:t>data for 16 OECD countries 1966-1994</a:t>
            </a:r>
            <a:endParaRPr lang="nl-BE" sz="1800" smtClean="0"/>
          </a:p>
          <a:p>
            <a:pPr lvl="1" eaLnBrk="1" hangingPunct="1"/>
            <a:endParaRPr lang="nl-BE" sz="1600" smtClean="0"/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1773238"/>
            <a:ext cx="5208588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TextBox 4"/>
          <p:cNvSpPr txBox="1">
            <a:spLocks noChangeArrowheads="1"/>
          </p:cNvSpPr>
          <p:nvPr/>
        </p:nvSpPr>
        <p:spPr bwMode="auto">
          <a:xfrm rot="-5400000">
            <a:off x="-41275" y="3121026"/>
            <a:ext cx="2663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nl-BE" sz="2000">
                <a:solidFill>
                  <a:srgbClr val="000000"/>
                </a:solidFill>
              </a:rPr>
              <a:t>Inequality (Gini )</a:t>
            </a:r>
          </a:p>
        </p:txBody>
      </p:sp>
      <p:sp>
        <p:nvSpPr>
          <p:cNvPr id="29701" name="TextBox 5"/>
          <p:cNvSpPr txBox="1">
            <a:spLocks noChangeArrowheads="1"/>
          </p:cNvSpPr>
          <p:nvPr/>
        </p:nvSpPr>
        <p:spPr bwMode="auto">
          <a:xfrm>
            <a:off x="2700338" y="5605463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nl-BE" sz="2000">
                <a:solidFill>
                  <a:srgbClr val="000000"/>
                </a:solidFill>
              </a:rPr>
              <a:t>% of labour force in trade unions</a:t>
            </a:r>
          </a:p>
        </p:txBody>
      </p:sp>
      <p:sp>
        <p:nvSpPr>
          <p:cNvPr id="29702" name="TextBox 7"/>
          <p:cNvSpPr txBox="1">
            <a:spLocks noChangeArrowheads="1"/>
          </p:cNvSpPr>
          <p:nvPr/>
        </p:nvSpPr>
        <p:spPr bwMode="auto">
          <a:xfrm>
            <a:off x="1042988" y="6165850"/>
            <a:ext cx="77057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nl-BE" sz="1400" b="1">
                <a:solidFill>
                  <a:srgbClr val="000000"/>
                </a:solidFill>
              </a:rPr>
              <a:t>Gustafsson B, Johansson M.  In search for a smoking gun: what makes income inequality vary over time in different countries? LIS Working Paper 172; 1997.</a:t>
            </a:r>
          </a:p>
        </p:txBody>
      </p:sp>
    </p:spTree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http://www.epi.org/m/?src=http://www.epi.org/files/2012/snapshot-unionmembership.png&amp;w=608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31913" y="404813"/>
            <a:ext cx="6600825" cy="6003925"/>
          </a:xfrm>
        </p:spPr>
      </p:pic>
    </p:spTree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7024687" cy="649288"/>
          </a:xfrm>
        </p:spPr>
        <p:txBody>
          <a:bodyPr rtlCol="0">
            <a:normAutofit/>
          </a:bodyPr>
          <a:lstStyle/>
          <a:p>
            <a:pPr marL="6858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3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. Possible remedies</a:t>
            </a:r>
            <a:endParaRPr lang="nl-B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3" y="1341438"/>
            <a:ext cx="7559675" cy="4679950"/>
          </a:xfrm>
        </p:spPr>
        <p:txBody>
          <a:bodyPr rtlCol="0">
            <a:noAutofit/>
          </a:bodyPr>
          <a:lstStyle/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nl-BE" sz="1800" dirty="0" smtClean="0"/>
              <a:t>Apart </a:t>
            </a:r>
            <a:r>
              <a:rPr lang="nl-BE" sz="1800" dirty="0" err="1" smtClean="0"/>
              <a:t>from</a:t>
            </a:r>
            <a:r>
              <a:rPr lang="nl-BE" sz="1800" dirty="0" smtClean="0"/>
              <a:t> strong </a:t>
            </a:r>
            <a:r>
              <a:rPr lang="nl-BE" sz="1800" dirty="0" err="1" smtClean="0"/>
              <a:t>unions</a:t>
            </a:r>
            <a:r>
              <a:rPr lang="nl-BE" sz="1800" dirty="0" smtClean="0"/>
              <a:t>  </a:t>
            </a:r>
            <a:r>
              <a:rPr lang="nl-BE" sz="1800" dirty="0" err="1" smtClean="0"/>
              <a:t>which</a:t>
            </a:r>
            <a:r>
              <a:rPr lang="nl-BE" sz="1800" dirty="0" smtClean="0"/>
              <a:t> </a:t>
            </a:r>
            <a:r>
              <a:rPr lang="nl-BE" sz="1800" dirty="0" err="1" smtClean="0"/>
              <a:t>guarantee</a:t>
            </a:r>
            <a:r>
              <a:rPr lang="nl-BE" sz="1800" dirty="0" smtClean="0"/>
              <a:t> a </a:t>
            </a:r>
            <a:r>
              <a:rPr lang="nl-BE" sz="1800" dirty="0" err="1" smtClean="0"/>
              <a:t>limited</a:t>
            </a:r>
            <a:r>
              <a:rPr lang="nl-BE" sz="1800" dirty="0" smtClean="0"/>
              <a:t> </a:t>
            </a:r>
            <a:r>
              <a:rPr lang="nl-BE" sz="1800" dirty="0" err="1" smtClean="0"/>
              <a:t>inequality</a:t>
            </a:r>
            <a:r>
              <a:rPr lang="nl-BE" sz="1800" dirty="0" smtClean="0"/>
              <a:t> of market </a:t>
            </a:r>
            <a:r>
              <a:rPr lang="nl-BE" sz="1800" dirty="0" err="1" smtClean="0"/>
              <a:t>income</a:t>
            </a:r>
            <a:r>
              <a:rPr lang="nl-BE" sz="1800" dirty="0" smtClean="0"/>
              <a:t> , a </a:t>
            </a:r>
            <a:r>
              <a:rPr lang="nl-BE" sz="1800" dirty="0" err="1" smtClean="0"/>
              <a:t>redistributive</a:t>
            </a:r>
            <a:r>
              <a:rPr lang="nl-BE" sz="1800" dirty="0" smtClean="0"/>
              <a:t> tax policy is </a:t>
            </a:r>
            <a:r>
              <a:rPr lang="nl-BE" sz="1800" dirty="0" err="1" smtClean="0"/>
              <a:t>key</a:t>
            </a:r>
            <a:r>
              <a:rPr lang="nl-BE" sz="1800" dirty="0" smtClean="0"/>
              <a:t> </a:t>
            </a:r>
            <a:r>
              <a:rPr lang="nl-BE" sz="1800" dirty="0" err="1" smtClean="0"/>
              <a:t>to</a:t>
            </a:r>
            <a:r>
              <a:rPr lang="nl-BE" sz="1800" dirty="0" smtClean="0"/>
              <a:t> construct </a:t>
            </a:r>
            <a:r>
              <a:rPr lang="nl-BE" sz="1800" dirty="0" err="1" smtClean="0"/>
              <a:t>societies</a:t>
            </a:r>
            <a:r>
              <a:rPr lang="nl-BE" sz="1800" dirty="0" smtClean="0"/>
              <a:t> </a:t>
            </a:r>
            <a:r>
              <a:rPr lang="nl-BE" sz="1800" dirty="0" err="1" smtClean="0"/>
              <a:t>with</a:t>
            </a:r>
            <a:r>
              <a:rPr lang="nl-BE" sz="1800" dirty="0" smtClean="0"/>
              <a:t> a large </a:t>
            </a:r>
            <a:r>
              <a:rPr lang="nl-BE" sz="1800" dirty="0" err="1" smtClean="0"/>
              <a:t>degree</a:t>
            </a:r>
            <a:r>
              <a:rPr lang="nl-BE" sz="1800" dirty="0" smtClean="0"/>
              <a:t> of net </a:t>
            </a:r>
            <a:r>
              <a:rPr lang="nl-BE" sz="1800" dirty="0" err="1" smtClean="0"/>
              <a:t>income</a:t>
            </a:r>
            <a:r>
              <a:rPr lang="nl-BE" sz="1800" dirty="0" smtClean="0"/>
              <a:t> </a:t>
            </a:r>
            <a:r>
              <a:rPr lang="nl-BE" sz="1800" dirty="0" err="1" smtClean="0"/>
              <a:t>equality</a:t>
            </a:r>
            <a:r>
              <a:rPr lang="nl-BE" sz="1800" dirty="0" smtClean="0"/>
              <a:t>:   </a:t>
            </a:r>
            <a:r>
              <a:rPr lang="nl-BE" sz="1800" b="1" i="1" dirty="0" err="1" smtClean="0"/>
              <a:t>democratic</a:t>
            </a:r>
            <a:r>
              <a:rPr lang="nl-BE" sz="1800" b="1" i="1" dirty="0" smtClean="0"/>
              <a:t> </a:t>
            </a:r>
            <a:r>
              <a:rPr lang="nl-BE" sz="1800" b="1" i="1" dirty="0" err="1" smtClean="0"/>
              <a:t>political</a:t>
            </a:r>
            <a:r>
              <a:rPr lang="nl-BE" sz="1800" b="1" i="1" dirty="0" smtClean="0"/>
              <a:t> </a:t>
            </a:r>
            <a:r>
              <a:rPr lang="nl-BE" sz="1800" b="1" i="1" dirty="0" err="1" smtClean="0"/>
              <a:t>process</a:t>
            </a:r>
            <a:r>
              <a:rPr lang="nl-BE" sz="1800" b="1" i="1" dirty="0" smtClean="0"/>
              <a:t> must </a:t>
            </a:r>
            <a:r>
              <a:rPr lang="nl-BE" sz="1800" b="1" i="1" dirty="0" err="1" smtClean="0"/>
              <a:t>remediate</a:t>
            </a:r>
            <a:r>
              <a:rPr lang="nl-BE" sz="1800" b="1" i="1" dirty="0" smtClean="0"/>
              <a:t> market </a:t>
            </a:r>
            <a:r>
              <a:rPr lang="nl-BE" sz="1800" b="1" i="1" dirty="0" err="1" smtClean="0"/>
              <a:t>failures</a:t>
            </a:r>
            <a:endParaRPr lang="nl-BE" sz="1800" dirty="0" smtClean="0"/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endParaRPr lang="nl-BE" sz="1800" dirty="0" smtClean="0"/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nl-BE" sz="1800" dirty="0" err="1" smtClean="0"/>
              <a:t>Redistribution</a:t>
            </a:r>
            <a:r>
              <a:rPr lang="nl-BE" sz="1800" dirty="0" smtClean="0"/>
              <a:t> </a:t>
            </a:r>
            <a:r>
              <a:rPr lang="nl-BE" sz="1800" dirty="0" err="1" smtClean="0"/>
              <a:t>alone</a:t>
            </a:r>
            <a:r>
              <a:rPr lang="nl-BE" sz="1800" dirty="0" smtClean="0"/>
              <a:t> is </a:t>
            </a:r>
            <a:r>
              <a:rPr lang="nl-BE" sz="1800" dirty="0" err="1" smtClean="0"/>
              <a:t>not</a:t>
            </a:r>
            <a:r>
              <a:rPr lang="nl-BE" sz="1800" dirty="0" smtClean="0"/>
              <a:t> </a:t>
            </a:r>
            <a:r>
              <a:rPr lang="nl-BE" sz="1800" dirty="0" err="1" smtClean="0"/>
              <a:t>enough</a:t>
            </a:r>
            <a:r>
              <a:rPr lang="nl-BE" sz="1800" dirty="0" smtClean="0"/>
              <a:t> : ‘society of </a:t>
            </a:r>
            <a:r>
              <a:rPr lang="nl-BE" sz="1800" dirty="0" err="1" smtClean="0"/>
              <a:t>equal</a:t>
            </a:r>
            <a:r>
              <a:rPr lang="nl-BE" sz="1800" dirty="0" smtClean="0"/>
              <a:t> </a:t>
            </a:r>
            <a:r>
              <a:rPr lang="nl-BE" sz="1800" dirty="0" err="1" smtClean="0"/>
              <a:t>opportunities</a:t>
            </a:r>
            <a:r>
              <a:rPr lang="nl-BE" sz="1800" dirty="0" smtClean="0"/>
              <a:t>’ </a:t>
            </a:r>
            <a:r>
              <a:rPr lang="nl-BE" sz="1800" dirty="0" err="1" smtClean="0"/>
              <a:t>requires</a:t>
            </a:r>
            <a:r>
              <a:rPr lang="nl-BE" sz="1800" dirty="0" smtClean="0"/>
              <a:t> strong </a:t>
            </a:r>
            <a:r>
              <a:rPr lang="nl-BE" sz="1800" dirty="0" err="1" smtClean="0"/>
              <a:t>government</a:t>
            </a:r>
            <a:r>
              <a:rPr lang="nl-BE" sz="1800" dirty="0" smtClean="0"/>
              <a:t>, </a:t>
            </a:r>
            <a:r>
              <a:rPr lang="nl-BE" sz="1800" dirty="0" err="1" smtClean="0"/>
              <a:t>creating</a:t>
            </a:r>
            <a:r>
              <a:rPr lang="nl-BE" sz="1800" dirty="0" smtClean="0"/>
              <a:t> </a:t>
            </a:r>
            <a:r>
              <a:rPr lang="nl-BE" sz="1800" dirty="0" err="1" smtClean="0"/>
              <a:t>equal</a:t>
            </a:r>
            <a:r>
              <a:rPr lang="nl-BE" sz="1800" dirty="0" smtClean="0"/>
              <a:t> </a:t>
            </a:r>
            <a:r>
              <a:rPr lang="nl-BE" sz="1800" dirty="0" err="1" smtClean="0"/>
              <a:t>chances</a:t>
            </a:r>
            <a:r>
              <a:rPr lang="nl-BE" sz="1800" dirty="0" smtClean="0"/>
              <a:t> </a:t>
            </a:r>
            <a:r>
              <a:rPr lang="nl-BE" sz="1800" dirty="0" err="1" smtClean="0"/>
              <a:t>for</a:t>
            </a:r>
            <a:r>
              <a:rPr lang="nl-BE" sz="1800" dirty="0" smtClean="0"/>
              <a:t> </a:t>
            </a:r>
            <a:r>
              <a:rPr lang="nl-BE" sz="1800" dirty="0" err="1" smtClean="0"/>
              <a:t>all</a:t>
            </a:r>
            <a:r>
              <a:rPr lang="nl-BE" sz="1800" dirty="0" smtClean="0"/>
              <a:t>, </a:t>
            </a:r>
            <a:r>
              <a:rPr lang="nl-BE" sz="1800" dirty="0" err="1" smtClean="0"/>
              <a:t>through</a:t>
            </a:r>
            <a:r>
              <a:rPr lang="nl-BE" sz="1800" dirty="0" smtClean="0"/>
              <a:t> well </a:t>
            </a:r>
            <a:r>
              <a:rPr lang="nl-BE" sz="1800" dirty="0" err="1" smtClean="0"/>
              <a:t>functioning</a:t>
            </a:r>
            <a:r>
              <a:rPr lang="nl-BE" sz="1800" dirty="0" smtClean="0"/>
              <a:t> </a:t>
            </a:r>
            <a:r>
              <a:rPr lang="nl-BE" sz="1800" dirty="0" err="1" smtClean="0"/>
              <a:t>education</a:t>
            </a:r>
            <a:r>
              <a:rPr lang="nl-BE" sz="1800" dirty="0" smtClean="0"/>
              <a:t> system, public health, </a:t>
            </a:r>
            <a:r>
              <a:rPr lang="nl-BE" sz="1800" dirty="0" err="1" smtClean="0"/>
              <a:t>accessible</a:t>
            </a:r>
            <a:r>
              <a:rPr lang="nl-BE" sz="1800" dirty="0" smtClean="0"/>
              <a:t> public </a:t>
            </a:r>
            <a:r>
              <a:rPr lang="nl-BE" sz="1800" dirty="0" err="1" smtClean="0"/>
              <a:t>utilities</a:t>
            </a:r>
            <a:r>
              <a:rPr lang="nl-BE" sz="1800" dirty="0" smtClean="0"/>
              <a:t> (transport, water </a:t>
            </a:r>
            <a:r>
              <a:rPr lang="nl-BE" sz="1800" dirty="0" err="1" smtClean="0"/>
              <a:t>and</a:t>
            </a:r>
            <a:r>
              <a:rPr lang="nl-BE" sz="1800" dirty="0" smtClean="0"/>
              <a:t>  energy </a:t>
            </a:r>
            <a:r>
              <a:rPr lang="nl-BE" sz="1800" dirty="0" err="1" smtClean="0"/>
              <a:t>supply</a:t>
            </a:r>
            <a:r>
              <a:rPr lang="nl-BE" sz="1800" dirty="0" smtClean="0"/>
              <a:t>, </a:t>
            </a:r>
            <a:r>
              <a:rPr lang="nl-BE" sz="1800" dirty="0" err="1" smtClean="0"/>
              <a:t>affordable</a:t>
            </a:r>
            <a:r>
              <a:rPr lang="nl-BE" sz="1800" dirty="0" smtClean="0"/>
              <a:t> </a:t>
            </a:r>
            <a:r>
              <a:rPr lang="nl-BE" sz="1800" dirty="0" err="1" smtClean="0"/>
              <a:t>participation</a:t>
            </a:r>
            <a:r>
              <a:rPr lang="nl-BE" sz="1800" dirty="0" smtClean="0"/>
              <a:t> in </a:t>
            </a:r>
            <a:r>
              <a:rPr lang="nl-BE" sz="1800" dirty="0" err="1" smtClean="0"/>
              <a:t>sports</a:t>
            </a:r>
            <a:r>
              <a:rPr lang="nl-BE" sz="1800" dirty="0" smtClean="0"/>
              <a:t> </a:t>
            </a:r>
            <a:r>
              <a:rPr lang="nl-BE" sz="1800" dirty="0" err="1" smtClean="0"/>
              <a:t>and</a:t>
            </a:r>
            <a:r>
              <a:rPr lang="nl-BE" sz="1800" dirty="0" smtClean="0"/>
              <a:t> culture…)</a:t>
            </a:r>
          </a:p>
          <a:p>
            <a:pPr marL="365760" lvl="1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nl-BE" sz="1800" dirty="0" smtClean="0"/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nl-BE" sz="1800" dirty="0" err="1" smtClean="0"/>
              <a:t>Redistributional</a:t>
            </a:r>
            <a:r>
              <a:rPr lang="nl-BE" sz="1800" dirty="0" smtClean="0"/>
              <a:t> system built </a:t>
            </a:r>
            <a:r>
              <a:rPr lang="nl-BE" sz="1800" dirty="0" err="1" smtClean="0"/>
              <a:t>to</a:t>
            </a:r>
            <a:r>
              <a:rPr lang="nl-BE" sz="1800" dirty="0" smtClean="0"/>
              <a:t> </a:t>
            </a:r>
            <a:r>
              <a:rPr lang="nl-BE" sz="1800" dirty="0" err="1" smtClean="0"/>
              <a:t>foster</a:t>
            </a:r>
            <a:r>
              <a:rPr lang="nl-BE" sz="1800" dirty="0" smtClean="0"/>
              <a:t> </a:t>
            </a:r>
            <a:r>
              <a:rPr lang="nl-BE" sz="1800" dirty="0" err="1" smtClean="0"/>
              <a:t>an</a:t>
            </a:r>
            <a:r>
              <a:rPr lang="nl-BE" sz="1800" dirty="0" smtClean="0"/>
              <a:t> </a:t>
            </a:r>
            <a:r>
              <a:rPr lang="nl-BE" sz="1800" dirty="0" err="1" smtClean="0"/>
              <a:t>inclusive</a:t>
            </a:r>
            <a:r>
              <a:rPr lang="nl-BE" sz="1800" dirty="0" smtClean="0"/>
              <a:t> society </a:t>
            </a:r>
            <a:r>
              <a:rPr lang="nl-BE" sz="1800" dirty="0" err="1" smtClean="0"/>
              <a:t>implies</a:t>
            </a:r>
            <a:r>
              <a:rPr lang="nl-BE" sz="1800" dirty="0" smtClean="0"/>
              <a:t> the </a:t>
            </a:r>
            <a:r>
              <a:rPr lang="nl-BE" sz="1800" dirty="0" err="1" smtClean="0"/>
              <a:t>supply</a:t>
            </a:r>
            <a:r>
              <a:rPr lang="nl-BE" sz="1800" dirty="0" smtClean="0"/>
              <a:t> of these public </a:t>
            </a:r>
            <a:r>
              <a:rPr lang="nl-BE" sz="1800" dirty="0" err="1" smtClean="0"/>
              <a:t>goods</a:t>
            </a:r>
            <a:r>
              <a:rPr lang="nl-BE" sz="1800" dirty="0" smtClean="0"/>
              <a:t>.  </a:t>
            </a:r>
            <a:r>
              <a:rPr lang="nl-BE" sz="1800" dirty="0" err="1" smtClean="0"/>
              <a:t>Redistribution</a:t>
            </a:r>
            <a:r>
              <a:rPr lang="nl-BE" sz="1800" dirty="0" smtClean="0"/>
              <a:t> </a:t>
            </a:r>
            <a:r>
              <a:rPr lang="nl-BE" sz="1800" dirty="0" err="1" smtClean="0"/>
              <a:t>always</a:t>
            </a:r>
            <a:r>
              <a:rPr lang="nl-BE" sz="1800" dirty="0" smtClean="0"/>
              <a:t> </a:t>
            </a:r>
            <a:r>
              <a:rPr lang="nl-BE" sz="1800" dirty="0" err="1" smtClean="0"/>
              <a:t>consists</a:t>
            </a:r>
            <a:r>
              <a:rPr lang="nl-BE" sz="1800" dirty="0" smtClean="0"/>
              <a:t> in a large </a:t>
            </a:r>
            <a:r>
              <a:rPr lang="nl-BE" sz="1800" dirty="0" err="1" smtClean="0"/>
              <a:t>degree</a:t>
            </a:r>
            <a:r>
              <a:rPr lang="nl-BE" sz="1800" dirty="0" smtClean="0"/>
              <a:t> in ‘</a:t>
            </a:r>
            <a:r>
              <a:rPr lang="nl-BE" sz="1800" dirty="0" err="1" smtClean="0"/>
              <a:t>redistribution</a:t>
            </a:r>
            <a:r>
              <a:rPr lang="nl-BE" sz="1800" dirty="0" smtClean="0"/>
              <a:t> in kind’ </a:t>
            </a:r>
            <a:r>
              <a:rPr lang="nl-BE" sz="1800" dirty="0" err="1" smtClean="0"/>
              <a:t>by</a:t>
            </a:r>
            <a:r>
              <a:rPr lang="nl-BE" sz="1800" dirty="0" smtClean="0"/>
              <a:t> free or </a:t>
            </a:r>
            <a:r>
              <a:rPr lang="nl-BE" sz="1800" dirty="0" err="1" smtClean="0"/>
              <a:t>cheap</a:t>
            </a:r>
            <a:r>
              <a:rPr lang="nl-BE" sz="1800" dirty="0" smtClean="0"/>
              <a:t> </a:t>
            </a:r>
            <a:r>
              <a:rPr lang="nl-BE" sz="1800" dirty="0" err="1" smtClean="0"/>
              <a:t>supply</a:t>
            </a:r>
            <a:r>
              <a:rPr lang="nl-BE" sz="1800" dirty="0" smtClean="0"/>
              <a:t> of public </a:t>
            </a:r>
            <a:r>
              <a:rPr lang="nl-BE" sz="1800" dirty="0" err="1" smtClean="0"/>
              <a:t>goods</a:t>
            </a:r>
            <a:endParaRPr lang="nl-BE" sz="1800" dirty="0" smtClean="0"/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endParaRPr lang="nl-BE" sz="1800" dirty="0"/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endParaRPr lang="nl-BE" sz="1600" dirty="0"/>
          </a:p>
        </p:txBody>
      </p:sp>
    </p:spTree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7024687" cy="649288"/>
          </a:xfrm>
        </p:spPr>
        <p:txBody>
          <a:bodyPr rtlCol="0">
            <a:normAutofit/>
          </a:bodyPr>
          <a:lstStyle/>
          <a:p>
            <a:pPr marL="6858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3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. Possible remedies</a:t>
            </a:r>
            <a:endParaRPr lang="nl-B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770" name="Tijdelijke aanduiding voor inhoud 2"/>
          <p:cNvSpPr>
            <a:spLocks noGrp="1"/>
          </p:cNvSpPr>
          <p:nvPr>
            <p:ph idx="1"/>
          </p:nvPr>
        </p:nvSpPr>
        <p:spPr>
          <a:xfrm>
            <a:off x="755650" y="1196975"/>
            <a:ext cx="7561263" cy="4679950"/>
          </a:xfrm>
        </p:spPr>
        <p:txBody>
          <a:bodyPr/>
          <a:lstStyle/>
          <a:p>
            <a:pPr lvl="1" eaLnBrk="1" hangingPunct="1"/>
            <a:r>
              <a:rPr lang="nl-BE" sz="1800" smtClean="0"/>
              <a:t>Focussing on right objectives of economic policy:</a:t>
            </a:r>
          </a:p>
          <a:p>
            <a:pPr lvl="2" eaLnBrk="1" hangingPunct="1"/>
            <a:r>
              <a:rPr lang="nl-BE" sz="1600" smtClean="0"/>
              <a:t>Beyond ‘GDP growth’ as the ultimate policy goal,  cf ‘Better Life Index’ of OECD </a:t>
            </a:r>
          </a:p>
          <a:p>
            <a:pPr lvl="2" eaLnBrk="1" hangingPunct="1"/>
            <a:r>
              <a:rPr lang="nl-BE" sz="1600" smtClean="0"/>
              <a:t>Market flexibility, smooth adaptation mechanisms of the labour market in case of economic shocks may be good for GDP, not for a rights and opportunities based welfare approach</a:t>
            </a:r>
          </a:p>
          <a:p>
            <a:pPr lvl="2" eaLnBrk="1" hangingPunct="1"/>
            <a:r>
              <a:rPr lang="nl-BE" sz="1600" smtClean="0"/>
              <a:t>e.g. : UK, Ireland: admired for leaving the crisis behind, but at what social cost ? </a:t>
            </a:r>
          </a:p>
          <a:p>
            <a:pPr lvl="2" eaLnBrk="1" hangingPunct="1"/>
            <a:endParaRPr lang="nl-BE" sz="1600" smtClean="0"/>
          </a:p>
          <a:p>
            <a:pPr lvl="1" eaLnBrk="1" hangingPunct="1"/>
            <a:r>
              <a:rPr lang="nl-BE" sz="1800" smtClean="0"/>
              <a:t>Societies with more equality, more decent jobs, integration policy are better societies</a:t>
            </a:r>
          </a:p>
          <a:p>
            <a:pPr lvl="1" eaLnBrk="1" hangingPunct="1"/>
            <a:endParaRPr lang="nl-BE" sz="1800" smtClean="0"/>
          </a:p>
          <a:p>
            <a:pPr lvl="1" eaLnBrk="1" hangingPunct="1"/>
            <a:r>
              <a:rPr lang="nl-BE" sz="1800" smtClean="0"/>
              <a:t>Decent work, a job for everyone who wants a job is far more important for society than skyrocketing GDP especially if the ‘1%’ appropriates an ever larger part of it</a:t>
            </a:r>
          </a:p>
          <a:p>
            <a:pPr lvl="1" eaLnBrk="1" hangingPunct="1"/>
            <a:r>
              <a:rPr lang="nl-BE" sz="1800" b="1" smtClean="0"/>
              <a:t>Democratic politics hardly needed to reign in market principle and give power back to the people, not to Capital</a:t>
            </a:r>
          </a:p>
          <a:p>
            <a:pPr lvl="1" eaLnBrk="1" hangingPunct="1"/>
            <a:endParaRPr lang="nl-BE" sz="1800" smtClean="0"/>
          </a:p>
          <a:p>
            <a:pPr lvl="1" eaLnBrk="1" hangingPunct="1"/>
            <a:endParaRPr lang="nl-BE" sz="1600" smtClean="0"/>
          </a:p>
        </p:txBody>
      </p:sp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/>
          </p:nvPr>
        </p:nvSpPr>
        <p:spPr>
          <a:xfrm>
            <a:off x="684213" y="692150"/>
            <a:ext cx="7024687" cy="720725"/>
          </a:xfrm>
        </p:spPr>
        <p:txBody>
          <a:bodyPr/>
          <a:lstStyle/>
          <a:p>
            <a:pPr eaLnBrk="1" hangingPunct="1"/>
            <a:r>
              <a:rPr lang="nl-BE" sz="3200" b="1" smtClean="0">
                <a:solidFill>
                  <a:srgbClr val="94C600"/>
                </a:solidFill>
              </a:rPr>
              <a:t>Democratization of the market</a:t>
            </a:r>
            <a:endParaRPr lang="nl-BE" smtClean="0"/>
          </a:p>
        </p:txBody>
      </p:sp>
      <p:sp>
        <p:nvSpPr>
          <p:cNvPr id="15362" name="Tijdelijke aanduiding voor inhoud 2"/>
          <p:cNvSpPr>
            <a:spLocks noGrp="1"/>
          </p:cNvSpPr>
          <p:nvPr>
            <p:ph idx="1"/>
          </p:nvPr>
        </p:nvSpPr>
        <p:spPr>
          <a:xfrm>
            <a:off x="755650" y="1484313"/>
            <a:ext cx="7704138" cy="4897437"/>
          </a:xfrm>
        </p:spPr>
        <p:txBody>
          <a:bodyPr/>
          <a:lstStyle/>
          <a:p>
            <a:pPr marL="68263" indent="0" eaLnBrk="1" hangingPunct="1">
              <a:buFont typeface="Wingdings 2" pitchFamily="18" charset="2"/>
              <a:buNone/>
            </a:pPr>
            <a:r>
              <a:rPr lang="en-US" smtClean="0"/>
              <a:t>1. What are the main threats in marketisation in your country?</a:t>
            </a:r>
          </a:p>
          <a:p>
            <a:pPr marL="68263" indent="0" eaLnBrk="1" hangingPunct="1">
              <a:buFont typeface="Wingdings 2" pitchFamily="18" charset="2"/>
              <a:buNone/>
            </a:pPr>
            <a:endParaRPr lang="en-US" smtClean="0"/>
          </a:p>
          <a:p>
            <a:pPr marL="68263" indent="0" eaLnBrk="1" hangingPunct="1">
              <a:buFont typeface="Wingdings 2" pitchFamily="18" charset="2"/>
              <a:buNone/>
            </a:pPr>
            <a:r>
              <a:rPr lang="en-US" smtClean="0"/>
              <a:t>2. What are the consequences for households and the rights of workers?</a:t>
            </a:r>
          </a:p>
          <a:p>
            <a:pPr marL="68263" indent="0" eaLnBrk="1" hangingPunct="1">
              <a:buFont typeface="Wingdings 2" pitchFamily="18" charset="2"/>
              <a:buNone/>
            </a:pPr>
            <a:endParaRPr lang="en-US" smtClean="0"/>
          </a:p>
          <a:p>
            <a:pPr marL="68263" indent="0" eaLnBrk="1" hangingPunct="1">
              <a:buFont typeface="Wingdings 2" pitchFamily="18" charset="2"/>
              <a:buNone/>
            </a:pPr>
            <a:r>
              <a:rPr lang="en-US" smtClean="0"/>
              <a:t>3. What are possible remedies: what kind of regulation is necessary?</a:t>
            </a:r>
          </a:p>
          <a:p>
            <a:pPr marL="68263" indent="0" eaLnBrk="1" hangingPunct="1">
              <a:buFont typeface="Wingdings 2" pitchFamily="18" charset="2"/>
              <a:buNone/>
            </a:pPr>
            <a:endParaRPr lang="nl-BE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7024687" cy="865188"/>
          </a:xfrm>
        </p:spPr>
        <p:txBody>
          <a:bodyPr rtlCol="0">
            <a:normAutofit/>
          </a:bodyPr>
          <a:lstStyle/>
          <a:p>
            <a:pPr marL="6858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1. What are the main threats in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marketisation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 in your country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?</a:t>
            </a:r>
            <a:endParaRPr lang="nl-B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386" name="Tijdelijke aanduiding voor inhoud 2"/>
          <p:cNvSpPr>
            <a:spLocks noGrp="1"/>
          </p:cNvSpPr>
          <p:nvPr>
            <p:ph idx="1"/>
          </p:nvPr>
        </p:nvSpPr>
        <p:spPr>
          <a:xfrm>
            <a:off x="684213" y="1341438"/>
            <a:ext cx="7559675" cy="4679950"/>
          </a:xfrm>
        </p:spPr>
        <p:txBody>
          <a:bodyPr/>
          <a:lstStyle/>
          <a:p>
            <a:pPr eaLnBrk="1" hangingPunct="1"/>
            <a:r>
              <a:rPr lang="nl-BE" sz="2000" smtClean="0"/>
              <a:t>‘Market model’ abused in fields where other approaches have proven to lead to better results</a:t>
            </a:r>
          </a:p>
          <a:p>
            <a:pPr eaLnBrk="1" hangingPunct="1"/>
            <a:r>
              <a:rPr lang="nl-BE" sz="2000" smtClean="0"/>
              <a:t> e.g. debate on marketisation of (health) care in the Netherlands</a:t>
            </a:r>
          </a:p>
          <a:p>
            <a:pPr eaLnBrk="1" hangingPunct="1"/>
            <a:r>
              <a:rPr lang="nl-BE" sz="2000" smtClean="0"/>
              <a:t>‘market model’ becomes leading principle in organizing society :</a:t>
            </a:r>
          </a:p>
          <a:p>
            <a:pPr lvl="1" eaLnBrk="1" hangingPunct="1"/>
            <a:r>
              <a:rPr lang="nl-BE" sz="1800" smtClean="0"/>
              <a:t>1st goal of new Flemish Gov, is “prospering enterprises”</a:t>
            </a:r>
          </a:p>
          <a:p>
            <a:pPr lvl="1" eaLnBrk="1" hangingPunct="1"/>
            <a:r>
              <a:rPr lang="nl-BE" sz="1800" smtClean="0"/>
              <a:t>Privatisation of public utilities: postal services, public transport /PPS as a preferential (but expensive and not always effective tool ) tool for investment in public infrastructure</a:t>
            </a:r>
          </a:p>
          <a:p>
            <a:pPr lvl="1" eaLnBrk="1" hangingPunct="1"/>
            <a:r>
              <a:rPr lang="nl-BE" sz="1800" smtClean="0"/>
              <a:t>Market relations characterize society, </a:t>
            </a:r>
            <a:r>
              <a:rPr lang="nl-BE" sz="1800" b="1" smtClean="0"/>
              <a:t>as do other social mechanisms</a:t>
            </a:r>
            <a:r>
              <a:rPr lang="nl-BE" sz="1800" smtClean="0"/>
              <a:t> (citizenship, solidarity, …) </a:t>
            </a:r>
          </a:p>
          <a:p>
            <a:pPr eaLnBrk="1" hangingPunct="1"/>
            <a:r>
              <a:rPr lang="nl-BE" sz="2000" smtClean="0">
                <a:sym typeface="Wingdings" pitchFamily="2" charset="2"/>
              </a:rPr>
              <a:t> </a:t>
            </a:r>
            <a:r>
              <a:rPr lang="nl-BE" sz="2000" b="1" smtClean="0">
                <a:sym typeface="Wingdings" pitchFamily="2" charset="2"/>
              </a:rPr>
              <a:t>Usurpation by the market model of areas in society where other models should prevail</a:t>
            </a:r>
            <a:endParaRPr lang="nl-BE" sz="2000" smtClean="0"/>
          </a:p>
        </p:txBody>
      </p:sp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7024687" cy="865188"/>
          </a:xfrm>
        </p:spPr>
        <p:txBody>
          <a:bodyPr rtlCol="0">
            <a:normAutofit/>
          </a:bodyPr>
          <a:lstStyle/>
          <a:p>
            <a:pPr marL="6858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1. What are the main threats in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marketisation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 in your country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?</a:t>
            </a:r>
            <a:endParaRPr lang="nl-B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3" y="1341438"/>
            <a:ext cx="7848600" cy="4679950"/>
          </a:xfrm>
        </p:spPr>
        <p:txBody>
          <a:bodyPr rtlCol="0">
            <a:no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nl-BE" sz="2000" dirty="0" smtClean="0"/>
              <a:t>Market model </a:t>
            </a:r>
            <a:r>
              <a:rPr lang="nl-BE" sz="2000" dirty="0" err="1" smtClean="0"/>
              <a:t>needs</a:t>
            </a:r>
            <a:r>
              <a:rPr lang="nl-BE" sz="2000" dirty="0" smtClean="0"/>
              <a:t> </a:t>
            </a:r>
            <a:r>
              <a:rPr lang="nl-BE" sz="2000" dirty="0" err="1" smtClean="0"/>
              <a:t>regulation</a:t>
            </a:r>
            <a:r>
              <a:rPr lang="nl-BE" sz="2000" dirty="0" smtClean="0"/>
              <a:t> in the area </a:t>
            </a:r>
            <a:r>
              <a:rPr lang="nl-BE" sz="2000" dirty="0" err="1" smtClean="0"/>
              <a:t>where</a:t>
            </a:r>
            <a:r>
              <a:rPr lang="nl-BE" sz="2000" dirty="0" smtClean="0"/>
              <a:t> </a:t>
            </a:r>
            <a:r>
              <a:rPr lang="nl-BE" sz="2000" dirty="0" err="1" smtClean="0"/>
              <a:t>it</a:t>
            </a:r>
            <a:r>
              <a:rPr lang="nl-BE" sz="2000" dirty="0" smtClean="0"/>
              <a:t> is </a:t>
            </a:r>
            <a:r>
              <a:rPr lang="nl-BE" sz="2000" dirty="0" err="1" smtClean="0"/>
              <a:t>meant</a:t>
            </a:r>
            <a:r>
              <a:rPr lang="nl-BE" sz="2000" dirty="0" smtClean="0"/>
              <a:t> </a:t>
            </a:r>
            <a:r>
              <a:rPr lang="nl-BE" sz="2000" dirty="0" err="1" smtClean="0"/>
              <a:t>for</a:t>
            </a:r>
            <a:r>
              <a:rPr lang="nl-BE" sz="2000" dirty="0" smtClean="0"/>
              <a:t>, the </a:t>
            </a:r>
            <a:r>
              <a:rPr lang="nl-BE" sz="2000" dirty="0" err="1" smtClean="0"/>
              <a:t>economic</a:t>
            </a:r>
            <a:r>
              <a:rPr lang="nl-BE" sz="2000" dirty="0" smtClean="0"/>
              <a:t> </a:t>
            </a:r>
            <a:r>
              <a:rPr lang="nl-BE" sz="2000" dirty="0" err="1" smtClean="0"/>
              <a:t>sphere</a:t>
            </a:r>
            <a:endParaRPr lang="nl-BE" sz="2000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nl-BE" sz="2000" dirty="0" err="1" smtClean="0"/>
              <a:t>Examples</a:t>
            </a:r>
            <a:r>
              <a:rPr lang="nl-BE" sz="2000" dirty="0" smtClean="0"/>
              <a:t> of </a:t>
            </a:r>
            <a:r>
              <a:rPr lang="nl-BE" sz="2000" dirty="0" err="1" smtClean="0"/>
              <a:t>self</a:t>
            </a:r>
            <a:r>
              <a:rPr lang="nl-BE" sz="2000" dirty="0" smtClean="0"/>
              <a:t>-evident classic </a:t>
            </a:r>
            <a:r>
              <a:rPr lang="nl-BE" sz="2000" dirty="0" err="1" smtClean="0"/>
              <a:t>e</a:t>
            </a:r>
            <a:r>
              <a:rPr lang="nl-BE" sz="1800" dirty="0" err="1" smtClean="0"/>
              <a:t>conomic</a:t>
            </a:r>
            <a:r>
              <a:rPr lang="nl-BE" sz="1800" dirty="0" smtClean="0"/>
              <a:t> </a:t>
            </a:r>
            <a:r>
              <a:rPr lang="nl-BE" sz="1800" dirty="0" err="1" smtClean="0"/>
              <a:t>regulation</a:t>
            </a:r>
            <a:r>
              <a:rPr lang="nl-BE" sz="1800" dirty="0" smtClean="0"/>
              <a:t> : 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600" dirty="0" smtClean="0"/>
              <a:t>access </a:t>
            </a:r>
            <a:r>
              <a:rPr lang="nl-BE" sz="1600" dirty="0" err="1" smtClean="0"/>
              <a:t>to</a:t>
            </a:r>
            <a:r>
              <a:rPr lang="nl-BE" sz="1600" dirty="0" smtClean="0"/>
              <a:t> </a:t>
            </a:r>
            <a:r>
              <a:rPr lang="nl-BE" sz="1600" dirty="0" err="1" smtClean="0"/>
              <a:t>professions</a:t>
            </a:r>
            <a:r>
              <a:rPr lang="nl-BE" sz="1600" dirty="0" smtClean="0"/>
              <a:t>, 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600" dirty="0" err="1" smtClean="0"/>
              <a:t>licenses</a:t>
            </a:r>
            <a:r>
              <a:rPr lang="nl-BE" sz="1600" dirty="0" smtClean="0"/>
              <a:t> </a:t>
            </a:r>
            <a:r>
              <a:rPr lang="nl-BE" sz="1600" dirty="0" err="1" smtClean="0"/>
              <a:t>for</a:t>
            </a:r>
            <a:r>
              <a:rPr lang="nl-BE" sz="1600" dirty="0" smtClean="0"/>
              <a:t> garages, </a:t>
            </a:r>
            <a:r>
              <a:rPr lang="nl-BE" sz="1600" dirty="0" err="1" smtClean="0"/>
              <a:t>pharmacies</a:t>
            </a:r>
            <a:r>
              <a:rPr lang="nl-BE" sz="1600" dirty="0" smtClean="0"/>
              <a:t>, </a:t>
            </a:r>
            <a:r>
              <a:rPr lang="nl-BE" sz="1600" dirty="0" err="1" smtClean="0"/>
              <a:t>supermarkets</a:t>
            </a:r>
            <a:r>
              <a:rPr lang="nl-BE" sz="1600" dirty="0" smtClean="0"/>
              <a:t>, …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600" dirty="0" err="1"/>
              <a:t>a</a:t>
            </a:r>
            <a:r>
              <a:rPr lang="nl-BE" sz="1600" dirty="0" err="1" smtClean="0"/>
              <a:t>nti-trust</a:t>
            </a:r>
            <a:r>
              <a:rPr lang="nl-BE" sz="1600" dirty="0" smtClean="0"/>
              <a:t> </a:t>
            </a:r>
            <a:r>
              <a:rPr lang="nl-BE" sz="1600" dirty="0" err="1" smtClean="0"/>
              <a:t>regulation</a:t>
            </a:r>
            <a:endParaRPr lang="nl-BE" sz="1600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600" dirty="0" err="1" smtClean="0"/>
              <a:t>obligations</a:t>
            </a:r>
            <a:r>
              <a:rPr lang="nl-BE" sz="1600" dirty="0" smtClean="0"/>
              <a:t> </a:t>
            </a:r>
            <a:r>
              <a:rPr lang="nl-BE" sz="1600" dirty="0" err="1" smtClean="0"/>
              <a:t>to</a:t>
            </a:r>
            <a:r>
              <a:rPr lang="nl-BE" sz="1600" dirty="0" smtClean="0"/>
              <a:t> </a:t>
            </a:r>
            <a:r>
              <a:rPr lang="nl-BE" sz="1600" dirty="0" err="1" smtClean="0"/>
              <a:t>disclose</a:t>
            </a:r>
            <a:r>
              <a:rPr lang="nl-BE" sz="1600" dirty="0" smtClean="0"/>
              <a:t> </a:t>
            </a:r>
            <a:r>
              <a:rPr lang="nl-BE" sz="1600" dirty="0" err="1" smtClean="0"/>
              <a:t>prices</a:t>
            </a:r>
            <a:r>
              <a:rPr lang="nl-BE" sz="1600" dirty="0" smtClean="0"/>
              <a:t> </a:t>
            </a:r>
            <a:r>
              <a:rPr lang="nl-BE" sz="1600" dirty="0" err="1" smtClean="0"/>
              <a:t>for</a:t>
            </a:r>
            <a:r>
              <a:rPr lang="nl-BE" sz="1600" dirty="0" smtClean="0"/>
              <a:t> shops </a:t>
            </a:r>
            <a:r>
              <a:rPr lang="nl-BE" sz="1600" dirty="0" err="1" smtClean="0"/>
              <a:t>and</a:t>
            </a:r>
            <a:r>
              <a:rPr lang="nl-BE" sz="1600" dirty="0" smtClean="0"/>
              <a:t> </a:t>
            </a:r>
            <a:r>
              <a:rPr lang="nl-BE" sz="1600" dirty="0" err="1" smtClean="0"/>
              <a:t>supermarkets</a:t>
            </a:r>
            <a:endParaRPr lang="nl-BE" sz="1600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600" dirty="0"/>
              <a:t>a</a:t>
            </a:r>
            <a:r>
              <a:rPr lang="nl-BE" sz="1600" dirty="0" smtClean="0"/>
              <a:t>ccounting </a:t>
            </a:r>
            <a:r>
              <a:rPr lang="nl-BE" sz="1600" dirty="0" err="1" smtClean="0"/>
              <a:t>rules</a:t>
            </a:r>
            <a:endParaRPr lang="nl-BE" sz="1600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600" dirty="0" err="1"/>
              <a:t>h</a:t>
            </a:r>
            <a:r>
              <a:rPr lang="nl-BE" sz="1600" dirty="0" err="1" smtClean="0"/>
              <a:t>ygiene</a:t>
            </a:r>
            <a:r>
              <a:rPr lang="nl-BE" sz="1600" dirty="0" smtClean="0"/>
              <a:t> </a:t>
            </a:r>
            <a:r>
              <a:rPr lang="nl-BE" sz="1600" dirty="0" err="1" smtClean="0"/>
              <a:t>and</a:t>
            </a:r>
            <a:r>
              <a:rPr lang="nl-BE" sz="1600" dirty="0" smtClean="0"/>
              <a:t> food </a:t>
            </a:r>
            <a:r>
              <a:rPr lang="nl-BE" sz="1600" dirty="0" err="1" smtClean="0"/>
              <a:t>safety</a:t>
            </a:r>
            <a:r>
              <a:rPr lang="nl-BE" sz="1600" dirty="0" smtClean="0"/>
              <a:t> </a:t>
            </a:r>
            <a:r>
              <a:rPr lang="nl-BE" sz="1600" dirty="0" err="1" smtClean="0"/>
              <a:t>rules</a:t>
            </a:r>
            <a:r>
              <a:rPr lang="nl-BE" sz="1600" dirty="0" smtClean="0"/>
              <a:t>…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endParaRPr lang="nl-BE" sz="16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nl-BE" sz="2000" dirty="0" err="1" smtClean="0"/>
              <a:t>Less</a:t>
            </a:r>
            <a:r>
              <a:rPr lang="nl-BE" sz="2000" dirty="0" smtClean="0"/>
              <a:t> evident </a:t>
            </a:r>
            <a:r>
              <a:rPr lang="nl-BE" sz="2000" dirty="0" err="1" smtClean="0"/>
              <a:t>need</a:t>
            </a:r>
            <a:r>
              <a:rPr lang="nl-BE" sz="2000" dirty="0" smtClean="0"/>
              <a:t> </a:t>
            </a:r>
            <a:r>
              <a:rPr lang="nl-BE" sz="2000" dirty="0" err="1" smtClean="0"/>
              <a:t>for</a:t>
            </a:r>
            <a:r>
              <a:rPr lang="nl-BE" sz="2000" dirty="0" smtClean="0"/>
              <a:t> </a:t>
            </a:r>
            <a:r>
              <a:rPr lang="nl-BE" sz="2000" dirty="0" err="1" smtClean="0"/>
              <a:t>regulaton</a:t>
            </a:r>
            <a:r>
              <a:rPr lang="nl-BE" sz="2000" dirty="0" smtClean="0"/>
              <a:t> </a:t>
            </a:r>
            <a:r>
              <a:rPr lang="nl-BE" sz="2000" dirty="0" err="1" smtClean="0"/>
              <a:t>where</a:t>
            </a:r>
            <a:r>
              <a:rPr lang="nl-BE" sz="2000" dirty="0" smtClean="0"/>
              <a:t> </a:t>
            </a:r>
            <a:r>
              <a:rPr lang="nl-BE" sz="2000" dirty="0" err="1" smtClean="0"/>
              <a:t>economic</a:t>
            </a:r>
            <a:r>
              <a:rPr lang="nl-BE" sz="2000" dirty="0" smtClean="0"/>
              <a:t> power </a:t>
            </a:r>
            <a:r>
              <a:rPr lang="nl-BE" sz="2000" dirty="0" err="1" smtClean="0"/>
              <a:t>distorts</a:t>
            </a:r>
            <a:r>
              <a:rPr lang="nl-BE" sz="2000" dirty="0" smtClean="0"/>
              <a:t> </a:t>
            </a:r>
            <a:r>
              <a:rPr lang="nl-BE" sz="2000" dirty="0" err="1" smtClean="0"/>
              <a:t>functioning</a:t>
            </a:r>
            <a:r>
              <a:rPr lang="nl-BE" sz="2000" dirty="0" smtClean="0"/>
              <a:t> of the market: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600" dirty="0" smtClean="0"/>
              <a:t>Power of big supermarktets </a:t>
            </a:r>
            <a:r>
              <a:rPr lang="nl-BE" sz="1600" dirty="0" err="1" smtClean="0"/>
              <a:t>to</a:t>
            </a:r>
            <a:r>
              <a:rPr lang="nl-BE" sz="1600" dirty="0" smtClean="0"/>
              <a:t> set </a:t>
            </a:r>
            <a:r>
              <a:rPr lang="nl-BE" sz="1600" dirty="0" err="1" smtClean="0"/>
              <a:t>prices</a:t>
            </a:r>
            <a:r>
              <a:rPr lang="nl-BE" sz="1600" dirty="0" smtClean="0"/>
              <a:t> (at the </a:t>
            </a:r>
            <a:r>
              <a:rPr lang="nl-BE" sz="1600" dirty="0" err="1" smtClean="0"/>
              <a:t>expense</a:t>
            </a:r>
            <a:r>
              <a:rPr lang="nl-BE" sz="1600" dirty="0" smtClean="0"/>
              <a:t> of farmers, small producers,… </a:t>
            </a:r>
            <a:r>
              <a:rPr lang="nl-BE" sz="1600" dirty="0" err="1" smtClean="0"/>
              <a:t>who</a:t>
            </a:r>
            <a:r>
              <a:rPr lang="nl-BE" sz="1600" dirty="0" smtClean="0"/>
              <a:t> have </a:t>
            </a:r>
            <a:r>
              <a:rPr lang="nl-BE" sz="1600" dirty="0" err="1" smtClean="0"/>
              <a:t>to</a:t>
            </a:r>
            <a:r>
              <a:rPr lang="nl-BE" sz="1600" dirty="0" smtClean="0"/>
              <a:t> accept </a:t>
            </a:r>
            <a:r>
              <a:rPr lang="nl-BE" sz="1600" dirty="0" err="1" smtClean="0"/>
              <a:t>whatever</a:t>
            </a:r>
            <a:r>
              <a:rPr lang="nl-BE" sz="1600" dirty="0" smtClean="0"/>
              <a:t> </a:t>
            </a:r>
            <a:r>
              <a:rPr lang="nl-BE" sz="1600" dirty="0" err="1" smtClean="0"/>
              <a:t>price</a:t>
            </a:r>
            <a:r>
              <a:rPr lang="nl-BE" sz="1600" dirty="0" smtClean="0"/>
              <a:t>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600" dirty="0"/>
              <a:t>Electricity </a:t>
            </a:r>
            <a:r>
              <a:rPr lang="nl-BE" sz="1600" dirty="0" smtClean="0"/>
              <a:t>market: </a:t>
            </a:r>
            <a:r>
              <a:rPr lang="nl-BE" sz="1600" dirty="0" err="1" smtClean="0"/>
              <a:t>underinvestment</a:t>
            </a:r>
            <a:r>
              <a:rPr lang="nl-BE" sz="1600" dirty="0" smtClean="0"/>
              <a:t> in B </a:t>
            </a:r>
            <a:r>
              <a:rPr lang="nl-BE" sz="1600" dirty="0" err="1" smtClean="0"/>
              <a:t>due</a:t>
            </a:r>
            <a:r>
              <a:rPr lang="nl-BE" sz="1600" dirty="0" smtClean="0"/>
              <a:t> </a:t>
            </a:r>
            <a:r>
              <a:rPr lang="nl-BE" sz="1600" dirty="0" err="1" smtClean="0"/>
              <a:t>to</a:t>
            </a:r>
            <a:r>
              <a:rPr lang="nl-BE" sz="1600" dirty="0" smtClean="0"/>
              <a:t> </a:t>
            </a:r>
            <a:r>
              <a:rPr lang="nl-BE" sz="1600" dirty="0" err="1" smtClean="0"/>
              <a:t>uncertainty</a:t>
            </a:r>
            <a:r>
              <a:rPr lang="nl-BE" sz="1600" dirty="0" smtClean="0"/>
              <a:t> </a:t>
            </a:r>
            <a:r>
              <a:rPr lang="nl-BE" sz="1600" dirty="0" err="1" smtClean="0"/>
              <a:t>about</a:t>
            </a:r>
            <a:r>
              <a:rPr lang="nl-BE" sz="1600" dirty="0" smtClean="0"/>
              <a:t> </a:t>
            </a:r>
            <a:r>
              <a:rPr lang="nl-BE" sz="1600" dirty="0" err="1" smtClean="0"/>
              <a:t>nuclear</a:t>
            </a:r>
            <a:r>
              <a:rPr lang="nl-BE" sz="1600" dirty="0" smtClean="0"/>
              <a:t> fade-out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600" dirty="0" smtClean="0"/>
              <a:t>Labour market</a:t>
            </a:r>
            <a:endParaRPr lang="nl-BE" sz="1600" dirty="0"/>
          </a:p>
          <a:p>
            <a:pPr lvl="2" eaLnBrk="1" fontAlgn="auto" hangingPunct="1">
              <a:spcAft>
                <a:spcPts val="0"/>
              </a:spcAft>
              <a:defRPr/>
            </a:pPr>
            <a:endParaRPr lang="nl-BE" sz="1600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endParaRPr lang="nl-BE" sz="1600" dirty="0" smtClean="0"/>
          </a:p>
          <a:p>
            <a:pPr marL="925830" lvl="2" indent="-285750" eaLnBrk="1" fontAlgn="auto" hangingPunct="1">
              <a:spcAft>
                <a:spcPts val="0"/>
              </a:spcAft>
              <a:defRPr/>
            </a:pPr>
            <a:endParaRPr lang="nl-BE" sz="1600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endParaRPr lang="nl-BE" sz="1600" dirty="0"/>
          </a:p>
        </p:txBody>
      </p:sp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7024687" cy="865188"/>
          </a:xfrm>
        </p:spPr>
        <p:txBody>
          <a:bodyPr rtlCol="0">
            <a:normAutofit/>
          </a:bodyPr>
          <a:lstStyle/>
          <a:p>
            <a:pPr marL="6858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1. What are the main threats in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marketisation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 in your country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?</a:t>
            </a:r>
            <a:endParaRPr lang="nl-B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3" y="1341438"/>
            <a:ext cx="7559675" cy="4967287"/>
          </a:xfrm>
        </p:spPr>
        <p:txBody>
          <a:bodyPr rtlCol="0">
            <a:noAutofit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nl-BE" sz="2000" b="1" dirty="0" smtClean="0"/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nl-BE" sz="2000" b="1" dirty="0" err="1" smtClean="0"/>
              <a:t>Provisional</a:t>
            </a:r>
            <a:r>
              <a:rPr lang="nl-BE" sz="2000" b="1" dirty="0" smtClean="0"/>
              <a:t> </a:t>
            </a:r>
            <a:r>
              <a:rPr lang="nl-BE" sz="2000" b="1" dirty="0" err="1" smtClean="0"/>
              <a:t>conclusion</a:t>
            </a:r>
            <a:r>
              <a:rPr lang="nl-BE" sz="2000" b="1" dirty="0" smtClean="0"/>
              <a:t> </a:t>
            </a:r>
            <a:r>
              <a:rPr lang="nl-BE" sz="2000" u="sng" dirty="0" smtClean="0"/>
              <a:t>: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nl-BE" sz="2000" dirty="0" smtClean="0"/>
              <a:t>Market model must </a:t>
            </a:r>
            <a:r>
              <a:rPr lang="nl-BE" sz="2000" dirty="0" err="1" smtClean="0"/>
              <a:t>be</a:t>
            </a:r>
            <a:r>
              <a:rPr lang="nl-BE" sz="2000" dirty="0" smtClean="0"/>
              <a:t> </a:t>
            </a:r>
            <a:r>
              <a:rPr lang="nl-BE" sz="2000" dirty="0" err="1" smtClean="0"/>
              <a:t>limited</a:t>
            </a:r>
            <a:r>
              <a:rPr lang="nl-BE" sz="2000" dirty="0" smtClean="0"/>
              <a:t> </a:t>
            </a:r>
            <a:r>
              <a:rPr lang="nl-BE" sz="2000" dirty="0" err="1" smtClean="0"/>
              <a:t>to</a:t>
            </a:r>
            <a:r>
              <a:rPr lang="nl-BE" sz="2000" dirty="0" smtClean="0"/>
              <a:t> the field </a:t>
            </a:r>
            <a:r>
              <a:rPr lang="nl-BE" sz="2000" dirty="0" err="1" smtClean="0"/>
              <a:t>it</a:t>
            </a:r>
            <a:r>
              <a:rPr lang="nl-BE" sz="2000" dirty="0" smtClean="0"/>
              <a:t> is </a:t>
            </a:r>
            <a:r>
              <a:rPr lang="nl-BE" sz="2000" dirty="0" err="1" smtClean="0"/>
              <a:t>meant</a:t>
            </a:r>
            <a:r>
              <a:rPr lang="nl-BE" sz="2000" dirty="0" smtClean="0"/>
              <a:t> </a:t>
            </a:r>
            <a:r>
              <a:rPr lang="nl-BE" sz="2000" dirty="0" err="1" smtClean="0"/>
              <a:t>for</a:t>
            </a:r>
            <a:r>
              <a:rPr lang="nl-BE" sz="2000" dirty="0" smtClean="0"/>
              <a:t> 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nl-BE" sz="2000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nl-BE" sz="2000" dirty="0" err="1" smtClean="0"/>
              <a:t>To</a:t>
            </a:r>
            <a:r>
              <a:rPr lang="nl-BE" sz="2000" dirty="0" smtClean="0"/>
              <a:t> </a:t>
            </a:r>
            <a:r>
              <a:rPr lang="nl-BE" sz="2000" dirty="0" err="1" smtClean="0"/>
              <a:t>function</a:t>
            </a:r>
            <a:r>
              <a:rPr lang="nl-BE" sz="2000" dirty="0" smtClean="0"/>
              <a:t> </a:t>
            </a:r>
            <a:r>
              <a:rPr lang="nl-BE" sz="2000" dirty="0" err="1" smtClean="0"/>
              <a:t>properly</a:t>
            </a:r>
            <a:r>
              <a:rPr lang="nl-BE" sz="2000" dirty="0" smtClean="0"/>
              <a:t>, the market </a:t>
            </a:r>
            <a:r>
              <a:rPr lang="nl-BE" sz="2000" dirty="0" err="1" smtClean="0"/>
              <a:t>needs</a:t>
            </a:r>
            <a:r>
              <a:rPr lang="nl-BE" sz="2000" dirty="0" smtClean="0"/>
              <a:t> </a:t>
            </a:r>
            <a:r>
              <a:rPr lang="nl-BE" sz="2000" dirty="0" err="1" smtClean="0"/>
              <a:t>regulation</a:t>
            </a:r>
            <a:endParaRPr lang="nl-BE" sz="2000" dirty="0" smtClean="0"/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nl-BE" sz="20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nl-BE" sz="2000" dirty="0" err="1" smtClean="0"/>
              <a:t>Economic</a:t>
            </a:r>
            <a:r>
              <a:rPr lang="nl-BE" sz="2000" dirty="0" smtClean="0"/>
              <a:t> power, </a:t>
            </a:r>
            <a:r>
              <a:rPr lang="nl-BE" sz="2000" dirty="0" err="1" smtClean="0"/>
              <a:t>weight</a:t>
            </a:r>
            <a:r>
              <a:rPr lang="nl-BE" sz="2000" dirty="0" smtClean="0"/>
              <a:t> of lobby </a:t>
            </a:r>
            <a:r>
              <a:rPr lang="nl-BE" sz="2000" dirty="0" err="1" smtClean="0"/>
              <a:t>groups</a:t>
            </a:r>
            <a:r>
              <a:rPr lang="nl-BE" sz="2000" dirty="0" smtClean="0"/>
              <a:t> </a:t>
            </a:r>
            <a:r>
              <a:rPr lang="nl-BE" sz="2000" dirty="0" err="1" smtClean="0"/>
              <a:t>tend</a:t>
            </a:r>
            <a:r>
              <a:rPr lang="nl-BE" sz="2000" dirty="0" smtClean="0"/>
              <a:t> </a:t>
            </a:r>
            <a:r>
              <a:rPr lang="nl-BE" sz="2000" dirty="0" err="1" smtClean="0"/>
              <a:t>to</a:t>
            </a:r>
            <a:r>
              <a:rPr lang="nl-BE" sz="2000" dirty="0" smtClean="0"/>
              <a:t> </a:t>
            </a:r>
            <a:r>
              <a:rPr lang="nl-BE" sz="2000" dirty="0" err="1" smtClean="0"/>
              <a:t>distort</a:t>
            </a:r>
            <a:r>
              <a:rPr lang="nl-BE" sz="2000" dirty="0" smtClean="0"/>
              <a:t> the </a:t>
            </a:r>
            <a:r>
              <a:rPr lang="nl-BE" sz="2000" dirty="0" err="1" smtClean="0"/>
              <a:t>functioning</a:t>
            </a:r>
            <a:r>
              <a:rPr lang="nl-BE" sz="2000" dirty="0" smtClean="0"/>
              <a:t> of the market (</a:t>
            </a:r>
            <a:r>
              <a:rPr lang="nl-BE" sz="2000" dirty="0" err="1" smtClean="0"/>
              <a:t>cf</a:t>
            </a:r>
            <a:r>
              <a:rPr lang="nl-BE" sz="2000" dirty="0" smtClean="0"/>
              <a:t> financial (non)-</a:t>
            </a:r>
            <a:r>
              <a:rPr lang="nl-BE" sz="2000" dirty="0" err="1" smtClean="0"/>
              <a:t>regulation</a:t>
            </a:r>
            <a:r>
              <a:rPr lang="nl-BE" sz="2000" dirty="0" smtClean="0"/>
              <a:t>)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nl-BE" sz="2000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nl-BE" sz="2000" dirty="0" err="1" smtClean="0"/>
              <a:t>Regulation</a:t>
            </a:r>
            <a:r>
              <a:rPr lang="nl-BE" sz="2000" dirty="0" smtClean="0"/>
              <a:t> must </a:t>
            </a:r>
            <a:r>
              <a:rPr lang="nl-BE" sz="2000" dirty="0" err="1" smtClean="0"/>
              <a:t>be</a:t>
            </a:r>
            <a:r>
              <a:rPr lang="nl-BE" sz="2000" dirty="0" smtClean="0"/>
              <a:t> </a:t>
            </a:r>
            <a:r>
              <a:rPr lang="nl-BE" sz="2000" dirty="0" err="1" smtClean="0"/>
              <a:t>targeted</a:t>
            </a:r>
            <a:r>
              <a:rPr lang="nl-BE" sz="2000" dirty="0" smtClean="0"/>
              <a:t>:  </a:t>
            </a:r>
            <a:r>
              <a:rPr lang="nl-BE" sz="2000" dirty="0" err="1" smtClean="0"/>
              <a:t>not</a:t>
            </a:r>
            <a:r>
              <a:rPr lang="nl-BE" sz="2000" dirty="0" smtClean="0"/>
              <a:t> </a:t>
            </a:r>
            <a:r>
              <a:rPr lang="nl-BE" sz="2000" dirty="0" err="1" smtClean="0"/>
              <a:t>to</a:t>
            </a:r>
            <a:r>
              <a:rPr lang="nl-BE" sz="2000" dirty="0" smtClean="0"/>
              <a:t> </a:t>
            </a:r>
            <a:r>
              <a:rPr lang="nl-BE" sz="2000" dirty="0" err="1" smtClean="0"/>
              <a:t>protect</a:t>
            </a:r>
            <a:r>
              <a:rPr lang="nl-BE" sz="2000" dirty="0" smtClean="0"/>
              <a:t> </a:t>
            </a:r>
            <a:r>
              <a:rPr lang="nl-BE" sz="2000" dirty="0" err="1" smtClean="0"/>
              <a:t>narrow</a:t>
            </a:r>
            <a:r>
              <a:rPr lang="nl-BE" sz="2000" dirty="0" smtClean="0"/>
              <a:t> </a:t>
            </a:r>
            <a:r>
              <a:rPr lang="nl-BE" sz="2000" dirty="0" err="1" smtClean="0"/>
              <a:t>group</a:t>
            </a:r>
            <a:r>
              <a:rPr lang="nl-BE" sz="2000" dirty="0" smtClean="0"/>
              <a:t> </a:t>
            </a:r>
            <a:r>
              <a:rPr lang="nl-BE" sz="2000" dirty="0" err="1" smtClean="0"/>
              <a:t>interests</a:t>
            </a:r>
            <a:r>
              <a:rPr lang="nl-BE" sz="2000" dirty="0" smtClean="0"/>
              <a:t> </a:t>
            </a:r>
            <a:r>
              <a:rPr lang="nl-BE" sz="2000" dirty="0" err="1" smtClean="0"/>
              <a:t>and</a:t>
            </a:r>
            <a:r>
              <a:rPr lang="nl-BE" sz="2000" dirty="0" smtClean="0"/>
              <a:t> </a:t>
            </a:r>
            <a:r>
              <a:rPr lang="nl-BE" sz="2000" dirty="0" err="1" smtClean="0"/>
              <a:t>create</a:t>
            </a:r>
            <a:r>
              <a:rPr lang="nl-BE" sz="2000" dirty="0" smtClean="0"/>
              <a:t> </a:t>
            </a:r>
            <a:r>
              <a:rPr lang="nl-BE" sz="2000" dirty="0" err="1" smtClean="0"/>
              <a:t>duality</a:t>
            </a:r>
            <a:r>
              <a:rPr lang="nl-BE" sz="2000" dirty="0" smtClean="0"/>
              <a:t> </a:t>
            </a:r>
            <a:r>
              <a:rPr lang="nl-BE" sz="2000" dirty="0" err="1" smtClean="0"/>
              <a:t>with</a:t>
            </a:r>
            <a:r>
              <a:rPr lang="nl-BE" sz="2000" dirty="0" smtClean="0"/>
              <a:t> insiders </a:t>
            </a:r>
            <a:r>
              <a:rPr lang="nl-BE" sz="2000" dirty="0" err="1" smtClean="0"/>
              <a:t>and</a:t>
            </a:r>
            <a:r>
              <a:rPr lang="nl-BE" sz="2000" dirty="0" smtClean="0"/>
              <a:t> outsiders  (e.g. : </a:t>
            </a:r>
            <a:r>
              <a:rPr lang="nl-BE" sz="2000" dirty="0" err="1" smtClean="0"/>
              <a:t>limited</a:t>
            </a:r>
            <a:r>
              <a:rPr lang="nl-BE" sz="2000" dirty="0" smtClean="0"/>
              <a:t> </a:t>
            </a:r>
            <a:r>
              <a:rPr lang="nl-BE" sz="2000" dirty="0" err="1" smtClean="0"/>
              <a:t>number</a:t>
            </a:r>
            <a:r>
              <a:rPr lang="nl-BE" sz="2000" dirty="0" smtClean="0"/>
              <a:t> of </a:t>
            </a:r>
            <a:r>
              <a:rPr lang="nl-BE" sz="2000" dirty="0" err="1" smtClean="0"/>
              <a:t>licences</a:t>
            </a:r>
            <a:r>
              <a:rPr lang="nl-BE" sz="2000" dirty="0" smtClean="0"/>
              <a:t> </a:t>
            </a:r>
            <a:r>
              <a:rPr lang="nl-BE" sz="2000" dirty="0" err="1" smtClean="0"/>
              <a:t>for</a:t>
            </a:r>
            <a:r>
              <a:rPr lang="nl-BE" sz="2000" dirty="0" smtClean="0"/>
              <a:t> </a:t>
            </a:r>
            <a:r>
              <a:rPr lang="nl-BE" sz="2000" dirty="0" err="1" smtClean="0"/>
              <a:t>freight</a:t>
            </a:r>
            <a:r>
              <a:rPr lang="nl-BE" sz="2000" dirty="0" smtClean="0"/>
              <a:t> carriers in Greece </a:t>
            </a:r>
            <a:r>
              <a:rPr lang="nl-BE" sz="2000" dirty="0" err="1" smtClean="0"/>
              <a:t>until</a:t>
            </a:r>
            <a:r>
              <a:rPr lang="nl-BE" sz="2000" dirty="0" smtClean="0"/>
              <a:t> </a:t>
            </a:r>
            <a:r>
              <a:rPr lang="nl-BE" sz="2000" dirty="0" err="1" smtClean="0"/>
              <a:t>recently</a:t>
            </a:r>
            <a:r>
              <a:rPr lang="nl-BE" sz="2000" dirty="0" smtClean="0"/>
              <a:t>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endParaRPr lang="nl-BE" sz="1600" dirty="0" smtClean="0"/>
          </a:p>
          <a:p>
            <a:pPr marL="925830" lvl="2" indent="-285750" eaLnBrk="1" fontAlgn="auto" hangingPunct="1">
              <a:spcAft>
                <a:spcPts val="0"/>
              </a:spcAft>
              <a:defRPr/>
            </a:pPr>
            <a:endParaRPr lang="nl-BE" sz="1600" dirty="0" smtClean="0"/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nl-BE" sz="2000" dirty="0"/>
          </a:p>
        </p:txBody>
      </p:sp>
    </p:spTree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7024687" cy="865188"/>
          </a:xfrm>
        </p:spPr>
        <p:txBody>
          <a:bodyPr rtlCol="0">
            <a:normAutofit/>
          </a:bodyPr>
          <a:lstStyle/>
          <a:p>
            <a:pPr marL="6858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1.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Threats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in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marketisation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: the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labour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 market</a:t>
            </a:r>
            <a:endParaRPr lang="nl-B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3" y="1125538"/>
            <a:ext cx="7559675" cy="4679950"/>
          </a:xfrm>
        </p:spPr>
        <p:txBody>
          <a:bodyPr rtlCol="0">
            <a:noAutofit/>
          </a:bodyPr>
          <a:lstStyle/>
          <a:p>
            <a:pPr marL="354330" indent="-285750" eaLnBrk="1" fontAlgn="auto" hangingPunct="1">
              <a:spcAft>
                <a:spcPts val="0"/>
              </a:spcAft>
              <a:defRPr/>
            </a:pPr>
            <a:r>
              <a:rPr lang="nl-BE" sz="2000" dirty="0" smtClean="0"/>
              <a:t>Power </a:t>
            </a:r>
            <a:r>
              <a:rPr lang="nl-BE" sz="2000" dirty="0" err="1" smtClean="0"/>
              <a:t>threatens</a:t>
            </a:r>
            <a:r>
              <a:rPr lang="nl-BE" sz="2000" dirty="0" smtClean="0"/>
              <a:t> </a:t>
            </a:r>
            <a:r>
              <a:rPr lang="nl-BE" sz="2000" dirty="0" err="1" smtClean="0"/>
              <a:t>equality</a:t>
            </a:r>
            <a:r>
              <a:rPr lang="nl-BE" sz="2000" dirty="0" smtClean="0"/>
              <a:t> in </a:t>
            </a:r>
            <a:r>
              <a:rPr lang="nl-BE" sz="2000" dirty="0" err="1" smtClean="0"/>
              <a:t>consumers</a:t>
            </a:r>
            <a:r>
              <a:rPr lang="nl-BE" sz="2000" dirty="0" smtClean="0"/>
              <a:t>&amp; producers market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nl-BE" sz="800" dirty="0" smtClean="0"/>
          </a:p>
          <a:p>
            <a:pPr marL="354330" indent="-285750" eaLnBrk="1" fontAlgn="auto" hangingPunct="1">
              <a:spcAft>
                <a:spcPts val="0"/>
              </a:spcAft>
              <a:defRPr/>
            </a:pPr>
            <a:r>
              <a:rPr lang="nl-BE" sz="2000" dirty="0" smtClean="0"/>
              <a:t>Power </a:t>
            </a:r>
            <a:r>
              <a:rPr lang="nl-BE" sz="2000" dirty="0" err="1" smtClean="0"/>
              <a:t>threatens</a:t>
            </a:r>
            <a:r>
              <a:rPr lang="nl-BE" sz="2000" dirty="0" smtClean="0"/>
              <a:t> </a:t>
            </a:r>
            <a:r>
              <a:rPr lang="nl-BE" sz="2000" dirty="0" err="1" smtClean="0"/>
              <a:t>equality</a:t>
            </a:r>
            <a:r>
              <a:rPr lang="nl-BE" sz="2000" dirty="0" smtClean="0"/>
              <a:t> in </a:t>
            </a:r>
            <a:r>
              <a:rPr lang="nl-BE" sz="2000" dirty="0" err="1" smtClean="0"/>
              <a:t>labour</a:t>
            </a:r>
            <a:r>
              <a:rPr lang="nl-BE" sz="2000" dirty="0" smtClean="0"/>
              <a:t> market/market of </a:t>
            </a:r>
            <a:r>
              <a:rPr lang="nl-BE" sz="2000" dirty="0" err="1" smtClean="0"/>
              <a:t>production</a:t>
            </a:r>
            <a:r>
              <a:rPr lang="nl-BE" sz="2000" dirty="0" smtClean="0"/>
              <a:t> factors  </a:t>
            </a:r>
            <a:r>
              <a:rPr lang="nl-BE" sz="2000" dirty="0"/>
              <a:t>even more </a:t>
            </a:r>
            <a:endParaRPr lang="nl-BE" sz="2000" dirty="0" smtClean="0"/>
          </a:p>
          <a:p>
            <a:pPr marL="354330" indent="-285750" eaLnBrk="1" fontAlgn="auto" hangingPunct="1">
              <a:spcAft>
                <a:spcPts val="0"/>
              </a:spcAft>
              <a:defRPr/>
            </a:pPr>
            <a:endParaRPr lang="nl-BE" sz="800" dirty="0"/>
          </a:p>
          <a:p>
            <a:pPr marL="354330" indent="-285750" eaLnBrk="1" fontAlgn="auto" hangingPunct="1">
              <a:spcAft>
                <a:spcPts val="0"/>
              </a:spcAft>
              <a:defRPr/>
            </a:pPr>
            <a:r>
              <a:rPr lang="nl-BE" sz="2000" dirty="0" err="1" smtClean="0"/>
              <a:t>From</a:t>
            </a:r>
            <a:r>
              <a:rPr lang="nl-BE" sz="2000" dirty="0" smtClean="0"/>
              <a:t> the </a:t>
            </a:r>
            <a:r>
              <a:rPr lang="nl-BE" sz="2000" dirty="0" err="1" smtClean="0"/>
              <a:t>very</a:t>
            </a:r>
            <a:r>
              <a:rPr lang="nl-BE" sz="2000" dirty="0" smtClean="0"/>
              <a:t> start, </a:t>
            </a:r>
            <a:r>
              <a:rPr lang="nl-BE" sz="2000" dirty="0" err="1" smtClean="0"/>
              <a:t>there’s</a:t>
            </a:r>
            <a:r>
              <a:rPr lang="nl-BE" sz="2000" dirty="0" smtClean="0"/>
              <a:t> no </a:t>
            </a:r>
            <a:r>
              <a:rPr lang="nl-BE" sz="2000" dirty="0" err="1" smtClean="0"/>
              <a:t>equality</a:t>
            </a:r>
            <a:r>
              <a:rPr lang="nl-BE" sz="2000" dirty="0" smtClean="0"/>
              <a:t> </a:t>
            </a:r>
            <a:r>
              <a:rPr lang="nl-BE" sz="2000" dirty="0" err="1" smtClean="0"/>
              <a:t>between</a:t>
            </a:r>
            <a:r>
              <a:rPr lang="nl-BE" sz="2000" dirty="0" smtClean="0"/>
              <a:t> :</a:t>
            </a:r>
          </a:p>
          <a:p>
            <a:pPr marL="651510" lvl="1" indent="-285750" eaLnBrk="1" fontAlgn="auto" hangingPunct="1">
              <a:spcAft>
                <a:spcPts val="0"/>
              </a:spcAft>
              <a:defRPr/>
            </a:pPr>
            <a:r>
              <a:rPr lang="nl-BE" sz="1800" dirty="0" err="1" smtClean="0"/>
              <a:t>Those</a:t>
            </a:r>
            <a:r>
              <a:rPr lang="nl-BE" sz="1800" dirty="0" smtClean="0"/>
              <a:t> </a:t>
            </a:r>
            <a:r>
              <a:rPr lang="nl-BE" sz="1800" dirty="0" err="1" smtClean="0"/>
              <a:t>who</a:t>
            </a:r>
            <a:r>
              <a:rPr lang="nl-BE" sz="1800" dirty="0" smtClean="0"/>
              <a:t> have </a:t>
            </a:r>
            <a:r>
              <a:rPr lang="nl-BE" sz="1800" dirty="0" err="1" smtClean="0"/>
              <a:t>only</a:t>
            </a:r>
            <a:r>
              <a:rPr lang="nl-BE" sz="1800" dirty="0" smtClean="0"/>
              <a:t> </a:t>
            </a:r>
            <a:r>
              <a:rPr lang="nl-BE" sz="1800" dirty="0" err="1" smtClean="0"/>
              <a:t>their</a:t>
            </a:r>
            <a:r>
              <a:rPr lang="nl-BE" sz="1800" dirty="0" smtClean="0"/>
              <a:t> </a:t>
            </a:r>
            <a:r>
              <a:rPr lang="nl-BE" sz="1800" dirty="0" err="1" smtClean="0"/>
              <a:t>talents</a:t>
            </a:r>
            <a:r>
              <a:rPr lang="nl-BE" sz="1800" dirty="0" smtClean="0"/>
              <a:t> </a:t>
            </a:r>
            <a:r>
              <a:rPr lang="nl-BE" sz="1800" dirty="0" err="1" smtClean="0"/>
              <a:t>and</a:t>
            </a:r>
            <a:r>
              <a:rPr lang="nl-BE" sz="1800" dirty="0" smtClean="0"/>
              <a:t> </a:t>
            </a:r>
            <a:r>
              <a:rPr lang="nl-BE" sz="1800" dirty="0" err="1" smtClean="0"/>
              <a:t>work</a:t>
            </a:r>
            <a:r>
              <a:rPr lang="nl-BE" sz="1800" dirty="0" smtClean="0"/>
              <a:t> </a:t>
            </a:r>
            <a:r>
              <a:rPr lang="nl-BE" sz="1800" dirty="0" err="1" smtClean="0"/>
              <a:t>capacity</a:t>
            </a:r>
            <a:r>
              <a:rPr lang="nl-BE" sz="1800" dirty="0" smtClean="0"/>
              <a:t> </a:t>
            </a:r>
            <a:r>
              <a:rPr lang="nl-BE" sz="1800" dirty="0" err="1" smtClean="0"/>
              <a:t>to</a:t>
            </a:r>
            <a:r>
              <a:rPr lang="nl-BE" sz="1800" dirty="0" smtClean="0"/>
              <a:t> </a:t>
            </a:r>
            <a:r>
              <a:rPr lang="nl-BE" sz="1800" dirty="0" err="1" smtClean="0"/>
              <a:t>earn</a:t>
            </a:r>
            <a:r>
              <a:rPr lang="nl-BE" sz="1800" dirty="0" smtClean="0"/>
              <a:t> a living</a:t>
            </a:r>
          </a:p>
          <a:p>
            <a:pPr marL="651510" lvl="1" indent="-285750" eaLnBrk="1" fontAlgn="auto" hangingPunct="1">
              <a:spcAft>
                <a:spcPts val="0"/>
              </a:spcAft>
              <a:defRPr/>
            </a:pPr>
            <a:r>
              <a:rPr lang="nl-BE" sz="1800" dirty="0" err="1" smtClean="0"/>
              <a:t>Those</a:t>
            </a:r>
            <a:r>
              <a:rPr lang="nl-BE" sz="1800" dirty="0" smtClean="0"/>
              <a:t> </a:t>
            </a:r>
            <a:r>
              <a:rPr lang="nl-BE" sz="1800" dirty="0" err="1" smtClean="0"/>
              <a:t>who</a:t>
            </a:r>
            <a:r>
              <a:rPr lang="nl-BE" sz="1800" dirty="0" smtClean="0"/>
              <a:t> </a:t>
            </a:r>
            <a:r>
              <a:rPr lang="nl-BE" sz="1800" dirty="0" err="1" smtClean="0"/>
              <a:t>possess</a:t>
            </a:r>
            <a:r>
              <a:rPr lang="nl-BE" sz="1800" dirty="0" smtClean="0"/>
              <a:t> </a:t>
            </a:r>
            <a:r>
              <a:rPr lang="nl-BE" sz="1800" dirty="0" err="1" smtClean="0"/>
              <a:t>capital</a:t>
            </a:r>
            <a:r>
              <a:rPr lang="nl-BE" sz="1800" dirty="0" smtClean="0"/>
              <a:t> as a major </a:t>
            </a:r>
            <a:r>
              <a:rPr lang="nl-BE" sz="1800" dirty="0" err="1" smtClean="0"/>
              <a:t>production</a:t>
            </a:r>
            <a:r>
              <a:rPr lang="nl-BE" sz="1800" dirty="0" smtClean="0"/>
              <a:t> factor</a:t>
            </a:r>
          </a:p>
          <a:p>
            <a:pPr marL="651510" lvl="1" indent="-285750" eaLnBrk="1" fontAlgn="auto" hangingPunct="1">
              <a:spcAft>
                <a:spcPts val="0"/>
              </a:spcAft>
              <a:defRPr/>
            </a:pPr>
            <a:r>
              <a:rPr lang="nl-BE" sz="1800" dirty="0" smtClean="0"/>
              <a:t>In the </a:t>
            </a:r>
            <a:r>
              <a:rPr lang="nl-BE" sz="1800" dirty="0" err="1" smtClean="0"/>
              <a:t>group</a:t>
            </a:r>
            <a:r>
              <a:rPr lang="nl-BE" sz="1800" dirty="0" smtClean="0"/>
              <a:t> of </a:t>
            </a:r>
            <a:r>
              <a:rPr lang="nl-BE" sz="1800" dirty="0" err="1" smtClean="0"/>
              <a:t>workers</a:t>
            </a:r>
            <a:r>
              <a:rPr lang="nl-BE" sz="1800" dirty="0" smtClean="0"/>
              <a:t>, </a:t>
            </a:r>
            <a:r>
              <a:rPr lang="nl-BE" sz="1800" dirty="0" err="1" smtClean="0"/>
              <a:t>talents</a:t>
            </a:r>
            <a:r>
              <a:rPr lang="nl-BE" sz="1800" dirty="0" smtClean="0"/>
              <a:t> are </a:t>
            </a:r>
            <a:r>
              <a:rPr lang="nl-BE" sz="1800" dirty="0" err="1" smtClean="0"/>
              <a:t>unevenly</a:t>
            </a:r>
            <a:r>
              <a:rPr lang="nl-BE" sz="1800" dirty="0" smtClean="0"/>
              <a:t> </a:t>
            </a:r>
            <a:r>
              <a:rPr lang="nl-BE" sz="1800" dirty="0" err="1" smtClean="0"/>
              <a:t>divided</a:t>
            </a:r>
            <a:endParaRPr lang="nl-BE" sz="1800" dirty="0" smtClean="0"/>
          </a:p>
          <a:p>
            <a:pPr marL="651510" lvl="1" indent="-285750" eaLnBrk="1" fontAlgn="auto" hangingPunct="1">
              <a:spcAft>
                <a:spcPts val="0"/>
              </a:spcAft>
              <a:defRPr/>
            </a:pPr>
            <a:endParaRPr lang="nl-BE" sz="1800" dirty="0"/>
          </a:p>
          <a:p>
            <a:pPr marL="354330" indent="-285750" eaLnBrk="1" fontAlgn="auto" hangingPunct="1">
              <a:spcAft>
                <a:spcPts val="0"/>
              </a:spcAft>
              <a:defRPr/>
            </a:pPr>
            <a:r>
              <a:rPr lang="nl-BE" sz="2000" dirty="0" err="1" smtClean="0"/>
              <a:t>After</a:t>
            </a:r>
            <a:r>
              <a:rPr lang="nl-BE" sz="2000" dirty="0" smtClean="0"/>
              <a:t> 150 </a:t>
            </a:r>
            <a:r>
              <a:rPr lang="nl-BE" sz="2000" dirty="0" err="1" smtClean="0"/>
              <a:t>years</a:t>
            </a:r>
            <a:r>
              <a:rPr lang="nl-BE" sz="2000" dirty="0" smtClean="0"/>
              <a:t> of </a:t>
            </a:r>
            <a:r>
              <a:rPr lang="nl-BE" sz="2000" dirty="0" err="1" smtClean="0"/>
              <a:t>social</a:t>
            </a:r>
            <a:r>
              <a:rPr lang="nl-BE" sz="2000" dirty="0" smtClean="0"/>
              <a:t> </a:t>
            </a:r>
            <a:r>
              <a:rPr lang="nl-BE" sz="2000" dirty="0" err="1" smtClean="0"/>
              <a:t>history</a:t>
            </a:r>
            <a:r>
              <a:rPr lang="nl-BE" sz="2000" dirty="0" smtClean="0"/>
              <a:t> in </a:t>
            </a:r>
            <a:r>
              <a:rPr lang="nl-BE" sz="2000" dirty="0" err="1" smtClean="0"/>
              <a:t>industrialised</a:t>
            </a:r>
            <a:r>
              <a:rPr lang="nl-BE" sz="2000" dirty="0" smtClean="0"/>
              <a:t> </a:t>
            </a:r>
            <a:r>
              <a:rPr lang="nl-BE" sz="2000" dirty="0" err="1" smtClean="0"/>
              <a:t>countries</a:t>
            </a:r>
            <a:r>
              <a:rPr lang="nl-BE" sz="2000" dirty="0" smtClean="0"/>
              <a:t>, </a:t>
            </a:r>
            <a:r>
              <a:rPr lang="nl-BE" sz="2000" dirty="0" err="1" smtClean="0"/>
              <a:t>liberal</a:t>
            </a:r>
            <a:r>
              <a:rPr lang="nl-BE" sz="2000" dirty="0" smtClean="0"/>
              <a:t> </a:t>
            </a:r>
            <a:r>
              <a:rPr lang="nl-BE" sz="2000" dirty="0" err="1" smtClean="0"/>
              <a:t>economists</a:t>
            </a:r>
            <a:r>
              <a:rPr lang="nl-BE" sz="2000" dirty="0" smtClean="0"/>
              <a:t> </a:t>
            </a:r>
            <a:r>
              <a:rPr lang="nl-BE" sz="2000" dirty="0" err="1" smtClean="0"/>
              <a:t>still</a:t>
            </a:r>
            <a:r>
              <a:rPr lang="nl-BE" sz="2000" dirty="0" smtClean="0"/>
              <a:t> </a:t>
            </a:r>
            <a:r>
              <a:rPr lang="nl-BE" sz="2000" dirty="0" err="1" smtClean="0"/>
              <a:t>rely</a:t>
            </a:r>
            <a:r>
              <a:rPr lang="nl-BE" sz="2000" dirty="0" smtClean="0"/>
              <a:t> </a:t>
            </a:r>
            <a:r>
              <a:rPr lang="nl-BE" sz="2000" dirty="0" err="1" smtClean="0"/>
              <a:t>mainly</a:t>
            </a:r>
            <a:r>
              <a:rPr lang="nl-BE" sz="2000" dirty="0" smtClean="0"/>
              <a:t> on the pure market model </a:t>
            </a:r>
            <a:r>
              <a:rPr lang="nl-BE" sz="2000" dirty="0" err="1" smtClean="0"/>
              <a:t>to</a:t>
            </a:r>
            <a:r>
              <a:rPr lang="nl-BE" sz="2000" dirty="0" smtClean="0"/>
              <a:t> make </a:t>
            </a:r>
            <a:r>
              <a:rPr lang="nl-BE" sz="2000" dirty="0" err="1" smtClean="0"/>
              <a:t>recommendations</a:t>
            </a:r>
            <a:r>
              <a:rPr lang="nl-BE" sz="2000" dirty="0" smtClean="0"/>
              <a:t> on the </a:t>
            </a:r>
            <a:r>
              <a:rPr lang="nl-BE" sz="2000" dirty="0" err="1" smtClean="0"/>
              <a:t>labour</a:t>
            </a:r>
            <a:r>
              <a:rPr lang="nl-BE" sz="2000" dirty="0" smtClean="0"/>
              <a:t> market</a:t>
            </a:r>
          </a:p>
          <a:p>
            <a:pPr marL="354330" indent="-285750" eaLnBrk="1" fontAlgn="auto" hangingPunct="1">
              <a:spcAft>
                <a:spcPts val="0"/>
              </a:spcAft>
              <a:defRPr/>
            </a:pPr>
            <a:r>
              <a:rPr lang="nl-BE" sz="2000" dirty="0" err="1" smtClean="0"/>
              <a:t>Biased</a:t>
            </a:r>
            <a:r>
              <a:rPr lang="nl-BE" sz="2000" dirty="0" smtClean="0"/>
              <a:t> </a:t>
            </a:r>
            <a:r>
              <a:rPr lang="nl-BE" sz="2000" dirty="0" err="1" smtClean="0"/>
              <a:t>by</a:t>
            </a:r>
            <a:r>
              <a:rPr lang="nl-BE" sz="2000" dirty="0" smtClean="0"/>
              <a:t> corporate </a:t>
            </a:r>
            <a:r>
              <a:rPr lang="nl-BE" sz="2000" dirty="0" err="1" smtClean="0"/>
              <a:t>lobbies</a:t>
            </a:r>
            <a:r>
              <a:rPr lang="nl-BE" sz="2000" dirty="0" smtClean="0"/>
              <a:t>?  </a:t>
            </a:r>
            <a:r>
              <a:rPr lang="nl-BE" sz="2000" dirty="0" err="1" smtClean="0"/>
              <a:t>academic</a:t>
            </a:r>
            <a:r>
              <a:rPr lang="nl-BE" sz="2000" dirty="0" smtClean="0"/>
              <a:t> mainstream? </a:t>
            </a:r>
            <a:r>
              <a:rPr lang="nl-BE" sz="2000" dirty="0" err="1" smtClean="0"/>
              <a:t>Blunt</a:t>
            </a:r>
            <a:r>
              <a:rPr lang="nl-BE" sz="2000" dirty="0" smtClean="0"/>
              <a:t> </a:t>
            </a:r>
            <a:r>
              <a:rPr lang="nl-BE" sz="2000" dirty="0" err="1" smtClean="0"/>
              <a:t>shortsightedness</a:t>
            </a:r>
            <a:r>
              <a:rPr lang="nl-BE" sz="2000" dirty="0" smtClean="0"/>
              <a:t> ? 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nl-BE" sz="2000" dirty="0"/>
          </a:p>
        </p:txBody>
      </p:sp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7024687" cy="865188"/>
          </a:xfrm>
        </p:spPr>
        <p:txBody>
          <a:bodyPr rtlCol="0">
            <a:normAutofit/>
          </a:bodyPr>
          <a:lstStyle/>
          <a:p>
            <a:pPr marL="6858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1.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Threats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in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marketisation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: the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labour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 market</a:t>
            </a:r>
            <a:endParaRPr lang="nl-B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188" y="1385888"/>
            <a:ext cx="8208962" cy="4681537"/>
          </a:xfrm>
        </p:spPr>
        <p:txBody>
          <a:bodyPr rtlCol="0">
            <a:noAutofit/>
          </a:bodyPr>
          <a:lstStyle/>
          <a:p>
            <a:pPr marL="354330" indent="-285750" eaLnBrk="1" fontAlgn="auto" hangingPunct="1">
              <a:spcAft>
                <a:spcPts val="0"/>
              </a:spcAft>
              <a:defRPr/>
            </a:pPr>
            <a:r>
              <a:rPr lang="nl-BE" sz="2000" dirty="0" smtClean="0"/>
              <a:t>In </a:t>
            </a:r>
            <a:r>
              <a:rPr lang="nl-BE" sz="2000" dirty="0" err="1" smtClean="0"/>
              <a:t>labour</a:t>
            </a:r>
            <a:r>
              <a:rPr lang="nl-BE" sz="2000" dirty="0" smtClean="0"/>
              <a:t> market : pure market </a:t>
            </a:r>
            <a:r>
              <a:rPr lang="nl-BE" sz="2000" dirty="0" err="1" smtClean="0"/>
              <a:t>mechanism</a:t>
            </a:r>
            <a:r>
              <a:rPr lang="nl-BE" sz="2000" dirty="0" smtClean="0"/>
              <a:t> leads </a:t>
            </a:r>
            <a:r>
              <a:rPr lang="nl-BE" sz="2000" dirty="0" err="1" smtClean="0"/>
              <a:t>to</a:t>
            </a:r>
            <a:r>
              <a:rPr lang="nl-BE" sz="2000" dirty="0" smtClean="0"/>
              <a:t> </a:t>
            </a:r>
            <a:r>
              <a:rPr lang="nl-BE" sz="2000" dirty="0" err="1" smtClean="0"/>
              <a:t>inequality</a:t>
            </a:r>
            <a:endParaRPr lang="nl-BE" sz="2000" dirty="0" smtClean="0"/>
          </a:p>
          <a:p>
            <a:pPr marL="354330" indent="-285750" eaLnBrk="1" fontAlgn="auto" hangingPunct="1">
              <a:spcAft>
                <a:spcPts val="0"/>
              </a:spcAft>
              <a:defRPr/>
            </a:pPr>
            <a:endParaRPr lang="nl-BE" sz="2000" dirty="0"/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nl-BE" sz="2000" dirty="0"/>
          </a:p>
        </p:txBody>
      </p:sp>
      <p:grpSp>
        <p:nvGrpSpPr>
          <p:cNvPr id="21507" name="Group 9"/>
          <p:cNvGrpSpPr>
            <a:grpSpLocks/>
          </p:cNvGrpSpPr>
          <p:nvPr/>
        </p:nvGrpSpPr>
        <p:grpSpPr bwMode="auto">
          <a:xfrm>
            <a:off x="1116013" y="1735138"/>
            <a:ext cx="6808787" cy="4176712"/>
            <a:chOff x="190260" y="457510"/>
            <a:chExt cx="8844713" cy="6211850"/>
          </a:xfrm>
        </p:grpSpPr>
        <p:pic>
          <p:nvPicPr>
            <p:cNvPr id="21508" name="Picture 2" descr="http://4.bp.blogspot.com/-xl0WjRS0xHo/T2nyJvEQXhI/AAAAAAAAAIk/OZUwdhJH1rM/s1600/paris_1.png"/>
            <p:cNvPicPr>
              <a:picLocks noChangeAspect="1" noChangeArrowheads="1"/>
            </p:cNvPicPr>
            <p:nvPr/>
          </p:nvPicPr>
          <p:blipFill>
            <a:blip r:embed="rId2"/>
            <a:srcRect b="25838"/>
            <a:stretch>
              <a:fillRect/>
            </a:stretch>
          </p:blipFill>
          <p:spPr bwMode="auto">
            <a:xfrm>
              <a:off x="190260" y="457510"/>
              <a:ext cx="8844713" cy="5401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09" name="TextBox 1"/>
            <p:cNvSpPr txBox="1">
              <a:spLocks noChangeArrowheads="1"/>
            </p:cNvSpPr>
            <p:nvPr/>
          </p:nvSpPr>
          <p:spPr bwMode="auto">
            <a:xfrm>
              <a:off x="2627784" y="1465039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altLang="nl-BE" sz="1400" b="1">
                  <a:solidFill>
                    <a:srgbClr val="14EB03"/>
                  </a:solidFill>
                </a:rPr>
                <a:t>UK</a:t>
              </a:r>
            </a:p>
          </p:txBody>
        </p:sp>
        <p:sp>
          <p:nvSpPr>
            <p:cNvPr id="21510" name="TextBox 2"/>
            <p:cNvSpPr txBox="1">
              <a:spLocks noChangeArrowheads="1"/>
            </p:cNvSpPr>
            <p:nvPr/>
          </p:nvSpPr>
          <p:spPr bwMode="auto">
            <a:xfrm>
              <a:off x="1187624" y="3553271"/>
              <a:ext cx="7200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altLang="nl-BE" sz="1400" b="1">
                  <a:solidFill>
                    <a:srgbClr val="0000FF"/>
                  </a:solidFill>
                </a:rPr>
                <a:t>Japan</a:t>
              </a:r>
            </a:p>
          </p:txBody>
        </p:sp>
        <p:sp>
          <p:nvSpPr>
            <p:cNvPr id="21511" name="TextBox 3"/>
            <p:cNvSpPr txBox="1">
              <a:spLocks noChangeArrowheads="1"/>
            </p:cNvSpPr>
            <p:nvPr/>
          </p:nvSpPr>
          <p:spPr bwMode="auto">
            <a:xfrm>
              <a:off x="7236296" y="2401143"/>
              <a:ext cx="5760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altLang="nl-BE" sz="1400" b="1">
                  <a:solidFill>
                    <a:srgbClr val="CC00CC"/>
                  </a:solidFill>
                </a:rPr>
                <a:t>USA</a:t>
              </a:r>
            </a:p>
          </p:txBody>
        </p:sp>
        <p:sp>
          <p:nvSpPr>
            <p:cNvPr id="21512" name="TextBox 4"/>
            <p:cNvSpPr txBox="1">
              <a:spLocks noChangeArrowheads="1"/>
            </p:cNvSpPr>
            <p:nvPr/>
          </p:nvSpPr>
          <p:spPr bwMode="auto">
            <a:xfrm>
              <a:off x="7884368" y="3265239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altLang="nl-BE" sz="1400" b="1">
                  <a:solidFill>
                    <a:srgbClr val="F1B00F"/>
                  </a:solidFill>
                </a:rPr>
                <a:t>UK</a:t>
              </a:r>
            </a:p>
          </p:txBody>
        </p:sp>
        <p:sp>
          <p:nvSpPr>
            <p:cNvPr id="21513" name="TextBox 5"/>
            <p:cNvSpPr txBox="1">
              <a:spLocks noChangeArrowheads="1"/>
            </p:cNvSpPr>
            <p:nvPr/>
          </p:nvSpPr>
          <p:spPr bwMode="auto">
            <a:xfrm>
              <a:off x="7581214" y="4057327"/>
              <a:ext cx="80721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altLang="nl-BE" sz="1400" b="1">
                  <a:solidFill>
                    <a:srgbClr val="FF0000"/>
                  </a:solidFill>
                </a:rPr>
                <a:t>France</a:t>
              </a:r>
            </a:p>
          </p:txBody>
        </p:sp>
        <p:sp>
          <p:nvSpPr>
            <p:cNvPr id="21514" name="TextBox 7"/>
            <p:cNvSpPr txBox="1">
              <a:spLocks noChangeArrowheads="1"/>
            </p:cNvSpPr>
            <p:nvPr/>
          </p:nvSpPr>
          <p:spPr bwMode="auto">
            <a:xfrm>
              <a:off x="7524328" y="4561383"/>
              <a:ext cx="7200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altLang="nl-BE" sz="1400" b="1">
                  <a:solidFill>
                    <a:srgbClr val="0000FF"/>
                  </a:solidFill>
                </a:rPr>
                <a:t>Japan</a:t>
              </a:r>
            </a:p>
          </p:txBody>
        </p:sp>
        <p:sp>
          <p:nvSpPr>
            <p:cNvPr id="21515" name="TextBox 6"/>
            <p:cNvSpPr txBox="1">
              <a:spLocks noChangeArrowheads="1"/>
            </p:cNvSpPr>
            <p:nvPr/>
          </p:nvSpPr>
          <p:spPr bwMode="auto">
            <a:xfrm>
              <a:off x="755576" y="560874"/>
              <a:ext cx="7560840" cy="70788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altLang="nl-BE" sz="2000" b="1">
                  <a:solidFill>
                    <a:srgbClr val="333399"/>
                  </a:solidFill>
                </a:rPr>
                <a:t>Share of income going to top 0.1%  (1886-2010)</a:t>
              </a:r>
            </a:p>
            <a:p>
              <a:pPr algn="ctr"/>
              <a:endParaRPr lang="en-GB" altLang="nl-BE" sz="2000" b="1">
                <a:solidFill>
                  <a:srgbClr val="333399"/>
                </a:solidFill>
              </a:endParaRPr>
            </a:p>
          </p:txBody>
        </p:sp>
        <p:sp>
          <p:nvSpPr>
            <p:cNvPr id="21516" name="TextBox 8"/>
            <p:cNvSpPr txBox="1">
              <a:spLocks noChangeArrowheads="1"/>
            </p:cNvSpPr>
            <p:nvPr/>
          </p:nvSpPr>
          <p:spPr bwMode="auto">
            <a:xfrm>
              <a:off x="1043608" y="5930696"/>
              <a:ext cx="702078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altLang="nl-BE" sz="1400" b="1">
                  <a:solidFill>
                    <a:srgbClr val="000000"/>
                  </a:solidFill>
                </a:rPr>
                <a:t>The World Top Incomes Database  </a:t>
              </a:r>
              <a:br>
                <a:rPr lang="en-GB" altLang="nl-BE" sz="1400" b="1">
                  <a:solidFill>
                    <a:srgbClr val="000000"/>
                  </a:solidFill>
                </a:rPr>
              </a:br>
              <a:r>
                <a:rPr lang="en-GB" altLang="nl-BE" sz="1400" b="1">
                  <a:solidFill>
                    <a:srgbClr val="000000"/>
                  </a:solidFill>
                </a:rPr>
                <a:t>Facundo Alvaredo, Tony Atkinson, Thomas Piketty, Emmanuel Saez</a:t>
              </a:r>
              <a:r>
                <a:rPr lang="en-GB" altLang="nl-BE" sz="1400">
                  <a:solidFill>
                    <a:srgbClr val="000000"/>
                  </a:solidFill>
                </a:rPr>
                <a:t/>
              </a:r>
              <a:br>
                <a:rPr lang="en-GB" altLang="nl-BE" sz="1400">
                  <a:solidFill>
                    <a:srgbClr val="000000"/>
                  </a:solidFill>
                </a:rPr>
              </a:br>
              <a:r>
                <a:rPr lang="en-GB" altLang="nl-BE" sz="1400" b="1">
                  <a:solidFill>
                    <a:srgbClr val="333399"/>
                  </a:solidFill>
                  <a:hlinkClick r:id="rId3"/>
                </a:rPr>
                <a:t>http://g-mond.parisschoolofeconomics.eu/topincomes</a:t>
              </a:r>
              <a:r>
                <a:rPr lang="en-GB" altLang="nl-BE" sz="1400" b="1">
                  <a:solidFill>
                    <a:srgbClr val="333399"/>
                  </a:solidFill>
                </a:rPr>
                <a:t> </a:t>
              </a:r>
            </a:p>
          </p:txBody>
        </p:sp>
      </p:grpSp>
    </p:spTree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7024688" cy="863600"/>
          </a:xfrm>
        </p:spPr>
        <p:txBody>
          <a:bodyPr rtlCol="0">
            <a:normAutofit/>
          </a:bodyPr>
          <a:lstStyle/>
          <a:p>
            <a:pPr marL="6858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1.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Threats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in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marketisation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: the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labour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 market</a:t>
            </a:r>
            <a:endParaRPr lang="nl-B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3" y="1125538"/>
            <a:ext cx="7559675" cy="4679950"/>
          </a:xfrm>
        </p:spPr>
        <p:txBody>
          <a:bodyPr rtlCol="0">
            <a:no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nl-BE" sz="2000" dirty="0" err="1" smtClean="0"/>
              <a:t>Protection</a:t>
            </a:r>
            <a:r>
              <a:rPr lang="nl-BE" sz="2000" dirty="0" smtClean="0"/>
              <a:t> of </a:t>
            </a:r>
            <a:r>
              <a:rPr lang="nl-BE" sz="2000" dirty="0" err="1" smtClean="0"/>
              <a:t>labour</a:t>
            </a:r>
            <a:r>
              <a:rPr lang="nl-BE" sz="2000" dirty="0" smtClean="0"/>
              <a:t> </a:t>
            </a:r>
            <a:r>
              <a:rPr lang="nl-BE" sz="2000" dirty="0" err="1" smtClean="0"/>
              <a:t>under</a:t>
            </a:r>
            <a:r>
              <a:rPr lang="nl-BE" sz="2000" dirty="0" smtClean="0"/>
              <a:t> </a:t>
            </a:r>
            <a:r>
              <a:rPr lang="nl-BE" sz="2000" dirty="0" err="1" smtClean="0"/>
              <a:t>pressure</a:t>
            </a:r>
            <a:r>
              <a:rPr lang="nl-BE" sz="2000" dirty="0" smtClean="0"/>
              <a:t> </a:t>
            </a:r>
            <a:r>
              <a:rPr lang="nl-BE" sz="2000" dirty="0" err="1" smtClean="0"/>
              <a:t>by</a:t>
            </a:r>
            <a:r>
              <a:rPr lang="nl-BE" sz="2000" dirty="0" smtClean="0"/>
              <a:t> European </a:t>
            </a:r>
            <a:r>
              <a:rPr lang="nl-BE" sz="2000" dirty="0" err="1" smtClean="0"/>
              <a:t>Commission</a:t>
            </a:r>
            <a:r>
              <a:rPr lang="nl-BE" sz="2000" dirty="0" smtClean="0"/>
              <a:t>: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nl-BE" sz="1800" dirty="0" smtClean="0"/>
              <a:t>Trojka record in crisis </a:t>
            </a:r>
            <a:r>
              <a:rPr lang="nl-BE" sz="1800" dirty="0" err="1" smtClean="0"/>
              <a:t>countries</a:t>
            </a:r>
            <a:r>
              <a:rPr lang="nl-BE" sz="1800" dirty="0" smtClean="0"/>
              <a:t> </a:t>
            </a:r>
            <a:r>
              <a:rPr lang="nl-BE" sz="1800" dirty="0" err="1" smtClean="0"/>
              <a:t>like</a:t>
            </a:r>
            <a:r>
              <a:rPr lang="nl-BE" sz="1800" dirty="0" smtClean="0"/>
              <a:t> </a:t>
            </a:r>
            <a:r>
              <a:rPr lang="nl-BE" sz="1800" dirty="0"/>
              <a:t>G</a:t>
            </a:r>
            <a:r>
              <a:rPr lang="nl-BE" sz="1800" dirty="0" smtClean="0"/>
              <a:t>reece </a:t>
            </a:r>
            <a:r>
              <a:rPr lang="nl-BE" sz="1800" dirty="0" err="1" smtClean="0"/>
              <a:t>and</a:t>
            </a:r>
            <a:r>
              <a:rPr lang="nl-BE" sz="1800" dirty="0" smtClean="0"/>
              <a:t> Portugal: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600" dirty="0" err="1" smtClean="0"/>
              <a:t>Sectoral</a:t>
            </a:r>
            <a:r>
              <a:rPr lang="nl-BE" sz="1600" dirty="0" smtClean="0"/>
              <a:t> </a:t>
            </a:r>
            <a:r>
              <a:rPr lang="nl-BE" sz="1600" dirty="0" err="1" smtClean="0"/>
              <a:t>and</a:t>
            </a:r>
            <a:r>
              <a:rPr lang="nl-BE" sz="1600" dirty="0" smtClean="0"/>
              <a:t> </a:t>
            </a:r>
            <a:r>
              <a:rPr lang="nl-BE" sz="1600" dirty="0" err="1" smtClean="0"/>
              <a:t>interprofessional</a:t>
            </a:r>
            <a:r>
              <a:rPr lang="nl-BE" sz="1600" dirty="0" smtClean="0"/>
              <a:t> (</a:t>
            </a:r>
            <a:r>
              <a:rPr lang="nl-BE" sz="1600" dirty="0" err="1" smtClean="0"/>
              <a:t>national</a:t>
            </a:r>
            <a:r>
              <a:rPr lang="nl-BE" sz="1600" dirty="0" smtClean="0"/>
              <a:t>) </a:t>
            </a:r>
            <a:r>
              <a:rPr lang="nl-BE" sz="1600" dirty="0" err="1" smtClean="0"/>
              <a:t>collective</a:t>
            </a:r>
            <a:r>
              <a:rPr lang="nl-BE" sz="1600" dirty="0" smtClean="0"/>
              <a:t> </a:t>
            </a:r>
            <a:r>
              <a:rPr lang="nl-BE" sz="1600" dirty="0" err="1" smtClean="0"/>
              <a:t>bargaining</a:t>
            </a:r>
            <a:r>
              <a:rPr lang="nl-BE" sz="1600" dirty="0" smtClean="0"/>
              <a:t> </a:t>
            </a:r>
            <a:r>
              <a:rPr lang="nl-BE" sz="1600" dirty="0" err="1" smtClean="0"/>
              <a:t>under</a:t>
            </a:r>
            <a:r>
              <a:rPr lang="nl-BE" sz="1600" dirty="0" smtClean="0"/>
              <a:t> </a:t>
            </a:r>
            <a:r>
              <a:rPr lang="nl-BE" sz="1600" dirty="0" err="1" smtClean="0"/>
              <a:t>threat</a:t>
            </a:r>
            <a:endParaRPr lang="nl-BE" sz="1600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600" dirty="0" err="1" smtClean="0"/>
              <a:t>Sectoral</a:t>
            </a:r>
            <a:r>
              <a:rPr lang="nl-BE" sz="1600" dirty="0" smtClean="0"/>
              <a:t> </a:t>
            </a:r>
            <a:r>
              <a:rPr lang="nl-BE" sz="1600" dirty="0" err="1" smtClean="0"/>
              <a:t>agreements</a:t>
            </a:r>
            <a:r>
              <a:rPr lang="nl-BE" sz="1600" dirty="0" smtClean="0"/>
              <a:t> </a:t>
            </a:r>
            <a:r>
              <a:rPr lang="nl-BE" sz="1600" dirty="0" err="1" smtClean="0"/>
              <a:t>abrogated</a:t>
            </a:r>
            <a:endParaRPr lang="nl-BE" sz="1600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nl-BE" sz="1600" dirty="0" err="1" smtClean="0"/>
              <a:t>Individual</a:t>
            </a:r>
            <a:r>
              <a:rPr lang="nl-BE" sz="1600" dirty="0" smtClean="0"/>
              <a:t> </a:t>
            </a:r>
            <a:r>
              <a:rPr lang="nl-BE" sz="1600" dirty="0" err="1" smtClean="0"/>
              <a:t>and</a:t>
            </a:r>
            <a:r>
              <a:rPr lang="nl-BE" sz="1600" dirty="0" smtClean="0"/>
              <a:t> </a:t>
            </a:r>
            <a:r>
              <a:rPr lang="nl-BE" sz="1600" dirty="0" err="1" smtClean="0"/>
              <a:t>firm</a:t>
            </a:r>
            <a:r>
              <a:rPr lang="nl-BE" sz="1600" dirty="0" smtClean="0"/>
              <a:t> level </a:t>
            </a:r>
            <a:r>
              <a:rPr lang="nl-BE" sz="1600" dirty="0" err="1" smtClean="0"/>
              <a:t>bargaining</a:t>
            </a:r>
            <a:r>
              <a:rPr lang="nl-BE" sz="1600" dirty="0" smtClean="0"/>
              <a:t> </a:t>
            </a:r>
            <a:r>
              <a:rPr lang="nl-BE" sz="1600" dirty="0" err="1" smtClean="0"/>
              <a:t>promoted</a:t>
            </a:r>
            <a:endParaRPr lang="nl-BE" sz="1600" dirty="0" smtClean="0"/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nl-BE" sz="1800" dirty="0" err="1" smtClean="0"/>
              <a:t>Stubborn</a:t>
            </a:r>
            <a:r>
              <a:rPr lang="nl-BE" sz="1800" dirty="0" smtClean="0"/>
              <a:t> </a:t>
            </a:r>
            <a:r>
              <a:rPr lang="nl-BE" sz="1800" dirty="0" err="1" smtClean="0"/>
              <a:t>refusal</a:t>
            </a:r>
            <a:r>
              <a:rPr lang="nl-BE" sz="1800" dirty="0" smtClean="0"/>
              <a:t> of EC </a:t>
            </a:r>
            <a:r>
              <a:rPr lang="nl-BE" sz="1800" dirty="0" err="1" smtClean="0"/>
              <a:t>to</a:t>
            </a:r>
            <a:r>
              <a:rPr lang="nl-BE" sz="1800" dirty="0" smtClean="0"/>
              <a:t> </a:t>
            </a:r>
            <a:r>
              <a:rPr lang="nl-BE" sz="1800" dirty="0" err="1" smtClean="0"/>
              <a:t>include</a:t>
            </a:r>
            <a:r>
              <a:rPr lang="nl-BE" sz="1800" dirty="0" smtClean="0"/>
              <a:t> </a:t>
            </a:r>
            <a:r>
              <a:rPr lang="nl-BE" sz="1800" dirty="0" err="1" smtClean="0"/>
              <a:t>enforceable</a:t>
            </a:r>
            <a:r>
              <a:rPr lang="nl-BE" sz="1800" dirty="0" smtClean="0"/>
              <a:t> </a:t>
            </a:r>
            <a:r>
              <a:rPr lang="nl-BE" sz="1800" dirty="0" err="1" smtClean="0"/>
              <a:t>labour</a:t>
            </a:r>
            <a:r>
              <a:rPr lang="nl-BE" sz="1800" dirty="0" smtClean="0"/>
              <a:t> </a:t>
            </a:r>
            <a:r>
              <a:rPr lang="nl-BE" sz="1800" dirty="0" err="1" smtClean="0"/>
              <a:t>clauses</a:t>
            </a:r>
            <a:r>
              <a:rPr lang="nl-BE" sz="1800" dirty="0" smtClean="0"/>
              <a:t> in </a:t>
            </a:r>
            <a:r>
              <a:rPr lang="nl-BE" sz="1800" dirty="0" err="1" smtClean="0"/>
              <a:t>trade</a:t>
            </a:r>
            <a:r>
              <a:rPr lang="nl-BE" sz="1800" dirty="0" smtClean="0"/>
              <a:t> &amp; investment </a:t>
            </a:r>
            <a:r>
              <a:rPr lang="nl-BE" sz="1800" dirty="0" err="1" smtClean="0"/>
              <a:t>agreements</a:t>
            </a:r>
            <a:endParaRPr lang="nl-BE" sz="1800" dirty="0" smtClean="0"/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endParaRPr lang="nl-BE" sz="18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nl-BE" sz="2000" dirty="0" smtClean="0"/>
              <a:t>DG ECFIN: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nl-BE" sz="1800" dirty="0" smtClean="0"/>
              <a:t>‘On </a:t>
            </a:r>
            <a:r>
              <a:rPr lang="nl-BE" sz="1800" dirty="0" err="1" smtClean="0"/>
              <a:t>governm</a:t>
            </a:r>
            <a:r>
              <a:rPr lang="nl-BE" sz="1800" dirty="0" smtClean="0"/>
              <a:t> </a:t>
            </a:r>
            <a:r>
              <a:rPr lang="nl-BE" sz="1800" dirty="0" err="1" smtClean="0"/>
              <a:t>employment</a:t>
            </a:r>
            <a:r>
              <a:rPr lang="nl-BE" sz="1800" dirty="0" smtClean="0"/>
              <a:t> : “</a:t>
            </a:r>
            <a:r>
              <a:rPr lang="nl-BE" sz="1800" dirty="0" err="1" smtClean="0"/>
              <a:t>Bargaining</a:t>
            </a:r>
            <a:r>
              <a:rPr lang="nl-BE" sz="1800" dirty="0" smtClean="0"/>
              <a:t> power of </a:t>
            </a:r>
            <a:r>
              <a:rPr lang="nl-BE" sz="1800" dirty="0" err="1" smtClean="0"/>
              <a:t>unions</a:t>
            </a:r>
            <a:r>
              <a:rPr lang="nl-BE" sz="1800" dirty="0" smtClean="0"/>
              <a:t>  is </a:t>
            </a:r>
            <a:r>
              <a:rPr lang="nl-BE" sz="1800" dirty="0" err="1" smtClean="0"/>
              <a:t>higher</a:t>
            </a:r>
            <a:r>
              <a:rPr lang="nl-BE" sz="1800" dirty="0" smtClean="0"/>
              <a:t> </a:t>
            </a:r>
            <a:r>
              <a:rPr lang="nl-BE" sz="1800" dirty="0" err="1" smtClean="0"/>
              <a:t>when</a:t>
            </a:r>
            <a:r>
              <a:rPr lang="nl-BE" sz="1800" dirty="0" smtClean="0"/>
              <a:t> </a:t>
            </a:r>
            <a:r>
              <a:rPr lang="nl-BE" sz="1800" dirty="0" err="1" smtClean="0"/>
              <a:t>gov</a:t>
            </a:r>
            <a:r>
              <a:rPr lang="nl-BE" sz="1800" dirty="0" smtClean="0"/>
              <a:t> </a:t>
            </a:r>
            <a:r>
              <a:rPr lang="nl-BE" sz="1800" dirty="0" err="1" smtClean="0"/>
              <a:t>absorbs</a:t>
            </a:r>
            <a:r>
              <a:rPr lang="nl-BE" sz="1800" dirty="0" smtClean="0"/>
              <a:t> relevant share of </a:t>
            </a:r>
            <a:r>
              <a:rPr lang="nl-BE" sz="1800" dirty="0" err="1" smtClean="0"/>
              <a:t>workforce</a:t>
            </a:r>
            <a:r>
              <a:rPr lang="nl-BE" sz="1800" dirty="0" smtClean="0"/>
              <a:t>”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nl-BE" sz="1800" dirty="0" smtClean="0"/>
              <a:t>“</a:t>
            </a:r>
            <a:r>
              <a:rPr lang="nl-BE" sz="1800" dirty="0" err="1"/>
              <a:t>H</a:t>
            </a:r>
            <a:r>
              <a:rPr lang="nl-BE" sz="1800" dirty="0" err="1" smtClean="0"/>
              <a:t>igher</a:t>
            </a:r>
            <a:r>
              <a:rPr lang="nl-BE" sz="1800" dirty="0" smtClean="0"/>
              <a:t> </a:t>
            </a:r>
            <a:r>
              <a:rPr lang="nl-BE" sz="1800" dirty="0" err="1" smtClean="0"/>
              <a:t>replacement</a:t>
            </a:r>
            <a:r>
              <a:rPr lang="nl-BE" sz="1800" dirty="0" smtClean="0"/>
              <a:t> </a:t>
            </a:r>
            <a:r>
              <a:rPr lang="nl-BE" sz="1800" dirty="0" err="1" smtClean="0"/>
              <a:t>rates</a:t>
            </a:r>
            <a:r>
              <a:rPr lang="nl-BE" sz="1800" dirty="0" smtClean="0"/>
              <a:t> &amp; </a:t>
            </a:r>
            <a:r>
              <a:rPr lang="nl-BE" sz="1800" dirty="0" err="1" smtClean="0"/>
              <a:t>longer</a:t>
            </a:r>
            <a:r>
              <a:rPr lang="nl-BE" sz="1800" dirty="0" smtClean="0"/>
              <a:t> </a:t>
            </a:r>
            <a:r>
              <a:rPr lang="nl-BE" sz="1800" dirty="0" err="1" smtClean="0"/>
              <a:t>duration</a:t>
            </a:r>
            <a:r>
              <a:rPr lang="nl-BE" sz="1800" dirty="0" smtClean="0"/>
              <a:t> of </a:t>
            </a:r>
            <a:r>
              <a:rPr lang="nl-BE" sz="1800" dirty="0" err="1" smtClean="0"/>
              <a:t>unemployment</a:t>
            </a:r>
            <a:r>
              <a:rPr lang="nl-BE" sz="1800" dirty="0" smtClean="0"/>
              <a:t> benefits </a:t>
            </a:r>
            <a:r>
              <a:rPr lang="nl-BE" sz="1800" dirty="0" err="1" smtClean="0"/>
              <a:t>may</a:t>
            </a:r>
            <a:r>
              <a:rPr lang="nl-BE" sz="1800" dirty="0" smtClean="0"/>
              <a:t> </a:t>
            </a:r>
            <a:r>
              <a:rPr lang="nl-BE" sz="1800" dirty="0" err="1" smtClean="0"/>
              <a:t>increase</a:t>
            </a:r>
            <a:r>
              <a:rPr lang="nl-BE" sz="1800" dirty="0" smtClean="0"/>
              <a:t> barg power of </a:t>
            </a:r>
            <a:r>
              <a:rPr lang="nl-BE" sz="1800" dirty="0" err="1" smtClean="0"/>
              <a:t>unions</a:t>
            </a:r>
            <a:r>
              <a:rPr lang="nl-BE" sz="1800" dirty="0" smtClean="0"/>
              <a:t>, </a:t>
            </a:r>
            <a:r>
              <a:rPr lang="nl-BE" sz="1800" dirty="0" err="1" smtClean="0"/>
              <a:t>leading</a:t>
            </a:r>
            <a:r>
              <a:rPr lang="nl-BE" sz="1800" dirty="0" smtClean="0"/>
              <a:t> </a:t>
            </a:r>
            <a:r>
              <a:rPr lang="nl-BE" sz="1800" dirty="0" err="1" smtClean="0"/>
              <a:t>to</a:t>
            </a:r>
            <a:r>
              <a:rPr lang="nl-BE" sz="1800" dirty="0" smtClean="0"/>
              <a:t> </a:t>
            </a:r>
            <a:r>
              <a:rPr lang="nl-BE" sz="1800" dirty="0" err="1" smtClean="0"/>
              <a:t>higher</a:t>
            </a:r>
            <a:r>
              <a:rPr lang="nl-BE" sz="1800" dirty="0" smtClean="0"/>
              <a:t> </a:t>
            </a:r>
            <a:r>
              <a:rPr lang="nl-BE" sz="1800" dirty="0" err="1" smtClean="0"/>
              <a:t>wages</a:t>
            </a:r>
            <a:r>
              <a:rPr lang="nl-BE" sz="1800" dirty="0" smtClean="0"/>
              <a:t>”</a:t>
            </a:r>
          </a:p>
          <a:p>
            <a:pPr marL="640080" lvl="1" indent="-274320" eaLnBrk="1" fontAlgn="auto" hangingPunct="1">
              <a:spcAft>
                <a:spcPts val="0"/>
              </a:spcAft>
              <a:defRPr/>
            </a:pPr>
            <a:endParaRPr lang="nl-BE" sz="1800" dirty="0" smtClean="0"/>
          </a:p>
          <a:p>
            <a:pPr marL="685800" lvl="2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nl-BE" sz="1600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nl-BE" sz="2000" dirty="0"/>
          </a:p>
        </p:txBody>
      </p:sp>
    </p:spTree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7024688" cy="865188"/>
          </a:xfrm>
        </p:spPr>
        <p:txBody>
          <a:bodyPr rtlCol="0">
            <a:normAutofit/>
          </a:bodyPr>
          <a:lstStyle/>
          <a:p>
            <a:pPr marL="6858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1.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Threats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in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marketisation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: the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labour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 market</a:t>
            </a:r>
            <a:endParaRPr lang="nl-B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554" name="Tijdelijke aanduiding voor inhoud 2"/>
          <p:cNvSpPr>
            <a:spLocks noGrp="1"/>
          </p:cNvSpPr>
          <p:nvPr>
            <p:ph idx="1"/>
          </p:nvPr>
        </p:nvSpPr>
        <p:spPr>
          <a:xfrm>
            <a:off x="684213" y="1196975"/>
            <a:ext cx="7559675" cy="4679950"/>
          </a:xfrm>
        </p:spPr>
        <p:txBody>
          <a:bodyPr/>
          <a:lstStyle/>
          <a:p>
            <a:pPr eaLnBrk="1" hangingPunct="1"/>
            <a:endParaRPr lang="nl-BE" sz="2000" smtClean="0"/>
          </a:p>
          <a:p>
            <a:pPr eaLnBrk="1" hangingPunct="1"/>
            <a:r>
              <a:rPr lang="nl-BE" sz="1800" smtClean="0"/>
              <a:t>“High EPL  by raising barg power of the employed raises their ability to resist wage cuts. The higher difficulty of replacing current employed workers with low-wage outsiders induces downward wage rigidity”</a:t>
            </a:r>
          </a:p>
          <a:p>
            <a:pPr eaLnBrk="1" hangingPunct="1"/>
            <a:endParaRPr lang="nl-BE" sz="2000" smtClean="0"/>
          </a:p>
          <a:p>
            <a:pPr eaLnBrk="1" hangingPunct="1"/>
            <a:r>
              <a:rPr lang="nl-BE" sz="1800" smtClean="0"/>
              <a:t>This ideological approach is reflected in ‘country specific recommendations’ :  e.g.  CSR2014 for Belgium :</a:t>
            </a:r>
          </a:p>
          <a:p>
            <a:pPr lvl="1" eaLnBrk="1" hangingPunct="1"/>
            <a:r>
              <a:rPr lang="nl-BE" sz="1600" smtClean="0"/>
              <a:t>‘Change (=abolish) the indexation system’ (= part of sectoral agreements</a:t>
            </a:r>
          </a:p>
          <a:p>
            <a:pPr lvl="1" eaLnBrk="1" hangingPunct="1"/>
            <a:r>
              <a:rPr lang="nl-BE" sz="1600" smtClean="0"/>
              <a:t>‘Improve professional mobility’ (by diminishing labour protection)</a:t>
            </a:r>
          </a:p>
          <a:p>
            <a:pPr lvl="1" eaLnBrk="1" hangingPunct="1"/>
            <a:endParaRPr lang="nl-BE" sz="1800" smtClean="0"/>
          </a:p>
          <a:p>
            <a:pPr eaLnBrk="1" hangingPunct="1"/>
            <a:r>
              <a:rPr lang="nl-BE" sz="1800" smtClean="0"/>
              <a:t>Direct attack on right to strike by employers organisations at the ILO</a:t>
            </a:r>
          </a:p>
        </p:txBody>
      </p:sp>
    </p:spTree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t studiedienst 2013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 studiedienst 2013</Template>
  <TotalTime>960</TotalTime>
  <Words>1660</Words>
  <Application>Microsoft Office PowerPoint</Application>
  <PresentationFormat>Diavoorstelling (4:3)</PresentationFormat>
  <Paragraphs>159</Paragraphs>
  <Slides>18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19" baseType="lpstr">
      <vt:lpstr>Format studiedienst 2013</vt:lpstr>
      <vt:lpstr>Democratization of the market</vt:lpstr>
      <vt:lpstr>Democratization of the market</vt:lpstr>
      <vt:lpstr>1. What are the main threats in marketisation in your country?</vt:lpstr>
      <vt:lpstr>1. What are the main threats in marketisation in your country?</vt:lpstr>
      <vt:lpstr>1. What are the main threats in marketisation in your country?</vt:lpstr>
      <vt:lpstr>1. Threats in marketisation: the labour market</vt:lpstr>
      <vt:lpstr>1. Threats in marketisation: the labour market</vt:lpstr>
      <vt:lpstr>1. Threats in marketisation: the labour market</vt:lpstr>
      <vt:lpstr>1. Threats in marketisation: the labour market</vt:lpstr>
      <vt:lpstr>1. Threats in marketisation: the labour market</vt:lpstr>
      <vt:lpstr>1. Threats in marketisation: the labour market</vt:lpstr>
      <vt:lpstr>1. Threats in marketisation: the labour market</vt:lpstr>
      <vt:lpstr>2. Consequences for households and rights of workers</vt:lpstr>
      <vt:lpstr>3. Possible remedies</vt:lpstr>
      <vt:lpstr>3. Possible remedies</vt:lpstr>
      <vt:lpstr>PowerPoint-presentatie</vt:lpstr>
      <vt:lpstr>3. Possible remedies</vt:lpstr>
      <vt:lpstr>3. Possible remedies</vt:lpstr>
    </vt:vector>
  </TitlesOfParts>
  <Company>ACV-CSC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Democratization of the market</dc:title>
  <dc:creator>Renaat Hanssens</dc:creator>
  <cp:lastModifiedBy>Michel</cp:lastModifiedBy>
  <cp:revision>37</cp:revision>
  <cp:lastPrinted>2013-03-04T14:24:42Z</cp:lastPrinted>
  <dcterms:created xsi:type="dcterms:W3CDTF">2014-09-18T15:25:21Z</dcterms:created>
  <dcterms:modified xsi:type="dcterms:W3CDTF">2014-10-01T13:55:19Z</dcterms:modified>
</cp:coreProperties>
</file>