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62" r:id="rId4"/>
    <p:sldId id="257" r:id="rId5"/>
    <p:sldId id="270" r:id="rId6"/>
    <p:sldId id="271" r:id="rId7"/>
    <p:sldId id="268" r:id="rId8"/>
    <p:sldId id="267" r:id="rId9"/>
    <p:sldId id="269" r:id="rId10"/>
    <p:sldId id="266" r:id="rId11"/>
    <p:sldId id="259" r:id="rId12"/>
    <p:sldId id="264" r:id="rId13"/>
    <p:sldId id="260" r:id="rId14"/>
    <p:sldId id="26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665312" y="1452884"/>
            <a:ext cx="6494643" cy="1204306"/>
          </a:xfrm>
        </p:spPr>
        <p:txBody>
          <a:bodyPr/>
          <a:lstStyle/>
          <a:p>
            <a:r>
              <a:rPr lang="en-GB" sz="3600" dirty="0" smtClean="0"/>
              <a:t>Housing in </a:t>
            </a:r>
            <a:r>
              <a:rPr lang="en-GB" sz="3600" dirty="0" err="1" smtClean="0"/>
              <a:t>romania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1600" dirty="0" smtClean="0"/>
              <a:t>It’s still crowded in here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2763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1400" dirty="0" smtClean="0"/>
              <a:t>Access to financing solutions 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GB" sz="1400" dirty="0" smtClean="0"/>
              <a:t>96% of the Romanian people in need for a new home and manifesting interest to either buy it or build it do not have all the financial means to pursue their intentions; 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GB" sz="1400" dirty="0" smtClean="0"/>
              <a:t>Moreover, 2/3 of Romanians don’t have any savings for this purpose whatsoever; those who do, can afford to cover only about 20% of the estimated cost of a house;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GB" sz="1400" dirty="0" smtClean="0"/>
              <a:t>Banks offer loans at a rate of 8-9% (while in other EU countries, the interest varies around 2-3%)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GB" sz="1400" dirty="0" smtClean="0"/>
              <a:t>Young people, people with higher education and the wealthy earners are the ones that use bank loans to buy a house. Average contracts are established for 30-40 years. 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GB" sz="1400" dirty="0" smtClean="0"/>
              <a:t>The </a:t>
            </a:r>
            <a:r>
              <a:rPr lang="en-GB" sz="1400" dirty="0"/>
              <a:t>young overestimate their possibilities and therefore they risk a lot to conform the strong social pressure.</a:t>
            </a:r>
            <a:endParaRPr lang="en-GB" sz="1400" dirty="0" smtClean="0"/>
          </a:p>
          <a:p>
            <a:pPr marL="0" indent="0"/>
            <a:endParaRPr lang="en-GB" sz="14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Bank loans</a:t>
            </a:r>
            <a:endParaRPr lang="en-GB" dirty="0"/>
          </a:p>
        </p:txBody>
      </p:sp>
      <p:pic>
        <p:nvPicPr>
          <p:cNvPr id="4" name="Picture 2" descr="https://scontent-b.xx.fbcdn.net/hphotos-xfa1/t31.0-8/464734_360031010786628_1423932457_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670" y="17341"/>
            <a:ext cx="1534460" cy="124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8339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Thinking of possible solutions</a:t>
            </a:r>
            <a:endParaRPr lang="en-GB" dirty="0"/>
          </a:p>
        </p:txBody>
      </p:sp>
      <p:pic>
        <p:nvPicPr>
          <p:cNvPr id="5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2116836"/>
            <a:ext cx="3200400" cy="2400300"/>
          </a:xfrm>
        </p:spPr>
      </p:pic>
    </p:spTree>
    <p:extLst>
      <p:ext uri="{BB962C8B-B14F-4D97-AF65-F5344CB8AC3E}">
        <p14:creationId xmlns:p14="http://schemas.microsoft.com/office/powerpoint/2010/main" val="74438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scontent-b.xx.fbcdn.net/hphotos-xfa1/t31.0-8/464734_360031010786628_1423932457_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670" y="17341"/>
            <a:ext cx="1534460" cy="124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 smtClean="0"/>
              <a:t>Housing policies focused on building  new houses rather than subsidising the reconditioning of the existing stock;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 smtClean="0"/>
              <a:t>Lower TVA for private investors in residential complexes;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 smtClean="0"/>
              <a:t>Avoid residential segregation;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 smtClean="0"/>
              <a:t>Transparency in the allocation of social houses;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 smtClean="0"/>
              <a:t>New social norms</a:t>
            </a:r>
          </a:p>
          <a:p>
            <a:endParaRPr lang="en-GB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975360" y="5181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Thinking of possible solutions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189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conclusion</a:t>
            </a:r>
            <a:endParaRPr lang="en-GB" dirty="0"/>
          </a:p>
        </p:txBody>
      </p:sp>
      <p:pic>
        <p:nvPicPr>
          <p:cNvPr id="5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2117462"/>
            <a:ext cx="3200400" cy="2399047"/>
          </a:xfrm>
        </p:spPr>
      </p:pic>
    </p:spTree>
    <p:extLst>
      <p:ext uri="{BB962C8B-B14F-4D97-AF65-F5344CB8AC3E}">
        <p14:creationId xmlns:p14="http://schemas.microsoft.com/office/powerpoint/2010/main" val="9441232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0" y="2362200"/>
            <a:ext cx="2133600" cy="548640"/>
          </a:xfrm>
        </p:spPr>
        <p:txBody>
          <a:bodyPr/>
          <a:lstStyle/>
          <a:p>
            <a:r>
              <a:rPr lang="en-GB" dirty="0" smtClean="0"/>
              <a:t>Thank </a:t>
            </a:r>
            <a:r>
              <a:rPr lang="en-GB" dirty="0" err="1" smtClean="0"/>
              <a:t>yoU</a:t>
            </a:r>
            <a:r>
              <a:rPr lang="en-GB" dirty="0" smtClean="0"/>
              <a:t>!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3801611"/>
            <a:ext cx="25268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www.theopennetwork.ro</a:t>
            </a:r>
            <a:endParaRPr lang="en-GB" dirty="0"/>
          </a:p>
        </p:txBody>
      </p:sp>
      <p:pic>
        <p:nvPicPr>
          <p:cNvPr id="1026" name="Picture 2" descr="https://scontent-b.xx.fbcdn.net/hphotos-xfa1/t31.0-8/464734_360031010786628_1423932457_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2819400"/>
            <a:ext cx="2601260" cy="211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75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In a nutshell?</a:t>
            </a:r>
            <a:endParaRPr lang="en-GB" dirty="0"/>
          </a:p>
        </p:txBody>
      </p:sp>
      <p:pic>
        <p:nvPicPr>
          <p:cNvPr id="7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1828800"/>
            <a:ext cx="3200400" cy="2976372"/>
          </a:xfrm>
        </p:spPr>
      </p:pic>
    </p:spTree>
    <p:extLst>
      <p:ext uri="{BB962C8B-B14F-4D97-AF65-F5344CB8AC3E}">
        <p14:creationId xmlns:p14="http://schemas.microsoft.com/office/powerpoint/2010/main" val="305021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1400" dirty="0" smtClean="0"/>
              <a:t>Existing housing stock</a:t>
            </a:r>
            <a:r>
              <a:rPr lang="en-GB" sz="1400" b="0" dirty="0" smtClean="0"/>
              <a:t>: 8 million houses, in </a:t>
            </a:r>
            <a:r>
              <a:rPr lang="en-GB" sz="1400" dirty="0" smtClean="0"/>
              <a:t>private ownership </a:t>
            </a:r>
            <a:r>
              <a:rPr lang="en-GB" sz="1400" b="0" dirty="0" smtClean="0"/>
              <a:t>of </a:t>
            </a:r>
            <a:r>
              <a:rPr lang="en-GB" sz="1400" dirty="0" smtClean="0"/>
              <a:t>95%;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400" b="0" dirty="0" smtClean="0"/>
              <a:t>The living area in a Romanian house is the smallest in Europe and the feeling of being crowded is the main reason Romanians would be in search of a home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400" dirty="0" smtClean="0"/>
              <a:t>56% </a:t>
            </a:r>
            <a:r>
              <a:rPr lang="en-GB" sz="1400" b="0" dirty="0" smtClean="0"/>
              <a:t>of the stock on the market is in a </a:t>
            </a:r>
            <a:r>
              <a:rPr lang="en-GB" sz="1400" dirty="0" smtClean="0"/>
              <a:t>poor condition</a:t>
            </a:r>
            <a:r>
              <a:rPr lang="en-GB" sz="1400" b="0" dirty="0" smtClean="0"/>
              <a:t>, </a:t>
            </a:r>
            <a:r>
              <a:rPr lang="en-GB" sz="1400" dirty="0" smtClean="0"/>
              <a:t>27% </a:t>
            </a:r>
            <a:r>
              <a:rPr lang="en-GB" sz="1400" b="0" dirty="0" smtClean="0"/>
              <a:t>of the houses have a </a:t>
            </a:r>
            <a:r>
              <a:rPr lang="en-GB" sz="1400" dirty="0" smtClean="0"/>
              <a:t>guarantee for max. 20 years </a:t>
            </a:r>
            <a:r>
              <a:rPr lang="en-GB" sz="1400" b="0" dirty="0" smtClean="0"/>
              <a:t>and only 17% are guaranteed to last longer;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400" b="0" dirty="0" smtClean="0"/>
              <a:t>Most of the existing house stock was built in 1960-1980. Only </a:t>
            </a:r>
            <a:r>
              <a:rPr lang="en-GB" sz="1400" dirty="0" smtClean="0"/>
              <a:t>10% of houses were built after 1990.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400" b="0" dirty="0" smtClean="0"/>
              <a:t>There’s a need for approx. 800.000-1.000.ooo new houses but, </a:t>
            </a:r>
            <a:r>
              <a:rPr lang="en-GB" sz="1400" b="0" u="sng" dirty="0" smtClean="0"/>
              <a:t>in the past 15 years</a:t>
            </a:r>
            <a:r>
              <a:rPr lang="en-GB" sz="1400" b="0" dirty="0" smtClean="0"/>
              <a:t>, only 466.000 homes where built nationally;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400" dirty="0" smtClean="0"/>
              <a:t>Estimated housing demand/year: </a:t>
            </a:r>
            <a:r>
              <a:rPr lang="en-GB" sz="1400" b="0" dirty="0" smtClean="0"/>
              <a:t>200.000/year;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400" dirty="0" smtClean="0"/>
              <a:t>Estimated housing offer/year: </a:t>
            </a:r>
            <a:r>
              <a:rPr lang="en-GB" sz="1400" b="0" dirty="0" smtClean="0"/>
              <a:t>30.000/year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14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In a nutshell?</a:t>
            </a:r>
            <a:endParaRPr lang="en-GB" dirty="0"/>
          </a:p>
        </p:txBody>
      </p:sp>
      <p:pic>
        <p:nvPicPr>
          <p:cNvPr id="4" name="Picture 2" descr="https://scontent-b.xx.fbcdn.net/hphotos-xfa1/t31.0-8/464734_360031010786628_1423932457_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670" y="17341"/>
            <a:ext cx="1534460" cy="124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5782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Looking at the why’s</a:t>
            </a:r>
            <a:endParaRPr lang="en-GB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961" y="1722559"/>
            <a:ext cx="3682303" cy="2334970"/>
          </a:xfrm>
        </p:spPr>
      </p:pic>
    </p:spTree>
    <p:extLst>
      <p:ext uri="{BB962C8B-B14F-4D97-AF65-F5344CB8AC3E}">
        <p14:creationId xmlns:p14="http://schemas.microsoft.com/office/powerpoint/2010/main" val="312488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Looking at the why’s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</a:t>
            </a:r>
            <a:r>
              <a:rPr lang="en-GB" dirty="0" smtClean="0"/>
              <a:t>he privatization of </a:t>
            </a:r>
            <a:r>
              <a:rPr lang="en-GB" dirty="0"/>
              <a:t>the flats </a:t>
            </a:r>
            <a:r>
              <a:rPr lang="en-GB" dirty="0" smtClean="0"/>
              <a:t>operated in 1990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The </a:t>
            </a:r>
            <a:r>
              <a:rPr lang="en-GB" dirty="0"/>
              <a:t>lack of state </a:t>
            </a:r>
            <a:r>
              <a:rPr lang="en-GB" dirty="0" smtClean="0"/>
              <a:t>intervention</a:t>
            </a:r>
            <a:r>
              <a:rPr lang="en-GB" dirty="0"/>
              <a:t> </a:t>
            </a:r>
            <a:r>
              <a:rPr lang="en-GB" dirty="0" smtClean="0"/>
              <a:t>in developing the housing market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T</a:t>
            </a:r>
            <a:r>
              <a:rPr lang="en-GB" dirty="0" smtClean="0"/>
              <a:t>he </a:t>
            </a:r>
            <a:r>
              <a:rPr lang="en-GB" dirty="0"/>
              <a:t>badly designed and bad quality buildings have disused infrastructure, and high density of residents</a:t>
            </a:r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The high </a:t>
            </a:r>
            <a:r>
              <a:rPr lang="en-GB" dirty="0"/>
              <a:t>rate of housing ownership </a:t>
            </a:r>
            <a:r>
              <a:rPr lang="en-GB" dirty="0" smtClean="0"/>
              <a:t>resulted in some </a:t>
            </a:r>
            <a:r>
              <a:rPr lang="en-GB" dirty="0"/>
              <a:t>unexpected </a:t>
            </a:r>
            <a:r>
              <a:rPr lang="en-GB" dirty="0" smtClean="0"/>
              <a:t>problems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GB" b="1" dirty="0"/>
              <a:t>segregation </a:t>
            </a:r>
            <a:r>
              <a:rPr lang="en-GB" b="1" dirty="0" smtClean="0"/>
              <a:t>processes </a:t>
            </a:r>
            <a:r>
              <a:rPr lang="en-GB" dirty="0"/>
              <a:t>in the block areas, and </a:t>
            </a:r>
            <a:r>
              <a:rPr lang="en-GB" dirty="0" smtClean="0"/>
              <a:t>the </a:t>
            </a:r>
            <a:r>
              <a:rPr lang="en-GB" dirty="0"/>
              <a:t>formation of possible </a:t>
            </a:r>
            <a:r>
              <a:rPr lang="en-GB" dirty="0" smtClean="0"/>
              <a:t>slums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GB" b="1" dirty="0"/>
              <a:t>the culture of ownership</a:t>
            </a:r>
            <a:r>
              <a:rPr lang="en-GB" dirty="0"/>
              <a:t>, and the attachment to the property - “everything that is common belongs to nobody” and “every accomplished individual owns his place</a:t>
            </a:r>
            <a:r>
              <a:rPr lang="en-GB" dirty="0" smtClean="0"/>
              <a:t>”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GB" dirty="0"/>
              <a:t>the former </a:t>
            </a:r>
            <a:r>
              <a:rPr lang="en-GB" b="1" dirty="0" err="1"/>
              <a:t>neighborhoods</a:t>
            </a:r>
            <a:r>
              <a:rPr lang="en-GB" dirty="0"/>
              <a:t> laying on solidarity </a:t>
            </a:r>
            <a:r>
              <a:rPr lang="en-GB" b="1" dirty="0"/>
              <a:t>ceased to </a:t>
            </a:r>
            <a:r>
              <a:rPr lang="en-GB" b="1" dirty="0" smtClean="0"/>
              <a:t>exist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GB" b="1" dirty="0" smtClean="0"/>
              <a:t>the property becomes a burden </a:t>
            </a:r>
            <a:r>
              <a:rPr lang="en-GB" dirty="0" smtClean="0"/>
              <a:t>- the </a:t>
            </a:r>
            <a:r>
              <a:rPr lang="en-GB" dirty="0"/>
              <a:t>administration and servicing of flats became the responsibility of the new </a:t>
            </a:r>
            <a:r>
              <a:rPr lang="en-GB" dirty="0" smtClean="0"/>
              <a:t>owners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GB" b="1" dirty="0"/>
              <a:t>black market of rentals </a:t>
            </a:r>
            <a:endParaRPr lang="en-GB" b="1" dirty="0" smtClean="0"/>
          </a:p>
          <a:p>
            <a:pPr lvl="3">
              <a:buFont typeface="Arial" panose="020B0604020202020204" pitchFamily="34" charset="0"/>
              <a:buChar char="•"/>
            </a:pPr>
            <a:r>
              <a:rPr lang="en-GB" dirty="0" smtClean="0"/>
              <a:t>complete fall-out (social, economical, educational exclusion) of the most vulnerable (</a:t>
            </a:r>
            <a:r>
              <a:rPr lang="en-GB" b="1" dirty="0" smtClean="0"/>
              <a:t>homeless people</a:t>
            </a:r>
            <a:r>
              <a:rPr lang="en-GB" dirty="0" smtClean="0"/>
              <a:t>, victims </a:t>
            </a:r>
            <a:r>
              <a:rPr lang="en-GB" dirty="0"/>
              <a:t>of forced eviction </a:t>
            </a:r>
            <a:r>
              <a:rPr lang="en-GB" dirty="0" smtClean="0"/>
              <a:t>- from </a:t>
            </a:r>
            <a:r>
              <a:rPr lang="en-GB" dirty="0"/>
              <a:t>nationalized </a:t>
            </a:r>
            <a:r>
              <a:rPr lang="en-GB" dirty="0" smtClean="0"/>
              <a:t>houses, </a:t>
            </a:r>
            <a:r>
              <a:rPr lang="en-GB" dirty="0"/>
              <a:t>failure to pay maintenance </a:t>
            </a:r>
            <a:r>
              <a:rPr lang="en-GB" dirty="0" smtClean="0"/>
              <a:t>costs/public utilities – poverty, irresponsible </a:t>
            </a:r>
            <a:r>
              <a:rPr lang="en-GB" dirty="0"/>
              <a:t>sale of housing, </a:t>
            </a:r>
            <a:r>
              <a:rPr lang="en-GB" dirty="0" smtClean="0"/>
              <a:t>mental illness, separation/divorce)</a:t>
            </a:r>
          </a:p>
        </p:txBody>
      </p:sp>
      <p:pic>
        <p:nvPicPr>
          <p:cNvPr id="4" name="Picture 2" descr="https://scontent-b.xx.fbcdn.net/hphotos-xfa1/t31.0-8/464734_360031010786628_1423932457_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670" y="17341"/>
            <a:ext cx="1534460" cy="124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1554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did the public and private stakeholders sort this out?</a:t>
            </a:r>
            <a:endParaRPr lang="en-GB" dirty="0"/>
          </a:p>
        </p:txBody>
      </p:sp>
      <p:pic>
        <p:nvPicPr>
          <p:cNvPr id="5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2116836"/>
            <a:ext cx="3200400" cy="2400300"/>
          </a:xfrm>
        </p:spPr>
      </p:pic>
    </p:spTree>
    <p:extLst>
      <p:ext uri="{BB962C8B-B14F-4D97-AF65-F5344CB8AC3E}">
        <p14:creationId xmlns:p14="http://schemas.microsoft.com/office/powerpoint/2010/main" val="182374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lvl="2" indent="-169164"/>
            <a:r>
              <a:rPr lang="en-GB" sz="1400" b="1" dirty="0" smtClean="0"/>
              <a:t>“Prima </a:t>
            </a:r>
            <a:r>
              <a:rPr lang="en-GB" sz="1400" b="1" dirty="0"/>
              <a:t>casa” - </a:t>
            </a:r>
            <a:r>
              <a:rPr lang="en-GB" sz="1400" dirty="0"/>
              <a:t>launched on 20 May </a:t>
            </a:r>
            <a:r>
              <a:rPr lang="en-GB" sz="1400" dirty="0" smtClean="0"/>
              <a:t>2009 </a:t>
            </a:r>
          </a:p>
          <a:p>
            <a:pPr marL="457200" lvl="3" indent="-169164"/>
            <a:r>
              <a:rPr lang="en-GB" dirty="0" smtClean="0"/>
              <a:t>supports </a:t>
            </a:r>
            <a:r>
              <a:rPr lang="en-GB" dirty="0"/>
              <a:t>people who first acquires a home and have not benefited in the past the </a:t>
            </a:r>
            <a:r>
              <a:rPr lang="en-GB" dirty="0" smtClean="0"/>
              <a:t>mortgage. Through </a:t>
            </a:r>
            <a:r>
              <a:rPr lang="en-GB" dirty="0"/>
              <a:t>this program, the government guarantees 80% of the loan to purchase the </a:t>
            </a:r>
            <a:r>
              <a:rPr lang="en-GB" dirty="0" smtClean="0"/>
              <a:t>house. </a:t>
            </a:r>
          </a:p>
          <a:p>
            <a:pPr marL="457200" lvl="3" indent="-169164"/>
            <a:r>
              <a:rPr lang="en-GB" dirty="0" smtClean="0"/>
              <a:t>Maximum </a:t>
            </a:r>
            <a:r>
              <a:rPr lang="en-GB" dirty="0"/>
              <a:t>credit </a:t>
            </a:r>
            <a:r>
              <a:rPr lang="en-GB" dirty="0" smtClean="0"/>
              <a:t>varies between 60,000 and 75,000 </a:t>
            </a:r>
            <a:r>
              <a:rPr lang="en-GB" dirty="0"/>
              <a:t>EUR </a:t>
            </a:r>
            <a:r>
              <a:rPr lang="en-GB" dirty="0" smtClean="0"/>
              <a:t>. </a:t>
            </a:r>
          </a:p>
          <a:p>
            <a:pPr marL="457200" lvl="3" indent="-169164"/>
            <a:r>
              <a:rPr lang="en-GB" dirty="0" smtClean="0"/>
              <a:t>No </a:t>
            </a:r>
            <a:r>
              <a:rPr lang="en-GB" dirty="0"/>
              <a:t>age </a:t>
            </a:r>
            <a:r>
              <a:rPr lang="en-GB" dirty="0" smtClean="0"/>
              <a:t>limit for beneficiaries. </a:t>
            </a:r>
          </a:p>
          <a:p>
            <a:pPr marL="457200" lvl="3" indent="-169164"/>
            <a:r>
              <a:rPr lang="en-GB" dirty="0" smtClean="0"/>
              <a:t>Basic conditions: cover 5% of the credit, paid up-front; maintain the contract for 5 years; </a:t>
            </a:r>
          </a:p>
          <a:p>
            <a:pPr marL="457200" lvl="3" indent="-169164"/>
            <a:r>
              <a:rPr lang="en-GB" b="1" i="1" u="sng" dirty="0" smtClean="0"/>
              <a:t>Downturns: </a:t>
            </a:r>
          </a:p>
          <a:p>
            <a:pPr marL="923544" lvl="5" indent="-169164"/>
            <a:r>
              <a:rPr lang="en-GB" sz="1200" i="1" dirty="0" smtClean="0"/>
              <a:t>the program raised the price of the stock market</a:t>
            </a:r>
          </a:p>
          <a:p>
            <a:pPr marL="923544" lvl="5" indent="-169164"/>
            <a:r>
              <a:rPr lang="en-GB" sz="1200" i="1" dirty="0" smtClean="0"/>
              <a:t>below 10% of population qualifies for the project</a:t>
            </a:r>
          </a:p>
          <a:p>
            <a:pPr marL="923544" lvl="5" indent="-169164"/>
            <a:r>
              <a:rPr lang="en-GB" sz="1200" i="1" dirty="0"/>
              <a:t>t</a:t>
            </a:r>
            <a:r>
              <a:rPr lang="en-GB" sz="1200" i="1" dirty="0" smtClean="0"/>
              <a:t>he program reinforces the ownership social norm: to </a:t>
            </a:r>
            <a:r>
              <a:rPr lang="en-GB" sz="1200" i="1" dirty="0"/>
              <a:t>buy a </a:t>
            </a:r>
            <a:r>
              <a:rPr lang="en-GB" sz="1200" i="1" dirty="0" smtClean="0"/>
              <a:t>home</a:t>
            </a:r>
          </a:p>
          <a:p>
            <a:pPr marL="923544" lvl="5" indent="-169164"/>
            <a:r>
              <a:rPr lang="en-GB" sz="1200" i="1" dirty="0"/>
              <a:t>n</a:t>
            </a:r>
            <a:r>
              <a:rPr lang="en-GB" sz="1200" i="1" dirty="0" smtClean="0"/>
              <a:t>o </a:t>
            </a:r>
            <a:r>
              <a:rPr lang="en-GB" sz="1200" i="1" dirty="0"/>
              <a:t>social housing, no legal framework for the right of the tenants, no </a:t>
            </a:r>
            <a:r>
              <a:rPr lang="en-GB" sz="1200" i="1" dirty="0" smtClean="0"/>
              <a:t>stimulations </a:t>
            </a:r>
            <a:r>
              <a:rPr lang="en-GB" sz="1200" i="1" dirty="0"/>
              <a:t>to establish a renting system. </a:t>
            </a:r>
            <a:endParaRPr lang="en-GB" b="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err="1" smtClean="0"/>
              <a:t>Governamental</a:t>
            </a:r>
            <a:r>
              <a:rPr lang="en-GB" dirty="0" smtClean="0"/>
              <a:t> support programs</a:t>
            </a:r>
            <a:endParaRPr lang="en-GB" dirty="0"/>
          </a:p>
        </p:txBody>
      </p:sp>
      <p:pic>
        <p:nvPicPr>
          <p:cNvPr id="6" name="Picture 2" descr="https://scontent-b.xx.fbcdn.net/hphotos-xfa1/t31.0-8/464734_360031010786628_1423932457_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670" y="17341"/>
            <a:ext cx="1534460" cy="124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7616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GB" sz="1400" b="1" u="sng" dirty="0" smtClean="0"/>
              <a:t>Housing </a:t>
            </a:r>
            <a:r>
              <a:rPr lang="en-GB" sz="1400" b="1" u="sng" dirty="0"/>
              <a:t>for young people (for rental</a:t>
            </a:r>
            <a:r>
              <a:rPr lang="en-GB" sz="1400" b="1" u="sng" dirty="0" smtClean="0"/>
              <a:t>)</a:t>
            </a:r>
          </a:p>
          <a:p>
            <a:pPr marL="685800" lvl="4" indent="-169164"/>
            <a:r>
              <a:rPr lang="en-GB" sz="1400" dirty="0" smtClean="0"/>
              <a:t>people </a:t>
            </a:r>
            <a:r>
              <a:rPr lang="en-GB" sz="1400" dirty="0"/>
              <a:t>between 18 and 35 new homes at a modest rent, </a:t>
            </a:r>
            <a:r>
              <a:rPr lang="en-GB" sz="1400" dirty="0" smtClean="0"/>
              <a:t>with </a:t>
            </a:r>
            <a:r>
              <a:rPr lang="en-GB" sz="1400" dirty="0"/>
              <a:t>the prospect that, in time, they can become </a:t>
            </a:r>
            <a:r>
              <a:rPr lang="en-GB" sz="1400" dirty="0" smtClean="0"/>
              <a:t>owners (after </a:t>
            </a:r>
            <a:r>
              <a:rPr lang="en-GB" sz="1400" dirty="0"/>
              <a:t>less than one year </a:t>
            </a:r>
            <a:r>
              <a:rPr lang="en-GB" sz="1400" dirty="0" smtClean="0"/>
              <a:t>rental, homes </a:t>
            </a:r>
            <a:r>
              <a:rPr lang="en-GB" sz="1400" dirty="0"/>
              <a:t>can be bought by young </a:t>
            </a:r>
            <a:r>
              <a:rPr lang="en-GB" sz="1400" dirty="0" smtClean="0"/>
              <a:t>tenants). </a:t>
            </a:r>
          </a:p>
          <a:p>
            <a:pPr marL="685800" lvl="4" indent="-169164"/>
            <a:r>
              <a:rPr lang="en-GB" sz="1400" dirty="0" smtClean="0"/>
              <a:t>National </a:t>
            </a:r>
            <a:r>
              <a:rPr lang="en-GB" sz="1400" dirty="0"/>
              <a:t>Housing Agency has completed and handed over to local authorities 31,124 homes for young people renting. Of these 30,492 are </a:t>
            </a:r>
            <a:r>
              <a:rPr lang="en-GB" sz="1400" dirty="0" smtClean="0"/>
              <a:t>operated in </a:t>
            </a:r>
            <a:r>
              <a:rPr lang="en-GB" sz="1400" dirty="0"/>
              <a:t>leasing regime</a:t>
            </a:r>
            <a:r>
              <a:rPr lang="en-GB" sz="1400" dirty="0" smtClean="0"/>
              <a:t>.</a:t>
            </a:r>
          </a:p>
          <a:p>
            <a:pPr marL="685800" lvl="4" indent="-169164"/>
            <a:endParaRPr lang="en-GB" sz="1400" b="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err="1" smtClean="0"/>
              <a:t>Governamental</a:t>
            </a:r>
            <a:r>
              <a:rPr lang="en-GB" dirty="0" smtClean="0"/>
              <a:t> support programs</a:t>
            </a:r>
            <a:endParaRPr lang="en-GB" dirty="0"/>
          </a:p>
        </p:txBody>
      </p:sp>
      <p:pic>
        <p:nvPicPr>
          <p:cNvPr id="6" name="Picture 2" descr="https://scontent-b.xx.fbcdn.net/hphotos-xfa1/t31.0-8/464734_360031010786628_1423932457_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670" y="17341"/>
            <a:ext cx="1534460" cy="124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3387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Font typeface="Arial" panose="020B0604020202020204" pitchFamily="34" charset="0"/>
              <a:buChar char="•"/>
            </a:pPr>
            <a:r>
              <a:rPr lang="en-GB" sz="1400" b="1" u="sng" dirty="0" smtClean="0"/>
              <a:t>NHA housing mortgage credit</a:t>
            </a:r>
          </a:p>
          <a:p>
            <a:pPr marL="685800" lvl="4" indent="-169164"/>
            <a:r>
              <a:rPr lang="en-GB" sz="1400" dirty="0" smtClean="0"/>
              <a:t>Available stock: 10.000 homes; sold: 4,330 </a:t>
            </a:r>
          </a:p>
          <a:p>
            <a:pPr marL="685800" lvl="4" indent="-169164"/>
            <a:r>
              <a:rPr lang="en-GB" sz="1400" dirty="0" smtClean="0"/>
              <a:t>To </a:t>
            </a:r>
            <a:r>
              <a:rPr lang="en-GB" sz="1400" dirty="0"/>
              <a:t>support the acquisition of housing for the </a:t>
            </a:r>
            <a:r>
              <a:rPr lang="en-GB" sz="1400" dirty="0" smtClean="0"/>
              <a:t>young, the </a:t>
            </a:r>
            <a:r>
              <a:rPr lang="en-GB" sz="1400" dirty="0"/>
              <a:t>government set the selling price for these units to 326 euro / </a:t>
            </a:r>
            <a:r>
              <a:rPr lang="en-GB" sz="1400" dirty="0" err="1" smtClean="0"/>
              <a:t>sqm</a:t>
            </a:r>
            <a:r>
              <a:rPr lang="en-GB" sz="1400" dirty="0" smtClean="0"/>
              <a:t>, </a:t>
            </a:r>
            <a:r>
              <a:rPr lang="en-GB" sz="1400" dirty="0"/>
              <a:t>VAT included (valid until this summer), the lowest price on the market </a:t>
            </a:r>
            <a:r>
              <a:rPr lang="en-GB" sz="1400" dirty="0" smtClean="0"/>
              <a:t>today</a:t>
            </a:r>
          </a:p>
          <a:p>
            <a:pPr marL="685800" lvl="4" indent="-169164"/>
            <a:r>
              <a:rPr lang="en-GB" sz="1400" dirty="0"/>
              <a:t>Documents that a client needs to buy a home with mortgage applications range from ANL online record and a solvency certificate issued by the bank to various documents such as the warrant signed by ANL and mortgage co-applicants</a:t>
            </a:r>
            <a:r>
              <a:rPr lang="en-GB" sz="1400" dirty="0" smtClean="0"/>
              <a:t>.</a:t>
            </a:r>
            <a:endParaRPr lang="en-GB" sz="1400" dirty="0"/>
          </a:p>
          <a:p>
            <a:pPr marL="685800" lvl="4" indent="-169164"/>
            <a:r>
              <a:rPr lang="en-GB" sz="1400" dirty="0" smtClean="0"/>
              <a:t>"</a:t>
            </a:r>
            <a:r>
              <a:rPr lang="en-GB" sz="1400" dirty="0"/>
              <a:t>Since 2009, the economic crisis, banks have tightened their mortgage lending and, consequently, the number of housing beneficiaries who obtained financing from banks </a:t>
            </a:r>
            <a:r>
              <a:rPr lang="en-GB" sz="1400" dirty="0" smtClean="0"/>
              <a:t>dropped </a:t>
            </a:r>
            <a:r>
              <a:rPr lang="en-GB" sz="1400" dirty="0"/>
              <a:t>dramatically. On the other hand, there was a slight increase in applications for individual dwellings (house type) from the middle-income persons or above average while domestic demands in collective property (flat type) dropped </a:t>
            </a:r>
            <a:r>
              <a:rPr lang="en-GB" sz="1400" dirty="0" smtClean="0"/>
              <a:t>significantly” said by </a:t>
            </a:r>
            <a:r>
              <a:rPr lang="en-GB" sz="1400" dirty="0"/>
              <a:t>NHA officials </a:t>
            </a:r>
            <a:r>
              <a:rPr lang="en-GB" sz="1400" dirty="0" smtClean="0"/>
              <a:t>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err="1" smtClean="0"/>
              <a:t>Governamental</a:t>
            </a:r>
            <a:r>
              <a:rPr lang="en-GB" dirty="0" smtClean="0"/>
              <a:t> support programs</a:t>
            </a:r>
            <a:endParaRPr lang="en-GB" dirty="0"/>
          </a:p>
        </p:txBody>
      </p:sp>
      <p:pic>
        <p:nvPicPr>
          <p:cNvPr id="7" name="Picture 2" descr="https://scontent-b.xx.fbcdn.net/hphotos-xfa1/t31.0-8/464734_360031010786628_1423932457_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6670" y="17341"/>
            <a:ext cx="1534460" cy="124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6765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412</TotalTime>
  <Words>922</Words>
  <Application>Microsoft Office PowerPoint</Application>
  <PresentationFormat>Diavoorstelling (4:3)</PresentationFormat>
  <Paragraphs>62</Paragraphs>
  <Slides>14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Angles</vt:lpstr>
      <vt:lpstr>Housing in romania</vt:lpstr>
      <vt:lpstr>PowerPoint-presentatie</vt:lpstr>
      <vt:lpstr>PowerPoint-presentatie</vt:lpstr>
      <vt:lpstr>Looking at the why’s</vt:lpstr>
      <vt:lpstr>Looking at the why’s</vt:lpstr>
      <vt:lpstr>How did the public and private stakeholders sort this out?</vt:lpstr>
      <vt:lpstr>PowerPoint-presentatie</vt:lpstr>
      <vt:lpstr>PowerPoint-presentatie</vt:lpstr>
      <vt:lpstr>PowerPoint-presentatie</vt:lpstr>
      <vt:lpstr>PowerPoint-presentatie</vt:lpstr>
      <vt:lpstr>Thinking of possible solutions</vt:lpstr>
      <vt:lpstr>PowerPoint-presentatie</vt:lpstr>
      <vt:lpstr>In conclusion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Ramona Sinca</dc:creator>
  <cp:lastModifiedBy>Michel</cp:lastModifiedBy>
  <cp:revision>31</cp:revision>
  <dcterms:created xsi:type="dcterms:W3CDTF">2006-08-16T00:00:00Z</dcterms:created>
  <dcterms:modified xsi:type="dcterms:W3CDTF">2014-10-03T06:57:53Z</dcterms:modified>
</cp:coreProperties>
</file>