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59" autoAdjust="0"/>
  </p:normalViewPr>
  <p:slideViewPr>
    <p:cSldViewPr>
      <p:cViewPr varScale="1">
        <p:scale>
          <a:sx n="66" d="100"/>
          <a:sy n="66" d="100"/>
        </p:scale>
        <p:origin x="-118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4796C9-66AE-4F87-B377-EBCD7C5E575A}" type="datetimeFigureOut">
              <a:rPr lang="pl-PL" smtClean="0"/>
              <a:pPr/>
              <a:t>2014-10-01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5C6D31-A12A-46DC-AD17-0ACD89638179}" type="slidenum">
              <a:rPr lang="pl-PL" smtClean="0"/>
              <a:pPr/>
              <a:t>‹nr.›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065512"/>
          </a:xfrm>
        </p:spPr>
        <p:txBody>
          <a:bodyPr>
            <a:noAutofit/>
          </a:bodyPr>
          <a:lstStyle/>
          <a:p>
            <a:pPr algn="ctr"/>
            <a:r>
              <a:rPr lang="pl-PL" sz="4400" dirty="0" err="1" smtClean="0"/>
              <a:t>Regulate</a:t>
            </a:r>
            <a:r>
              <a:rPr lang="pl-PL" sz="4400" dirty="0" smtClean="0"/>
              <a:t> </a:t>
            </a:r>
            <a:r>
              <a:rPr lang="pl-PL" sz="4400" dirty="0" err="1" smtClean="0"/>
              <a:t>or</a:t>
            </a:r>
            <a:r>
              <a:rPr lang="pl-PL" sz="4400" dirty="0" smtClean="0"/>
              <a:t> not to </a:t>
            </a:r>
            <a:r>
              <a:rPr lang="pl-PL" sz="4400" dirty="0" err="1" smtClean="0"/>
              <a:t>regulate</a:t>
            </a:r>
            <a:r>
              <a:rPr lang="pl-PL" sz="4400" dirty="0" smtClean="0"/>
              <a:t>?</a:t>
            </a:r>
            <a:br>
              <a:rPr lang="pl-PL" sz="4400" dirty="0" smtClean="0"/>
            </a:br>
            <a:r>
              <a:rPr lang="pl-PL" sz="4400" dirty="0" err="1" smtClean="0"/>
              <a:t>or</a:t>
            </a:r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4400" dirty="0" smtClean="0"/>
              <a:t>an </a:t>
            </a:r>
            <a:r>
              <a:rPr lang="pl-PL" sz="4400" dirty="0" err="1" smtClean="0"/>
              <a:t>economist’s</a:t>
            </a:r>
            <a:r>
              <a:rPr lang="pl-PL" sz="4400" dirty="0" smtClean="0"/>
              <a:t> </a:t>
            </a:r>
            <a:r>
              <a:rPr lang="pl-PL" sz="4400" dirty="0" err="1" smtClean="0"/>
              <a:t>dillema</a:t>
            </a:r>
            <a:endParaRPr lang="pl-PL" sz="44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533400" y="3717032"/>
            <a:ext cx="7854696" cy="2736304"/>
          </a:xfrm>
        </p:spPr>
        <p:txBody>
          <a:bodyPr>
            <a:normAutofit fontScale="32500" lnSpcReduction="20000"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sz="6200" dirty="0" smtClean="0"/>
              <a:t>Robert Szewczyk, </a:t>
            </a:r>
            <a:r>
              <a:rPr lang="pl-PL" sz="6200" dirty="0" err="1" smtClean="0"/>
              <a:t>Ph</a:t>
            </a:r>
            <a:r>
              <a:rPr lang="pl-PL" sz="6200" dirty="0" smtClean="0"/>
              <a:t>. D.</a:t>
            </a:r>
          </a:p>
          <a:p>
            <a:r>
              <a:rPr lang="pl-PL" sz="6200" dirty="0" smtClean="0"/>
              <a:t>International Dept.</a:t>
            </a:r>
          </a:p>
          <a:p>
            <a:endParaRPr lang="pl-PL" dirty="0" smtClean="0"/>
          </a:p>
          <a:p>
            <a:endParaRPr lang="pl-PL" dirty="0" smtClean="0"/>
          </a:p>
          <a:p>
            <a:pPr algn="l"/>
            <a:r>
              <a:rPr lang="pl-PL" sz="4900" dirty="0" err="1" smtClean="0"/>
              <a:t>Marseille</a:t>
            </a:r>
            <a:r>
              <a:rPr lang="pl-PL" sz="4900" dirty="0" smtClean="0"/>
              <a:t>, 2014</a:t>
            </a:r>
          </a:p>
          <a:p>
            <a:endParaRPr lang="pl-PL" dirty="0" smtClean="0"/>
          </a:p>
          <a:p>
            <a:endParaRPr lang="pl-P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5733256"/>
            <a:ext cx="1076525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16800"/>
          </a:xfrm>
        </p:spPr>
        <p:txBody>
          <a:bodyPr>
            <a:normAutofit/>
          </a:bodyPr>
          <a:lstStyle/>
          <a:p>
            <a:pPr algn="r"/>
            <a:r>
              <a:rPr lang="pl-PL" dirty="0" err="1" smtClean="0"/>
              <a:t>r</a:t>
            </a:r>
            <a:r>
              <a:rPr lang="en-GB" dirty="0" err="1" smtClean="0"/>
              <a:t>egulation</a:t>
            </a:r>
            <a:r>
              <a:rPr lang="en-GB" dirty="0" smtClean="0"/>
              <a:t>?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regulation of everything </a:t>
            </a:r>
            <a:r>
              <a:rPr lang="en-GB" dirty="0" smtClean="0">
                <a:sym typeface="Wingdings"/>
              </a:rPr>
              <a:t></a:t>
            </a:r>
            <a:r>
              <a:rPr lang="en-GB" dirty="0" smtClean="0"/>
              <a:t> Poland has already been there, done that, felt the pain</a:t>
            </a:r>
            <a:endParaRPr lang="pl-PL" dirty="0" smtClean="0"/>
          </a:p>
          <a:p>
            <a:r>
              <a:rPr lang="en-GB" dirty="0" smtClean="0"/>
              <a:t>rule of law </a:t>
            </a:r>
            <a:r>
              <a:rPr lang="en-GB" dirty="0" smtClean="0">
                <a:sym typeface="Wingdings"/>
              </a:rPr>
              <a:t></a:t>
            </a:r>
            <a:r>
              <a:rPr lang="en-GB" dirty="0" smtClean="0"/>
              <a:t> whose law? </a:t>
            </a:r>
            <a:r>
              <a:rPr lang="pl-PL" dirty="0" smtClean="0"/>
              <a:t>n</a:t>
            </a:r>
            <a:r>
              <a:rPr lang="en-GB" dirty="0" err="1" smtClean="0"/>
              <a:t>ational</a:t>
            </a:r>
            <a:r>
              <a:rPr lang="en-GB" dirty="0" smtClean="0"/>
              <a:t>? EU? </a:t>
            </a:r>
            <a:r>
              <a:rPr lang="pl-PL" dirty="0" smtClean="0"/>
              <a:t>w</a:t>
            </a:r>
            <a:r>
              <a:rPr lang="en-GB" dirty="0" err="1" smtClean="0"/>
              <a:t>orld</a:t>
            </a:r>
            <a:r>
              <a:rPr lang="en-GB" dirty="0" smtClean="0"/>
              <a:t>? too much isn’t a solution</a:t>
            </a:r>
            <a:endParaRPr lang="pl-PL" dirty="0" smtClean="0"/>
          </a:p>
          <a:p>
            <a:r>
              <a:rPr lang="en-GB" dirty="0" smtClean="0"/>
              <a:t>harness the big capital (let them collapse or make them divide)</a:t>
            </a:r>
            <a:endParaRPr lang="pl-PL" dirty="0" smtClean="0"/>
          </a:p>
          <a:p>
            <a:r>
              <a:rPr lang="en-GB" dirty="0" smtClean="0"/>
              <a:t>do we need more regulations – or rather proper execution of existing ones?</a:t>
            </a:r>
            <a:endParaRPr lang="pl-PL" dirty="0" smtClean="0"/>
          </a:p>
          <a:p>
            <a:r>
              <a:rPr lang="en-GB" dirty="0" smtClean="0"/>
              <a:t>laws and regulations designed to tinker with, omit and undermine</a:t>
            </a:r>
            <a:endParaRPr lang="pl-PL" dirty="0" smtClean="0"/>
          </a:p>
          <a:p>
            <a:r>
              <a:rPr lang="en-GB" dirty="0" smtClean="0"/>
              <a:t>transparency and simplicity</a:t>
            </a:r>
            <a:endParaRPr lang="pl-PL" dirty="0" smtClean="0"/>
          </a:p>
          <a:p>
            <a:r>
              <a:rPr lang="en-GB" dirty="0" smtClean="0"/>
              <a:t>respect and common sense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Smith’s „invisible hand” is cut off, today hands are VERY visible and greedy, help only one- </a:t>
            </a:r>
            <a:r>
              <a:rPr lang="en-US" dirty="0" err="1" smtClean="0"/>
              <a:t>priviledged</a:t>
            </a:r>
            <a:r>
              <a:rPr lang="en-US" dirty="0" smtClean="0"/>
              <a:t>- side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		</a:t>
            </a:r>
            <a:r>
              <a:rPr lang="en-US" dirty="0" smtClean="0"/>
              <a:t>Shall we look for a cure?</a:t>
            </a:r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algn="r">
              <a:buNone/>
            </a:pPr>
            <a:r>
              <a:rPr lang="en-US" dirty="0" smtClean="0"/>
              <a:t>Is there a doctor in the house</a:t>
            </a:r>
            <a:r>
              <a:rPr lang="pl-PL" dirty="0" smtClean="0"/>
              <a:t>…</a:t>
            </a:r>
            <a:r>
              <a:rPr lang="en-US" dirty="0" smtClean="0"/>
              <a:t>?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sz="5400" dirty="0" smtClean="0"/>
          </a:p>
          <a:p>
            <a:pPr algn="ctr">
              <a:buNone/>
            </a:pPr>
            <a:r>
              <a:rPr lang="pl-PL" sz="5400" dirty="0" err="1" smtClean="0"/>
              <a:t>Thanks</a:t>
            </a:r>
            <a:r>
              <a:rPr lang="pl-PL" sz="5400" dirty="0" smtClean="0"/>
              <a:t>!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err="1" smtClean="0"/>
              <a:t>r.szewczyk@solidarnosc.org.pl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en-US" dirty="0" smtClean="0"/>
              <a:t>A</a:t>
            </a:r>
            <a:r>
              <a:rPr lang="pl-PL" dirty="0" smtClean="0"/>
              <a:t>dam </a:t>
            </a:r>
            <a:r>
              <a:rPr lang="en-US" dirty="0" smtClean="0"/>
              <a:t>Smith: </a:t>
            </a:r>
            <a:endParaRPr lang="pl-PL" dirty="0" smtClean="0"/>
          </a:p>
          <a:p>
            <a:pPr algn="r"/>
            <a:endParaRPr lang="pl-PL" dirty="0" smtClean="0"/>
          </a:p>
          <a:p>
            <a:pPr algn="r">
              <a:buNone/>
            </a:pPr>
            <a:r>
              <a:rPr lang="en-US" dirty="0" smtClean="0"/>
              <a:t>“No society can surely be flourishing and happy, of which the far greater part of the members are poor and miserable.”</a:t>
            </a:r>
            <a:endParaRPr lang="pl-PL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„</a:t>
            </a:r>
            <a:r>
              <a:rPr lang="en-US" dirty="0" smtClean="0"/>
              <a:t>Wealth of Nations</a:t>
            </a:r>
            <a:r>
              <a:rPr lang="pl-PL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 smtClean="0"/>
              <a:t>a glimpse at last 25 years: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from centrally planned economy to “free market” </a:t>
            </a:r>
            <a:r>
              <a:rPr lang="en-GB" dirty="0" smtClean="0">
                <a:sym typeface="Wingdings"/>
              </a:rPr>
              <a:t></a:t>
            </a:r>
            <a:r>
              <a:rPr lang="en-GB" dirty="0" smtClean="0"/>
              <a:t> shock therapy</a:t>
            </a:r>
            <a:endParaRPr lang="pl-PL" dirty="0" smtClean="0"/>
          </a:p>
          <a:p>
            <a:r>
              <a:rPr lang="en-GB" dirty="0" smtClean="0"/>
              <a:t>“free market” </a:t>
            </a:r>
            <a:r>
              <a:rPr lang="en-GB" dirty="0" err="1" smtClean="0"/>
              <a:t>reaganomics</a:t>
            </a:r>
            <a:r>
              <a:rPr lang="en-GB" dirty="0" smtClean="0"/>
              <a:t> style, Poland at the avant-garde of the process</a:t>
            </a:r>
            <a:endParaRPr lang="pl-PL" dirty="0" smtClean="0"/>
          </a:p>
          <a:p>
            <a:r>
              <a:rPr lang="en-GB" dirty="0" smtClean="0"/>
              <a:t>mass restructuring (bankruptcy, closures, redundancies) </a:t>
            </a:r>
            <a:endParaRPr lang="pl-PL" dirty="0" smtClean="0"/>
          </a:p>
          <a:p>
            <a:r>
              <a:rPr lang="en-GB" dirty="0" smtClean="0"/>
              <a:t>unemployment (a new thing after almost 50 years of bogus full employment)</a:t>
            </a:r>
            <a:endParaRPr lang="pl-PL" dirty="0" smtClean="0"/>
          </a:p>
          <a:p>
            <a:r>
              <a:rPr lang="en-GB" dirty="0" smtClean="0"/>
              <a:t>reduction of social protection below norms (social cushions thin, social nets full of holes)</a:t>
            </a:r>
            <a:endParaRPr lang="pl-PL" dirty="0" smtClean="0"/>
          </a:p>
          <a:p>
            <a:r>
              <a:rPr lang="en-GB" dirty="0" smtClean="0"/>
              <a:t>mass reforms of everything, not always good directions</a:t>
            </a:r>
            <a:endParaRPr lang="pl-PL" dirty="0" smtClean="0"/>
          </a:p>
          <a:p>
            <a:r>
              <a:rPr lang="en-GB" dirty="0" smtClean="0"/>
              <a:t>national is BAD (unless controlled by the politicians </a:t>
            </a:r>
            <a:r>
              <a:rPr lang="pl-PL" dirty="0" err="1" smtClean="0"/>
              <a:t>being</a:t>
            </a:r>
            <a:r>
              <a:rPr lang="pl-PL" dirty="0" smtClean="0"/>
              <a:t> </a:t>
            </a:r>
            <a:r>
              <a:rPr lang="en-GB" dirty="0" smtClean="0"/>
              <a:t>in power </a:t>
            </a:r>
            <a:r>
              <a:rPr lang="en-GB" dirty="0" err="1" smtClean="0"/>
              <a:t>a.t.m</a:t>
            </a:r>
            <a:r>
              <a:rPr lang="en-GB" dirty="0" smtClean="0"/>
              <a:t>.)</a:t>
            </a:r>
            <a:endParaRPr lang="pl-PL" dirty="0" smtClean="0"/>
          </a:p>
          <a:p>
            <a:r>
              <a:rPr lang="en-GB" dirty="0" smtClean="0"/>
              <a:t>the material substance insufficient (short blanket syndrome)</a:t>
            </a:r>
            <a:endParaRPr lang="pl-PL" dirty="0" smtClean="0"/>
          </a:p>
          <a:p>
            <a:r>
              <a:rPr lang="en-GB" dirty="0" smtClean="0"/>
              <a:t>fast establishment of “the rich” group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788808"/>
          </a:xfrm>
        </p:spPr>
        <p:txBody>
          <a:bodyPr>
            <a:normAutofit/>
          </a:bodyPr>
          <a:lstStyle/>
          <a:p>
            <a:pPr algn="r"/>
            <a:r>
              <a:rPr lang="en-GB" dirty="0" smtClean="0"/>
              <a:t>the international environment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collapse of the Iron Curtain – change of </a:t>
            </a:r>
            <a:r>
              <a:rPr lang="en-GB" b="1" u="sng" dirty="0" smtClean="0"/>
              <a:t>ALL</a:t>
            </a:r>
            <a:r>
              <a:rPr lang="en-GB" dirty="0" smtClean="0"/>
              <a:t> rules (economic, social, geo-political)</a:t>
            </a:r>
            <a:endParaRPr lang="pl-PL" dirty="0" smtClean="0"/>
          </a:p>
          <a:p>
            <a:r>
              <a:rPr lang="en-GB" dirty="0" smtClean="0"/>
              <a:t>international capital and corporatism set loose (+ IT revolution)</a:t>
            </a:r>
            <a:endParaRPr lang="pl-PL" dirty="0" smtClean="0"/>
          </a:p>
          <a:p>
            <a:r>
              <a:rPr lang="en-GB" dirty="0" smtClean="0"/>
              <a:t>European Community </a:t>
            </a:r>
            <a:r>
              <a:rPr lang="en-GB" b="1" dirty="0" smtClean="0"/>
              <a:t>+</a:t>
            </a:r>
            <a:r>
              <a:rPr lang="en-GB" dirty="0" smtClean="0"/>
              <a:t> Maastricht Treaty </a:t>
            </a:r>
            <a:r>
              <a:rPr lang="en-GB" b="1" dirty="0" smtClean="0"/>
              <a:t>=</a:t>
            </a:r>
            <a:r>
              <a:rPr lang="en-GB" dirty="0" smtClean="0"/>
              <a:t> European Union (bureaucrats sky-rocketed)</a:t>
            </a:r>
            <a:endParaRPr lang="pl-PL" dirty="0" smtClean="0"/>
          </a:p>
          <a:p>
            <a:r>
              <a:rPr lang="en-GB" dirty="0" smtClean="0"/>
              <a:t>firm and steady path towards EU membership (Poland 2004)</a:t>
            </a: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r">
              <a:buNone/>
            </a:pPr>
            <a:r>
              <a:rPr lang="en-GB" dirty="0" smtClean="0"/>
              <a:t>but: “this is not exactly the place we were going to…”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en-GB" dirty="0" smtClean="0"/>
              <a:t>A</a:t>
            </a:r>
            <a:r>
              <a:rPr lang="pl-PL" dirty="0" smtClean="0"/>
              <a:t>dam</a:t>
            </a:r>
            <a:r>
              <a:rPr lang="en-GB" dirty="0" smtClean="0"/>
              <a:t> </a:t>
            </a:r>
            <a:r>
              <a:rPr lang="en-US" dirty="0" smtClean="0"/>
              <a:t>Smith:</a:t>
            </a:r>
            <a:endParaRPr lang="pl-PL" dirty="0" smtClean="0"/>
          </a:p>
          <a:p>
            <a:pPr algn="r">
              <a:buNone/>
            </a:pPr>
            <a:r>
              <a:rPr lang="en-US" dirty="0" smtClean="0"/>
              <a:t> </a:t>
            </a:r>
            <a:endParaRPr lang="pl-PL" dirty="0" smtClean="0"/>
          </a:p>
          <a:p>
            <a:pPr algn="r">
              <a:buNone/>
            </a:pPr>
            <a:r>
              <a:rPr lang="en-US" dirty="0" smtClean="0"/>
              <a:t>“Society, however, cannot subsist among those who are at all times ready to hurt and injure one another.</a:t>
            </a:r>
            <a:r>
              <a:rPr lang="pl-PL" dirty="0" smtClean="0"/>
              <a:t> </a:t>
            </a:r>
            <a:r>
              <a:rPr lang="en-US" dirty="0" smtClean="0"/>
              <a:t> […]Society may subsist, though not in the most comfortable state, without beneficence; but the </a:t>
            </a:r>
            <a:r>
              <a:rPr lang="en-US" u="sng" dirty="0" smtClean="0"/>
              <a:t>prevalence of injustice must utterly destroy it</a:t>
            </a:r>
            <a:r>
              <a:rPr lang="en-US" dirty="0" smtClean="0"/>
              <a:t>.” </a:t>
            </a: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„</a:t>
            </a:r>
            <a:r>
              <a:rPr lang="pl-PL" dirty="0" err="1" smtClean="0"/>
              <a:t>Theory</a:t>
            </a:r>
            <a:r>
              <a:rPr lang="pl-PL" dirty="0" smtClean="0"/>
              <a:t> of </a:t>
            </a:r>
            <a:r>
              <a:rPr lang="pl-PL" dirty="0" err="1" smtClean="0"/>
              <a:t>Moral</a:t>
            </a:r>
            <a:r>
              <a:rPr lang="pl-PL" dirty="0" smtClean="0"/>
              <a:t> </a:t>
            </a:r>
            <a:r>
              <a:rPr lang="pl-PL" dirty="0" err="1" smtClean="0"/>
              <a:t>Sentiments</a:t>
            </a:r>
            <a:r>
              <a:rPr lang="pl-PL" dirty="0" smtClean="0"/>
              <a:t>”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r"/>
            <a:r>
              <a:rPr lang="en-GB" sz="4000" dirty="0" smtClean="0"/>
              <a:t>“FREE” market – the 21</a:t>
            </a:r>
            <a:r>
              <a:rPr lang="en-GB" sz="4000" baseline="30000" dirty="0" smtClean="0"/>
              <a:t>st</a:t>
            </a:r>
            <a:r>
              <a:rPr lang="en-GB" sz="4000" dirty="0" smtClean="0"/>
              <a:t> century version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 fontScale="77500" lnSpcReduction="20000"/>
          </a:bodyPr>
          <a:lstStyle/>
          <a:p>
            <a:r>
              <a:rPr lang="en-GB" dirty="0" smtClean="0"/>
              <a:t>constant pressure on work standards (race to the bottom)</a:t>
            </a:r>
            <a:endParaRPr lang="pl-PL" dirty="0" smtClean="0"/>
          </a:p>
          <a:p>
            <a:r>
              <a:rPr lang="en-GB" dirty="0" smtClean="0"/>
              <a:t>all-out assault on trade unions (post industrial + capital domination)</a:t>
            </a:r>
            <a:endParaRPr lang="pl-PL" dirty="0" smtClean="0"/>
          </a:p>
          <a:p>
            <a:r>
              <a:rPr lang="en-GB" dirty="0" smtClean="0"/>
              <a:t>crawling departure from “social pact” and </a:t>
            </a:r>
            <a:r>
              <a:rPr lang="en-GB" dirty="0" err="1" smtClean="0"/>
              <a:t>tripartism</a:t>
            </a:r>
            <a:r>
              <a:rPr lang="en-GB" dirty="0" smtClean="0"/>
              <a:t> (e.g. in ILO)</a:t>
            </a:r>
            <a:endParaRPr lang="pl-PL" dirty="0" smtClean="0"/>
          </a:p>
          <a:p>
            <a:r>
              <a:rPr lang="en-GB" dirty="0" smtClean="0"/>
              <a:t>public sector – either reduced or commercialised as much as possible, to the detriment of weak or vulnerable individuals or communities</a:t>
            </a:r>
            <a:endParaRPr lang="pl-PL" dirty="0" smtClean="0"/>
          </a:p>
          <a:p>
            <a:r>
              <a:rPr lang="en-GB" dirty="0" smtClean="0"/>
              <a:t>de-industrialisation of entire countries, service sector can’t carry the light</a:t>
            </a:r>
            <a:endParaRPr lang="pl-PL" dirty="0" smtClean="0"/>
          </a:p>
          <a:p>
            <a:r>
              <a:rPr lang="en-GB" dirty="0" smtClean="0"/>
              <a:t>economic crisis – Chomsky principle </a:t>
            </a:r>
            <a:r>
              <a:rPr lang="en-GB" dirty="0" smtClean="0">
                <a:sym typeface="Wingdings"/>
              </a:rPr>
              <a:t></a:t>
            </a:r>
            <a:r>
              <a:rPr lang="en-GB" dirty="0" smtClean="0"/>
              <a:t> all losses socialised, all profits privatised</a:t>
            </a:r>
            <a:endParaRPr lang="pl-PL" dirty="0" smtClean="0"/>
          </a:p>
          <a:p>
            <a:r>
              <a:rPr lang="en-GB" dirty="0" smtClean="0"/>
              <a:t>domination of BIG (private and governmental alike) at the expense of all</a:t>
            </a:r>
            <a:endParaRPr lang="pl-PL" dirty="0" smtClean="0"/>
          </a:p>
          <a:p>
            <a:r>
              <a:rPr lang="en-GB" dirty="0" smtClean="0"/>
              <a:t>tyranny of the financial sector</a:t>
            </a:r>
            <a:endParaRPr lang="pl-PL" dirty="0" smtClean="0"/>
          </a:p>
          <a:p>
            <a:r>
              <a:rPr lang="en-GB" dirty="0" smtClean="0"/>
              <a:t>state protectionism – sometimes necessary (e.g. energy) but sometimes an instrument of blackmail (“we’ll keep you safe, you vote for us”)</a:t>
            </a:r>
            <a:endParaRPr lang="pl-PL" dirty="0" smtClean="0"/>
          </a:p>
          <a:p>
            <a:r>
              <a:rPr lang="en-GB" dirty="0" smtClean="0"/>
              <a:t>a new idol every year (now – let’s go green at all cost, a true “Golden Calf”)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>
              <a:buNone/>
            </a:pPr>
            <a:r>
              <a:rPr lang="en-US" dirty="0" smtClean="0"/>
              <a:t>A</a:t>
            </a:r>
            <a:r>
              <a:rPr lang="pl-PL" dirty="0" smtClean="0"/>
              <a:t>dam</a:t>
            </a:r>
            <a:r>
              <a:rPr lang="en-US" dirty="0" smtClean="0"/>
              <a:t> Smith:</a:t>
            </a:r>
            <a:endParaRPr lang="pl-PL" dirty="0" smtClean="0"/>
          </a:p>
          <a:p>
            <a:pPr algn="r">
              <a:buNone/>
            </a:pPr>
            <a:r>
              <a:rPr lang="en-US" dirty="0" smtClean="0"/>
              <a:t> </a:t>
            </a:r>
            <a:endParaRPr lang="pl-PL" dirty="0" smtClean="0"/>
          </a:p>
          <a:p>
            <a:pPr algn="r">
              <a:buNone/>
            </a:pPr>
            <a:r>
              <a:rPr lang="en-US" dirty="0" smtClean="0"/>
              <a:t>[…] the poor </a:t>
            </a:r>
            <a:r>
              <a:rPr lang="en-US" dirty="0" err="1" smtClean="0"/>
              <a:t>labourer</a:t>
            </a:r>
            <a:r>
              <a:rPr lang="en-US" dirty="0" smtClean="0"/>
              <a:t> has all the inconveniencies of the soil and the season to struggle with, is continually exposed to the inclemency of the weather and the most severe </a:t>
            </a:r>
            <a:r>
              <a:rPr lang="en-US" dirty="0" err="1" smtClean="0"/>
              <a:t>labour</a:t>
            </a:r>
            <a:r>
              <a:rPr lang="en-US" dirty="0" smtClean="0"/>
              <a:t> at the same time, supports the whole frame of society and furnishes the means of the convenience and ease of all the rest, he is himself possessed of a very small share and is buried in obscurity, bears on his shoulders the whole of mankind, and unable to sustain the load is buried by the weight of it</a:t>
            </a:r>
            <a:r>
              <a:rPr lang="pl-PL" dirty="0" smtClean="0"/>
              <a:t>,</a:t>
            </a:r>
            <a:r>
              <a:rPr lang="en-US" dirty="0" smtClean="0"/>
              <a:t> </a:t>
            </a:r>
            <a:r>
              <a:rPr lang="pl-PL" dirty="0" err="1" smtClean="0"/>
              <a:t>he’s</a:t>
            </a:r>
            <a:r>
              <a:rPr lang="pl-PL" dirty="0" smtClean="0"/>
              <a:t> </a:t>
            </a:r>
            <a:r>
              <a:rPr lang="en-US" dirty="0" smtClean="0"/>
              <a:t>thrust down into the lowest parts of the earth, from whence he supports all the rest.” </a:t>
            </a:r>
            <a:endParaRPr lang="pl-PL" dirty="0" smtClean="0"/>
          </a:p>
          <a:p>
            <a:pPr algn="r">
              <a:buNone/>
            </a:pPr>
            <a:r>
              <a:rPr lang="en-US" dirty="0" smtClean="0"/>
              <a:t> </a:t>
            </a:r>
            <a:endParaRPr lang="pl-PL" dirty="0" smtClean="0"/>
          </a:p>
          <a:p>
            <a:pPr algn="r">
              <a:buNone/>
            </a:pPr>
            <a:r>
              <a:rPr lang="pl-PL" dirty="0" smtClean="0"/>
              <a:t>„</a:t>
            </a:r>
            <a:r>
              <a:rPr lang="pl-PL" dirty="0" err="1" smtClean="0"/>
              <a:t>Lectures</a:t>
            </a:r>
            <a:r>
              <a:rPr lang="pl-PL" dirty="0" smtClean="0"/>
              <a:t> on </a:t>
            </a:r>
            <a:r>
              <a:rPr lang="pl-PL" dirty="0" err="1" smtClean="0"/>
              <a:t>Jurisprudence</a:t>
            </a:r>
            <a:r>
              <a:rPr lang="pl-PL" dirty="0" smtClean="0"/>
              <a:t>”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pPr algn="r"/>
            <a:r>
              <a:rPr lang="en-GB" dirty="0" smtClean="0"/>
              <a:t>social environment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atomisation of society at work (dog eat dog, rat race)</a:t>
            </a:r>
            <a:endParaRPr lang="pl-PL" dirty="0" smtClean="0"/>
          </a:p>
          <a:p>
            <a:r>
              <a:rPr lang="en-GB" dirty="0" smtClean="0"/>
              <a:t>impoverishment – insecurity – precariousness</a:t>
            </a:r>
            <a:endParaRPr lang="pl-PL" dirty="0" smtClean="0"/>
          </a:p>
          <a:p>
            <a:r>
              <a:rPr lang="en-GB" dirty="0" smtClean="0"/>
              <a:t>atomisation of society as a whole (my home is my castle and let the rest rot, family bonds shattered)</a:t>
            </a:r>
            <a:endParaRPr lang="pl-PL" dirty="0" smtClean="0"/>
          </a:p>
          <a:p>
            <a:r>
              <a:rPr lang="en-GB" dirty="0" smtClean="0"/>
              <a:t>the Big Brother is STILL watching you (total surveillance)</a:t>
            </a:r>
            <a:endParaRPr lang="pl-PL" dirty="0" smtClean="0"/>
          </a:p>
          <a:p>
            <a:r>
              <a:rPr lang="en-GB" dirty="0" smtClean="0"/>
              <a:t>an employee against the employer – David vs. Goliath (but</a:t>
            </a:r>
            <a:r>
              <a:rPr lang="pl-PL" dirty="0" smtClean="0"/>
              <a:t> </a:t>
            </a:r>
            <a:r>
              <a:rPr lang="pl-PL" dirty="0" err="1" smtClean="0"/>
              <a:t>with</a:t>
            </a:r>
            <a:r>
              <a:rPr lang="en-GB" dirty="0" smtClean="0"/>
              <a:t> the alternative ending)</a:t>
            </a:r>
            <a:endParaRPr lang="pl-PL" dirty="0" smtClean="0"/>
          </a:p>
          <a:p>
            <a:r>
              <a:rPr lang="en-GB" dirty="0" smtClean="0"/>
              <a:t>demographic disaster </a:t>
            </a:r>
            <a:r>
              <a:rPr lang="en-GB" b="1" dirty="0" smtClean="0"/>
              <a:t>=</a:t>
            </a:r>
            <a:r>
              <a:rPr lang="en-GB" dirty="0" smtClean="0"/>
              <a:t> </a:t>
            </a:r>
            <a:r>
              <a:rPr lang="en-GB" dirty="0" smtClean="0">
                <a:sym typeface="Wingdings"/>
              </a:rPr>
              <a:t></a:t>
            </a:r>
            <a:r>
              <a:rPr lang="en-GB" dirty="0" smtClean="0"/>
              <a:t> tax base </a:t>
            </a:r>
            <a:r>
              <a:rPr lang="en-GB" dirty="0" smtClean="0">
                <a:sym typeface="Wingdings"/>
              </a:rPr>
              <a:t></a:t>
            </a:r>
            <a:r>
              <a:rPr lang="en-GB" dirty="0" smtClean="0"/>
              <a:t> pension schemes</a:t>
            </a:r>
            <a:endParaRPr lang="pl-PL" dirty="0" smtClean="0"/>
          </a:p>
          <a:p>
            <a:r>
              <a:rPr lang="en-GB" dirty="0" smtClean="0"/>
              <a:t>mass migration (where the streets are paved with gold…)</a:t>
            </a:r>
            <a:endParaRPr lang="pl-PL" dirty="0" smtClean="0"/>
          </a:p>
          <a:p>
            <a:r>
              <a:rPr lang="en-GB" dirty="0" smtClean="0"/>
              <a:t>the social lift broke down, children may get it worse than parents</a:t>
            </a:r>
            <a:endParaRPr lang="pl-PL" dirty="0" smtClean="0"/>
          </a:p>
          <a:p>
            <a:r>
              <a:rPr lang="en-GB" dirty="0" smtClean="0"/>
              <a:t>credit card </a:t>
            </a:r>
            <a:r>
              <a:rPr lang="en-GB" dirty="0" smtClean="0">
                <a:sym typeface="Wingdings"/>
              </a:rPr>
              <a:t></a:t>
            </a:r>
            <a:r>
              <a:rPr lang="en-GB" dirty="0" smtClean="0"/>
              <a:t> the new chain-and-ball, financial slavery based on </a:t>
            </a:r>
            <a:r>
              <a:rPr lang="en-GB" dirty="0" err="1" smtClean="0"/>
              <a:t>hyperconsumption</a:t>
            </a:r>
            <a:r>
              <a:rPr lang="en-GB" dirty="0" smtClean="0"/>
              <a:t> (greed goes both ways)</a:t>
            </a:r>
            <a:endParaRPr lang="pl-PL" dirty="0" smtClean="0"/>
          </a:p>
          <a:p>
            <a:r>
              <a:rPr lang="en-GB" dirty="0" smtClean="0"/>
              <a:t>generation trap </a:t>
            </a:r>
            <a:r>
              <a:rPr lang="en-GB" dirty="0" smtClean="0">
                <a:sym typeface="Wingdings"/>
              </a:rPr>
              <a:t></a:t>
            </a:r>
            <a:r>
              <a:rPr lang="en-GB" dirty="0" smtClean="0"/>
              <a:t> too old to work, too young to die (50+)</a:t>
            </a:r>
            <a:endParaRPr lang="pl-PL" dirty="0" smtClean="0"/>
          </a:p>
          <a:p>
            <a:r>
              <a:rPr lang="en-GB" dirty="0" smtClean="0"/>
              <a:t>social pyramid – mid-levels getting thinner</a:t>
            </a:r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r">
              <a:buNone/>
            </a:pPr>
            <a:r>
              <a:rPr lang="en-GB" dirty="0" smtClean="0"/>
              <a:t>A</a:t>
            </a:r>
            <a:r>
              <a:rPr lang="pl-PL" dirty="0" smtClean="0"/>
              <a:t>dam</a:t>
            </a:r>
            <a:r>
              <a:rPr lang="en-GB" dirty="0" smtClean="0"/>
              <a:t> Smith:</a:t>
            </a: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en-GB" dirty="0" smtClean="0"/>
              <a:t>“</a:t>
            </a:r>
            <a:r>
              <a:rPr lang="en-US" dirty="0" smtClean="0"/>
              <a:t>A commercial economy (capitalism) requires and is conducive to the rule of law, and to a </a:t>
            </a:r>
            <a:r>
              <a:rPr lang="en-US" u="sng" dirty="0" smtClean="0"/>
              <a:t>decrease in dependency</a:t>
            </a:r>
            <a:r>
              <a:rPr lang="en-US" dirty="0" smtClean="0"/>
              <a:t> among workers.”</a:t>
            </a:r>
            <a:endParaRPr lang="pl-PL" dirty="0" smtClean="0"/>
          </a:p>
          <a:p>
            <a:pPr algn="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„</a:t>
            </a:r>
            <a:r>
              <a:rPr lang="en-US" dirty="0" smtClean="0"/>
              <a:t>Wealth of Nations</a:t>
            </a:r>
            <a:r>
              <a:rPr lang="pl-PL" dirty="0" smtClean="0"/>
              <a:t>”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49</TotalTime>
  <Words>851</Words>
  <Application>Microsoft Office PowerPoint</Application>
  <PresentationFormat>Diavoorstelling (4:3)</PresentationFormat>
  <Paragraphs>99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Przepływ</vt:lpstr>
      <vt:lpstr>Regulate or not to regulate? or an economist’s dillema</vt:lpstr>
      <vt:lpstr>PowerPoint-presentatie</vt:lpstr>
      <vt:lpstr>a glimpse at last 25 years:</vt:lpstr>
      <vt:lpstr>the international environment </vt:lpstr>
      <vt:lpstr>PowerPoint-presentatie</vt:lpstr>
      <vt:lpstr>“FREE” market – the 21st century version </vt:lpstr>
      <vt:lpstr>PowerPoint-presentatie</vt:lpstr>
      <vt:lpstr>social environment </vt:lpstr>
      <vt:lpstr>PowerPoint-presentatie</vt:lpstr>
      <vt:lpstr>regulation? 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Robert</dc:creator>
  <cp:lastModifiedBy>Michel</cp:lastModifiedBy>
  <cp:revision>5</cp:revision>
  <dcterms:created xsi:type="dcterms:W3CDTF">2014-09-29T14:32:29Z</dcterms:created>
  <dcterms:modified xsi:type="dcterms:W3CDTF">2014-10-01T13:55:53Z</dcterms:modified>
</cp:coreProperties>
</file>