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8" r:id="rId3"/>
    <p:sldId id="257" r:id="rId4"/>
    <p:sldId id="260" r:id="rId5"/>
    <p:sldId id="276" r:id="rId6"/>
    <p:sldId id="275" r:id="rId7"/>
    <p:sldId id="272" r:id="rId8"/>
    <p:sldId id="265" r:id="rId9"/>
    <p:sldId id="264" r:id="rId10"/>
    <p:sldId id="263" r:id="rId11"/>
    <p:sldId id="285" r:id="rId12"/>
    <p:sldId id="261" r:id="rId13"/>
    <p:sldId id="280" r:id="rId14"/>
    <p:sldId id="287" r:id="rId15"/>
    <p:sldId id="259" r:id="rId16"/>
    <p:sldId id="284" r:id="rId17"/>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vnozare.pri\vm\Redirect_profiles\vskudra\My%20Documents\Informacija%20un%20analize\Ves.budzets_IKP\2014.gads\Ves.budzets_2003-2016_euro_07.01.2014_atskaitei.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vnozare.pri\vm\stukturvienibas\_BD\BD_ANnod\Apdro&#353;in&#257;&#353;ana\Publ_izdev_130812.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468539341018206E-2"/>
          <c:y val="0.13782515649855218"/>
          <c:w val="0.83309133454359607"/>
          <c:h val="0.6523376720769577"/>
        </c:manualLayout>
      </c:layout>
      <c:barChart>
        <c:barDir val="col"/>
        <c:grouping val="stacked"/>
        <c:varyColors val="0"/>
        <c:ser>
          <c:idx val="0"/>
          <c:order val="0"/>
          <c:tx>
            <c:strRef>
              <c:f>'2005-2014'!$B$5</c:f>
              <c:strCache>
                <c:ptCount val="1"/>
                <c:pt idx="0">
                  <c:v>Veselības nozares budžets</c:v>
                </c:pt>
              </c:strCache>
            </c:strRef>
          </c:tx>
          <c:invertIfNegative val="0"/>
          <c:dLbls>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'2005-2014'!$C$4:$Q$4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'2005-2014'!$C$5:$Q$5</c:f>
              <c:numCache>
                <c:formatCode>0.0</c:formatCode>
                <c:ptCount val="10"/>
                <c:pt idx="0">
                  <c:v>422.33647361141925</c:v>
                </c:pt>
                <c:pt idx="1">
                  <c:v>589.47682710969252</c:v>
                </c:pt>
                <c:pt idx="2">
                  <c:v>737.19971571021301</c:v>
                </c:pt>
                <c:pt idx="3">
                  <c:v>820.41483543064805</c:v>
                </c:pt>
                <c:pt idx="4">
                  <c:v>716.74199207744971</c:v>
                </c:pt>
                <c:pt idx="5">
                  <c:v>705.81971502723388</c:v>
                </c:pt>
                <c:pt idx="6">
                  <c:v>716.42111314107296</c:v>
                </c:pt>
                <c:pt idx="7">
                  <c:v>746.14108343151156</c:v>
                </c:pt>
                <c:pt idx="8">
                  <c:v>746.12027250840924</c:v>
                </c:pt>
                <c:pt idx="9">
                  <c:v>757.07193963720351</c:v>
                </c:pt>
              </c:numCache>
            </c:numRef>
          </c:val>
        </c:ser>
        <c:dLbls>
          <c:showLegendKey val="0"/>
          <c:showVal val="0"/>
          <c:showCatName val="0"/>
          <c:showSerName val="0"/>
          <c:showPercent val="0"/>
          <c:showBubbleSize val="0"/>
        </c:dLbls>
        <c:gapWidth val="42"/>
        <c:overlap val="100"/>
        <c:axId val="78420992"/>
        <c:axId val="78430976"/>
      </c:barChart>
      <c:lineChart>
        <c:grouping val="standard"/>
        <c:varyColors val="0"/>
        <c:ser>
          <c:idx val="1"/>
          <c:order val="1"/>
          <c:tx>
            <c:strRef>
              <c:f>'2005-2014'!$B$14</c:f>
              <c:strCache>
                <c:ptCount val="1"/>
                <c:pt idx="0">
                  <c:v>Nozares budžets % no IKP</c:v>
                </c:pt>
              </c:strCache>
            </c:strRef>
          </c:tx>
          <c:dLbls>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'2005-2014'!$C$4:$J$4</c:f>
              <c:numCache>
                <c:formatCode>General</c:formatCode>
                <c:ptCount val="6"/>
                <c:pt idx="0">
                  <c:v>2005</c:v>
                </c:pt>
                <c:pt idx="1">
                  <c:v>2006</c:v>
                </c:pt>
                <c:pt idx="2">
                  <c:v>2007</c:v>
                </c:pt>
                <c:pt idx="3">
                  <c:v>2008</c:v>
                </c:pt>
                <c:pt idx="4">
                  <c:v>2009</c:v>
                </c:pt>
                <c:pt idx="5">
                  <c:v>2010</c:v>
                </c:pt>
              </c:numCache>
            </c:numRef>
          </c:cat>
          <c:val>
            <c:numRef>
              <c:f>'2005-2014'!$C$14:$Q$14</c:f>
              <c:numCache>
                <c:formatCode>0.00</c:formatCode>
                <c:ptCount val="10"/>
                <c:pt idx="0">
                  <c:v>3.2764818028280946</c:v>
                </c:pt>
                <c:pt idx="1">
                  <c:v>3.7083606934060942</c:v>
                </c:pt>
                <c:pt idx="2">
                  <c:v>3.5055045294898917</c:v>
                </c:pt>
                <c:pt idx="3">
                  <c:v>3.561789996585174</c:v>
                </c:pt>
                <c:pt idx="4">
                  <c:v>3.8503177455825917</c:v>
                </c:pt>
                <c:pt idx="5">
                  <c:v>4.0094690889574824</c:v>
                </c:pt>
                <c:pt idx="6">
                  <c:v>3.5555654544170587</c:v>
                </c:pt>
                <c:pt idx="7">
                  <c:v>3.3788075902061827</c:v>
                </c:pt>
                <c:pt idx="8">
                  <c:v>3.2105327374028052</c:v>
                </c:pt>
                <c:pt idx="9">
                  <c:v>3.0571890798940942</c:v>
                </c:pt>
              </c:numCache>
            </c:numRef>
          </c:val>
          <c:smooth val="0"/>
        </c:ser>
        <c:dLbls>
          <c:showLegendKey val="0"/>
          <c:showVal val="0"/>
          <c:showCatName val="0"/>
          <c:showSerName val="0"/>
          <c:showPercent val="0"/>
          <c:showBubbleSize val="0"/>
        </c:dLbls>
        <c:marker val="1"/>
        <c:smooth val="0"/>
        <c:axId val="78467456"/>
        <c:axId val="78432896"/>
      </c:lineChart>
      <c:catAx>
        <c:axId val="78420992"/>
        <c:scaling>
          <c:orientation val="minMax"/>
        </c:scaling>
        <c:delete val="0"/>
        <c:axPos val="b"/>
        <c:numFmt formatCode="General" sourceLinked="1"/>
        <c:majorTickMark val="out"/>
        <c:minorTickMark val="none"/>
        <c:tickLblPos val="nextTo"/>
        <c:crossAx val="78430976"/>
        <c:crosses val="autoZero"/>
        <c:auto val="1"/>
        <c:lblAlgn val="ctr"/>
        <c:lblOffset val="100"/>
        <c:noMultiLvlLbl val="0"/>
      </c:catAx>
      <c:valAx>
        <c:axId val="78430976"/>
        <c:scaling>
          <c:orientation val="minMax"/>
          <c:max val="1200"/>
          <c:min val="0"/>
        </c:scaling>
        <c:delete val="0"/>
        <c:axPos val="l"/>
        <c:majorGridlines/>
        <c:title>
          <c:tx>
            <c:rich>
              <a:bodyPr rot="0" vert="horz"/>
              <a:lstStyle/>
              <a:p>
                <a:pPr>
                  <a:defRPr/>
                </a:pPr>
                <a:r>
                  <a:rPr lang="lv-LV"/>
                  <a:t>milj.EUR</a:t>
                </a:r>
              </a:p>
            </c:rich>
          </c:tx>
          <c:layout>
            <c:manualLayout>
              <c:xMode val="edge"/>
              <c:yMode val="edge"/>
              <c:x val="1.0071876718960674E-2"/>
              <c:y val="2.6777663550243851E-2"/>
            </c:manualLayout>
          </c:layout>
          <c:overlay val="0"/>
        </c:title>
        <c:numFmt formatCode="0" sourceLinked="0"/>
        <c:majorTickMark val="out"/>
        <c:minorTickMark val="none"/>
        <c:tickLblPos val="nextTo"/>
        <c:crossAx val="78420992"/>
        <c:crosses val="autoZero"/>
        <c:crossBetween val="between"/>
      </c:valAx>
      <c:valAx>
        <c:axId val="78432896"/>
        <c:scaling>
          <c:orientation val="minMax"/>
        </c:scaling>
        <c:delete val="0"/>
        <c:axPos val="r"/>
        <c:numFmt formatCode="0.0" sourceLinked="0"/>
        <c:majorTickMark val="out"/>
        <c:minorTickMark val="none"/>
        <c:tickLblPos val="nextTo"/>
        <c:crossAx val="78467456"/>
        <c:crosses val="max"/>
        <c:crossBetween val="between"/>
      </c:valAx>
      <c:catAx>
        <c:axId val="78467456"/>
        <c:scaling>
          <c:orientation val="minMax"/>
        </c:scaling>
        <c:delete val="1"/>
        <c:axPos val="b"/>
        <c:numFmt formatCode="General" sourceLinked="1"/>
        <c:majorTickMark val="out"/>
        <c:minorTickMark val="none"/>
        <c:tickLblPos val="none"/>
        <c:crossAx val="78432896"/>
        <c:crosses val="autoZero"/>
        <c:auto val="1"/>
        <c:lblAlgn val="ctr"/>
        <c:lblOffset val="100"/>
        <c:noMultiLvlLbl val="0"/>
      </c:catAx>
    </c:plotArea>
    <c:legend>
      <c:legendPos val="b"/>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latin typeface="Times New Roman" pitchFamily="18" charset="0"/>
                <a:cs typeface="Times New Roman" pitchFamily="18" charset="0"/>
              </a:defRPr>
            </a:pPr>
            <a:r>
              <a:rPr lang="en-US" sz="1800" dirty="0" err="1">
                <a:latin typeface="Times New Roman" pitchFamily="18" charset="0"/>
                <a:cs typeface="Times New Roman" pitchFamily="18" charset="0"/>
              </a:rPr>
              <a:t>Publi</a:t>
            </a:r>
            <a:r>
              <a:rPr lang="lv-LV" sz="1800" dirty="0">
                <a:latin typeface="Times New Roman" pitchFamily="18" charset="0"/>
                <a:cs typeface="Times New Roman" pitchFamily="18" charset="0"/>
              </a:rPr>
              <a:t>c expenditure for health care in </a:t>
            </a:r>
            <a:r>
              <a:rPr lang="en-US" sz="1800" dirty="0">
                <a:latin typeface="Times New Roman" pitchFamily="18" charset="0"/>
                <a:cs typeface="Times New Roman" pitchFamily="18" charset="0"/>
              </a:rPr>
              <a:t>% </a:t>
            </a:r>
            <a:r>
              <a:rPr lang="lv-LV" sz="1800" dirty="0">
                <a:latin typeface="Times New Roman" pitchFamily="18" charset="0"/>
                <a:cs typeface="Times New Roman" pitchFamily="18" charset="0"/>
              </a:rPr>
              <a:t>of total government expenditures, 2009</a:t>
            </a:r>
            <a:endParaRPr lang="en-US" sz="1800" dirty="0">
              <a:latin typeface="Times New Roman" pitchFamily="18" charset="0"/>
              <a:cs typeface="Times New Roman" pitchFamily="18" charset="0"/>
            </a:endParaRPr>
          </a:p>
        </c:rich>
      </c:tx>
      <c:layout>
        <c:manualLayout>
          <c:xMode val="edge"/>
          <c:yMode val="edge"/>
          <c:x val="0.11216648248763975"/>
          <c:y val="3.7731956210464851E-2"/>
        </c:manualLayout>
      </c:layout>
      <c:overlay val="1"/>
    </c:title>
    <c:autoTitleDeleted val="0"/>
    <c:plotArea>
      <c:layout>
        <c:manualLayout>
          <c:layoutTarget val="inner"/>
          <c:xMode val="edge"/>
          <c:yMode val="edge"/>
          <c:x val="4.5807461354962824E-2"/>
          <c:y val="0.19725956400278938"/>
          <c:w val="0.79534536339740713"/>
          <c:h val="0.70109820459601935"/>
        </c:manualLayout>
      </c:layout>
      <c:barChart>
        <c:barDir val="col"/>
        <c:grouping val="stacked"/>
        <c:varyColors val="0"/>
        <c:ser>
          <c:idx val="0"/>
          <c:order val="0"/>
          <c:tx>
            <c:strRef>
              <c:f>Lapa2!$B$1</c:f>
              <c:strCache>
                <c:ptCount val="1"/>
                <c:pt idx="0">
                  <c:v>Publiskie izdevumi veselības aprūpei % no kopējiem valdības izdevumiem, 2009.gads</c:v>
                </c:pt>
              </c:strCache>
            </c:strRef>
          </c:tx>
          <c:spPr>
            <a:solidFill>
              <a:srgbClr val="00B050"/>
            </a:solidFill>
          </c:spPr>
          <c:invertIfNegative val="0"/>
          <c:dLbls>
            <c:dLbl>
              <c:idx val="0"/>
              <c:layout>
                <c:manualLayout>
                  <c:x val="0"/>
                  <c:y val="-0.34042553191490676"/>
                </c:manualLayout>
              </c:layout>
              <c:showLegendKey val="0"/>
              <c:showVal val="1"/>
              <c:showCatName val="0"/>
              <c:showSerName val="0"/>
              <c:showPercent val="0"/>
              <c:showBubbleSize val="0"/>
            </c:dLbl>
            <c:dLbl>
              <c:idx val="1"/>
              <c:layout>
                <c:manualLayout>
                  <c:x val="-8.3333333333333367E-3"/>
                  <c:y val="-0.29629629629629628"/>
                </c:manualLayout>
              </c:layout>
              <c:showLegendKey val="0"/>
              <c:showVal val="1"/>
              <c:showCatName val="0"/>
              <c:showSerName val="0"/>
              <c:showPercent val="0"/>
              <c:showBubbleSize val="0"/>
            </c:dLbl>
            <c:dLbl>
              <c:idx val="2"/>
              <c:layout>
                <c:manualLayout>
                  <c:x val="-2.7777777777779639E-3"/>
                  <c:y val="-0.30890464933019041"/>
                </c:manualLayout>
              </c:layout>
              <c:showLegendKey val="0"/>
              <c:showVal val="1"/>
              <c:showCatName val="0"/>
              <c:showSerName val="0"/>
              <c:showPercent val="0"/>
              <c:showBubbleSize val="0"/>
            </c:dLbl>
            <c:dLbl>
              <c:idx val="3"/>
              <c:layout>
                <c:manualLayout>
                  <c:x val="5.5555555555555558E-3"/>
                  <c:y val="-0.28684003152088638"/>
                </c:manualLayout>
              </c:layout>
              <c:showLegendKey val="0"/>
              <c:showVal val="1"/>
              <c:showCatName val="0"/>
              <c:showSerName val="0"/>
              <c:showPercent val="0"/>
              <c:showBubbleSize val="0"/>
            </c:dLbl>
            <c:dLbl>
              <c:idx val="4"/>
              <c:layout>
                <c:manualLayout>
                  <c:x val="-2.7777777777779639E-3"/>
                  <c:y val="-0.23640661938534291"/>
                </c:manualLayout>
              </c:layout>
              <c:showLegendKey val="0"/>
              <c:showVal val="1"/>
              <c:showCatName val="0"/>
              <c:showSerName val="0"/>
              <c:showPercent val="0"/>
              <c:showBubbleSize val="0"/>
            </c:dLbl>
            <c:dLbl>
              <c:idx val="5"/>
              <c:layout>
                <c:manualLayout>
                  <c:x val="0"/>
                  <c:y val="-0.24901497241923268"/>
                </c:manualLayout>
              </c:layout>
              <c:showLegendKey val="0"/>
              <c:showVal val="1"/>
              <c:showCatName val="0"/>
              <c:showSerName val="0"/>
              <c:showPercent val="0"/>
              <c:showBubbleSize val="0"/>
            </c:dLbl>
            <c:dLbl>
              <c:idx val="6"/>
              <c:layout>
                <c:manualLayout>
                  <c:x val="8.3333333333333228E-3"/>
                  <c:y val="-0.26162332545311229"/>
                </c:manualLayout>
              </c:layout>
              <c:showLegendKey val="0"/>
              <c:showVal val="1"/>
              <c:showCatName val="0"/>
              <c:showSerName val="0"/>
              <c:showPercent val="0"/>
              <c:showBubbleSize val="0"/>
            </c:dLbl>
            <c:dLbl>
              <c:idx val="7"/>
              <c:layout>
                <c:manualLayout>
                  <c:x val="0"/>
                  <c:y val="-0.21118991331757289"/>
                </c:manualLayout>
              </c:layout>
              <c:showLegendKey val="0"/>
              <c:showVal val="1"/>
              <c:showCatName val="0"/>
              <c:showSerName val="0"/>
              <c:showPercent val="0"/>
              <c:showBubbleSize val="0"/>
            </c:dLbl>
            <c:dLbl>
              <c:idx val="8"/>
              <c:layout>
                <c:manualLayout>
                  <c:x val="-2.7777777777779639E-3"/>
                  <c:y val="-0.23010269106432624"/>
                </c:manualLayout>
              </c:layout>
              <c:showLegendKey val="0"/>
              <c:showVal val="1"/>
              <c:showCatName val="0"/>
              <c:showSerName val="0"/>
              <c:showPercent val="0"/>
              <c:showBubbleSize val="0"/>
            </c:dLbl>
            <c:dLbl>
              <c:idx val="9"/>
              <c:layout>
                <c:manualLayout>
                  <c:x val="2.7777777777779639E-3"/>
                  <c:y val="-0.19858156028368223"/>
                </c:manualLayout>
              </c:layout>
              <c:showLegendKey val="0"/>
              <c:showVal val="1"/>
              <c:showCatName val="0"/>
              <c:showSerName val="0"/>
              <c:showPercent val="0"/>
              <c:showBubbleSize val="0"/>
            </c:dLbl>
            <c:dLbl>
              <c:idx val="10"/>
              <c:layout>
                <c:manualLayout>
                  <c:x val="0"/>
                  <c:y val="-0.31205673758866492"/>
                </c:manualLayout>
              </c:layout>
              <c:showLegendKey val="0"/>
              <c:showVal val="1"/>
              <c:showCatName val="0"/>
              <c:showSerName val="0"/>
              <c:showPercent val="0"/>
              <c:showBubbleSize val="0"/>
            </c:dLbl>
            <c:txPr>
              <a:bodyPr/>
              <a:lstStyle/>
              <a:p>
                <a:pPr>
                  <a:defRPr b="1"/>
                </a:pPr>
                <a:endParaRPr lang="fr-FR"/>
              </a:p>
            </c:txPr>
            <c:showLegendKey val="0"/>
            <c:showVal val="1"/>
            <c:showCatName val="0"/>
            <c:showSerName val="0"/>
            <c:showPercent val="0"/>
            <c:showBubbleSize val="0"/>
            <c:showLeaderLines val="0"/>
          </c:dLbls>
          <c:cat>
            <c:strRef>
              <c:f>Lapa2!$A$2:$A$12</c:f>
              <c:strCache>
                <c:ptCount val="11"/>
                <c:pt idx="0">
                  <c:v>Dānija</c:v>
                </c:pt>
                <c:pt idx="1">
                  <c:v>Īrija</c:v>
                </c:pt>
                <c:pt idx="2">
                  <c:v>Čehija</c:v>
                </c:pt>
                <c:pt idx="3">
                  <c:v>Slovākija</c:v>
                </c:pt>
                <c:pt idx="4">
                  <c:v>Igaunija</c:v>
                </c:pt>
                <c:pt idx="5">
                  <c:v>Polija</c:v>
                </c:pt>
                <c:pt idx="6">
                  <c:v>Lietuva</c:v>
                </c:pt>
                <c:pt idx="7">
                  <c:v>Bulgārija</c:v>
                </c:pt>
                <c:pt idx="8">
                  <c:v>Rumānija</c:v>
                </c:pt>
                <c:pt idx="9">
                  <c:v>Latvija</c:v>
                </c:pt>
                <c:pt idx="10">
                  <c:v>Vidēji ES</c:v>
                </c:pt>
              </c:strCache>
            </c:strRef>
          </c:cat>
          <c:val>
            <c:numRef>
              <c:f>Lapa2!$B$2:$B$12</c:f>
              <c:numCache>
                <c:formatCode>0.0</c:formatCode>
                <c:ptCount val="11"/>
                <c:pt idx="0">
                  <c:v>16.8</c:v>
                </c:pt>
                <c:pt idx="1">
                  <c:v>14.5</c:v>
                </c:pt>
                <c:pt idx="2">
                  <c:v>14.9</c:v>
                </c:pt>
                <c:pt idx="3">
                  <c:v>14.5</c:v>
                </c:pt>
                <c:pt idx="4">
                  <c:v>11.7</c:v>
                </c:pt>
                <c:pt idx="5">
                  <c:v>11.9</c:v>
                </c:pt>
                <c:pt idx="6">
                  <c:v>12.6</c:v>
                </c:pt>
                <c:pt idx="7">
                  <c:v>9.8000000000000007</c:v>
                </c:pt>
                <c:pt idx="8">
                  <c:v>10.8</c:v>
                </c:pt>
                <c:pt idx="9">
                  <c:v>9.2000000000000011</c:v>
                </c:pt>
                <c:pt idx="10">
                  <c:v>15.9</c:v>
                </c:pt>
              </c:numCache>
            </c:numRef>
          </c:val>
        </c:ser>
        <c:dLbls>
          <c:showLegendKey val="0"/>
          <c:showVal val="0"/>
          <c:showCatName val="0"/>
          <c:showSerName val="0"/>
          <c:showPercent val="0"/>
          <c:showBubbleSize val="0"/>
        </c:dLbls>
        <c:gapWidth val="150"/>
        <c:overlap val="100"/>
        <c:axId val="79233024"/>
        <c:axId val="79234560"/>
      </c:barChart>
      <c:lineChart>
        <c:grouping val="standard"/>
        <c:varyColors val="0"/>
        <c:ser>
          <c:idx val="1"/>
          <c:order val="1"/>
          <c:tx>
            <c:strRef>
              <c:f>Lapa2!$C$1</c:f>
              <c:strCache>
                <c:ptCount val="1"/>
                <c:pt idx="0">
                  <c:v>Latvija</c:v>
                </c:pt>
              </c:strCache>
            </c:strRef>
          </c:tx>
          <c:marker>
            <c:symbol val="none"/>
          </c:marker>
          <c:cat>
            <c:strRef>
              <c:f>Lapa2!$A$2:$A$12</c:f>
              <c:strCache>
                <c:ptCount val="11"/>
                <c:pt idx="0">
                  <c:v>Dānija</c:v>
                </c:pt>
                <c:pt idx="1">
                  <c:v>Īrija</c:v>
                </c:pt>
                <c:pt idx="2">
                  <c:v>Čehija</c:v>
                </c:pt>
                <c:pt idx="3">
                  <c:v>Slovākija</c:v>
                </c:pt>
                <c:pt idx="4">
                  <c:v>Igaunija</c:v>
                </c:pt>
                <c:pt idx="5">
                  <c:v>Polija</c:v>
                </c:pt>
                <c:pt idx="6">
                  <c:v>Lietuva</c:v>
                </c:pt>
                <c:pt idx="7">
                  <c:v>Bulgārija</c:v>
                </c:pt>
                <c:pt idx="8">
                  <c:v>Rumānija</c:v>
                </c:pt>
                <c:pt idx="9">
                  <c:v>Latvija</c:v>
                </c:pt>
                <c:pt idx="10">
                  <c:v>Vidēji ES</c:v>
                </c:pt>
              </c:strCache>
            </c:strRef>
          </c:cat>
          <c:val>
            <c:numRef>
              <c:f>Lapa2!$C$2:$C$12</c:f>
              <c:numCache>
                <c:formatCode>0.0</c:formatCode>
                <c:ptCount val="11"/>
                <c:pt idx="0">
                  <c:v>9.2000000000000011</c:v>
                </c:pt>
                <c:pt idx="1">
                  <c:v>9.2000000000000011</c:v>
                </c:pt>
                <c:pt idx="2">
                  <c:v>9.2000000000000011</c:v>
                </c:pt>
                <c:pt idx="3">
                  <c:v>9.2000000000000011</c:v>
                </c:pt>
                <c:pt idx="4">
                  <c:v>9.2000000000000011</c:v>
                </c:pt>
                <c:pt idx="5">
                  <c:v>9.2000000000000011</c:v>
                </c:pt>
                <c:pt idx="6">
                  <c:v>9.2000000000000011</c:v>
                </c:pt>
                <c:pt idx="7">
                  <c:v>9.2000000000000011</c:v>
                </c:pt>
                <c:pt idx="8">
                  <c:v>9.2000000000000011</c:v>
                </c:pt>
                <c:pt idx="9">
                  <c:v>9.2000000000000011</c:v>
                </c:pt>
                <c:pt idx="10">
                  <c:v>9.2000000000000011</c:v>
                </c:pt>
              </c:numCache>
            </c:numRef>
          </c:val>
          <c:smooth val="0"/>
        </c:ser>
        <c:dLbls>
          <c:showLegendKey val="0"/>
          <c:showVal val="0"/>
          <c:showCatName val="0"/>
          <c:showSerName val="0"/>
          <c:showPercent val="0"/>
          <c:showBubbleSize val="0"/>
        </c:dLbls>
        <c:marker val="1"/>
        <c:smooth val="0"/>
        <c:axId val="79270656"/>
        <c:axId val="79236096"/>
      </c:lineChart>
      <c:catAx>
        <c:axId val="79233024"/>
        <c:scaling>
          <c:orientation val="minMax"/>
        </c:scaling>
        <c:delete val="0"/>
        <c:axPos val="b"/>
        <c:majorTickMark val="out"/>
        <c:minorTickMark val="none"/>
        <c:tickLblPos val="nextTo"/>
        <c:txPr>
          <a:bodyPr/>
          <a:lstStyle/>
          <a:p>
            <a:pPr>
              <a:defRPr b="1"/>
            </a:pPr>
            <a:endParaRPr lang="fr-FR"/>
          </a:p>
        </c:txPr>
        <c:crossAx val="79234560"/>
        <c:crosses val="autoZero"/>
        <c:auto val="1"/>
        <c:lblAlgn val="ctr"/>
        <c:lblOffset val="100"/>
        <c:noMultiLvlLbl val="0"/>
      </c:catAx>
      <c:valAx>
        <c:axId val="79234560"/>
        <c:scaling>
          <c:orientation val="minMax"/>
        </c:scaling>
        <c:delete val="0"/>
        <c:axPos val="l"/>
        <c:majorGridlines/>
        <c:numFmt formatCode="0.0" sourceLinked="1"/>
        <c:majorTickMark val="out"/>
        <c:minorTickMark val="none"/>
        <c:tickLblPos val="nextTo"/>
        <c:txPr>
          <a:bodyPr/>
          <a:lstStyle/>
          <a:p>
            <a:pPr>
              <a:defRPr b="1"/>
            </a:pPr>
            <a:endParaRPr lang="fr-FR"/>
          </a:p>
        </c:txPr>
        <c:crossAx val="79233024"/>
        <c:crosses val="autoZero"/>
        <c:crossBetween val="between"/>
      </c:valAx>
      <c:valAx>
        <c:axId val="79236096"/>
        <c:scaling>
          <c:orientation val="minMax"/>
          <c:max val="18"/>
          <c:min val="0"/>
        </c:scaling>
        <c:delete val="0"/>
        <c:axPos val="r"/>
        <c:numFmt formatCode="#,##0.0" sourceLinked="0"/>
        <c:majorTickMark val="out"/>
        <c:minorTickMark val="none"/>
        <c:tickLblPos val="nextTo"/>
        <c:txPr>
          <a:bodyPr/>
          <a:lstStyle/>
          <a:p>
            <a:pPr>
              <a:defRPr b="1"/>
            </a:pPr>
            <a:endParaRPr lang="fr-FR"/>
          </a:p>
        </c:txPr>
        <c:crossAx val="79270656"/>
        <c:crosses val="max"/>
        <c:crossBetween val="between"/>
        <c:majorUnit val="2"/>
      </c:valAx>
      <c:catAx>
        <c:axId val="79270656"/>
        <c:scaling>
          <c:orientation val="minMax"/>
        </c:scaling>
        <c:delete val="1"/>
        <c:axPos val="b"/>
        <c:majorTickMark val="out"/>
        <c:minorTickMark val="none"/>
        <c:tickLblPos val="none"/>
        <c:crossAx val="79236096"/>
        <c:crosses val="autoZero"/>
        <c:auto val="1"/>
        <c:lblAlgn val="ctr"/>
        <c:lblOffset val="100"/>
        <c:noMultiLvlLbl val="0"/>
      </c:catAx>
    </c:plotArea>
    <c:plotVisOnly val="1"/>
    <c:dispBlanksAs val="zero"/>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51D485-DCB8-45D3-806E-71CCD718342B}" type="datetimeFigureOut">
              <a:rPr lang="fr-FR" smtClean="0"/>
              <a:t>02/10/2014</a:t>
            </a:fld>
            <a:endParaRPr lang="fr-FR"/>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F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D1A260-B6B1-436C-B729-0AC4369C61F5}" type="slidenum">
              <a:rPr lang="fr-FR" smtClean="0"/>
              <a:t>‹nr.›</a:t>
            </a:fld>
            <a:endParaRPr lang="fr-FR"/>
          </a:p>
        </p:txBody>
      </p:sp>
    </p:spTree>
    <p:extLst>
      <p:ext uri="{BB962C8B-B14F-4D97-AF65-F5344CB8AC3E}">
        <p14:creationId xmlns:p14="http://schemas.microsoft.com/office/powerpoint/2010/main" val="2500344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FR" dirty="0"/>
          </a:p>
        </p:txBody>
      </p:sp>
      <p:sp>
        <p:nvSpPr>
          <p:cNvPr id="4" name="Tijdelijke aanduiding voor dianummer 3"/>
          <p:cNvSpPr>
            <a:spLocks noGrp="1"/>
          </p:cNvSpPr>
          <p:nvPr>
            <p:ph type="sldNum" sz="quarter" idx="10"/>
          </p:nvPr>
        </p:nvSpPr>
        <p:spPr/>
        <p:txBody>
          <a:bodyPr/>
          <a:lstStyle/>
          <a:p>
            <a:fld id="{FED1A260-B6B1-436C-B729-0AC4369C61F5}" type="slidenum">
              <a:rPr lang="fr-FR" smtClean="0"/>
              <a:t>9</a:t>
            </a:fld>
            <a:endParaRPr lang="fr-FR"/>
          </a:p>
        </p:txBody>
      </p:sp>
    </p:spTree>
    <p:extLst>
      <p:ext uri="{BB962C8B-B14F-4D97-AF65-F5344CB8AC3E}">
        <p14:creationId xmlns:p14="http://schemas.microsoft.com/office/powerpoint/2010/main" val="174934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AAEE4B-E5DB-46B0-903D-48D58079D2C3}" type="datetimeFigureOut">
              <a:rPr lang="lv-LV" smtClean="0"/>
              <a:pPr/>
              <a:t>2014.10.02.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DE3D96B-1D26-44FB-B186-978A00FFB219}" type="slidenum">
              <a:rPr lang="lv-LV" smtClean="0"/>
              <a:pPr/>
              <a:t>‹nr.›</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AEE4B-E5DB-46B0-903D-48D58079D2C3}" type="datetimeFigureOut">
              <a:rPr lang="lv-LV" smtClean="0"/>
              <a:pPr/>
              <a:t>2014.10.02.</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3D96B-1D26-44FB-B186-978A00FFB219}" type="slidenum">
              <a:rPr lang="lv-LV" smtClean="0"/>
              <a:pPr/>
              <a:t>‹nr.›</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40769"/>
            <a:ext cx="7846640" cy="2259682"/>
          </a:xfrm>
        </p:spPr>
        <p:txBody>
          <a:bodyPr>
            <a:normAutofit/>
          </a:bodyPr>
          <a:lstStyle/>
          <a:p>
            <a:r>
              <a:rPr lang="en-GB" b="1" dirty="0">
                <a:latin typeface="Times New Roman" pitchFamily="18" charset="0"/>
                <a:cs typeface="Times New Roman" pitchFamily="18" charset="0"/>
              </a:rPr>
              <a:t>The trend of liberalisation in the new member states:</a:t>
            </a:r>
            <a:r>
              <a:rPr lang="lv-LV" dirty="0">
                <a:latin typeface="Times New Roman" pitchFamily="18" charset="0"/>
                <a:cs typeface="Times New Roman" pitchFamily="18" charset="0"/>
              </a:rPr>
              <a:t/>
            </a:r>
            <a:br>
              <a:rPr lang="lv-LV" dirty="0">
                <a:latin typeface="Times New Roman" pitchFamily="18" charset="0"/>
                <a:cs typeface="Times New Roman" pitchFamily="18" charset="0"/>
              </a:rPr>
            </a:br>
            <a:r>
              <a:rPr lang="en-GB" b="1" dirty="0">
                <a:latin typeface="Times New Roman" pitchFamily="18" charset="0"/>
                <a:cs typeface="Times New Roman" pitchFamily="18" charset="0"/>
              </a:rPr>
              <a:t> the case of Latvia</a:t>
            </a:r>
            <a:endParaRPr lang="lv-LV"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70000" lnSpcReduction="20000"/>
          </a:bodyPr>
          <a:lstStyle/>
          <a:p>
            <a:pPr algn="r"/>
            <a:endParaRPr lang="lv-LV" dirty="0" smtClean="0"/>
          </a:p>
          <a:p>
            <a:pPr algn="r"/>
            <a:r>
              <a:rPr lang="lv-LV" b="1" dirty="0" smtClean="0">
                <a:solidFill>
                  <a:schemeClr val="tx1"/>
                </a:solidFill>
                <a:latin typeface="Times New Roman" pitchFamily="18" charset="0"/>
                <a:cs typeface="Times New Roman" pitchFamily="18" charset="0"/>
              </a:rPr>
              <a:t>Tana Lace</a:t>
            </a:r>
          </a:p>
          <a:p>
            <a:pPr algn="r"/>
            <a:endParaRPr lang="lv-LV" dirty="0">
              <a:latin typeface="Times New Roman" pitchFamily="18" charset="0"/>
              <a:cs typeface="Times New Roman" pitchFamily="18" charset="0"/>
            </a:endParaRPr>
          </a:p>
          <a:p>
            <a:pPr algn="r"/>
            <a:r>
              <a:rPr lang="lv-LV" dirty="0" smtClean="0">
                <a:latin typeface="Times New Roman" pitchFamily="18" charset="0"/>
                <a:cs typeface="Times New Roman" pitchFamily="18" charset="0"/>
              </a:rPr>
              <a:t>Riga Stradins University</a:t>
            </a:r>
          </a:p>
          <a:p>
            <a:pPr algn="r"/>
            <a:r>
              <a:rPr lang="lv-LV" dirty="0" smtClean="0">
                <a:latin typeface="Times New Roman" pitchFamily="18" charset="0"/>
                <a:cs typeface="Times New Roman" pitchFamily="18" charset="0"/>
              </a:rPr>
              <a:t>02.10.2014  Marseille</a:t>
            </a:r>
            <a:endParaRPr lang="lv-LV"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EU-SILC</a:t>
            </a:r>
          </a:p>
        </p:txBody>
      </p:sp>
      <p:sp>
        <p:nvSpPr>
          <p:cNvPr id="3" name="Content Placeholder 2"/>
          <p:cNvSpPr>
            <a:spLocks noGrp="1"/>
          </p:cNvSpPr>
          <p:nvPr>
            <p:ph idx="1"/>
          </p:nvPr>
        </p:nvSpPr>
        <p:spPr/>
        <p:txBody>
          <a:bodyPr>
            <a:normAutofit fontScale="32500" lnSpcReduction="20000"/>
          </a:bodyPr>
          <a:lstStyle/>
          <a:p>
            <a:r>
              <a:rPr lang="lv-LV" sz="9800" dirty="0" smtClean="0">
                <a:latin typeface="Times New Roman" pitchFamily="18" charset="0"/>
                <a:cs typeface="Times New Roman" pitchFamily="18" charset="0"/>
              </a:rPr>
              <a:t>I</a:t>
            </a:r>
            <a:r>
              <a:rPr lang="en-GB" sz="9800" dirty="0" smtClean="0">
                <a:latin typeface="Times New Roman" pitchFamily="18" charset="0"/>
                <a:cs typeface="Times New Roman" pitchFamily="18" charset="0"/>
              </a:rPr>
              <a:t>n </a:t>
            </a:r>
            <a:r>
              <a:rPr lang="en-GB" sz="9800" dirty="0">
                <a:latin typeface="Times New Roman" pitchFamily="18" charset="0"/>
                <a:cs typeface="Times New Roman" pitchFamily="18" charset="0"/>
              </a:rPr>
              <a:t>the conditions of the crisis there has been an increase in the ratio of individuals who did not undertake the required medical examinations due to the insufficient accessibility of health care   – from 10.1% in 2008 to 16.2% in 2011. </a:t>
            </a:r>
            <a:endParaRPr lang="lv-LV" sz="9800" dirty="0" smtClean="0">
              <a:latin typeface="Times New Roman" pitchFamily="18" charset="0"/>
              <a:cs typeface="Times New Roman" pitchFamily="18" charset="0"/>
            </a:endParaRPr>
          </a:p>
          <a:p>
            <a:endParaRPr lang="lv-LV" sz="9800" dirty="0" smtClean="0">
              <a:latin typeface="Times New Roman" pitchFamily="18" charset="0"/>
              <a:cs typeface="Times New Roman" pitchFamily="18" charset="0"/>
            </a:endParaRPr>
          </a:p>
          <a:p>
            <a:r>
              <a:rPr lang="en-GB" sz="9800" dirty="0" smtClean="0">
                <a:latin typeface="Times New Roman" pitchFamily="18" charset="0"/>
                <a:cs typeface="Times New Roman" pitchFamily="18" charset="0"/>
              </a:rPr>
              <a:t>If </a:t>
            </a:r>
            <a:r>
              <a:rPr lang="en-GB" sz="9800" dirty="0">
                <a:latin typeface="Times New Roman" pitchFamily="18" charset="0"/>
                <a:cs typeface="Times New Roman" pitchFamily="18" charset="0"/>
              </a:rPr>
              <a:t>in 2008 6.8% of the respondents recognised that the service was inaccessible due to its high price, then in 2011 this reason was mentioned already by 14.7% </a:t>
            </a:r>
            <a:r>
              <a:rPr lang="en-GB" sz="9800" dirty="0" smtClean="0">
                <a:latin typeface="Times New Roman" pitchFamily="18" charset="0"/>
                <a:cs typeface="Times New Roman" pitchFamily="18" charset="0"/>
              </a:rPr>
              <a:t>respondents</a:t>
            </a:r>
            <a:r>
              <a:rPr lang="lv-LV" sz="9800" dirty="0" smtClean="0">
                <a:latin typeface="Times New Roman" pitchFamily="18" charset="0"/>
                <a:cs typeface="Times New Roman" pitchFamily="18" charset="0"/>
              </a:rPr>
              <a:t>.</a:t>
            </a:r>
          </a:p>
          <a:p>
            <a:endParaRPr lang="lv-LV" sz="1500" dirty="0">
              <a:latin typeface="Times New Roman" pitchFamily="18" charset="0"/>
              <a:cs typeface="Times New Roman" pitchFamily="18" charset="0"/>
            </a:endParaRPr>
          </a:p>
          <a:p>
            <a:endParaRPr lang="lv-LV" sz="1500" dirty="0" smtClean="0"/>
          </a:p>
          <a:p>
            <a:endParaRPr lang="lv-LV" sz="1500" dirty="0"/>
          </a:p>
          <a:p>
            <a:endParaRPr lang="lv-LV" sz="15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a:latin typeface="Times New Roman" pitchFamily="18" charset="0"/>
                <a:cs typeface="Times New Roman" pitchFamily="18" charset="0"/>
              </a:rPr>
              <a:t>Latvia has one of the lowest public expenditure indicators for health care among overall government </a:t>
            </a:r>
            <a:r>
              <a:rPr lang="en-GB" sz="2400" dirty="0" smtClean="0">
                <a:latin typeface="Times New Roman" pitchFamily="18" charset="0"/>
                <a:cs typeface="Times New Roman" pitchFamily="18" charset="0"/>
              </a:rPr>
              <a:t>expenditures</a:t>
            </a:r>
            <a:r>
              <a:rPr lang="lv-LV" sz="2400" dirty="0" smtClean="0">
                <a:latin typeface="Times New Roman" pitchFamily="18" charset="0"/>
                <a:cs typeface="Times New Roman" pitchFamily="18" charset="0"/>
              </a:rPr>
              <a:t>.</a:t>
            </a:r>
            <a:endParaRPr lang="lv-LV"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lv-LV" dirty="0"/>
          </a:p>
        </p:txBody>
      </p:sp>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lv-LV"/>
          </a:p>
        </p:txBody>
      </p:sp>
      <p:graphicFrame>
        <p:nvGraphicFramePr>
          <p:cNvPr id="5" name="Chart 4"/>
          <p:cNvGraphicFramePr>
            <a:graphicFrameLocks/>
          </p:cNvGraphicFramePr>
          <p:nvPr/>
        </p:nvGraphicFramePr>
        <p:xfrm>
          <a:off x="539552" y="1556792"/>
          <a:ext cx="8352928"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37891" name="Rectangle 3"/>
          <p:cNvSpPr>
            <a:spLocks noChangeArrowheads="1"/>
          </p:cNvSpPr>
          <p:nvPr/>
        </p:nvSpPr>
        <p:spPr bwMode="auto">
          <a:xfrm>
            <a:off x="0" y="2895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sz="3600" dirty="0" smtClean="0">
                <a:latin typeface="Times New Roman" pitchFamily="18" charset="0"/>
                <a:cs typeface="Times New Roman" pitchFamily="18" charset="0"/>
              </a:rPr>
              <a:t>Marketisation of healthcare Latvia </a:t>
            </a:r>
            <a:endParaRPr lang="lv-LV"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lv-LV" dirty="0" smtClean="0"/>
              <a:t>changes that can be associated with the </a:t>
            </a:r>
            <a:r>
              <a:rPr lang="lv-LV" dirty="0"/>
              <a:t>shift towards a market-based provision of  healthcare </a:t>
            </a:r>
            <a:r>
              <a:rPr lang="lv-LV" dirty="0" smtClean="0"/>
              <a:t>include</a:t>
            </a:r>
          </a:p>
          <a:p>
            <a:r>
              <a:rPr lang="lv-LV" dirty="0" smtClean="0"/>
              <a:t> </a:t>
            </a:r>
            <a:r>
              <a:rPr lang="lv-LV" dirty="0"/>
              <a:t>the reduction of  the share of public financing in total healthcare </a:t>
            </a:r>
            <a:r>
              <a:rPr lang="lv-LV" dirty="0" smtClean="0"/>
              <a:t>financing, </a:t>
            </a:r>
          </a:p>
          <a:p>
            <a:r>
              <a:rPr lang="lv-LV" dirty="0" smtClean="0"/>
              <a:t>the </a:t>
            </a:r>
            <a:r>
              <a:rPr lang="lv-LV" dirty="0"/>
              <a:t>increasing role of private insurance </a:t>
            </a:r>
            <a:r>
              <a:rPr lang="lv-LV" dirty="0" smtClean="0"/>
              <a:t>schemes,</a:t>
            </a:r>
          </a:p>
          <a:p>
            <a:r>
              <a:rPr lang="lv-LV" dirty="0" smtClean="0"/>
              <a:t> </a:t>
            </a:r>
            <a:r>
              <a:rPr lang="lv-LV" dirty="0"/>
              <a:t>and out-of-pocket payments.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lv-LV" sz="3200" dirty="0" smtClean="0">
                <a:latin typeface="Times New Roman" pitchFamily="18" charset="0"/>
                <a:cs typeface="Times New Roman" pitchFamily="18" charset="0"/>
              </a:rPr>
              <a:t>D</a:t>
            </a:r>
            <a:r>
              <a:rPr lang="en-GB" sz="3200" dirty="0" err="1" smtClean="0">
                <a:latin typeface="Times New Roman" pitchFamily="18" charset="0"/>
                <a:cs typeface="Times New Roman" pitchFamily="18" charset="0"/>
              </a:rPr>
              <a:t>evelop</a:t>
            </a:r>
            <a:r>
              <a:rPr lang="lv-LV" sz="3200" dirty="0" smtClean="0">
                <a:latin typeface="Times New Roman" pitchFamily="18" charset="0"/>
                <a:cs typeface="Times New Roman" pitchFamily="18" charset="0"/>
              </a:rPr>
              <a:t>ment</a:t>
            </a:r>
            <a:r>
              <a:rPr lang="en-GB" sz="3200" dirty="0" smtClean="0">
                <a:latin typeface="Times New Roman" pitchFamily="18" charset="0"/>
                <a:cs typeface="Times New Roman" pitchFamily="18" charset="0"/>
              </a:rPr>
              <a:t> </a:t>
            </a:r>
            <a:r>
              <a:rPr lang="en-GB" sz="3200" dirty="0">
                <a:latin typeface="Times New Roman" pitchFamily="18" charset="0"/>
                <a:cs typeface="Times New Roman" pitchFamily="18" charset="0"/>
              </a:rPr>
              <a:t>a new funding system in </a:t>
            </a:r>
            <a:r>
              <a:rPr lang="en-GB" sz="3200" dirty="0" smtClean="0">
                <a:latin typeface="Times New Roman" pitchFamily="18" charset="0"/>
                <a:cs typeface="Times New Roman" pitchFamily="18" charset="0"/>
              </a:rPr>
              <a:t>healthcare</a:t>
            </a:r>
            <a:endParaRPr lang="lv-LV"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GB" dirty="0">
                <a:latin typeface="Times New Roman" pitchFamily="18" charset="0"/>
                <a:cs typeface="Times New Roman" pitchFamily="18" charset="0"/>
              </a:rPr>
              <a:t>Model No.1 – rights of individuals of the working age to receive planned health care services will depend on the fact if a specific tax has been calculated for the individual’s earned income (paid as an income tax or a social tax). </a:t>
            </a:r>
            <a:endParaRPr lang="lv-LV" dirty="0">
              <a:latin typeface="Times New Roman" pitchFamily="18" charset="0"/>
              <a:cs typeface="Times New Roman" pitchFamily="18" charset="0"/>
            </a:endParaRPr>
          </a:p>
          <a:p>
            <a:r>
              <a:rPr lang="en-GB" dirty="0">
                <a:latin typeface="Times New Roman" pitchFamily="18" charset="0"/>
                <a:cs typeface="Times New Roman" pitchFamily="18" charset="0"/>
              </a:rPr>
              <a:t>Model No.2 envisages the introduction of compulsory public health insurance.</a:t>
            </a:r>
            <a:endParaRPr lang="lv-LV"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latin typeface="Times New Roman" pitchFamily="18" charset="0"/>
                <a:cs typeface="Times New Roman" pitchFamily="18" charset="0"/>
              </a:rPr>
              <a:t>The </a:t>
            </a:r>
            <a:r>
              <a:rPr lang="en-GB" sz="3200" dirty="0" err="1" smtClean="0">
                <a:latin typeface="Times New Roman" pitchFamily="18" charset="0"/>
                <a:cs typeface="Times New Roman" pitchFamily="18" charset="0"/>
              </a:rPr>
              <a:t>Repše’s</a:t>
            </a:r>
            <a:r>
              <a:rPr lang="en-GB" sz="3200" dirty="0" smtClean="0">
                <a:latin typeface="Times New Roman" pitchFamily="18" charset="0"/>
                <a:cs typeface="Times New Roman" pitchFamily="18" charset="0"/>
              </a:rPr>
              <a:t> proposals:</a:t>
            </a:r>
            <a:endParaRPr lang="lv-LV"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lv-LV" dirty="0" smtClean="0">
                <a:latin typeface="Times New Roman" pitchFamily="18" charset="0"/>
                <a:cs typeface="Times New Roman" pitchFamily="18" charset="0"/>
              </a:rPr>
              <a:t>“</a:t>
            </a:r>
            <a:r>
              <a:rPr lang="en-GB" sz="2800" dirty="0">
                <a:latin typeface="Times New Roman" pitchFamily="18" charset="0"/>
                <a:cs typeface="Times New Roman" pitchFamily="18" charset="0"/>
              </a:rPr>
              <a:t>I believe that the only solution is to substitute the outdated system steeped in socialism with up-to-date health insurance that operates in the conditions of competition and a free market</a:t>
            </a:r>
            <a:r>
              <a:rPr lang="en-GB" sz="2800" dirty="0" smtClean="0">
                <a:latin typeface="Times New Roman" pitchFamily="18" charset="0"/>
                <a:cs typeface="Times New Roman" pitchFamily="18" charset="0"/>
              </a:rPr>
              <a:t>.</a:t>
            </a:r>
            <a:r>
              <a:rPr lang="lv-LV"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The state will buy or at least in part finance the insurance policy for the socially vulnerable groups. There will be an additional opportunity to purchase policies of a higher class, in line with the demands and possibilities of each individual.</a:t>
            </a:r>
            <a:r>
              <a:rPr lang="lv-LV" sz="2800" dirty="0" smtClean="0">
                <a:latin typeface="Times New Roman" pitchFamily="18" charset="0"/>
                <a:cs typeface="Times New Roman" pitchFamily="18" charset="0"/>
              </a:rPr>
              <a:t>”</a:t>
            </a:r>
            <a:r>
              <a:rPr lang="en-GB" sz="2800" dirty="0" smtClean="0">
                <a:latin typeface="Times New Roman" pitchFamily="18" charset="0"/>
                <a:cs typeface="Times New Roman" pitchFamily="18" charset="0"/>
              </a:rPr>
              <a:t>  </a:t>
            </a:r>
            <a:endParaRPr lang="lv-LV" sz="2800" dirty="0" smtClean="0">
              <a:latin typeface="Times New Roman" pitchFamily="18" charset="0"/>
              <a:cs typeface="Times New Roman" pitchFamily="18" charset="0"/>
            </a:endParaRPr>
          </a:p>
          <a:p>
            <a:endParaRPr lang="lv-LV"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lv-LV" sz="2800" dirty="0" smtClean="0">
                <a:latin typeface="Times New Roman" pitchFamily="18" charset="0"/>
                <a:cs typeface="Times New Roman" pitchFamily="18" charset="0"/>
              </a:rPr>
              <a:t>Payment for social services</a:t>
            </a:r>
            <a:endParaRPr lang="lv-LV" sz="2800" dirty="0">
              <a:latin typeface="Times New Roman" pitchFamily="18" charset="0"/>
              <a:cs typeface="Times New Roman" pitchFamily="18" charset="0"/>
            </a:endParaRPr>
          </a:p>
        </p:txBody>
      </p:sp>
      <p:sp>
        <p:nvSpPr>
          <p:cNvPr id="3" name="Content Placeholder 2"/>
          <p:cNvSpPr>
            <a:spLocks noGrp="1"/>
          </p:cNvSpPr>
          <p:nvPr>
            <p:ph idx="1"/>
          </p:nvPr>
        </p:nvSpPr>
        <p:spPr>
          <a:xfrm>
            <a:off x="395536" y="1268760"/>
            <a:ext cx="8291264" cy="4857403"/>
          </a:xfrm>
        </p:spPr>
        <p:txBody>
          <a:bodyPr>
            <a:normAutofit/>
          </a:bodyPr>
          <a:lstStyle/>
          <a:p>
            <a:r>
              <a:rPr lang="en-GB" sz="2800" dirty="0">
                <a:latin typeface="Times New Roman" pitchFamily="18" charset="0"/>
                <a:cs typeface="Times New Roman" pitchFamily="18" charset="0"/>
              </a:rPr>
              <a:t>primary responsibility for the payment for local government-provided social services rests with the </a:t>
            </a:r>
            <a:r>
              <a:rPr lang="en-GB" sz="2800" dirty="0" smtClean="0">
                <a:latin typeface="Times New Roman" pitchFamily="18" charset="0"/>
                <a:cs typeface="Times New Roman" pitchFamily="18" charset="0"/>
              </a:rPr>
              <a:t>client</a:t>
            </a:r>
            <a:r>
              <a:rPr lang="lv-LV" sz="2800" dirty="0" smtClean="0">
                <a:latin typeface="Times New Roman" pitchFamily="18" charset="0"/>
                <a:cs typeface="Times New Roman" pitchFamily="18" charset="0"/>
              </a:rPr>
              <a:t>;</a:t>
            </a:r>
          </a:p>
          <a:p>
            <a:r>
              <a:rPr lang="lv-LV" sz="2800" dirty="0" smtClean="0">
                <a:latin typeface="Times New Roman" pitchFamily="18" charset="0"/>
                <a:cs typeface="Times New Roman" pitchFamily="18" charset="0"/>
              </a:rPr>
              <a:t>i</a:t>
            </a:r>
            <a:r>
              <a:rPr lang="en-GB" sz="2800" dirty="0" smtClean="0">
                <a:latin typeface="Times New Roman" pitchFamily="18" charset="0"/>
                <a:cs typeface="Times New Roman" pitchFamily="18" charset="0"/>
              </a:rPr>
              <a:t>f </a:t>
            </a:r>
            <a:r>
              <a:rPr lang="en-GB" sz="2800" dirty="0">
                <a:latin typeface="Times New Roman" pitchFamily="18" charset="0"/>
                <a:cs typeface="Times New Roman" pitchFamily="18" charset="0"/>
              </a:rPr>
              <a:t>the client is unable to make a full payment for the service, he pays part of the service </a:t>
            </a:r>
            <a:r>
              <a:rPr lang="en-GB" sz="2800" dirty="0" smtClean="0">
                <a:latin typeface="Times New Roman" pitchFamily="18" charset="0"/>
                <a:cs typeface="Times New Roman" pitchFamily="18" charset="0"/>
              </a:rPr>
              <a:t>price</a:t>
            </a:r>
            <a:r>
              <a:rPr lang="lv-LV" sz="2800" dirty="0" smtClean="0">
                <a:latin typeface="Times New Roman" pitchFamily="18" charset="0"/>
                <a:cs typeface="Times New Roman" pitchFamily="18" charset="0"/>
              </a:rPr>
              <a:t>;</a:t>
            </a:r>
          </a:p>
          <a:p>
            <a:r>
              <a:rPr lang="lv-LV" sz="2800" dirty="0" smtClean="0">
                <a:latin typeface="Times New Roman" pitchFamily="18" charset="0"/>
                <a:cs typeface="Times New Roman" pitchFamily="18" charset="0"/>
              </a:rPr>
              <a:t>t</a:t>
            </a:r>
            <a:r>
              <a:rPr lang="en-GB" sz="2800" dirty="0" smtClean="0">
                <a:latin typeface="Times New Roman" pitchFamily="18" charset="0"/>
                <a:cs typeface="Times New Roman" pitchFamily="18" charset="0"/>
              </a:rPr>
              <a:t>he </a:t>
            </a:r>
            <a:r>
              <a:rPr lang="en-GB" sz="2800" dirty="0">
                <a:latin typeface="Times New Roman" pitchFamily="18" charset="0"/>
                <a:cs typeface="Times New Roman" pitchFamily="18" charset="0"/>
              </a:rPr>
              <a:t>outstanding part of the full payment is paid by </a:t>
            </a:r>
            <a:r>
              <a:rPr lang="en-GB" sz="2800" dirty="0" smtClean="0">
                <a:latin typeface="Times New Roman" pitchFamily="18" charset="0"/>
                <a:cs typeface="Times New Roman" pitchFamily="18" charset="0"/>
              </a:rPr>
              <a:t>the</a:t>
            </a:r>
            <a:r>
              <a:rPr lang="lv-LV" sz="2800" dirty="0" smtClean="0">
                <a:latin typeface="Times New Roman" pitchFamily="18" charset="0"/>
                <a:cs typeface="Times New Roman" pitchFamily="18" charset="0"/>
              </a:rPr>
              <a:t> bredwinner;</a:t>
            </a:r>
          </a:p>
          <a:p>
            <a:r>
              <a:rPr lang="en-GB" sz="2800" dirty="0">
                <a:latin typeface="Times New Roman" pitchFamily="18" charset="0"/>
                <a:cs typeface="Times New Roman" pitchFamily="18" charset="0"/>
              </a:rPr>
              <a:t>If the </a:t>
            </a:r>
            <a:r>
              <a:rPr lang="lv-LV" sz="2800" dirty="0" smtClean="0">
                <a:latin typeface="Times New Roman" pitchFamily="18" charset="0"/>
                <a:cs typeface="Times New Roman" pitchFamily="18" charset="0"/>
              </a:rPr>
              <a:t>bredwinne</a:t>
            </a:r>
            <a:r>
              <a:rPr lang="en-GB" sz="2800" dirty="0" smtClean="0">
                <a:latin typeface="Times New Roman" pitchFamily="18" charset="0"/>
                <a:cs typeface="Times New Roman" pitchFamily="18" charset="0"/>
              </a:rPr>
              <a:t> </a:t>
            </a:r>
            <a:r>
              <a:rPr lang="en-GB" sz="2800" dirty="0">
                <a:latin typeface="Times New Roman" pitchFamily="18" charset="0"/>
                <a:cs typeface="Times New Roman" pitchFamily="18" charset="0"/>
              </a:rPr>
              <a:t>also fails to make the payment, service costs are covered by the budget of the respective local government. </a:t>
            </a:r>
            <a:endParaRPr lang="lv-LV" sz="2800" dirty="0" smtClean="0">
              <a:latin typeface="Times New Roman" pitchFamily="18" charset="0"/>
              <a:cs typeface="Times New Roman" pitchFamily="18" charset="0"/>
            </a:endParaRPr>
          </a:p>
          <a:p>
            <a:endParaRPr lang="lv-LV" dirty="0" smtClean="0"/>
          </a:p>
          <a:p>
            <a:endParaRPr lang="lv-LV"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a:xfrm>
            <a:off x="179512" y="1124744"/>
            <a:ext cx="8507288" cy="5001419"/>
          </a:xfrm>
        </p:spPr>
        <p:txBody>
          <a:bodyPr>
            <a:normAutofit/>
          </a:bodyPr>
          <a:lstStyle/>
          <a:p>
            <a:pPr>
              <a:buNone/>
            </a:pPr>
            <a:r>
              <a:rPr lang="lv-LV" sz="2400" dirty="0" smtClean="0">
                <a:latin typeface="Times New Roman" pitchFamily="18" charset="0"/>
                <a:cs typeface="Times New Roman" pitchFamily="18" charset="0"/>
              </a:rPr>
              <a:t>	T</a:t>
            </a:r>
            <a:r>
              <a:rPr lang="en-GB" sz="2400" dirty="0" smtClean="0">
                <a:latin typeface="Times New Roman" pitchFamily="18" charset="0"/>
                <a:cs typeface="Times New Roman" pitchFamily="18" charset="0"/>
              </a:rPr>
              <a:t>he </a:t>
            </a:r>
            <a:r>
              <a:rPr lang="en-GB" sz="2400" dirty="0">
                <a:latin typeface="Times New Roman" pitchFamily="18" charset="0"/>
                <a:cs typeface="Times New Roman" pitchFamily="18" charset="0"/>
              </a:rPr>
              <a:t>number of clients whose </a:t>
            </a:r>
            <a:r>
              <a:rPr lang="lv-LV" sz="2400" dirty="0" smtClean="0">
                <a:latin typeface="Times New Roman" pitchFamily="18" charset="0"/>
                <a:cs typeface="Times New Roman" pitchFamily="18" charset="0"/>
              </a:rPr>
              <a:t>social services’ </a:t>
            </a:r>
            <a:r>
              <a:rPr lang="en-GB" sz="2400" dirty="0" smtClean="0">
                <a:latin typeface="Times New Roman" pitchFamily="18" charset="0"/>
                <a:cs typeface="Times New Roman" pitchFamily="18" charset="0"/>
              </a:rPr>
              <a:t>costs </a:t>
            </a:r>
            <a:r>
              <a:rPr lang="en-GB" sz="2400" dirty="0">
                <a:latin typeface="Times New Roman" pitchFamily="18" charset="0"/>
                <a:cs typeface="Times New Roman" pitchFamily="18" charset="0"/>
              </a:rPr>
              <a:t>have been in part or in full covered by the local government, constitute a very high ratio against the total number of social service </a:t>
            </a:r>
            <a:r>
              <a:rPr lang="en-GB" sz="2400" dirty="0" smtClean="0">
                <a:latin typeface="Times New Roman" pitchFamily="18" charset="0"/>
                <a:cs typeface="Times New Roman" pitchFamily="18" charset="0"/>
              </a:rPr>
              <a:t>recipients</a:t>
            </a:r>
            <a:r>
              <a:rPr lang="lv-LV" sz="2400" dirty="0" smtClean="0">
                <a:latin typeface="Times New Roman" pitchFamily="18" charset="0"/>
                <a:cs typeface="Times New Roman" pitchFamily="18" charset="0"/>
              </a:rPr>
              <a:t>.</a:t>
            </a:r>
          </a:p>
          <a:p>
            <a:pPr>
              <a:buNone/>
            </a:pPr>
            <a:endParaRPr lang="lv-LV" sz="2400" dirty="0" smtClean="0">
              <a:latin typeface="Times New Roman" pitchFamily="18" charset="0"/>
              <a:cs typeface="Times New Roman" pitchFamily="18" charset="0"/>
            </a:endParaRPr>
          </a:p>
          <a:p>
            <a:pPr>
              <a:buNone/>
            </a:pPr>
            <a:r>
              <a:rPr lang="lv-LV" sz="2400" dirty="0" smtClean="0">
                <a:latin typeface="Times New Roman" pitchFamily="18" charset="0"/>
                <a:cs typeface="Times New Roman" pitchFamily="18" charset="0"/>
              </a:rPr>
              <a:t>T</a:t>
            </a:r>
            <a:r>
              <a:rPr lang="en-GB" sz="2400" dirty="0" smtClean="0">
                <a:latin typeface="Times New Roman" pitchFamily="18" charset="0"/>
                <a:cs typeface="Times New Roman" pitchFamily="18" charset="0"/>
              </a:rPr>
              <a:t>he </a:t>
            </a:r>
            <a:r>
              <a:rPr lang="en-GB" sz="2400" dirty="0">
                <a:latin typeface="Times New Roman" pitchFamily="18" charset="0"/>
                <a:cs typeface="Times New Roman" pitchFamily="18" charset="0"/>
              </a:rPr>
              <a:t>local budget has paid, in full or in </a:t>
            </a:r>
            <a:r>
              <a:rPr lang="en-GB" sz="2400" dirty="0" smtClean="0">
                <a:latin typeface="Times New Roman" pitchFamily="18" charset="0"/>
                <a:cs typeface="Times New Roman" pitchFamily="18" charset="0"/>
              </a:rPr>
              <a:t>part</a:t>
            </a:r>
            <a:r>
              <a:rPr lang="lv-LV" sz="2400" dirty="0" smtClean="0">
                <a:latin typeface="Times New Roman" pitchFamily="18" charset="0"/>
                <a:cs typeface="Times New Roman" pitchFamily="18" charset="0"/>
              </a:rPr>
              <a:t>:</a:t>
            </a:r>
            <a:r>
              <a:rPr lang="en-GB" sz="2400" dirty="0" smtClean="0">
                <a:latin typeface="Times New Roman" pitchFamily="18" charset="0"/>
                <a:cs typeface="Times New Roman" pitchFamily="18" charset="0"/>
              </a:rPr>
              <a:t> </a:t>
            </a:r>
            <a:endParaRPr lang="lv-LV"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for </a:t>
            </a:r>
            <a:r>
              <a:rPr lang="en-GB" sz="2400" dirty="0">
                <a:latin typeface="Times New Roman" pitchFamily="18" charset="0"/>
                <a:cs typeface="Times New Roman" pitchFamily="18" charset="0"/>
              </a:rPr>
              <a:t>home care of 94% of clients, </a:t>
            </a:r>
            <a:endParaRPr lang="lv-LV" sz="2400" dirty="0" smtClean="0">
              <a:latin typeface="Times New Roman" pitchFamily="18" charset="0"/>
              <a:cs typeface="Times New Roman" pitchFamily="18" charset="0"/>
            </a:endParaRPr>
          </a:p>
          <a:p>
            <a:r>
              <a:rPr lang="lv-LV" sz="2400" dirty="0" smtClean="0">
                <a:latin typeface="Times New Roman" pitchFamily="18" charset="0"/>
                <a:cs typeface="Times New Roman" pitchFamily="18" charset="0"/>
              </a:rPr>
              <a:t>f</a:t>
            </a:r>
            <a:r>
              <a:rPr lang="en-GB" sz="2400" dirty="0" smtClean="0">
                <a:latin typeface="Times New Roman" pitchFamily="18" charset="0"/>
                <a:cs typeface="Times New Roman" pitchFamily="18" charset="0"/>
              </a:rPr>
              <a:t>or </a:t>
            </a:r>
            <a:r>
              <a:rPr lang="en-GB" sz="2400" dirty="0">
                <a:latin typeface="Times New Roman" pitchFamily="18" charset="0"/>
                <a:cs typeface="Times New Roman" pitchFamily="18" charset="0"/>
              </a:rPr>
              <a:t>81% of clients – services of long-term social care and social rehabilitation institutions, </a:t>
            </a:r>
            <a:endParaRPr lang="lv-LV"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for </a:t>
            </a:r>
            <a:r>
              <a:rPr lang="en-GB" sz="2400" dirty="0">
                <a:latin typeface="Times New Roman" pitchFamily="18" charset="0"/>
                <a:cs typeface="Times New Roman" pitchFamily="18" charset="0"/>
              </a:rPr>
              <a:t>76%  of clients –services of the day care centre, </a:t>
            </a:r>
            <a:endParaRPr lang="lv-LV"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for  </a:t>
            </a:r>
            <a:r>
              <a:rPr lang="en-GB" sz="2400" dirty="0">
                <a:latin typeface="Times New Roman" pitchFamily="18" charset="0"/>
                <a:cs typeface="Times New Roman" pitchFamily="18" charset="0"/>
              </a:rPr>
              <a:t>53% of clients – services of crisis centres, </a:t>
            </a:r>
            <a:r>
              <a:rPr lang="en-GB" sz="2400" dirty="0" smtClean="0">
                <a:latin typeface="Times New Roman" pitchFamily="18" charset="0"/>
                <a:cs typeface="Times New Roman" pitchFamily="18" charset="0"/>
              </a:rPr>
              <a:t>crisis </a:t>
            </a:r>
            <a:r>
              <a:rPr lang="en-GB" sz="2400" dirty="0">
                <a:latin typeface="Times New Roman" pitchFamily="18" charset="0"/>
                <a:cs typeface="Times New Roman" pitchFamily="18" charset="0"/>
              </a:rPr>
              <a:t>hotlines and free hotlines </a:t>
            </a:r>
            <a:endParaRPr lang="lv-LV" sz="2400"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for </a:t>
            </a:r>
            <a:r>
              <a:rPr lang="en-GB" sz="2400" dirty="0">
                <a:latin typeface="Times New Roman" pitchFamily="18" charset="0"/>
                <a:cs typeface="Times New Roman" pitchFamily="18" charset="0"/>
              </a:rPr>
              <a:t>96% of clients – shelter and night shelter services.</a:t>
            </a:r>
            <a:endParaRPr lang="lv-LV"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4000" dirty="0" smtClean="0">
                <a:latin typeface="Times New Roman" pitchFamily="18" charset="0"/>
                <a:ea typeface="+mn-ea"/>
                <a:cs typeface="Times New Roman" pitchFamily="18" charset="0"/>
              </a:rPr>
              <a:t>Population</a:t>
            </a:r>
            <a:endParaRPr lang="lv-LV" sz="4000" dirty="0">
              <a:latin typeface="Times New Roman" pitchFamily="18" charset="0"/>
              <a:ea typeface="+mn-ea"/>
              <a:cs typeface="Times New Roman" pitchFamily="18" charset="0"/>
            </a:endParaRPr>
          </a:p>
        </p:txBody>
      </p:sp>
      <p:sp>
        <p:nvSpPr>
          <p:cNvPr id="3" name="Content Placeholder 2"/>
          <p:cNvSpPr>
            <a:spLocks noGrp="1"/>
          </p:cNvSpPr>
          <p:nvPr>
            <p:ph idx="1"/>
          </p:nvPr>
        </p:nvSpPr>
        <p:spPr>
          <a:xfrm>
            <a:off x="395536" y="1700808"/>
            <a:ext cx="8208912" cy="4425355"/>
          </a:xfrm>
        </p:spPr>
        <p:txBody>
          <a:bodyPr>
            <a:normAutofit/>
          </a:bodyPr>
          <a:lstStyle/>
          <a:p>
            <a:r>
              <a:rPr lang="en-US" u="sng" dirty="0">
                <a:latin typeface="Times New Roman" pitchFamily="18" charset="0"/>
                <a:cs typeface="Times New Roman" pitchFamily="18" charset="0"/>
              </a:rPr>
              <a:t>At the beginning of 2014 </a:t>
            </a:r>
            <a:r>
              <a:rPr lang="en-US" dirty="0" smtClean="0">
                <a:latin typeface="Times New Roman" pitchFamily="18" charset="0"/>
                <a:cs typeface="Times New Roman" pitchFamily="18" charset="0"/>
              </a:rPr>
              <a:t>there were </a:t>
            </a:r>
            <a:r>
              <a:rPr lang="en-US" b="1" dirty="0" smtClean="0">
                <a:latin typeface="Times New Roman" pitchFamily="18" charset="0"/>
                <a:cs typeface="Times New Roman" pitchFamily="18" charset="0"/>
              </a:rPr>
              <a:t>2 001 468 </a:t>
            </a:r>
            <a:r>
              <a:rPr lang="en-US" dirty="0" smtClean="0">
                <a:latin typeface="Times New Roman" pitchFamily="18" charset="0"/>
                <a:cs typeface="Times New Roman" pitchFamily="18" charset="0"/>
              </a:rPr>
              <a:t>people </a:t>
            </a:r>
            <a:r>
              <a:rPr lang="en-US" dirty="0">
                <a:latin typeface="Times New Roman" pitchFamily="18" charset="0"/>
                <a:cs typeface="Times New Roman" pitchFamily="18" charset="0"/>
              </a:rPr>
              <a:t>permanently living in </a:t>
            </a:r>
            <a:r>
              <a:rPr lang="en-US" dirty="0" smtClean="0">
                <a:latin typeface="Times New Roman" pitchFamily="18" charset="0"/>
                <a:cs typeface="Times New Roman" pitchFamily="18" charset="0"/>
              </a:rPr>
              <a:t>Latvia.</a:t>
            </a:r>
            <a:endParaRPr lang="lv-LV" dirty="0" smtClean="0">
              <a:latin typeface="Times New Roman" pitchFamily="18" charset="0"/>
              <a:cs typeface="Times New Roman" pitchFamily="18" charset="0"/>
            </a:endParaRPr>
          </a:p>
          <a:p>
            <a:r>
              <a:rPr lang="en-US" dirty="0">
                <a:latin typeface="Times New Roman" pitchFamily="18" charset="0"/>
                <a:cs typeface="Times New Roman" pitchFamily="18" charset="0"/>
              </a:rPr>
              <a:t>The number of population in Latvia on </a:t>
            </a:r>
            <a:r>
              <a:rPr lang="en-US" u="sng" dirty="0">
                <a:latin typeface="Times New Roman" pitchFamily="18" charset="0"/>
                <a:cs typeface="Times New Roman" pitchFamily="18" charset="0"/>
              </a:rPr>
              <a:t>1 July 2014</a:t>
            </a:r>
            <a:r>
              <a:rPr lang="en-US" dirty="0">
                <a:latin typeface="Times New Roman" pitchFamily="18" charset="0"/>
                <a:cs typeface="Times New Roman" pitchFamily="18" charset="0"/>
              </a:rPr>
              <a:t> accounted for </a:t>
            </a:r>
            <a:r>
              <a:rPr lang="en-US" b="1" dirty="0" smtClean="0">
                <a:latin typeface="Times New Roman" pitchFamily="18" charset="0"/>
                <a:cs typeface="Times New Roman" pitchFamily="18" charset="0"/>
              </a:rPr>
              <a:t>1</a:t>
            </a:r>
            <a:r>
              <a:rPr lang="lv-LV"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995</a:t>
            </a:r>
            <a:r>
              <a:rPr lang="lv-LV"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6</a:t>
            </a:r>
            <a:r>
              <a:rPr lang="lv-LV" b="1" dirty="0" smtClean="0">
                <a:latin typeface="Times New Roman" pitchFamily="18" charset="0"/>
                <a:cs typeface="Times New Roman" pitchFamily="18" charset="0"/>
              </a:rPr>
              <a:t>00</a:t>
            </a:r>
            <a:r>
              <a:rPr lang="en-US" dirty="0" smtClean="0">
                <a:latin typeface="Times New Roman" pitchFamily="18" charset="0"/>
                <a:cs typeface="Times New Roman" pitchFamily="18" charset="0"/>
              </a:rPr>
              <a:t>.</a:t>
            </a:r>
            <a:endParaRPr lang="lv-LV" dirty="0">
              <a:latin typeface="Times New Roman" pitchFamily="18" charset="0"/>
              <a:cs typeface="Times New Roman" pitchFamily="18" charset="0"/>
            </a:endParaRPr>
          </a:p>
          <a:p>
            <a:r>
              <a:rPr lang="en-US" dirty="0" smtClean="0">
                <a:latin typeface="Times New Roman" pitchFamily="18" charset="0"/>
                <a:cs typeface="Times New Roman" pitchFamily="18" charset="0"/>
              </a:rPr>
              <a:t>According to the calculations made by the CSB during the time period from 2000 to 2013, </a:t>
            </a:r>
            <a:r>
              <a:rPr lang="en-US" b="1" dirty="0" smtClean="0">
                <a:latin typeface="Times New Roman" pitchFamily="18" charset="0"/>
                <a:cs typeface="Times New Roman" pitchFamily="18" charset="0"/>
              </a:rPr>
              <a:t>259 </a:t>
            </a:r>
            <a:r>
              <a:rPr lang="lv-LV" b="1" dirty="0" smtClean="0">
                <a:latin typeface="Times New Roman" pitchFamily="18" charset="0"/>
                <a:cs typeface="Times New Roman" pitchFamily="18" charset="0"/>
              </a:rPr>
              <a:t>000</a:t>
            </a:r>
            <a:r>
              <a:rPr lang="en-US" dirty="0" smtClean="0">
                <a:latin typeface="Times New Roman" pitchFamily="18" charset="0"/>
                <a:cs typeface="Times New Roman" pitchFamily="18" charset="0"/>
              </a:rPr>
              <a:t> people emigrated from Latvia and have not returned.</a:t>
            </a:r>
            <a:endParaRPr lang="lv-LV" dirty="0" smtClean="0">
              <a:latin typeface="Times New Roman" pitchFamily="18" charset="0"/>
              <a:cs typeface="Times New Roman" pitchFamily="18" charset="0"/>
            </a:endParaRPr>
          </a:p>
          <a:p>
            <a:endParaRPr lang="lv-L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smtClean="0"/>
              <a:t>Latvia</a:t>
            </a:r>
            <a:endParaRPr lang="lv-LV" sz="3200" dirty="0"/>
          </a:p>
        </p:txBody>
      </p:sp>
      <p:sp>
        <p:nvSpPr>
          <p:cNvPr id="3" name="Content Placeholder 2"/>
          <p:cNvSpPr>
            <a:spLocks noGrp="1"/>
          </p:cNvSpPr>
          <p:nvPr>
            <p:ph idx="1"/>
          </p:nvPr>
        </p:nvSpPr>
        <p:spPr/>
        <p:txBody>
          <a:bodyPr/>
          <a:lstStyle/>
          <a:p>
            <a:endParaRPr lang="lv-LV" dirty="0"/>
          </a:p>
        </p:txBody>
      </p:sp>
      <p:pic>
        <p:nvPicPr>
          <p:cNvPr id="6" name="Picture 5"/>
          <p:cNvPicPr/>
          <p:nvPr/>
        </p:nvPicPr>
        <p:blipFill>
          <a:blip r:embed="rId2" cstate="print"/>
          <a:srcRect/>
          <a:stretch>
            <a:fillRect/>
          </a:stretch>
        </p:blipFill>
        <p:spPr bwMode="auto">
          <a:xfrm>
            <a:off x="251520" y="1556792"/>
            <a:ext cx="8640960" cy="489654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dirty="0"/>
          </a:p>
        </p:txBody>
      </p:sp>
      <p:sp>
        <p:nvSpPr>
          <p:cNvPr id="3" name="Content Placeholder 2"/>
          <p:cNvSpPr>
            <a:spLocks noGrp="1"/>
          </p:cNvSpPr>
          <p:nvPr>
            <p:ph idx="1"/>
          </p:nvPr>
        </p:nvSpPr>
        <p:spPr/>
        <p:txBody>
          <a:bodyPr/>
          <a:lstStyle/>
          <a:p>
            <a:endParaRPr lang="lv-LV"/>
          </a:p>
        </p:txBody>
      </p:sp>
      <p:pic>
        <p:nvPicPr>
          <p:cNvPr id="26625" name="Picture 1"/>
          <p:cNvPicPr>
            <a:picLocks noChangeAspect="1" noChangeArrowheads="1"/>
          </p:cNvPicPr>
          <p:nvPr/>
        </p:nvPicPr>
        <p:blipFill>
          <a:blip r:embed="rId2" cstate="print"/>
          <a:srcRect/>
          <a:stretch>
            <a:fillRect/>
          </a:stretch>
        </p:blipFill>
        <p:spPr bwMode="auto">
          <a:xfrm>
            <a:off x="124500" y="260648"/>
            <a:ext cx="8876835" cy="619268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endParaRPr lang="lv-LV"/>
          </a:p>
        </p:txBody>
      </p:sp>
      <p:pic>
        <p:nvPicPr>
          <p:cNvPr id="10241" name="Picture 1"/>
          <p:cNvPicPr>
            <a:picLocks noChangeAspect="1" noChangeArrowheads="1"/>
          </p:cNvPicPr>
          <p:nvPr/>
        </p:nvPicPr>
        <p:blipFill>
          <a:blip r:embed="rId2" cstate="print"/>
          <a:srcRect/>
          <a:stretch>
            <a:fillRect/>
          </a:stretch>
        </p:blipFill>
        <p:spPr bwMode="auto">
          <a:xfrm>
            <a:off x="467544" y="404664"/>
            <a:ext cx="8496944" cy="632801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At-risk-of poverty or social exclusion rate, </a:t>
            </a:r>
            <a:r>
              <a:rPr lang="lv-LV" sz="3600" b="1" dirty="0" smtClean="0">
                <a:latin typeface="Times New Roman" pitchFamily="18" charset="0"/>
                <a:cs typeface="Times New Roman" pitchFamily="18" charset="0"/>
              </a:rPr>
              <a:t/>
            </a:r>
            <a:br>
              <a:rPr lang="lv-LV"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2011 and 2012</a:t>
            </a:r>
            <a:endParaRPr lang="lv-LV"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lv-LV"/>
          </a:p>
        </p:txBody>
      </p:sp>
      <p:pic>
        <p:nvPicPr>
          <p:cNvPr id="11266" name="Picture 2" descr="http://epp.eurostat.ec.europa.eu/statistics_explained/images/1/1d/At-risk-of_poverty_or_social_exclusion_rate%2C_2011_and_2012.png"/>
          <p:cNvPicPr>
            <a:picLocks noChangeAspect="1" noChangeArrowheads="1"/>
          </p:cNvPicPr>
          <p:nvPr/>
        </p:nvPicPr>
        <p:blipFill>
          <a:blip r:embed="rId2" cstate="print"/>
          <a:srcRect/>
          <a:stretch>
            <a:fillRect/>
          </a:stretch>
        </p:blipFill>
        <p:spPr bwMode="auto">
          <a:xfrm>
            <a:off x="251520" y="1604038"/>
            <a:ext cx="8712968" cy="499331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normAutofit lnSpcReduction="10000"/>
          </a:bodyPr>
          <a:lstStyle/>
          <a:p>
            <a:r>
              <a:rPr lang="lv-LV" dirty="0" smtClean="0">
                <a:latin typeface="Times New Roman" pitchFamily="18" charset="0"/>
                <a:cs typeface="Times New Roman" pitchFamily="18" charset="0"/>
              </a:rPr>
              <a:t>There </a:t>
            </a:r>
            <a:r>
              <a:rPr lang="lv-LV" dirty="0">
                <a:latin typeface="Times New Roman" pitchFamily="18" charset="0"/>
                <a:cs typeface="Times New Roman" pitchFamily="18" charset="0"/>
              </a:rPr>
              <a:t>is no available statistics and comprehensive information about social services provided in local governments to specific at social exclusion risk </a:t>
            </a:r>
            <a:r>
              <a:rPr lang="lv-LV" dirty="0" smtClean="0">
                <a:latin typeface="Times New Roman" pitchFamily="18" charset="0"/>
                <a:cs typeface="Times New Roman" pitchFamily="18" charset="0"/>
              </a:rPr>
              <a:t>groups.</a:t>
            </a:r>
          </a:p>
          <a:p>
            <a:endParaRPr lang="lv-LV" dirty="0">
              <a:latin typeface="Times New Roman" pitchFamily="18" charset="0"/>
              <a:cs typeface="Times New Roman" pitchFamily="18" charset="0"/>
            </a:endParaRPr>
          </a:p>
          <a:p>
            <a:r>
              <a:rPr lang="lv-LV" dirty="0" smtClean="0">
                <a:latin typeface="Times New Roman" pitchFamily="18" charset="0"/>
                <a:cs typeface="Times New Roman" pitchFamily="18" charset="0"/>
              </a:rPr>
              <a:t>At </a:t>
            </a:r>
            <a:r>
              <a:rPr lang="lv-LV" dirty="0">
                <a:latin typeface="Times New Roman" pitchFamily="18" charset="0"/>
                <a:cs typeface="Times New Roman" pitchFamily="18" charset="0"/>
              </a:rPr>
              <a:t>the national level statistical information is collated about a very narrow range of services (long-term social care and social rehabilitation, home care).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smtClean="0"/>
              <a:t>Health care sector</a:t>
            </a:r>
            <a:endParaRPr lang="lv-LV" sz="3200" dirty="0"/>
          </a:p>
        </p:txBody>
      </p:sp>
      <p:sp>
        <p:nvSpPr>
          <p:cNvPr id="3" name="Content Placeholder 2"/>
          <p:cNvSpPr>
            <a:spLocks noGrp="1"/>
          </p:cNvSpPr>
          <p:nvPr>
            <p:ph idx="1"/>
          </p:nvPr>
        </p:nvSpPr>
        <p:spPr/>
        <p:txBody>
          <a:bodyPr/>
          <a:lstStyle/>
          <a:p>
            <a:endParaRPr lang="lv-LV"/>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lv-LV"/>
          </a:p>
        </p:txBody>
      </p:sp>
      <p:graphicFrame>
        <p:nvGraphicFramePr>
          <p:cNvPr id="6" name="Chart 5"/>
          <p:cNvGraphicFramePr>
            <a:graphicFrameLocks/>
          </p:cNvGraphicFramePr>
          <p:nvPr/>
        </p:nvGraphicFramePr>
        <p:xfrm>
          <a:off x="971600" y="2060848"/>
          <a:ext cx="7344816"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21507" name="Rectangle 3"/>
          <p:cNvSpPr>
            <a:spLocks noChangeArrowheads="1"/>
          </p:cNvSpPr>
          <p:nvPr/>
        </p:nvSpPr>
        <p:spPr bwMode="auto">
          <a:xfrm>
            <a:off x="0" y="300196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a:t>During 2009 considerable changes were rapidly implemented in the health sector resulting in  </a:t>
            </a:r>
            <a:endParaRPr lang="lv-LV" sz="3200" b="1" dirty="0"/>
          </a:p>
        </p:txBody>
      </p:sp>
      <p:sp>
        <p:nvSpPr>
          <p:cNvPr id="3" name="Content Placeholder 2"/>
          <p:cNvSpPr>
            <a:spLocks noGrp="1"/>
          </p:cNvSpPr>
          <p:nvPr>
            <p:ph idx="1"/>
          </p:nvPr>
        </p:nvSpPr>
        <p:spPr/>
        <p:txBody>
          <a:bodyPr>
            <a:normAutofit lnSpcReduction="10000"/>
          </a:bodyPr>
          <a:lstStyle/>
          <a:p>
            <a:pPr lvl="0"/>
            <a:r>
              <a:rPr lang="en-GB" dirty="0"/>
              <a:t>a considerable reduction of the number of employees working in the health sector and of the number of institutions; </a:t>
            </a:r>
            <a:endParaRPr lang="lv-LV" dirty="0" smtClean="0"/>
          </a:p>
          <a:p>
            <a:pPr lvl="0"/>
            <a:r>
              <a:rPr lang="en-GB" dirty="0" smtClean="0"/>
              <a:t>a </a:t>
            </a:r>
            <a:r>
              <a:rPr lang="en-GB" dirty="0"/>
              <a:t>minimum scale of health care services. </a:t>
            </a:r>
            <a:endParaRPr lang="lv-LV" dirty="0" smtClean="0"/>
          </a:p>
          <a:p>
            <a:pPr lvl="0"/>
            <a:endParaRPr lang="lv-LV" dirty="0"/>
          </a:p>
          <a:p>
            <a:pPr lvl="0"/>
            <a:r>
              <a:rPr lang="en-GB" dirty="0" smtClean="0"/>
              <a:t>For </a:t>
            </a:r>
            <a:r>
              <a:rPr lang="en-GB" dirty="0"/>
              <a:t>example, the number of hospitals has </a:t>
            </a:r>
            <a:r>
              <a:rPr lang="en-GB" dirty="0" smtClean="0"/>
              <a:t>shrunk</a:t>
            </a:r>
            <a:r>
              <a:rPr lang="lv-LV" dirty="0" smtClean="0"/>
              <a:t>:</a:t>
            </a:r>
          </a:p>
          <a:p>
            <a:pPr lvl="1"/>
            <a:r>
              <a:rPr lang="lv-LV" dirty="0" smtClean="0"/>
              <a:t>In </a:t>
            </a:r>
            <a:r>
              <a:rPr lang="en-GB" dirty="0" smtClean="0"/>
              <a:t>2006 </a:t>
            </a:r>
            <a:r>
              <a:rPr lang="lv-LV" dirty="0" smtClean="0"/>
              <a:t>        </a:t>
            </a:r>
            <a:r>
              <a:rPr lang="en-GB" dirty="0" smtClean="0"/>
              <a:t>106 hospitals </a:t>
            </a:r>
            <a:endParaRPr lang="lv-LV" dirty="0" smtClean="0"/>
          </a:p>
          <a:p>
            <a:pPr lvl="1"/>
            <a:r>
              <a:rPr lang="en-GB" dirty="0" smtClean="0"/>
              <a:t>in </a:t>
            </a:r>
            <a:r>
              <a:rPr lang="en-GB" dirty="0"/>
              <a:t>2010 - </a:t>
            </a:r>
            <a:r>
              <a:rPr lang="lv-LV" dirty="0" smtClean="0"/>
              <a:t>       </a:t>
            </a:r>
            <a:r>
              <a:rPr lang="en-GB" dirty="0" smtClean="0"/>
              <a:t> </a:t>
            </a:r>
            <a:r>
              <a:rPr lang="en-GB" dirty="0"/>
              <a:t>39 </a:t>
            </a:r>
            <a:r>
              <a:rPr lang="en-GB" dirty="0" smtClean="0"/>
              <a:t>hospitals </a:t>
            </a:r>
            <a:endParaRPr lang="lv-LV" b="1" dirty="0"/>
          </a:p>
          <a:p>
            <a:endParaRPr lang="lv-LV"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508</TotalTime>
  <Words>592</Words>
  <Application>Microsoft Office PowerPoint</Application>
  <PresentationFormat>Diavoorstelling (4:3)</PresentationFormat>
  <Paragraphs>67</Paragraphs>
  <Slides>16</Slides>
  <Notes>1</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Office Theme</vt:lpstr>
      <vt:lpstr>The trend of liberalisation in the new member states:  the case of Latvia</vt:lpstr>
      <vt:lpstr>Population</vt:lpstr>
      <vt:lpstr>Latvia</vt:lpstr>
      <vt:lpstr>PowerPoint-presentatie</vt:lpstr>
      <vt:lpstr>PowerPoint-presentatie</vt:lpstr>
      <vt:lpstr>At-risk-of poverty or social exclusion rate,  2011 and 2012</vt:lpstr>
      <vt:lpstr>PowerPoint-presentatie</vt:lpstr>
      <vt:lpstr>Health care sector</vt:lpstr>
      <vt:lpstr>During 2009 considerable changes were rapidly implemented in the health sector resulting in  </vt:lpstr>
      <vt:lpstr>EU-SILC</vt:lpstr>
      <vt:lpstr>Latvia has one of the lowest public expenditure indicators for health care among overall government expenditures.</vt:lpstr>
      <vt:lpstr>Marketisation of healthcare Latvia </vt:lpstr>
      <vt:lpstr>Development a new funding system in healthcare</vt:lpstr>
      <vt:lpstr>The Repše’s proposals:</vt:lpstr>
      <vt:lpstr>Payment for social services</vt:lpstr>
      <vt:lpstr>PowerPoint-presentatie</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trend of liberalisation in the new member states:  the case of Latvia</dc:title>
  <dc:creator>Janis</dc:creator>
  <cp:lastModifiedBy>Michel</cp:lastModifiedBy>
  <cp:revision>58</cp:revision>
  <dcterms:created xsi:type="dcterms:W3CDTF">2014-09-30T10:21:04Z</dcterms:created>
  <dcterms:modified xsi:type="dcterms:W3CDTF">2014-10-02T12:20:35Z</dcterms:modified>
</cp:coreProperties>
</file>