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1" r:id="rId5"/>
    <p:sldId id="310" r:id="rId6"/>
    <p:sldId id="288" r:id="rId7"/>
    <p:sldId id="289" r:id="rId8"/>
    <p:sldId id="290" r:id="rId9"/>
    <p:sldId id="291" r:id="rId10"/>
    <p:sldId id="287" r:id="rId11"/>
    <p:sldId id="293" r:id="rId12"/>
    <p:sldId id="294" r:id="rId13"/>
    <p:sldId id="296" r:id="rId14"/>
    <p:sldId id="299" r:id="rId15"/>
    <p:sldId id="297" r:id="rId16"/>
    <p:sldId id="301" r:id="rId17"/>
    <p:sldId id="302" r:id="rId18"/>
    <p:sldId id="303" r:id="rId19"/>
    <p:sldId id="304" r:id="rId20"/>
    <p:sldId id="305" r:id="rId21"/>
    <p:sldId id="306" r:id="rId22"/>
    <p:sldId id="308" r:id="rId23"/>
    <p:sldId id="309" r:id="rId24"/>
    <p:sldId id="265" r:id="rId25"/>
    <p:sldId id="311" r:id="rId26"/>
    <p:sldId id="315" r:id="rId27"/>
    <p:sldId id="317" r:id="rId28"/>
    <p:sldId id="316" r:id="rId29"/>
    <p:sldId id="323" r:id="rId30"/>
    <p:sldId id="314" r:id="rId31"/>
    <p:sldId id="318" r:id="rId32"/>
    <p:sldId id="319" r:id="rId33"/>
    <p:sldId id="320" r:id="rId34"/>
    <p:sldId id="321" r:id="rId35"/>
    <p:sldId id="271" r:id="rId36"/>
    <p:sldId id="322" r:id="rId3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66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A"/>
    <a:srgbClr val="116E8A"/>
    <a:srgbClr val="1D8DB0"/>
    <a:srgbClr val="147694"/>
    <a:srgbClr val="177E9D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6" autoAdjust="0"/>
  </p:normalViewPr>
  <p:slideViewPr>
    <p:cSldViewPr snapToObjects="1" showGuides="1">
      <p:cViewPr varScale="1">
        <p:scale>
          <a:sx n="66" d="100"/>
          <a:sy n="66" d="100"/>
        </p:scale>
        <p:origin x="-1410" y="-96"/>
      </p:cViewPr>
      <p:guideLst>
        <p:guide orient="horz" pos="3566"/>
        <p:guide pos="560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tudelft.net\staff-homes\E\melsinga\My%20Documents\Data\DEMHOW\book\Copy%20of%20SILC%202008%20Tabellen%20figuren%20voor%20boek%20(9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'HUKO by inkkwart'!$S$13</c:f>
              <c:strCache>
                <c:ptCount val="1"/>
                <c:pt idx="0">
                  <c:v>1st (low)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'HUKO by inkkwart'!$T$11:$AM$12</c:f>
              <c:multiLvlStrCache>
                <c:ptCount val="20"/>
                <c:lvl>
                  <c:pt idx="0">
                    <c:v>Germany</c:v>
                  </c:pt>
                  <c:pt idx="1">
                    <c:v>Austria</c:v>
                  </c:pt>
                  <c:pt idx="2">
                    <c:v>Netherlands</c:v>
                  </c:pt>
                  <c:pt idx="3">
                    <c:v>Belgium</c:v>
                  </c:pt>
                  <c:pt idx="5">
                    <c:v>Sweden</c:v>
                  </c:pt>
                  <c:pt idx="6">
                    <c:v>Denmark</c:v>
                  </c:pt>
                  <c:pt idx="7">
                    <c:v>Finland</c:v>
                  </c:pt>
                  <c:pt idx="9">
                    <c:v>Portugal</c:v>
                  </c:pt>
                  <c:pt idx="10">
                    <c:v>Italy</c:v>
                  </c:pt>
                  <c:pt idx="11">
                    <c:v>Greece</c:v>
                  </c:pt>
                  <c:pt idx="12">
                    <c:v>Spain</c:v>
                  </c:pt>
                  <c:pt idx="14">
                    <c:v>UK</c:v>
                  </c:pt>
                  <c:pt idx="15">
                    <c:v>Ireland</c:v>
                  </c:pt>
                  <c:pt idx="17">
                    <c:v>Poland</c:v>
                  </c:pt>
                  <c:pt idx="18">
                    <c:v>Hungary</c:v>
                  </c:pt>
                  <c:pt idx="19">
                    <c:v>Slovenia</c:v>
                  </c:pt>
                </c:lvl>
                <c:lvl>
                  <c:pt idx="0">
                    <c:v>Corporatist</c:v>
                  </c:pt>
                  <c:pt idx="5">
                    <c:v>Social democrat</c:v>
                  </c:pt>
                  <c:pt idx="9">
                    <c:v>Mediterranean</c:v>
                  </c:pt>
                  <c:pt idx="14">
                    <c:v>Liberal</c:v>
                  </c:pt>
                  <c:pt idx="17">
                    <c:v>Eastern Europe</c:v>
                  </c:pt>
                </c:lvl>
              </c:multiLvlStrCache>
            </c:multiLvlStrRef>
          </c:cat>
          <c:val>
            <c:numRef>
              <c:f>'HUKO by inkkwart'!$T$13:$AM$13</c:f>
              <c:numCache>
                <c:formatCode>0%</c:formatCode>
                <c:ptCount val="20"/>
                <c:pt idx="0">
                  <c:v>0.22008579099440648</c:v>
                </c:pt>
                <c:pt idx="1">
                  <c:v>0.30751701786455238</c:v>
                </c:pt>
                <c:pt idx="2">
                  <c:v>0.19323764617771477</c:v>
                </c:pt>
                <c:pt idx="3">
                  <c:v>0.45936946585006727</c:v>
                </c:pt>
                <c:pt idx="5">
                  <c:v>0.37688677735885995</c:v>
                </c:pt>
                <c:pt idx="6">
                  <c:v>0.3050252736643459</c:v>
                </c:pt>
                <c:pt idx="7">
                  <c:v>0.42687019211406019</c:v>
                </c:pt>
                <c:pt idx="9">
                  <c:v>0.64256685352905729</c:v>
                </c:pt>
                <c:pt idx="10">
                  <c:v>0.61854360910516548</c:v>
                </c:pt>
                <c:pt idx="11">
                  <c:v>0.63942115444887548</c:v>
                </c:pt>
                <c:pt idx="12">
                  <c:v>0.74415226441200566</c:v>
                </c:pt>
                <c:pt idx="14">
                  <c:v>0.55004666350100639</c:v>
                </c:pt>
                <c:pt idx="15">
                  <c:v>0.67372246845206296</c:v>
                </c:pt>
                <c:pt idx="17">
                  <c:v>0.58941867965458783</c:v>
                </c:pt>
                <c:pt idx="18">
                  <c:v>0.80405281197839029</c:v>
                </c:pt>
                <c:pt idx="19">
                  <c:v>0.73522652847835823</c:v>
                </c:pt>
              </c:numCache>
            </c:numRef>
          </c:val>
        </c:ser>
        <c:ser>
          <c:idx val="1"/>
          <c:order val="1"/>
          <c:tx>
            <c:strRef>
              <c:f>'HUKO by inkkwart'!$S$14</c:f>
              <c:strCache>
                <c:ptCount val="1"/>
                <c:pt idx="0">
                  <c:v>2nd</c:v>
                </c:pt>
              </c:strCache>
            </c:strRef>
          </c:tx>
          <c:spPr>
            <a:solidFill>
              <a:srgbClr val="DEA2A2"/>
            </a:solidFill>
          </c:spPr>
          <c:invertIfNegative val="0"/>
          <c:cat>
            <c:multiLvlStrRef>
              <c:f>'HUKO by inkkwart'!$T$11:$AM$12</c:f>
              <c:multiLvlStrCache>
                <c:ptCount val="20"/>
                <c:lvl>
                  <c:pt idx="0">
                    <c:v>Germany</c:v>
                  </c:pt>
                  <c:pt idx="1">
                    <c:v>Austria</c:v>
                  </c:pt>
                  <c:pt idx="2">
                    <c:v>Netherlands</c:v>
                  </c:pt>
                  <c:pt idx="3">
                    <c:v>Belgium</c:v>
                  </c:pt>
                  <c:pt idx="5">
                    <c:v>Sweden</c:v>
                  </c:pt>
                  <c:pt idx="6">
                    <c:v>Denmark</c:v>
                  </c:pt>
                  <c:pt idx="7">
                    <c:v>Finland</c:v>
                  </c:pt>
                  <c:pt idx="9">
                    <c:v>Portugal</c:v>
                  </c:pt>
                  <c:pt idx="10">
                    <c:v>Italy</c:v>
                  </c:pt>
                  <c:pt idx="11">
                    <c:v>Greece</c:v>
                  </c:pt>
                  <c:pt idx="12">
                    <c:v>Spain</c:v>
                  </c:pt>
                  <c:pt idx="14">
                    <c:v>UK</c:v>
                  </c:pt>
                  <c:pt idx="15">
                    <c:v>Ireland</c:v>
                  </c:pt>
                  <c:pt idx="17">
                    <c:v>Poland</c:v>
                  </c:pt>
                  <c:pt idx="18">
                    <c:v>Hungary</c:v>
                  </c:pt>
                  <c:pt idx="19">
                    <c:v>Slovenia</c:v>
                  </c:pt>
                </c:lvl>
                <c:lvl>
                  <c:pt idx="0">
                    <c:v>Corporatist</c:v>
                  </c:pt>
                  <c:pt idx="5">
                    <c:v>Social democrat</c:v>
                  </c:pt>
                  <c:pt idx="9">
                    <c:v>Mediterranean</c:v>
                  </c:pt>
                  <c:pt idx="14">
                    <c:v>Liberal</c:v>
                  </c:pt>
                  <c:pt idx="17">
                    <c:v>Eastern Europe</c:v>
                  </c:pt>
                </c:lvl>
              </c:multiLvlStrCache>
            </c:multiLvlStrRef>
          </c:cat>
          <c:val>
            <c:numRef>
              <c:f>'HUKO by inkkwart'!$T$14:$AM$14</c:f>
              <c:numCache>
                <c:formatCode>0%</c:formatCode>
                <c:ptCount val="20"/>
                <c:pt idx="0">
                  <c:v>0.35435003338077603</c:v>
                </c:pt>
                <c:pt idx="1">
                  <c:v>0.43996505214139753</c:v>
                </c:pt>
                <c:pt idx="2">
                  <c:v>0.42233664989009406</c:v>
                </c:pt>
                <c:pt idx="3">
                  <c:v>0.60269391109098946</c:v>
                </c:pt>
                <c:pt idx="5">
                  <c:v>0.53114380251895177</c:v>
                </c:pt>
                <c:pt idx="6">
                  <c:v>0.43295977790803131</c:v>
                </c:pt>
                <c:pt idx="7">
                  <c:v>0.58025114982802928</c:v>
                </c:pt>
                <c:pt idx="9">
                  <c:v>0.63737763195564368</c:v>
                </c:pt>
                <c:pt idx="10">
                  <c:v>0.65753101435766437</c:v>
                </c:pt>
                <c:pt idx="11">
                  <c:v>0.70186830153691426</c:v>
                </c:pt>
                <c:pt idx="12">
                  <c:v>0.80264157170331873</c:v>
                </c:pt>
                <c:pt idx="14">
                  <c:v>0.6227701019869345</c:v>
                </c:pt>
                <c:pt idx="15">
                  <c:v>0.69639183534205062</c:v>
                </c:pt>
                <c:pt idx="17">
                  <c:v>0.60226430356517646</c:v>
                </c:pt>
                <c:pt idx="18">
                  <c:v>0.87037721484598352</c:v>
                </c:pt>
                <c:pt idx="19">
                  <c:v>0.79192947617927101</c:v>
                </c:pt>
              </c:numCache>
            </c:numRef>
          </c:val>
        </c:ser>
        <c:ser>
          <c:idx val="2"/>
          <c:order val="2"/>
          <c:tx>
            <c:strRef>
              <c:f>'HUKO by inkkwart'!$S$15</c:f>
              <c:strCache>
                <c:ptCount val="1"/>
                <c:pt idx="0">
                  <c:v>3rd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</c:spPr>
          <c:invertIfNegative val="0"/>
          <c:cat>
            <c:multiLvlStrRef>
              <c:f>'HUKO by inkkwart'!$T$11:$AM$12</c:f>
              <c:multiLvlStrCache>
                <c:ptCount val="20"/>
                <c:lvl>
                  <c:pt idx="0">
                    <c:v>Germany</c:v>
                  </c:pt>
                  <c:pt idx="1">
                    <c:v>Austria</c:v>
                  </c:pt>
                  <c:pt idx="2">
                    <c:v>Netherlands</c:v>
                  </c:pt>
                  <c:pt idx="3">
                    <c:v>Belgium</c:v>
                  </c:pt>
                  <c:pt idx="5">
                    <c:v>Sweden</c:v>
                  </c:pt>
                  <c:pt idx="6">
                    <c:v>Denmark</c:v>
                  </c:pt>
                  <c:pt idx="7">
                    <c:v>Finland</c:v>
                  </c:pt>
                  <c:pt idx="9">
                    <c:v>Portugal</c:v>
                  </c:pt>
                  <c:pt idx="10">
                    <c:v>Italy</c:v>
                  </c:pt>
                  <c:pt idx="11">
                    <c:v>Greece</c:v>
                  </c:pt>
                  <c:pt idx="12">
                    <c:v>Spain</c:v>
                  </c:pt>
                  <c:pt idx="14">
                    <c:v>UK</c:v>
                  </c:pt>
                  <c:pt idx="15">
                    <c:v>Ireland</c:v>
                  </c:pt>
                  <c:pt idx="17">
                    <c:v>Poland</c:v>
                  </c:pt>
                  <c:pt idx="18">
                    <c:v>Hungary</c:v>
                  </c:pt>
                  <c:pt idx="19">
                    <c:v>Slovenia</c:v>
                  </c:pt>
                </c:lvl>
                <c:lvl>
                  <c:pt idx="0">
                    <c:v>Corporatist</c:v>
                  </c:pt>
                  <c:pt idx="5">
                    <c:v>Social democrat</c:v>
                  </c:pt>
                  <c:pt idx="9">
                    <c:v>Mediterranean</c:v>
                  </c:pt>
                  <c:pt idx="14">
                    <c:v>Liberal</c:v>
                  </c:pt>
                  <c:pt idx="17">
                    <c:v>Eastern Europe</c:v>
                  </c:pt>
                </c:lvl>
              </c:multiLvlStrCache>
            </c:multiLvlStrRef>
          </c:cat>
          <c:val>
            <c:numRef>
              <c:f>'HUKO by inkkwart'!$T$15:$AM$15</c:f>
              <c:numCache>
                <c:formatCode>0%</c:formatCode>
                <c:ptCount val="20"/>
                <c:pt idx="0">
                  <c:v>0.51404889140428944</c:v>
                </c:pt>
                <c:pt idx="1">
                  <c:v>0.56554553851299105</c:v>
                </c:pt>
                <c:pt idx="2">
                  <c:v>0.754243213649476</c:v>
                </c:pt>
                <c:pt idx="3">
                  <c:v>0.75585832536519659</c:v>
                </c:pt>
                <c:pt idx="5">
                  <c:v>0.70315908856007125</c:v>
                </c:pt>
                <c:pt idx="6">
                  <c:v>0.65785849706872002</c:v>
                </c:pt>
                <c:pt idx="7">
                  <c:v>0.74871512481644642</c:v>
                </c:pt>
                <c:pt idx="9">
                  <c:v>0.76891744082904467</c:v>
                </c:pt>
                <c:pt idx="10">
                  <c:v>0.74815117785113983</c:v>
                </c:pt>
                <c:pt idx="11">
                  <c:v>0.75319685299490513</c:v>
                </c:pt>
                <c:pt idx="12">
                  <c:v>0.8424583329011166</c:v>
                </c:pt>
                <c:pt idx="14">
                  <c:v>0.77927271327297176</c:v>
                </c:pt>
                <c:pt idx="15">
                  <c:v>0.78613825244271984</c:v>
                </c:pt>
                <c:pt idx="17">
                  <c:v>0.61417415753396543</c:v>
                </c:pt>
                <c:pt idx="18">
                  <c:v>0.89833745886723626</c:v>
                </c:pt>
                <c:pt idx="19">
                  <c:v>0.80933161865175507</c:v>
                </c:pt>
              </c:numCache>
            </c:numRef>
          </c:val>
        </c:ser>
        <c:ser>
          <c:idx val="3"/>
          <c:order val="3"/>
          <c:tx>
            <c:strRef>
              <c:f>'HUKO by inkkwart'!$S$16</c:f>
              <c:strCache>
                <c:ptCount val="1"/>
                <c:pt idx="0">
                  <c:v>4th (high)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cat>
            <c:multiLvlStrRef>
              <c:f>'HUKO by inkkwart'!$T$11:$AM$12</c:f>
              <c:multiLvlStrCache>
                <c:ptCount val="20"/>
                <c:lvl>
                  <c:pt idx="0">
                    <c:v>Germany</c:v>
                  </c:pt>
                  <c:pt idx="1">
                    <c:v>Austria</c:v>
                  </c:pt>
                  <c:pt idx="2">
                    <c:v>Netherlands</c:v>
                  </c:pt>
                  <c:pt idx="3">
                    <c:v>Belgium</c:v>
                  </c:pt>
                  <c:pt idx="5">
                    <c:v>Sweden</c:v>
                  </c:pt>
                  <c:pt idx="6">
                    <c:v>Denmark</c:v>
                  </c:pt>
                  <c:pt idx="7">
                    <c:v>Finland</c:v>
                  </c:pt>
                  <c:pt idx="9">
                    <c:v>Portugal</c:v>
                  </c:pt>
                  <c:pt idx="10">
                    <c:v>Italy</c:v>
                  </c:pt>
                  <c:pt idx="11">
                    <c:v>Greece</c:v>
                  </c:pt>
                  <c:pt idx="12">
                    <c:v>Spain</c:v>
                  </c:pt>
                  <c:pt idx="14">
                    <c:v>UK</c:v>
                  </c:pt>
                  <c:pt idx="15">
                    <c:v>Ireland</c:v>
                  </c:pt>
                  <c:pt idx="17">
                    <c:v>Poland</c:v>
                  </c:pt>
                  <c:pt idx="18">
                    <c:v>Hungary</c:v>
                  </c:pt>
                  <c:pt idx="19">
                    <c:v>Slovenia</c:v>
                  </c:pt>
                </c:lvl>
                <c:lvl>
                  <c:pt idx="0">
                    <c:v>Corporatist</c:v>
                  </c:pt>
                  <c:pt idx="5">
                    <c:v>Social democrat</c:v>
                  </c:pt>
                  <c:pt idx="9">
                    <c:v>Mediterranean</c:v>
                  </c:pt>
                  <c:pt idx="14">
                    <c:v>Liberal</c:v>
                  </c:pt>
                  <c:pt idx="17">
                    <c:v>Eastern Europe</c:v>
                  </c:pt>
                </c:lvl>
              </c:multiLvlStrCache>
            </c:multiLvlStrRef>
          </c:cat>
          <c:val>
            <c:numRef>
              <c:f>'HUKO by inkkwart'!$T$16:$AM$16</c:f>
              <c:numCache>
                <c:formatCode>0%</c:formatCode>
                <c:ptCount val="20"/>
                <c:pt idx="0">
                  <c:v>0.7115545357192532</c:v>
                </c:pt>
                <c:pt idx="1">
                  <c:v>0.72945362100505762</c:v>
                </c:pt>
                <c:pt idx="2">
                  <c:v>0.89958477000629777</c:v>
                </c:pt>
                <c:pt idx="3">
                  <c:v>0.87514897389052626</c:v>
                </c:pt>
                <c:pt idx="5">
                  <c:v>0.85676634831167475</c:v>
                </c:pt>
                <c:pt idx="6">
                  <c:v>0.87644433558011803</c:v>
                </c:pt>
                <c:pt idx="7">
                  <c:v>0.90369880088508403</c:v>
                </c:pt>
                <c:pt idx="9">
                  <c:v>0.85297078311794416</c:v>
                </c:pt>
                <c:pt idx="10">
                  <c:v>0.83966686384884459</c:v>
                </c:pt>
                <c:pt idx="11">
                  <c:v>0.82756888295784603</c:v>
                </c:pt>
                <c:pt idx="12">
                  <c:v>0.89729565943436074</c:v>
                </c:pt>
                <c:pt idx="14">
                  <c:v>0.89098013202554149</c:v>
                </c:pt>
                <c:pt idx="15">
                  <c:v>0.90305264747332392</c:v>
                </c:pt>
                <c:pt idx="17">
                  <c:v>0.67570937856681113</c:v>
                </c:pt>
                <c:pt idx="18">
                  <c:v>0.92432355115790621</c:v>
                </c:pt>
                <c:pt idx="19">
                  <c:v>0.88938652702175058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4496"/>
        <c:axId val="2076032"/>
      </c:barChart>
      <c:catAx>
        <c:axId val="207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6032"/>
        <c:crosses val="autoZero"/>
        <c:auto val="1"/>
        <c:lblAlgn val="ctr"/>
        <c:lblOffset val="100"/>
        <c:noMultiLvlLbl val="0"/>
      </c:catAx>
      <c:valAx>
        <c:axId val="2076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744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income per household</c:v>
                </c:pt>
              </c:strCache>
            </c:strRef>
          </c:tx>
          <c:invertIfNegative val="0"/>
          <c:cat>
            <c:strRef>
              <c:f>Sheet1!$A$31:$A$55</c:f>
              <c:strCache>
                <c:ptCount val="25"/>
                <c:pt idx="0">
                  <c:v>Switserland</c:v>
                </c:pt>
                <c:pt idx="1">
                  <c:v>Germany</c:v>
                </c:pt>
                <c:pt idx="2">
                  <c:v>Austria</c:v>
                </c:pt>
                <c:pt idx="3">
                  <c:v>Netherlands</c:v>
                </c:pt>
                <c:pt idx="4">
                  <c:v>Denmark</c:v>
                </c:pt>
                <c:pt idx="5">
                  <c:v>France</c:v>
                </c:pt>
                <c:pt idx="6">
                  <c:v>Sweden</c:v>
                </c:pt>
                <c:pt idx="7">
                  <c:v>Luxumburg</c:v>
                </c:pt>
                <c:pt idx="8">
                  <c:v>United Kingdom</c:v>
                </c:pt>
                <c:pt idx="9">
                  <c:v>Belgium</c:v>
                </c:pt>
                <c:pt idx="10">
                  <c:v>Finland</c:v>
                </c:pt>
                <c:pt idx="11">
                  <c:v>Ireland</c:v>
                </c:pt>
                <c:pt idx="12">
                  <c:v>Italy</c:v>
                </c:pt>
                <c:pt idx="13">
                  <c:v>Portugal</c:v>
                </c:pt>
                <c:pt idx="14">
                  <c:v>Slovenia</c:v>
                </c:pt>
                <c:pt idx="15">
                  <c:v>Poland</c:v>
                </c:pt>
                <c:pt idx="16">
                  <c:v>Estonia</c:v>
                </c:pt>
                <c:pt idx="17">
                  <c:v>Latvia</c:v>
                </c:pt>
                <c:pt idx="18">
                  <c:v>Spain</c:v>
                </c:pt>
                <c:pt idx="19">
                  <c:v>Bulgaria</c:v>
                </c:pt>
                <c:pt idx="20">
                  <c:v>Hungary</c:v>
                </c:pt>
                <c:pt idx="21">
                  <c:v>Slovakia</c:v>
                </c:pt>
                <c:pt idx="22">
                  <c:v>Lithuania</c:v>
                </c:pt>
                <c:pt idx="23">
                  <c:v>Croatia</c:v>
                </c:pt>
                <c:pt idx="24">
                  <c:v>Romania</c:v>
                </c:pt>
              </c:strCache>
            </c:strRef>
          </c:cat>
          <c:val>
            <c:numRef>
              <c:f>Sheet1!$B$31:$B$55</c:f>
              <c:numCache>
                <c:formatCode>General</c:formatCode>
                <c:ptCount val="25"/>
                <c:pt idx="0">
                  <c:v>242</c:v>
                </c:pt>
                <c:pt idx="1">
                  <c:v>127</c:v>
                </c:pt>
                <c:pt idx="2">
                  <c:v>143</c:v>
                </c:pt>
                <c:pt idx="3">
                  <c:v>140</c:v>
                </c:pt>
                <c:pt idx="4">
                  <c:v>172</c:v>
                </c:pt>
                <c:pt idx="5">
                  <c:v>122</c:v>
                </c:pt>
                <c:pt idx="6">
                  <c:v>169</c:v>
                </c:pt>
                <c:pt idx="7">
                  <c:v>187</c:v>
                </c:pt>
                <c:pt idx="8">
                  <c:v>120</c:v>
                </c:pt>
                <c:pt idx="9">
                  <c:v>133</c:v>
                </c:pt>
                <c:pt idx="10">
                  <c:v>140</c:v>
                </c:pt>
                <c:pt idx="11">
                  <c:v>140</c:v>
                </c:pt>
                <c:pt idx="12">
                  <c:v>101</c:v>
                </c:pt>
                <c:pt idx="13">
                  <c:v>61</c:v>
                </c:pt>
                <c:pt idx="14">
                  <c:v>67</c:v>
                </c:pt>
                <c:pt idx="15">
                  <c:v>39</c:v>
                </c:pt>
                <c:pt idx="16">
                  <c:v>50</c:v>
                </c:pt>
                <c:pt idx="17">
                  <c:v>43</c:v>
                </c:pt>
                <c:pt idx="18">
                  <c:v>89</c:v>
                </c:pt>
                <c:pt idx="19">
                  <c:v>21</c:v>
                </c:pt>
                <c:pt idx="20">
                  <c:v>38</c:v>
                </c:pt>
                <c:pt idx="21">
                  <c:v>52</c:v>
                </c:pt>
                <c:pt idx="22">
                  <c:v>43</c:v>
                </c:pt>
                <c:pt idx="23">
                  <c:v>40</c:v>
                </c:pt>
                <c:pt idx="2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86208"/>
        <c:axId val="30287744"/>
      </c:barChart>
      <c:catAx>
        <c:axId val="3028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287744"/>
        <c:crosses val="autoZero"/>
        <c:auto val="1"/>
        <c:lblAlgn val="ctr"/>
        <c:lblOffset val="100"/>
        <c:noMultiLvlLbl val="0"/>
      </c:catAx>
      <c:valAx>
        <c:axId val="3028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286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8747203579418343E-2"/>
          <c:y val="0.12854184893554974"/>
          <c:w val="0.80765488206591629"/>
          <c:h val="0.4202066929133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rental</c:v>
                </c:pt>
              </c:strCache>
            </c:strRef>
          </c:tx>
          <c:invertIfNegative val="0"/>
          <c:cat>
            <c:strRef>
              <c:f>Sheet1!$A$2:$A$26</c:f>
              <c:strCache>
                <c:ptCount val="25"/>
                <c:pt idx="0">
                  <c:v>Switserland</c:v>
                </c:pt>
                <c:pt idx="1">
                  <c:v>Germany</c:v>
                </c:pt>
                <c:pt idx="2">
                  <c:v>Austria</c:v>
                </c:pt>
                <c:pt idx="3">
                  <c:v>Netherlands</c:v>
                </c:pt>
                <c:pt idx="4">
                  <c:v>Denmark</c:v>
                </c:pt>
                <c:pt idx="5">
                  <c:v>France</c:v>
                </c:pt>
                <c:pt idx="6">
                  <c:v>Sweden</c:v>
                </c:pt>
                <c:pt idx="7">
                  <c:v>Luxumburg</c:v>
                </c:pt>
                <c:pt idx="8">
                  <c:v>United Kingdom</c:v>
                </c:pt>
                <c:pt idx="9">
                  <c:v>Belgium</c:v>
                </c:pt>
                <c:pt idx="10">
                  <c:v>Finland</c:v>
                </c:pt>
                <c:pt idx="11">
                  <c:v>Ireland</c:v>
                </c:pt>
                <c:pt idx="12">
                  <c:v>Italy</c:v>
                </c:pt>
                <c:pt idx="13">
                  <c:v>Portugal</c:v>
                </c:pt>
                <c:pt idx="14">
                  <c:v>Slovenia</c:v>
                </c:pt>
                <c:pt idx="15">
                  <c:v>Poland</c:v>
                </c:pt>
                <c:pt idx="16">
                  <c:v>Estonia</c:v>
                </c:pt>
                <c:pt idx="17">
                  <c:v>Latvia</c:v>
                </c:pt>
                <c:pt idx="18">
                  <c:v>Spain</c:v>
                </c:pt>
                <c:pt idx="19">
                  <c:v>Bulgaria</c:v>
                </c:pt>
                <c:pt idx="20">
                  <c:v>Hungary</c:v>
                </c:pt>
                <c:pt idx="21">
                  <c:v>Slovakia</c:v>
                </c:pt>
                <c:pt idx="22">
                  <c:v>Lithuania</c:v>
                </c:pt>
                <c:pt idx="23">
                  <c:v>Croatia</c:v>
                </c:pt>
                <c:pt idx="24">
                  <c:v>Romania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62</c:v>
                </c:pt>
                <c:pt idx="1">
                  <c:v>55</c:v>
                </c:pt>
                <c:pt idx="2">
                  <c:v>50</c:v>
                </c:pt>
                <c:pt idx="3">
                  <c:v>43</c:v>
                </c:pt>
                <c:pt idx="4">
                  <c:v>43</c:v>
                </c:pt>
                <c:pt idx="5">
                  <c:v>40</c:v>
                </c:pt>
                <c:pt idx="6">
                  <c:v>37</c:v>
                </c:pt>
                <c:pt idx="7">
                  <c:v>36</c:v>
                </c:pt>
                <c:pt idx="8">
                  <c:v>33</c:v>
                </c:pt>
                <c:pt idx="9">
                  <c:v>33</c:v>
                </c:pt>
                <c:pt idx="10">
                  <c:v>32</c:v>
                </c:pt>
                <c:pt idx="11">
                  <c:v>30</c:v>
                </c:pt>
                <c:pt idx="12">
                  <c:v>28</c:v>
                </c:pt>
                <c:pt idx="13">
                  <c:v>28</c:v>
                </c:pt>
                <c:pt idx="14">
                  <c:v>26</c:v>
                </c:pt>
                <c:pt idx="15">
                  <c:v>20</c:v>
                </c:pt>
                <c:pt idx="16">
                  <c:v>20</c:v>
                </c:pt>
                <c:pt idx="17">
                  <c:v>19</c:v>
                </c:pt>
                <c:pt idx="18">
                  <c:v>18</c:v>
                </c:pt>
                <c:pt idx="19">
                  <c:v>15</c:v>
                </c:pt>
                <c:pt idx="20">
                  <c:v>12</c:v>
                </c:pt>
                <c:pt idx="21">
                  <c:v>10</c:v>
                </c:pt>
                <c:pt idx="22">
                  <c:v>8</c:v>
                </c:pt>
                <c:pt idx="23">
                  <c:v>6</c:v>
                </c:pt>
                <c:pt idx="2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08224"/>
        <c:axId val="30309760"/>
      </c:barChart>
      <c:catAx>
        <c:axId val="3030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309760"/>
        <c:crosses val="autoZero"/>
        <c:auto val="1"/>
        <c:lblAlgn val="ctr"/>
        <c:lblOffset val="100"/>
        <c:noMultiLvlLbl val="0"/>
      </c:catAx>
      <c:valAx>
        <c:axId val="3030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308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3/10/2014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‹nr.›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3/10/2014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2B43E40C-B14D-494F-ACDC-E3AFB9E46300}" type="slidenum">
              <a:rPr lang="en-US" altLang="nl-NL" smtClean="0">
                <a:latin typeface="Times" pitchFamily="18" charset="0"/>
                <a:ea typeface="MS PGothic" pitchFamily="34" charset="-128"/>
              </a:rPr>
              <a:pPr eaLnBrk="0" hangingPunct="0">
                <a:spcBef>
                  <a:spcPct val="0"/>
                </a:spcBef>
              </a:pPr>
              <a:t>7</a:t>
            </a:fld>
            <a:endParaRPr lang="en-US" altLang="nl-NL" smtClean="0">
              <a:latin typeface="Times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75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8F86A416-21EE-4B5A-BF32-99684909E710}" type="slidenum">
              <a:rPr lang="en-US" altLang="nl-NL" smtClean="0">
                <a:latin typeface="Times" pitchFamily="18" charset="0"/>
                <a:ea typeface="MS PGothic" pitchFamily="34" charset="-128"/>
              </a:rPr>
              <a:pPr eaLnBrk="0" hangingPunct="0">
                <a:spcBef>
                  <a:spcPct val="0"/>
                </a:spcBef>
              </a:pPr>
              <a:t>10</a:t>
            </a:fld>
            <a:endParaRPr lang="en-US" altLang="nl-NL" smtClean="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46159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3346711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379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3/10/2014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0" y="6048000"/>
            <a:ext cx="251155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3/10/2014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3/10/2014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3/10/2014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3/10/2014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3/10/2014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3/10/2014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3/10/2014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0" y="6048000"/>
            <a:ext cx="251155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71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96000" y="2088000"/>
            <a:ext cx="6048000" cy="1800000"/>
          </a:xfrm>
        </p:spPr>
        <p:txBody>
          <a:bodyPr/>
          <a:lstStyle/>
          <a:p>
            <a:r>
              <a:rPr lang="nl-BE" sz="3200" b="1" dirty="0" smtClean="0"/>
              <a:t>Housing, welfare and the market: </a:t>
            </a:r>
            <a:br>
              <a:rPr lang="nl-BE" sz="3200" b="1" dirty="0" smtClean="0"/>
            </a:br>
            <a:r>
              <a:rPr lang="nl-BE" sz="3200" b="1" dirty="0" err="1" smtClean="0"/>
              <a:t>an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impossible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combination</a:t>
            </a:r>
            <a:r>
              <a:rPr lang="nl-BE" sz="3200" b="1" dirty="0" smtClean="0"/>
              <a:t>?</a:t>
            </a:r>
            <a:endParaRPr lang="nl-BE" sz="32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dirty="0" smtClean="0"/>
              <a:t>Pascal De Decker</a:t>
            </a:r>
          </a:p>
          <a:p>
            <a:r>
              <a:rPr lang="nl-BE" sz="2000" dirty="0" err="1" smtClean="0"/>
              <a:t>HaUS</a:t>
            </a:r>
            <a:r>
              <a:rPr lang="nl-BE" sz="2000" dirty="0" smtClean="0"/>
              <a:t> - </a:t>
            </a:r>
            <a:r>
              <a:rPr lang="nl-BE" sz="2000" dirty="0" err="1" smtClean="0"/>
              <a:t>Faculty</a:t>
            </a:r>
            <a:r>
              <a:rPr lang="nl-BE" sz="2000" dirty="0" smtClean="0"/>
              <a:t> of Architecture KU Leuven</a:t>
            </a:r>
          </a:p>
          <a:p>
            <a:endParaRPr lang="nl-BE" sz="2000" dirty="0"/>
          </a:p>
          <a:p>
            <a:r>
              <a:rPr lang="nl-BE" sz="2000" dirty="0" smtClean="0"/>
              <a:t>Alliance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/>
              <a:t>F</a:t>
            </a:r>
            <a:r>
              <a:rPr lang="nl-BE" sz="2000" dirty="0" err="1" smtClean="0"/>
              <a:t>ight</a:t>
            </a:r>
            <a:r>
              <a:rPr lang="nl-BE" sz="2000" dirty="0" smtClean="0"/>
              <a:t> </a:t>
            </a:r>
            <a:r>
              <a:rPr lang="nl-BE" sz="2000" dirty="0" err="1"/>
              <a:t>P</a:t>
            </a:r>
            <a:r>
              <a:rPr lang="nl-BE" sz="2000" dirty="0" err="1" smtClean="0"/>
              <a:t>overty</a:t>
            </a:r>
            <a:r>
              <a:rPr lang="nl-BE" sz="2000" dirty="0" smtClean="0"/>
              <a:t> – Marseille – 3 </a:t>
            </a:r>
            <a:r>
              <a:rPr lang="nl-BE" sz="2000" dirty="0" err="1" smtClean="0"/>
              <a:t>Oct</a:t>
            </a:r>
            <a:r>
              <a:rPr lang="nl-BE" sz="2000" dirty="0" smtClean="0"/>
              <a:t> 2014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2444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NL" sz="3200" dirty="0" smtClean="0"/>
              <a:t>To take </a:t>
            </a:r>
            <a:r>
              <a:rPr lang="nl-BE" altLang="nl-NL" sz="3200" dirty="0" err="1" smtClean="0"/>
              <a:t>along</a:t>
            </a:r>
            <a:endParaRPr lang="en-GB" altLang="nl-NL" sz="32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58150" cy="3886200"/>
          </a:xfrm>
        </p:spPr>
        <p:txBody>
          <a:bodyPr/>
          <a:lstStyle/>
          <a:p>
            <a:r>
              <a:rPr lang="en-GB" altLang="nl-NL" sz="2400" dirty="0" smtClean="0"/>
              <a:t>Countries with higher incomes do not necessarily have higher homer ownership rates - on the contrary</a:t>
            </a:r>
          </a:p>
          <a:p>
            <a:r>
              <a:rPr lang="en-GB" altLang="nl-NL" sz="2400" dirty="0" smtClean="0"/>
              <a:t>Home ownership ‘</a:t>
            </a:r>
            <a:r>
              <a:rPr lang="en-GB" altLang="nl-NL" sz="2400" dirty="0" smtClean="0">
                <a:solidFill>
                  <a:srgbClr val="FF0000"/>
                </a:solidFill>
              </a:rPr>
              <a:t>for all</a:t>
            </a:r>
            <a:r>
              <a:rPr lang="en-GB" altLang="nl-NL" sz="2400" dirty="0" smtClean="0"/>
              <a:t>’ is not a realistic solution</a:t>
            </a:r>
          </a:p>
          <a:p>
            <a:pPr marL="0" indent="0">
              <a:buNone/>
            </a:pPr>
            <a:r>
              <a:rPr lang="nl-BE" altLang="nl-NL" sz="2400" dirty="0" smtClean="0"/>
              <a:t>	</a:t>
            </a:r>
            <a:r>
              <a:rPr lang="nl-BE" altLang="nl-NL" sz="1400" dirty="0" smtClean="0"/>
              <a:t>See e.g. </a:t>
            </a:r>
            <a:r>
              <a:rPr lang="nl-BE" altLang="nl-NL" sz="1400" dirty="0" err="1" smtClean="0"/>
              <a:t>Flanders</a:t>
            </a:r>
            <a:r>
              <a:rPr lang="nl-BE" altLang="nl-NL" sz="1400" dirty="0" smtClean="0"/>
              <a:t>, 2005-2012, level </a:t>
            </a:r>
            <a:r>
              <a:rPr lang="nl-BE" altLang="nl-NL" sz="1400" dirty="0" err="1" smtClean="0"/>
              <a:t>stable</a:t>
            </a:r>
            <a:r>
              <a:rPr lang="nl-BE" altLang="nl-NL" sz="1400" dirty="0" smtClean="0"/>
              <a:t> (</a:t>
            </a:r>
            <a:r>
              <a:rPr lang="nl-BE" altLang="nl-NL" sz="1400" dirty="0" err="1" smtClean="0"/>
              <a:t>appr</a:t>
            </a:r>
            <a:r>
              <a:rPr lang="nl-BE" altLang="nl-NL" sz="1400" dirty="0" smtClean="0"/>
              <a:t> 75%)</a:t>
            </a:r>
          </a:p>
          <a:p>
            <a:pPr marL="0" indent="0">
              <a:buNone/>
            </a:pPr>
            <a:r>
              <a:rPr lang="nl-BE" altLang="nl-NL" sz="1400" dirty="0"/>
              <a:t>	</a:t>
            </a:r>
            <a:r>
              <a:rPr lang="nl-BE" altLang="nl-NL" sz="1400" dirty="0" smtClean="0"/>
              <a:t>	- </a:t>
            </a:r>
            <a:r>
              <a:rPr lang="nl-BE" altLang="nl-NL" sz="1400" dirty="0" err="1" smtClean="0"/>
              <a:t>lowest</a:t>
            </a:r>
            <a:r>
              <a:rPr lang="nl-BE" altLang="nl-NL" sz="1400" dirty="0" smtClean="0"/>
              <a:t> interest </a:t>
            </a:r>
            <a:r>
              <a:rPr lang="nl-BE" altLang="nl-NL" sz="1400" dirty="0" err="1" smtClean="0"/>
              <a:t>rates</a:t>
            </a:r>
            <a:r>
              <a:rPr lang="nl-BE" altLang="nl-NL" sz="1400" dirty="0" smtClean="0"/>
              <a:t> </a:t>
            </a:r>
            <a:r>
              <a:rPr lang="nl-BE" altLang="nl-NL" sz="1400" dirty="0" err="1" smtClean="0"/>
              <a:t>since</a:t>
            </a:r>
            <a:r>
              <a:rPr lang="nl-BE" altLang="nl-NL" sz="1400" dirty="0" smtClean="0"/>
              <a:t> WO2</a:t>
            </a:r>
          </a:p>
          <a:p>
            <a:pPr marL="0" indent="0">
              <a:buNone/>
            </a:pPr>
            <a:r>
              <a:rPr lang="nl-BE" altLang="nl-NL" sz="1400" dirty="0"/>
              <a:t>	</a:t>
            </a:r>
            <a:r>
              <a:rPr lang="nl-BE" altLang="nl-NL" sz="1400" dirty="0" smtClean="0"/>
              <a:t>	- (</a:t>
            </a:r>
            <a:r>
              <a:rPr lang="nl-BE" altLang="nl-NL" sz="1400" dirty="0" err="1" smtClean="0"/>
              <a:t>probably</a:t>
            </a:r>
            <a:r>
              <a:rPr lang="nl-BE" altLang="nl-NL" sz="1400" dirty="0" smtClean="0"/>
              <a:t>) the </a:t>
            </a:r>
            <a:r>
              <a:rPr lang="nl-BE" altLang="nl-NL" sz="1400" dirty="0" err="1" smtClean="0"/>
              <a:t>highest</a:t>
            </a:r>
            <a:r>
              <a:rPr lang="nl-BE" altLang="nl-NL" sz="1400" dirty="0" smtClean="0"/>
              <a:t> </a:t>
            </a:r>
            <a:r>
              <a:rPr lang="nl-BE" altLang="nl-NL" sz="1400" dirty="0" err="1" smtClean="0"/>
              <a:t>government</a:t>
            </a:r>
            <a:r>
              <a:rPr lang="nl-BE" altLang="nl-NL" sz="1400" dirty="0" smtClean="0"/>
              <a:t> support ever (tax </a:t>
            </a:r>
            <a:r>
              <a:rPr lang="nl-BE" altLang="nl-NL" sz="1400" dirty="0" err="1" smtClean="0"/>
              <a:t>deduction</a:t>
            </a:r>
            <a:r>
              <a:rPr lang="nl-BE" altLang="nl-NL" sz="1400" dirty="0" smtClean="0"/>
              <a:t>)</a:t>
            </a:r>
          </a:p>
          <a:p>
            <a:pPr marL="0" indent="0">
              <a:buNone/>
            </a:pPr>
            <a:r>
              <a:rPr lang="nl-BE" altLang="nl-NL" sz="1400" dirty="0"/>
              <a:t>	</a:t>
            </a:r>
            <a:r>
              <a:rPr lang="nl-BE" altLang="nl-NL" sz="1400" dirty="0" smtClean="0"/>
              <a:t>	- </a:t>
            </a:r>
            <a:r>
              <a:rPr lang="nl-BE" altLang="nl-NL" sz="1400" dirty="0" err="1" smtClean="0"/>
              <a:t>still</a:t>
            </a:r>
            <a:r>
              <a:rPr lang="nl-BE" altLang="nl-NL" sz="1400" dirty="0" smtClean="0"/>
              <a:t> large </a:t>
            </a:r>
            <a:r>
              <a:rPr lang="nl-BE" altLang="nl-NL" sz="1400" dirty="0" err="1" smtClean="0"/>
              <a:t>supply</a:t>
            </a:r>
            <a:r>
              <a:rPr lang="nl-BE" altLang="nl-NL" sz="1400" dirty="0" smtClean="0"/>
              <a:t> of building land</a:t>
            </a:r>
          </a:p>
          <a:p>
            <a:pPr marL="0" indent="0">
              <a:buNone/>
            </a:pPr>
            <a:r>
              <a:rPr lang="nl-BE" altLang="nl-NL" sz="1400" dirty="0"/>
              <a:t>	</a:t>
            </a:r>
            <a:r>
              <a:rPr lang="nl-BE" altLang="nl-NL" sz="1400" dirty="0" smtClean="0"/>
              <a:t>	- </a:t>
            </a:r>
            <a:r>
              <a:rPr lang="nl-BE" altLang="nl-NL" sz="1400" dirty="0" err="1" smtClean="0"/>
              <a:t>conservative</a:t>
            </a:r>
            <a:r>
              <a:rPr lang="nl-BE" altLang="nl-NL" sz="1400" dirty="0" smtClean="0"/>
              <a:t> </a:t>
            </a:r>
            <a:r>
              <a:rPr lang="nl-BE" altLang="nl-NL" sz="1400" dirty="0" err="1" smtClean="0"/>
              <a:t>mortgage</a:t>
            </a:r>
            <a:r>
              <a:rPr lang="nl-BE" altLang="nl-NL" sz="1400" dirty="0" smtClean="0"/>
              <a:t> </a:t>
            </a:r>
            <a:r>
              <a:rPr lang="nl-BE" altLang="nl-NL" sz="1400" dirty="0" err="1" smtClean="0"/>
              <a:t>legislation</a:t>
            </a:r>
            <a:r>
              <a:rPr lang="nl-BE" altLang="nl-NL" sz="1400" dirty="0" smtClean="0"/>
              <a:t> (no </a:t>
            </a:r>
            <a:r>
              <a:rPr lang="nl-BE" altLang="nl-NL" sz="1400" dirty="0" err="1" smtClean="0"/>
              <a:t>exotic</a:t>
            </a:r>
            <a:r>
              <a:rPr lang="nl-BE" altLang="nl-NL" sz="1400" dirty="0" smtClean="0"/>
              <a:t> </a:t>
            </a:r>
            <a:r>
              <a:rPr lang="nl-BE" altLang="nl-NL" sz="1400" dirty="0" err="1" smtClean="0"/>
              <a:t>products</a:t>
            </a:r>
            <a:r>
              <a:rPr lang="nl-BE" altLang="nl-NL" sz="1400" dirty="0" smtClean="0"/>
              <a:t>)</a:t>
            </a:r>
            <a:endParaRPr lang="en-GB" altLang="nl-NL" sz="2400" dirty="0" smtClean="0"/>
          </a:p>
          <a:p>
            <a:r>
              <a:rPr lang="en-GB" altLang="nl-NL" sz="2400" dirty="0" smtClean="0"/>
              <a:t>Home ownership as superior tenure: strong beliefs, weak evidence </a:t>
            </a:r>
          </a:p>
          <a:p>
            <a:r>
              <a:rPr lang="nl-BE" altLang="nl-NL" sz="2400" dirty="0" err="1" smtClean="0">
                <a:solidFill>
                  <a:schemeClr val="tx1"/>
                </a:solidFill>
              </a:rPr>
              <a:t>Once</a:t>
            </a:r>
            <a:r>
              <a:rPr lang="nl-BE" altLang="nl-NL" sz="2400" dirty="0" smtClean="0">
                <a:solidFill>
                  <a:schemeClr val="tx1"/>
                </a:solidFill>
              </a:rPr>
              <a:t> </a:t>
            </a:r>
            <a:r>
              <a:rPr lang="nl-BE" altLang="nl-NL" sz="2400" dirty="0" err="1" smtClean="0">
                <a:solidFill>
                  <a:schemeClr val="tx1"/>
                </a:solidFill>
              </a:rPr>
              <a:t>established</a:t>
            </a:r>
            <a:r>
              <a:rPr lang="nl-BE" altLang="nl-NL" sz="2400" dirty="0" smtClean="0">
                <a:solidFill>
                  <a:schemeClr val="tx1"/>
                </a:solidFill>
              </a:rPr>
              <a:t>: </a:t>
            </a:r>
            <a:r>
              <a:rPr lang="nl-BE" altLang="nl-NL" sz="2400" dirty="0" err="1" smtClean="0">
                <a:solidFill>
                  <a:srgbClr val="FF0000"/>
                </a:solidFill>
              </a:rPr>
              <a:t>deeply</a:t>
            </a:r>
            <a:r>
              <a:rPr lang="nl-BE" altLang="nl-NL" sz="2400" dirty="0" smtClean="0">
                <a:solidFill>
                  <a:srgbClr val="FF0000"/>
                </a:solidFill>
              </a:rPr>
              <a:t> </a:t>
            </a:r>
            <a:r>
              <a:rPr lang="nl-BE" altLang="nl-NL" sz="2400" dirty="0" err="1" smtClean="0">
                <a:solidFill>
                  <a:srgbClr val="FF0000"/>
                </a:solidFill>
              </a:rPr>
              <a:t>ingrained</a:t>
            </a:r>
            <a:r>
              <a:rPr lang="nl-BE" altLang="nl-NL" sz="2400" dirty="0" smtClean="0">
                <a:solidFill>
                  <a:srgbClr val="FF0000"/>
                </a:solidFill>
              </a:rPr>
              <a:t> </a:t>
            </a:r>
            <a:r>
              <a:rPr lang="nl-BE" altLang="nl-NL" sz="2400" dirty="0" smtClean="0">
                <a:solidFill>
                  <a:schemeClr val="tx1"/>
                </a:solidFill>
              </a:rPr>
              <a:t>in society</a:t>
            </a:r>
            <a:endParaRPr lang="en-GB" altLang="nl-NL" sz="2400" dirty="0" smtClean="0">
              <a:solidFill>
                <a:schemeClr val="tx1"/>
              </a:solidFill>
            </a:endParaRPr>
          </a:p>
          <a:p>
            <a:endParaRPr lang="en-GB" altLang="nl-NL" dirty="0" smtClean="0"/>
          </a:p>
          <a:p>
            <a:pPr marL="385763" lvl="1" indent="0">
              <a:buFont typeface="Times" pitchFamily="18" charset="0"/>
              <a:buNone/>
            </a:pPr>
            <a:r>
              <a:rPr lang="en-GB" altLang="nl-NL" dirty="0" smtClean="0"/>
              <a:t> </a:t>
            </a:r>
          </a:p>
          <a:p>
            <a:endParaRPr lang="en-GB" altLang="nl-NL" dirty="0" smtClean="0"/>
          </a:p>
          <a:p>
            <a:endParaRPr lang="en-GB" altLang="nl-NL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2000" y="3962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342900" indent="-342900">
              <a:spcBef>
                <a:spcPct val="20000"/>
              </a:spcBef>
              <a:buClr>
                <a:srgbClr val="990000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SzPct val="6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>
              <a:buClrTx/>
              <a:buSzTx/>
              <a:buFont typeface="Times" pitchFamily="18" charset="0"/>
              <a:buChar char="•"/>
            </a:pPr>
            <a:endParaRPr lang="en-GB" altLang="nl-NL" sz="2200">
              <a:solidFill>
                <a:schemeClr val="bg1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14400" y="5486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342900" indent="-342900">
              <a:spcBef>
                <a:spcPct val="20000"/>
              </a:spcBef>
              <a:buClr>
                <a:srgbClr val="990000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SzPct val="6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>
              <a:buClrTx/>
              <a:buSzTx/>
              <a:buFont typeface="Times" pitchFamily="18" charset="0"/>
              <a:buNone/>
            </a:pPr>
            <a:r>
              <a:rPr lang="en-GB" altLang="nl-NL" sz="220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    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762000" y="419100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342900" indent="-342900">
              <a:spcBef>
                <a:spcPct val="20000"/>
              </a:spcBef>
              <a:buClr>
                <a:srgbClr val="990000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SzPct val="6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>
              <a:buClrTx/>
              <a:buSzTx/>
              <a:buFont typeface="Times" pitchFamily="18" charset="0"/>
              <a:buChar char="•"/>
            </a:pPr>
            <a:endParaRPr lang="en-GB" altLang="nl-NL" sz="2200">
              <a:solidFill>
                <a:schemeClr val="bg1"/>
              </a:solidFill>
              <a:latin typeface="Tahoma" pitchFamily="34" charset="0"/>
              <a:ea typeface="MS PGothic" pitchFamily="34" charset="-128"/>
            </a:endParaRPr>
          </a:p>
          <a:p>
            <a:pPr eaLnBrk="1" hangingPunct="1">
              <a:buClrTx/>
              <a:buSzTx/>
              <a:buFont typeface="Times" pitchFamily="18" charset="0"/>
              <a:buChar char="•"/>
            </a:pPr>
            <a:endParaRPr lang="en-GB" altLang="nl-NL" sz="2200">
              <a:solidFill>
                <a:schemeClr val="bg1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10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housing</a:t>
            </a:r>
            <a:r>
              <a:rPr lang="nl-BE" dirty="0" smtClean="0"/>
              <a:t> crisis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Steering</a:t>
            </a:r>
            <a:r>
              <a:rPr lang="nl-BE" dirty="0" smtClean="0"/>
              <a:t> features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Low interest </a:t>
            </a:r>
            <a:r>
              <a:rPr lang="nl-BE" dirty="0" err="1" smtClean="0"/>
              <a:t>rates</a:t>
            </a:r>
            <a:endParaRPr lang="nl-BE" dirty="0" smtClean="0"/>
          </a:p>
          <a:p>
            <a:pPr lvl="1"/>
            <a:r>
              <a:rPr lang="nl-BE" dirty="0" err="1" smtClean="0"/>
              <a:t>Deregulation</a:t>
            </a:r>
            <a:endParaRPr lang="nl-BE" dirty="0" smtClean="0"/>
          </a:p>
          <a:p>
            <a:pPr lvl="1"/>
            <a:endParaRPr lang="nl-BE" dirty="0" smtClean="0"/>
          </a:p>
          <a:p>
            <a:pPr marL="359637" lvl="1" indent="0">
              <a:buNone/>
            </a:pP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 smtClean="0"/>
              <a:t>Boom of </a:t>
            </a:r>
            <a:r>
              <a:rPr lang="nl-BE" dirty="0" err="1" smtClean="0"/>
              <a:t>housing</a:t>
            </a:r>
            <a:r>
              <a:rPr lang="nl-BE" dirty="0" smtClean="0"/>
              <a:t> </a:t>
            </a:r>
            <a:r>
              <a:rPr lang="nl-BE" dirty="0" err="1" smtClean="0"/>
              <a:t>finance</a:t>
            </a:r>
            <a:endParaRPr lang="nl-BE" dirty="0"/>
          </a:p>
          <a:p>
            <a:pPr lvl="2"/>
            <a:r>
              <a:rPr lang="nl-BE" dirty="0" err="1"/>
              <a:t>r</a:t>
            </a:r>
            <a:r>
              <a:rPr lang="nl-BE" dirty="0" err="1" smtClean="0"/>
              <a:t>ising</a:t>
            </a:r>
            <a:r>
              <a:rPr lang="nl-BE" dirty="0" smtClean="0"/>
              <a:t> </a:t>
            </a:r>
            <a:r>
              <a:rPr lang="nl-BE" dirty="0" err="1" smtClean="0"/>
              <a:t>mortgage</a:t>
            </a:r>
            <a:r>
              <a:rPr lang="nl-BE" dirty="0" smtClean="0"/>
              <a:t> </a:t>
            </a:r>
            <a:r>
              <a:rPr lang="nl-BE" dirty="0" err="1" smtClean="0"/>
              <a:t>debt</a:t>
            </a:r>
            <a:r>
              <a:rPr lang="nl-BE" dirty="0" smtClean="0"/>
              <a:t> in </a:t>
            </a:r>
            <a:r>
              <a:rPr lang="nl-BE" dirty="0" err="1" smtClean="0"/>
              <a:t>some</a:t>
            </a:r>
            <a:r>
              <a:rPr lang="nl-BE" dirty="0" smtClean="0"/>
              <a:t> </a:t>
            </a:r>
            <a:r>
              <a:rPr lang="nl-BE" dirty="0" err="1" smtClean="0"/>
              <a:t>countries</a:t>
            </a:r>
            <a:endParaRPr lang="nl-BE" dirty="0" smtClean="0"/>
          </a:p>
          <a:p>
            <a:pPr lvl="2"/>
            <a:r>
              <a:rPr lang="nl-BE" dirty="0" err="1"/>
              <a:t>e</a:t>
            </a:r>
            <a:r>
              <a:rPr lang="nl-BE" dirty="0" err="1" smtClean="0"/>
              <a:t>xotic</a:t>
            </a:r>
            <a:r>
              <a:rPr lang="nl-BE" dirty="0" smtClean="0"/>
              <a:t> </a:t>
            </a:r>
            <a:r>
              <a:rPr lang="nl-BE" dirty="0" err="1" smtClean="0"/>
              <a:t>products</a:t>
            </a:r>
            <a:endParaRPr lang="nl-BE" dirty="0" smtClean="0"/>
          </a:p>
          <a:p>
            <a:pPr lvl="2"/>
            <a:endParaRPr lang="nl-BE" dirty="0" smtClean="0"/>
          </a:p>
          <a:p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econ</a:t>
            </a:r>
            <a:r>
              <a:rPr lang="nl-BE" dirty="0" smtClean="0"/>
              <a:t> boom </a:t>
            </a:r>
            <a:r>
              <a:rPr lang="nl-BE" dirty="0" err="1" smtClean="0"/>
              <a:t>colapsed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534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38884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65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447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7544" y="52292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Often</a:t>
            </a:r>
            <a:r>
              <a:rPr lang="nl-BE" dirty="0" smtClean="0"/>
              <a:t>: </a:t>
            </a:r>
            <a:r>
              <a:rPr lang="nl-BE" dirty="0" err="1" smtClean="0"/>
              <a:t>all</a:t>
            </a:r>
            <a:r>
              <a:rPr lang="nl-BE" dirty="0" smtClean="0"/>
              <a:t> </a:t>
            </a:r>
            <a:r>
              <a:rPr lang="nl-BE" dirty="0" err="1" smtClean="0"/>
              <a:t>together</a:t>
            </a:r>
            <a:r>
              <a:rPr lang="nl-BE" dirty="0" smtClean="0"/>
              <a:t>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7564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3"/>
            <a:ext cx="813612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16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5643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239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84976" cy="54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61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38096" cy="53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23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the crisis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House </a:t>
            </a:r>
            <a:r>
              <a:rPr lang="nl-BE" dirty="0" err="1" smtClean="0"/>
              <a:t>prices</a:t>
            </a:r>
            <a:r>
              <a:rPr lang="nl-BE" dirty="0" smtClean="0"/>
              <a:t> </a:t>
            </a:r>
            <a:r>
              <a:rPr lang="nl-BE" dirty="0" err="1" smtClean="0"/>
              <a:t>fall</a:t>
            </a:r>
            <a:r>
              <a:rPr lang="nl-BE" dirty="0" smtClean="0"/>
              <a:t> in a lot of </a:t>
            </a:r>
            <a:r>
              <a:rPr lang="nl-BE" dirty="0" err="1" smtClean="0"/>
              <a:t>countries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!! New </a:t>
            </a:r>
            <a:r>
              <a:rPr lang="nl-BE" dirty="0" err="1" smtClean="0"/>
              <a:t>construction</a:t>
            </a:r>
            <a:r>
              <a:rPr lang="nl-BE" dirty="0" smtClean="0"/>
              <a:t> </a:t>
            </a:r>
            <a:r>
              <a:rPr lang="nl-BE" dirty="0" err="1" smtClean="0"/>
              <a:t>drops</a:t>
            </a:r>
            <a:r>
              <a:rPr lang="nl-BE" dirty="0" smtClean="0"/>
              <a:t> (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remains</a:t>
            </a:r>
            <a:r>
              <a:rPr lang="nl-BE" dirty="0" smtClean="0"/>
              <a:t>(</a:t>
            </a:r>
            <a:r>
              <a:rPr lang="nl-BE" dirty="0" err="1" smtClean="0"/>
              <a:t>ed</a:t>
            </a:r>
            <a:r>
              <a:rPr lang="nl-BE" dirty="0" smtClean="0"/>
              <a:t>) low)</a:t>
            </a:r>
          </a:p>
          <a:p>
            <a:endParaRPr lang="nl-BE" dirty="0"/>
          </a:p>
          <a:p>
            <a:r>
              <a:rPr lang="nl-BE" dirty="0" err="1" smtClean="0"/>
              <a:t>Numerous</a:t>
            </a:r>
            <a:r>
              <a:rPr lang="nl-BE" dirty="0" smtClean="0"/>
              <a:t> </a:t>
            </a:r>
            <a:r>
              <a:rPr lang="nl-BE" dirty="0" err="1" smtClean="0"/>
              <a:t>people</a:t>
            </a:r>
            <a:r>
              <a:rPr lang="nl-BE" dirty="0" smtClean="0"/>
              <a:t> in </a:t>
            </a:r>
            <a:r>
              <a:rPr lang="nl-BE" dirty="0" err="1" smtClean="0"/>
              <a:t>arrears</a:t>
            </a:r>
            <a:r>
              <a:rPr lang="nl-BE" dirty="0"/>
              <a:t> </a:t>
            </a:r>
            <a:r>
              <a:rPr lang="nl-BE" dirty="0" smtClean="0"/>
              <a:t>&amp; </a:t>
            </a:r>
            <a:r>
              <a:rPr lang="nl-BE" dirty="0" err="1" smtClean="0"/>
              <a:t>repossessions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Housing </a:t>
            </a:r>
            <a:r>
              <a:rPr lang="nl-BE" dirty="0" err="1" smtClean="0"/>
              <a:t>costs</a:t>
            </a:r>
            <a:r>
              <a:rPr lang="nl-BE" dirty="0" smtClean="0"/>
              <a:t> are </a:t>
            </a:r>
            <a:r>
              <a:rPr lang="nl-BE" dirty="0" err="1" smtClean="0"/>
              <a:t>raising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6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2570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78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r>
              <a:rPr lang="nl-BE" dirty="0" err="1" smtClean="0"/>
              <a:t>Warning</a:t>
            </a:r>
            <a:endParaRPr lang="nl-BE" dirty="0" smtClean="0"/>
          </a:p>
          <a:p>
            <a:r>
              <a:rPr lang="nl-BE" dirty="0" smtClean="0"/>
              <a:t>Trends</a:t>
            </a:r>
          </a:p>
          <a:p>
            <a:pPr lvl="1"/>
            <a:r>
              <a:rPr lang="nl-BE" dirty="0" smtClean="0"/>
              <a:t>Policy</a:t>
            </a:r>
          </a:p>
          <a:p>
            <a:pPr lvl="1"/>
            <a:r>
              <a:rPr lang="nl-BE" dirty="0" err="1" smtClean="0"/>
              <a:t>Housing</a:t>
            </a:r>
            <a:r>
              <a:rPr lang="nl-BE" dirty="0" smtClean="0"/>
              <a:t> crisis</a:t>
            </a:r>
          </a:p>
          <a:p>
            <a:r>
              <a:rPr lang="nl-BE" dirty="0" err="1" smtClean="0"/>
              <a:t>Consequences</a:t>
            </a:r>
            <a:endParaRPr lang="nl-BE" dirty="0" smtClean="0"/>
          </a:p>
          <a:p>
            <a:r>
              <a:rPr lang="nl-BE" dirty="0" smtClean="0"/>
              <a:t>Way(s) out</a:t>
            </a:r>
            <a:endParaRPr lang="nl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5040560" cy="301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284984"/>
            <a:ext cx="4968552" cy="30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673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12227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261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Affordability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r>
              <a:rPr lang="nl-BE" dirty="0" err="1" smtClean="0"/>
              <a:t>Squeezed</a:t>
            </a:r>
            <a:r>
              <a:rPr lang="nl-BE" dirty="0" smtClean="0"/>
              <a:t>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0" y="116632"/>
            <a:ext cx="893839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36096" y="2276872"/>
            <a:ext cx="28803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436096" y="3068960"/>
            <a:ext cx="28803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36096" y="3501008"/>
            <a:ext cx="28803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36096" y="4365104"/>
            <a:ext cx="28803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096" y="4653136"/>
            <a:ext cx="28803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7544" y="4653537"/>
            <a:ext cx="64807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43608" y="4509120"/>
            <a:ext cx="2751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=+20%</a:t>
            </a:r>
          </a:p>
          <a:p>
            <a:r>
              <a:rPr lang="nl-BE" sz="1200" dirty="0" err="1" smtClean="0"/>
              <a:t>Valve</a:t>
            </a:r>
            <a:r>
              <a:rPr lang="nl-BE" sz="1200" dirty="0" smtClean="0"/>
              <a:t> of HO &amp; </a:t>
            </a:r>
          </a:p>
          <a:p>
            <a:r>
              <a:rPr lang="nl-BE" sz="1200" dirty="0" err="1" smtClean="0"/>
              <a:t>soc</a:t>
            </a:r>
            <a:r>
              <a:rPr lang="nl-BE" sz="1200" dirty="0" smtClean="0"/>
              <a:t> </a:t>
            </a:r>
            <a:r>
              <a:rPr lang="nl-BE" sz="1200" dirty="0" err="1" smtClean="0"/>
              <a:t>housing</a:t>
            </a:r>
            <a:r>
              <a:rPr lang="nl-BE" sz="1200" dirty="0" smtClean="0"/>
              <a:t> has </a:t>
            </a:r>
            <a:r>
              <a:rPr lang="nl-BE" sz="1200" dirty="0" err="1" smtClean="0"/>
              <a:t>gone</a:t>
            </a:r>
            <a:endParaRPr lang="nl-BE" sz="1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228184" y="2276872"/>
            <a:ext cx="28803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20272" y="1124744"/>
            <a:ext cx="0" cy="129614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20272" y="2636912"/>
            <a:ext cx="0" cy="21602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020272" y="3214919"/>
            <a:ext cx="28803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20272" y="3429000"/>
            <a:ext cx="0" cy="21602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20272" y="4005064"/>
            <a:ext cx="0" cy="5040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88" name="Straight Connector 12287"/>
          <p:cNvCxnSpPr/>
          <p:nvPr/>
        </p:nvCxnSpPr>
        <p:spPr>
          <a:xfrm>
            <a:off x="7020272" y="5085184"/>
            <a:ext cx="2880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1" name="Straight Connector 12290"/>
          <p:cNvCxnSpPr/>
          <p:nvPr/>
        </p:nvCxnSpPr>
        <p:spPr>
          <a:xfrm>
            <a:off x="7020272" y="5341858"/>
            <a:ext cx="2880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3" name="Straight Connector 12292"/>
          <p:cNvCxnSpPr/>
          <p:nvPr/>
        </p:nvCxnSpPr>
        <p:spPr>
          <a:xfrm>
            <a:off x="7812360" y="1700808"/>
            <a:ext cx="28803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5" name="Straight Connector 12294"/>
          <p:cNvCxnSpPr/>
          <p:nvPr/>
        </p:nvCxnSpPr>
        <p:spPr>
          <a:xfrm>
            <a:off x="7812360" y="1556792"/>
            <a:ext cx="28803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7" name="Straight Connector 12296"/>
          <p:cNvCxnSpPr/>
          <p:nvPr/>
        </p:nvCxnSpPr>
        <p:spPr>
          <a:xfrm>
            <a:off x="7812360" y="2276872"/>
            <a:ext cx="2880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9" name="Straight Connector 12298"/>
          <p:cNvCxnSpPr/>
          <p:nvPr/>
        </p:nvCxnSpPr>
        <p:spPr>
          <a:xfrm>
            <a:off x="7812360" y="4365104"/>
            <a:ext cx="28803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</a:t>
            </a:r>
            <a:r>
              <a:rPr lang="nl-BE" dirty="0" smtClean="0"/>
              <a:t>mportant </a:t>
            </a:r>
            <a:r>
              <a:rPr lang="nl-BE" b="1" dirty="0" smtClean="0">
                <a:solidFill>
                  <a:srgbClr val="C00000"/>
                </a:solidFill>
              </a:rPr>
              <a:t>policy</a:t>
            </a:r>
            <a:r>
              <a:rPr lang="nl-BE" dirty="0" smtClean="0"/>
              <a:t> changes (</a:t>
            </a:r>
            <a:r>
              <a:rPr lang="nl-BE" dirty="0" err="1" smtClean="0"/>
              <a:t>political</a:t>
            </a:r>
            <a:r>
              <a:rPr lang="nl-BE" dirty="0" smtClean="0"/>
              <a:t> </a:t>
            </a:r>
            <a:r>
              <a:rPr lang="nl-BE" dirty="0" err="1" smtClean="0"/>
              <a:t>choice</a:t>
            </a:r>
            <a:r>
              <a:rPr lang="nl-BE" dirty="0" smtClean="0"/>
              <a:t>!!)</a:t>
            </a:r>
          </a:p>
          <a:p>
            <a:endParaRPr lang="nl-BE" dirty="0" smtClean="0"/>
          </a:p>
          <a:p>
            <a:r>
              <a:rPr lang="nl-BE" dirty="0"/>
              <a:t>m</a:t>
            </a:r>
            <a:r>
              <a:rPr lang="nl-BE" dirty="0" smtClean="0"/>
              <a:t>ore market</a:t>
            </a:r>
          </a:p>
          <a:p>
            <a:endParaRPr lang="nl-BE" dirty="0" smtClean="0"/>
          </a:p>
          <a:p>
            <a:pPr>
              <a:buFont typeface="Wingdings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… </a:t>
            </a:r>
            <a:r>
              <a:rPr lang="nl-BE" dirty="0" err="1" smtClean="0">
                <a:sym typeface="Wingdings" panose="05000000000000000000" pitchFamily="2" charset="2"/>
              </a:rPr>
              <a:t>pretty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olidFill>
                  <a:srgbClr val="C00000"/>
                </a:solidFill>
                <a:sym typeface="Wingdings" panose="05000000000000000000" pitchFamily="2" charset="2"/>
              </a:rPr>
              <a:t>bad</a:t>
            </a:r>
            <a:r>
              <a:rPr lang="nl-BE" dirty="0" smtClean="0">
                <a:sym typeface="Wingdings" panose="05000000000000000000" pitchFamily="2" charset="2"/>
              </a:rPr>
              <a:t> performance</a:t>
            </a:r>
          </a:p>
          <a:p>
            <a:pPr>
              <a:buFont typeface="Wingdings"/>
              <a:buChar char="à"/>
            </a:pPr>
            <a:endParaRPr lang="nl-BE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… but: </a:t>
            </a:r>
            <a:r>
              <a:rPr lang="nl-BE" dirty="0" err="1" smtClean="0">
                <a:sym typeface="Wingdings" panose="05000000000000000000" pitchFamily="2" charset="2"/>
              </a:rPr>
              <a:t>it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should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not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be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suprising</a:t>
            </a:r>
            <a:r>
              <a:rPr lang="nl-BE" dirty="0" smtClean="0">
                <a:sym typeface="Wingdings" panose="05000000000000000000" pitchFamily="2" charset="2"/>
              </a:rPr>
              <a:t>… “</a:t>
            </a:r>
            <a:r>
              <a:rPr lang="nl-BE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In </a:t>
            </a:r>
            <a:r>
              <a:rPr lang="en-GB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no highly economically advanced country – a sadly neglected matter – does the market builds houses that the poor can afford</a:t>
            </a:r>
            <a:r>
              <a:rPr lang="en-GB" dirty="0" smtClean="0">
                <a:sym typeface="Wingdings" panose="05000000000000000000" pitchFamily="2" charset="2"/>
              </a:rPr>
              <a:t>” (JK Galbraith, The culture of contentment, 1992)</a:t>
            </a:r>
            <a:endParaRPr lang="nl-BE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27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Way out…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Be </a:t>
            </a:r>
            <a:r>
              <a:rPr lang="nl-BE" dirty="0" err="1" smtClean="0"/>
              <a:t>realistic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the </a:t>
            </a:r>
            <a:r>
              <a:rPr lang="nl-BE" dirty="0" err="1" smtClean="0"/>
              <a:t>role</a:t>
            </a:r>
            <a:r>
              <a:rPr lang="nl-BE" dirty="0" smtClean="0"/>
              <a:t>/positon the market  </a:t>
            </a:r>
            <a:r>
              <a:rPr lang="nl-BE" dirty="0" err="1" smtClean="0"/>
              <a:t>and</a:t>
            </a:r>
            <a:r>
              <a:rPr lang="nl-BE" dirty="0" smtClean="0"/>
              <a:t> ‘market-led thinking’ has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But,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realistic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markets</a:t>
            </a:r>
            <a:r>
              <a:rPr lang="nl-BE" dirty="0" smtClean="0"/>
              <a:t> are/</a:t>
            </a:r>
            <a:r>
              <a:rPr lang="nl-BE" dirty="0" err="1" smtClean="0"/>
              <a:t>can</a:t>
            </a:r>
            <a:r>
              <a:rPr lang="nl-BE" dirty="0" smtClean="0"/>
              <a:t>/do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05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Way out…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Markets </a:t>
            </a:r>
            <a:r>
              <a:rPr lang="nl-BE" dirty="0" err="1" smtClean="0"/>
              <a:t>exist</a:t>
            </a:r>
            <a:r>
              <a:rPr lang="nl-BE" dirty="0" smtClean="0"/>
              <a:t>, </a:t>
            </a:r>
            <a:r>
              <a:rPr lang="nl-BE" b="1" u="sng" dirty="0" smtClean="0"/>
              <a:t>free</a:t>
            </a:r>
            <a:r>
              <a:rPr lang="nl-BE" dirty="0" smtClean="0"/>
              <a:t> market does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exist</a:t>
            </a:r>
            <a:r>
              <a:rPr lang="nl-BE" dirty="0" smtClean="0"/>
              <a:t>… </a:t>
            </a:r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r>
              <a:rPr lang="nl-BE" sz="1400" dirty="0" smtClean="0"/>
              <a:t>“</a:t>
            </a:r>
            <a:r>
              <a:rPr lang="nl-BE" sz="1400" i="1" dirty="0" smtClean="0"/>
              <a:t>Markets are </a:t>
            </a:r>
            <a:r>
              <a:rPr lang="nl-BE" sz="1400" b="1" i="1" dirty="0" err="1" smtClean="0">
                <a:solidFill>
                  <a:srgbClr val="C00000"/>
                </a:solidFill>
              </a:rPr>
              <a:t>social</a:t>
            </a:r>
            <a:r>
              <a:rPr lang="nl-BE" sz="1400" b="1" i="1" dirty="0" smtClean="0">
                <a:solidFill>
                  <a:srgbClr val="C00000"/>
                </a:solidFill>
              </a:rPr>
              <a:t> </a:t>
            </a:r>
            <a:r>
              <a:rPr lang="nl-BE" sz="1400" b="1" i="1" dirty="0" err="1" smtClean="0">
                <a:solidFill>
                  <a:srgbClr val="C00000"/>
                </a:solidFill>
              </a:rPr>
              <a:t>institutions</a:t>
            </a:r>
            <a:r>
              <a:rPr lang="nl-BE" sz="1400" i="1" dirty="0" smtClean="0"/>
              <a:t>, built up and </a:t>
            </a:r>
            <a:r>
              <a:rPr lang="nl-BE" sz="1400" i="1" dirty="0" err="1" smtClean="0"/>
              <a:t>modified</a:t>
            </a:r>
            <a:r>
              <a:rPr lang="nl-BE" sz="1400" i="1" dirty="0" smtClean="0"/>
              <a:t> over time.  </a:t>
            </a:r>
          </a:p>
          <a:p>
            <a:pPr marL="0" indent="0">
              <a:buNone/>
            </a:pPr>
            <a:endParaRPr lang="nl-BE" sz="1400" i="1" dirty="0"/>
          </a:p>
          <a:p>
            <a:pPr marL="0" indent="0">
              <a:buNone/>
            </a:pPr>
            <a:r>
              <a:rPr lang="nl-BE" sz="1400" i="1" dirty="0" smtClean="0"/>
              <a:t>In order </a:t>
            </a:r>
            <a:r>
              <a:rPr lang="nl-BE" sz="1400" i="1" dirty="0" err="1" smtClean="0"/>
              <a:t>to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work</a:t>
            </a:r>
            <a:r>
              <a:rPr lang="nl-BE" sz="1400" i="1" dirty="0" smtClean="0"/>
              <a:t>, </a:t>
            </a:r>
            <a:r>
              <a:rPr lang="nl-BE" sz="1400" i="1" dirty="0" err="1" smtClean="0"/>
              <a:t>markets</a:t>
            </a:r>
            <a:r>
              <a:rPr lang="nl-BE" sz="1400" i="1" dirty="0" smtClean="0"/>
              <a:t> are </a:t>
            </a:r>
            <a:r>
              <a:rPr lang="nl-BE" sz="1400" i="1" dirty="0" err="1" smtClean="0"/>
              <a:t>utterly</a:t>
            </a:r>
            <a:r>
              <a:rPr lang="nl-BE" sz="1400" i="1" dirty="0" smtClean="0"/>
              <a:t> </a:t>
            </a:r>
            <a:r>
              <a:rPr lang="nl-BE" sz="1400" i="1" dirty="0" err="1" smtClean="0">
                <a:solidFill>
                  <a:srgbClr val="FF0000"/>
                </a:solidFill>
              </a:rPr>
              <a:t>dependent</a:t>
            </a:r>
            <a:r>
              <a:rPr lang="nl-BE" sz="1400" i="1" dirty="0" smtClean="0">
                <a:solidFill>
                  <a:srgbClr val="FF0000"/>
                </a:solidFill>
              </a:rPr>
              <a:t> on relations </a:t>
            </a:r>
            <a:r>
              <a:rPr lang="nl-BE" sz="1400" i="1" dirty="0" smtClean="0"/>
              <a:t>of </a:t>
            </a:r>
            <a:r>
              <a:rPr lang="nl-BE" sz="1400" i="1" dirty="0" err="1" smtClean="0"/>
              <a:t>authority</a:t>
            </a:r>
            <a:r>
              <a:rPr lang="nl-BE" sz="1400" i="1" dirty="0" smtClean="0"/>
              <a:t> and trust; </a:t>
            </a:r>
            <a:r>
              <a:rPr lang="nl-BE" sz="1400" i="1" dirty="0" err="1" smtClean="0"/>
              <a:t>they</a:t>
            </a:r>
            <a:r>
              <a:rPr lang="nl-BE" sz="1400" i="1" dirty="0" smtClean="0"/>
              <a:t> </a:t>
            </a:r>
            <a:r>
              <a:rPr lang="nl-BE" sz="1400" i="1" dirty="0" err="1" smtClean="0">
                <a:solidFill>
                  <a:srgbClr val="FF0000"/>
                </a:solidFill>
              </a:rPr>
              <a:t>need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consensual</a:t>
            </a:r>
            <a:r>
              <a:rPr lang="nl-BE" sz="1400" i="1" dirty="0" smtClean="0"/>
              <a:t> routines, </a:t>
            </a:r>
            <a:r>
              <a:rPr lang="nl-BE" sz="1400" i="1" dirty="0" err="1" smtClean="0"/>
              <a:t>norms</a:t>
            </a:r>
            <a:r>
              <a:rPr lang="nl-BE" sz="1400" i="1" dirty="0" smtClean="0"/>
              <a:t> and </a:t>
            </a:r>
            <a:r>
              <a:rPr lang="nl-BE" sz="1400" i="1" dirty="0" err="1" smtClean="0"/>
              <a:t>expectations</a:t>
            </a:r>
            <a:r>
              <a:rPr lang="nl-BE" sz="1400" i="1" dirty="0" smtClean="0"/>
              <a:t>, </a:t>
            </a:r>
            <a:r>
              <a:rPr lang="nl-BE" sz="1400" i="1" dirty="0" err="1" smtClean="0"/>
              <a:t>policing</a:t>
            </a:r>
            <a:r>
              <a:rPr lang="nl-BE" sz="1400" i="1" dirty="0" smtClean="0"/>
              <a:t> and </a:t>
            </a:r>
            <a:r>
              <a:rPr lang="nl-BE" sz="1400" i="1" dirty="0" err="1" smtClean="0"/>
              <a:t>protection</a:t>
            </a:r>
            <a:r>
              <a:rPr lang="nl-BE" sz="1400" i="1" dirty="0" smtClean="0"/>
              <a:t>. </a:t>
            </a:r>
          </a:p>
          <a:p>
            <a:pPr marL="0" indent="0">
              <a:buNone/>
            </a:pPr>
            <a:endParaRPr lang="nl-BE" sz="1400" i="1" dirty="0"/>
          </a:p>
          <a:p>
            <a:pPr marL="0" indent="0">
              <a:buNone/>
            </a:pPr>
            <a:r>
              <a:rPr lang="nl-BE" sz="1400" i="1" dirty="0" smtClean="0">
                <a:solidFill>
                  <a:srgbClr val="FF0000"/>
                </a:solidFill>
              </a:rPr>
              <a:t>Nor do </a:t>
            </a:r>
            <a:r>
              <a:rPr lang="nl-BE" sz="1400" i="1" dirty="0" err="1" smtClean="0">
                <a:solidFill>
                  <a:srgbClr val="FF0000"/>
                </a:solidFill>
              </a:rPr>
              <a:t>commodities</a:t>
            </a:r>
            <a:r>
              <a:rPr lang="nl-BE" sz="1400" i="1" dirty="0" smtClean="0">
                <a:solidFill>
                  <a:srgbClr val="FF0000"/>
                </a:solidFill>
              </a:rPr>
              <a:t> </a:t>
            </a:r>
            <a:r>
              <a:rPr lang="nl-BE" sz="1400" i="1" dirty="0" err="1" smtClean="0">
                <a:solidFill>
                  <a:srgbClr val="FF0000"/>
                </a:solidFill>
              </a:rPr>
              <a:t>sell</a:t>
            </a:r>
            <a:r>
              <a:rPr lang="nl-BE" sz="1400" i="1" dirty="0" smtClean="0">
                <a:solidFill>
                  <a:srgbClr val="FF0000"/>
                </a:solidFill>
              </a:rPr>
              <a:t> </a:t>
            </a:r>
            <a:r>
              <a:rPr lang="nl-BE" sz="1400" i="1" dirty="0" err="1" smtClean="0">
                <a:solidFill>
                  <a:srgbClr val="FF0000"/>
                </a:solidFill>
              </a:rPr>
              <a:t>themselves</a:t>
            </a:r>
            <a:r>
              <a:rPr lang="nl-BE" sz="1400" i="1" dirty="0" smtClean="0">
                <a:solidFill>
                  <a:srgbClr val="FF0000"/>
                </a:solidFill>
              </a:rPr>
              <a:t> </a:t>
            </a:r>
            <a:r>
              <a:rPr lang="nl-BE" sz="1400" i="1" dirty="0" err="1" smtClean="0"/>
              <a:t>for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markets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to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function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they</a:t>
            </a:r>
            <a:r>
              <a:rPr lang="nl-BE" sz="1400" i="1" dirty="0" smtClean="0"/>
              <a:t> </a:t>
            </a:r>
            <a:r>
              <a:rPr lang="nl-BE" sz="1400" i="1" dirty="0" err="1" smtClean="0">
                <a:solidFill>
                  <a:srgbClr val="FF0000"/>
                </a:solidFill>
              </a:rPr>
              <a:t>need</a:t>
            </a:r>
            <a:r>
              <a:rPr lang="nl-BE" sz="1400" i="1" dirty="0" smtClean="0">
                <a:solidFill>
                  <a:srgbClr val="FF0000"/>
                </a:solidFill>
              </a:rPr>
              <a:t> </a:t>
            </a:r>
            <a:r>
              <a:rPr lang="nl-BE" sz="1400" i="1" dirty="0" err="1" smtClean="0">
                <a:solidFill>
                  <a:srgbClr val="FF0000"/>
                </a:solidFill>
              </a:rPr>
              <a:t>social</a:t>
            </a:r>
            <a:r>
              <a:rPr lang="nl-BE" sz="1400" i="1" dirty="0" smtClean="0">
                <a:solidFill>
                  <a:srgbClr val="FF0000"/>
                </a:solidFill>
              </a:rPr>
              <a:t> </a:t>
            </a:r>
            <a:r>
              <a:rPr lang="nl-BE" sz="1400" i="1" dirty="0" err="1" smtClean="0">
                <a:solidFill>
                  <a:srgbClr val="FF0000"/>
                </a:solidFill>
              </a:rPr>
              <a:t>infrastructures</a:t>
            </a:r>
            <a:r>
              <a:rPr lang="nl-BE" sz="1400" i="1" dirty="0" smtClean="0">
                <a:solidFill>
                  <a:srgbClr val="FF0000"/>
                </a:solidFill>
              </a:rPr>
              <a:t> </a:t>
            </a:r>
            <a:r>
              <a:rPr lang="nl-BE" sz="1400" i="1" dirty="0" err="1" smtClean="0"/>
              <a:t>for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bringing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traders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together</a:t>
            </a:r>
            <a:r>
              <a:rPr lang="nl-BE" sz="1400" i="1" dirty="0" smtClean="0"/>
              <a:t>, </a:t>
            </a:r>
            <a:r>
              <a:rPr lang="nl-BE" sz="1400" i="1" dirty="0" err="1" smtClean="0"/>
              <a:t>carrying</a:t>
            </a:r>
            <a:r>
              <a:rPr lang="nl-BE" sz="1400" i="1" dirty="0" smtClean="0"/>
              <a:t> out exchange and </a:t>
            </a:r>
            <a:r>
              <a:rPr lang="nl-BE" sz="1400" i="1" dirty="0" err="1" smtClean="0"/>
              <a:t>sharing</a:t>
            </a:r>
            <a:r>
              <a:rPr lang="nl-BE" sz="1400" i="1" dirty="0" smtClean="0"/>
              <a:t> information. </a:t>
            </a:r>
          </a:p>
          <a:p>
            <a:pPr marL="0" indent="0">
              <a:buNone/>
            </a:pPr>
            <a:endParaRPr lang="nl-BE" sz="1400" i="1" dirty="0"/>
          </a:p>
          <a:p>
            <a:pPr marL="0" indent="0">
              <a:buNone/>
            </a:pPr>
            <a:r>
              <a:rPr lang="nl-BE" sz="1400" i="1" dirty="0" err="1" smtClean="0"/>
              <a:t>Considerable</a:t>
            </a:r>
            <a:r>
              <a:rPr lang="nl-BE" sz="1400" i="1" dirty="0" smtClean="0"/>
              <a:t> </a:t>
            </a:r>
            <a:r>
              <a:rPr lang="nl-BE" sz="1400" i="1" dirty="0" err="1" smtClean="0">
                <a:solidFill>
                  <a:srgbClr val="FF0000"/>
                </a:solidFill>
              </a:rPr>
              <a:t>labour</a:t>
            </a:r>
            <a:r>
              <a:rPr lang="nl-BE" sz="1400" i="1" dirty="0" smtClean="0">
                <a:solidFill>
                  <a:srgbClr val="FF0000"/>
                </a:solidFill>
              </a:rPr>
              <a:t> and </a:t>
            </a:r>
            <a:r>
              <a:rPr lang="nl-BE" sz="1400" i="1" dirty="0" err="1" smtClean="0">
                <a:solidFill>
                  <a:srgbClr val="FF0000"/>
                </a:solidFill>
              </a:rPr>
              <a:t>organisation</a:t>
            </a:r>
            <a:r>
              <a:rPr lang="nl-BE" sz="1400" i="1" dirty="0" smtClean="0">
                <a:solidFill>
                  <a:srgbClr val="FF0000"/>
                </a:solidFill>
              </a:rPr>
              <a:t> </a:t>
            </a:r>
            <a:r>
              <a:rPr lang="nl-BE" sz="1400" i="1" dirty="0" smtClean="0"/>
              <a:t>is </a:t>
            </a:r>
            <a:r>
              <a:rPr lang="nl-BE" sz="1400" i="1" dirty="0" err="1" smtClean="0"/>
              <a:t>necessary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to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achieve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this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all</a:t>
            </a:r>
            <a:r>
              <a:rPr lang="nl-BE" sz="1400" i="1" dirty="0"/>
              <a:t>.</a:t>
            </a:r>
            <a:r>
              <a:rPr lang="nl-BE" sz="1400" i="1" dirty="0" smtClean="0"/>
              <a:t> </a:t>
            </a:r>
          </a:p>
          <a:p>
            <a:pPr marL="0" indent="0">
              <a:buNone/>
            </a:pPr>
            <a:endParaRPr lang="nl-BE" sz="1400" i="1" dirty="0"/>
          </a:p>
          <a:p>
            <a:pPr marL="0" indent="0">
              <a:buNone/>
            </a:pPr>
            <a:r>
              <a:rPr lang="nl-BE" sz="1400" i="1" dirty="0" smtClean="0"/>
              <a:t>These </a:t>
            </a:r>
            <a:r>
              <a:rPr lang="nl-BE" sz="1400" i="1" dirty="0" err="1" smtClean="0"/>
              <a:t>institutional</a:t>
            </a:r>
            <a:r>
              <a:rPr lang="nl-BE" sz="1400" i="1" dirty="0" smtClean="0"/>
              <a:t> relations </a:t>
            </a:r>
            <a:r>
              <a:rPr lang="nl-BE" sz="1400" i="1" dirty="0" err="1" smtClean="0"/>
              <a:t>will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also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vary</a:t>
            </a:r>
            <a:r>
              <a:rPr lang="nl-BE" sz="1400" i="1" dirty="0" smtClean="0"/>
              <a:t> as the types of exchange, </a:t>
            </a:r>
            <a:r>
              <a:rPr lang="nl-BE" sz="1400" i="1" dirty="0" err="1" smtClean="0"/>
              <a:t>commodities</a:t>
            </a:r>
            <a:r>
              <a:rPr lang="nl-BE" sz="1400" i="1" dirty="0" smtClean="0"/>
              <a:t>, </a:t>
            </a:r>
            <a:r>
              <a:rPr lang="nl-BE" sz="1400" i="1" dirty="0" err="1" smtClean="0"/>
              <a:t>buyers</a:t>
            </a:r>
            <a:r>
              <a:rPr lang="nl-BE" sz="1400" i="1" dirty="0" smtClean="0"/>
              <a:t> and </a:t>
            </a:r>
            <a:r>
              <a:rPr lang="nl-BE" sz="1400" i="1" dirty="0" err="1" smtClean="0"/>
              <a:t>social</a:t>
            </a:r>
            <a:r>
              <a:rPr lang="nl-BE" sz="1400" i="1" dirty="0" smtClean="0"/>
              <a:t> setting </a:t>
            </a:r>
            <a:r>
              <a:rPr lang="nl-BE" sz="1400" i="1" dirty="0" err="1" smtClean="0"/>
              <a:t>vary</a:t>
            </a:r>
            <a:r>
              <a:rPr lang="nl-BE" sz="1400" i="1" dirty="0" smtClean="0"/>
              <a:t>?. Nor do </a:t>
            </a:r>
            <a:r>
              <a:rPr lang="nl-BE" sz="1400" i="1" dirty="0" err="1" smtClean="0"/>
              <a:t>supply</a:t>
            </a:r>
            <a:r>
              <a:rPr lang="nl-BE" sz="1400" i="1" dirty="0" smtClean="0"/>
              <a:t> and </a:t>
            </a:r>
            <a:r>
              <a:rPr lang="nl-BE" sz="1400" i="1" dirty="0" err="1" smtClean="0"/>
              <a:t>demand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simply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exist</a:t>
            </a:r>
            <a:r>
              <a:rPr lang="nl-BE" sz="1400" i="1" dirty="0" smtClean="0"/>
              <a:t>; </a:t>
            </a:r>
            <a:r>
              <a:rPr lang="nl-BE" sz="1400" i="1" dirty="0" err="1" smtClean="0"/>
              <a:t>they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too</a:t>
            </a:r>
            <a:r>
              <a:rPr lang="nl-BE" sz="1400" i="1" dirty="0" smtClean="0"/>
              <a:t> are </a:t>
            </a:r>
            <a:r>
              <a:rPr lang="nl-BE" sz="1400" i="1" dirty="0" err="1" smtClean="0"/>
              <a:t>socially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created</a:t>
            </a:r>
            <a:r>
              <a:rPr lang="nl-BE" sz="1400" i="1" dirty="0" smtClean="0"/>
              <a:t> in complex </a:t>
            </a:r>
            <a:r>
              <a:rPr lang="nl-BE" sz="1400" i="1" dirty="0" err="1" smtClean="0"/>
              <a:t>instituional</a:t>
            </a:r>
            <a:r>
              <a:rPr lang="nl-BE" sz="1400" i="1" dirty="0" smtClean="0"/>
              <a:t> and </a:t>
            </a:r>
            <a:r>
              <a:rPr lang="nl-BE" sz="1400" i="1" dirty="0" err="1" smtClean="0"/>
              <a:t>culturual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ways</a:t>
            </a:r>
            <a:r>
              <a:rPr lang="nl-BE" sz="1400" i="1" dirty="0" smtClean="0"/>
              <a:t>” </a:t>
            </a:r>
          </a:p>
          <a:p>
            <a:pPr marL="0" indent="0">
              <a:buNone/>
            </a:pPr>
            <a:r>
              <a:rPr lang="nl-BE" sz="1400" i="1" dirty="0" smtClean="0"/>
              <a:t>(Barlow &amp; Duncan, 1994)</a:t>
            </a:r>
          </a:p>
          <a:p>
            <a:pPr marL="0" indent="0">
              <a:buNone/>
            </a:pPr>
            <a:endParaRPr lang="nl-BE" sz="1400" i="1" dirty="0"/>
          </a:p>
          <a:p>
            <a:pPr marL="0" indent="0">
              <a:buNone/>
            </a:pPr>
            <a:r>
              <a:rPr lang="nl-BE" sz="1400" i="1" dirty="0" smtClean="0">
                <a:sym typeface="Wingdings" panose="05000000000000000000" pitchFamily="2" charset="2"/>
              </a:rPr>
              <a:t> </a:t>
            </a:r>
            <a:r>
              <a:rPr lang="nl-BE" sz="1400" b="1" i="1" dirty="0" smtClean="0">
                <a:sym typeface="Wingdings" panose="05000000000000000000" pitchFamily="2" charset="2"/>
              </a:rPr>
              <a:t>Complex of </a:t>
            </a:r>
            <a:r>
              <a:rPr lang="nl-BE" sz="1400" b="1" i="1" dirty="0" err="1" smtClean="0">
                <a:sym typeface="Wingdings" panose="05000000000000000000" pitchFamily="2" charset="2"/>
              </a:rPr>
              <a:t>social</a:t>
            </a:r>
            <a:r>
              <a:rPr lang="nl-BE" sz="1400" b="1" i="1" dirty="0" smtClean="0">
                <a:sym typeface="Wingdings" panose="05000000000000000000" pitchFamily="2" charset="2"/>
              </a:rPr>
              <a:t> relations</a:t>
            </a:r>
            <a:endParaRPr lang="nl-BE" sz="1400" b="1" i="1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78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So</a:t>
            </a:r>
            <a:r>
              <a:rPr lang="nl-BE" dirty="0" smtClean="0"/>
              <a:t>, market </a:t>
            </a:r>
            <a:r>
              <a:rPr lang="nl-BE" dirty="0" err="1" smtClean="0"/>
              <a:t>provision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allocation</a:t>
            </a:r>
            <a:r>
              <a:rPr lang="nl-BE" dirty="0" smtClean="0"/>
              <a:t> has </a:t>
            </a:r>
            <a:r>
              <a:rPr lang="nl-BE" dirty="0" err="1" smtClean="0"/>
              <a:t>its</a:t>
            </a:r>
            <a:r>
              <a:rPr lang="nl-BE" dirty="0" smtClean="0"/>
              <a:t> </a:t>
            </a:r>
            <a:r>
              <a:rPr lang="nl-BE" dirty="0" err="1" smtClean="0"/>
              <a:t>problems</a:t>
            </a:r>
            <a:r>
              <a:rPr lang="nl-BE" dirty="0" smtClean="0"/>
              <a:t>…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…</a:t>
            </a:r>
            <a:r>
              <a:rPr lang="nl-BE" dirty="0" err="1" smtClean="0"/>
              <a:t>because</a:t>
            </a:r>
            <a:r>
              <a:rPr lang="nl-BE" dirty="0" smtClean="0"/>
              <a:t> </a:t>
            </a:r>
            <a:r>
              <a:rPr lang="nl-BE" dirty="0" err="1" smtClean="0"/>
              <a:t>markets</a:t>
            </a:r>
            <a:r>
              <a:rPr lang="nl-BE" dirty="0" smtClean="0"/>
              <a:t> are </a:t>
            </a:r>
            <a:r>
              <a:rPr lang="nl-BE" u="sng" dirty="0" err="1" smtClean="0"/>
              <a:t>not</a:t>
            </a:r>
            <a:r>
              <a:rPr lang="nl-BE" u="sng" dirty="0" smtClean="0"/>
              <a:t> perfect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…</a:t>
            </a:r>
            <a:r>
              <a:rPr lang="nl-BE" dirty="0" err="1" smtClean="0"/>
              <a:t>because</a:t>
            </a:r>
            <a:r>
              <a:rPr lang="nl-BE" dirty="0" smtClean="0"/>
              <a:t> the way society </a:t>
            </a:r>
            <a:r>
              <a:rPr lang="nl-BE" dirty="0" err="1" smtClean="0"/>
              <a:t>functions</a:t>
            </a:r>
            <a:r>
              <a:rPr lang="nl-BE" dirty="0" smtClean="0"/>
              <a:t>, </a:t>
            </a:r>
            <a:r>
              <a:rPr lang="nl-BE" u="sng" dirty="0" err="1" smtClean="0"/>
              <a:t>intensifies</a:t>
            </a:r>
            <a:r>
              <a:rPr lang="nl-BE" dirty="0" smtClean="0"/>
              <a:t> the </a:t>
            </a:r>
            <a:r>
              <a:rPr lang="nl-BE" dirty="0" err="1" smtClean="0"/>
              <a:t>intrinsic</a:t>
            </a:r>
            <a:r>
              <a:rPr lang="nl-BE" dirty="0" smtClean="0"/>
              <a:t> </a:t>
            </a:r>
            <a:r>
              <a:rPr lang="nl-BE" dirty="0" err="1" smtClean="0"/>
              <a:t>failures</a:t>
            </a:r>
            <a:r>
              <a:rPr lang="nl-B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2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Markets are </a:t>
            </a:r>
            <a:r>
              <a:rPr lang="nl-BE" dirty="0" err="1" smtClean="0"/>
              <a:t>not</a:t>
            </a:r>
            <a:r>
              <a:rPr lang="nl-BE" dirty="0" smtClean="0"/>
              <a:t> perfect, </a:t>
            </a:r>
            <a:r>
              <a:rPr lang="nl-BE" dirty="0" err="1" smtClean="0"/>
              <a:t>they</a:t>
            </a:r>
            <a:r>
              <a:rPr lang="nl-BE" dirty="0" smtClean="0"/>
              <a:t> </a:t>
            </a:r>
            <a:r>
              <a:rPr lang="nl-BE" dirty="0" err="1" smtClean="0"/>
              <a:t>fail</a:t>
            </a:r>
            <a:r>
              <a:rPr lang="nl-BE" dirty="0" smtClean="0"/>
              <a:t>…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400" dirty="0" smtClean="0"/>
              <a:t>Market </a:t>
            </a:r>
            <a:r>
              <a:rPr lang="nl-BE" sz="1400" dirty="0" err="1" smtClean="0"/>
              <a:t>closure</a:t>
            </a:r>
            <a:endParaRPr lang="nl-BE" sz="1400" dirty="0" smtClean="0"/>
          </a:p>
          <a:p>
            <a:pPr marL="359637" lvl="1" indent="0">
              <a:buNone/>
            </a:pPr>
            <a:r>
              <a:rPr lang="nl-BE" sz="1400" dirty="0" smtClean="0"/>
              <a:t>…monopolies, </a:t>
            </a:r>
            <a:r>
              <a:rPr lang="nl-BE" sz="1400" dirty="0" err="1" smtClean="0"/>
              <a:t>cartels</a:t>
            </a:r>
            <a:r>
              <a:rPr lang="nl-BE" sz="1400" dirty="0"/>
              <a:t> </a:t>
            </a:r>
            <a:r>
              <a:rPr lang="nl-BE" sz="1400" dirty="0" smtClean="0"/>
              <a:t>and </a:t>
            </a:r>
            <a:r>
              <a:rPr lang="nl-BE" sz="1400" dirty="0" err="1" smtClean="0"/>
              <a:t>other</a:t>
            </a:r>
            <a:r>
              <a:rPr lang="nl-BE" sz="1400" dirty="0" smtClean="0"/>
              <a:t> </a:t>
            </a:r>
            <a:r>
              <a:rPr lang="nl-BE" sz="1400" dirty="0" err="1" smtClean="0"/>
              <a:t>formal</a:t>
            </a:r>
            <a:r>
              <a:rPr lang="nl-BE" sz="1400" dirty="0" smtClean="0"/>
              <a:t> and </a:t>
            </a:r>
            <a:r>
              <a:rPr lang="nl-BE" sz="1400" dirty="0" err="1" smtClean="0"/>
              <a:t>informal</a:t>
            </a:r>
            <a:r>
              <a:rPr lang="nl-BE" sz="1400" dirty="0" smtClean="0"/>
              <a:t> </a:t>
            </a:r>
            <a:r>
              <a:rPr lang="nl-BE" sz="1400" dirty="0" err="1" smtClean="0"/>
              <a:t>ways</a:t>
            </a:r>
            <a:r>
              <a:rPr lang="nl-BE" sz="1400" dirty="0" smtClean="0"/>
              <a:t> </a:t>
            </a:r>
            <a:r>
              <a:rPr lang="nl-BE" sz="1400" dirty="0" err="1" smtClean="0"/>
              <a:t>to</a:t>
            </a:r>
            <a:r>
              <a:rPr lang="nl-BE" sz="1400" dirty="0" smtClean="0"/>
              <a:t> control the market… “</a:t>
            </a:r>
            <a:r>
              <a:rPr lang="nl-BE" sz="1400" i="1" dirty="0" err="1" smtClean="0"/>
              <a:t>Economic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agents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with</a:t>
            </a:r>
            <a:r>
              <a:rPr lang="nl-BE" sz="1400" i="1" dirty="0" smtClean="0"/>
              <a:t> common </a:t>
            </a:r>
            <a:r>
              <a:rPr lang="nl-BE" sz="1400" i="1" dirty="0" err="1" smtClean="0"/>
              <a:t>interests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will</a:t>
            </a:r>
            <a:r>
              <a:rPr lang="nl-BE" sz="1400" i="1" dirty="0" smtClean="0"/>
              <a:t> band </a:t>
            </a:r>
            <a:r>
              <a:rPr lang="nl-BE" sz="1400" i="1" dirty="0" err="1" smtClean="0"/>
              <a:t>together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to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protect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their</a:t>
            </a:r>
            <a:r>
              <a:rPr lang="nl-BE" sz="1400" i="1" dirty="0" smtClean="0"/>
              <a:t> interest</a:t>
            </a:r>
            <a:r>
              <a:rPr lang="nl-BE" sz="1400" dirty="0" smtClean="0"/>
              <a:t>”</a:t>
            </a:r>
          </a:p>
          <a:p>
            <a:pPr marL="359637" lvl="1" indent="0">
              <a:buNone/>
            </a:pPr>
            <a:r>
              <a:rPr lang="nl-BE" sz="1400" dirty="0" smtClean="0">
                <a:sym typeface="Wingdings" panose="05000000000000000000" pitchFamily="2" charset="2"/>
              </a:rPr>
              <a:t></a:t>
            </a:r>
            <a:r>
              <a:rPr lang="nl-BE" sz="1400" dirty="0" err="1" smtClean="0">
                <a:sym typeface="Wingdings" panose="05000000000000000000" pitchFamily="2" charset="2"/>
              </a:rPr>
              <a:t>increasing</a:t>
            </a:r>
            <a:r>
              <a:rPr lang="nl-BE" sz="1400" dirty="0" smtClean="0">
                <a:sym typeface="Wingdings" panose="05000000000000000000" pitchFamily="2" charset="2"/>
              </a:rPr>
              <a:t> </a:t>
            </a:r>
            <a:r>
              <a:rPr lang="nl-BE" sz="14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concentration</a:t>
            </a:r>
            <a:r>
              <a:rPr lang="nl-BE" sz="1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of </a:t>
            </a:r>
            <a:r>
              <a:rPr lang="nl-BE" sz="14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ownership</a:t>
            </a:r>
            <a:r>
              <a:rPr lang="nl-BE" sz="1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&amp; control</a:t>
            </a:r>
            <a:r>
              <a:rPr lang="nl-BE" sz="1400" dirty="0" smtClean="0">
                <a:sym typeface="Wingdings" panose="05000000000000000000" pitchFamily="2" charset="2"/>
              </a:rPr>
              <a:t>, </a:t>
            </a:r>
            <a:r>
              <a:rPr lang="nl-BE" sz="1400" dirty="0" err="1" smtClean="0">
                <a:sym typeface="Wingdings" panose="05000000000000000000" pitchFamily="2" charset="2"/>
              </a:rPr>
              <a:t>especially</a:t>
            </a:r>
            <a:r>
              <a:rPr lang="nl-BE" sz="1400" dirty="0" smtClean="0">
                <a:sym typeface="Wingdings" panose="05000000000000000000" pitchFamily="2" charset="2"/>
              </a:rPr>
              <a:t> in the credit market</a:t>
            </a:r>
          </a:p>
          <a:p>
            <a:pPr marL="359637" lvl="1" indent="0">
              <a:buNone/>
            </a:pPr>
            <a:endParaRPr lang="nl-BE" sz="1400" dirty="0" smtClean="0"/>
          </a:p>
          <a:p>
            <a:r>
              <a:rPr lang="nl-BE" sz="1400" dirty="0" smtClean="0"/>
              <a:t>Space &amp; market </a:t>
            </a:r>
            <a:r>
              <a:rPr lang="nl-BE" sz="1400" dirty="0" err="1" smtClean="0"/>
              <a:t>closure</a:t>
            </a:r>
            <a:r>
              <a:rPr lang="nl-BE" sz="1400" dirty="0" smtClean="0"/>
              <a:t>: </a:t>
            </a:r>
            <a:r>
              <a:rPr lang="nl-BE" sz="1400" dirty="0" err="1" smtClean="0"/>
              <a:t>there</a:t>
            </a:r>
            <a:r>
              <a:rPr lang="nl-BE" sz="1400" dirty="0" smtClean="0"/>
              <a:t> </a:t>
            </a:r>
            <a:r>
              <a:rPr lang="nl-BE" sz="1400" dirty="0" err="1" smtClean="0"/>
              <a:t>can</a:t>
            </a:r>
            <a:r>
              <a:rPr lang="nl-BE" sz="1400" dirty="0" smtClean="0"/>
              <a:t> never </a:t>
            </a:r>
            <a:r>
              <a:rPr lang="nl-BE" sz="1400" dirty="0" err="1" smtClean="0"/>
              <a:t>be</a:t>
            </a:r>
            <a:r>
              <a:rPr lang="nl-BE" sz="1400" dirty="0" smtClean="0"/>
              <a:t> perfect information, market </a:t>
            </a:r>
            <a:r>
              <a:rPr lang="nl-BE" sz="1400" dirty="0" err="1" smtClean="0"/>
              <a:t>coordination</a:t>
            </a:r>
            <a:r>
              <a:rPr lang="nl-BE" sz="1400" dirty="0" smtClean="0"/>
              <a:t> or </a:t>
            </a:r>
            <a:r>
              <a:rPr lang="nl-BE" sz="1400" dirty="0" err="1" smtClean="0"/>
              <a:t>competion</a:t>
            </a:r>
            <a:r>
              <a:rPr lang="nl-BE" sz="1400" dirty="0" smtClean="0"/>
              <a:t>… </a:t>
            </a:r>
            <a:r>
              <a:rPr lang="nl-BE" sz="1400" dirty="0" err="1" smtClean="0"/>
              <a:t>certainly</a:t>
            </a:r>
            <a:r>
              <a:rPr lang="nl-BE" sz="1400" dirty="0" smtClean="0"/>
              <a:t> </a:t>
            </a:r>
            <a:r>
              <a:rPr lang="nl-BE" sz="1400" dirty="0" err="1" smtClean="0"/>
              <a:t>not</a:t>
            </a:r>
            <a:r>
              <a:rPr lang="nl-BE" sz="1400" dirty="0" smtClean="0"/>
              <a:t> </a:t>
            </a:r>
            <a:r>
              <a:rPr lang="nl-BE" sz="1400" dirty="0" err="1" smtClean="0"/>
              <a:t>when</a:t>
            </a:r>
            <a:r>
              <a:rPr lang="nl-BE" sz="1400" dirty="0" smtClean="0"/>
              <a:t> </a:t>
            </a:r>
            <a:r>
              <a:rPr lang="nl-BE" sz="1400" dirty="0" err="1" smtClean="0"/>
              <a:t>agents</a:t>
            </a:r>
            <a:r>
              <a:rPr lang="nl-BE" sz="1400" dirty="0" smtClean="0"/>
              <a:t> are </a:t>
            </a:r>
            <a:r>
              <a:rPr lang="nl-BE" sz="1400" dirty="0" err="1" smtClean="0"/>
              <a:t>located</a:t>
            </a:r>
            <a:r>
              <a:rPr lang="nl-BE" sz="1400" dirty="0" smtClean="0"/>
              <a:t> in different </a:t>
            </a:r>
            <a:r>
              <a:rPr lang="nl-BE" sz="1400" dirty="0" err="1" smtClean="0"/>
              <a:t>geographical</a:t>
            </a:r>
            <a:r>
              <a:rPr lang="nl-BE" sz="1400" dirty="0" smtClean="0"/>
              <a:t> and </a:t>
            </a:r>
            <a:r>
              <a:rPr lang="nl-BE" sz="1400" dirty="0" err="1" smtClean="0"/>
              <a:t>social</a:t>
            </a:r>
            <a:r>
              <a:rPr lang="nl-BE" sz="1400" dirty="0" smtClean="0"/>
              <a:t> </a:t>
            </a:r>
            <a:r>
              <a:rPr lang="nl-BE" sz="1400" dirty="0" err="1" smtClean="0"/>
              <a:t>positions</a:t>
            </a:r>
            <a:endParaRPr lang="nl-BE" sz="1400" dirty="0" smtClean="0"/>
          </a:p>
          <a:p>
            <a:pPr marL="0" indent="0">
              <a:buNone/>
            </a:pPr>
            <a:r>
              <a:rPr lang="nl-BE" sz="1400" dirty="0" smtClean="0"/>
              <a:t>      </a:t>
            </a:r>
            <a:r>
              <a:rPr lang="nl-BE" sz="1400" dirty="0" smtClean="0">
                <a:sym typeface="Wingdings" pitchFamily="2" charset="2"/>
              </a:rPr>
              <a:t> </a:t>
            </a:r>
            <a:r>
              <a:rPr lang="nl-BE" sz="1400" dirty="0" smtClean="0">
                <a:solidFill>
                  <a:srgbClr val="C00000"/>
                </a:solidFill>
                <a:sym typeface="Wingdings" pitchFamily="2" charset="2"/>
              </a:rPr>
              <a:t>no </a:t>
            </a:r>
            <a:r>
              <a:rPr lang="nl-BE" sz="1400" dirty="0" err="1" smtClean="0">
                <a:solidFill>
                  <a:srgbClr val="C00000"/>
                </a:solidFill>
                <a:sym typeface="Wingdings" pitchFamily="2" charset="2"/>
              </a:rPr>
              <a:t>textbook</a:t>
            </a:r>
            <a:r>
              <a:rPr lang="nl-BE" sz="1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nl-BE" sz="1400" dirty="0" err="1" smtClean="0">
                <a:solidFill>
                  <a:srgbClr val="C00000"/>
                </a:solidFill>
                <a:sym typeface="Wingdings" pitchFamily="2" charset="2"/>
              </a:rPr>
              <a:t>competition</a:t>
            </a:r>
            <a:endParaRPr lang="nl-BE" sz="1400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nl-BE" sz="1400" dirty="0" smtClean="0">
              <a:solidFill>
                <a:srgbClr val="C00000"/>
              </a:solidFill>
            </a:endParaRPr>
          </a:p>
          <a:p>
            <a:r>
              <a:rPr lang="nl-BE" sz="1400" dirty="0" err="1" smtClean="0"/>
              <a:t>Negative</a:t>
            </a:r>
            <a:r>
              <a:rPr lang="nl-BE" sz="1400" dirty="0" smtClean="0"/>
              <a:t> </a:t>
            </a:r>
            <a:r>
              <a:rPr lang="nl-BE" sz="1400" dirty="0" err="1" smtClean="0"/>
              <a:t>externalities</a:t>
            </a:r>
            <a:r>
              <a:rPr lang="nl-BE" sz="1400" dirty="0" smtClean="0"/>
              <a:t>… </a:t>
            </a:r>
            <a:r>
              <a:rPr lang="nl-BE" sz="1400" dirty="0" err="1" smtClean="0"/>
              <a:t>substandard</a:t>
            </a:r>
            <a:r>
              <a:rPr lang="nl-BE" sz="1400" dirty="0" smtClean="0"/>
              <a:t>, </a:t>
            </a:r>
            <a:r>
              <a:rPr lang="nl-BE" sz="1400" dirty="0" err="1" smtClean="0"/>
              <a:t>badly</a:t>
            </a:r>
            <a:r>
              <a:rPr lang="nl-BE" sz="1400" dirty="0" smtClean="0"/>
              <a:t> </a:t>
            </a:r>
            <a:r>
              <a:rPr lang="nl-BE" sz="1400" dirty="0" err="1" smtClean="0"/>
              <a:t>located</a:t>
            </a:r>
            <a:r>
              <a:rPr lang="nl-BE" sz="1400" dirty="0" smtClean="0"/>
              <a:t>, no concerns of </a:t>
            </a:r>
            <a:r>
              <a:rPr lang="nl-BE" sz="1400" dirty="0" err="1" smtClean="0"/>
              <a:t>environmental</a:t>
            </a:r>
            <a:r>
              <a:rPr lang="nl-BE" sz="1400" dirty="0" smtClean="0"/>
              <a:t> or </a:t>
            </a:r>
            <a:r>
              <a:rPr lang="nl-BE" sz="1400" dirty="0" err="1" smtClean="0"/>
              <a:t>cultural</a:t>
            </a:r>
            <a:r>
              <a:rPr lang="nl-BE" sz="1400" dirty="0" smtClean="0"/>
              <a:t> issues…</a:t>
            </a:r>
          </a:p>
          <a:p>
            <a:endParaRPr lang="nl-BE" sz="1400" dirty="0" smtClean="0"/>
          </a:p>
          <a:p>
            <a:r>
              <a:rPr lang="nl-BE" sz="1400" dirty="0" smtClean="0"/>
              <a:t>Credit </a:t>
            </a:r>
            <a:r>
              <a:rPr lang="nl-BE" sz="1400" dirty="0" err="1" smtClean="0"/>
              <a:t>allocation</a:t>
            </a:r>
            <a:r>
              <a:rPr lang="nl-BE" sz="1400" dirty="0" smtClean="0"/>
              <a:t>… </a:t>
            </a:r>
            <a:r>
              <a:rPr lang="nl-BE" sz="1400" dirty="0" err="1" smtClean="0"/>
              <a:t>housing</a:t>
            </a:r>
            <a:r>
              <a:rPr lang="nl-BE" sz="1400" dirty="0" smtClean="0"/>
              <a:t> is </a:t>
            </a:r>
            <a:r>
              <a:rPr lang="nl-BE" sz="1400" dirty="0" err="1" smtClean="0"/>
              <a:t>not</a:t>
            </a:r>
            <a:r>
              <a:rPr lang="nl-BE" sz="1400" dirty="0" smtClean="0"/>
              <a:t> </a:t>
            </a:r>
            <a:r>
              <a:rPr lang="nl-BE" sz="1400" dirty="0" err="1" smtClean="0"/>
              <a:t>only</a:t>
            </a:r>
            <a:r>
              <a:rPr lang="nl-BE" sz="1400" dirty="0" smtClean="0"/>
              <a:t> </a:t>
            </a:r>
            <a:r>
              <a:rPr lang="nl-BE" sz="1400" dirty="0" err="1" smtClean="0"/>
              <a:t>determined</a:t>
            </a:r>
            <a:r>
              <a:rPr lang="nl-BE" sz="1400" dirty="0" smtClean="0"/>
              <a:t> </a:t>
            </a:r>
            <a:r>
              <a:rPr lang="nl-BE" sz="1400" dirty="0" err="1" smtClean="0"/>
              <a:t>by</a:t>
            </a:r>
            <a:r>
              <a:rPr lang="nl-BE" sz="1400" dirty="0" smtClean="0"/>
              <a:t> </a:t>
            </a:r>
            <a:r>
              <a:rPr lang="nl-BE" sz="1400" dirty="0" err="1" smtClean="0"/>
              <a:t>consumer</a:t>
            </a:r>
            <a:r>
              <a:rPr lang="nl-BE" sz="1400" dirty="0" smtClean="0"/>
              <a:t> </a:t>
            </a:r>
            <a:r>
              <a:rPr lang="nl-BE" sz="1400" dirty="0" err="1" smtClean="0"/>
              <a:t>demand</a:t>
            </a:r>
            <a:r>
              <a:rPr lang="nl-BE" sz="1400" dirty="0" smtClean="0"/>
              <a:t>, but </a:t>
            </a:r>
            <a:r>
              <a:rPr lang="nl-BE" sz="1400" dirty="0" err="1" smtClean="0"/>
              <a:t>also</a:t>
            </a:r>
            <a:r>
              <a:rPr lang="nl-BE" sz="1400" dirty="0" smtClean="0"/>
              <a:t> </a:t>
            </a:r>
            <a:r>
              <a:rPr lang="nl-BE" sz="1400" dirty="0" err="1" smtClean="0"/>
              <a:t>by</a:t>
            </a:r>
            <a:r>
              <a:rPr lang="nl-BE" sz="1400" dirty="0" smtClean="0"/>
              <a:t> the </a:t>
            </a:r>
            <a:r>
              <a:rPr lang="nl-BE" sz="1400" dirty="0" err="1" smtClean="0">
                <a:solidFill>
                  <a:srgbClr val="C00000"/>
                </a:solidFill>
              </a:rPr>
              <a:t>supply</a:t>
            </a:r>
            <a:r>
              <a:rPr lang="nl-BE" sz="1400" dirty="0" smtClean="0">
                <a:solidFill>
                  <a:srgbClr val="C00000"/>
                </a:solidFill>
              </a:rPr>
              <a:t> of credit</a:t>
            </a:r>
          </a:p>
          <a:p>
            <a:endParaRPr lang="nl-BE" sz="1400" dirty="0" smtClean="0">
              <a:solidFill>
                <a:srgbClr val="C00000"/>
              </a:solidFill>
            </a:endParaRPr>
          </a:p>
          <a:p>
            <a:r>
              <a:rPr lang="nl-BE" sz="1400" dirty="0" err="1" smtClean="0"/>
              <a:t>Uncertainty</a:t>
            </a:r>
            <a:r>
              <a:rPr lang="nl-BE" sz="1400" dirty="0" smtClean="0"/>
              <a:t> </a:t>
            </a:r>
            <a:r>
              <a:rPr lang="nl-BE" sz="1400" dirty="0" smtClean="0">
                <a:sym typeface="Wingdings" panose="05000000000000000000" pitchFamily="2" charset="2"/>
              </a:rPr>
              <a:t> </a:t>
            </a:r>
            <a:r>
              <a:rPr lang="nl-BE" sz="1400" dirty="0" err="1" smtClean="0">
                <a:sym typeface="Wingdings" panose="05000000000000000000" pitchFamily="2" charset="2"/>
              </a:rPr>
              <a:t>rational</a:t>
            </a:r>
            <a:r>
              <a:rPr lang="nl-BE" sz="1400" dirty="0" smtClean="0">
                <a:sym typeface="Wingdings" panose="05000000000000000000" pitchFamily="2" charset="2"/>
              </a:rPr>
              <a:t> </a:t>
            </a:r>
            <a:r>
              <a:rPr lang="nl-BE" sz="1400" dirty="0" err="1" smtClean="0">
                <a:sym typeface="Wingdings" panose="05000000000000000000" pitchFamily="2" charset="2"/>
              </a:rPr>
              <a:t>choice</a:t>
            </a:r>
            <a:r>
              <a:rPr lang="nl-BE" sz="1400" dirty="0" smtClean="0">
                <a:sym typeface="Wingdings" panose="05000000000000000000" pitchFamily="2" charset="2"/>
              </a:rPr>
              <a:t>=?  wrong  risk is </a:t>
            </a:r>
            <a:r>
              <a:rPr lang="nl-BE" sz="1400" dirty="0" err="1" smtClean="0">
                <a:sym typeface="Wingdings" panose="05000000000000000000" pitchFamily="2" charset="2"/>
              </a:rPr>
              <a:t>incorporated</a:t>
            </a:r>
            <a:r>
              <a:rPr lang="nl-BE" sz="1400" dirty="0" smtClean="0">
                <a:sym typeface="Wingdings" panose="05000000000000000000" pitchFamily="2" charset="2"/>
              </a:rPr>
              <a:t>, </a:t>
            </a:r>
            <a:r>
              <a:rPr lang="nl-BE" sz="1400" dirty="0" err="1" smtClean="0">
                <a:sym typeface="Wingdings" panose="05000000000000000000" pitchFamily="2" charset="2"/>
              </a:rPr>
              <a:t>counted</a:t>
            </a:r>
            <a:endParaRPr lang="nl-BE" sz="1400" dirty="0" smtClean="0">
              <a:sym typeface="Wingdings" panose="05000000000000000000" pitchFamily="2" charset="2"/>
            </a:endParaRPr>
          </a:p>
          <a:p>
            <a:endParaRPr lang="nl-BE" sz="1400" dirty="0" smtClean="0">
              <a:sym typeface="Wingdings" panose="05000000000000000000" pitchFamily="2" charset="2"/>
            </a:endParaRPr>
          </a:p>
          <a:p>
            <a:r>
              <a:rPr lang="nl-BE" sz="1400" dirty="0" err="1">
                <a:sym typeface="Wingdings" panose="05000000000000000000" pitchFamily="2" charset="2"/>
              </a:rPr>
              <a:t>V</a:t>
            </a:r>
            <a:r>
              <a:rPr lang="nl-BE" sz="1400" dirty="0" err="1" smtClean="0">
                <a:sym typeface="Wingdings" panose="05000000000000000000" pitchFamily="2" charset="2"/>
              </a:rPr>
              <a:t>olatility</a:t>
            </a:r>
            <a:r>
              <a:rPr lang="nl-BE" sz="1400" dirty="0" smtClean="0">
                <a:sym typeface="Wingdings" panose="05000000000000000000" pitchFamily="2" charset="2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48066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9375"/>
            <a:ext cx="6042516" cy="33037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hoek 4"/>
          <p:cNvSpPr/>
          <p:nvPr/>
        </p:nvSpPr>
        <p:spPr>
          <a:xfrm>
            <a:off x="1259632" y="472514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/>
              <a:t>Verenigd Koninkrijk, House </a:t>
            </a:r>
            <a:r>
              <a:rPr lang="nl-BE" b="1" dirty="0" err="1"/>
              <a:t>price</a:t>
            </a:r>
            <a:r>
              <a:rPr lang="nl-BE" b="1" dirty="0"/>
              <a:t> </a:t>
            </a:r>
            <a:r>
              <a:rPr lang="nl-BE" b="1" dirty="0" err="1"/>
              <a:t>inflation</a:t>
            </a:r>
            <a:r>
              <a:rPr lang="nl-BE" b="1" dirty="0"/>
              <a:t> </a:t>
            </a:r>
            <a:r>
              <a:rPr lang="en-GB" b="1" dirty="0"/>
              <a:t>1970–2009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58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Warning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Differences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</a:t>
            </a:r>
            <a:r>
              <a:rPr lang="nl-BE" dirty="0" err="1" smtClean="0"/>
              <a:t>countries</a:t>
            </a:r>
            <a:r>
              <a:rPr lang="nl-BE" dirty="0" smtClean="0"/>
              <a:t> &amp; </a:t>
            </a:r>
            <a:r>
              <a:rPr lang="nl-BE" dirty="0" err="1" smtClean="0"/>
              <a:t>regions</a:t>
            </a:r>
            <a:r>
              <a:rPr lang="nl-BE" dirty="0" smtClean="0"/>
              <a:t> </a:t>
            </a:r>
          </a:p>
          <a:p>
            <a:pPr lvl="1"/>
            <a:r>
              <a:rPr lang="nl-BE" sz="2000" dirty="0" err="1" smtClean="0"/>
              <a:t>Convergency</a:t>
            </a:r>
            <a:r>
              <a:rPr lang="nl-BE" sz="2000" dirty="0" smtClean="0"/>
              <a:t> thesis</a:t>
            </a:r>
          </a:p>
          <a:p>
            <a:pPr lvl="1"/>
            <a:r>
              <a:rPr lang="nl-BE" sz="2000" dirty="0" err="1" smtClean="0"/>
              <a:t>Divergency</a:t>
            </a:r>
            <a:r>
              <a:rPr lang="nl-BE" sz="2000" dirty="0" smtClean="0"/>
              <a:t> thesis/</a:t>
            </a:r>
            <a:r>
              <a:rPr lang="nl-BE" sz="2000" dirty="0" err="1" smtClean="0">
                <a:solidFill>
                  <a:srgbClr val="C00000"/>
                </a:solidFill>
              </a:rPr>
              <a:t>path</a:t>
            </a:r>
            <a:r>
              <a:rPr lang="nl-BE" sz="2000" dirty="0" smtClean="0">
                <a:solidFill>
                  <a:srgbClr val="C00000"/>
                </a:solidFill>
              </a:rPr>
              <a:t> </a:t>
            </a:r>
            <a:r>
              <a:rPr lang="nl-BE" sz="2000" dirty="0" err="1" smtClean="0">
                <a:solidFill>
                  <a:srgbClr val="C00000"/>
                </a:solidFill>
              </a:rPr>
              <a:t>dependency</a:t>
            </a:r>
            <a:endParaRPr lang="nl-BE" sz="2000" dirty="0" smtClean="0">
              <a:solidFill>
                <a:srgbClr val="C00000"/>
              </a:solidFill>
            </a:endParaRPr>
          </a:p>
          <a:p>
            <a:pPr marL="359637" lvl="1" indent="0">
              <a:buNone/>
            </a:pPr>
            <a:endParaRPr lang="nl-BE" sz="2000" dirty="0" smtClean="0">
              <a:solidFill>
                <a:srgbClr val="C00000"/>
              </a:solidFill>
            </a:endParaRPr>
          </a:p>
          <a:p>
            <a:r>
              <a:rPr lang="nl-BE" dirty="0" err="1" smtClean="0"/>
              <a:t>Esping</a:t>
            </a:r>
            <a:r>
              <a:rPr lang="nl-BE" dirty="0" smtClean="0"/>
              <a:t>-Andersen</a:t>
            </a:r>
            <a:r>
              <a:rPr lang="nl-BE" dirty="0" smtClean="0">
                <a:solidFill>
                  <a:srgbClr val="C00000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classification</a:t>
            </a:r>
            <a:r>
              <a:rPr lang="nl-BE" dirty="0" smtClean="0">
                <a:solidFill>
                  <a:schemeClr val="tx1"/>
                </a:solidFill>
              </a:rPr>
              <a:t> (</a:t>
            </a:r>
            <a:r>
              <a:rPr lang="nl-BE" dirty="0" err="1" smtClean="0">
                <a:solidFill>
                  <a:schemeClr val="tx1"/>
                </a:solidFill>
              </a:rPr>
              <a:t>social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democratic</a:t>
            </a:r>
            <a:r>
              <a:rPr lang="nl-BE" dirty="0" smtClean="0">
                <a:solidFill>
                  <a:schemeClr val="tx1"/>
                </a:solidFill>
              </a:rPr>
              <a:t>, corporatist, </a:t>
            </a:r>
            <a:r>
              <a:rPr lang="nl-BE" dirty="0" err="1" smtClean="0">
                <a:solidFill>
                  <a:schemeClr val="tx1"/>
                </a:solidFill>
              </a:rPr>
              <a:t>liberal</a:t>
            </a:r>
            <a:r>
              <a:rPr lang="nl-BE" dirty="0" smtClean="0">
                <a:solidFill>
                  <a:schemeClr val="tx1"/>
                </a:solidFill>
              </a:rPr>
              <a:t>) is </a:t>
            </a:r>
            <a:r>
              <a:rPr lang="nl-BE" dirty="0" err="1" smtClean="0">
                <a:solidFill>
                  <a:schemeClr val="tx1"/>
                </a:solidFill>
              </a:rPr>
              <a:t>problematic</a:t>
            </a:r>
            <a:endParaRPr lang="nl-BE" dirty="0" smtClean="0">
              <a:solidFill>
                <a:schemeClr val="tx1"/>
              </a:solidFill>
            </a:endParaRPr>
          </a:p>
          <a:p>
            <a:pPr lvl="1"/>
            <a:r>
              <a:rPr lang="nl-BE" sz="2000" dirty="0" smtClean="0"/>
              <a:t>…without ‘</a:t>
            </a:r>
            <a:r>
              <a:rPr lang="nl-BE" sz="2000" dirty="0" err="1" smtClean="0"/>
              <a:t>housing</a:t>
            </a:r>
            <a:r>
              <a:rPr lang="nl-BE" sz="2000" dirty="0" smtClean="0"/>
              <a:t>’ (</a:t>
            </a:r>
            <a:r>
              <a:rPr lang="nl-BE" sz="2000" dirty="0" err="1" smtClean="0"/>
              <a:t>housing</a:t>
            </a:r>
            <a:r>
              <a:rPr lang="nl-BE" sz="2000" dirty="0" smtClean="0"/>
              <a:t> </a:t>
            </a:r>
            <a:r>
              <a:rPr lang="nl-BE" sz="2000" dirty="0" err="1" smtClean="0"/>
              <a:t>policies</a:t>
            </a:r>
            <a:r>
              <a:rPr lang="nl-BE" sz="2000" dirty="0" smtClean="0"/>
              <a:t> are ‘</a:t>
            </a:r>
            <a:r>
              <a:rPr lang="nl-BE" sz="2000" dirty="0" err="1" smtClean="0"/>
              <a:t>older</a:t>
            </a:r>
            <a:r>
              <a:rPr lang="nl-BE" sz="2000" dirty="0" smtClean="0"/>
              <a:t>’)</a:t>
            </a:r>
          </a:p>
          <a:p>
            <a:pPr lvl="1"/>
            <a:r>
              <a:rPr lang="nl-BE" sz="2000" dirty="0" smtClean="0"/>
              <a:t>…big </a:t>
            </a:r>
            <a:r>
              <a:rPr lang="nl-BE" sz="2000" dirty="0" err="1"/>
              <a:t>differences</a:t>
            </a:r>
            <a:r>
              <a:rPr lang="nl-BE" sz="2000" dirty="0"/>
              <a:t> </a:t>
            </a:r>
            <a:r>
              <a:rPr lang="nl-BE" sz="2000" dirty="0" err="1"/>
              <a:t>within</a:t>
            </a:r>
            <a:r>
              <a:rPr lang="nl-BE" sz="2000" dirty="0"/>
              <a:t> the types </a:t>
            </a:r>
            <a:r>
              <a:rPr lang="nl-BE" sz="2000" dirty="0" smtClean="0"/>
              <a:t>(</a:t>
            </a:r>
            <a:r>
              <a:rPr lang="nl-BE" sz="2000" dirty="0" err="1" smtClean="0"/>
              <a:t>see</a:t>
            </a:r>
            <a:r>
              <a:rPr lang="nl-BE" sz="2000" dirty="0" smtClean="0"/>
              <a:t> e.g. </a:t>
            </a:r>
            <a:r>
              <a:rPr lang="nl-BE" sz="2000" dirty="0" err="1" smtClean="0"/>
              <a:t>Scandinavia</a:t>
            </a:r>
            <a:r>
              <a:rPr lang="nl-BE" sz="2000" dirty="0" smtClean="0"/>
              <a:t>) </a:t>
            </a:r>
          </a:p>
          <a:p>
            <a:pPr lvl="1"/>
            <a:r>
              <a:rPr lang="nl-BE" sz="2000" dirty="0" smtClean="0"/>
              <a:t>…does </a:t>
            </a:r>
            <a:r>
              <a:rPr lang="nl-BE" sz="2000" dirty="0" err="1" smtClean="0"/>
              <a:t>not</a:t>
            </a:r>
            <a:r>
              <a:rPr lang="nl-BE" sz="2000" dirty="0" smtClean="0"/>
              <a:t> </a:t>
            </a:r>
            <a:r>
              <a:rPr lang="nl-BE" sz="2000" dirty="0" err="1" smtClean="0"/>
              <a:t>include</a:t>
            </a:r>
            <a:r>
              <a:rPr lang="nl-BE" sz="2000" dirty="0" smtClean="0"/>
              <a:t> Southern Europe</a:t>
            </a:r>
          </a:p>
          <a:p>
            <a:pPr lvl="1"/>
            <a:r>
              <a:rPr lang="nl-BE" sz="2000" dirty="0" smtClean="0"/>
              <a:t>…does </a:t>
            </a:r>
            <a:r>
              <a:rPr lang="nl-BE" sz="2000" dirty="0" err="1" smtClean="0"/>
              <a:t>not</a:t>
            </a:r>
            <a:r>
              <a:rPr lang="nl-BE" sz="2000" dirty="0" smtClean="0"/>
              <a:t> </a:t>
            </a:r>
            <a:r>
              <a:rPr lang="nl-BE" sz="2000" dirty="0" err="1" smtClean="0"/>
              <a:t>include</a:t>
            </a:r>
            <a:r>
              <a:rPr lang="nl-BE" sz="2000" dirty="0" smtClean="0"/>
              <a:t> </a:t>
            </a:r>
            <a:r>
              <a:rPr lang="nl-BE" sz="2000" dirty="0" err="1" smtClean="0"/>
              <a:t>Eastern</a:t>
            </a:r>
            <a:r>
              <a:rPr lang="nl-BE" sz="2000" dirty="0" smtClean="0"/>
              <a:t> Europe</a:t>
            </a:r>
          </a:p>
          <a:p>
            <a:pPr lvl="1"/>
            <a:endParaRPr lang="nl-BE" sz="20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nl-BE" sz="2000" dirty="0" err="1" smtClean="0">
                <a:sym typeface="Wingdings" pitchFamily="2" charset="2"/>
              </a:rPr>
              <a:t>r</a:t>
            </a:r>
            <a:r>
              <a:rPr lang="nl-BE" sz="2000" dirty="0" err="1" smtClean="0"/>
              <a:t>eality</a:t>
            </a:r>
            <a:r>
              <a:rPr lang="nl-BE" sz="2000" dirty="0" smtClean="0"/>
              <a:t> </a:t>
            </a:r>
            <a:r>
              <a:rPr lang="nl-BE" sz="2000" dirty="0"/>
              <a:t>more complex &amp; </a:t>
            </a:r>
            <a:r>
              <a:rPr lang="nl-BE" sz="2000" dirty="0" err="1"/>
              <a:t>nuanced</a:t>
            </a:r>
            <a:r>
              <a:rPr lang="nl-BE" sz="2000" dirty="0"/>
              <a:t> </a:t>
            </a:r>
            <a:endParaRPr lang="nl-BE" sz="20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nl-BE" sz="2000" dirty="0" err="1" smtClean="0"/>
              <a:t>Perspective</a:t>
            </a:r>
            <a:r>
              <a:rPr lang="nl-BE" sz="2000" dirty="0" smtClean="0"/>
              <a:t> of </a:t>
            </a:r>
            <a:r>
              <a:rPr lang="nl-BE" sz="2000" dirty="0" err="1" smtClean="0"/>
              <a:t>poor</a:t>
            </a:r>
            <a:r>
              <a:rPr lang="nl-BE" sz="2000" dirty="0" smtClean="0"/>
              <a:t> </a:t>
            </a:r>
            <a:r>
              <a:rPr lang="nl-BE" sz="2000" dirty="0" err="1" smtClean="0"/>
              <a:t>people</a:t>
            </a:r>
            <a:endParaRPr lang="nl-BE" sz="2000" dirty="0"/>
          </a:p>
          <a:p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441544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Markets are </a:t>
            </a:r>
            <a:r>
              <a:rPr lang="nl-BE" dirty="0" err="1"/>
              <a:t>not</a:t>
            </a:r>
            <a:r>
              <a:rPr lang="nl-BE" dirty="0"/>
              <a:t> perfect, </a:t>
            </a:r>
            <a:r>
              <a:rPr lang="nl-BE" dirty="0" err="1"/>
              <a:t>they</a:t>
            </a:r>
            <a:r>
              <a:rPr lang="nl-BE" dirty="0"/>
              <a:t> </a:t>
            </a:r>
            <a:r>
              <a:rPr lang="nl-BE" dirty="0" err="1"/>
              <a:t>fail</a:t>
            </a:r>
            <a:r>
              <a:rPr lang="nl-BE" dirty="0"/>
              <a:t>…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600" dirty="0" err="1" smtClean="0"/>
              <a:t>Barlow&amp;Duncan</a:t>
            </a:r>
            <a:r>
              <a:rPr lang="nl-BE" sz="1600" dirty="0" smtClean="0"/>
              <a:t>… “</a:t>
            </a:r>
            <a:r>
              <a:rPr lang="nl-BE" sz="1600" i="1" dirty="0" err="1" smtClean="0">
                <a:solidFill>
                  <a:srgbClr val="C00000"/>
                </a:solidFill>
              </a:rPr>
              <a:t>markets</a:t>
            </a:r>
            <a:r>
              <a:rPr lang="nl-BE" sz="1600" i="1" dirty="0" smtClean="0">
                <a:solidFill>
                  <a:srgbClr val="C00000"/>
                </a:solidFill>
              </a:rPr>
              <a:t> even </a:t>
            </a:r>
            <a:r>
              <a:rPr lang="nl-BE" sz="1600" i="1" dirty="0" err="1" smtClean="0">
                <a:solidFill>
                  <a:srgbClr val="C00000"/>
                </a:solidFill>
              </a:rPr>
              <a:t>fail</a:t>
            </a:r>
            <a:r>
              <a:rPr lang="nl-BE" sz="1600" i="1" dirty="0" smtClean="0">
                <a:solidFill>
                  <a:srgbClr val="C00000"/>
                </a:solidFill>
              </a:rPr>
              <a:t> </a:t>
            </a:r>
            <a:r>
              <a:rPr lang="nl-BE" sz="1600" i="1" dirty="0" err="1" smtClean="0">
                <a:solidFill>
                  <a:srgbClr val="C00000"/>
                </a:solidFill>
              </a:rPr>
              <a:t>if</a:t>
            </a:r>
            <a:r>
              <a:rPr lang="nl-BE" sz="1600" i="1" dirty="0" smtClean="0">
                <a:solidFill>
                  <a:srgbClr val="C00000"/>
                </a:solidFill>
              </a:rPr>
              <a:t> </a:t>
            </a:r>
            <a:r>
              <a:rPr lang="nl-BE" sz="1600" i="1" dirty="0" err="1" smtClean="0">
                <a:solidFill>
                  <a:srgbClr val="C00000"/>
                </a:solidFill>
              </a:rPr>
              <a:t>they</a:t>
            </a:r>
            <a:r>
              <a:rPr lang="nl-BE" sz="1600" i="1" dirty="0" smtClean="0">
                <a:solidFill>
                  <a:srgbClr val="C00000"/>
                </a:solidFill>
              </a:rPr>
              <a:t> </a:t>
            </a:r>
            <a:r>
              <a:rPr lang="nl-BE" sz="1600" i="1" dirty="0" err="1" smtClean="0">
                <a:solidFill>
                  <a:srgbClr val="C00000"/>
                </a:solidFill>
              </a:rPr>
              <a:t>succeed</a:t>
            </a:r>
            <a:r>
              <a:rPr lang="nl-BE" sz="1600" dirty="0" smtClean="0"/>
              <a:t>”</a:t>
            </a:r>
            <a:endParaRPr lang="nl-BE" sz="1600" dirty="0"/>
          </a:p>
          <a:p>
            <a:pPr lvl="1"/>
            <a:r>
              <a:rPr lang="nl-BE" sz="1600" dirty="0" smtClean="0"/>
              <a:t>…</a:t>
            </a:r>
            <a:r>
              <a:rPr lang="nl-BE" sz="1600" dirty="0" err="1" smtClean="0"/>
              <a:t>what</a:t>
            </a:r>
            <a:r>
              <a:rPr lang="nl-BE" sz="1600" dirty="0" smtClean="0"/>
              <a:t> is </a:t>
            </a:r>
            <a:r>
              <a:rPr lang="nl-BE" sz="1600" dirty="0" err="1" smtClean="0"/>
              <a:t>produced</a:t>
            </a:r>
            <a:r>
              <a:rPr lang="nl-BE" sz="1600" dirty="0" smtClean="0"/>
              <a:t>, is </a:t>
            </a:r>
            <a:r>
              <a:rPr lang="nl-BE" sz="1600" dirty="0" err="1" smtClean="0"/>
              <a:t>what</a:t>
            </a:r>
            <a:r>
              <a:rPr lang="nl-BE" sz="1600" dirty="0" smtClean="0"/>
              <a:t> </a:t>
            </a:r>
            <a:r>
              <a:rPr lang="nl-BE" sz="1600" dirty="0" err="1" smtClean="0"/>
              <a:t>makes</a:t>
            </a:r>
            <a:r>
              <a:rPr lang="nl-BE" sz="1600" dirty="0" smtClean="0"/>
              <a:t> the most </a:t>
            </a:r>
            <a:r>
              <a:rPr lang="nl-BE" sz="1600" dirty="0" err="1" smtClean="0"/>
              <a:t>profit</a:t>
            </a:r>
            <a:endParaRPr lang="nl-BE" sz="1600" dirty="0" smtClean="0"/>
          </a:p>
          <a:p>
            <a:pPr lvl="1"/>
            <a:endParaRPr lang="nl-BE" sz="1600" dirty="0" smtClean="0"/>
          </a:p>
          <a:p>
            <a:pPr lvl="1"/>
            <a:r>
              <a:rPr lang="nl-BE" sz="1600" dirty="0" smtClean="0"/>
              <a:t>…</a:t>
            </a:r>
            <a:r>
              <a:rPr lang="nl-BE" sz="1600" dirty="0" err="1"/>
              <a:t>m</a:t>
            </a:r>
            <a:r>
              <a:rPr lang="nl-BE" sz="1600" dirty="0" err="1" smtClean="0"/>
              <a:t>arkets</a:t>
            </a:r>
            <a:r>
              <a:rPr lang="nl-BE" sz="1600" dirty="0" smtClean="0"/>
              <a:t> </a:t>
            </a:r>
            <a:r>
              <a:rPr lang="nl-BE" sz="1600" dirty="0" err="1" smtClean="0"/>
              <a:t>allocate</a:t>
            </a:r>
            <a:r>
              <a:rPr lang="nl-BE" sz="1600" dirty="0" smtClean="0"/>
              <a:t> </a:t>
            </a:r>
            <a:r>
              <a:rPr lang="nl-BE" sz="1600" dirty="0" err="1" smtClean="0"/>
              <a:t>goods</a:t>
            </a:r>
            <a:r>
              <a:rPr lang="nl-BE" sz="1600" dirty="0" smtClean="0"/>
              <a:t> </a:t>
            </a:r>
            <a:r>
              <a:rPr lang="nl-BE" sz="1600" dirty="0" err="1" smtClean="0"/>
              <a:t>according</a:t>
            </a:r>
            <a:r>
              <a:rPr lang="nl-BE" sz="1600" dirty="0" smtClean="0"/>
              <a:t> </a:t>
            </a:r>
            <a:r>
              <a:rPr lang="nl-BE" sz="1600" dirty="0" err="1" smtClean="0"/>
              <a:t>to</a:t>
            </a:r>
            <a:r>
              <a:rPr lang="nl-BE" sz="1600" dirty="0" smtClean="0"/>
              <a:t> </a:t>
            </a:r>
            <a:r>
              <a:rPr lang="nl-BE" sz="1600" dirty="0" err="1" smtClean="0"/>
              <a:t>economic</a:t>
            </a:r>
            <a:r>
              <a:rPr lang="nl-BE" sz="1600" dirty="0" smtClean="0"/>
              <a:t> </a:t>
            </a:r>
            <a:r>
              <a:rPr lang="nl-BE" sz="1600" dirty="0" err="1" smtClean="0"/>
              <a:t>demand</a:t>
            </a:r>
            <a:r>
              <a:rPr lang="nl-BE" sz="1600" dirty="0" smtClean="0"/>
              <a:t>, </a:t>
            </a:r>
            <a:r>
              <a:rPr lang="nl-BE" sz="1600" dirty="0" err="1" smtClean="0"/>
              <a:t>not</a:t>
            </a:r>
            <a:r>
              <a:rPr lang="nl-BE" sz="1600" dirty="0" smtClean="0"/>
              <a:t> </a:t>
            </a:r>
            <a:r>
              <a:rPr lang="nl-BE" sz="1600" dirty="0" err="1" smtClean="0"/>
              <a:t>according</a:t>
            </a:r>
            <a:r>
              <a:rPr lang="nl-BE" sz="1600" dirty="0" smtClean="0"/>
              <a:t> </a:t>
            </a:r>
            <a:r>
              <a:rPr lang="nl-BE" sz="1600" dirty="0" err="1" smtClean="0"/>
              <a:t>to</a:t>
            </a:r>
            <a:r>
              <a:rPr lang="nl-BE" sz="1600" dirty="0" smtClean="0"/>
              <a:t> </a:t>
            </a:r>
            <a:r>
              <a:rPr lang="nl-BE" sz="1600" dirty="0" err="1" smtClean="0"/>
              <a:t>need</a:t>
            </a:r>
            <a:r>
              <a:rPr lang="nl-BE" sz="1600" dirty="0" smtClean="0"/>
              <a:t>… </a:t>
            </a:r>
            <a:r>
              <a:rPr lang="nl-BE" sz="1600" dirty="0" err="1" smtClean="0"/>
              <a:t>you</a:t>
            </a:r>
            <a:r>
              <a:rPr lang="nl-BE" sz="1600" dirty="0" smtClean="0"/>
              <a:t> must have money </a:t>
            </a:r>
            <a:r>
              <a:rPr lang="nl-BE" sz="1600" dirty="0" err="1" smtClean="0"/>
              <a:t>to</a:t>
            </a:r>
            <a:r>
              <a:rPr lang="nl-BE" sz="1600" dirty="0" smtClean="0"/>
              <a:t> </a:t>
            </a:r>
            <a:r>
              <a:rPr lang="nl-BE" sz="1600" dirty="0" err="1" smtClean="0"/>
              <a:t>buy</a:t>
            </a:r>
            <a:r>
              <a:rPr lang="nl-BE" sz="1600" dirty="0" smtClean="0"/>
              <a:t>…</a:t>
            </a:r>
          </a:p>
          <a:p>
            <a:pPr lvl="1"/>
            <a:endParaRPr lang="nl-BE" sz="1600" dirty="0" smtClean="0"/>
          </a:p>
          <a:p>
            <a:pPr marL="359637" lvl="1" indent="0">
              <a:buNone/>
            </a:pPr>
            <a:endParaRPr lang="nl-BE" sz="1600" dirty="0"/>
          </a:p>
          <a:p>
            <a:r>
              <a:rPr lang="nl-BE" sz="1600" dirty="0" smtClean="0"/>
              <a:t>Bratt, Stone &amp; Hartman (2016)… “</a:t>
            </a:r>
            <a:r>
              <a:rPr lang="nl-BE" sz="1600" i="1" dirty="0" smtClean="0"/>
              <a:t>The </a:t>
            </a:r>
            <a:r>
              <a:rPr lang="nl-BE" sz="1600" i="1" dirty="0" err="1" smtClean="0"/>
              <a:t>housing</a:t>
            </a:r>
            <a:r>
              <a:rPr lang="nl-BE" sz="1600" i="1" dirty="0" smtClean="0"/>
              <a:t> market </a:t>
            </a:r>
            <a:r>
              <a:rPr lang="nl-BE" sz="1600" i="1" dirty="0" err="1" smtClean="0"/>
              <a:t>treats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housing</a:t>
            </a:r>
            <a:r>
              <a:rPr lang="nl-BE" sz="1600" i="1" dirty="0" smtClean="0"/>
              <a:t> as a </a:t>
            </a:r>
            <a:r>
              <a:rPr lang="nl-BE" sz="1600" i="1" dirty="0" smtClean="0">
                <a:solidFill>
                  <a:srgbClr val="C00000"/>
                </a:solidFill>
              </a:rPr>
              <a:t>commodity</a:t>
            </a:r>
            <a:r>
              <a:rPr lang="nl-BE" sz="1600" i="1" dirty="0" smtClean="0"/>
              <a:t> – </a:t>
            </a:r>
            <a:r>
              <a:rPr lang="nl-BE" sz="1600" i="1" dirty="0" err="1" smtClean="0"/>
              <a:t>an</a:t>
            </a:r>
            <a:r>
              <a:rPr lang="nl-BE" sz="1600" i="1" dirty="0" smtClean="0"/>
              <a:t> item </a:t>
            </a:r>
            <a:r>
              <a:rPr lang="nl-BE" sz="1600" i="1" dirty="0" err="1" smtClean="0"/>
              <a:t>that</a:t>
            </a:r>
            <a:r>
              <a:rPr lang="nl-BE" sz="1600" i="1" dirty="0" smtClean="0"/>
              <a:t> is </a:t>
            </a:r>
            <a:r>
              <a:rPr lang="nl-BE" sz="1600" i="1" dirty="0" err="1" smtClean="0"/>
              <a:t>bought</a:t>
            </a:r>
            <a:r>
              <a:rPr lang="nl-BE" sz="1600" i="1" dirty="0" smtClean="0"/>
              <a:t> and </a:t>
            </a:r>
            <a:r>
              <a:rPr lang="nl-BE" sz="1600" i="1" dirty="0" err="1" smtClean="0"/>
              <a:t>sold</a:t>
            </a:r>
            <a:r>
              <a:rPr lang="nl-BE" sz="1600" i="1" dirty="0" smtClean="0"/>
              <a:t> [</a:t>
            </a:r>
            <a:r>
              <a:rPr lang="nl-BE" sz="1600" i="1" dirty="0" err="1" smtClean="0"/>
              <a:t>rented</a:t>
            </a:r>
            <a:r>
              <a:rPr lang="nl-BE" sz="1600" i="1" dirty="0" smtClean="0"/>
              <a:t>] </a:t>
            </a:r>
            <a:r>
              <a:rPr lang="nl-BE" sz="1600" i="1" dirty="0" err="1" smtClean="0"/>
              <a:t>for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profit</a:t>
            </a:r>
            <a:r>
              <a:rPr lang="nl-BE" sz="1600" i="1" dirty="0" smtClean="0"/>
              <a:t>. For low-</a:t>
            </a:r>
            <a:r>
              <a:rPr lang="nl-BE" sz="1600" i="1" dirty="0" err="1" smtClean="0"/>
              <a:t>income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renters</a:t>
            </a:r>
            <a:r>
              <a:rPr lang="nl-BE" sz="1600" i="1" dirty="0" smtClean="0"/>
              <a:t> or </a:t>
            </a:r>
            <a:r>
              <a:rPr lang="nl-BE" sz="1600" i="1" dirty="0" err="1" smtClean="0"/>
              <a:t>homebuyers</a:t>
            </a:r>
            <a:r>
              <a:rPr lang="nl-BE" sz="1600" i="1" dirty="0" smtClean="0"/>
              <a:t>, </a:t>
            </a:r>
            <a:r>
              <a:rPr lang="nl-BE" sz="1600" i="1" dirty="0" err="1" smtClean="0"/>
              <a:t>this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creates</a:t>
            </a:r>
            <a:r>
              <a:rPr lang="nl-BE" sz="1600" i="1" dirty="0"/>
              <a:t> </a:t>
            </a:r>
            <a:r>
              <a:rPr lang="nl-BE" sz="1600" i="1" dirty="0" err="1" smtClean="0"/>
              <a:t>problems</a:t>
            </a:r>
            <a:r>
              <a:rPr lang="nl-BE" sz="1600" i="1" dirty="0" smtClean="0"/>
              <a:t> </a:t>
            </a:r>
            <a:r>
              <a:rPr lang="nl-BE" sz="1600" i="1" dirty="0" smtClean="0">
                <a:solidFill>
                  <a:srgbClr val="C00000"/>
                </a:solidFill>
              </a:rPr>
              <a:t>at </a:t>
            </a:r>
            <a:r>
              <a:rPr lang="nl-BE" sz="1600" i="1" dirty="0" err="1" smtClean="0">
                <a:solidFill>
                  <a:srgbClr val="C00000"/>
                </a:solidFill>
              </a:rPr>
              <a:t>every</a:t>
            </a:r>
            <a:r>
              <a:rPr lang="nl-BE" sz="1600" i="1" dirty="0" smtClean="0">
                <a:solidFill>
                  <a:srgbClr val="C00000"/>
                </a:solidFill>
              </a:rPr>
              <a:t> step </a:t>
            </a:r>
            <a:r>
              <a:rPr lang="nl-BE" sz="1600" i="1" dirty="0" smtClean="0"/>
              <a:t>of the </a:t>
            </a:r>
            <a:r>
              <a:rPr lang="nl-BE" sz="1600" i="1" dirty="0" err="1" smtClean="0"/>
              <a:t>housing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production</a:t>
            </a:r>
            <a:r>
              <a:rPr lang="nl-BE" sz="1600" i="1" dirty="0" smtClean="0"/>
              <a:t>, </a:t>
            </a:r>
            <a:r>
              <a:rPr lang="nl-BE" sz="1600" i="1" dirty="0" err="1" smtClean="0"/>
              <a:t>development</a:t>
            </a:r>
            <a:r>
              <a:rPr lang="nl-BE" sz="1600" i="1" dirty="0" smtClean="0"/>
              <a:t>, </a:t>
            </a:r>
            <a:r>
              <a:rPr lang="nl-BE" sz="1600" i="1" dirty="0" err="1" smtClean="0"/>
              <a:t>distribution</a:t>
            </a:r>
            <a:r>
              <a:rPr lang="nl-BE" sz="1600" i="1" dirty="0" smtClean="0"/>
              <a:t> and </a:t>
            </a:r>
            <a:r>
              <a:rPr lang="nl-BE" sz="1600" i="1" dirty="0" err="1" smtClean="0"/>
              <a:t>financing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process</a:t>
            </a:r>
            <a:r>
              <a:rPr lang="nl-BE" sz="1600" i="1" dirty="0" smtClean="0"/>
              <a:t>. The </a:t>
            </a:r>
            <a:r>
              <a:rPr lang="nl-BE" sz="1600" i="1" dirty="0" err="1" smtClean="0">
                <a:solidFill>
                  <a:srgbClr val="C00000"/>
                </a:solidFill>
              </a:rPr>
              <a:t>final</a:t>
            </a:r>
            <a:r>
              <a:rPr lang="nl-BE" sz="1600" i="1" dirty="0" smtClean="0">
                <a:solidFill>
                  <a:srgbClr val="C00000"/>
                </a:solidFill>
              </a:rPr>
              <a:t> </a:t>
            </a:r>
            <a:r>
              <a:rPr lang="nl-BE" sz="1600" i="1" dirty="0" err="1" smtClean="0">
                <a:solidFill>
                  <a:srgbClr val="C00000"/>
                </a:solidFill>
              </a:rPr>
              <a:t>cost</a:t>
            </a:r>
            <a:r>
              <a:rPr lang="nl-BE" sz="1600" i="1" dirty="0" smtClean="0">
                <a:solidFill>
                  <a:srgbClr val="C00000"/>
                </a:solidFill>
              </a:rPr>
              <a:t> of </a:t>
            </a:r>
            <a:r>
              <a:rPr lang="nl-BE" sz="1600" i="1" dirty="0" err="1" smtClean="0">
                <a:solidFill>
                  <a:srgbClr val="C00000"/>
                </a:solidFill>
              </a:rPr>
              <a:t>housing</a:t>
            </a:r>
            <a:r>
              <a:rPr lang="nl-BE" sz="1600" i="1" dirty="0" smtClean="0">
                <a:solidFill>
                  <a:srgbClr val="C00000"/>
                </a:solidFill>
              </a:rPr>
              <a:t> is the </a:t>
            </a:r>
            <a:r>
              <a:rPr lang="nl-BE" sz="1600" i="1" dirty="0" err="1" smtClean="0">
                <a:solidFill>
                  <a:srgbClr val="C00000"/>
                </a:solidFill>
              </a:rPr>
              <a:t>total</a:t>
            </a:r>
            <a:r>
              <a:rPr lang="nl-BE" sz="1600" i="1" dirty="0" smtClean="0">
                <a:solidFill>
                  <a:srgbClr val="C00000"/>
                </a:solidFill>
              </a:rPr>
              <a:t> </a:t>
            </a:r>
            <a:r>
              <a:rPr lang="nl-BE" sz="1600" i="1" dirty="0" err="1" smtClean="0">
                <a:solidFill>
                  <a:srgbClr val="C00000"/>
                </a:solidFill>
              </a:rPr>
              <a:t>cost</a:t>
            </a:r>
            <a:r>
              <a:rPr lang="nl-BE" sz="1600" i="1" dirty="0" smtClean="0">
                <a:solidFill>
                  <a:srgbClr val="C00000"/>
                </a:solidFill>
              </a:rPr>
              <a:t> of </a:t>
            </a:r>
            <a:r>
              <a:rPr lang="nl-BE" sz="1600" i="1" dirty="0" err="1" smtClean="0">
                <a:solidFill>
                  <a:srgbClr val="C00000"/>
                </a:solidFill>
              </a:rPr>
              <a:t>housing</a:t>
            </a:r>
            <a:r>
              <a:rPr lang="nl-BE" sz="1600" i="1" dirty="0" smtClean="0">
                <a:solidFill>
                  <a:srgbClr val="C00000"/>
                </a:solidFill>
              </a:rPr>
              <a:t> in the </a:t>
            </a:r>
            <a:r>
              <a:rPr lang="nl-BE" sz="1600" i="1" dirty="0" err="1" smtClean="0">
                <a:solidFill>
                  <a:srgbClr val="C00000"/>
                </a:solidFill>
              </a:rPr>
              <a:t>total</a:t>
            </a:r>
            <a:r>
              <a:rPr lang="nl-BE" sz="1600" i="1" dirty="0" smtClean="0">
                <a:solidFill>
                  <a:srgbClr val="C00000"/>
                </a:solidFill>
              </a:rPr>
              <a:t> of </a:t>
            </a:r>
            <a:r>
              <a:rPr lang="nl-BE" sz="1600" i="1" dirty="0" err="1" smtClean="0">
                <a:solidFill>
                  <a:srgbClr val="C00000"/>
                </a:solidFill>
              </a:rPr>
              <a:t>many</a:t>
            </a:r>
            <a:r>
              <a:rPr lang="nl-BE" sz="1600" i="1" dirty="0" smtClean="0">
                <a:solidFill>
                  <a:srgbClr val="C00000"/>
                </a:solidFill>
              </a:rPr>
              <a:t> </a:t>
            </a:r>
            <a:r>
              <a:rPr lang="nl-BE" sz="1600" i="1" dirty="0" err="1" smtClean="0">
                <a:solidFill>
                  <a:srgbClr val="C00000"/>
                </a:solidFill>
              </a:rPr>
              <a:t>costs</a:t>
            </a:r>
            <a:r>
              <a:rPr lang="nl-BE" sz="1600" i="1" dirty="0" smtClean="0">
                <a:solidFill>
                  <a:srgbClr val="C00000"/>
                </a:solidFill>
              </a:rPr>
              <a:t> </a:t>
            </a:r>
            <a:r>
              <a:rPr lang="nl-BE" sz="1600" i="1" dirty="0" err="1" smtClean="0">
                <a:solidFill>
                  <a:srgbClr val="C00000"/>
                </a:solidFill>
              </a:rPr>
              <a:t>involved</a:t>
            </a:r>
            <a:r>
              <a:rPr lang="nl-BE" sz="1600" i="1" dirty="0" smtClean="0">
                <a:solidFill>
                  <a:srgbClr val="C00000"/>
                </a:solidFill>
              </a:rPr>
              <a:t> </a:t>
            </a:r>
            <a:r>
              <a:rPr lang="nl-BE" sz="1600" i="1" dirty="0" smtClean="0"/>
              <a:t>– </a:t>
            </a:r>
            <a:r>
              <a:rPr lang="nl-BE" sz="1600" i="1" dirty="0" err="1" smtClean="0"/>
              <a:t>including</a:t>
            </a:r>
            <a:r>
              <a:rPr lang="nl-BE" sz="1600" i="1" dirty="0" smtClean="0"/>
              <a:t> land, building </a:t>
            </a:r>
            <a:r>
              <a:rPr lang="nl-BE" sz="1600" i="1" dirty="0" err="1" smtClean="0"/>
              <a:t>supplies</a:t>
            </a:r>
            <a:r>
              <a:rPr lang="nl-BE" sz="1600" i="1" dirty="0" smtClean="0"/>
              <a:t>, </a:t>
            </a:r>
            <a:r>
              <a:rPr lang="nl-BE" sz="1600" i="1" dirty="0" err="1" smtClean="0"/>
              <a:t>labor</a:t>
            </a:r>
            <a:r>
              <a:rPr lang="nl-BE" sz="1600" i="1" dirty="0" smtClean="0"/>
              <a:t>, </a:t>
            </a:r>
            <a:r>
              <a:rPr lang="nl-BE" sz="1600" i="1" dirty="0" err="1" smtClean="0"/>
              <a:t>financing</a:t>
            </a:r>
            <a:r>
              <a:rPr lang="nl-BE" sz="1600" i="1" dirty="0" smtClean="0"/>
              <a:t>, </a:t>
            </a:r>
            <a:r>
              <a:rPr lang="nl-BE" sz="1600" i="1" dirty="0" err="1" smtClean="0"/>
              <a:t>distibutiond</a:t>
            </a:r>
            <a:r>
              <a:rPr lang="nl-BE" sz="1600" i="1" dirty="0" smtClean="0"/>
              <a:t> and </a:t>
            </a:r>
            <a:r>
              <a:rPr lang="nl-BE" sz="1600" i="1" dirty="0" err="1" smtClean="0"/>
              <a:t>conveyance</a:t>
            </a:r>
            <a:r>
              <a:rPr lang="nl-BE" sz="1600" i="1" dirty="0" smtClean="0"/>
              <a:t>. </a:t>
            </a:r>
            <a:r>
              <a:rPr lang="nl-BE" sz="1600" b="1" i="1" dirty="0" smtClean="0">
                <a:solidFill>
                  <a:srgbClr val="C00000"/>
                </a:solidFill>
              </a:rPr>
              <a:t>At </a:t>
            </a:r>
            <a:r>
              <a:rPr lang="nl-BE" sz="1600" b="1" i="1" dirty="0" err="1" smtClean="0">
                <a:solidFill>
                  <a:srgbClr val="C00000"/>
                </a:solidFill>
              </a:rPr>
              <a:t>each</a:t>
            </a:r>
            <a:r>
              <a:rPr lang="nl-BE" sz="1600" b="1" i="1" dirty="0" smtClean="0">
                <a:solidFill>
                  <a:srgbClr val="C00000"/>
                </a:solidFill>
              </a:rPr>
              <a:t> </a:t>
            </a:r>
            <a:r>
              <a:rPr lang="nl-BE" sz="1600" b="1" i="1" dirty="0" err="1" smtClean="0">
                <a:solidFill>
                  <a:srgbClr val="C00000"/>
                </a:solidFill>
              </a:rPr>
              <a:t>phase</a:t>
            </a:r>
            <a:r>
              <a:rPr lang="nl-BE" sz="1600" b="1" i="1" dirty="0" smtClean="0">
                <a:solidFill>
                  <a:srgbClr val="C00000"/>
                </a:solidFill>
              </a:rPr>
              <a:t> of the proces, the goal is </a:t>
            </a:r>
            <a:r>
              <a:rPr lang="nl-BE" sz="1600" b="1" i="1" dirty="0" err="1" smtClean="0">
                <a:solidFill>
                  <a:srgbClr val="C00000"/>
                </a:solidFill>
              </a:rPr>
              <a:t>to</a:t>
            </a:r>
            <a:r>
              <a:rPr lang="nl-BE" sz="1600" b="1" i="1" dirty="0" smtClean="0">
                <a:solidFill>
                  <a:srgbClr val="C00000"/>
                </a:solidFill>
              </a:rPr>
              <a:t> </a:t>
            </a:r>
            <a:r>
              <a:rPr lang="nl-BE" sz="1600" b="1" i="1" dirty="0" err="1" smtClean="0">
                <a:solidFill>
                  <a:srgbClr val="C00000"/>
                </a:solidFill>
              </a:rPr>
              <a:t>maximize</a:t>
            </a:r>
            <a:r>
              <a:rPr lang="nl-BE" sz="1600" b="1" i="1" dirty="0" smtClean="0">
                <a:solidFill>
                  <a:srgbClr val="C00000"/>
                </a:solidFill>
              </a:rPr>
              <a:t> </a:t>
            </a:r>
            <a:r>
              <a:rPr lang="nl-BE" sz="1600" b="1" i="1" dirty="0" err="1" smtClean="0">
                <a:solidFill>
                  <a:srgbClr val="C00000"/>
                </a:solidFill>
              </a:rPr>
              <a:t>profit</a:t>
            </a:r>
            <a:r>
              <a:rPr lang="nl-BE" sz="1600" b="1" i="1" dirty="0" smtClean="0">
                <a:solidFill>
                  <a:srgbClr val="C00000"/>
                </a:solidFill>
              </a:rPr>
              <a:t>,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which</a:t>
            </a:r>
            <a:r>
              <a:rPr lang="nl-BE" sz="1600" i="1" dirty="0" smtClean="0"/>
              <a:t> in turn </a:t>
            </a:r>
            <a:r>
              <a:rPr lang="nl-BE" sz="1600" i="1" dirty="0" err="1" smtClean="0"/>
              <a:t>increases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costs</a:t>
            </a:r>
            <a:r>
              <a:rPr lang="nl-BE" sz="1600" i="1" dirty="0" smtClean="0"/>
              <a:t> and </a:t>
            </a:r>
            <a:r>
              <a:rPr lang="nl-BE" sz="1600" i="1" dirty="0" err="1" smtClean="0"/>
              <a:t>reduces</a:t>
            </a:r>
            <a:r>
              <a:rPr lang="nl-BE" sz="1600" i="1" dirty="0" smtClean="0"/>
              <a:t> </a:t>
            </a:r>
            <a:r>
              <a:rPr lang="nl-BE" sz="1600" i="1" dirty="0" err="1" smtClean="0"/>
              <a:t>affordability</a:t>
            </a:r>
            <a:r>
              <a:rPr lang="nl-BE" sz="1600" i="1" dirty="0" smtClean="0"/>
              <a:t>”</a:t>
            </a:r>
            <a:r>
              <a:rPr lang="nl-BE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07941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Market failure is </a:t>
            </a:r>
            <a:r>
              <a:rPr lang="nl-BE" dirty="0" err="1" smtClean="0"/>
              <a:t>intensified</a:t>
            </a:r>
            <a:r>
              <a:rPr lang="nl-BE" dirty="0" smtClean="0"/>
              <a:t>…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/>
              <a:t>Housing </a:t>
            </a:r>
            <a:r>
              <a:rPr lang="nl-BE" sz="2000" dirty="0" err="1"/>
              <a:t>problems</a:t>
            </a:r>
            <a:r>
              <a:rPr lang="nl-BE" sz="2000" dirty="0"/>
              <a:t> are </a:t>
            </a:r>
            <a:r>
              <a:rPr lang="nl-BE" sz="2000" dirty="0" err="1"/>
              <a:t>deeply</a:t>
            </a:r>
            <a:r>
              <a:rPr lang="nl-BE" sz="2000" dirty="0"/>
              <a:t> </a:t>
            </a:r>
            <a:r>
              <a:rPr lang="nl-BE" sz="2000" dirty="0" err="1"/>
              <a:t>ingrained</a:t>
            </a:r>
            <a:r>
              <a:rPr lang="nl-BE" sz="2000" dirty="0"/>
              <a:t> in the </a:t>
            </a:r>
            <a:r>
              <a:rPr lang="nl-BE" sz="2000" dirty="0" err="1"/>
              <a:t>operation</a:t>
            </a:r>
            <a:r>
              <a:rPr lang="nl-BE" sz="2000" dirty="0"/>
              <a:t> of </a:t>
            </a:r>
            <a:r>
              <a:rPr lang="nl-BE" sz="2000" dirty="0" err="1"/>
              <a:t>our</a:t>
            </a:r>
            <a:r>
              <a:rPr lang="nl-BE" sz="2000" dirty="0"/>
              <a:t> </a:t>
            </a:r>
            <a:r>
              <a:rPr lang="nl-BE" sz="2000" dirty="0" err="1"/>
              <a:t>economic</a:t>
            </a:r>
            <a:r>
              <a:rPr lang="nl-BE" sz="2000" dirty="0"/>
              <a:t> system and in </a:t>
            </a:r>
            <a:r>
              <a:rPr lang="nl-BE" sz="2000" dirty="0" err="1"/>
              <a:t>ways</a:t>
            </a:r>
            <a:r>
              <a:rPr lang="nl-BE" sz="2000" dirty="0"/>
              <a:t> in </a:t>
            </a:r>
            <a:r>
              <a:rPr lang="nl-BE" sz="2000" dirty="0" err="1"/>
              <a:t>wich</a:t>
            </a:r>
            <a:r>
              <a:rPr lang="nl-BE" sz="2000" dirty="0"/>
              <a:t> society </a:t>
            </a:r>
            <a:r>
              <a:rPr lang="nl-BE" sz="2000" dirty="0" err="1"/>
              <a:t>functions</a:t>
            </a:r>
            <a:r>
              <a:rPr lang="nl-BE" sz="2000" dirty="0"/>
              <a:t> </a:t>
            </a:r>
            <a:endParaRPr lang="nl-BE" sz="2000" dirty="0" smtClean="0"/>
          </a:p>
          <a:p>
            <a:endParaRPr lang="nl-BE" sz="2000" dirty="0" smtClean="0"/>
          </a:p>
          <a:p>
            <a:pPr lvl="1"/>
            <a:r>
              <a:rPr lang="nl-BE" sz="2000" dirty="0" smtClean="0"/>
              <a:t>(The </a:t>
            </a:r>
            <a:r>
              <a:rPr lang="nl-BE" sz="2000" dirty="0" err="1" smtClean="0"/>
              <a:t>growing</a:t>
            </a:r>
            <a:r>
              <a:rPr lang="nl-BE" sz="2000" dirty="0" smtClean="0"/>
              <a:t>) </a:t>
            </a:r>
            <a:r>
              <a:rPr lang="nl-BE" sz="2000" dirty="0" err="1" smtClean="0"/>
              <a:t>income</a:t>
            </a:r>
            <a:r>
              <a:rPr lang="nl-BE" sz="2000" dirty="0" smtClean="0"/>
              <a:t> </a:t>
            </a:r>
            <a:r>
              <a:rPr lang="nl-BE" sz="2000" dirty="0" err="1" smtClean="0"/>
              <a:t>inequality</a:t>
            </a:r>
            <a:r>
              <a:rPr lang="nl-BE" sz="2000" dirty="0" smtClean="0"/>
              <a:t> (high &amp; </a:t>
            </a:r>
            <a:r>
              <a:rPr lang="nl-BE" sz="2000" dirty="0" err="1" smtClean="0"/>
              <a:t>middle</a:t>
            </a:r>
            <a:r>
              <a:rPr lang="nl-BE" sz="2000" dirty="0" smtClean="0"/>
              <a:t> </a:t>
            </a:r>
            <a:r>
              <a:rPr lang="nl-BE" sz="2000" dirty="0" err="1" smtClean="0"/>
              <a:t>incomes</a:t>
            </a:r>
            <a:r>
              <a:rPr lang="nl-BE" sz="2000" dirty="0" smtClean="0"/>
              <a:t> ‘set’ the </a:t>
            </a:r>
            <a:r>
              <a:rPr lang="nl-BE" sz="2000" dirty="0" err="1" smtClean="0"/>
              <a:t>prices</a:t>
            </a:r>
            <a:r>
              <a:rPr lang="nl-BE" sz="2000" dirty="0" smtClean="0"/>
              <a:t>)</a:t>
            </a:r>
          </a:p>
          <a:p>
            <a:pPr lvl="1"/>
            <a:r>
              <a:rPr lang="nl-BE" sz="2000" dirty="0" err="1" smtClean="0"/>
              <a:t>Ongoing</a:t>
            </a:r>
            <a:r>
              <a:rPr lang="nl-BE" sz="2000" dirty="0" smtClean="0"/>
              <a:t> </a:t>
            </a:r>
            <a:r>
              <a:rPr lang="nl-BE" sz="2000" dirty="0" err="1" smtClean="0"/>
              <a:t>discrimination</a:t>
            </a:r>
            <a:endParaRPr lang="nl-BE" sz="2000" dirty="0" smtClean="0"/>
          </a:p>
          <a:p>
            <a:pPr lvl="1"/>
            <a:r>
              <a:rPr lang="nl-BE" sz="2000" dirty="0" err="1" smtClean="0"/>
              <a:t>Depending</a:t>
            </a:r>
            <a:r>
              <a:rPr lang="nl-BE" sz="2000" dirty="0" smtClean="0"/>
              <a:t> on </a:t>
            </a:r>
            <a:r>
              <a:rPr lang="nl-BE" sz="2000" dirty="0" err="1" smtClean="0"/>
              <a:t>debt</a:t>
            </a:r>
            <a:r>
              <a:rPr lang="nl-BE" sz="2000" dirty="0" smtClean="0"/>
              <a:t> (financial </a:t>
            </a:r>
            <a:r>
              <a:rPr lang="nl-BE" sz="2000" dirty="0" err="1" smtClean="0"/>
              <a:t>institutions</a:t>
            </a:r>
            <a:r>
              <a:rPr lang="nl-BE" sz="2000" dirty="0" smtClean="0"/>
              <a:t> </a:t>
            </a:r>
            <a:r>
              <a:rPr lang="nl-BE" sz="2000" dirty="0" err="1" smtClean="0"/>
              <a:t>dominate</a:t>
            </a:r>
            <a:r>
              <a:rPr lang="nl-BE" sz="2000" dirty="0" smtClean="0"/>
              <a:t>), </a:t>
            </a:r>
            <a:r>
              <a:rPr lang="nl-BE" sz="2000" dirty="0" err="1" smtClean="0"/>
              <a:t>fostered</a:t>
            </a:r>
            <a:r>
              <a:rPr lang="nl-BE" sz="2000" dirty="0" smtClean="0"/>
              <a:t> </a:t>
            </a:r>
            <a:r>
              <a:rPr lang="nl-BE" sz="2000" dirty="0" err="1" smtClean="0"/>
              <a:t>debt</a:t>
            </a:r>
            <a:r>
              <a:rPr lang="nl-BE" sz="2000" dirty="0" smtClean="0"/>
              <a:t> </a:t>
            </a:r>
            <a:r>
              <a:rPr lang="nl-BE" sz="2000" dirty="0" err="1" smtClean="0"/>
              <a:t>entrapment</a:t>
            </a:r>
            <a:r>
              <a:rPr lang="nl-BE" sz="2000" dirty="0"/>
              <a:t> </a:t>
            </a:r>
            <a:r>
              <a:rPr lang="nl-BE" sz="2000" dirty="0" smtClean="0"/>
              <a:t>&amp; </a:t>
            </a:r>
            <a:r>
              <a:rPr lang="nl-BE" sz="2000" dirty="0" err="1" smtClean="0"/>
              <a:t>instability</a:t>
            </a:r>
            <a:endParaRPr lang="nl-BE" sz="2000" dirty="0" smtClean="0"/>
          </a:p>
          <a:p>
            <a:pPr lvl="1"/>
            <a:r>
              <a:rPr lang="nl-BE" sz="2000" dirty="0"/>
              <a:t>I</a:t>
            </a:r>
            <a:r>
              <a:rPr lang="nl-BE" sz="2000" dirty="0" smtClean="0"/>
              <a:t>nadequate </a:t>
            </a:r>
            <a:r>
              <a:rPr lang="nl-BE" sz="2000" dirty="0" err="1" smtClean="0"/>
              <a:t>policies</a:t>
            </a:r>
            <a:endParaRPr lang="nl-BE" sz="2000" dirty="0" smtClean="0"/>
          </a:p>
          <a:p>
            <a:pPr lvl="2"/>
            <a:r>
              <a:rPr lang="nl-BE" sz="1600" dirty="0" err="1" smtClean="0"/>
              <a:t>Ignoring</a:t>
            </a:r>
            <a:r>
              <a:rPr lang="nl-BE" sz="1600" dirty="0" smtClean="0"/>
              <a:t> </a:t>
            </a:r>
            <a:r>
              <a:rPr lang="nl-BE" sz="1600" dirty="0" err="1" smtClean="0"/>
              <a:t>inelasticity</a:t>
            </a:r>
            <a:r>
              <a:rPr lang="nl-BE" sz="1600" dirty="0" smtClean="0"/>
              <a:t> (</a:t>
            </a:r>
            <a:r>
              <a:rPr lang="nl-BE" sz="1600" dirty="0" err="1" smtClean="0"/>
              <a:t>demand</a:t>
            </a:r>
            <a:r>
              <a:rPr lang="nl-BE" sz="1600" dirty="0" smtClean="0"/>
              <a:t> subsidies </a:t>
            </a:r>
            <a:r>
              <a:rPr lang="nl-BE" sz="1600" dirty="0" err="1" smtClean="0">
                <a:sym typeface="Wingdings" pitchFamily="2" charset="2"/>
              </a:rPr>
              <a:t>inflate</a:t>
            </a:r>
            <a:r>
              <a:rPr lang="nl-BE" sz="1600" dirty="0" smtClean="0">
                <a:sym typeface="Wingdings" pitchFamily="2" charset="2"/>
              </a:rPr>
              <a:t> </a:t>
            </a:r>
            <a:r>
              <a:rPr lang="nl-BE" sz="1600" dirty="0" err="1" smtClean="0">
                <a:sym typeface="Wingdings" pitchFamily="2" charset="2"/>
              </a:rPr>
              <a:t>prices</a:t>
            </a:r>
            <a:r>
              <a:rPr lang="nl-BE" sz="1600" dirty="0" smtClean="0">
                <a:sym typeface="Wingdings" pitchFamily="2" charset="2"/>
              </a:rPr>
              <a:t>)</a:t>
            </a:r>
            <a:endParaRPr lang="nl-BE" sz="1600" dirty="0" smtClean="0"/>
          </a:p>
          <a:p>
            <a:pPr lvl="2"/>
            <a:r>
              <a:rPr lang="nl-BE" sz="1600" dirty="0" smtClean="0"/>
              <a:t>Using the bad indicators (</a:t>
            </a:r>
            <a:r>
              <a:rPr lang="nl-BE" sz="1600" dirty="0" err="1" smtClean="0"/>
              <a:t>price</a:t>
            </a:r>
            <a:r>
              <a:rPr lang="nl-BE" sz="1600" dirty="0" smtClean="0"/>
              <a:t> </a:t>
            </a:r>
            <a:r>
              <a:rPr lang="nl-BE" sz="1600" dirty="0" err="1" smtClean="0"/>
              <a:t>increases</a:t>
            </a:r>
            <a:r>
              <a:rPr lang="nl-BE" sz="1600" dirty="0" smtClean="0"/>
              <a:t>)</a:t>
            </a:r>
          </a:p>
          <a:p>
            <a:pPr lvl="2"/>
            <a:r>
              <a:rPr lang="nl-BE" sz="1600" dirty="0" err="1" smtClean="0"/>
              <a:t>Lacking</a:t>
            </a:r>
            <a:r>
              <a:rPr lang="nl-BE" sz="1600" dirty="0" smtClean="0"/>
              <a:t> </a:t>
            </a:r>
            <a:r>
              <a:rPr lang="nl-BE" sz="1600" dirty="0" err="1" smtClean="0"/>
              <a:t>alternatives</a:t>
            </a:r>
            <a:r>
              <a:rPr lang="nl-BE" sz="1600" dirty="0" smtClean="0"/>
              <a:t>/discourses of </a:t>
            </a:r>
            <a:r>
              <a:rPr lang="nl-BE" sz="1600" dirty="0" err="1" smtClean="0"/>
              <a:t>disaster</a:t>
            </a:r>
            <a:r>
              <a:rPr lang="nl-BE" sz="1600" dirty="0" smtClean="0"/>
              <a:t> </a:t>
            </a:r>
            <a:r>
              <a:rPr lang="nl-BE" sz="1600" dirty="0" smtClean="0">
                <a:sym typeface="Wingdings" panose="05000000000000000000" pitchFamily="2" charset="2"/>
              </a:rPr>
              <a:t> no real </a:t>
            </a:r>
            <a:r>
              <a:rPr lang="nl-BE" sz="1600" dirty="0" err="1" smtClean="0">
                <a:sym typeface="Wingdings" panose="05000000000000000000" pitchFamily="2" charset="2"/>
              </a:rPr>
              <a:t>choice</a:t>
            </a:r>
            <a:endParaRPr lang="nl-BE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15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now</a:t>
            </a:r>
            <a:r>
              <a:rPr lang="nl-BE" dirty="0" smtClean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Less</a:t>
            </a:r>
            <a:r>
              <a:rPr lang="nl-BE" dirty="0" smtClean="0"/>
              <a:t> market</a:t>
            </a:r>
            <a:r>
              <a:rPr lang="en-GB" dirty="0" smtClean="0"/>
              <a:t>, since housing is </a:t>
            </a:r>
            <a:r>
              <a:rPr lang="en-GB" dirty="0" smtClean="0">
                <a:solidFill>
                  <a:srgbClr val="C00000"/>
                </a:solidFill>
              </a:rPr>
              <a:t>too important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nl-BE" dirty="0" smtClean="0"/>
              <a:t>…more </a:t>
            </a:r>
            <a:r>
              <a:rPr lang="nl-BE" dirty="0" err="1" smtClean="0"/>
              <a:t>than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investment (is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investment?)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…</a:t>
            </a:r>
            <a:r>
              <a:rPr lang="nl-BE" dirty="0" err="1" smtClean="0"/>
              <a:t>it</a:t>
            </a:r>
            <a:r>
              <a:rPr lang="nl-BE" dirty="0" smtClean="0"/>
              <a:t> is a </a:t>
            </a:r>
            <a:r>
              <a:rPr lang="nl-BE" dirty="0" err="1" smtClean="0"/>
              <a:t>necessity</a:t>
            </a:r>
            <a:r>
              <a:rPr lang="nl-BE" dirty="0" smtClean="0"/>
              <a:t>, </a:t>
            </a:r>
            <a:r>
              <a:rPr lang="nl-BE" dirty="0" err="1" smtClean="0"/>
              <a:t>it</a:t>
            </a:r>
            <a:r>
              <a:rPr lang="nl-BE" dirty="0" smtClean="0"/>
              <a:t> is </a:t>
            </a:r>
            <a:r>
              <a:rPr lang="nl-BE" dirty="0" err="1" smtClean="0"/>
              <a:t>critical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life (we </a:t>
            </a:r>
            <a:r>
              <a:rPr lang="nl-BE" dirty="0" err="1" smtClean="0"/>
              <a:t>cannot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being</a:t>
            </a:r>
            <a:r>
              <a:rPr lang="nl-BE" dirty="0" smtClean="0"/>
              <a:t> </a:t>
            </a:r>
            <a:r>
              <a:rPr lang="nl-BE" dirty="0" err="1" smtClean="0"/>
              <a:t>housed</a:t>
            </a:r>
            <a:r>
              <a:rPr lang="nl-BE" dirty="0" smtClean="0"/>
              <a:t>)</a:t>
            </a:r>
            <a:r>
              <a:rPr lang="nl-BE" dirty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housing</a:t>
            </a:r>
            <a:r>
              <a:rPr lang="nl-BE" dirty="0" smtClean="0"/>
              <a:t> </a:t>
            </a:r>
            <a:r>
              <a:rPr lang="nl-BE" dirty="0" err="1" smtClean="0"/>
              <a:t>cannot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substituted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…</a:t>
            </a:r>
            <a:r>
              <a:rPr lang="nl-BE" dirty="0" err="1"/>
              <a:t>i</a:t>
            </a:r>
            <a:r>
              <a:rPr lang="nl-BE" dirty="0" err="1" smtClean="0"/>
              <a:t>t</a:t>
            </a:r>
            <a:r>
              <a:rPr lang="nl-BE" dirty="0" smtClean="0"/>
              <a:t> is </a:t>
            </a:r>
            <a:r>
              <a:rPr lang="nl-BE" dirty="0" err="1" smtClean="0"/>
              <a:t>central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people’s</a:t>
            </a:r>
            <a:r>
              <a:rPr lang="nl-BE" dirty="0" smtClean="0"/>
              <a:t> </a:t>
            </a:r>
            <a:r>
              <a:rPr lang="nl-BE" dirty="0" err="1"/>
              <a:t>lives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 building block </a:t>
            </a:r>
            <a:r>
              <a:rPr lang="nl-BE" dirty="0" err="1">
                <a:sym typeface="Wingdings" panose="05000000000000000000" pitchFamily="2" charset="2"/>
              </a:rPr>
              <a:t>for</a:t>
            </a:r>
            <a:r>
              <a:rPr lang="nl-BE" dirty="0">
                <a:sym typeface="Wingdings" panose="05000000000000000000" pitchFamily="2" charset="2"/>
              </a:rPr>
              <a:t> a range of benefits: health, </a:t>
            </a:r>
            <a:r>
              <a:rPr lang="nl-BE" dirty="0" err="1">
                <a:sym typeface="Wingdings" panose="05000000000000000000" pitchFamily="2" charset="2"/>
              </a:rPr>
              <a:t>safety</a:t>
            </a:r>
            <a:r>
              <a:rPr lang="nl-BE" dirty="0">
                <a:sym typeface="Wingdings" panose="05000000000000000000" pitchFamily="2" charset="2"/>
              </a:rPr>
              <a:t>, </a:t>
            </a:r>
            <a:r>
              <a:rPr lang="nl-BE" dirty="0" err="1">
                <a:sym typeface="Wingdings" panose="05000000000000000000" pitchFamily="2" charset="2"/>
              </a:rPr>
              <a:t>work</a:t>
            </a:r>
            <a:r>
              <a:rPr lang="nl-BE" dirty="0">
                <a:sym typeface="Wingdings" panose="05000000000000000000" pitchFamily="2" charset="2"/>
              </a:rPr>
              <a:t>, </a:t>
            </a:r>
            <a:r>
              <a:rPr lang="nl-BE" dirty="0" err="1">
                <a:sym typeface="Wingdings" panose="05000000000000000000" pitchFamily="2" charset="2"/>
              </a:rPr>
              <a:t>education</a:t>
            </a:r>
            <a:r>
              <a:rPr lang="nl-BE" dirty="0">
                <a:sym typeface="Wingdings" panose="05000000000000000000" pitchFamily="2" charset="2"/>
              </a:rPr>
              <a:t>, </a:t>
            </a:r>
            <a:r>
              <a:rPr lang="nl-BE" dirty="0" err="1">
                <a:sym typeface="Wingdings" panose="05000000000000000000" pitchFamily="2" charset="2"/>
              </a:rPr>
              <a:t>economic</a:t>
            </a:r>
            <a:r>
              <a:rPr lang="nl-BE" dirty="0">
                <a:sym typeface="Wingdings" panose="05000000000000000000" pitchFamily="2" charset="2"/>
              </a:rPr>
              <a:t> security</a:t>
            </a:r>
            <a:r>
              <a:rPr lang="nl-BE" dirty="0" smtClean="0"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ym typeface="Wingdings" panose="05000000000000000000" pitchFamily="2" charset="2"/>
              </a:rPr>
              <a:t>raising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children</a:t>
            </a:r>
            <a:r>
              <a:rPr lang="nl-BE" dirty="0" smtClean="0"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ym typeface="Wingdings" panose="05000000000000000000" pitchFamily="2" charset="2"/>
              </a:rPr>
              <a:t>self</a:t>
            </a:r>
            <a:r>
              <a:rPr lang="nl-BE" dirty="0" smtClean="0">
                <a:sym typeface="Wingdings" panose="05000000000000000000" pitchFamily="2" charset="2"/>
              </a:rPr>
              <a:t>-image, </a:t>
            </a:r>
            <a:r>
              <a:rPr lang="nl-BE" dirty="0" err="1" smtClean="0">
                <a:sym typeface="Wingdings" panose="05000000000000000000" pitchFamily="2" charset="2"/>
              </a:rPr>
              <a:t>outward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sight</a:t>
            </a:r>
            <a:r>
              <a:rPr lang="nl-BE" dirty="0" smtClean="0">
                <a:sym typeface="Wingdings" panose="05000000000000000000" pitchFamily="2" charset="2"/>
              </a:rPr>
              <a:t>, status… </a:t>
            </a:r>
            <a:endParaRPr lang="nl-BE" dirty="0">
              <a:sym typeface="Wingdings" panose="05000000000000000000" pitchFamily="2" charset="2"/>
            </a:endParaRP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037159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now</a:t>
            </a:r>
            <a:r>
              <a:rPr lang="nl-BE" dirty="0" smtClean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err="1" smtClean="0"/>
              <a:t>Policies</a:t>
            </a:r>
            <a:r>
              <a:rPr lang="nl-BE" sz="2000" dirty="0" smtClean="0"/>
              <a:t>… </a:t>
            </a:r>
            <a:r>
              <a:rPr lang="nl-BE" sz="2000" dirty="0" err="1" smtClean="0"/>
              <a:t>beyond</a:t>
            </a:r>
            <a:r>
              <a:rPr lang="nl-BE" sz="2000" dirty="0" smtClean="0"/>
              <a:t> </a:t>
            </a:r>
            <a:r>
              <a:rPr lang="nl-BE" sz="2000" dirty="0" err="1" smtClean="0"/>
              <a:t>reductionistic</a:t>
            </a:r>
            <a:r>
              <a:rPr lang="nl-BE" sz="2000" dirty="0" smtClean="0"/>
              <a:t> criteria (</a:t>
            </a:r>
            <a:r>
              <a:rPr lang="nl-BE" sz="2000" dirty="0" err="1" smtClean="0"/>
              <a:t>raising</a:t>
            </a:r>
            <a:r>
              <a:rPr lang="nl-BE" sz="2000" dirty="0" smtClean="0"/>
              <a:t> sale </a:t>
            </a:r>
            <a:r>
              <a:rPr lang="nl-BE" sz="2000" dirty="0" err="1" smtClean="0"/>
              <a:t>prices</a:t>
            </a:r>
            <a:r>
              <a:rPr lang="nl-BE" sz="2000" dirty="0" smtClean="0"/>
              <a:t>)</a:t>
            </a:r>
          </a:p>
          <a:p>
            <a:endParaRPr lang="nl-BE" sz="2000" dirty="0" smtClean="0"/>
          </a:p>
          <a:p>
            <a:r>
              <a:rPr lang="nl-BE" sz="2000" dirty="0" smtClean="0"/>
              <a:t>Beyond the market… more state (</a:t>
            </a:r>
            <a:r>
              <a:rPr lang="nl-BE" sz="2000" dirty="0" err="1" smtClean="0"/>
              <a:t>solidarity</a:t>
            </a:r>
            <a:r>
              <a:rPr lang="nl-BE" sz="2000" dirty="0" smtClean="0"/>
              <a:t>)</a:t>
            </a:r>
          </a:p>
          <a:p>
            <a:endParaRPr lang="nl-BE" sz="2000" dirty="0" smtClean="0"/>
          </a:p>
          <a:p>
            <a:r>
              <a:rPr lang="nl-BE" sz="2000" dirty="0" smtClean="0"/>
              <a:t>We </a:t>
            </a:r>
            <a:r>
              <a:rPr lang="nl-BE" sz="2000" dirty="0" err="1" smtClean="0"/>
              <a:t>know</a:t>
            </a:r>
            <a:r>
              <a:rPr lang="nl-BE" sz="2000" dirty="0" smtClean="0"/>
              <a:t> </a:t>
            </a:r>
            <a:r>
              <a:rPr lang="nl-BE" sz="2000" dirty="0" err="1" smtClean="0"/>
              <a:t>what</a:t>
            </a:r>
            <a:r>
              <a:rPr lang="nl-BE" sz="2000" dirty="0" smtClean="0"/>
              <a:t> </a:t>
            </a:r>
            <a:r>
              <a:rPr lang="nl-BE" sz="2000" dirty="0" err="1" smtClean="0"/>
              <a:t>works</a:t>
            </a:r>
            <a:r>
              <a:rPr lang="nl-BE" sz="2000" dirty="0" smtClean="0"/>
              <a:t>/</a:t>
            </a:r>
            <a:r>
              <a:rPr lang="nl-BE" sz="2000" dirty="0" err="1" smtClean="0"/>
              <a:t>need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learn</a:t>
            </a:r>
            <a:r>
              <a:rPr lang="nl-BE" sz="2000" dirty="0" smtClean="0"/>
              <a:t> </a:t>
            </a:r>
            <a:r>
              <a:rPr lang="nl-BE" sz="2000" dirty="0" err="1" smtClean="0"/>
              <a:t>lessons</a:t>
            </a:r>
            <a:r>
              <a:rPr lang="nl-BE" sz="2000" dirty="0" smtClean="0"/>
              <a:t> </a:t>
            </a:r>
            <a:r>
              <a:rPr lang="nl-BE" sz="2000" dirty="0" err="1" smtClean="0"/>
              <a:t>from</a:t>
            </a:r>
            <a:r>
              <a:rPr lang="nl-BE" sz="2000" dirty="0" smtClean="0"/>
              <a:t> past </a:t>
            </a:r>
            <a:r>
              <a:rPr lang="nl-BE" sz="2000" dirty="0" err="1" smtClean="0"/>
              <a:t>models</a:t>
            </a:r>
            <a:endParaRPr lang="nl-BE" sz="2000" dirty="0" smtClean="0"/>
          </a:p>
          <a:p>
            <a:pPr marL="0" indent="0">
              <a:buNone/>
            </a:pPr>
            <a:endParaRPr lang="nl-BE" sz="2000" dirty="0" smtClean="0"/>
          </a:p>
          <a:p>
            <a:pPr lvl="1"/>
            <a:r>
              <a:rPr lang="nl-BE" sz="1800" dirty="0" err="1" smtClean="0"/>
              <a:t>Social</a:t>
            </a:r>
            <a:r>
              <a:rPr lang="nl-BE" sz="1800" dirty="0" smtClean="0"/>
              <a:t> </a:t>
            </a:r>
            <a:r>
              <a:rPr lang="nl-BE" sz="1800" dirty="0" err="1" smtClean="0"/>
              <a:t>rental</a:t>
            </a:r>
            <a:r>
              <a:rPr lang="nl-BE" sz="1800" dirty="0" smtClean="0"/>
              <a:t> </a:t>
            </a:r>
            <a:r>
              <a:rPr lang="nl-BE" sz="1800" dirty="0" err="1" smtClean="0"/>
              <a:t>worked</a:t>
            </a:r>
            <a:r>
              <a:rPr lang="nl-BE" sz="1800" dirty="0"/>
              <a:t> </a:t>
            </a:r>
            <a:r>
              <a:rPr lang="nl-BE" sz="1800" dirty="0" smtClean="0"/>
              <a:t>in a lot of </a:t>
            </a:r>
            <a:r>
              <a:rPr lang="nl-BE" sz="1800" dirty="0" err="1" smtClean="0"/>
              <a:t>countries</a:t>
            </a:r>
            <a:r>
              <a:rPr lang="nl-BE" sz="1800" dirty="0" smtClean="0"/>
              <a:t> </a:t>
            </a:r>
            <a:r>
              <a:rPr lang="nl-BE" sz="1800" dirty="0" err="1" smtClean="0"/>
              <a:t>for</a:t>
            </a:r>
            <a:r>
              <a:rPr lang="nl-BE" sz="1800" dirty="0" smtClean="0"/>
              <a:t> a long time/</a:t>
            </a:r>
            <a:r>
              <a:rPr lang="nl-BE" sz="1800" dirty="0" err="1" smtClean="0"/>
              <a:t>today</a:t>
            </a:r>
            <a:endParaRPr lang="nl-BE" sz="1800" dirty="0" smtClean="0"/>
          </a:p>
          <a:p>
            <a:pPr lvl="1"/>
            <a:r>
              <a:rPr lang="nl-BE" sz="1800" dirty="0" smtClean="0"/>
              <a:t>Private </a:t>
            </a:r>
            <a:r>
              <a:rPr lang="nl-BE" sz="1800" dirty="0" err="1" smtClean="0"/>
              <a:t>renting</a:t>
            </a:r>
            <a:r>
              <a:rPr lang="nl-BE" sz="1800" dirty="0" smtClean="0"/>
              <a:t> </a:t>
            </a:r>
            <a:r>
              <a:rPr lang="nl-BE" sz="1800" dirty="0" err="1" smtClean="0"/>
              <a:t>works</a:t>
            </a:r>
            <a:r>
              <a:rPr lang="nl-BE" sz="1800" dirty="0" smtClean="0"/>
              <a:t> in e.g. Germany, CH…</a:t>
            </a:r>
          </a:p>
          <a:p>
            <a:pPr lvl="1"/>
            <a:r>
              <a:rPr lang="nl-BE" sz="1800" dirty="0" smtClean="0"/>
              <a:t>New </a:t>
            </a:r>
            <a:r>
              <a:rPr lang="nl-BE" sz="1800" dirty="0" err="1" smtClean="0"/>
              <a:t>intermediairies</a:t>
            </a:r>
            <a:r>
              <a:rPr lang="nl-BE" sz="1800" dirty="0" smtClean="0"/>
              <a:t> are </a:t>
            </a:r>
            <a:r>
              <a:rPr lang="nl-BE" sz="1800" dirty="0" err="1" smtClean="0"/>
              <a:t>promising</a:t>
            </a:r>
            <a:r>
              <a:rPr lang="nl-BE" sz="1800" dirty="0" smtClean="0"/>
              <a:t>, e.g. </a:t>
            </a:r>
            <a:r>
              <a:rPr lang="nl-BE" sz="1800" dirty="0" err="1" smtClean="0"/>
              <a:t>SRAs</a:t>
            </a:r>
            <a:r>
              <a:rPr lang="nl-BE" sz="1800" dirty="0" smtClean="0"/>
              <a:t>…</a:t>
            </a:r>
          </a:p>
          <a:p>
            <a:pPr lvl="1"/>
            <a:r>
              <a:rPr lang="nl-BE" sz="1800" dirty="0" err="1" smtClean="0"/>
              <a:t>So</a:t>
            </a:r>
            <a:r>
              <a:rPr lang="nl-BE" sz="1800" dirty="0" smtClean="0"/>
              <a:t>, </a:t>
            </a:r>
            <a:r>
              <a:rPr lang="nl-BE" sz="1800" dirty="0" err="1" smtClean="0">
                <a:solidFill>
                  <a:srgbClr val="C00000"/>
                </a:solidFill>
              </a:rPr>
              <a:t>there</a:t>
            </a:r>
            <a:r>
              <a:rPr lang="nl-BE" sz="1800" dirty="0" smtClean="0">
                <a:solidFill>
                  <a:srgbClr val="C00000"/>
                </a:solidFill>
              </a:rPr>
              <a:t> are </a:t>
            </a:r>
            <a:r>
              <a:rPr lang="nl-BE" sz="1800" dirty="0" err="1" smtClean="0">
                <a:solidFill>
                  <a:srgbClr val="C00000"/>
                </a:solidFill>
              </a:rPr>
              <a:t>alternatives</a:t>
            </a:r>
            <a:r>
              <a:rPr lang="nl-BE" sz="1800" dirty="0" smtClean="0"/>
              <a:t>... </a:t>
            </a:r>
          </a:p>
          <a:p>
            <a:pPr lvl="1"/>
            <a:r>
              <a:rPr lang="nl-BE" sz="1800" dirty="0" err="1" smtClean="0"/>
              <a:t>Need</a:t>
            </a:r>
            <a:r>
              <a:rPr lang="nl-BE" sz="1800" dirty="0" smtClean="0"/>
              <a:t> mixed </a:t>
            </a:r>
            <a:r>
              <a:rPr lang="nl-BE" sz="1800" dirty="0" err="1" smtClean="0"/>
              <a:t>policies</a:t>
            </a:r>
            <a:endParaRPr lang="nl-BE" sz="1800" dirty="0" smtClean="0"/>
          </a:p>
          <a:p>
            <a:pPr lvl="1"/>
            <a:r>
              <a:rPr lang="nl-BE" sz="1800" dirty="0" smtClean="0"/>
              <a:t>New criteria… new </a:t>
            </a:r>
            <a:r>
              <a:rPr lang="nl-BE" sz="1800" dirty="0" err="1" smtClean="0"/>
              <a:t>forms</a:t>
            </a:r>
            <a:r>
              <a:rPr lang="nl-BE" sz="1800" dirty="0" smtClean="0"/>
              <a:t> of </a:t>
            </a:r>
            <a:r>
              <a:rPr lang="nl-BE" sz="1800" dirty="0" err="1" smtClean="0"/>
              <a:t>collective</a:t>
            </a:r>
            <a:r>
              <a:rPr lang="nl-BE" sz="1800" dirty="0" smtClean="0"/>
              <a:t> </a:t>
            </a:r>
            <a:r>
              <a:rPr lang="nl-BE" sz="1800" dirty="0" err="1" smtClean="0"/>
              <a:t>housing</a:t>
            </a:r>
            <a:r>
              <a:rPr lang="nl-BE" sz="1800" dirty="0" smtClean="0"/>
              <a:t>, </a:t>
            </a:r>
            <a:r>
              <a:rPr lang="nl-BE" sz="1800" dirty="0" err="1" smtClean="0"/>
              <a:t>environmental</a:t>
            </a:r>
            <a:r>
              <a:rPr lang="nl-BE" sz="1800" dirty="0" smtClean="0"/>
              <a:t> issues (</a:t>
            </a:r>
            <a:r>
              <a:rPr lang="nl-BE" sz="1800" dirty="0" err="1" smtClean="0"/>
              <a:t>ageing</a:t>
            </a:r>
            <a:r>
              <a:rPr lang="nl-BE" sz="1800" dirty="0" smtClean="0"/>
              <a:t>, </a:t>
            </a:r>
            <a:r>
              <a:rPr lang="nl-BE" sz="1800" dirty="0" err="1" smtClean="0"/>
              <a:t>changing</a:t>
            </a:r>
            <a:r>
              <a:rPr lang="nl-BE" sz="1800" dirty="0" smtClean="0"/>
              <a:t> </a:t>
            </a:r>
            <a:r>
              <a:rPr lang="nl-BE" sz="1800" dirty="0" err="1" smtClean="0"/>
              <a:t>household</a:t>
            </a:r>
            <a:r>
              <a:rPr lang="nl-BE" sz="1800" dirty="0" smtClean="0"/>
              <a:t> </a:t>
            </a:r>
            <a:r>
              <a:rPr lang="nl-BE" sz="1800" dirty="0" err="1" smtClean="0"/>
              <a:t>structures</a:t>
            </a:r>
            <a:r>
              <a:rPr lang="nl-BE" sz="1800" dirty="0" smtClean="0"/>
              <a:t>, </a:t>
            </a:r>
            <a:r>
              <a:rPr lang="nl-BE" sz="1800" dirty="0" err="1" smtClean="0"/>
              <a:t>mobility</a:t>
            </a:r>
            <a:r>
              <a:rPr lang="nl-BE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6428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now</a:t>
            </a:r>
            <a:r>
              <a:rPr lang="nl-BE" dirty="0" smtClean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homeowernship</a:t>
            </a:r>
            <a:r>
              <a:rPr lang="nl-BE" dirty="0" smtClean="0"/>
              <a:t>… HO is </a:t>
            </a:r>
            <a:r>
              <a:rPr lang="nl-BE" dirty="0" err="1" smtClean="0"/>
              <a:t>sustainable</a:t>
            </a:r>
            <a:r>
              <a:rPr lang="nl-BE" dirty="0" smtClean="0"/>
              <a:t>, </a:t>
            </a:r>
            <a:r>
              <a:rPr lang="nl-BE" dirty="0" err="1" smtClean="0"/>
              <a:t>if</a:t>
            </a:r>
            <a:r>
              <a:rPr lang="nl-BE" dirty="0" smtClean="0"/>
              <a:t>…</a:t>
            </a:r>
          </a:p>
          <a:p>
            <a:endParaRPr lang="nl-BE" dirty="0"/>
          </a:p>
          <a:p>
            <a:pPr lvl="1"/>
            <a:r>
              <a:rPr lang="nl-BE" dirty="0" smtClean="0"/>
              <a:t>…</a:t>
            </a:r>
            <a:r>
              <a:rPr lang="nl-BE" dirty="0" err="1" smtClean="0"/>
              <a:t>households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become</a:t>
            </a:r>
            <a:r>
              <a:rPr lang="nl-BE" dirty="0" smtClean="0"/>
              <a:t> </a:t>
            </a:r>
            <a:r>
              <a:rPr lang="nl-BE" dirty="0" err="1" smtClean="0"/>
              <a:t>owner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stay</a:t>
            </a:r>
            <a:r>
              <a:rPr lang="nl-BE" dirty="0" smtClean="0"/>
              <a:t> </a:t>
            </a:r>
            <a:r>
              <a:rPr lang="nl-BE" dirty="0" err="1" smtClean="0"/>
              <a:t>owner</a:t>
            </a:r>
            <a:r>
              <a:rPr lang="nl-BE" dirty="0" smtClean="0"/>
              <a:t> and </a:t>
            </a:r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others</a:t>
            </a:r>
            <a:r>
              <a:rPr lang="nl-BE" dirty="0" smtClean="0"/>
              <a:t> have </a:t>
            </a:r>
            <a:r>
              <a:rPr lang="nl-BE" dirty="0" err="1" smtClean="0"/>
              <a:t>valuable</a:t>
            </a:r>
            <a:r>
              <a:rPr lang="nl-BE" dirty="0" smtClean="0"/>
              <a:t> </a:t>
            </a:r>
            <a:r>
              <a:rPr lang="nl-BE" dirty="0" err="1" smtClean="0"/>
              <a:t>alternatives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…the level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dependent</a:t>
            </a:r>
            <a:r>
              <a:rPr lang="nl-BE" dirty="0" smtClean="0"/>
              <a:t> on </a:t>
            </a:r>
            <a:r>
              <a:rPr lang="nl-BE" dirty="0" err="1" smtClean="0"/>
              <a:t>economic</a:t>
            </a:r>
            <a:r>
              <a:rPr lang="nl-BE" dirty="0" smtClean="0"/>
              <a:t> crisis and </a:t>
            </a:r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survives</a:t>
            </a:r>
            <a:r>
              <a:rPr lang="nl-BE" dirty="0" smtClean="0"/>
              <a:t> </a:t>
            </a:r>
            <a:r>
              <a:rPr lang="nl-BE" dirty="0" err="1" smtClean="0"/>
              <a:t>longterm</a:t>
            </a:r>
            <a:r>
              <a:rPr lang="nl-BE" dirty="0" smtClean="0"/>
              <a:t> </a:t>
            </a:r>
            <a:r>
              <a:rPr lang="nl-BE" dirty="0" err="1" smtClean="0"/>
              <a:t>economic</a:t>
            </a:r>
            <a:r>
              <a:rPr lang="nl-BE" dirty="0" smtClean="0"/>
              <a:t> </a:t>
            </a:r>
            <a:r>
              <a:rPr lang="nl-BE" dirty="0" err="1" smtClean="0"/>
              <a:t>developments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…</a:t>
            </a:r>
            <a:r>
              <a:rPr lang="nl-BE" dirty="0" err="1" smtClean="0"/>
              <a:t>if</a:t>
            </a:r>
            <a:r>
              <a:rPr lang="nl-BE" dirty="0" smtClean="0"/>
              <a:t> no </a:t>
            </a:r>
            <a:r>
              <a:rPr lang="nl-BE" dirty="0" err="1" smtClean="0"/>
              <a:t>government</a:t>
            </a:r>
            <a:r>
              <a:rPr lang="nl-BE" dirty="0" smtClean="0"/>
              <a:t> subsidies are </a:t>
            </a:r>
            <a:r>
              <a:rPr lang="nl-BE" dirty="0" err="1" smtClean="0"/>
              <a:t>necessary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protect</a:t>
            </a:r>
            <a:r>
              <a:rPr lang="nl-BE" dirty="0" smtClean="0"/>
              <a:t> </a:t>
            </a:r>
            <a:r>
              <a:rPr lang="nl-BE" dirty="0" err="1" smtClean="0"/>
              <a:t>its</a:t>
            </a:r>
            <a:r>
              <a:rPr lang="nl-BE" dirty="0" smtClean="0"/>
              <a:t> </a:t>
            </a:r>
            <a:r>
              <a:rPr lang="nl-BE" dirty="0" err="1" smtClean="0"/>
              <a:t>stability</a:t>
            </a:r>
            <a:r>
              <a:rPr lang="nl-BE" dirty="0" smtClean="0"/>
              <a:t> and </a:t>
            </a:r>
            <a:r>
              <a:rPr lang="nl-BE" dirty="0" err="1" smtClean="0"/>
              <a:t>affordability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9382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 end…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z="2000" dirty="0" smtClean="0"/>
          </a:p>
          <a:p>
            <a:r>
              <a:rPr lang="nl-BE" sz="2000" dirty="0"/>
              <a:t>“</a:t>
            </a:r>
            <a:r>
              <a:rPr lang="nl-BE" sz="2000" dirty="0" err="1"/>
              <a:t>If</a:t>
            </a:r>
            <a:r>
              <a:rPr lang="nl-BE" sz="2000" dirty="0"/>
              <a:t> </a:t>
            </a:r>
            <a:r>
              <a:rPr lang="nl-BE" sz="2000" dirty="0" err="1"/>
              <a:t>housing</a:t>
            </a:r>
            <a:r>
              <a:rPr lang="nl-BE" sz="2000" dirty="0"/>
              <a:t> is </a:t>
            </a:r>
            <a:r>
              <a:rPr lang="nl-BE" sz="2000" dirty="0" err="1"/>
              <a:t>overcrowded</a:t>
            </a:r>
            <a:r>
              <a:rPr lang="nl-BE" sz="2000" dirty="0"/>
              <a:t>, </a:t>
            </a:r>
            <a:r>
              <a:rPr lang="nl-BE" sz="2000" dirty="0" err="1"/>
              <a:t>dilapidated</a:t>
            </a:r>
            <a:r>
              <a:rPr lang="nl-BE" sz="2000" dirty="0"/>
              <a:t> or </a:t>
            </a:r>
            <a:r>
              <a:rPr lang="nl-BE" sz="2000" dirty="0" err="1"/>
              <a:t>otherwise</a:t>
            </a:r>
            <a:r>
              <a:rPr lang="nl-BE" sz="2000" dirty="0"/>
              <a:t> inadequate, </a:t>
            </a:r>
            <a:r>
              <a:rPr lang="nl-BE" sz="2000" dirty="0" err="1"/>
              <a:t>it</a:t>
            </a:r>
            <a:r>
              <a:rPr lang="nl-BE" sz="2000" dirty="0"/>
              <a:t> is </a:t>
            </a:r>
            <a:r>
              <a:rPr lang="nl-BE" sz="2000" dirty="0" err="1"/>
              <a:t>difficult</a:t>
            </a:r>
            <a:r>
              <a:rPr lang="nl-BE" sz="2000" dirty="0"/>
              <a:t>, </a:t>
            </a:r>
            <a:r>
              <a:rPr lang="nl-BE" sz="2000" dirty="0" err="1"/>
              <a:t>if</a:t>
            </a:r>
            <a:r>
              <a:rPr lang="nl-BE" sz="2000" dirty="0"/>
              <a:t> </a:t>
            </a:r>
            <a:r>
              <a:rPr lang="nl-BE" sz="2000" dirty="0" err="1"/>
              <a:t>not</a:t>
            </a:r>
            <a:r>
              <a:rPr lang="nl-BE" sz="2000" dirty="0"/>
              <a:t> </a:t>
            </a:r>
            <a:r>
              <a:rPr lang="nl-BE" sz="2000" dirty="0" err="1"/>
              <a:t>impossible</a:t>
            </a:r>
            <a:r>
              <a:rPr lang="nl-BE" sz="2000" dirty="0"/>
              <a:t>, </a:t>
            </a:r>
            <a:r>
              <a:rPr lang="nl-BE" sz="2000" dirty="0" err="1"/>
              <a:t>for</a:t>
            </a:r>
            <a:r>
              <a:rPr lang="nl-BE" sz="2000" dirty="0"/>
              <a:t> family life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function</a:t>
            </a:r>
            <a:r>
              <a:rPr lang="nl-BE" sz="2000" dirty="0"/>
              <a:t> </a:t>
            </a:r>
            <a:r>
              <a:rPr lang="nl-BE" sz="2000" dirty="0" err="1"/>
              <a:t>smoothly</a:t>
            </a:r>
            <a:r>
              <a:rPr lang="nl-BE" sz="2000" dirty="0" smtClean="0"/>
              <a:t>” (Achterberg &amp; </a:t>
            </a:r>
            <a:r>
              <a:rPr lang="nl-BE" sz="2000" dirty="0" err="1" smtClean="0"/>
              <a:t>Marcuse</a:t>
            </a:r>
            <a:r>
              <a:rPr lang="nl-BE" sz="2000" dirty="0" smtClean="0"/>
              <a:t>, 1986)</a:t>
            </a:r>
          </a:p>
          <a:p>
            <a:endParaRPr lang="nl-BE" sz="2000" dirty="0" smtClean="0"/>
          </a:p>
          <a:p>
            <a:endParaRPr lang="nl-BE" sz="2000" dirty="0"/>
          </a:p>
          <a:p>
            <a:r>
              <a:rPr lang="nl-BE" sz="2000" dirty="0" smtClean="0"/>
              <a:t>“It has </a:t>
            </a:r>
            <a:r>
              <a:rPr lang="nl-BE" sz="2000" dirty="0" err="1" smtClean="0"/>
              <a:t>become</a:t>
            </a:r>
            <a:r>
              <a:rPr lang="nl-BE" sz="2000" dirty="0" smtClean="0"/>
              <a:t> </a:t>
            </a:r>
            <a:r>
              <a:rPr lang="nl-BE" sz="2000" dirty="0" err="1" smtClean="0"/>
              <a:t>painfully</a:t>
            </a:r>
            <a:r>
              <a:rPr lang="nl-BE" sz="2000" dirty="0" smtClean="0"/>
              <a:t> </a:t>
            </a:r>
            <a:r>
              <a:rPr lang="nl-BE" sz="2000" dirty="0" err="1" smtClean="0"/>
              <a:t>obvious</a:t>
            </a:r>
            <a:r>
              <a:rPr lang="nl-BE" sz="2000" dirty="0" smtClean="0"/>
              <a:t> </a:t>
            </a:r>
            <a:r>
              <a:rPr lang="nl-BE" sz="2000" dirty="0" err="1" smtClean="0"/>
              <a:t>that</a:t>
            </a:r>
            <a:r>
              <a:rPr lang="nl-BE" sz="2000" dirty="0" smtClean="0"/>
              <a:t> </a:t>
            </a:r>
            <a:r>
              <a:rPr lang="nl-BE" sz="2000" dirty="0" err="1" smtClean="0"/>
              <a:t>unregulated</a:t>
            </a:r>
            <a:r>
              <a:rPr lang="nl-BE" sz="2000" dirty="0" smtClean="0"/>
              <a:t> </a:t>
            </a:r>
            <a:r>
              <a:rPr lang="nl-BE" sz="2000" dirty="0" err="1" smtClean="0"/>
              <a:t>markets</a:t>
            </a:r>
            <a:r>
              <a:rPr lang="nl-BE" sz="2000" dirty="0" smtClean="0"/>
              <a:t> </a:t>
            </a:r>
            <a:r>
              <a:rPr lang="nl-BE" sz="2000" dirty="0" err="1" smtClean="0"/>
              <a:t>were</a:t>
            </a:r>
            <a:r>
              <a:rPr lang="nl-BE" sz="2000" dirty="0" smtClean="0"/>
              <a:t> </a:t>
            </a:r>
            <a:r>
              <a:rPr lang="nl-BE" sz="2000" dirty="0" err="1" smtClean="0"/>
              <a:t>not</a:t>
            </a:r>
            <a:r>
              <a:rPr lang="nl-BE" sz="2000" dirty="0" smtClean="0"/>
              <a:t> </a:t>
            </a:r>
            <a:r>
              <a:rPr lang="nl-BE" sz="2000" dirty="0" err="1" smtClean="0"/>
              <a:t>capable</a:t>
            </a:r>
            <a:r>
              <a:rPr lang="nl-BE" sz="2000" dirty="0" smtClean="0"/>
              <a:t> of </a:t>
            </a:r>
            <a:r>
              <a:rPr lang="nl-BE" sz="2000" dirty="0" err="1" smtClean="0"/>
              <a:t>providing</a:t>
            </a:r>
            <a:r>
              <a:rPr lang="nl-BE" sz="2000" dirty="0" smtClean="0"/>
              <a:t> </a:t>
            </a:r>
            <a:r>
              <a:rPr lang="nl-BE" sz="2000" dirty="0" err="1" smtClean="0"/>
              <a:t>housing</a:t>
            </a:r>
            <a:r>
              <a:rPr lang="nl-BE" sz="2000" dirty="0" smtClean="0"/>
              <a:t> in the line </a:t>
            </a:r>
            <a:r>
              <a:rPr lang="nl-BE" sz="2000" dirty="0" err="1" smtClean="0"/>
              <a:t>with</a:t>
            </a:r>
            <a:r>
              <a:rPr lang="nl-BE" sz="2000" dirty="0" smtClean="0"/>
              <a:t> </a:t>
            </a:r>
            <a:r>
              <a:rPr lang="nl-BE" sz="2000" dirty="0" err="1" smtClean="0"/>
              <a:t>either</a:t>
            </a:r>
            <a:r>
              <a:rPr lang="nl-BE" sz="2000" dirty="0" smtClean="0"/>
              <a:t> </a:t>
            </a:r>
            <a:r>
              <a:rPr lang="nl-BE" sz="2000" dirty="0" err="1" smtClean="0"/>
              <a:t>individual</a:t>
            </a:r>
            <a:r>
              <a:rPr lang="nl-BE" sz="2000" dirty="0" smtClean="0"/>
              <a:t> or </a:t>
            </a:r>
            <a:r>
              <a:rPr lang="nl-BE" sz="2000" dirty="0" err="1" smtClean="0"/>
              <a:t>social</a:t>
            </a:r>
            <a:r>
              <a:rPr lang="nl-BE" sz="2000" dirty="0" smtClean="0"/>
              <a:t> </a:t>
            </a:r>
            <a:r>
              <a:rPr lang="nl-BE" sz="2000" dirty="0" err="1" smtClean="0"/>
              <a:t>aspirations</a:t>
            </a:r>
            <a:r>
              <a:rPr lang="nl-BE" sz="2000" dirty="0" smtClean="0"/>
              <a:t>” Barlow &amp; Duncan, 1994)</a:t>
            </a:r>
            <a:endParaRPr lang="en-GB" sz="2000" dirty="0"/>
          </a:p>
          <a:p>
            <a:endParaRPr lang="nl-B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633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To</a:t>
            </a:r>
            <a:r>
              <a:rPr lang="nl-BE" dirty="0" smtClean="0"/>
              <a:t> end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sz="2800" dirty="0" smtClean="0"/>
              <a:t>“</a:t>
            </a:r>
            <a:r>
              <a:rPr lang="nl-BE" sz="2800" dirty="0" err="1" smtClean="0"/>
              <a:t>Unfortunately</a:t>
            </a:r>
            <a:r>
              <a:rPr lang="nl-BE" sz="2800" dirty="0" smtClean="0"/>
              <a:t> </a:t>
            </a:r>
            <a:r>
              <a:rPr lang="nl-BE" sz="2800" dirty="0" err="1" smtClean="0"/>
              <a:t>investors</a:t>
            </a:r>
            <a:r>
              <a:rPr lang="nl-BE" sz="2800" dirty="0" smtClean="0"/>
              <a:t> </a:t>
            </a:r>
            <a:r>
              <a:rPr lang="nl-BE" sz="2800" dirty="0" err="1" smtClean="0"/>
              <a:t>preferred</a:t>
            </a:r>
            <a:r>
              <a:rPr lang="nl-BE" sz="2800" dirty="0" smtClean="0"/>
              <a:t> money </a:t>
            </a:r>
            <a:r>
              <a:rPr lang="nl-BE" sz="2800" dirty="0" err="1" smtClean="0"/>
              <a:t>now</a:t>
            </a:r>
            <a:r>
              <a:rPr lang="nl-BE" sz="2800" dirty="0" smtClean="0"/>
              <a:t>, </a:t>
            </a:r>
          </a:p>
          <a:p>
            <a:pPr marL="0" indent="0" algn="ctr">
              <a:buNone/>
            </a:pPr>
            <a:r>
              <a:rPr lang="nl-BE" sz="2800" dirty="0" err="1" smtClean="0"/>
              <a:t>rather</a:t>
            </a:r>
            <a:r>
              <a:rPr lang="nl-BE" sz="2800" dirty="0" smtClean="0"/>
              <a:t> </a:t>
            </a:r>
            <a:r>
              <a:rPr lang="nl-BE" sz="2800" dirty="0" err="1" smtClean="0"/>
              <a:t>than</a:t>
            </a:r>
            <a:r>
              <a:rPr lang="nl-BE" sz="2800" dirty="0" smtClean="0"/>
              <a:t> </a:t>
            </a:r>
            <a:r>
              <a:rPr lang="nl-BE" sz="2800" dirty="0" err="1" smtClean="0"/>
              <a:t>reward</a:t>
            </a:r>
            <a:r>
              <a:rPr lang="nl-BE" sz="2800" dirty="0" smtClean="0"/>
              <a:t> in </a:t>
            </a:r>
            <a:r>
              <a:rPr lang="nl-BE" sz="2800" dirty="0" err="1" smtClean="0"/>
              <a:t>heaven</a:t>
            </a:r>
            <a:r>
              <a:rPr lang="nl-BE" dirty="0" smtClean="0"/>
              <a:t>” </a:t>
            </a:r>
          </a:p>
          <a:p>
            <a:pPr marL="0" indent="0" algn="ctr">
              <a:buNone/>
            </a:pPr>
            <a:r>
              <a:rPr lang="nl-BE" dirty="0" smtClean="0"/>
              <a:t>(in Barlow &amp; Duncan, 1994)</a:t>
            </a:r>
          </a:p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 err="1"/>
              <a:t>T</a:t>
            </a:r>
            <a:r>
              <a:rPr lang="nl-BE" dirty="0" err="1" smtClean="0"/>
              <a:t>hanks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Marja Elsinga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smtClean="0"/>
              <a:t>the first move…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89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Major (policy) trends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3951209"/>
          </a:xfrm>
        </p:spPr>
        <p:txBody>
          <a:bodyPr/>
          <a:lstStyle/>
          <a:p>
            <a:endParaRPr lang="nl-BE" sz="2000" dirty="0" smtClean="0"/>
          </a:p>
          <a:p>
            <a:r>
              <a:rPr lang="nl-BE" sz="2000" dirty="0" err="1" smtClean="0"/>
              <a:t>decommodification</a:t>
            </a:r>
            <a:r>
              <a:rPr lang="nl-BE" sz="2000" dirty="0" smtClean="0"/>
              <a:t> (postwar-1989: </a:t>
            </a:r>
            <a:r>
              <a:rPr lang="nl-BE" sz="2000" dirty="0" err="1" smtClean="0"/>
              <a:t>partly</a:t>
            </a:r>
            <a:r>
              <a:rPr lang="nl-BE" sz="2000" dirty="0" smtClean="0"/>
              <a:t> in </a:t>
            </a:r>
            <a:r>
              <a:rPr lang="nl-BE" sz="2000" dirty="0" err="1" smtClean="0"/>
              <a:t>some</a:t>
            </a:r>
            <a:r>
              <a:rPr lang="nl-BE" sz="2000" dirty="0" smtClean="0"/>
              <a:t> </a:t>
            </a:r>
            <a:r>
              <a:rPr lang="nl-BE" sz="2000" dirty="0" err="1" smtClean="0"/>
              <a:t>countries</a:t>
            </a:r>
            <a:r>
              <a:rPr lang="nl-BE" sz="2000" dirty="0" smtClean="0"/>
              <a:t>; extreem in </a:t>
            </a:r>
            <a:r>
              <a:rPr lang="nl-BE" sz="2000" dirty="0" err="1" smtClean="0"/>
              <a:t>Eastern</a:t>
            </a:r>
            <a:r>
              <a:rPr lang="nl-BE" sz="2000" dirty="0" smtClean="0"/>
              <a:t> Europe)  </a:t>
            </a:r>
            <a:r>
              <a:rPr lang="nl-BE" sz="2000" dirty="0" smtClean="0">
                <a:sym typeface="Wingdings" pitchFamily="2" charset="2"/>
              </a:rPr>
              <a:t> </a:t>
            </a:r>
            <a:r>
              <a:rPr lang="nl-BE" sz="2000" dirty="0" err="1" smtClean="0"/>
              <a:t>recommodification</a:t>
            </a:r>
            <a:r>
              <a:rPr lang="nl-BE" sz="2000" dirty="0" smtClean="0"/>
              <a:t> (post-1989: </a:t>
            </a:r>
            <a:r>
              <a:rPr lang="nl-BE" sz="2000" dirty="0" err="1" smtClean="0"/>
              <a:t>nearly</a:t>
            </a:r>
            <a:r>
              <a:rPr lang="nl-BE" sz="2000" dirty="0" smtClean="0"/>
              <a:t> </a:t>
            </a:r>
            <a:r>
              <a:rPr lang="nl-BE" sz="2000" dirty="0" err="1" smtClean="0"/>
              <a:t>everywhere</a:t>
            </a:r>
            <a:r>
              <a:rPr lang="nl-BE" sz="2000" dirty="0" smtClean="0"/>
              <a:t>)</a:t>
            </a:r>
          </a:p>
          <a:p>
            <a:endParaRPr lang="nl-BE" sz="2000" dirty="0" smtClean="0"/>
          </a:p>
          <a:p>
            <a:r>
              <a:rPr lang="nl-BE" sz="2000" dirty="0" err="1" smtClean="0"/>
              <a:t>deregulation</a:t>
            </a:r>
            <a:r>
              <a:rPr lang="nl-BE" sz="2000" dirty="0" err="1" smtClean="0">
                <a:sym typeface="Wingdings" pitchFamily="2" charset="2"/>
              </a:rPr>
              <a:t>more</a:t>
            </a:r>
            <a:r>
              <a:rPr lang="nl-BE" sz="2000" dirty="0" smtClean="0">
                <a:sym typeface="Wingdings" pitchFamily="2" charset="2"/>
              </a:rPr>
              <a:t> market-led </a:t>
            </a:r>
            <a:r>
              <a:rPr lang="nl-BE" sz="2000" dirty="0" err="1" smtClean="0">
                <a:sym typeface="Wingdings" pitchFamily="2" charset="2"/>
              </a:rPr>
              <a:t>production</a:t>
            </a:r>
            <a:r>
              <a:rPr lang="nl-BE" sz="2000" dirty="0" smtClean="0">
                <a:sym typeface="Wingdings" pitchFamily="2" charset="2"/>
              </a:rPr>
              <a:t> and </a:t>
            </a:r>
            <a:r>
              <a:rPr lang="nl-BE" sz="2000" dirty="0" err="1" smtClean="0">
                <a:sym typeface="Wingdings" pitchFamily="2" charset="2"/>
              </a:rPr>
              <a:t>allocation</a:t>
            </a:r>
            <a:r>
              <a:rPr lang="nl-BE" sz="2000" dirty="0" smtClean="0">
                <a:sym typeface="Wingdings" pitchFamily="2" charset="2"/>
              </a:rPr>
              <a:t> of </a:t>
            </a:r>
            <a:r>
              <a:rPr lang="nl-BE" sz="2000" dirty="0" err="1" smtClean="0">
                <a:sym typeface="Wingdings" pitchFamily="2" charset="2"/>
              </a:rPr>
              <a:t>housing</a:t>
            </a:r>
            <a:endParaRPr lang="nl-BE" sz="2000" dirty="0" smtClean="0">
              <a:sym typeface="Wingdings" pitchFamily="2" charset="2"/>
            </a:endParaRPr>
          </a:p>
          <a:p>
            <a:endParaRPr lang="nl-BE" sz="2000" dirty="0"/>
          </a:p>
          <a:p>
            <a:r>
              <a:rPr lang="nl-BE" sz="2000" dirty="0" smtClean="0"/>
              <a:t>promotion of home </a:t>
            </a:r>
            <a:r>
              <a:rPr lang="nl-BE" sz="2000" dirty="0" err="1" smtClean="0"/>
              <a:t>ownership</a:t>
            </a:r>
            <a:r>
              <a:rPr lang="nl-BE" sz="2000" dirty="0" smtClean="0"/>
              <a:t> </a:t>
            </a:r>
            <a:r>
              <a:rPr lang="nl-BE" sz="2000" dirty="0" smtClean="0">
                <a:sym typeface="Wingdings" pitchFamily="2" charset="2"/>
              </a:rPr>
              <a:t> </a:t>
            </a:r>
            <a:r>
              <a:rPr lang="nl-BE" sz="2000" dirty="0" err="1" smtClean="0">
                <a:sym typeface="Wingdings" pitchFamily="2" charset="2"/>
              </a:rPr>
              <a:t>decline</a:t>
            </a:r>
            <a:r>
              <a:rPr lang="nl-BE" sz="2000" dirty="0" smtClean="0">
                <a:sym typeface="Wingdings" pitchFamily="2" charset="2"/>
              </a:rPr>
              <a:t> </a:t>
            </a:r>
            <a:r>
              <a:rPr lang="nl-BE" sz="2000" dirty="0" err="1" smtClean="0">
                <a:sym typeface="Wingdings" pitchFamily="2" charset="2"/>
              </a:rPr>
              <a:t>social</a:t>
            </a:r>
            <a:r>
              <a:rPr lang="nl-BE" sz="2000" dirty="0" smtClean="0">
                <a:sym typeface="Wingdings" pitchFamily="2" charset="2"/>
              </a:rPr>
              <a:t> </a:t>
            </a:r>
            <a:r>
              <a:rPr lang="nl-BE" sz="2000" dirty="0" err="1" smtClean="0">
                <a:sym typeface="Wingdings" pitchFamily="2" charset="2"/>
              </a:rPr>
              <a:t>rental</a:t>
            </a:r>
            <a:r>
              <a:rPr lang="nl-BE" sz="2000" dirty="0" smtClean="0">
                <a:sym typeface="Wingdings" pitchFamily="2" charset="2"/>
              </a:rPr>
              <a:t> </a:t>
            </a:r>
            <a:r>
              <a:rPr lang="nl-BE" sz="2000" dirty="0" err="1" smtClean="0">
                <a:sym typeface="Wingdings" pitchFamily="2" charset="2"/>
              </a:rPr>
              <a:t>housing</a:t>
            </a:r>
            <a:endParaRPr lang="nl-BE" sz="20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nl-BE" sz="2000" dirty="0" smtClean="0"/>
          </a:p>
          <a:p>
            <a:r>
              <a:rPr lang="nl-BE" sz="2000" dirty="0" err="1"/>
              <a:t>b</a:t>
            </a:r>
            <a:r>
              <a:rPr lang="nl-BE" sz="2000" dirty="0" err="1" smtClean="0"/>
              <a:t>ricks</a:t>
            </a:r>
            <a:r>
              <a:rPr lang="nl-BE" sz="2000" dirty="0" smtClean="0"/>
              <a:t> &amp; </a:t>
            </a:r>
            <a:r>
              <a:rPr lang="nl-BE" sz="2000" dirty="0" err="1" smtClean="0"/>
              <a:t>mortar</a:t>
            </a:r>
            <a:r>
              <a:rPr lang="nl-BE" sz="2000" dirty="0" smtClean="0"/>
              <a:t> subsidies </a:t>
            </a:r>
            <a:r>
              <a:rPr lang="nl-BE" sz="2000" dirty="0" smtClean="0">
                <a:sym typeface="Wingdings" panose="05000000000000000000" pitchFamily="2" charset="2"/>
              </a:rPr>
              <a:t> </a:t>
            </a:r>
            <a:r>
              <a:rPr lang="nl-BE" sz="2000" dirty="0" err="1" smtClean="0">
                <a:sym typeface="Wingdings" panose="05000000000000000000" pitchFamily="2" charset="2"/>
              </a:rPr>
              <a:t>housing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allowance</a:t>
            </a:r>
            <a:r>
              <a:rPr lang="nl-BE" sz="2000" dirty="0" smtClean="0">
                <a:sym typeface="Wingdings" panose="05000000000000000000" pitchFamily="2" charset="2"/>
              </a:rPr>
              <a:t>  drop new house </a:t>
            </a:r>
            <a:r>
              <a:rPr lang="nl-BE" sz="2000" dirty="0" err="1" smtClean="0">
                <a:sym typeface="Wingdings" panose="05000000000000000000" pitchFamily="2" charset="2"/>
              </a:rPr>
              <a:t>construction</a:t>
            </a:r>
            <a:endParaRPr lang="nl-BE" sz="2000" dirty="0" smtClean="0">
              <a:sym typeface="Wingdings" panose="05000000000000000000" pitchFamily="2" charset="2"/>
            </a:endParaRPr>
          </a:p>
          <a:p>
            <a:endParaRPr lang="nl-BE" sz="2000" dirty="0" smtClean="0">
              <a:sym typeface="Wingdings" panose="05000000000000000000" pitchFamily="2" charset="2"/>
            </a:endParaRPr>
          </a:p>
          <a:p>
            <a:r>
              <a:rPr lang="nl-BE" sz="2000" dirty="0" err="1" smtClean="0"/>
              <a:t>growing</a:t>
            </a:r>
            <a:r>
              <a:rPr lang="nl-BE" sz="2000" dirty="0" smtClean="0"/>
              <a:t> </a:t>
            </a:r>
            <a:r>
              <a:rPr lang="nl-BE" sz="2000" dirty="0"/>
              <a:t>‘</a:t>
            </a:r>
            <a:r>
              <a:rPr lang="nl-BE" sz="2000" dirty="0" err="1"/>
              <a:t>obsession</a:t>
            </a:r>
            <a:r>
              <a:rPr lang="nl-BE" sz="2000" dirty="0"/>
              <a:t>’ </a:t>
            </a:r>
            <a:r>
              <a:rPr lang="nl-BE" sz="2000" dirty="0" err="1"/>
              <a:t>with</a:t>
            </a:r>
            <a:r>
              <a:rPr lang="nl-BE" sz="2000" dirty="0"/>
              <a:t> </a:t>
            </a:r>
            <a:r>
              <a:rPr lang="nl-BE" sz="2000" dirty="0" err="1"/>
              <a:t>tenure</a:t>
            </a:r>
            <a:r>
              <a:rPr lang="nl-BE" sz="2000" dirty="0"/>
              <a:t>/</a:t>
            </a:r>
            <a:r>
              <a:rPr lang="nl-BE" sz="2000" dirty="0" err="1"/>
              <a:t>homeownership</a:t>
            </a:r>
            <a:endParaRPr lang="nl-BE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95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nl-NL" sz="3200" dirty="0" smtClean="0"/>
              <a:t>Reasons/discourse to encourage home ownership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416800" cy="3927897"/>
          </a:xfrm>
        </p:spPr>
        <p:txBody>
          <a:bodyPr/>
          <a:lstStyle/>
          <a:p>
            <a:endParaRPr lang="nl-BE" altLang="nl-NL" sz="2000" dirty="0" smtClean="0"/>
          </a:p>
          <a:p>
            <a:r>
              <a:rPr lang="nl-BE" altLang="nl-NL" sz="2000" dirty="0" err="1" smtClean="0"/>
              <a:t>Historically</a:t>
            </a:r>
            <a:r>
              <a:rPr lang="nl-BE" altLang="nl-NL" sz="2000" dirty="0" smtClean="0"/>
              <a:t> in </a:t>
            </a:r>
            <a:r>
              <a:rPr lang="nl-BE" altLang="nl-NL" sz="2000" dirty="0" err="1" smtClean="0"/>
              <a:t>some</a:t>
            </a:r>
            <a:r>
              <a:rPr lang="nl-BE" altLang="nl-NL" sz="2000" dirty="0" smtClean="0"/>
              <a:t> </a:t>
            </a:r>
            <a:r>
              <a:rPr lang="nl-BE" altLang="nl-NL" sz="2000" dirty="0" err="1" smtClean="0"/>
              <a:t>countries</a:t>
            </a:r>
            <a:r>
              <a:rPr lang="nl-BE" altLang="nl-NL" sz="2000" dirty="0" smtClean="0"/>
              <a:t>: </a:t>
            </a:r>
            <a:r>
              <a:rPr lang="nl-BE" altLang="nl-NL" sz="2000" dirty="0" err="1" smtClean="0"/>
              <a:t>to</a:t>
            </a:r>
            <a:r>
              <a:rPr lang="nl-BE" altLang="nl-NL" sz="2000" dirty="0" smtClean="0"/>
              <a:t> discipline the </a:t>
            </a:r>
            <a:r>
              <a:rPr lang="nl-BE" altLang="nl-NL" sz="2000" dirty="0" err="1" smtClean="0"/>
              <a:t>workers</a:t>
            </a:r>
            <a:r>
              <a:rPr lang="nl-BE" altLang="nl-NL" sz="2000" dirty="0" smtClean="0"/>
              <a:t> (‘</a:t>
            </a:r>
            <a:r>
              <a:rPr lang="nl-BE" altLang="nl-NL" sz="2000" dirty="0" err="1" smtClean="0"/>
              <a:t>stake</a:t>
            </a:r>
            <a:r>
              <a:rPr lang="nl-BE" altLang="nl-NL" sz="2000" dirty="0" smtClean="0"/>
              <a:t> in society’)</a:t>
            </a:r>
          </a:p>
          <a:p>
            <a:endParaRPr lang="en-GB" altLang="nl-NL" sz="2000" dirty="0" smtClean="0"/>
          </a:p>
          <a:p>
            <a:r>
              <a:rPr lang="en-GB" altLang="nl-NL" sz="2000" dirty="0" smtClean="0"/>
              <a:t>Make households build </a:t>
            </a:r>
            <a:r>
              <a:rPr lang="en-GB" altLang="nl-NL" sz="2000" dirty="0" smtClean="0">
                <a:solidFill>
                  <a:srgbClr val="FF0000"/>
                </a:solidFill>
              </a:rPr>
              <a:t>equity</a:t>
            </a:r>
            <a:r>
              <a:rPr lang="en-GB" altLang="nl-NL" sz="2000" dirty="0" smtClean="0"/>
              <a:t> (‘property owning society’)</a:t>
            </a:r>
          </a:p>
          <a:p>
            <a:r>
              <a:rPr lang="en-GB" altLang="nl-NL" sz="2000" dirty="0" smtClean="0"/>
              <a:t>Help households to achieve the </a:t>
            </a:r>
            <a:r>
              <a:rPr lang="en-GB" altLang="nl-NL" sz="2000" dirty="0" smtClean="0">
                <a:solidFill>
                  <a:srgbClr val="FF0000"/>
                </a:solidFill>
              </a:rPr>
              <a:t>preferred tenure or dream</a:t>
            </a:r>
          </a:p>
          <a:p>
            <a:r>
              <a:rPr lang="en-GB" altLang="nl-NL" sz="2000" dirty="0" smtClean="0"/>
              <a:t>Empower people, create </a:t>
            </a:r>
            <a:r>
              <a:rPr lang="en-GB" altLang="nl-NL" sz="2000" dirty="0" smtClean="0">
                <a:solidFill>
                  <a:srgbClr val="FF0000"/>
                </a:solidFill>
              </a:rPr>
              <a:t>better</a:t>
            </a:r>
            <a:r>
              <a:rPr lang="en-GB" altLang="nl-NL" sz="2000" dirty="0" smtClean="0"/>
              <a:t> citizens</a:t>
            </a:r>
          </a:p>
          <a:p>
            <a:r>
              <a:rPr lang="en-GB" altLang="nl-NL" sz="2000" dirty="0" smtClean="0"/>
              <a:t>Increase </a:t>
            </a:r>
            <a:r>
              <a:rPr lang="en-GB" altLang="nl-NL" sz="2000" dirty="0" smtClean="0">
                <a:solidFill>
                  <a:srgbClr val="FF0000"/>
                </a:solidFill>
              </a:rPr>
              <a:t>involvement</a:t>
            </a:r>
            <a:r>
              <a:rPr lang="en-GB" altLang="nl-NL" sz="2000" dirty="0" smtClean="0"/>
              <a:t> in neighbourhoods</a:t>
            </a:r>
          </a:p>
          <a:p>
            <a:pPr marL="0" indent="0">
              <a:buNone/>
            </a:pPr>
            <a:endParaRPr lang="en-GB" altLang="nl-NL" sz="2000" dirty="0" smtClean="0"/>
          </a:p>
          <a:p>
            <a:r>
              <a:rPr lang="en-GB" altLang="nl-NL" sz="2000" dirty="0" smtClean="0"/>
              <a:t>Reduce</a:t>
            </a:r>
            <a:r>
              <a:rPr lang="en-GB" altLang="nl-NL" sz="2000" dirty="0" smtClean="0">
                <a:solidFill>
                  <a:srgbClr val="FF0000"/>
                </a:solidFill>
              </a:rPr>
              <a:t> government involvement (Washington consensus)</a:t>
            </a:r>
          </a:p>
          <a:p>
            <a:endParaRPr lang="en-GB" altLang="nl-N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3200" b="1" dirty="0" smtClean="0"/>
              <a:t>Home ownership in the EU27, </a:t>
            </a:r>
            <a:r>
              <a:rPr lang="en-GB" altLang="nl-NL" sz="2400" b="1" dirty="0" smtClean="0"/>
              <a:t>EU-SILC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25" y="2060575"/>
            <a:ext cx="2736850" cy="3354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endParaRPr lang="en-US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Largest (&gt;75%) in Eastern, Southern Europe, BE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US" sz="200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Around 65 - 75%: UK, IE, SE, PL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US" sz="200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Relatively low (&lt; 60%) in GE, AT, DE, DK, FI, CZ and NL</a:t>
            </a:r>
          </a:p>
        </p:txBody>
      </p:sp>
      <p:pic>
        <p:nvPicPr>
          <p:cNvPr id="6148" name="Content Placeholder 5" descr="Home ownership rate in the EU A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322413"/>
            <a:ext cx="5787658" cy="4092550"/>
          </a:xfrm>
          <a:noFill/>
        </p:spPr>
      </p:pic>
    </p:spTree>
    <p:extLst>
      <p:ext uri="{BB962C8B-B14F-4D97-AF65-F5344CB8AC3E}">
        <p14:creationId xmlns:p14="http://schemas.microsoft.com/office/powerpoint/2010/main" val="27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96200" y="5837238"/>
            <a:ext cx="685800" cy="2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00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SzPct val="6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2D622F2-AB2E-45F4-9EC0-6DE1401A810C}" type="slidenum">
              <a:rPr lang="en-US" altLang="nl-NL" sz="2200">
                <a:latin typeface="Tahoma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nl-NL" sz="220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704850"/>
            <a:ext cx="7659688" cy="1066800"/>
          </a:xfrm>
        </p:spPr>
        <p:txBody>
          <a:bodyPr/>
          <a:lstStyle/>
          <a:p>
            <a:r>
              <a:rPr lang="nl-NL" altLang="nl-NL" dirty="0" smtClean="0"/>
              <a:t>Home </a:t>
            </a:r>
            <a:r>
              <a:rPr lang="nl-NL" altLang="nl-NL" dirty="0" err="1" smtClean="0"/>
              <a:t>ownership</a:t>
            </a:r>
            <a:r>
              <a:rPr lang="nl-NL" altLang="nl-NL" dirty="0" smtClean="0"/>
              <a:t> in Europe </a:t>
            </a:r>
            <a:r>
              <a:rPr lang="en-GB" altLang="nl-NL" sz="1400" dirty="0" smtClean="0"/>
              <a:t>Sources: </a:t>
            </a:r>
            <a:r>
              <a:rPr lang="en-GB" altLang="nl-NL" sz="1400" dirty="0" err="1" smtClean="0"/>
              <a:t>Catte</a:t>
            </a:r>
            <a:r>
              <a:rPr lang="en-GB" altLang="nl-NL" sz="1400" dirty="0" smtClean="0"/>
              <a:t> </a:t>
            </a:r>
            <a:r>
              <a:rPr lang="en-GB" altLang="nl-NL" sz="1400" i="1" dirty="0" smtClean="0"/>
              <a:t>et al</a:t>
            </a:r>
            <a:r>
              <a:rPr lang="en-GB" altLang="nl-NL" sz="1400" dirty="0" smtClean="0"/>
              <a:t> (2004), Scanlon and Whitehead (2007), EMF (2010),MRI (1996), </a:t>
            </a:r>
            <a:r>
              <a:rPr lang="en-GB" altLang="nl-NL" sz="1400" dirty="0" err="1" smtClean="0"/>
              <a:t>Balchin</a:t>
            </a:r>
            <a:r>
              <a:rPr lang="en-GB" altLang="nl-NL" sz="1400" dirty="0" smtClean="0"/>
              <a:t> (1996)</a:t>
            </a:r>
            <a:endParaRPr lang="nl-NL" altLang="nl-NL" sz="1400" dirty="0" smtClean="0"/>
          </a:p>
        </p:txBody>
      </p:sp>
      <p:pic>
        <p:nvPicPr>
          <p:cNvPr id="7172" name="Chart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975"/>
            <a:ext cx="4592638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Chart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2324100"/>
            <a:ext cx="459263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98884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/>
              <a:t>1945-2010 W Euro</a:t>
            </a:r>
            <a:endParaRPr lang="nl-BE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198884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/>
              <a:t>1990-2010 E Euro</a:t>
            </a:r>
            <a:endParaRPr lang="nl-BE" sz="1200" b="1" dirty="0"/>
          </a:p>
        </p:txBody>
      </p:sp>
    </p:spTree>
    <p:extLst>
      <p:ext uri="{BB962C8B-B14F-4D97-AF65-F5344CB8AC3E}">
        <p14:creationId xmlns:p14="http://schemas.microsoft.com/office/powerpoint/2010/main" val="33645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4313" y="549275"/>
            <a:ext cx="7659687" cy="517525"/>
          </a:xfrm>
        </p:spPr>
        <p:txBody>
          <a:bodyPr/>
          <a:lstStyle/>
          <a:p>
            <a:r>
              <a:rPr lang="nl-NL" altLang="nl-NL" sz="2300" smtClean="0"/>
              <a:t>Home ownership by income quartile, EU-SILC 2009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85913" y="1928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SzPct val="6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2200">
              <a:latin typeface="Tahoma" pitchFamily="34" charset="0"/>
              <a:ea typeface="MS PGothic" pitchFamily="34" charset="-128"/>
            </a:endParaRPr>
          </a:p>
        </p:txBody>
      </p:sp>
      <p:graphicFrame>
        <p:nvGraphicFramePr>
          <p:cNvPr id="9" name="Grafiek 1"/>
          <p:cNvGraphicFramePr>
            <a:graphicFrameLocks/>
          </p:cNvGraphicFramePr>
          <p:nvPr/>
        </p:nvGraphicFramePr>
        <p:xfrm>
          <a:off x="476250" y="1143000"/>
          <a:ext cx="828675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15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784976" cy="561975"/>
          </a:xfrm>
        </p:spPr>
        <p:txBody>
          <a:bodyPr>
            <a:normAutofit fontScale="90000"/>
          </a:bodyPr>
          <a:lstStyle/>
          <a:p>
            <a:r>
              <a:rPr lang="en-GB" altLang="nl-NL" sz="3200" dirty="0" smtClean="0"/>
              <a:t>Rental sector (%) </a:t>
            </a:r>
            <a:r>
              <a:rPr lang="en-GB" altLang="nl-NL" sz="3200" dirty="0"/>
              <a:t>&amp;</a:t>
            </a:r>
            <a:r>
              <a:rPr lang="en-GB" altLang="nl-NL" sz="3200" dirty="0" smtClean="0"/>
              <a:t> household income, EUSILC 2009</a:t>
            </a:r>
            <a:endParaRPr lang="nl-NL" altLang="nl-NL" sz="32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147762" y="3257550"/>
          <a:ext cx="65436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257300" y="857250"/>
          <a:ext cx="60007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27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KULAK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108BD9"/>
    </a:lt2>
    <a:accent1>
      <a:srgbClr val="ADC610"/>
    </a:accent1>
    <a:accent2>
      <a:srgbClr val="002B60"/>
    </a:accent2>
    <a:accent3>
      <a:srgbClr val="FFFFFF"/>
    </a:accent3>
    <a:accent4>
      <a:srgbClr val="000000"/>
    </a:accent4>
    <a:accent5>
      <a:srgbClr val="D3DFAA"/>
    </a:accent5>
    <a:accent6>
      <a:srgbClr val="002656"/>
    </a:accent6>
    <a:hlink>
      <a:srgbClr val="A10058"/>
    </a:hlink>
    <a:folHlink>
      <a:srgbClr val="66BCAA"/>
    </a:folHlink>
  </a:clrScheme>
  <a:fontScheme name="Default Design">
    <a:majorFont>
      <a:latin typeface="Bookman Old Style"/>
      <a:ea typeface=""/>
      <a:cs typeface=""/>
    </a:majorFont>
    <a:minorFont>
      <a:latin typeface="Tahoma"/>
      <a:ea typeface=""/>
      <a:cs typeface="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108BD9"/>
    </a:lt2>
    <a:accent1>
      <a:srgbClr val="ADC610"/>
    </a:accent1>
    <a:accent2>
      <a:srgbClr val="002B60"/>
    </a:accent2>
    <a:accent3>
      <a:srgbClr val="FFFFFF"/>
    </a:accent3>
    <a:accent4>
      <a:srgbClr val="000000"/>
    </a:accent4>
    <a:accent5>
      <a:srgbClr val="D3DFAA"/>
    </a:accent5>
    <a:accent6>
      <a:srgbClr val="002656"/>
    </a:accent6>
    <a:hlink>
      <a:srgbClr val="A10058"/>
    </a:hlink>
    <a:folHlink>
      <a:srgbClr val="66BCAA"/>
    </a:folHlink>
  </a:clrScheme>
  <a:fontScheme name="Default Design">
    <a:majorFont>
      <a:latin typeface="Bookman Old Style"/>
      <a:ea typeface=""/>
      <a:cs typeface=""/>
    </a:majorFont>
    <a:minorFont>
      <a:latin typeface="Tahoma"/>
      <a:ea typeface=""/>
      <a:cs typeface="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108BD9"/>
    </a:lt2>
    <a:accent1>
      <a:srgbClr val="ADC610"/>
    </a:accent1>
    <a:accent2>
      <a:srgbClr val="002B60"/>
    </a:accent2>
    <a:accent3>
      <a:srgbClr val="FFFFFF"/>
    </a:accent3>
    <a:accent4>
      <a:srgbClr val="000000"/>
    </a:accent4>
    <a:accent5>
      <a:srgbClr val="D3DFAA"/>
    </a:accent5>
    <a:accent6>
      <a:srgbClr val="002656"/>
    </a:accent6>
    <a:hlink>
      <a:srgbClr val="A10058"/>
    </a:hlink>
    <a:folHlink>
      <a:srgbClr val="66BCAA"/>
    </a:folHlink>
  </a:clrScheme>
  <a:fontScheme name="Default Design">
    <a:majorFont>
      <a:latin typeface="Bookman Old Style"/>
      <a:ea typeface=""/>
      <a:cs typeface=""/>
    </a:majorFont>
    <a:minorFont>
      <a:latin typeface="Tahoma"/>
      <a:ea typeface=""/>
      <a:cs typeface="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912</TotalTime>
  <Words>1406</Words>
  <Application>Microsoft Office PowerPoint</Application>
  <PresentationFormat>Diavoorstelling (4:3)</PresentationFormat>
  <Paragraphs>222</Paragraphs>
  <Slides>36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Corporate-KULAK-Liggend-Achtergrond Wit</vt:lpstr>
      <vt:lpstr>Housing, welfare and the market:  an impossible combination?</vt:lpstr>
      <vt:lpstr>Content</vt:lpstr>
      <vt:lpstr>Warning</vt:lpstr>
      <vt:lpstr>Major (policy) trends</vt:lpstr>
      <vt:lpstr>Reasons/discourse to encourage home ownership</vt:lpstr>
      <vt:lpstr>Home ownership in the EU27, EU-SILC 2009</vt:lpstr>
      <vt:lpstr>Home ownership in Europe Sources: Catte et al (2004), Scanlon and Whitehead (2007), EMF (2010),MRI (1996), Balchin (1996)</vt:lpstr>
      <vt:lpstr>Home ownership by income quartile, EU-SILC 2009</vt:lpstr>
      <vt:lpstr>Rental sector (%) &amp; household income, EUSILC 2009</vt:lpstr>
      <vt:lpstr>To take along</vt:lpstr>
      <vt:lpstr>The housing crisis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After the crisis</vt:lpstr>
      <vt:lpstr>PowerPoint-presentatie</vt:lpstr>
      <vt:lpstr>PowerPoint-presentatie</vt:lpstr>
      <vt:lpstr>PowerPoint-presentatie</vt:lpstr>
      <vt:lpstr>Affordability</vt:lpstr>
      <vt:lpstr>PowerPoint-presentatie</vt:lpstr>
      <vt:lpstr>Conclusion</vt:lpstr>
      <vt:lpstr>Way out…</vt:lpstr>
      <vt:lpstr>Way out…</vt:lpstr>
      <vt:lpstr>So, market provision and allocation has its problems…</vt:lpstr>
      <vt:lpstr>Markets are not perfect, they fail…</vt:lpstr>
      <vt:lpstr>PowerPoint-presentatie</vt:lpstr>
      <vt:lpstr>Markets are not perfect, they fail…</vt:lpstr>
      <vt:lpstr>Market failure is intensified…</vt:lpstr>
      <vt:lpstr>What now?</vt:lpstr>
      <vt:lpstr>What now?</vt:lpstr>
      <vt:lpstr>What now?</vt:lpstr>
      <vt:lpstr>To end… </vt:lpstr>
      <vt:lpstr>To end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KULAK - Versie 24 juli 2012</dc:description>
  <cp:lastModifiedBy>Michel</cp:lastModifiedBy>
  <cp:revision>109</cp:revision>
  <dcterms:created xsi:type="dcterms:W3CDTF">2012-07-10T07:57:57Z</dcterms:created>
  <dcterms:modified xsi:type="dcterms:W3CDTF">2014-10-03T06:32:04Z</dcterms:modified>
</cp:coreProperties>
</file>