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86" r:id="rId5"/>
    <p:sldId id="279" r:id="rId6"/>
    <p:sldId id="280" r:id="rId7"/>
    <p:sldId id="288" r:id="rId8"/>
    <p:sldId id="281" r:id="rId9"/>
    <p:sldId id="282" r:id="rId10"/>
    <p:sldId id="283" r:id="rId11"/>
    <p:sldId id="284" r:id="rId12"/>
    <p:sldId id="285" r:id="rId13"/>
    <p:sldId id="287" r:id="rId14"/>
    <p:sldId id="262" r:id="rId15"/>
  </p:sldIdLst>
  <p:sldSz cx="9144000" cy="6858000" type="screen4x3"/>
  <p:notesSz cx="6805613" cy="99393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600CC"/>
    <a:srgbClr val="CC99FF"/>
    <a:srgbClr val="969696"/>
    <a:srgbClr val="660066"/>
    <a:srgbClr val="BA8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506B9-0523-4F2D-82FD-654DA893D8A3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474B-CD0A-4DEC-9124-0428E9B4DE1A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70A7-A2E5-4A2A-82D1-4783508C5A7D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EAA2B-0300-4B1B-8B6C-24C7A6EFCFA1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13CB0-C421-4F5D-AC72-7FCE81CB9BEA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EC4A-BC09-4D83-8B4D-CC5EC3FE0B93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A2A35-CFA2-46EB-972E-27B5005F4D0C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A07-6777-4174-8BF5-7B5C3F940EED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47DF9-4E91-48E6-BFDC-3CCE2867F724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2092-5344-4D5B-903E-46B7990628B1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4B8E3-271D-45A5-92C8-8EC710D5953F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9F8AFC-F2F5-41EA-8327-723497C2CF60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aisfundac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S:\Dir_Movilizacion\2012\3_COMUNICACION\identidad_visual\logos\Escalera_detalle_b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5085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39750" y="3068638"/>
            <a:ext cx="7993063" cy="1470025"/>
          </a:xfrm>
        </p:spPr>
        <p:txBody>
          <a:bodyPr/>
          <a:lstStyle/>
          <a:p>
            <a:pPr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market and housing: the necessity of regulation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case of Spain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7 Título"/>
          <p:cNvSpPr txBox="1">
            <a:spLocks/>
          </p:cNvSpPr>
          <p:nvPr/>
        </p:nvSpPr>
        <p:spPr bwMode="auto">
          <a:xfrm>
            <a:off x="395288" y="5589588"/>
            <a:ext cx="52562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GB" sz="21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Alliances to Fight Poverty Seminar</a:t>
            </a:r>
          </a:p>
          <a:p>
            <a:pPr algn="r" eaLnBrk="0" hangingPunct="0">
              <a:defRPr/>
            </a:pPr>
            <a:r>
              <a:rPr lang="en-GB" sz="21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October, 3rd 2014</a:t>
            </a:r>
          </a:p>
          <a:p>
            <a:pPr algn="r" eaLnBrk="0" hangingPunct="0">
              <a:defRPr/>
            </a:pPr>
            <a:r>
              <a:rPr lang="en-GB" sz="21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Marseille</a:t>
            </a:r>
            <a:endParaRPr lang="en-GB" sz="2100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5 Imagen" descr="logo_horizon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4148" y="5805264"/>
            <a:ext cx="2432308" cy="553231"/>
          </a:xfrm>
          <a:prstGeom prst="rect">
            <a:avLst/>
          </a:prstGeom>
        </p:spPr>
      </p:pic>
      <p:pic>
        <p:nvPicPr>
          <p:cNvPr id="9" name="Picture 3" descr="C:\Users\Patriciab\Pictures\HOUSING FIRST\1182617690_7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6672"/>
            <a:ext cx="374904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29600" cy="4281488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500" dirty="0" smtClean="0">
                <a:latin typeface="Calibri" pitchFamily="34" charset="0"/>
                <a:ea typeface="+mn-ea"/>
              </a:rPr>
              <a:t>It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never</a:t>
            </a:r>
            <a:r>
              <a:rPr lang="en-GB" sz="2500" dirty="0" smtClean="0">
                <a:latin typeface="Calibri" pitchFamily="34" charset="0"/>
                <a:ea typeface="+mn-ea"/>
              </a:rPr>
              <a:t> has been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a political priority</a:t>
            </a:r>
            <a:r>
              <a:rPr lang="en-GB" sz="2500" dirty="0" smtClean="0">
                <a:latin typeface="Calibri" pitchFamily="34" charset="0"/>
                <a:ea typeface="+mn-ea"/>
              </a:rPr>
              <a:t>...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500" dirty="0" smtClean="0">
                <a:latin typeface="Calibri" pitchFamily="34" charset="0"/>
                <a:ea typeface="+mn-ea"/>
              </a:rPr>
              <a:t>National and regional governments are in the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process of selling their housing stock</a:t>
            </a:r>
            <a:r>
              <a:rPr lang="en-GB" sz="2500" dirty="0" smtClean="0">
                <a:latin typeface="Calibri" pitchFamily="34" charset="0"/>
                <a:ea typeface="+mn-ea"/>
              </a:rPr>
              <a:t> (most of them to investment funds)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500" dirty="0" smtClean="0">
                <a:latin typeface="Calibri" pitchFamily="34" charset="0"/>
                <a:ea typeface="+mn-ea"/>
              </a:rPr>
              <a:t>At this moment, due to rental market prices adjustment,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social rent is more expensive than private</a:t>
            </a:r>
            <a:r>
              <a:rPr lang="en-GB" sz="2500" dirty="0" smtClean="0">
                <a:latin typeface="Calibri" pitchFamily="34" charset="0"/>
                <a:ea typeface="+mn-ea"/>
              </a:rPr>
              <a:t>!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Clear downward trend </a:t>
            </a:r>
            <a:r>
              <a:rPr lang="en-GB" sz="2500" dirty="0" smtClean="0">
                <a:latin typeface="Calibri" pitchFamily="34" charset="0"/>
                <a:ea typeface="+mn-ea"/>
              </a:rPr>
              <a:t>in social/public housing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500" dirty="0" smtClean="0">
                <a:latin typeface="Calibri" pitchFamily="34" charset="0"/>
                <a:ea typeface="+mn-ea"/>
              </a:rPr>
              <a:t>Need to adopt a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public policy that boost social housing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742950" lvl="2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	   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16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s-E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4099" name="3 Título"/>
          <p:cNvSpPr>
            <a:spLocks/>
          </p:cNvSpPr>
          <p:nvPr/>
        </p:nvSpPr>
        <p:spPr bwMode="auto">
          <a:xfrm>
            <a:off x="395536" y="620688"/>
            <a:ext cx="774002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Public housing: limited, expensive, poorly planned</a:t>
            </a:r>
            <a:endParaRPr lang="en-GB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29600" cy="4281488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  <a:ea typeface="+mn-ea"/>
              </a:rPr>
              <a:t>Housing as a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pre-condition for a decent life </a:t>
            </a:r>
            <a:r>
              <a:rPr lang="en-GB" sz="2400" dirty="0" smtClean="0">
                <a:latin typeface="Calibri" pitchFamily="34" charset="0"/>
                <a:ea typeface="+mn-ea"/>
              </a:rPr>
              <a:t>and for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inclusion</a:t>
            </a:r>
            <a:r>
              <a:rPr lang="en-GB" sz="2400" dirty="0" smtClean="0">
                <a:latin typeface="Calibri" pitchFamily="34" charset="0"/>
                <a:ea typeface="+mn-ea"/>
              </a:rPr>
              <a:t>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  <a:ea typeface="+mn-ea"/>
              </a:rPr>
              <a:t>Housing exclusion includes different groups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:</a:t>
            </a:r>
          </a:p>
          <a:p>
            <a:pPr marL="901700" lvl="1" indent="-342900" eaLnBrk="1" hangingPunct="1">
              <a:buFont typeface="Wingdings" pitchFamily="2" charset="2"/>
              <a:buChar char="ü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	Homeless people</a:t>
            </a:r>
          </a:p>
          <a:p>
            <a:pPr marL="901700" lvl="1" indent="-342900" eaLnBrk="1" hangingPunct="1">
              <a:buFont typeface="Wingdings" pitchFamily="2" charset="2"/>
              <a:buChar char="ü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Roma population</a:t>
            </a:r>
          </a:p>
          <a:p>
            <a:pPr marL="901700" lvl="1" indent="-342900" eaLnBrk="1" hangingPunct="1">
              <a:buFont typeface="Wingdings" pitchFamily="2" charset="2"/>
              <a:buChar char="ü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Older people</a:t>
            </a:r>
          </a:p>
          <a:p>
            <a:pPr marL="901700" lvl="1" indent="-342900" eaLnBrk="1" hangingPunct="1">
              <a:buFont typeface="Wingdings" pitchFamily="2" charset="2"/>
              <a:buChar char="ü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Single parent families</a:t>
            </a:r>
          </a:p>
          <a:p>
            <a:pPr marL="901700" lvl="1" indent="-342900" eaLnBrk="1" hangingPunct="1">
              <a:buFont typeface="Wingdings" pitchFamily="2" charset="2"/>
              <a:buChar char="ü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Young people</a:t>
            </a:r>
          </a:p>
          <a:p>
            <a:pPr marL="901700" lvl="1" indent="-342900" eaLnBrk="1" hangingPunct="1">
              <a:buFont typeface="Wingdings" pitchFamily="2" charset="2"/>
              <a:buChar char="ü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Immigrants</a:t>
            </a:r>
          </a:p>
          <a:p>
            <a:pPr marL="901700" lvl="1" indent="-342900" eaLnBrk="1" hangingPunct="1">
              <a:buFont typeface="Wingdings" pitchFamily="2" charset="2"/>
              <a:buChar char="ü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People with disabilities</a:t>
            </a:r>
          </a:p>
          <a:p>
            <a:pPr marL="901700" lvl="1" indent="-342900" eaLnBrk="1" hangingPunct="1">
              <a:buFont typeface="Wingdings" pitchFamily="2" charset="2"/>
              <a:buChar char="ü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Other disadvantaged groups</a:t>
            </a:r>
          </a:p>
          <a:p>
            <a:pPr marL="901700" lvl="1" indent="-342900" eaLnBrk="1" hangingPunct="1">
              <a:buNone/>
              <a:defRPr/>
            </a:pPr>
            <a:endParaRPr lang="en-GB" sz="24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742950" lvl="2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	   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16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s-E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4099" name="3 Título"/>
          <p:cNvSpPr>
            <a:spLocks/>
          </p:cNvSpPr>
          <p:nvPr/>
        </p:nvSpPr>
        <p:spPr bwMode="auto">
          <a:xfrm>
            <a:off x="395536" y="620688"/>
            <a:ext cx="774002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Housing Exclusion, a problem with many faces</a:t>
            </a:r>
            <a:endParaRPr lang="en-GB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  <p:pic>
        <p:nvPicPr>
          <p:cNvPr id="6" name="Picture 1" descr="C:\Users\Patriciab\Pictures\HOUSING FIRST\gestion-del-cambio-graf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3598172" cy="2394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29600" cy="4281488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Residential discrimination</a:t>
            </a:r>
            <a:r>
              <a:rPr lang="en-GB" sz="2400" dirty="0" smtClean="0">
                <a:latin typeface="Calibri" pitchFamily="34" charset="0"/>
                <a:ea typeface="+mn-ea"/>
              </a:rPr>
              <a:t>: prejudices, irregular conditions imposed by banks, lack of information, lack or weakness of social networks...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Housing situation: </a:t>
            </a:r>
            <a:r>
              <a:rPr lang="en-GB" sz="2400" dirty="0" smtClean="0">
                <a:latin typeface="Calibri" pitchFamily="34" charset="0"/>
                <a:ea typeface="+mn-ea"/>
              </a:rPr>
              <a:t>overcrowding, substandard housing, settlements, segregation...</a:t>
            </a:r>
          </a:p>
          <a:p>
            <a:pPr marL="354013" lvl="1" indent="-342900" eaLnBrk="1" hangingPunct="1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</a:rPr>
              <a:t>Not only a problem of housing tenure, also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energy poverty</a:t>
            </a:r>
            <a:r>
              <a:rPr lang="en-GB" sz="2400" dirty="0" smtClean="0">
                <a:latin typeface="Calibri" pitchFamily="34" charset="0"/>
              </a:rPr>
              <a:t>...</a:t>
            </a:r>
          </a:p>
          <a:p>
            <a:pPr marL="354013" lvl="1" indent="-342900" eaLnBrk="1" hangingPunct="1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Unemployment</a:t>
            </a:r>
            <a:r>
              <a:rPr lang="en-GB" sz="2400" dirty="0" smtClean="0">
                <a:latin typeface="Calibri" pitchFamily="34" charset="0"/>
              </a:rPr>
              <a:t>: </a:t>
            </a:r>
          </a:p>
          <a:p>
            <a:pPr marL="754063" lvl="2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</a:rPr>
              <a:t>24,4% in august 2014; </a:t>
            </a:r>
          </a:p>
          <a:p>
            <a:pPr marL="754063" lvl="2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</a:rPr>
              <a:t>53,7% in youth under 25.</a:t>
            </a:r>
          </a:p>
          <a:p>
            <a:pPr marL="354013" lvl="1" indent="-342900" eaLnBrk="1" hangingPunct="1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</a:rPr>
              <a:t>Systematic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reduction of wages</a:t>
            </a:r>
            <a:r>
              <a:rPr lang="en-GB" sz="2400" dirty="0" smtClean="0">
                <a:latin typeface="Calibri" pitchFamily="34" charset="0"/>
              </a:rPr>
              <a:t>;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loss of purchasing power</a:t>
            </a:r>
          </a:p>
          <a:p>
            <a:pPr marL="901700" lvl="1" indent="-342900" eaLnBrk="1" hangingPunct="1">
              <a:buFont typeface="Wingdings" pitchFamily="2" charset="2"/>
              <a:buChar char="ü"/>
              <a:defRPr/>
            </a:pPr>
            <a:endParaRPr lang="en-GB" sz="24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742950" lvl="2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	   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16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s-E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4099" name="3 Título"/>
          <p:cNvSpPr>
            <a:spLocks/>
          </p:cNvSpPr>
          <p:nvPr/>
        </p:nvSpPr>
        <p:spPr bwMode="auto">
          <a:xfrm>
            <a:off x="395536" y="620688"/>
            <a:ext cx="774002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Housing Exclusion, a problem with many faces 2</a:t>
            </a:r>
            <a:endParaRPr lang="en-GB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triciab\Pictures\HOUSING FIRST\pintadawebPA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994" y="1600200"/>
            <a:ext cx="6778012" cy="4525963"/>
          </a:xfrm>
          <a:prstGeom prst="rect">
            <a:avLst/>
          </a:prstGeom>
          <a:noFill/>
        </p:spPr>
      </p:pic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3 Título"/>
          <p:cNvSpPr>
            <a:spLocks/>
          </p:cNvSpPr>
          <p:nvPr/>
        </p:nvSpPr>
        <p:spPr bwMode="auto">
          <a:xfrm>
            <a:off x="323850" y="3716338"/>
            <a:ext cx="8497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GothamBook" pitchFamily="50" charset="0"/>
              </a:rPr>
              <a:t>Síguenos </a:t>
            </a:r>
            <a:r>
              <a:rPr lang="es-ES_tradnl" sz="1600" dirty="0" smtClean="0">
                <a:solidFill>
                  <a:schemeClr val="bg1"/>
                </a:solidFill>
                <a:latin typeface="GothamBook" pitchFamily="50" charset="0"/>
              </a:rPr>
              <a:t>en</a:t>
            </a:r>
          </a:p>
          <a:p>
            <a:pPr algn="ctr"/>
            <a:r>
              <a:rPr lang="es-ES" sz="1600" i="1" dirty="0" smtClean="0"/>
              <a:t>www.</a:t>
            </a:r>
            <a:r>
              <a:rPr lang="es-ES" sz="1600" b="1" i="1" dirty="0" smtClean="0"/>
              <a:t>facebook</a:t>
            </a:r>
            <a:r>
              <a:rPr lang="es-ES" sz="1600" i="1" dirty="0" smtClean="0"/>
              <a:t>.com/</a:t>
            </a:r>
            <a:r>
              <a:rPr lang="es-ES" sz="1600" b="1" i="1" dirty="0" smtClean="0"/>
              <a:t>RAISfundacion</a:t>
            </a:r>
          </a:p>
          <a:p>
            <a:pPr algn="ctr"/>
            <a:r>
              <a:rPr lang="es-ES" sz="1600" i="1" dirty="0" smtClean="0"/>
              <a:t>https://</a:t>
            </a:r>
            <a:r>
              <a:rPr lang="es-ES" sz="1600" b="1" i="1" dirty="0" smtClean="0"/>
              <a:t>twitter</a:t>
            </a:r>
            <a:r>
              <a:rPr lang="es-ES" sz="1600" i="1" dirty="0" smtClean="0"/>
              <a:t>.com/</a:t>
            </a:r>
            <a:r>
              <a:rPr lang="es-ES" sz="1600" b="1" i="1" dirty="0" smtClean="0"/>
              <a:t>RAISFundacion</a:t>
            </a:r>
          </a:p>
          <a:p>
            <a:pPr algn="ctr"/>
            <a:r>
              <a:rPr lang="es-ES" sz="1600" i="1" dirty="0" smtClean="0"/>
              <a:t>www.</a:t>
            </a:r>
            <a:r>
              <a:rPr lang="es-ES" sz="1600" b="1" i="1" dirty="0" smtClean="0"/>
              <a:t>youtube</a:t>
            </a:r>
            <a:r>
              <a:rPr lang="es-ES" sz="1600" i="1" dirty="0" smtClean="0"/>
              <a:t>.com/user/</a:t>
            </a:r>
            <a:r>
              <a:rPr lang="es-ES" sz="1600" b="1" i="1" dirty="0" smtClean="0"/>
              <a:t>RAISfundacion </a:t>
            </a:r>
          </a:p>
          <a:p>
            <a:pPr algn="ctr"/>
            <a:r>
              <a:rPr lang="es-ES" sz="1600" i="1" dirty="0" smtClean="0"/>
              <a:t>www.</a:t>
            </a:r>
            <a:r>
              <a:rPr lang="es-ES" sz="1600" b="1" i="1" dirty="0" smtClean="0"/>
              <a:t>linkedin</a:t>
            </a:r>
            <a:r>
              <a:rPr lang="es-ES" sz="1600" i="1" dirty="0" smtClean="0"/>
              <a:t>.com/company/rais-fundaci-n</a:t>
            </a:r>
            <a:endParaRPr lang="es-ES_tradnl" sz="1600" dirty="0" smtClean="0">
              <a:latin typeface="GothamBook" pitchFamily="50" charset="0"/>
            </a:endParaRPr>
          </a:p>
          <a:p>
            <a:pPr algn="ctr"/>
            <a:r>
              <a:rPr lang="es-ES_tradnl" sz="1600" dirty="0" smtClean="0">
                <a:latin typeface="GothamBook" pitchFamily="50" charset="0"/>
              </a:rPr>
              <a:t> </a:t>
            </a:r>
            <a:endParaRPr lang="es-ES_tradnl" sz="1600" dirty="0">
              <a:latin typeface="GothamBook" pitchFamily="50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6206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dirty="0" err="1" smtClean="0">
                <a:latin typeface="Calibri" pitchFamily="34" charset="0"/>
              </a:rPr>
              <a:t>Contact</a:t>
            </a:r>
            <a:r>
              <a:rPr lang="es-ES" dirty="0" smtClean="0">
                <a:latin typeface="Calibri" pitchFamily="34" charset="0"/>
              </a:rPr>
              <a:t>:  </a:t>
            </a:r>
          </a:p>
          <a:p>
            <a:pPr eaLnBrk="1" hangingPunct="1">
              <a:defRPr/>
            </a:pPr>
            <a:r>
              <a:rPr lang="es-ES" dirty="0" smtClean="0">
                <a:latin typeface="Calibri" pitchFamily="34" charset="0"/>
              </a:rPr>
              <a:t>Patricia Bezunartea</a:t>
            </a:r>
          </a:p>
          <a:p>
            <a:pPr eaLnBrk="1" hangingPunct="1">
              <a:defRPr/>
            </a:pPr>
            <a:r>
              <a:rPr lang="es-ES" dirty="0" smtClean="0">
                <a:latin typeface="Calibri" pitchFamily="34" charset="0"/>
              </a:rPr>
              <a:t>RAIS Fundación </a:t>
            </a:r>
          </a:p>
          <a:p>
            <a:pPr eaLnBrk="1" hangingPunct="1">
              <a:defRPr/>
            </a:pPr>
            <a:r>
              <a:rPr lang="es-ES" dirty="0" smtClean="0">
                <a:latin typeface="Calibri" pitchFamily="34" charset="0"/>
                <a:hlinkClick r:id="rId2"/>
              </a:rPr>
              <a:t>www.raisfundacion.org</a:t>
            </a:r>
            <a:r>
              <a:rPr lang="es-ES" dirty="0" smtClean="0">
                <a:latin typeface="Calibri" pitchFamily="34" charset="0"/>
              </a:rPr>
              <a:t> </a:t>
            </a:r>
          </a:p>
          <a:p>
            <a:pPr eaLnBrk="1" hangingPunct="1">
              <a:defRPr/>
            </a:pPr>
            <a:r>
              <a:rPr lang="es-ES" dirty="0" smtClean="0">
                <a:latin typeface="Calibri" pitchFamily="34" charset="0"/>
              </a:rPr>
              <a:t>+3491 110 89 84</a:t>
            </a:r>
          </a:p>
          <a:p>
            <a:pPr eaLnBrk="1" hangingPunct="1">
              <a:defRPr/>
            </a:pPr>
            <a:r>
              <a:rPr lang="es-ES_tradnl" dirty="0" smtClean="0">
                <a:latin typeface="Calibri" pitchFamily="34" charset="0"/>
              </a:rPr>
              <a:t>patriciab@raisfundacion.org</a:t>
            </a:r>
            <a:endParaRPr lang="es-ES" dirty="0" smtClean="0">
              <a:latin typeface="Calibri" pitchFamily="34" charset="0"/>
            </a:endParaRPr>
          </a:p>
        </p:txBody>
      </p:sp>
      <p:grpSp>
        <p:nvGrpSpPr>
          <p:cNvPr id="7" name="18 Grupo"/>
          <p:cNvGrpSpPr>
            <a:grpSpLocks/>
          </p:cNvGrpSpPr>
          <p:nvPr/>
        </p:nvGrpSpPr>
        <p:grpSpPr bwMode="auto">
          <a:xfrm>
            <a:off x="0" y="2132856"/>
            <a:ext cx="9144000" cy="1225550"/>
            <a:chOff x="0" y="3861048"/>
            <a:chExt cx="9144000" cy="1224136"/>
          </a:xfrm>
        </p:grpSpPr>
        <p:grpSp>
          <p:nvGrpSpPr>
            <p:cNvPr id="8" name="17 Grupo"/>
            <p:cNvGrpSpPr>
              <a:grpSpLocks/>
            </p:cNvGrpSpPr>
            <p:nvPr/>
          </p:nvGrpSpPr>
          <p:grpSpPr bwMode="auto">
            <a:xfrm>
              <a:off x="0" y="4293096"/>
              <a:ext cx="9144000" cy="792088"/>
              <a:chOff x="0" y="4293096"/>
              <a:chExt cx="9144000" cy="792088"/>
            </a:xfrm>
          </p:grpSpPr>
          <p:sp>
            <p:nvSpPr>
              <p:cNvPr id="10" name="9 Rectángulo"/>
              <p:cNvSpPr/>
              <p:nvPr/>
            </p:nvSpPr>
            <p:spPr>
              <a:xfrm>
                <a:off x="0" y="4292350"/>
                <a:ext cx="9144000" cy="792834"/>
              </a:xfrm>
              <a:prstGeom prst="rect">
                <a:avLst/>
              </a:prstGeom>
              <a:solidFill>
                <a:srgbClr val="5725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pic>
            <p:nvPicPr>
              <p:cNvPr id="11" name="Picture 13" descr="S:\Dir_Movilizacion\2012\3_COMUNICACION\WEB\iconos_rais\botones_redes_hom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8175" y="4292350"/>
                <a:ext cx="5343525" cy="75953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9" name="15 Rectángulo"/>
            <p:cNvSpPr>
              <a:spLocks noChangeArrowheads="1"/>
            </p:cNvSpPr>
            <p:nvPr/>
          </p:nvSpPr>
          <p:spPr bwMode="auto">
            <a:xfrm>
              <a:off x="4067944" y="3861048"/>
              <a:ext cx="1128001" cy="36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dirty="0" err="1" smtClean="0">
                  <a:latin typeface="Calibri" pitchFamily="34" charset="0"/>
                </a:rPr>
                <a:t>Follow</a:t>
              </a:r>
              <a:r>
                <a:rPr lang="es-ES_tradnl" dirty="0" smtClean="0">
                  <a:latin typeface="Calibri" pitchFamily="34" charset="0"/>
                </a:rPr>
                <a:t> </a:t>
              </a:r>
              <a:r>
                <a:rPr lang="es-ES_tradnl" dirty="0" err="1" smtClean="0">
                  <a:latin typeface="Calibri" pitchFamily="34" charset="0"/>
                </a:rPr>
                <a:t>us</a:t>
              </a:r>
              <a:r>
                <a:rPr lang="es-ES_tradnl" dirty="0" smtClean="0">
                  <a:latin typeface="Calibri" pitchFamily="34" charset="0"/>
                </a:rPr>
                <a:t>:</a:t>
              </a:r>
              <a:endParaRPr lang="es-ES" b="1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</p:grpSp>
      <p:pic>
        <p:nvPicPr>
          <p:cNvPr id="12" name="11 Imagen" descr="logo_horizon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733256"/>
            <a:ext cx="2432308" cy="553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Housing is a 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human right, </a:t>
            </a:r>
            <a:r>
              <a:rPr lang="en-GB" sz="2000" dirty="0" smtClean="0">
                <a:latin typeface="Calibri" pitchFamily="34" charset="0"/>
                <a:ea typeface="+mn-ea"/>
              </a:rPr>
              <a:t>and necessary to maintain a decent life.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Widely 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recognized </a:t>
            </a:r>
            <a:r>
              <a:rPr lang="en-GB" sz="2000" dirty="0" smtClean="0">
                <a:latin typeface="Calibri" pitchFamily="34" charset="0"/>
                <a:ea typeface="+mn-ea"/>
              </a:rPr>
              <a:t>in many international treaties.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UN concerns </a:t>
            </a:r>
            <a:r>
              <a:rPr lang="en-GB" sz="2000" dirty="0" smtClean="0">
                <a:latin typeface="Calibri" pitchFamily="34" charset="0"/>
                <a:ea typeface="+mn-ea"/>
              </a:rPr>
              <a:t>about the housing situation in Spain: it is not consider as a fundamental right, not constitutionally protected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Article 47 of the 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Spanish Constitution</a:t>
            </a:r>
            <a:r>
              <a:rPr lang="en-GB" sz="2000" dirty="0" smtClean="0">
                <a:latin typeface="Calibri" pitchFamily="34" charset="0"/>
                <a:ea typeface="+mn-ea"/>
              </a:rPr>
              <a:t>:</a:t>
            </a:r>
          </a:p>
          <a:p>
            <a:pPr marL="742950" lvl="2" indent="-342900" eaLnBrk="1" hangingPunct="1">
              <a:buFont typeface="Wingdings" pitchFamily="2" charset="2"/>
              <a:buChar char="Ø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Housing is a basic right of citizens</a:t>
            </a:r>
          </a:p>
          <a:p>
            <a:pPr marL="742950" lvl="2" indent="-342900" eaLnBrk="1" hangingPunct="1">
              <a:buFont typeface="Wingdings" pitchFamily="2" charset="2"/>
              <a:buChar char="Ø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Urges authorities to promote conditions for realizing that right, and to regulate the use of land in accordance with general interest to prevent speculation.</a:t>
            </a:r>
          </a:p>
          <a:p>
            <a:pPr marL="350838" lvl="2" indent="-342900" eaLnBrk="1" hangingPunct="1"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Absolute 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predominance of ownership tenure </a:t>
            </a:r>
            <a:r>
              <a:rPr lang="en-GB" sz="2000" dirty="0" smtClean="0">
                <a:latin typeface="Calibri" pitchFamily="34" charset="0"/>
                <a:ea typeface="+mn-ea"/>
              </a:rPr>
              <a:t>(82,2% in 2012)</a:t>
            </a:r>
          </a:p>
          <a:p>
            <a:pPr marL="350838" lvl="2" indent="-342900" eaLnBrk="1" hangingPunct="1"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Rent: residual option </a:t>
            </a:r>
            <a:r>
              <a:rPr lang="en-GB" sz="2000" dirty="0" smtClean="0">
                <a:latin typeface="Calibri" pitchFamily="34" charset="0"/>
                <a:ea typeface="+mn-ea"/>
              </a:rPr>
              <a:t>for those who cannot buy a house (12,1% in 2012)</a:t>
            </a:r>
          </a:p>
          <a:p>
            <a:pPr marL="742950" lvl="2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	   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16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s-E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4099" name="3 Título"/>
          <p:cNvSpPr>
            <a:spLocks/>
          </p:cNvSpPr>
          <p:nvPr/>
        </p:nvSpPr>
        <p:spPr bwMode="auto">
          <a:xfrm>
            <a:off x="360363" y="692150"/>
            <a:ext cx="5940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Framing the issue</a:t>
            </a:r>
            <a:endParaRPr lang="en-GB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  <p:pic>
        <p:nvPicPr>
          <p:cNvPr id="6146" name="Picture 2" descr="C:\Users\Patriciab\Pictures\HOUSING FIRST\images78LI53ST Burbuja financi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6632"/>
            <a:ext cx="2016224" cy="168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14% of empty homes in 2011 </a:t>
            </a:r>
            <a:r>
              <a:rPr lang="en-GB" sz="2000" dirty="0" smtClean="0">
                <a:latin typeface="Calibri" pitchFamily="34" charset="0"/>
                <a:ea typeface="+mn-ea"/>
              </a:rPr>
              <a:t>(3.4 millions), but conditions of access to decent, affordable housing remains difficult for a large part of the population.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Two out of five empty homes are placed in buildings 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constructed in the 10 years previous to the crisis.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Property is an asset for pure economic exchange </a:t>
            </a:r>
            <a:r>
              <a:rPr lang="en-GB" sz="2000" dirty="0" smtClean="0">
                <a:latin typeface="Calibri" pitchFamily="34" charset="0"/>
                <a:ea typeface="+mn-ea"/>
              </a:rPr>
              <a:t>not considering its social function or the Constitutional mandate.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Crisis has caused a 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change in society, but not in public policies</a:t>
            </a:r>
            <a:r>
              <a:rPr lang="en-GB" sz="2000" dirty="0" smtClean="0">
                <a:latin typeface="Calibri" pitchFamily="34" charset="0"/>
                <a:ea typeface="+mn-ea"/>
              </a:rPr>
              <a:t>...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Structural presence of 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housing exclusion</a:t>
            </a:r>
            <a:r>
              <a:rPr lang="en-GB" sz="2000" dirty="0" smtClean="0">
                <a:latin typeface="Calibri" pitchFamily="34" charset="0"/>
                <a:ea typeface="+mn-ea"/>
              </a:rPr>
              <a:t>, worsened by: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sz="1600" dirty="0" smtClean="0">
                <a:latin typeface="Calibri" pitchFamily="34" charset="0"/>
                <a:ea typeface="+mn-ea"/>
              </a:rPr>
              <a:t>Housing conditions in Spain + over-indebtedness + unemployment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sz="1600" dirty="0" smtClean="0">
                <a:latin typeface="Calibri" pitchFamily="34" charset="0"/>
                <a:ea typeface="+mn-ea"/>
              </a:rPr>
              <a:t>Lack of attention from public authorities; big cuts in social protection systems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sz="1600" dirty="0" smtClean="0">
                <a:latin typeface="Calibri" pitchFamily="34" charset="0"/>
                <a:ea typeface="+mn-ea"/>
              </a:rPr>
              <a:t>Lack of comprehensive and inclusive policies</a:t>
            </a:r>
          </a:p>
          <a:p>
            <a:pPr marL="350838" lvl="2" indent="-342900" eaLnBrk="1" hangingPunct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Loss of housing </a:t>
            </a:r>
            <a:r>
              <a:rPr lang="en-GB" sz="2000" dirty="0" smtClean="0">
                <a:latin typeface="Calibri" pitchFamily="34" charset="0"/>
                <a:ea typeface="+mn-ea"/>
              </a:rPr>
              <a:t>is a major risk for large sectors of population: evictions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742950" lvl="2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	   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16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s-E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4099" name="3 Título"/>
          <p:cNvSpPr>
            <a:spLocks/>
          </p:cNvSpPr>
          <p:nvPr/>
        </p:nvSpPr>
        <p:spPr bwMode="auto">
          <a:xfrm>
            <a:off x="360363" y="692150"/>
            <a:ext cx="5940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Some input data/reflections...</a:t>
            </a:r>
            <a:endParaRPr lang="en-GB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742950" lvl="2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	   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16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s-E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4099" name="3 Título"/>
          <p:cNvSpPr>
            <a:spLocks/>
          </p:cNvSpPr>
          <p:nvPr/>
        </p:nvSpPr>
        <p:spPr bwMode="auto">
          <a:xfrm>
            <a:off x="360363" y="692150"/>
            <a:ext cx="5940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Some input data/reflections...</a:t>
            </a:r>
            <a:endParaRPr lang="en-GB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  <p:pic>
        <p:nvPicPr>
          <p:cNvPr id="1026" name="Picture 2" descr="C:\Users\Patriciab\Pictures\casas-vacc3adas-en-europ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799"/>
            <a:ext cx="4680520" cy="4497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Why?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Lowering interest rates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Increased competition in mortgage markets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Worst banking practices in lending and speculation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Voices that warned of the danger of bubbles were not heard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Deregulation, both housing and financial (1997/7 Act: Measures to liberalize the land)</a:t>
            </a:r>
            <a:endParaRPr lang="en-GB" sz="1600" b="1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Consequences: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</a:rPr>
              <a:t>Strong imbalance between housing prices and disposable income</a:t>
            </a:r>
            <a:endParaRPr lang="en-GB" sz="2000" dirty="0" smtClean="0">
              <a:latin typeface="Calibri" pitchFamily="34" charset="0"/>
              <a:ea typeface="+mn-ea"/>
            </a:endParaRP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Dramatic increase of evictions (five times more than before the crisis; almost 400,000 since 2008)</a:t>
            </a:r>
          </a:p>
          <a:p>
            <a:pPr marL="342900" lvl="1" indent="-342900" eaLnBrk="1" hangingPunct="1">
              <a:buNone/>
              <a:defRPr/>
            </a:pPr>
            <a:r>
              <a:rPr lang="en-GB" sz="2000" b="1" dirty="0" smtClean="0">
                <a:latin typeface="Calibri" pitchFamily="34" charset="0"/>
                <a:ea typeface="+mn-ea"/>
              </a:rPr>
              <a:t>	</a:t>
            </a: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742950" lvl="2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	   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16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s-E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4099" name="3 Título"/>
          <p:cNvSpPr>
            <a:spLocks/>
          </p:cNvSpPr>
          <p:nvPr/>
        </p:nvSpPr>
        <p:spPr bwMode="auto">
          <a:xfrm>
            <a:off x="360363" y="692150"/>
            <a:ext cx="774002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Housing and financial bubbles in Spain</a:t>
            </a:r>
            <a:endParaRPr lang="en-GB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  <p:pic>
        <p:nvPicPr>
          <p:cNvPr id="5123" name="Picture 3" descr="C:\Users\Patriciab\Pictures\HOUSING FIRST\bublblureal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08720"/>
            <a:ext cx="2160240" cy="217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342900" lvl="1" indent="-342900" eaLnBrk="1" hangingPunct="1">
              <a:buNone/>
              <a:defRPr/>
            </a:pPr>
            <a:r>
              <a:rPr lang="en-GB" sz="1800" dirty="0" smtClean="0">
                <a:latin typeface="Calibri" pitchFamily="34" charset="0"/>
                <a:ea typeface="+mn-ea"/>
              </a:rPr>
              <a:t>Nothing really effective; requirements of different governmental 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initiatives 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leave out an important part of the debtors and the social alarm is increasing</a:t>
            </a:r>
            <a:r>
              <a:rPr lang="en-US" sz="1800" dirty="0" smtClean="0">
                <a:latin typeface="Calibri" pitchFamily="34" charset="0"/>
                <a:ea typeface="+mn-ea"/>
              </a:rPr>
              <a:t>…</a:t>
            </a:r>
            <a:endParaRPr lang="en-GB" sz="18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Royal Decree-Law 8/2011</a:t>
            </a:r>
            <a:r>
              <a:rPr lang="en-GB" sz="1800" dirty="0" smtClean="0">
                <a:latin typeface="Calibri" pitchFamily="34" charset="0"/>
                <a:ea typeface="+mn-ea"/>
              </a:rPr>
              <a:t>: Measures to support mortgage holders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Royal Decree-Law 6/2012</a:t>
            </a:r>
            <a:r>
              <a:rPr lang="en-GB" sz="1800" dirty="0" smtClean="0">
                <a:latin typeface="Calibri" pitchFamily="34" charset="0"/>
                <a:ea typeface="+mn-ea"/>
              </a:rPr>
              <a:t>: Urgent measures to protect mortgage holders without resources</a:t>
            </a:r>
            <a:r>
              <a:rPr lang="en-GB" sz="2000" dirty="0" smtClean="0">
                <a:latin typeface="Calibri" pitchFamily="34" charset="0"/>
                <a:ea typeface="+mn-ea"/>
              </a:rPr>
              <a:t>. </a:t>
            </a: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</a:t>
            </a:r>
            <a:r>
              <a:rPr lang="en-GB" sz="1600" dirty="0" smtClean="0">
                <a:latin typeface="Calibri" pitchFamily="34" charset="0"/>
                <a:ea typeface="+mn-ea"/>
              </a:rPr>
              <a:t>Code of g</a:t>
            </a:r>
            <a:r>
              <a:rPr lang="en-GB" sz="1600" dirty="0" smtClean="0">
                <a:latin typeface="Calibri" pitchFamily="34" charset="0"/>
              </a:rPr>
              <a:t>ood practices: Financial institutions can join it from a voluntary basis. </a:t>
            </a:r>
          </a:p>
          <a:p>
            <a:pPr marL="342900" lvl="1" indent="-342900" eaLnBrk="1" hangingPunct="1">
              <a:buNone/>
              <a:defRPr/>
            </a:pPr>
            <a:r>
              <a:rPr lang="en-GB" sz="1600" dirty="0" smtClean="0">
                <a:latin typeface="Calibri" pitchFamily="34" charset="0"/>
              </a:rPr>
              <a:t>	3 phases provided: 1) Loan restructuring (44 cases until now), 2) Release of debt, 3) </a:t>
            </a:r>
            <a:r>
              <a:rPr lang="en-GB" sz="1600" dirty="0" err="1" smtClean="0">
                <a:latin typeface="Calibri" pitchFamily="34" charset="0"/>
              </a:rPr>
              <a:t>Dation</a:t>
            </a:r>
            <a:r>
              <a:rPr lang="en-GB" sz="1600" dirty="0" smtClean="0">
                <a:latin typeface="Calibri" pitchFamily="34" charset="0"/>
              </a:rPr>
              <a:t> in payment (8 cases)</a:t>
            </a:r>
          </a:p>
          <a:p>
            <a:pPr marL="342900" lvl="1" indent="-342900" eaLnBrk="1" hangingPunct="1">
              <a:buNone/>
              <a:defRPr/>
            </a:pPr>
            <a:r>
              <a:rPr lang="en-GB" sz="1600" dirty="0" smtClean="0">
                <a:latin typeface="Calibri" pitchFamily="34" charset="0"/>
              </a:rPr>
              <a:t>	2 years moratorium for evictions, newly expanded for two more years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Royal Decree-Law 27/2012</a:t>
            </a:r>
            <a:r>
              <a:rPr lang="en-GB" sz="1800" dirty="0" smtClean="0">
                <a:latin typeface="Calibri" pitchFamily="34" charset="0"/>
              </a:rPr>
              <a:t>: Urgent measures to strengthen protection for mortgage holders.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1/2013 Act</a:t>
            </a:r>
            <a:r>
              <a:rPr lang="en-GB" sz="1800" dirty="0" smtClean="0">
                <a:latin typeface="Calibri" pitchFamily="34" charset="0"/>
              </a:rPr>
              <a:t>: Measures to strengthen the protection to mortgage debtors, debt restructuring and social rent (after PLI...; lack of results, no solutions for people previously evicted)</a:t>
            </a:r>
          </a:p>
          <a:p>
            <a:pPr marL="342900" lvl="1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b="1" dirty="0" smtClean="0">
                <a:latin typeface="Calibri" pitchFamily="34" charset="0"/>
                <a:ea typeface="+mn-ea"/>
              </a:rPr>
              <a:t>	</a:t>
            </a: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742950" lvl="2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	   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16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s-E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4099" name="3 Título"/>
          <p:cNvSpPr>
            <a:spLocks/>
          </p:cNvSpPr>
          <p:nvPr/>
        </p:nvSpPr>
        <p:spPr bwMode="auto">
          <a:xfrm>
            <a:off x="360363" y="692150"/>
            <a:ext cx="774002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What has the Government done?</a:t>
            </a:r>
            <a:endParaRPr lang="en-GB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342900" lvl="1" indent="-342900" eaLnBrk="1" hangingPunct="1">
              <a:buNone/>
              <a:defRPr/>
            </a:pPr>
            <a:endParaRPr lang="en-GB" sz="1800" dirty="0" smtClean="0">
              <a:latin typeface="Calibri" pitchFamily="34" charset="0"/>
            </a:endParaRPr>
          </a:p>
          <a:p>
            <a:pPr marL="342900" lvl="1" indent="-3429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Led by the PAH </a:t>
            </a:r>
            <a:r>
              <a:rPr lang="en-GB" sz="2000" dirty="0" smtClean="0">
                <a:latin typeface="Calibri" pitchFamily="34" charset="0"/>
                <a:ea typeface="+mn-ea"/>
              </a:rPr>
              <a:t>(Platform of people affected by </a:t>
            </a:r>
          </a:p>
          <a:p>
            <a:pPr marL="342900" lvl="1" indent="-342900" eaLnBrk="1" hangingPunct="1">
              <a:spcBef>
                <a:spcPts val="480"/>
              </a:spcBef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mortgages); more than a housing demand...</a:t>
            </a:r>
          </a:p>
          <a:p>
            <a:pPr marL="342900" lvl="1" indent="-342900" eaLnBrk="1" hangingPunct="1">
              <a:spcBef>
                <a:spcPts val="48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Launched a 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Popular Legislative Initiative </a:t>
            </a:r>
          </a:p>
          <a:p>
            <a:pPr marL="342900" lvl="1" indent="-342900" eaLnBrk="1" hangingPunct="1">
              <a:spcBef>
                <a:spcPts val="0"/>
              </a:spcBef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(more than 1,5 million signatures), declare admissible but poorly taken into account by the Government.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They ask for</a:t>
            </a:r>
            <a:r>
              <a:rPr lang="en-GB" sz="2000" dirty="0" smtClean="0">
                <a:latin typeface="Calibri" pitchFamily="34" charset="0"/>
                <a:ea typeface="+mn-ea"/>
              </a:rPr>
              <a:t>:</a:t>
            </a:r>
          </a:p>
          <a:p>
            <a:pPr marL="806450" lvl="1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Retroactive </a:t>
            </a:r>
            <a:r>
              <a:rPr lang="en-GB" sz="2000" dirty="0" err="1" smtClean="0">
                <a:latin typeface="Calibri" pitchFamily="34" charset="0"/>
                <a:ea typeface="+mn-ea"/>
              </a:rPr>
              <a:t>dation</a:t>
            </a:r>
            <a:r>
              <a:rPr lang="en-GB" sz="2000" dirty="0" smtClean="0">
                <a:latin typeface="Calibri" pitchFamily="34" charset="0"/>
                <a:ea typeface="+mn-ea"/>
              </a:rPr>
              <a:t> in payment</a:t>
            </a:r>
          </a:p>
          <a:p>
            <a:pPr marL="806450" lvl="1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Stop evictions</a:t>
            </a:r>
          </a:p>
          <a:p>
            <a:pPr marL="806450" lvl="1" indent="-342900" eaLnBrk="1" hangingPunct="1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Social rent</a:t>
            </a:r>
          </a:p>
          <a:p>
            <a:pPr marL="806450" lvl="1" indent="-342900" eaLnBrk="1" hangingPunct="1">
              <a:buFont typeface="Wingdings" pitchFamily="2" charset="2"/>
              <a:buChar char="ü"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b="1" dirty="0" smtClean="0">
                <a:latin typeface="Calibri" pitchFamily="34" charset="0"/>
                <a:ea typeface="+mn-ea"/>
              </a:rPr>
              <a:t>	</a:t>
            </a: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742950" lvl="2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	   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16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s-E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4099" name="3 Título"/>
          <p:cNvSpPr>
            <a:spLocks/>
          </p:cNvSpPr>
          <p:nvPr/>
        </p:nvSpPr>
        <p:spPr bwMode="auto">
          <a:xfrm>
            <a:off x="360363" y="692150"/>
            <a:ext cx="774002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Large and intense social movement</a:t>
            </a:r>
            <a:endParaRPr lang="en-GB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  <p:pic>
        <p:nvPicPr>
          <p:cNvPr id="4098" name="Picture 2" descr="C:\Users\Patriciab\Pictures\HOUSING FIRST\PA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836712"/>
            <a:ext cx="2326022" cy="2326022"/>
          </a:xfrm>
          <a:prstGeom prst="rect">
            <a:avLst/>
          </a:prstGeom>
          <a:noFill/>
        </p:spPr>
      </p:pic>
      <p:pic>
        <p:nvPicPr>
          <p:cNvPr id="2" name="Picture 3" descr="C:\Users\Patriciab\Pictures\desahucios_stop_e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3741093" cy="204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29600" cy="4281488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Participants</a:t>
            </a:r>
            <a:r>
              <a:rPr lang="en-GB" sz="2400" dirty="0" smtClean="0">
                <a:latin typeface="Calibri" pitchFamily="34" charset="0"/>
              </a:rPr>
              <a:t>: National and regional authorities, Banks, other stakeholders…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Main goal</a:t>
            </a:r>
            <a:r>
              <a:rPr lang="en-GB" sz="2400" dirty="0" smtClean="0">
                <a:latin typeface="Calibri" pitchFamily="34" charset="0"/>
              </a:rPr>
              <a:t>: Social use of empty houses owned by banks (due to social alarm caused by evictions…)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First year (2013): </a:t>
            </a:r>
            <a:r>
              <a:rPr lang="en-GB" sz="2400" dirty="0" smtClean="0">
                <a:latin typeface="Calibri" pitchFamily="34" charset="0"/>
              </a:rPr>
              <a:t>67.189 evictions; 6.000 available houses; 750 applications; 410 deliveries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</a:rPr>
              <a:t>Restrictive conditions,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not a widespread solution</a:t>
            </a:r>
            <a:r>
              <a:rPr lang="en-GB" sz="2400" dirty="0" smtClean="0">
                <a:latin typeface="Calibri" pitchFamily="34" charset="0"/>
              </a:rPr>
              <a:t>…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</a:rPr>
              <a:t>In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2014</a:t>
            </a:r>
            <a:r>
              <a:rPr lang="en-GB" sz="2400" dirty="0" smtClean="0">
                <a:latin typeface="Calibri" pitchFamily="34" charset="0"/>
              </a:rPr>
              <a:t>: more flexible access conditions; let’s see...</a:t>
            </a:r>
          </a:p>
          <a:p>
            <a:pPr marL="342900" lvl="1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b="1" dirty="0" smtClean="0">
                <a:latin typeface="Calibri" pitchFamily="34" charset="0"/>
                <a:ea typeface="+mn-ea"/>
              </a:rPr>
              <a:t>	</a:t>
            </a: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742950" lvl="2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	   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16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s-E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4099" name="3 Título"/>
          <p:cNvSpPr>
            <a:spLocks/>
          </p:cNvSpPr>
          <p:nvPr/>
        </p:nvSpPr>
        <p:spPr bwMode="auto">
          <a:xfrm>
            <a:off x="395536" y="620688"/>
            <a:ext cx="774002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Social Housing Fund</a:t>
            </a:r>
            <a:endParaRPr lang="en-GB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  <p:pic>
        <p:nvPicPr>
          <p:cNvPr id="6" name="Picture 4" descr="C:\Users\Patriciab\Pictures\HOUSING FIRST\hou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085184"/>
            <a:ext cx="3456383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29600" cy="4281488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  <a:ea typeface="+mn-ea"/>
              </a:rPr>
              <a:t>Large percentage of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evictions due to unpaid rent.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+mn-ea"/>
              </a:rPr>
              <a:t>4/2013 Act: </a:t>
            </a:r>
            <a:r>
              <a:rPr lang="en-GB" sz="2400" dirty="0" smtClean="0">
                <a:latin typeface="Calibri" pitchFamily="34" charset="0"/>
                <a:ea typeface="+mn-ea"/>
              </a:rPr>
              <a:t>Measures to ease and promote housing rental market.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dirty="0" smtClean="0">
                <a:latin typeface="Calibri" pitchFamily="34" charset="0"/>
                <a:ea typeface="+mn-ea"/>
              </a:rPr>
              <a:t>Penalizes and unprotect the tenant.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dirty="0" smtClean="0">
                <a:latin typeface="Calibri" pitchFamily="34" charset="0"/>
                <a:ea typeface="+mn-ea"/>
              </a:rPr>
              <a:t>Insist on the idea of housing as an speculative good, not as a right.</a:t>
            </a:r>
          </a:p>
          <a:p>
            <a:pPr marL="742950" lvl="2" indent="-342900" eaLnBrk="1" hangingPunct="1">
              <a:buFont typeface="Wingdings" pitchFamily="2" charset="2"/>
              <a:buChar char="ü"/>
              <a:defRPr/>
            </a:pPr>
            <a:r>
              <a:rPr lang="en-GB" dirty="0" smtClean="0">
                <a:latin typeface="Calibri" pitchFamily="34" charset="0"/>
                <a:ea typeface="+mn-ea"/>
              </a:rPr>
              <a:t>Lack of rental policies to really promote the use of empty housing (banks –most of them rescued during the crisis- own between 200.000 and 600.000 empty houses).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  <a:ea typeface="+mn-ea"/>
            </a:endParaRPr>
          </a:p>
          <a:p>
            <a:pPr marL="742950" lvl="2" indent="-342900" eaLnBrk="1" hangingPunct="1">
              <a:buNone/>
              <a:defRPr/>
            </a:pPr>
            <a:endParaRPr lang="en-GB" sz="20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None/>
              <a:defRPr/>
            </a:pPr>
            <a:r>
              <a:rPr lang="en-GB" sz="2000" dirty="0" smtClean="0">
                <a:latin typeface="Calibri" pitchFamily="34" charset="0"/>
                <a:ea typeface="+mn-ea"/>
              </a:rPr>
              <a:t>		    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GB" sz="1600" dirty="0" smtClean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s-E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4099" name="3 Título"/>
          <p:cNvSpPr>
            <a:spLocks/>
          </p:cNvSpPr>
          <p:nvPr/>
        </p:nvSpPr>
        <p:spPr bwMode="auto">
          <a:xfrm>
            <a:off x="395536" y="620688"/>
            <a:ext cx="774002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 smtClean="0">
                <a:solidFill>
                  <a:srgbClr val="7030A0"/>
                </a:solidFill>
                <a:latin typeface="Calibri" pitchFamily="34" charset="0"/>
              </a:rPr>
              <a:t>Rent is the great forgotten</a:t>
            </a:r>
            <a:endParaRPr lang="en-GB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4 Imagen" descr="logo_horizo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60648"/>
            <a:ext cx="2432308" cy="553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770</Words>
  <Application>Microsoft Office PowerPoint</Application>
  <PresentationFormat>Diavoorstelling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Diseño predeterminado</vt:lpstr>
      <vt:lpstr>The market and housing: the necessity of regulation The case of Spain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jmservian</dc:creator>
  <cp:lastModifiedBy>Michel</cp:lastModifiedBy>
  <cp:revision>286</cp:revision>
  <dcterms:created xsi:type="dcterms:W3CDTF">2012-05-08T11:12:31Z</dcterms:created>
  <dcterms:modified xsi:type="dcterms:W3CDTF">2014-10-03T08:54:34Z</dcterms:modified>
</cp:coreProperties>
</file>