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57"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3" r:id="rId37"/>
    <p:sldId id="29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0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dLbls>
            <c:dLblPos val="outEnd"/>
            <c:showLegendKey val="0"/>
            <c:showVal val="1"/>
            <c:showCatName val="0"/>
            <c:showSerName val="0"/>
            <c:showPercent val="0"/>
            <c:showBubbleSize val="0"/>
            <c:showLeaderLines val="0"/>
          </c:dLbls>
          <c:cat>
            <c:strRef>
              <c:f>Sheet1!$A$2:$A$11</c:f>
              <c:strCache>
                <c:ptCount val="10"/>
                <c:pt idx="0">
                  <c:v>Greece</c:v>
                </c:pt>
                <c:pt idx="1">
                  <c:v>Ireland</c:v>
                </c:pt>
                <c:pt idx="2">
                  <c:v>Italy</c:v>
                </c:pt>
                <c:pt idx="3">
                  <c:v>Portugal</c:v>
                </c:pt>
                <c:pt idx="4">
                  <c:v>Spain</c:v>
                </c:pt>
                <c:pt idx="5">
                  <c:v>Austria</c:v>
                </c:pt>
                <c:pt idx="6">
                  <c:v>Belgium</c:v>
                </c:pt>
                <c:pt idx="7">
                  <c:v>France</c:v>
                </c:pt>
                <c:pt idx="8">
                  <c:v>Germany</c:v>
                </c:pt>
                <c:pt idx="9">
                  <c:v>Netherlands</c:v>
                </c:pt>
              </c:strCache>
            </c:strRef>
          </c:cat>
          <c:val>
            <c:numRef>
              <c:f>Sheet1!$B$2:$B$11</c:f>
              <c:numCache>
                <c:formatCode>General</c:formatCode>
                <c:ptCount val="10"/>
                <c:pt idx="0">
                  <c:v>107</c:v>
                </c:pt>
                <c:pt idx="1">
                  <c:v>262</c:v>
                </c:pt>
                <c:pt idx="2">
                  <c:v>156</c:v>
                </c:pt>
                <c:pt idx="3">
                  <c:v>237</c:v>
                </c:pt>
                <c:pt idx="4">
                  <c:v>170</c:v>
                </c:pt>
                <c:pt idx="5">
                  <c:v>227</c:v>
                </c:pt>
                <c:pt idx="6">
                  <c:v>306</c:v>
                </c:pt>
                <c:pt idx="7">
                  <c:v>244</c:v>
                </c:pt>
                <c:pt idx="8">
                  <c:v>256</c:v>
                </c:pt>
                <c:pt idx="9">
                  <c:v>231</c:v>
                </c:pt>
              </c:numCache>
            </c:numRef>
          </c:val>
        </c:ser>
        <c:ser>
          <c:idx val="1"/>
          <c:order val="1"/>
          <c:invertIfNegative val="0"/>
          <c:dLbls>
            <c:dLblPos val="outEnd"/>
            <c:showLegendKey val="0"/>
            <c:showVal val="1"/>
            <c:showCatName val="0"/>
            <c:showSerName val="0"/>
            <c:showPercent val="0"/>
            <c:showBubbleSize val="0"/>
            <c:showLeaderLines val="0"/>
          </c:dLbls>
          <c:cat>
            <c:strRef>
              <c:f>Sheet1!$A$2:$A$11</c:f>
              <c:strCache>
                <c:ptCount val="10"/>
                <c:pt idx="0">
                  <c:v>Greece</c:v>
                </c:pt>
                <c:pt idx="1">
                  <c:v>Ireland</c:v>
                </c:pt>
                <c:pt idx="2">
                  <c:v>Italy</c:v>
                </c:pt>
                <c:pt idx="3">
                  <c:v>Portugal</c:v>
                </c:pt>
                <c:pt idx="4">
                  <c:v>Spain</c:v>
                </c:pt>
                <c:pt idx="5">
                  <c:v>Austria</c:v>
                </c:pt>
                <c:pt idx="6">
                  <c:v>Belgium</c:v>
                </c:pt>
                <c:pt idx="7">
                  <c:v>France</c:v>
                </c:pt>
                <c:pt idx="8">
                  <c:v>Germany</c:v>
                </c:pt>
                <c:pt idx="9">
                  <c:v>Netherlands</c:v>
                </c:pt>
              </c:strCache>
            </c:strRef>
          </c:cat>
          <c:val>
            <c:numRef>
              <c:f>Sheet1!$C$2:$C$11</c:f>
              <c:numCache>
                <c:formatCode>General</c:formatCode>
                <c:ptCount val="10"/>
                <c:pt idx="0">
                  <c:v>190</c:v>
                </c:pt>
                <c:pt idx="1">
                  <c:v>760</c:v>
                </c:pt>
                <c:pt idx="2">
                  <c:v>231</c:v>
                </c:pt>
                <c:pt idx="3">
                  <c:v>290</c:v>
                </c:pt>
                <c:pt idx="4">
                  <c:v>390</c:v>
                </c:pt>
                <c:pt idx="5">
                  <c:v>379</c:v>
                </c:pt>
                <c:pt idx="6">
                  <c:v>370</c:v>
                </c:pt>
                <c:pt idx="7">
                  <c:v>371</c:v>
                </c:pt>
                <c:pt idx="8">
                  <c:v>316</c:v>
                </c:pt>
                <c:pt idx="9">
                  <c:v>376</c:v>
                </c:pt>
              </c:numCache>
            </c:numRef>
          </c:val>
        </c:ser>
        <c:dLbls>
          <c:showLegendKey val="0"/>
          <c:showVal val="0"/>
          <c:showCatName val="0"/>
          <c:showSerName val="0"/>
          <c:showPercent val="0"/>
          <c:showBubbleSize val="0"/>
        </c:dLbls>
        <c:gapWidth val="150"/>
        <c:axId val="41874944"/>
        <c:axId val="41876480"/>
      </c:barChart>
      <c:catAx>
        <c:axId val="41874944"/>
        <c:scaling>
          <c:orientation val="minMax"/>
        </c:scaling>
        <c:delete val="0"/>
        <c:axPos val="b"/>
        <c:majorTickMark val="out"/>
        <c:minorTickMark val="none"/>
        <c:tickLblPos val="nextTo"/>
        <c:txPr>
          <a:bodyPr/>
          <a:lstStyle/>
          <a:p>
            <a:pPr>
              <a:defRPr b="1"/>
            </a:pPr>
            <a:endParaRPr lang="en-US"/>
          </a:p>
        </c:txPr>
        <c:crossAx val="41876480"/>
        <c:crosses val="autoZero"/>
        <c:auto val="1"/>
        <c:lblAlgn val="ctr"/>
        <c:lblOffset val="100"/>
        <c:noMultiLvlLbl val="0"/>
      </c:catAx>
      <c:valAx>
        <c:axId val="41876480"/>
        <c:scaling>
          <c:orientation val="minMax"/>
        </c:scaling>
        <c:delete val="0"/>
        <c:axPos val="l"/>
        <c:numFmt formatCode="General" sourceLinked="1"/>
        <c:majorTickMark val="out"/>
        <c:minorTickMark val="none"/>
        <c:tickLblPos val="nextTo"/>
        <c:txPr>
          <a:bodyPr/>
          <a:lstStyle/>
          <a:p>
            <a:pPr>
              <a:defRPr b="1"/>
            </a:pPr>
            <a:endParaRPr lang="en-US"/>
          </a:p>
        </c:txPr>
        <c:crossAx val="41874944"/>
        <c:crosses val="autoZero"/>
        <c:crossBetween val="between"/>
      </c:valAx>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invertIfNegative val="0"/>
          <c:dLbls>
            <c:dLblPos val="outEnd"/>
            <c:showLegendKey val="0"/>
            <c:showVal val="1"/>
            <c:showCatName val="0"/>
            <c:showSerName val="0"/>
            <c:showPercent val="0"/>
            <c:showBubbleSize val="0"/>
            <c:showLeaderLines val="0"/>
          </c:dLbls>
          <c:cat>
            <c:strRef>
              <c:f>Sheet1!$A$2:$A$11</c:f>
              <c:strCache>
                <c:ptCount val="10"/>
                <c:pt idx="0">
                  <c:v>Greece</c:v>
                </c:pt>
                <c:pt idx="1">
                  <c:v>Ireland</c:v>
                </c:pt>
                <c:pt idx="2">
                  <c:v>Italy</c:v>
                </c:pt>
                <c:pt idx="3">
                  <c:v>Portugal</c:v>
                </c:pt>
                <c:pt idx="4">
                  <c:v>Spain</c:v>
                </c:pt>
                <c:pt idx="5">
                  <c:v>Austria</c:v>
                </c:pt>
                <c:pt idx="6">
                  <c:v>Belgium</c:v>
                </c:pt>
                <c:pt idx="7">
                  <c:v>France</c:v>
                </c:pt>
                <c:pt idx="8">
                  <c:v>Germany</c:v>
                </c:pt>
                <c:pt idx="9">
                  <c:v>Netherlands</c:v>
                </c:pt>
              </c:strCache>
            </c:strRef>
          </c:cat>
          <c:val>
            <c:numRef>
              <c:f>Sheet1!$B$2:$B$11</c:f>
              <c:numCache>
                <c:formatCode>General</c:formatCode>
                <c:ptCount val="10"/>
                <c:pt idx="0">
                  <c:v>107</c:v>
                </c:pt>
                <c:pt idx="1">
                  <c:v>262</c:v>
                </c:pt>
                <c:pt idx="2">
                  <c:v>156</c:v>
                </c:pt>
                <c:pt idx="3">
                  <c:v>237</c:v>
                </c:pt>
                <c:pt idx="4">
                  <c:v>170</c:v>
                </c:pt>
                <c:pt idx="5">
                  <c:v>227</c:v>
                </c:pt>
                <c:pt idx="6">
                  <c:v>306</c:v>
                </c:pt>
                <c:pt idx="7">
                  <c:v>244</c:v>
                </c:pt>
                <c:pt idx="8">
                  <c:v>256</c:v>
                </c:pt>
                <c:pt idx="9">
                  <c:v>231</c:v>
                </c:pt>
              </c:numCache>
            </c:numRef>
          </c:val>
        </c:ser>
        <c:ser>
          <c:idx val="1"/>
          <c:order val="1"/>
          <c:invertIfNegative val="0"/>
          <c:dLbls>
            <c:dLblPos val="outEnd"/>
            <c:showLegendKey val="0"/>
            <c:showVal val="1"/>
            <c:showCatName val="0"/>
            <c:showSerName val="0"/>
            <c:showPercent val="0"/>
            <c:showBubbleSize val="0"/>
            <c:showLeaderLines val="0"/>
          </c:dLbls>
          <c:cat>
            <c:strRef>
              <c:f>Sheet1!$A$2:$A$11</c:f>
              <c:strCache>
                <c:ptCount val="10"/>
                <c:pt idx="0">
                  <c:v>Greece</c:v>
                </c:pt>
                <c:pt idx="1">
                  <c:v>Ireland</c:v>
                </c:pt>
                <c:pt idx="2">
                  <c:v>Italy</c:v>
                </c:pt>
                <c:pt idx="3">
                  <c:v>Portugal</c:v>
                </c:pt>
                <c:pt idx="4">
                  <c:v>Spain</c:v>
                </c:pt>
                <c:pt idx="5">
                  <c:v>Austria</c:v>
                </c:pt>
                <c:pt idx="6">
                  <c:v>Belgium</c:v>
                </c:pt>
                <c:pt idx="7">
                  <c:v>France</c:v>
                </c:pt>
                <c:pt idx="8">
                  <c:v>Germany</c:v>
                </c:pt>
                <c:pt idx="9">
                  <c:v>Netherlands</c:v>
                </c:pt>
              </c:strCache>
            </c:strRef>
          </c:cat>
          <c:val>
            <c:numRef>
              <c:f>Sheet1!$C$2:$C$11</c:f>
              <c:numCache>
                <c:formatCode>General</c:formatCode>
                <c:ptCount val="10"/>
                <c:pt idx="0">
                  <c:v>190</c:v>
                </c:pt>
                <c:pt idx="1">
                  <c:v>760</c:v>
                </c:pt>
                <c:pt idx="2">
                  <c:v>231</c:v>
                </c:pt>
                <c:pt idx="3">
                  <c:v>290</c:v>
                </c:pt>
                <c:pt idx="4">
                  <c:v>390</c:v>
                </c:pt>
                <c:pt idx="5">
                  <c:v>379</c:v>
                </c:pt>
                <c:pt idx="6">
                  <c:v>370</c:v>
                </c:pt>
                <c:pt idx="7">
                  <c:v>371</c:v>
                </c:pt>
                <c:pt idx="8">
                  <c:v>316</c:v>
                </c:pt>
                <c:pt idx="9">
                  <c:v>376</c:v>
                </c:pt>
              </c:numCache>
            </c:numRef>
          </c:val>
        </c:ser>
        <c:dLbls>
          <c:showLegendKey val="0"/>
          <c:showVal val="0"/>
          <c:showCatName val="0"/>
          <c:showSerName val="0"/>
          <c:showPercent val="0"/>
          <c:showBubbleSize val="0"/>
        </c:dLbls>
        <c:gapWidth val="150"/>
        <c:axId val="64382848"/>
        <c:axId val="64962944"/>
      </c:barChart>
      <c:catAx>
        <c:axId val="64382848"/>
        <c:scaling>
          <c:orientation val="minMax"/>
        </c:scaling>
        <c:delete val="0"/>
        <c:axPos val="b"/>
        <c:majorTickMark val="out"/>
        <c:minorTickMark val="none"/>
        <c:tickLblPos val="nextTo"/>
        <c:txPr>
          <a:bodyPr/>
          <a:lstStyle/>
          <a:p>
            <a:pPr>
              <a:defRPr b="1"/>
            </a:pPr>
            <a:endParaRPr lang="en-US"/>
          </a:p>
        </c:txPr>
        <c:crossAx val="64962944"/>
        <c:crosses val="autoZero"/>
        <c:auto val="1"/>
        <c:lblAlgn val="ctr"/>
        <c:lblOffset val="100"/>
        <c:noMultiLvlLbl val="0"/>
      </c:catAx>
      <c:valAx>
        <c:axId val="64962944"/>
        <c:scaling>
          <c:orientation val="minMax"/>
        </c:scaling>
        <c:delete val="0"/>
        <c:axPos val="l"/>
        <c:numFmt formatCode="General" sourceLinked="1"/>
        <c:majorTickMark val="out"/>
        <c:minorTickMark val="none"/>
        <c:tickLblPos val="nextTo"/>
        <c:txPr>
          <a:bodyPr/>
          <a:lstStyle/>
          <a:p>
            <a:pPr>
              <a:defRPr b="1"/>
            </a:pPr>
            <a:endParaRPr lang="en-US"/>
          </a:p>
        </c:txPr>
        <c:crossAx val="64382848"/>
        <c:crosses val="autoZero"/>
        <c:crossBetween val="between"/>
      </c:valAx>
    </c:plotArea>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Sheet1!$A$2</c:f>
              <c:strCache>
                <c:ptCount val="1"/>
                <c:pt idx="0">
                  <c:v>Investment Ratio UK</c:v>
                </c:pt>
              </c:strCache>
            </c:strRef>
          </c:tx>
          <c:marker>
            <c:symbol val="none"/>
          </c:marker>
          <c:dLbls>
            <c:dLblPos val="b"/>
            <c:showLegendKey val="0"/>
            <c:showVal val="1"/>
            <c:showCatName val="0"/>
            <c:showSerName val="0"/>
            <c:showPercent val="0"/>
            <c:showBubbleSize val="0"/>
            <c:showLeaderLines val="0"/>
          </c:dLbls>
          <c:cat>
            <c:numRef>
              <c:f>Sheet1!$B$1:$AG$1</c:f>
              <c:numCache>
                <c:formatCode>General</c:formatCod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numCache>
            </c:numRef>
          </c:cat>
          <c:val>
            <c:numRef>
              <c:f>Sheet1!$B$2:$AG$2</c:f>
              <c:numCache>
                <c:formatCode>General</c:formatCode>
                <c:ptCount val="32"/>
                <c:pt idx="0">
                  <c:v>19</c:v>
                </c:pt>
                <c:pt idx="1">
                  <c:v>17</c:v>
                </c:pt>
                <c:pt idx="2">
                  <c:v>17</c:v>
                </c:pt>
                <c:pt idx="3">
                  <c:v>17</c:v>
                </c:pt>
                <c:pt idx="4">
                  <c:v>18</c:v>
                </c:pt>
                <c:pt idx="5">
                  <c:v>18</c:v>
                </c:pt>
                <c:pt idx="6">
                  <c:v>18</c:v>
                </c:pt>
                <c:pt idx="7">
                  <c:v>18</c:v>
                </c:pt>
                <c:pt idx="8">
                  <c:v>20</c:v>
                </c:pt>
                <c:pt idx="9">
                  <c:v>22</c:v>
                </c:pt>
                <c:pt idx="10">
                  <c:v>21</c:v>
                </c:pt>
                <c:pt idx="11">
                  <c:v>18</c:v>
                </c:pt>
                <c:pt idx="12">
                  <c:v>17</c:v>
                </c:pt>
                <c:pt idx="13">
                  <c:v>16</c:v>
                </c:pt>
                <c:pt idx="14">
                  <c:v>16</c:v>
                </c:pt>
                <c:pt idx="15">
                  <c:v>17</c:v>
                </c:pt>
                <c:pt idx="16">
                  <c:v>17</c:v>
                </c:pt>
                <c:pt idx="17">
                  <c:v>17</c:v>
                </c:pt>
                <c:pt idx="18">
                  <c:v>18</c:v>
                </c:pt>
                <c:pt idx="19">
                  <c:v>17</c:v>
                </c:pt>
                <c:pt idx="20">
                  <c:v>17</c:v>
                </c:pt>
                <c:pt idx="21">
                  <c:v>17</c:v>
                </c:pt>
                <c:pt idx="22">
                  <c:v>17</c:v>
                </c:pt>
                <c:pt idx="23">
                  <c:v>16</c:v>
                </c:pt>
                <c:pt idx="24">
                  <c:v>17</c:v>
                </c:pt>
                <c:pt idx="25">
                  <c:v>17</c:v>
                </c:pt>
                <c:pt idx="26">
                  <c:v>17</c:v>
                </c:pt>
                <c:pt idx="27">
                  <c:v>18</c:v>
                </c:pt>
                <c:pt idx="28">
                  <c:v>17</c:v>
                </c:pt>
                <c:pt idx="29">
                  <c:v>15</c:v>
                </c:pt>
                <c:pt idx="30">
                  <c:v>15</c:v>
                </c:pt>
                <c:pt idx="31">
                  <c:v>14</c:v>
                </c:pt>
              </c:numCache>
            </c:numRef>
          </c:val>
          <c:smooth val="0"/>
        </c:ser>
        <c:ser>
          <c:idx val="1"/>
          <c:order val="1"/>
          <c:tx>
            <c:strRef>
              <c:f>Sheet1!$A$3</c:f>
              <c:strCache>
                <c:ptCount val="1"/>
                <c:pt idx="0">
                  <c:v>Investment Ration Ger</c:v>
                </c:pt>
              </c:strCache>
            </c:strRef>
          </c:tx>
          <c:marker>
            <c:symbol val="none"/>
          </c:marker>
          <c:dLbls>
            <c:dLblPos val="t"/>
            <c:showLegendKey val="0"/>
            <c:showVal val="1"/>
            <c:showCatName val="0"/>
            <c:showSerName val="0"/>
            <c:showPercent val="0"/>
            <c:showBubbleSize val="0"/>
            <c:showLeaderLines val="0"/>
          </c:dLbls>
          <c:cat>
            <c:numRef>
              <c:f>Sheet1!$B$1:$AG$1</c:f>
              <c:numCache>
                <c:formatCode>General</c:formatCode>
                <c:ptCount val="3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numCache>
            </c:numRef>
          </c:cat>
          <c:val>
            <c:numRef>
              <c:f>Sheet1!$B$3:$AG$3</c:f>
              <c:numCache>
                <c:formatCode>General</c:formatCode>
                <c:ptCount val="32"/>
                <c:pt idx="0">
                  <c:v>24</c:v>
                </c:pt>
                <c:pt idx="1">
                  <c:v>23</c:v>
                </c:pt>
                <c:pt idx="2">
                  <c:v>22</c:v>
                </c:pt>
                <c:pt idx="3">
                  <c:v>22</c:v>
                </c:pt>
                <c:pt idx="4">
                  <c:v>22</c:v>
                </c:pt>
                <c:pt idx="5">
                  <c:v>21</c:v>
                </c:pt>
                <c:pt idx="6">
                  <c:v>21</c:v>
                </c:pt>
                <c:pt idx="7">
                  <c:v>21</c:v>
                </c:pt>
                <c:pt idx="8">
                  <c:v>21</c:v>
                </c:pt>
                <c:pt idx="9">
                  <c:v>22</c:v>
                </c:pt>
                <c:pt idx="10">
                  <c:v>23</c:v>
                </c:pt>
                <c:pt idx="11">
                  <c:v>23</c:v>
                </c:pt>
                <c:pt idx="12">
                  <c:v>24</c:v>
                </c:pt>
                <c:pt idx="13">
                  <c:v>22</c:v>
                </c:pt>
                <c:pt idx="14">
                  <c:v>23</c:v>
                </c:pt>
                <c:pt idx="15">
                  <c:v>22</c:v>
                </c:pt>
                <c:pt idx="16">
                  <c:v>21</c:v>
                </c:pt>
                <c:pt idx="17">
                  <c:v>21</c:v>
                </c:pt>
                <c:pt idx="18">
                  <c:v>21</c:v>
                </c:pt>
                <c:pt idx="19">
                  <c:v>21</c:v>
                </c:pt>
                <c:pt idx="20">
                  <c:v>21</c:v>
                </c:pt>
                <c:pt idx="21">
                  <c:v>20</c:v>
                </c:pt>
                <c:pt idx="22">
                  <c:v>18</c:v>
                </c:pt>
                <c:pt idx="23">
                  <c:v>18</c:v>
                </c:pt>
                <c:pt idx="24">
                  <c:v>17</c:v>
                </c:pt>
                <c:pt idx="25">
                  <c:v>17</c:v>
                </c:pt>
                <c:pt idx="26">
                  <c:v>18</c:v>
                </c:pt>
                <c:pt idx="27">
                  <c:v>18</c:v>
                </c:pt>
                <c:pt idx="28">
                  <c:v>19</c:v>
                </c:pt>
                <c:pt idx="29">
                  <c:v>17</c:v>
                </c:pt>
                <c:pt idx="30">
                  <c:v>17</c:v>
                </c:pt>
                <c:pt idx="31">
                  <c:v>18</c:v>
                </c:pt>
              </c:numCache>
            </c:numRef>
          </c:val>
          <c:smooth val="0"/>
        </c:ser>
        <c:dLbls>
          <c:showLegendKey val="0"/>
          <c:showVal val="0"/>
          <c:showCatName val="0"/>
          <c:showSerName val="0"/>
          <c:showPercent val="0"/>
          <c:showBubbleSize val="0"/>
        </c:dLbls>
        <c:marker val="1"/>
        <c:smooth val="0"/>
        <c:axId val="91446656"/>
        <c:axId val="91460736"/>
      </c:lineChart>
      <c:catAx>
        <c:axId val="91446656"/>
        <c:scaling>
          <c:orientation val="minMax"/>
        </c:scaling>
        <c:delete val="0"/>
        <c:axPos val="b"/>
        <c:numFmt formatCode="General" sourceLinked="1"/>
        <c:majorTickMark val="out"/>
        <c:minorTickMark val="none"/>
        <c:tickLblPos val="nextTo"/>
        <c:crossAx val="91460736"/>
        <c:crosses val="autoZero"/>
        <c:auto val="1"/>
        <c:lblAlgn val="ctr"/>
        <c:lblOffset val="100"/>
        <c:noMultiLvlLbl val="0"/>
      </c:catAx>
      <c:valAx>
        <c:axId val="91460736"/>
        <c:scaling>
          <c:orientation val="minMax"/>
        </c:scaling>
        <c:delete val="0"/>
        <c:axPos val="l"/>
        <c:majorGridlines/>
        <c:numFmt formatCode="General" sourceLinked="1"/>
        <c:majorTickMark val="out"/>
        <c:minorTickMark val="none"/>
        <c:tickLblPos val="nextTo"/>
        <c:crossAx val="91446656"/>
        <c:crosses val="autoZero"/>
        <c:crossBetween val="between"/>
      </c:valAx>
    </c:plotArea>
    <c:legend>
      <c:legendPos val="b"/>
      <c:layout/>
      <c:overlay val="0"/>
    </c:legend>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0.24922</cdr:x>
      <cdr:y>0.14443</cdr:y>
    </cdr:from>
    <cdr:to>
      <cdr:x>0.36471</cdr:x>
      <cdr:y>0.21176</cdr:y>
    </cdr:to>
    <cdr:sp macro="" textlink="">
      <cdr:nvSpPr>
        <cdr:cNvPr id="2" name="TextBox 1"/>
        <cdr:cNvSpPr txBox="1"/>
      </cdr:nvSpPr>
      <cdr:spPr>
        <a:xfrm xmlns:a="http://schemas.openxmlformats.org/drawingml/2006/main">
          <a:off x="1412423" y="467737"/>
          <a:ext cx="654502" cy="2180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b="1"/>
            <a:t>2008</a:t>
          </a:r>
        </a:p>
      </cdr:txBody>
    </cdr:sp>
  </cdr:relSizeAnchor>
  <cdr:relSizeAnchor xmlns:cdr="http://schemas.openxmlformats.org/drawingml/2006/chartDrawing">
    <cdr:from>
      <cdr:x>0.23354</cdr:x>
      <cdr:y>0.19829</cdr:y>
    </cdr:from>
    <cdr:to>
      <cdr:x>0.27116</cdr:x>
      <cdr:y>0.26438</cdr:y>
    </cdr:to>
    <cdr:cxnSp macro="">
      <cdr:nvCxnSpPr>
        <cdr:cNvPr id="4" name="Straight Arrow Connector 3"/>
        <cdr:cNvCxnSpPr/>
      </cdr:nvCxnSpPr>
      <cdr:spPr>
        <a:xfrm xmlns:a="http://schemas.openxmlformats.org/drawingml/2006/main" flipH="1">
          <a:off x="1419225" y="771525"/>
          <a:ext cx="228600" cy="257175"/>
        </a:xfrm>
        <a:prstGeom xmlns:a="http://schemas.openxmlformats.org/drawingml/2006/main" prst="straightConnector1">
          <a:avLst/>
        </a:prstGeom>
        <a:ln xmlns:a="http://schemas.openxmlformats.org/drawingml/2006/main" w="19050">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0.07971</cdr:x>
      <cdr:y>0.41123</cdr:y>
    </cdr:from>
    <cdr:to>
      <cdr:x>0.18473</cdr:x>
      <cdr:y>0.47732</cdr:y>
    </cdr:to>
    <cdr:sp macro="" textlink="">
      <cdr:nvSpPr>
        <cdr:cNvPr id="5" name="TextBox 4"/>
        <cdr:cNvSpPr txBox="1"/>
      </cdr:nvSpPr>
      <cdr:spPr>
        <a:xfrm xmlns:a="http://schemas.openxmlformats.org/drawingml/2006/main">
          <a:off x="451739" y="1331763"/>
          <a:ext cx="595188" cy="214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b="1"/>
            <a:t>1997</a:t>
          </a:r>
        </a:p>
      </cdr:txBody>
    </cdr:sp>
  </cdr:relSizeAnchor>
  <cdr:relSizeAnchor xmlns:cdr="http://schemas.openxmlformats.org/drawingml/2006/chartDrawing">
    <cdr:from>
      <cdr:x>0.14107</cdr:x>
      <cdr:y>0.47736</cdr:y>
    </cdr:from>
    <cdr:to>
      <cdr:x>0.18339</cdr:x>
      <cdr:y>0.56304</cdr:y>
    </cdr:to>
    <cdr:cxnSp macro="">
      <cdr:nvCxnSpPr>
        <cdr:cNvPr id="7" name="Straight Arrow Connector 6"/>
        <cdr:cNvCxnSpPr/>
      </cdr:nvCxnSpPr>
      <cdr:spPr>
        <a:xfrm xmlns:a="http://schemas.openxmlformats.org/drawingml/2006/main">
          <a:off x="857250" y="1857375"/>
          <a:ext cx="257175" cy="333375"/>
        </a:xfrm>
        <a:prstGeom xmlns:a="http://schemas.openxmlformats.org/drawingml/2006/main" prst="straightConnector1">
          <a:avLst/>
        </a:prstGeom>
        <a:ln xmlns:a="http://schemas.openxmlformats.org/drawingml/2006/main" w="19050">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0.24922</cdr:x>
      <cdr:y>0.14443</cdr:y>
    </cdr:from>
    <cdr:to>
      <cdr:x>0.36471</cdr:x>
      <cdr:y>0.21176</cdr:y>
    </cdr:to>
    <cdr:sp macro="" textlink="">
      <cdr:nvSpPr>
        <cdr:cNvPr id="2" name="TextBox 1"/>
        <cdr:cNvSpPr txBox="1"/>
      </cdr:nvSpPr>
      <cdr:spPr>
        <a:xfrm xmlns:a="http://schemas.openxmlformats.org/drawingml/2006/main">
          <a:off x="1412423" y="467737"/>
          <a:ext cx="654502" cy="2180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b="1"/>
            <a:t>2008</a:t>
          </a:r>
        </a:p>
      </cdr:txBody>
    </cdr:sp>
  </cdr:relSizeAnchor>
  <cdr:relSizeAnchor xmlns:cdr="http://schemas.openxmlformats.org/drawingml/2006/chartDrawing">
    <cdr:from>
      <cdr:x>0.23354</cdr:x>
      <cdr:y>0.19829</cdr:y>
    </cdr:from>
    <cdr:to>
      <cdr:x>0.27116</cdr:x>
      <cdr:y>0.26438</cdr:y>
    </cdr:to>
    <cdr:cxnSp macro="">
      <cdr:nvCxnSpPr>
        <cdr:cNvPr id="4" name="Straight Arrow Connector 3"/>
        <cdr:cNvCxnSpPr/>
      </cdr:nvCxnSpPr>
      <cdr:spPr>
        <a:xfrm xmlns:a="http://schemas.openxmlformats.org/drawingml/2006/main" flipH="1">
          <a:off x="1419225" y="771525"/>
          <a:ext cx="228600" cy="257175"/>
        </a:xfrm>
        <a:prstGeom xmlns:a="http://schemas.openxmlformats.org/drawingml/2006/main" prst="straightConnector1">
          <a:avLst/>
        </a:prstGeom>
        <a:ln xmlns:a="http://schemas.openxmlformats.org/drawingml/2006/main" w="19050">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0.07971</cdr:x>
      <cdr:y>0.41123</cdr:y>
    </cdr:from>
    <cdr:to>
      <cdr:x>0.18473</cdr:x>
      <cdr:y>0.47732</cdr:y>
    </cdr:to>
    <cdr:sp macro="" textlink="">
      <cdr:nvSpPr>
        <cdr:cNvPr id="5" name="TextBox 4"/>
        <cdr:cNvSpPr txBox="1"/>
      </cdr:nvSpPr>
      <cdr:spPr>
        <a:xfrm xmlns:a="http://schemas.openxmlformats.org/drawingml/2006/main">
          <a:off x="451739" y="1331763"/>
          <a:ext cx="595188" cy="214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b="1"/>
            <a:t>1997</a:t>
          </a:r>
        </a:p>
      </cdr:txBody>
    </cdr:sp>
  </cdr:relSizeAnchor>
  <cdr:relSizeAnchor xmlns:cdr="http://schemas.openxmlformats.org/drawingml/2006/chartDrawing">
    <cdr:from>
      <cdr:x>0.14107</cdr:x>
      <cdr:y>0.47736</cdr:y>
    </cdr:from>
    <cdr:to>
      <cdr:x>0.18339</cdr:x>
      <cdr:y>0.56304</cdr:y>
    </cdr:to>
    <cdr:cxnSp macro="">
      <cdr:nvCxnSpPr>
        <cdr:cNvPr id="7" name="Straight Arrow Connector 6"/>
        <cdr:cNvCxnSpPr/>
      </cdr:nvCxnSpPr>
      <cdr:spPr>
        <a:xfrm xmlns:a="http://schemas.openxmlformats.org/drawingml/2006/main">
          <a:off x="857250" y="1857375"/>
          <a:ext cx="257175" cy="333375"/>
        </a:xfrm>
        <a:prstGeom xmlns:a="http://schemas.openxmlformats.org/drawingml/2006/main" prst="straightConnector1">
          <a:avLst/>
        </a:prstGeom>
        <a:ln xmlns:a="http://schemas.openxmlformats.org/drawingml/2006/main" w="19050">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0.36</cdr:x>
      <cdr:y>0.10178</cdr:y>
    </cdr:from>
    <cdr:to>
      <cdr:x>0.92874</cdr:x>
      <cdr:y>0.34043</cdr:y>
    </cdr:to>
    <cdr:sp macro="" textlink="">
      <cdr:nvSpPr>
        <cdr:cNvPr id="3" name="TextBox 2"/>
        <cdr:cNvSpPr txBox="1"/>
      </cdr:nvSpPr>
      <cdr:spPr>
        <a:xfrm xmlns:a="http://schemas.openxmlformats.org/drawingml/2006/main">
          <a:off x="2962672" y="460648"/>
          <a:ext cx="4680520" cy="10801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600" b="1" dirty="0" smtClean="0"/>
            <a:t>RATIO OF BANK ASSETS TO GDP IN SELECTED EUROZONE COUNTRIES 1997/ 2008</a:t>
          </a:r>
          <a:endParaRPr lang="en-GB" sz="1600" b="1"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DC91E08-53F6-4B30-8521-A8FFEF1ADBB8}" type="datetimeFigureOut">
              <a:rPr lang="en-GB" smtClean="0"/>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306180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C91E08-53F6-4B30-8521-A8FFEF1ADBB8}" type="datetimeFigureOut">
              <a:rPr lang="en-GB" smtClean="0"/>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512624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C91E08-53F6-4B30-8521-A8FFEF1ADBB8}" type="datetimeFigureOut">
              <a:rPr lang="en-GB" smtClean="0"/>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764924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DC91E08-53F6-4B30-8521-A8FFEF1ADBB8}" type="datetimeFigureOut">
              <a:rPr lang="en-GB" smtClean="0"/>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74883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C91E08-53F6-4B30-8521-A8FFEF1ADBB8}" type="datetimeFigureOut">
              <a:rPr lang="en-GB" smtClean="0"/>
              <a:t>01/10/2014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90428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DC91E08-53F6-4B30-8521-A8FFEF1ADBB8}" type="datetimeFigureOut">
              <a:rPr lang="en-GB" smtClean="0"/>
              <a:t>01/10/2014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422536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DC91E08-53F6-4B30-8521-A8FFEF1ADBB8}" type="datetimeFigureOut">
              <a:rPr lang="en-GB" smtClean="0"/>
              <a:t>01/10/2014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62608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DC91E08-53F6-4B30-8521-A8FFEF1ADBB8}" type="datetimeFigureOut">
              <a:rPr lang="en-GB" smtClean="0"/>
              <a:t>01/10/2014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0695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91E08-53F6-4B30-8521-A8FFEF1ADBB8}" type="datetimeFigureOut">
              <a:rPr lang="en-GB" smtClean="0"/>
              <a:t>01/10/2014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605555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C91E08-53F6-4B30-8521-A8FFEF1ADBB8}" type="datetimeFigureOut">
              <a:rPr lang="en-GB" smtClean="0"/>
              <a:t>01/10/2014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54850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C91E08-53F6-4B30-8521-A8FFEF1ADBB8}" type="datetimeFigureOut">
              <a:rPr lang="en-GB" smtClean="0"/>
              <a:t>01/10/2014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565477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91E08-53F6-4B30-8521-A8FFEF1ADBB8}" type="datetimeFigureOut">
              <a:rPr lang="en-GB" smtClean="0"/>
              <a:t>01/10/2014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97383A-60EC-4720-B4F7-3F8B7072D89A}" type="slidenum">
              <a:rPr lang="en-GB" smtClean="0"/>
              <a:t>‹#›</a:t>
            </a:fld>
            <a:endParaRPr lang="en-GB"/>
          </a:p>
        </p:txBody>
      </p:sp>
    </p:spTree>
    <p:extLst>
      <p:ext uri="{BB962C8B-B14F-4D97-AF65-F5344CB8AC3E}">
        <p14:creationId xmlns:p14="http://schemas.microsoft.com/office/powerpoint/2010/main" val="3001507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628801"/>
            <a:ext cx="7918648" cy="1971650"/>
          </a:xfrm>
        </p:spPr>
        <p:txBody>
          <a:bodyPr>
            <a:normAutofit fontScale="90000"/>
          </a:bodyPr>
          <a:lstStyle/>
          <a:p>
            <a:r>
              <a:rPr lang="en-GB" dirty="0" smtClean="0"/>
              <a:t>Ending a Fatal Addiction: </a:t>
            </a:r>
            <a:r>
              <a:rPr lang="en-GB" dirty="0" smtClean="0"/>
              <a:t/>
            </a:r>
            <a:br>
              <a:rPr lang="en-GB" dirty="0" smtClean="0"/>
            </a:br>
            <a:r>
              <a:rPr lang="en-GB" dirty="0" smtClean="0"/>
              <a:t>Re-regulating </a:t>
            </a:r>
            <a:r>
              <a:rPr lang="en-GB" dirty="0" smtClean="0"/>
              <a:t>Europe’s Financial Markets</a:t>
            </a:r>
            <a:endParaRPr lang="en-GB" dirty="0"/>
          </a:p>
        </p:txBody>
      </p:sp>
      <p:sp>
        <p:nvSpPr>
          <p:cNvPr id="3" name="Subtitle 2"/>
          <p:cNvSpPr>
            <a:spLocks noGrp="1"/>
          </p:cNvSpPr>
          <p:nvPr>
            <p:ph type="subTitle" idx="1"/>
          </p:nvPr>
        </p:nvSpPr>
        <p:spPr/>
        <p:txBody>
          <a:bodyPr/>
          <a:lstStyle/>
          <a:p>
            <a:r>
              <a:rPr lang="en-GB" dirty="0" smtClean="0"/>
              <a:t>Jeremy Leaman, Loughborough</a:t>
            </a:r>
          </a:p>
          <a:p>
            <a:r>
              <a:rPr lang="en-GB" dirty="0" smtClean="0"/>
              <a:t>For REINVEST Conference,</a:t>
            </a:r>
          </a:p>
          <a:p>
            <a:r>
              <a:rPr lang="en-GB" dirty="0" smtClean="0"/>
              <a:t>Marseille, October 2 2014</a:t>
            </a:r>
            <a:endParaRPr lang="en-GB" dirty="0"/>
          </a:p>
        </p:txBody>
      </p:sp>
    </p:spTree>
    <p:extLst>
      <p:ext uri="{BB962C8B-B14F-4D97-AF65-F5344CB8AC3E}">
        <p14:creationId xmlns:p14="http://schemas.microsoft.com/office/powerpoint/2010/main" val="585472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Triumph of Deregulation</a:t>
            </a:r>
            <a:endParaRPr lang="en-GB" dirty="0"/>
          </a:p>
        </p:txBody>
      </p:sp>
      <p:sp>
        <p:nvSpPr>
          <p:cNvPr id="3" name="Content Placeholder 2"/>
          <p:cNvSpPr>
            <a:spLocks noGrp="1"/>
          </p:cNvSpPr>
          <p:nvPr>
            <p:ph idx="1"/>
          </p:nvPr>
        </p:nvSpPr>
        <p:spPr>
          <a:xfrm>
            <a:off x="179512" y="1340768"/>
            <a:ext cx="8856984" cy="5328592"/>
          </a:xfrm>
        </p:spPr>
        <p:txBody>
          <a:bodyPr/>
          <a:lstStyle/>
          <a:p>
            <a:r>
              <a:rPr lang="en-GB" dirty="0" err="1" smtClean="0"/>
              <a:t>Varoufakis</a:t>
            </a:r>
            <a:r>
              <a:rPr lang="en-GB" dirty="0" smtClean="0"/>
              <a:t>: ‘Global Plan’ replaced by ‘Global Minotaur’ = hegemonic ability of the Dollar-bloc to recycle global surpluses</a:t>
            </a:r>
          </a:p>
          <a:p>
            <a:r>
              <a:rPr lang="en-GB" dirty="0" smtClean="0"/>
              <a:t>New pre-conditions:</a:t>
            </a:r>
          </a:p>
          <a:p>
            <a:r>
              <a:rPr lang="en-GB" dirty="0" smtClean="0"/>
              <a:t>Petro-dollars, vagabond capital, widening current account disparities: chronic surpluses of Germany and Japan</a:t>
            </a:r>
          </a:p>
          <a:p>
            <a:r>
              <a:rPr lang="en-GB" dirty="0" smtClean="0"/>
              <a:t>Regional dominance of German central bank; global influence of Federal Reserve</a:t>
            </a:r>
          </a:p>
          <a:p>
            <a:endParaRPr lang="en-GB" dirty="0"/>
          </a:p>
        </p:txBody>
      </p:sp>
    </p:spTree>
    <p:extLst>
      <p:ext uri="{BB962C8B-B14F-4D97-AF65-F5344CB8AC3E}">
        <p14:creationId xmlns:p14="http://schemas.microsoft.com/office/powerpoint/2010/main" val="1052366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Major Elements of Deregulation</a:t>
            </a:r>
            <a:endParaRPr lang="en-GB" dirty="0"/>
          </a:p>
        </p:txBody>
      </p:sp>
      <p:sp>
        <p:nvSpPr>
          <p:cNvPr id="3" name="Content Placeholder 2"/>
          <p:cNvSpPr>
            <a:spLocks noGrp="1"/>
          </p:cNvSpPr>
          <p:nvPr>
            <p:ph idx="1"/>
          </p:nvPr>
        </p:nvSpPr>
        <p:spPr>
          <a:xfrm>
            <a:off x="323528" y="1340768"/>
            <a:ext cx="8424936" cy="5256584"/>
          </a:xfrm>
        </p:spPr>
        <p:txBody>
          <a:bodyPr>
            <a:normAutofit fontScale="92500"/>
          </a:bodyPr>
          <a:lstStyle/>
          <a:p>
            <a:r>
              <a:rPr lang="en-GB" dirty="0" smtClean="0"/>
              <a:t>Flexible Exchange Rates</a:t>
            </a:r>
          </a:p>
          <a:p>
            <a:r>
              <a:rPr lang="en-GB" dirty="0"/>
              <a:t>A</a:t>
            </a:r>
            <a:r>
              <a:rPr lang="en-GB" dirty="0" smtClean="0"/>
              <a:t>bandonment of Exchange Controls</a:t>
            </a:r>
          </a:p>
          <a:p>
            <a:r>
              <a:rPr lang="en-GB" dirty="0" err="1" smtClean="0"/>
              <a:t>No‘rigorous</a:t>
            </a:r>
            <a:r>
              <a:rPr lang="en-GB" dirty="0" smtClean="0"/>
              <a:t> prudential supervision’ (OECD)</a:t>
            </a:r>
          </a:p>
          <a:p>
            <a:r>
              <a:rPr lang="en-GB" dirty="0" smtClean="0"/>
              <a:t>The ‘big bang’ in financial services (1986)</a:t>
            </a:r>
          </a:p>
          <a:p>
            <a:r>
              <a:rPr lang="en-GB" dirty="0" smtClean="0"/>
              <a:t>Permissive regulation</a:t>
            </a:r>
          </a:p>
          <a:p>
            <a:r>
              <a:rPr lang="en-GB" dirty="0" smtClean="0"/>
              <a:t>Privatisation of key public utilities</a:t>
            </a:r>
          </a:p>
          <a:p>
            <a:r>
              <a:rPr lang="en-GB" dirty="0" smtClean="0"/>
              <a:t>‘Self-regulation’</a:t>
            </a:r>
          </a:p>
          <a:p>
            <a:r>
              <a:rPr lang="en-GB" dirty="0" smtClean="0"/>
              <a:t>Technological reduction of time and space</a:t>
            </a:r>
          </a:p>
          <a:p>
            <a:r>
              <a:rPr lang="en-GB" dirty="0" err="1" smtClean="0"/>
              <a:t>Tertiarisation</a:t>
            </a:r>
            <a:r>
              <a:rPr lang="en-GB" dirty="0" smtClean="0"/>
              <a:t>/ </a:t>
            </a:r>
            <a:r>
              <a:rPr lang="en-GB" dirty="0" err="1" smtClean="0"/>
              <a:t>sectoral</a:t>
            </a:r>
            <a:r>
              <a:rPr lang="en-GB" dirty="0" smtClean="0"/>
              <a:t> crisis of manufacturing</a:t>
            </a:r>
            <a:endParaRPr lang="en-GB" dirty="0"/>
          </a:p>
        </p:txBody>
      </p:sp>
    </p:spTree>
    <p:extLst>
      <p:ext uri="{BB962C8B-B14F-4D97-AF65-F5344CB8AC3E}">
        <p14:creationId xmlns:p14="http://schemas.microsoft.com/office/powerpoint/2010/main" val="359233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Transformation of Banking</a:t>
            </a:r>
            <a:endParaRPr lang="en-GB" dirty="0"/>
          </a:p>
        </p:txBody>
      </p:sp>
      <p:sp>
        <p:nvSpPr>
          <p:cNvPr id="3" name="Content Placeholder 2"/>
          <p:cNvSpPr>
            <a:spLocks noGrp="1"/>
          </p:cNvSpPr>
          <p:nvPr>
            <p:ph idx="1"/>
          </p:nvPr>
        </p:nvSpPr>
        <p:spPr>
          <a:xfrm>
            <a:off x="107504" y="1600200"/>
            <a:ext cx="8579296" cy="4525963"/>
          </a:xfrm>
        </p:spPr>
        <p:txBody>
          <a:bodyPr/>
          <a:lstStyle/>
          <a:p>
            <a:r>
              <a:rPr lang="en-GB" dirty="0" smtClean="0"/>
              <a:t>Key role of major international banks in channelling new financial surpluses/ vagabond capital</a:t>
            </a:r>
          </a:p>
          <a:p>
            <a:r>
              <a:rPr lang="en-GB" dirty="0" smtClean="0"/>
              <a:t>Financial Services became strategic gatekeeper in the global circulation process</a:t>
            </a:r>
          </a:p>
          <a:p>
            <a:r>
              <a:rPr lang="en-GB" dirty="0" smtClean="0"/>
              <a:t>Growing Concentration in banking</a:t>
            </a:r>
          </a:p>
          <a:p>
            <a:r>
              <a:rPr lang="en-GB" dirty="0" smtClean="0"/>
              <a:t>Chronic ratio of banking assets to GDP</a:t>
            </a:r>
            <a:endParaRPr lang="en-GB" dirty="0"/>
          </a:p>
        </p:txBody>
      </p:sp>
    </p:spTree>
    <p:extLst>
      <p:ext uri="{BB962C8B-B14F-4D97-AF65-F5344CB8AC3E}">
        <p14:creationId xmlns:p14="http://schemas.microsoft.com/office/powerpoint/2010/main" val="3397505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Bank Mergers in Europe 1990-2004</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76123"/>
            <a:ext cx="8229600" cy="4174116"/>
          </a:xfrm>
          <a:prstGeom prst="rect">
            <a:avLst/>
          </a:prstGeom>
          <a:noFill/>
          <a:ln>
            <a:noFill/>
          </a:ln>
        </p:spPr>
      </p:pic>
    </p:spTree>
    <p:extLst>
      <p:ext uri="{BB962C8B-B14F-4D97-AF65-F5344CB8AC3E}">
        <p14:creationId xmlns:p14="http://schemas.microsoft.com/office/powerpoint/2010/main" val="3563793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Number of Banks in the EU</a:t>
            </a:r>
            <a:br>
              <a:rPr lang="en-GB" dirty="0" smtClean="0"/>
            </a:br>
            <a:r>
              <a:rPr lang="en-GB" dirty="0" smtClean="0"/>
              <a:t>1999-2014</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899592" y="1628800"/>
            <a:ext cx="7488832" cy="4392488"/>
          </a:xfrm>
          <a:prstGeom prst="rect">
            <a:avLst/>
          </a:prstGeom>
        </p:spPr>
      </p:pic>
    </p:spTree>
    <p:extLst>
      <p:ext uri="{BB962C8B-B14F-4D97-AF65-F5344CB8AC3E}">
        <p14:creationId xmlns:p14="http://schemas.microsoft.com/office/powerpoint/2010/main" val="3321607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UK Bank Assets as Proportion of GDP 1980-2006</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95536" y="1600200"/>
            <a:ext cx="8208911" cy="4709120"/>
          </a:xfrm>
          <a:prstGeom prst="rect">
            <a:avLst/>
          </a:prstGeom>
        </p:spPr>
      </p:pic>
    </p:spTree>
    <p:extLst>
      <p:ext uri="{BB962C8B-B14F-4D97-AF65-F5344CB8AC3E}">
        <p14:creationId xmlns:p14="http://schemas.microsoft.com/office/powerpoint/2010/main" val="1705665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Ratio of Bank Assets to GDP</a:t>
            </a:r>
            <a:endParaRPr lang="en-GB"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10886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developments</a:t>
            </a:r>
            <a:endParaRPr lang="en-GB" dirty="0"/>
          </a:p>
        </p:txBody>
      </p:sp>
      <p:sp>
        <p:nvSpPr>
          <p:cNvPr id="3" name="Content Placeholder 2"/>
          <p:cNvSpPr>
            <a:spLocks noGrp="1"/>
          </p:cNvSpPr>
          <p:nvPr>
            <p:ph idx="1"/>
          </p:nvPr>
        </p:nvSpPr>
        <p:spPr>
          <a:xfrm>
            <a:off x="457200" y="1600200"/>
            <a:ext cx="8291264" cy="4781128"/>
          </a:xfrm>
        </p:spPr>
        <p:txBody>
          <a:bodyPr>
            <a:normAutofit fontScale="85000" lnSpcReduction="10000"/>
          </a:bodyPr>
          <a:lstStyle/>
          <a:p>
            <a:pPr lvl="0" algn="just">
              <a:lnSpc>
                <a:spcPct val="115000"/>
              </a:lnSpc>
              <a:buFont typeface="Symbol"/>
              <a:buChar char=""/>
            </a:pPr>
            <a:r>
              <a:rPr lang="en-GB" dirty="0">
                <a:ea typeface="SimSun"/>
              </a:rPr>
              <a:t>The emergence of </a:t>
            </a:r>
            <a:r>
              <a:rPr lang="en-GB" dirty="0" smtClean="0">
                <a:ea typeface="SimSun"/>
              </a:rPr>
              <a:t>oligarchic </a:t>
            </a:r>
            <a:r>
              <a:rPr lang="en-GB" dirty="0">
                <a:ea typeface="SimSun"/>
              </a:rPr>
              <a:t>financial institutions that were subsequently deemed ‘too big to fail’;</a:t>
            </a:r>
          </a:p>
          <a:p>
            <a:pPr lvl="0" algn="just">
              <a:lnSpc>
                <a:spcPct val="115000"/>
              </a:lnSpc>
              <a:buFont typeface="Symbol"/>
              <a:buChar char=""/>
            </a:pPr>
            <a:r>
              <a:rPr lang="en-GB" dirty="0">
                <a:ea typeface="SimSun"/>
              </a:rPr>
              <a:t>The emergence of multi-tiered organisational structures of both ownership and liability;</a:t>
            </a:r>
          </a:p>
          <a:p>
            <a:pPr lvl="0" algn="just">
              <a:lnSpc>
                <a:spcPct val="115000"/>
              </a:lnSpc>
              <a:buFont typeface="Symbol"/>
              <a:buChar char=""/>
            </a:pPr>
            <a:r>
              <a:rPr lang="en-GB" dirty="0">
                <a:ea typeface="SimSun"/>
              </a:rPr>
              <a:t>The emergence of the process of ‘securitization</a:t>
            </a:r>
            <a:r>
              <a:rPr lang="en-GB" dirty="0" smtClean="0">
                <a:ea typeface="SimSun"/>
              </a:rPr>
              <a:t>’ and hyper-leveraging</a:t>
            </a:r>
            <a:r>
              <a:rPr lang="en-GB" dirty="0">
                <a:ea typeface="SimSun"/>
              </a:rPr>
              <a:t>;</a:t>
            </a:r>
          </a:p>
          <a:p>
            <a:pPr lvl="0" algn="just">
              <a:lnSpc>
                <a:spcPct val="115000"/>
              </a:lnSpc>
              <a:spcAft>
                <a:spcPts val="1000"/>
              </a:spcAft>
              <a:buFont typeface="Symbol"/>
              <a:buChar char=""/>
            </a:pPr>
            <a:r>
              <a:rPr lang="en-GB" dirty="0">
                <a:ea typeface="SimSun"/>
              </a:rPr>
              <a:t>The acceleration of the turnover of financial assets;</a:t>
            </a:r>
          </a:p>
          <a:p>
            <a:r>
              <a:rPr lang="en-GB" dirty="0">
                <a:ea typeface="SimSun"/>
              </a:rPr>
              <a:t>The diversion of finance capital </a:t>
            </a:r>
            <a:r>
              <a:rPr lang="en-GB" dirty="0" smtClean="0">
                <a:ea typeface="SimSun"/>
              </a:rPr>
              <a:t>away </a:t>
            </a:r>
            <a:r>
              <a:rPr lang="en-GB" dirty="0">
                <a:ea typeface="SimSun"/>
              </a:rPr>
              <a:t>from real investments to fictional assets and speculation;</a:t>
            </a:r>
            <a:endParaRPr lang="en-GB" dirty="0"/>
          </a:p>
        </p:txBody>
      </p:sp>
    </p:spTree>
    <p:extLst>
      <p:ext uri="{BB962C8B-B14F-4D97-AF65-F5344CB8AC3E}">
        <p14:creationId xmlns:p14="http://schemas.microsoft.com/office/powerpoint/2010/main" val="1701632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Developments</a:t>
            </a:r>
            <a:endParaRPr lang="en-GB" dirty="0"/>
          </a:p>
        </p:txBody>
      </p:sp>
      <p:sp>
        <p:nvSpPr>
          <p:cNvPr id="3" name="Content Placeholder 2"/>
          <p:cNvSpPr>
            <a:spLocks noGrp="1"/>
          </p:cNvSpPr>
          <p:nvPr>
            <p:ph idx="1"/>
          </p:nvPr>
        </p:nvSpPr>
        <p:spPr>
          <a:xfrm>
            <a:off x="323528" y="1268760"/>
            <a:ext cx="8496944" cy="5256584"/>
          </a:xfrm>
        </p:spPr>
        <p:txBody>
          <a:bodyPr>
            <a:normAutofit/>
          </a:bodyPr>
          <a:lstStyle/>
          <a:p>
            <a:pPr lvl="0"/>
            <a:r>
              <a:rPr lang="en-GB" dirty="0"/>
              <a:t>The sanitisation/ sanctification/</a:t>
            </a:r>
            <a:r>
              <a:rPr lang="en-GB" dirty="0" err="1"/>
              <a:t>fetishisation</a:t>
            </a:r>
            <a:r>
              <a:rPr lang="en-GB" dirty="0"/>
              <a:t> of derivatives </a:t>
            </a:r>
            <a:r>
              <a:rPr lang="en-GB" dirty="0" smtClean="0"/>
              <a:t>the </a:t>
            </a:r>
            <a:r>
              <a:rPr lang="en-GB" dirty="0"/>
              <a:t>associated emergence of shadow banking beyond the control of regulatory authorities</a:t>
            </a:r>
          </a:p>
          <a:p>
            <a:pPr lvl="0"/>
            <a:r>
              <a:rPr lang="en-GB" dirty="0"/>
              <a:t>The skewing of macro-economic income/ wealth distribution in favour of economic </a:t>
            </a:r>
            <a:r>
              <a:rPr lang="en-GB" dirty="0" smtClean="0"/>
              <a:t>elites</a:t>
            </a:r>
          </a:p>
          <a:p>
            <a:pPr lvl="0"/>
            <a:r>
              <a:rPr lang="en-GB" dirty="0" smtClean="0"/>
              <a:t>The </a:t>
            </a:r>
            <a:r>
              <a:rPr lang="en-GB" dirty="0"/>
              <a:t>substitution of real income increases with the deliberate promotion of private </a:t>
            </a:r>
            <a:r>
              <a:rPr lang="en-GB" dirty="0" smtClean="0"/>
              <a:t>debt;</a:t>
            </a:r>
            <a:endParaRPr lang="en-GB" dirty="0"/>
          </a:p>
        </p:txBody>
      </p:sp>
    </p:spTree>
    <p:extLst>
      <p:ext uri="{BB962C8B-B14F-4D97-AF65-F5344CB8AC3E}">
        <p14:creationId xmlns:p14="http://schemas.microsoft.com/office/powerpoint/2010/main" val="1056429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Developments</a:t>
            </a:r>
            <a:endParaRPr lang="en-GB" dirty="0"/>
          </a:p>
        </p:txBody>
      </p:sp>
      <p:sp>
        <p:nvSpPr>
          <p:cNvPr id="3" name="Content Placeholder 2"/>
          <p:cNvSpPr>
            <a:spLocks noGrp="1"/>
          </p:cNvSpPr>
          <p:nvPr>
            <p:ph idx="1"/>
          </p:nvPr>
        </p:nvSpPr>
        <p:spPr/>
        <p:txBody>
          <a:bodyPr/>
          <a:lstStyle/>
          <a:p>
            <a:r>
              <a:rPr lang="en-GB" dirty="0"/>
              <a:t>The emergence of an unsustainable culture of material expectations, based in hyper-individualised consumption and, within elites, </a:t>
            </a:r>
            <a:endParaRPr lang="en-GB" dirty="0" smtClean="0"/>
          </a:p>
          <a:p>
            <a:r>
              <a:rPr lang="en-GB" dirty="0" smtClean="0"/>
              <a:t>&gt;&gt; new </a:t>
            </a:r>
            <a:r>
              <a:rPr lang="en-GB" dirty="0" err="1" smtClean="0"/>
              <a:t>criminogenic</a:t>
            </a:r>
            <a:r>
              <a:rPr lang="en-GB" dirty="0" smtClean="0"/>
              <a:t> </a:t>
            </a:r>
            <a:r>
              <a:rPr lang="en-GB" dirty="0"/>
              <a:t>norms of economic behaviour</a:t>
            </a:r>
          </a:p>
        </p:txBody>
      </p:sp>
    </p:spTree>
    <p:extLst>
      <p:ext uri="{BB962C8B-B14F-4D97-AF65-F5344CB8AC3E}">
        <p14:creationId xmlns:p14="http://schemas.microsoft.com/office/powerpoint/2010/main" val="24387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a:xfrm>
            <a:off x="251520" y="1556792"/>
            <a:ext cx="8640960" cy="5040560"/>
          </a:xfrm>
        </p:spPr>
        <p:txBody>
          <a:bodyPr/>
          <a:lstStyle/>
          <a:p>
            <a:r>
              <a:rPr lang="en-GB" dirty="0" smtClean="0"/>
              <a:t>Why Regulation?</a:t>
            </a:r>
          </a:p>
          <a:p>
            <a:r>
              <a:rPr lang="en-GB" dirty="0" smtClean="0"/>
              <a:t>Why Deregulation?</a:t>
            </a:r>
          </a:p>
          <a:p>
            <a:r>
              <a:rPr lang="en-GB" dirty="0" smtClean="0"/>
              <a:t>What were the consequences of Deregulation and </a:t>
            </a:r>
            <a:r>
              <a:rPr lang="en-GB" dirty="0" err="1" smtClean="0"/>
              <a:t>financialised</a:t>
            </a:r>
            <a:r>
              <a:rPr lang="en-GB" dirty="0" smtClean="0"/>
              <a:t> capitalism</a:t>
            </a:r>
          </a:p>
          <a:p>
            <a:r>
              <a:rPr lang="en-GB" dirty="0" smtClean="0"/>
              <a:t>What progress has been made in re-regulating financial services</a:t>
            </a:r>
          </a:p>
          <a:p>
            <a:r>
              <a:rPr lang="en-GB" dirty="0" smtClean="0"/>
              <a:t>What remains to be done?</a:t>
            </a:r>
          </a:p>
          <a:p>
            <a:r>
              <a:rPr lang="en-GB" dirty="0" smtClean="0"/>
              <a:t>Towards ‘Decent Capitalism’ or a new paradigm?</a:t>
            </a:r>
          </a:p>
          <a:p>
            <a:endParaRPr lang="en-GB" dirty="0"/>
          </a:p>
        </p:txBody>
      </p:sp>
    </p:spTree>
    <p:extLst>
      <p:ext uri="{BB962C8B-B14F-4D97-AF65-F5344CB8AC3E}">
        <p14:creationId xmlns:p14="http://schemas.microsoft.com/office/powerpoint/2010/main" val="784320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Creating Secrecy and Complexity: the Curse of Offshore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Of </a:t>
            </a:r>
            <a:r>
              <a:rPr lang="en-GB" dirty="0"/>
              <a:t>the top 100 FTSE </a:t>
            </a:r>
            <a:r>
              <a:rPr lang="en-GB" dirty="0" smtClean="0"/>
              <a:t>companies, 98 have </a:t>
            </a:r>
            <a:r>
              <a:rPr lang="en-GB" dirty="0"/>
              <a:t>subsidiaries in tax havens (a total of 8,311 </a:t>
            </a:r>
            <a:r>
              <a:rPr lang="en-GB" dirty="0" smtClean="0"/>
              <a:t>subsidiaries)</a:t>
            </a:r>
          </a:p>
          <a:p>
            <a:r>
              <a:rPr lang="en-GB" dirty="0" smtClean="0"/>
              <a:t>banking </a:t>
            </a:r>
            <a:r>
              <a:rPr lang="en-GB" dirty="0"/>
              <a:t>is the ‘most prolific user of tax havens; in 2013 a total of 1,780 bank subsidiaries (57.3 percent </a:t>
            </a:r>
            <a:r>
              <a:rPr lang="en-GB" dirty="0" smtClean="0"/>
              <a:t>of total) registered </a:t>
            </a:r>
            <a:r>
              <a:rPr lang="en-GB" dirty="0"/>
              <a:t>in tax havens (</a:t>
            </a:r>
            <a:r>
              <a:rPr lang="en-GB" dirty="0" err="1"/>
              <a:t>Actionaid</a:t>
            </a:r>
            <a:r>
              <a:rPr lang="en-GB" dirty="0"/>
              <a:t> 2013: 17), </a:t>
            </a:r>
            <a:endParaRPr lang="en-GB" dirty="0" smtClean="0"/>
          </a:p>
          <a:p>
            <a:r>
              <a:rPr lang="en-GB" dirty="0"/>
              <a:t>L</a:t>
            </a:r>
            <a:r>
              <a:rPr lang="en-GB" dirty="0" smtClean="0"/>
              <a:t>ikewise </a:t>
            </a:r>
            <a:r>
              <a:rPr lang="en-GB" dirty="0"/>
              <a:t>61.1 percent of the shadow banks (predominantly hedge funds and private equity groups</a:t>
            </a:r>
            <a:r>
              <a:rPr lang="en-GB" dirty="0" smtClean="0"/>
              <a:t>)</a:t>
            </a:r>
            <a:endParaRPr lang="en-GB" dirty="0"/>
          </a:p>
        </p:txBody>
      </p:sp>
    </p:spTree>
    <p:extLst>
      <p:ext uri="{BB962C8B-B14F-4D97-AF65-F5344CB8AC3E}">
        <p14:creationId xmlns:p14="http://schemas.microsoft.com/office/powerpoint/2010/main" val="298219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Special Purpose Vehicles (SPVs)</a:t>
            </a:r>
            <a:endParaRPr lang="en-GB" dirty="0"/>
          </a:p>
        </p:txBody>
      </p:sp>
      <p:sp>
        <p:nvSpPr>
          <p:cNvPr id="3" name="Content Placeholder 2"/>
          <p:cNvSpPr>
            <a:spLocks noGrp="1"/>
          </p:cNvSpPr>
          <p:nvPr>
            <p:ph idx="1"/>
          </p:nvPr>
        </p:nvSpPr>
        <p:spPr/>
        <p:txBody>
          <a:bodyPr/>
          <a:lstStyle/>
          <a:p>
            <a:r>
              <a:rPr lang="en-GB" dirty="0" smtClean="0"/>
              <a:t>SPVs’ primary purpose to remove liabilities from parent bank balance sheets:</a:t>
            </a:r>
          </a:p>
          <a:p>
            <a:r>
              <a:rPr lang="en-GB" dirty="0" smtClean="0"/>
              <a:t>Brass-plate shell companies</a:t>
            </a:r>
          </a:p>
          <a:p>
            <a:pPr marL="0" indent="0">
              <a:buNone/>
            </a:pPr>
            <a:r>
              <a:rPr lang="en-GB" dirty="0"/>
              <a:t>o</a:t>
            </a:r>
            <a:r>
              <a:rPr lang="en-GB" dirty="0" smtClean="0"/>
              <a:t>n sale in every financial</a:t>
            </a:r>
          </a:p>
          <a:p>
            <a:pPr marL="0" indent="0">
              <a:buNone/>
            </a:pPr>
            <a:r>
              <a:rPr lang="en-GB" dirty="0" smtClean="0"/>
              <a:t>Centre &gt;&gt; US Advert &gt;&gt;&gt;&gt;&gt;</a:t>
            </a:r>
          </a:p>
          <a:p>
            <a:pPr marL="0" indent="0">
              <a:buNone/>
            </a:pPr>
            <a:r>
              <a:rPr lang="en-GB" dirty="0" smtClean="0"/>
              <a:t>Bogus, deceitful </a:t>
            </a:r>
            <a:r>
              <a:rPr lang="en-GB" dirty="0" err="1" smtClean="0"/>
              <a:t>skullduggery</a:t>
            </a:r>
            <a:endParaRPr lang="en-GB" dirty="0" smtClean="0"/>
          </a:p>
          <a:p>
            <a:pPr marL="0" indent="0">
              <a:buNone/>
            </a:pPr>
            <a:r>
              <a:rPr lang="en-GB" dirty="0" smtClean="0"/>
              <a:t>&gt;&gt; facilitating securitization</a:t>
            </a:r>
            <a:endParaRPr lang="en-GB"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6012160" y="2780928"/>
            <a:ext cx="2649096" cy="3744416"/>
          </a:xfrm>
          <a:prstGeom prst="rect">
            <a:avLst/>
          </a:prstGeom>
        </p:spPr>
      </p:pic>
    </p:spTree>
    <p:extLst>
      <p:ext uri="{BB962C8B-B14F-4D97-AF65-F5344CB8AC3E}">
        <p14:creationId xmlns:p14="http://schemas.microsoft.com/office/powerpoint/2010/main" val="3772960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Securitization</a:t>
            </a:r>
            <a:endParaRPr lang="en-GB" dirty="0"/>
          </a:p>
        </p:txBody>
      </p:sp>
      <p:sp>
        <p:nvSpPr>
          <p:cNvPr id="3" name="Content Placeholder 2"/>
          <p:cNvSpPr>
            <a:spLocks noGrp="1"/>
          </p:cNvSpPr>
          <p:nvPr>
            <p:ph idx="1"/>
          </p:nvPr>
        </p:nvSpPr>
        <p:spPr/>
        <p:txBody>
          <a:bodyPr/>
          <a:lstStyle/>
          <a:p>
            <a:r>
              <a:rPr lang="en-GB" dirty="0" smtClean="0"/>
              <a:t>Modern ‘securitization’:</a:t>
            </a:r>
          </a:p>
          <a:p>
            <a:r>
              <a:rPr lang="en-GB" dirty="0"/>
              <a:t>T</a:t>
            </a:r>
            <a:r>
              <a:rPr lang="en-GB" dirty="0" smtClean="0"/>
              <a:t>he </a:t>
            </a:r>
            <a:r>
              <a:rPr lang="en-GB" dirty="0"/>
              <a:t>conversion of the original borrower’s illiquid assets, like long-term mortgages, into a </a:t>
            </a:r>
            <a:r>
              <a:rPr lang="en-GB" dirty="0" err="1"/>
              <a:t>tradeable</a:t>
            </a:r>
            <a:r>
              <a:rPr lang="en-GB" dirty="0"/>
              <a:t> security, which is sold on to short-term investors at a lower rate of interest than is demanded for the repayments on the original mortgage(s</a:t>
            </a:r>
            <a:r>
              <a:rPr lang="en-GB" dirty="0" smtClean="0"/>
              <a:t>).</a:t>
            </a:r>
          </a:p>
          <a:p>
            <a:r>
              <a:rPr lang="en-GB" dirty="0" smtClean="0"/>
              <a:t>Facilitates hyper-leveraging</a:t>
            </a:r>
            <a:endParaRPr lang="en-GB" dirty="0"/>
          </a:p>
        </p:txBody>
      </p:sp>
    </p:spTree>
    <p:extLst>
      <p:ext uri="{BB962C8B-B14F-4D97-AF65-F5344CB8AC3E}">
        <p14:creationId xmlns:p14="http://schemas.microsoft.com/office/powerpoint/2010/main" val="2886465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Hyperleveraging</a:t>
            </a:r>
            <a:endParaRPr lang="en-GB" dirty="0"/>
          </a:p>
        </p:txBody>
      </p:sp>
      <p:sp>
        <p:nvSpPr>
          <p:cNvPr id="3" name="Content Placeholder 2"/>
          <p:cNvSpPr>
            <a:spLocks noGrp="1"/>
          </p:cNvSpPr>
          <p:nvPr>
            <p:ph idx="1"/>
          </p:nvPr>
        </p:nvSpPr>
        <p:spPr>
          <a:xfrm>
            <a:off x="179512" y="1600200"/>
            <a:ext cx="8784976" cy="4525963"/>
          </a:xfrm>
        </p:spPr>
        <p:txBody>
          <a:bodyPr/>
          <a:lstStyle/>
          <a:p>
            <a:r>
              <a:rPr lang="en-GB" dirty="0" smtClean="0"/>
              <a:t>Using ‘assets’ based on debt to ‘create money out of thin air’ (Mellor) &gt;</a:t>
            </a:r>
          </a:p>
          <a:p>
            <a:r>
              <a:rPr lang="en-GB" dirty="0" smtClean="0"/>
              <a:t>‘Liquidity factories’ (Phillips)</a:t>
            </a:r>
          </a:p>
          <a:p>
            <a:r>
              <a:rPr lang="en-GB" dirty="0" smtClean="0"/>
              <a:t>Central culpability of Credit Rating Agencies: blessing junk with AAA ratings</a:t>
            </a:r>
          </a:p>
          <a:p>
            <a:r>
              <a:rPr lang="en-GB" dirty="0" smtClean="0"/>
              <a:t>Gillian </a:t>
            </a:r>
            <a:r>
              <a:rPr lang="en-GB" dirty="0" err="1" smtClean="0"/>
              <a:t>Tett</a:t>
            </a:r>
            <a:r>
              <a:rPr lang="en-GB" dirty="0" smtClean="0"/>
              <a:t>: ‘the AAA anointment’</a:t>
            </a:r>
          </a:p>
          <a:p>
            <a:r>
              <a:rPr lang="en-GB" dirty="0" smtClean="0"/>
              <a:t>Martin Wolf: ‘Fraud or near-fraud’</a:t>
            </a:r>
            <a:endParaRPr lang="en-GB" dirty="0"/>
          </a:p>
        </p:txBody>
      </p:sp>
    </p:spTree>
    <p:extLst>
      <p:ext uri="{BB962C8B-B14F-4D97-AF65-F5344CB8AC3E}">
        <p14:creationId xmlns:p14="http://schemas.microsoft.com/office/powerpoint/2010/main" val="1423000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Descent into High-Speed Trading</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2970561"/>
              </p:ext>
            </p:extLst>
          </p:nvPr>
        </p:nvGraphicFramePr>
        <p:xfrm>
          <a:off x="1259628" y="2994733"/>
          <a:ext cx="6984782" cy="1043074"/>
        </p:xfrm>
        <a:graphic>
          <a:graphicData uri="http://schemas.openxmlformats.org/drawingml/2006/table">
            <a:tbl>
              <a:tblPr firstRow="1" firstCol="1" bandRow="1">
                <a:tableStyleId>{5C22544A-7EE6-4342-B048-85BDC9FD1C3A}</a:tableStyleId>
              </a:tblPr>
              <a:tblGrid>
                <a:gridCol w="1329822"/>
                <a:gridCol w="706870"/>
                <a:gridCol w="706870"/>
                <a:gridCol w="706870"/>
                <a:gridCol w="706870"/>
                <a:gridCol w="706870"/>
                <a:gridCol w="706870"/>
                <a:gridCol w="706870"/>
                <a:gridCol w="706870"/>
              </a:tblGrid>
              <a:tr h="521537">
                <a:tc>
                  <a:txBody>
                    <a:bodyPr/>
                    <a:lstStyle/>
                    <a:p>
                      <a:pPr algn="just">
                        <a:lnSpc>
                          <a:spcPct val="115000"/>
                        </a:lnSpc>
                        <a:spcAft>
                          <a:spcPts val="0"/>
                        </a:spcAft>
                      </a:pPr>
                      <a:r>
                        <a:rPr lang="en-GB" sz="1600" dirty="0">
                          <a:effectLst/>
                        </a:rPr>
                        <a:t>1979</a:t>
                      </a:r>
                      <a:endParaRPr lang="en-GB" sz="1600" dirty="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1989</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1992</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1995</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1998</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2001</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2007</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2010</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2013</a:t>
                      </a:r>
                      <a:endParaRPr lang="en-GB" sz="1600">
                        <a:effectLst/>
                        <a:latin typeface="Arial"/>
                        <a:ea typeface="SimSun"/>
                        <a:cs typeface="Arial"/>
                      </a:endParaRPr>
                    </a:p>
                  </a:txBody>
                  <a:tcPr marL="68580" marR="68580" marT="0" marB="0"/>
                </a:tc>
              </a:tr>
              <a:tr h="521537">
                <a:tc>
                  <a:txBody>
                    <a:bodyPr/>
                    <a:lstStyle/>
                    <a:p>
                      <a:pPr algn="just">
                        <a:lnSpc>
                          <a:spcPct val="115000"/>
                        </a:lnSpc>
                        <a:spcAft>
                          <a:spcPts val="0"/>
                        </a:spcAft>
                      </a:pPr>
                      <a:r>
                        <a:rPr lang="en-GB" sz="1600">
                          <a:effectLst/>
                        </a:rPr>
                        <a:t>0.12</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0.59</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dirty="0">
                          <a:effectLst/>
                        </a:rPr>
                        <a:t>0.82</a:t>
                      </a:r>
                      <a:endParaRPr lang="en-GB" sz="1600" dirty="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1.19</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1.49</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1.21</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3.3</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a:effectLst/>
                        </a:rPr>
                        <a:t>4.0</a:t>
                      </a:r>
                      <a:endParaRPr lang="en-GB" sz="1600">
                        <a:effectLst/>
                        <a:latin typeface="Arial"/>
                        <a:ea typeface="SimSun"/>
                        <a:cs typeface="Arial"/>
                      </a:endParaRPr>
                    </a:p>
                  </a:txBody>
                  <a:tcPr marL="68580" marR="68580" marT="0" marB="0"/>
                </a:tc>
                <a:tc>
                  <a:txBody>
                    <a:bodyPr/>
                    <a:lstStyle/>
                    <a:p>
                      <a:pPr algn="just">
                        <a:lnSpc>
                          <a:spcPct val="115000"/>
                        </a:lnSpc>
                        <a:spcAft>
                          <a:spcPts val="0"/>
                        </a:spcAft>
                      </a:pPr>
                      <a:r>
                        <a:rPr lang="en-GB" sz="1600" dirty="0">
                          <a:effectLst/>
                        </a:rPr>
                        <a:t>5.3</a:t>
                      </a:r>
                      <a:endParaRPr lang="en-GB" sz="1600" dirty="0">
                        <a:effectLst/>
                        <a:latin typeface="Arial"/>
                        <a:ea typeface="SimSun"/>
                        <a:cs typeface="Arial"/>
                      </a:endParaRPr>
                    </a:p>
                  </a:txBody>
                  <a:tcPr marL="68580" marR="68580" marT="0" marB="0"/>
                </a:tc>
              </a:tr>
            </a:tbl>
          </a:graphicData>
        </a:graphic>
      </p:graphicFrame>
      <p:sp>
        <p:nvSpPr>
          <p:cNvPr id="5" name="Rectangle 1"/>
          <p:cNvSpPr>
            <a:spLocks noChangeArrowheads="1"/>
          </p:cNvSpPr>
          <p:nvPr/>
        </p:nvSpPr>
        <p:spPr bwMode="auto">
          <a:xfrm>
            <a:off x="611560" y="2122165"/>
            <a:ext cx="79208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400" b="1" i="0" u="none" strike="noStrike" cap="none" normalizeH="0" baseline="0" dirty="0" smtClean="0">
                <a:ln>
                  <a:noFill/>
                </a:ln>
                <a:solidFill>
                  <a:schemeClr val="tx1"/>
                </a:solidFill>
                <a:effectLst/>
                <a:latin typeface="Arial" pitchFamily="34" charset="0"/>
                <a:ea typeface="SimSun" pitchFamily="2" charset="-122"/>
                <a:cs typeface="Arial" pitchFamily="34" charset="0"/>
              </a:rPr>
              <a:t>Table 1.Global Currency Transactions 1979-2013 (Daily Turnover in $Trillions)</a:t>
            </a:r>
            <a:endParaRPr kumimoji="0" lang="en-GB" altLang="zh-C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400" b="0" i="0" u="none" strike="noStrike" cap="none" normalizeH="0" baseline="0" dirty="0" smtClean="0">
                <a:ln>
                  <a:noFill/>
                </a:ln>
                <a:solidFill>
                  <a:schemeClr val="tx1"/>
                </a:solidFill>
                <a:effectLst/>
                <a:latin typeface="Arial" pitchFamily="34" charset="0"/>
                <a:ea typeface="SimSun" pitchFamily="2" charset="-122"/>
                <a:cs typeface="Arial" pitchFamily="34" charset="0"/>
              </a:rPr>
              <a:t>Source: Bank for International Settlements</a:t>
            </a:r>
            <a:endParaRPr kumimoji="0" lang="en-GB" altLang="zh-C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611560" y="4725144"/>
            <a:ext cx="7920880" cy="1631216"/>
          </a:xfrm>
          <a:prstGeom prst="rect">
            <a:avLst/>
          </a:prstGeom>
          <a:noFill/>
        </p:spPr>
        <p:txBody>
          <a:bodyPr wrap="square" rtlCol="0">
            <a:spAutoFit/>
          </a:bodyPr>
          <a:lstStyle/>
          <a:p>
            <a:r>
              <a:rPr lang="en-GB" sz="2000" dirty="0" smtClean="0"/>
              <a:t>Annualised Currency Turnover</a:t>
            </a:r>
          </a:p>
          <a:p>
            <a:r>
              <a:rPr lang="en-GB" sz="2000" dirty="0" smtClean="0"/>
              <a:t>1979:  $43.8 Trillion</a:t>
            </a:r>
          </a:p>
          <a:p>
            <a:r>
              <a:rPr lang="en-GB" sz="2000" dirty="0" smtClean="0"/>
              <a:t>2013: $1,934 Trillion (or $1.9 Quadrillion</a:t>
            </a:r>
          </a:p>
          <a:p>
            <a:endParaRPr lang="en-GB" sz="2000" dirty="0"/>
          </a:p>
          <a:p>
            <a:r>
              <a:rPr lang="en-GB" sz="2000" dirty="0" smtClean="0"/>
              <a:t>High Frequency Trading now accounts for over half of equity trading</a:t>
            </a:r>
            <a:endParaRPr lang="en-GB" sz="2000" dirty="0"/>
          </a:p>
        </p:txBody>
      </p:sp>
    </p:spTree>
    <p:extLst>
      <p:ext uri="{BB962C8B-B14F-4D97-AF65-F5344CB8AC3E}">
        <p14:creationId xmlns:p14="http://schemas.microsoft.com/office/powerpoint/2010/main" val="2565575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Diversion of Finance Capital from real to fictional investments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459918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1216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Declining Real Investments (UK, D) 1980-2012</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227993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75053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Financialisation</a:t>
            </a:r>
            <a:r>
              <a:rPr lang="en-GB" dirty="0" smtClean="0"/>
              <a:t> and Growing Inequality</a:t>
            </a:r>
            <a:endParaRPr lang="en-GB" dirty="0"/>
          </a:p>
        </p:txBody>
      </p:sp>
      <p:sp>
        <p:nvSpPr>
          <p:cNvPr id="3" name="Content Placeholder 2"/>
          <p:cNvSpPr>
            <a:spLocks noGrp="1"/>
          </p:cNvSpPr>
          <p:nvPr>
            <p:ph idx="1"/>
          </p:nvPr>
        </p:nvSpPr>
        <p:spPr>
          <a:xfrm>
            <a:off x="179512" y="1600200"/>
            <a:ext cx="8712968" cy="4997152"/>
          </a:xfrm>
        </p:spPr>
        <p:txBody>
          <a:bodyPr/>
          <a:lstStyle/>
          <a:p>
            <a:r>
              <a:rPr lang="en-GB" dirty="0" smtClean="0"/>
              <a:t>Inequality not just pre-occupation of the Left</a:t>
            </a:r>
          </a:p>
          <a:p>
            <a:r>
              <a:rPr lang="en-GB" dirty="0" smtClean="0"/>
              <a:t>World Bank, IMF, OECD, Bank of England, European Union, the World Economic Forum 2014 (!!!)</a:t>
            </a:r>
          </a:p>
          <a:p>
            <a:r>
              <a:rPr lang="en-GB" dirty="0" smtClean="0"/>
              <a:t>Mark Carney:</a:t>
            </a:r>
          </a:p>
          <a:p>
            <a:r>
              <a:rPr lang="en-GB" dirty="0" smtClean="0"/>
              <a:t>‘unjust sharing of risk and reward contributed directly to inequality</a:t>
            </a:r>
          </a:p>
          <a:p>
            <a:r>
              <a:rPr lang="en-GB" dirty="0" smtClean="0"/>
              <a:t>Perversity of banks offering easy debt to compensate for declining wage share of GDP</a:t>
            </a:r>
            <a:endParaRPr lang="en-GB" dirty="0"/>
          </a:p>
        </p:txBody>
      </p:sp>
    </p:spTree>
    <p:extLst>
      <p:ext uri="{BB962C8B-B14F-4D97-AF65-F5344CB8AC3E}">
        <p14:creationId xmlns:p14="http://schemas.microsoft.com/office/powerpoint/2010/main" val="971156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Inequality and Debt</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611560" y="1600200"/>
            <a:ext cx="7920880" cy="4925144"/>
          </a:xfrm>
          <a:prstGeom prst="rect">
            <a:avLst/>
          </a:prstGeom>
        </p:spPr>
      </p:pic>
    </p:spTree>
    <p:extLst>
      <p:ext uri="{BB962C8B-B14F-4D97-AF65-F5344CB8AC3E}">
        <p14:creationId xmlns:p14="http://schemas.microsoft.com/office/powerpoint/2010/main" val="67012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Gross Wages Ratio Selected OECD Economies 1960-2011</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683568" y="1628800"/>
            <a:ext cx="7920880" cy="4680519"/>
          </a:xfrm>
          <a:prstGeom prst="rect">
            <a:avLst/>
          </a:prstGeom>
        </p:spPr>
      </p:pic>
    </p:spTree>
    <p:extLst>
      <p:ext uri="{BB962C8B-B14F-4D97-AF65-F5344CB8AC3E}">
        <p14:creationId xmlns:p14="http://schemas.microsoft.com/office/powerpoint/2010/main" val="1597403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Point of Departure</a:t>
            </a:r>
            <a:endParaRPr lang="en-GB" dirty="0"/>
          </a:p>
        </p:txBody>
      </p:sp>
      <p:sp>
        <p:nvSpPr>
          <p:cNvPr id="3" name="Content Placeholder 2"/>
          <p:cNvSpPr>
            <a:spLocks noGrp="1"/>
          </p:cNvSpPr>
          <p:nvPr>
            <p:ph idx="1"/>
          </p:nvPr>
        </p:nvSpPr>
        <p:spPr>
          <a:xfrm>
            <a:off x="457200" y="1600200"/>
            <a:ext cx="8363272" cy="4997152"/>
          </a:xfrm>
        </p:spPr>
        <p:txBody>
          <a:bodyPr/>
          <a:lstStyle/>
          <a:p>
            <a:r>
              <a:rPr lang="en-GB" dirty="0" smtClean="0"/>
              <a:t>Shared priorities of REINVEST &amp; </a:t>
            </a:r>
            <a:r>
              <a:rPr lang="en-GB" dirty="0" err="1" smtClean="0"/>
              <a:t>JL</a:t>
            </a:r>
            <a:r>
              <a:rPr lang="en-GB" dirty="0" smtClean="0"/>
              <a:t>!</a:t>
            </a:r>
          </a:p>
          <a:p>
            <a:endParaRPr lang="en-GB" dirty="0" smtClean="0"/>
          </a:p>
          <a:p>
            <a:r>
              <a:rPr lang="en-GB" dirty="0" smtClean="0"/>
              <a:t>The construction of a sustainable economic order in Europe’s political economy, based on social justice, intergenerational equity and trans-generational respect for the environment</a:t>
            </a:r>
          </a:p>
          <a:p>
            <a:r>
              <a:rPr lang="en-GB" dirty="0" smtClean="0"/>
              <a:t>This paper has both a normative and a scientific dimension.</a:t>
            </a:r>
            <a:endParaRPr lang="en-GB" dirty="0"/>
          </a:p>
        </p:txBody>
      </p:sp>
    </p:spTree>
    <p:extLst>
      <p:ext uri="{BB962C8B-B14F-4D97-AF65-F5344CB8AC3E}">
        <p14:creationId xmlns:p14="http://schemas.microsoft.com/office/powerpoint/2010/main" val="1979497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txBody>
          <a:bodyPr>
            <a:normAutofit fontScale="90000"/>
          </a:bodyPr>
          <a:lstStyle/>
          <a:p>
            <a:r>
              <a:rPr lang="en-GB" dirty="0" smtClean="0"/>
              <a:t>Re-regulation: Avoiding Catastrophe</a:t>
            </a:r>
            <a:endParaRPr lang="en-GB" dirty="0"/>
          </a:p>
        </p:txBody>
      </p:sp>
      <p:sp>
        <p:nvSpPr>
          <p:cNvPr id="3" name="Content Placeholder 2"/>
          <p:cNvSpPr>
            <a:spLocks noGrp="1"/>
          </p:cNvSpPr>
          <p:nvPr>
            <p:ph idx="1"/>
          </p:nvPr>
        </p:nvSpPr>
        <p:spPr>
          <a:xfrm>
            <a:off x="107504" y="1600200"/>
            <a:ext cx="8928992" cy="5141168"/>
          </a:xfrm>
        </p:spPr>
        <p:txBody>
          <a:bodyPr/>
          <a:lstStyle/>
          <a:p>
            <a:r>
              <a:rPr lang="en-GB" dirty="0" smtClean="0"/>
              <a:t>Banking and Shadow Banking:</a:t>
            </a:r>
          </a:p>
          <a:p>
            <a:r>
              <a:rPr lang="en-GB" dirty="0" smtClean="0"/>
              <a:t>Much higher Capital Adequacy Ratios than Basel III (minimum of 20 percent equity to total assets) despite negative effect on growth (Miles/ Wolf: possibly as high as 45 percent</a:t>
            </a:r>
          </a:p>
          <a:p>
            <a:r>
              <a:rPr lang="en-GB" dirty="0" smtClean="0"/>
              <a:t>Lower leverage ratio (10:1) [2008: 50:1]</a:t>
            </a:r>
          </a:p>
          <a:p>
            <a:r>
              <a:rPr lang="en-GB" dirty="0" smtClean="0"/>
              <a:t>Separation of retail from investment banking</a:t>
            </a:r>
          </a:p>
          <a:p>
            <a:r>
              <a:rPr lang="en-GB" dirty="0" smtClean="0"/>
              <a:t>De-concentration: ‘too big to fail’ (diseconomies of bank mergers)</a:t>
            </a:r>
          </a:p>
          <a:p>
            <a:endParaRPr lang="en-GB" dirty="0"/>
          </a:p>
        </p:txBody>
      </p:sp>
    </p:spTree>
    <p:extLst>
      <p:ext uri="{BB962C8B-B14F-4D97-AF65-F5344CB8AC3E}">
        <p14:creationId xmlns:p14="http://schemas.microsoft.com/office/powerpoint/2010/main" val="1872761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Stricter control of monopolies</a:t>
            </a:r>
            <a:endParaRPr lang="en-GB" dirty="0"/>
          </a:p>
        </p:txBody>
      </p:sp>
      <p:sp>
        <p:nvSpPr>
          <p:cNvPr id="3" name="Content Placeholder 2"/>
          <p:cNvSpPr>
            <a:spLocks noGrp="1"/>
          </p:cNvSpPr>
          <p:nvPr>
            <p:ph idx="1"/>
          </p:nvPr>
        </p:nvSpPr>
        <p:spPr>
          <a:xfrm>
            <a:off x="251520" y="1600200"/>
            <a:ext cx="8435280" cy="4525963"/>
          </a:xfrm>
        </p:spPr>
        <p:txBody>
          <a:bodyPr/>
          <a:lstStyle/>
          <a:p>
            <a:r>
              <a:rPr lang="en-GB" dirty="0" smtClean="0"/>
              <a:t>Weak competition policy at global level:</a:t>
            </a:r>
          </a:p>
          <a:p>
            <a:r>
              <a:rPr lang="en-GB" dirty="0" smtClean="0"/>
              <a:t>Massive earnings for banks from M&amp;A advice/ financing</a:t>
            </a:r>
          </a:p>
          <a:p>
            <a:r>
              <a:rPr lang="en-GB" dirty="0" smtClean="0"/>
              <a:t>New aggressive wave of hostile takeovers</a:t>
            </a:r>
          </a:p>
          <a:p>
            <a:r>
              <a:rPr lang="en-GB" dirty="0" smtClean="0"/>
              <a:t>Therefore: strong European global governance of market power and economic concentration: to enhance investment, research and development; innovation</a:t>
            </a:r>
          </a:p>
        </p:txBody>
      </p:sp>
    </p:spTree>
    <p:extLst>
      <p:ext uri="{BB962C8B-B14F-4D97-AF65-F5344CB8AC3E}">
        <p14:creationId xmlns:p14="http://schemas.microsoft.com/office/powerpoint/2010/main" val="1647276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1143000"/>
          </a:xfrm>
        </p:spPr>
        <p:txBody>
          <a:bodyPr>
            <a:normAutofit fontScale="90000"/>
          </a:bodyPr>
          <a:lstStyle/>
          <a:p>
            <a:r>
              <a:rPr lang="en-GB" dirty="0" smtClean="0"/>
              <a:t>Towards a new Global Taxation Compact</a:t>
            </a:r>
            <a:endParaRPr lang="en-GB" dirty="0"/>
          </a:p>
        </p:txBody>
      </p:sp>
      <p:sp>
        <p:nvSpPr>
          <p:cNvPr id="3" name="Content Placeholder 2"/>
          <p:cNvSpPr>
            <a:spLocks noGrp="1"/>
          </p:cNvSpPr>
          <p:nvPr>
            <p:ph idx="1"/>
          </p:nvPr>
        </p:nvSpPr>
        <p:spPr>
          <a:xfrm>
            <a:off x="179512" y="1600200"/>
            <a:ext cx="8784976" cy="4997152"/>
          </a:xfrm>
        </p:spPr>
        <p:txBody>
          <a:bodyPr/>
          <a:lstStyle/>
          <a:p>
            <a:r>
              <a:rPr lang="en-GB" dirty="0" smtClean="0"/>
              <a:t>Mayhem of global taxation: main obstacle to effective reform. Therefore at least in EU</a:t>
            </a:r>
          </a:p>
          <a:p>
            <a:r>
              <a:rPr lang="en-GB" dirty="0" smtClean="0"/>
              <a:t>Harmonisation of CT and PIT (minimum rates to avoid tax competition)</a:t>
            </a:r>
          </a:p>
          <a:p>
            <a:r>
              <a:rPr lang="en-GB" dirty="0" smtClean="0"/>
              <a:t>Common Consolidated Corporate Tax Base</a:t>
            </a:r>
          </a:p>
          <a:p>
            <a:r>
              <a:rPr lang="en-GB" dirty="0" smtClean="0"/>
              <a:t>Country-by-Country Reporting</a:t>
            </a:r>
          </a:p>
          <a:p>
            <a:r>
              <a:rPr lang="en-GB" dirty="0" smtClean="0"/>
              <a:t>Formulary Apportionment</a:t>
            </a:r>
          </a:p>
          <a:p>
            <a:r>
              <a:rPr lang="en-GB" dirty="0" smtClean="0"/>
              <a:t>Phase out ‘flat tax’ regimes in CEECs; add principle of progressivity to </a:t>
            </a:r>
            <a:r>
              <a:rPr lang="en-GB" dirty="0" err="1" smtClean="0"/>
              <a:t>Acquis</a:t>
            </a:r>
            <a:endParaRPr lang="en-GB" dirty="0"/>
          </a:p>
        </p:txBody>
      </p:sp>
    </p:spTree>
    <p:extLst>
      <p:ext uri="{BB962C8B-B14F-4D97-AF65-F5344CB8AC3E}">
        <p14:creationId xmlns:p14="http://schemas.microsoft.com/office/powerpoint/2010/main" val="4097597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Tax Compact</a:t>
            </a:r>
            <a:endParaRPr lang="en-GB" dirty="0"/>
          </a:p>
        </p:txBody>
      </p:sp>
      <p:sp>
        <p:nvSpPr>
          <p:cNvPr id="3" name="Content Placeholder 2"/>
          <p:cNvSpPr>
            <a:spLocks noGrp="1"/>
          </p:cNvSpPr>
          <p:nvPr>
            <p:ph idx="1"/>
          </p:nvPr>
        </p:nvSpPr>
        <p:spPr>
          <a:xfrm>
            <a:off x="107504" y="1600200"/>
            <a:ext cx="8928992" cy="4525963"/>
          </a:xfrm>
        </p:spPr>
        <p:txBody>
          <a:bodyPr/>
          <a:lstStyle/>
          <a:p>
            <a:r>
              <a:rPr lang="en-GB" dirty="0" smtClean="0"/>
              <a:t>Eliminate ‘offshore’ IN EUROPE and its affiliate tax havens &gt; UK, Lux, Ned, </a:t>
            </a:r>
            <a:r>
              <a:rPr lang="en-GB" dirty="0" err="1" smtClean="0"/>
              <a:t>Switz</a:t>
            </a:r>
            <a:endParaRPr lang="en-GB" dirty="0" smtClean="0"/>
          </a:p>
          <a:p>
            <a:r>
              <a:rPr lang="en-GB" dirty="0" smtClean="0"/>
              <a:t>Eliminate ‘free-rider abuse’ and tax competition between states through multi-lateral agreement (G20/ UN/ UNCTAD/WTO)</a:t>
            </a:r>
          </a:p>
          <a:p>
            <a:r>
              <a:rPr lang="en-GB" dirty="0" smtClean="0"/>
              <a:t>Reduce Complexity, Secrecy &amp; Opacity</a:t>
            </a:r>
          </a:p>
          <a:p>
            <a:r>
              <a:rPr lang="en-GB" dirty="0" smtClean="0"/>
              <a:t>Restore principles of Transparency and Tax Justice</a:t>
            </a:r>
            <a:endParaRPr lang="en-GB" dirty="0"/>
          </a:p>
        </p:txBody>
      </p:sp>
    </p:spTree>
    <p:extLst>
      <p:ext uri="{BB962C8B-B14F-4D97-AF65-F5344CB8AC3E}">
        <p14:creationId xmlns:p14="http://schemas.microsoft.com/office/powerpoint/2010/main" val="16647520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a:xfrm>
            <a:off x="179512" y="1600200"/>
            <a:ext cx="8784976" cy="4925144"/>
          </a:xfrm>
        </p:spPr>
        <p:txBody>
          <a:bodyPr/>
          <a:lstStyle/>
          <a:p>
            <a:r>
              <a:rPr lang="en-GB" dirty="0" smtClean="0"/>
              <a:t> </a:t>
            </a:r>
            <a:r>
              <a:rPr lang="en-GB" dirty="0" err="1" smtClean="0"/>
              <a:t>Financialised</a:t>
            </a:r>
            <a:r>
              <a:rPr lang="en-GB" dirty="0" smtClean="0"/>
              <a:t> capitalism has generated the worst economic crisis in modern economic history through deluded faith in market efficiency, greed, indifference to inequality and stupidity (Emperor’s New Clothes).</a:t>
            </a:r>
          </a:p>
          <a:p>
            <a:r>
              <a:rPr lang="en-GB" dirty="0" smtClean="0"/>
              <a:t>FC has reinforced other trends which have ‘deformed’ Europe’s economic order:</a:t>
            </a:r>
          </a:p>
          <a:p>
            <a:r>
              <a:rPr lang="en-GB" dirty="0" smtClean="0"/>
              <a:t>Privatisation of natural monopolies and emergence of strategic gatekeepers</a:t>
            </a:r>
          </a:p>
          <a:p>
            <a:endParaRPr lang="en-GB" dirty="0"/>
          </a:p>
        </p:txBody>
      </p:sp>
    </p:spTree>
    <p:extLst>
      <p:ext uri="{BB962C8B-B14F-4D97-AF65-F5344CB8AC3E}">
        <p14:creationId xmlns:p14="http://schemas.microsoft.com/office/powerpoint/2010/main" val="29513643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Milking Monopoly Income Streams</a:t>
            </a:r>
            <a:endParaRPr lang="en-GB" dirty="0"/>
          </a:p>
        </p:txBody>
      </p:sp>
      <p:sp>
        <p:nvSpPr>
          <p:cNvPr id="3" name="Content Placeholder 2"/>
          <p:cNvSpPr>
            <a:spLocks noGrp="1"/>
          </p:cNvSpPr>
          <p:nvPr>
            <p:ph idx="1"/>
          </p:nvPr>
        </p:nvSpPr>
        <p:spPr>
          <a:xfrm>
            <a:off x="107504" y="1600200"/>
            <a:ext cx="8928992" cy="4997152"/>
          </a:xfrm>
        </p:spPr>
        <p:txBody>
          <a:bodyPr/>
          <a:lstStyle/>
          <a:p>
            <a:r>
              <a:rPr lang="en-GB" dirty="0" smtClean="0"/>
              <a:t>Easy returns from monopolies/ oligopolies/ </a:t>
            </a:r>
            <a:r>
              <a:rPr lang="en-GB" dirty="0" err="1" smtClean="0"/>
              <a:t>monopsonies</a:t>
            </a:r>
            <a:r>
              <a:rPr lang="en-GB" dirty="0" smtClean="0"/>
              <a:t> &gt; higher Rates of Return (ROR)</a:t>
            </a:r>
          </a:p>
          <a:p>
            <a:r>
              <a:rPr lang="en-GB" dirty="0" smtClean="0"/>
              <a:t>Easy returns from sovereign bonds 1980s</a:t>
            </a:r>
          </a:p>
          <a:p>
            <a:r>
              <a:rPr lang="en-GB" dirty="0" smtClean="0"/>
              <a:t>Easy returns from privatised utilities/ natural monopolies</a:t>
            </a:r>
          </a:p>
          <a:p>
            <a:r>
              <a:rPr lang="en-GB" dirty="0" smtClean="0"/>
              <a:t>All contributed to madness of Bank targets of 20-25% ROR on equity capital!!!</a:t>
            </a:r>
          </a:p>
          <a:p>
            <a:r>
              <a:rPr lang="en-GB" dirty="0" smtClean="0"/>
              <a:t>&gt;&gt; Diversion of savings/ capital from real productive investment &amp; innovation</a:t>
            </a:r>
            <a:endParaRPr lang="en-GB" dirty="0"/>
          </a:p>
        </p:txBody>
      </p:sp>
    </p:spTree>
    <p:extLst>
      <p:ext uri="{BB962C8B-B14F-4D97-AF65-F5344CB8AC3E}">
        <p14:creationId xmlns:p14="http://schemas.microsoft.com/office/powerpoint/2010/main" val="34163006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352928" cy="5693866"/>
          </a:xfrm>
          <a:prstGeom prst="rect">
            <a:avLst/>
          </a:prstGeom>
        </p:spPr>
        <p:txBody>
          <a:bodyPr wrap="square">
            <a:spAutoFit/>
          </a:bodyPr>
          <a:lstStyle/>
          <a:p>
            <a:r>
              <a:rPr lang="en-GB" sz="2800" dirty="0">
                <a:ea typeface="SimSun"/>
              </a:rPr>
              <a:t>The deformation of Europe’s political economy </a:t>
            </a:r>
            <a:r>
              <a:rPr lang="en-GB" sz="2800" dirty="0" smtClean="0">
                <a:ea typeface="SimSun"/>
              </a:rPr>
              <a:t>cannot  </a:t>
            </a:r>
            <a:r>
              <a:rPr lang="en-GB" sz="2800" dirty="0">
                <a:ea typeface="SimSun"/>
              </a:rPr>
              <a:t>therefore be reversed by financial reregulation alone. Corporate abuse of weak regulatory regimes is merely one element of an institutionally corrupted mode of accumulation which has manoeuvred millions of pensioners into a more intractable form of dependency. Recalibrating European capitalism, reversing the inequalities and underinvestment of the current system, will take considerably more imagination, solidarity and wise foresight than tightening up on bank regulation and international taxation, when that task will be challenging enough</a:t>
            </a:r>
            <a:r>
              <a:rPr lang="en-GB" dirty="0">
                <a:ea typeface="SimSun"/>
              </a:rPr>
              <a:t>. </a:t>
            </a:r>
            <a:r>
              <a:rPr lang="en-GB" dirty="0" smtClean="0">
                <a:ea typeface="SimSun"/>
              </a:rPr>
              <a:t>(C.f. </a:t>
            </a:r>
            <a:r>
              <a:rPr lang="en-GB" dirty="0" err="1" smtClean="0">
                <a:ea typeface="SimSun"/>
              </a:rPr>
              <a:t>Leaman</a:t>
            </a:r>
            <a:r>
              <a:rPr lang="en-GB" dirty="0" smtClean="0">
                <a:ea typeface="SimSun"/>
              </a:rPr>
              <a:t>, full paper)</a:t>
            </a:r>
            <a:endParaRPr lang="en-GB" dirty="0"/>
          </a:p>
        </p:txBody>
      </p:sp>
    </p:spTree>
    <p:extLst>
      <p:ext uri="{BB962C8B-B14F-4D97-AF65-F5344CB8AC3E}">
        <p14:creationId xmlns:p14="http://schemas.microsoft.com/office/powerpoint/2010/main" val="27277166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Collective Solidarity</a:t>
            </a:r>
            <a:endParaRPr lang="en-GB" dirty="0"/>
          </a:p>
        </p:txBody>
      </p:sp>
      <p:sp>
        <p:nvSpPr>
          <p:cNvPr id="3" name="Content Placeholder 2"/>
          <p:cNvSpPr>
            <a:spLocks noGrp="1"/>
          </p:cNvSpPr>
          <p:nvPr>
            <p:ph idx="1"/>
          </p:nvPr>
        </p:nvSpPr>
        <p:spPr>
          <a:xfrm>
            <a:off x="251520" y="1268760"/>
            <a:ext cx="8640960" cy="5256584"/>
          </a:xfrm>
        </p:spPr>
        <p:txBody>
          <a:bodyPr>
            <a:normAutofit/>
          </a:bodyPr>
          <a:lstStyle/>
          <a:p>
            <a:r>
              <a:rPr lang="en-GB" sz="3600" dirty="0"/>
              <a:t>Even more important is the need to neutralise the deformation and corruption of economic behaviour by nurturing individual capabilities within the dynamic framework of intra- and trans-generational global </a:t>
            </a:r>
            <a:r>
              <a:rPr lang="en-GB" sz="3600" dirty="0" smtClean="0"/>
              <a:t>justice and social solidarity:</a:t>
            </a:r>
          </a:p>
          <a:p>
            <a:r>
              <a:rPr lang="en-GB" sz="3600" dirty="0" smtClean="0"/>
              <a:t>Restore the courageous state </a:t>
            </a:r>
            <a:r>
              <a:rPr lang="en-GB" sz="3600" smtClean="0"/>
              <a:t>(Murphy)</a:t>
            </a:r>
            <a:endParaRPr lang="en-GB" sz="3600" dirty="0"/>
          </a:p>
        </p:txBody>
      </p:sp>
    </p:spTree>
    <p:extLst>
      <p:ext uri="{BB962C8B-B14F-4D97-AF65-F5344CB8AC3E}">
        <p14:creationId xmlns:p14="http://schemas.microsoft.com/office/powerpoint/2010/main" val="997750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regulation?</a:t>
            </a:r>
            <a:endParaRPr lang="en-GB" dirty="0"/>
          </a:p>
        </p:txBody>
      </p:sp>
      <p:sp>
        <p:nvSpPr>
          <p:cNvPr id="3" name="Content Placeholder 2"/>
          <p:cNvSpPr>
            <a:spLocks noGrp="1"/>
          </p:cNvSpPr>
          <p:nvPr>
            <p:ph idx="1"/>
          </p:nvPr>
        </p:nvSpPr>
        <p:spPr>
          <a:xfrm>
            <a:off x="457200" y="1600200"/>
            <a:ext cx="8507288" cy="4925144"/>
          </a:xfrm>
        </p:spPr>
        <p:txBody>
          <a:bodyPr>
            <a:normAutofit/>
          </a:bodyPr>
          <a:lstStyle/>
          <a:p>
            <a:r>
              <a:rPr lang="en-GB" dirty="0"/>
              <a:t>P</a:t>
            </a:r>
            <a:r>
              <a:rPr lang="en-GB" dirty="0" smtClean="0"/>
              <a:t>re-condition </a:t>
            </a:r>
            <a:r>
              <a:rPr lang="en-GB" dirty="0"/>
              <a:t>for the expansion of dynamic capitalist forms of production was the establishment of a set of </a:t>
            </a:r>
            <a:r>
              <a:rPr lang="en-GB" b="1" dirty="0"/>
              <a:t>statutory norms</a:t>
            </a:r>
            <a:r>
              <a:rPr lang="en-GB" dirty="0"/>
              <a:t>, enforced by the central authority of a dominant political order/ state and acknowledged by the overwhelming majority of economic </a:t>
            </a:r>
            <a:r>
              <a:rPr lang="en-GB" dirty="0" smtClean="0"/>
              <a:t>agents.</a:t>
            </a:r>
          </a:p>
          <a:p>
            <a:r>
              <a:rPr lang="en-GB" dirty="0" smtClean="0"/>
              <a:t>Such norms have expanded with the increasing complexity of economic societies</a:t>
            </a:r>
            <a:endParaRPr lang="en-GB" dirty="0"/>
          </a:p>
        </p:txBody>
      </p:sp>
    </p:spTree>
    <p:extLst>
      <p:ext uri="{BB962C8B-B14F-4D97-AF65-F5344CB8AC3E}">
        <p14:creationId xmlns:p14="http://schemas.microsoft.com/office/powerpoint/2010/main" val="156481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Regulation &amp; Modernization</a:t>
            </a:r>
            <a:endParaRPr lang="en-GB" dirty="0"/>
          </a:p>
        </p:txBody>
      </p:sp>
      <p:sp>
        <p:nvSpPr>
          <p:cNvPr id="3" name="Content Placeholder 2"/>
          <p:cNvSpPr>
            <a:spLocks noGrp="1"/>
          </p:cNvSpPr>
          <p:nvPr>
            <p:ph idx="1"/>
          </p:nvPr>
        </p:nvSpPr>
        <p:spPr>
          <a:xfrm>
            <a:off x="457200" y="1600200"/>
            <a:ext cx="8363272" cy="4997152"/>
          </a:xfrm>
        </p:spPr>
        <p:txBody>
          <a:bodyPr/>
          <a:lstStyle/>
          <a:p>
            <a:r>
              <a:rPr lang="en-GB" dirty="0" smtClean="0"/>
              <a:t>Wagner’s Law: </a:t>
            </a:r>
            <a:r>
              <a:rPr lang="en-GB" dirty="0"/>
              <a:t>strong correlation between the rise of the </a:t>
            </a:r>
            <a:r>
              <a:rPr lang="en-GB" b="1" dirty="0"/>
              <a:t>state ratio </a:t>
            </a:r>
            <a:r>
              <a:rPr lang="en-GB" dirty="0" smtClean="0"/>
              <a:t>and </a:t>
            </a:r>
            <a:r>
              <a:rPr lang="en-GB" dirty="0"/>
              <a:t>socio-economic </a:t>
            </a:r>
            <a:r>
              <a:rPr lang="en-GB" dirty="0" smtClean="0"/>
              <a:t>modernisation</a:t>
            </a:r>
          </a:p>
          <a:p>
            <a:r>
              <a:rPr lang="en-GB" dirty="0" smtClean="0"/>
              <a:t>The growing importance of public goods, c.f. Wendell-Holmes: ‘Taxes are the price we pay for civilized society’</a:t>
            </a:r>
          </a:p>
          <a:p>
            <a:r>
              <a:rPr lang="en-GB" dirty="0" smtClean="0"/>
              <a:t>The price of selective/ inadequate non-regulation, faith in market allocation:</a:t>
            </a:r>
          </a:p>
          <a:p>
            <a:r>
              <a:rPr lang="en-GB" dirty="0" smtClean="0"/>
              <a:t>1914-1945</a:t>
            </a:r>
            <a:endParaRPr lang="en-GB" dirty="0"/>
          </a:p>
        </p:txBody>
      </p:sp>
    </p:spTree>
    <p:extLst>
      <p:ext uri="{BB962C8B-B14F-4D97-AF65-F5344CB8AC3E}">
        <p14:creationId xmlns:p14="http://schemas.microsoft.com/office/powerpoint/2010/main" val="2544698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Civil War of Advanced Economies</a:t>
            </a:r>
            <a:endParaRPr lang="en-GB" dirty="0"/>
          </a:p>
        </p:txBody>
      </p:sp>
      <p:sp>
        <p:nvSpPr>
          <p:cNvPr id="3" name="Content Placeholder 2"/>
          <p:cNvSpPr>
            <a:spLocks noGrp="1"/>
          </p:cNvSpPr>
          <p:nvPr>
            <p:ph idx="1"/>
          </p:nvPr>
        </p:nvSpPr>
        <p:spPr>
          <a:xfrm>
            <a:off x="457200" y="1600200"/>
            <a:ext cx="8291264" cy="4853136"/>
          </a:xfrm>
        </p:spPr>
        <p:txBody>
          <a:bodyPr/>
          <a:lstStyle/>
          <a:p>
            <a:r>
              <a:rPr lang="en-GB" dirty="0" smtClean="0"/>
              <a:t>Imperial rivalries of great powers</a:t>
            </a:r>
          </a:p>
          <a:p>
            <a:r>
              <a:rPr lang="en-GB" dirty="0" smtClean="0"/>
              <a:t>Protectionism and </a:t>
            </a:r>
            <a:r>
              <a:rPr lang="en-GB" dirty="0" err="1" smtClean="0"/>
              <a:t>autarkism</a:t>
            </a:r>
            <a:r>
              <a:rPr lang="en-GB" dirty="0" smtClean="0"/>
              <a:t> in asymmetrical global political economy 1919-1939</a:t>
            </a:r>
          </a:p>
          <a:p>
            <a:r>
              <a:rPr lang="en-GB" dirty="0" smtClean="0"/>
              <a:t>Depression, inequality, national and international distributional conflicts, ethno-nationalism, war and genocide </a:t>
            </a:r>
          </a:p>
          <a:p>
            <a:r>
              <a:rPr lang="en-GB" dirty="0" smtClean="0"/>
              <a:t>Post-45 regulation based on (partial) insight into international ‘disorder’</a:t>
            </a:r>
            <a:endParaRPr lang="en-GB" dirty="0"/>
          </a:p>
        </p:txBody>
      </p:sp>
    </p:spTree>
    <p:extLst>
      <p:ext uri="{BB962C8B-B14F-4D97-AF65-F5344CB8AC3E}">
        <p14:creationId xmlns:p14="http://schemas.microsoft.com/office/powerpoint/2010/main" val="357075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Regulatory Paradigm</a:t>
            </a:r>
            <a:endParaRPr lang="en-GB" dirty="0"/>
          </a:p>
        </p:txBody>
      </p:sp>
      <p:sp>
        <p:nvSpPr>
          <p:cNvPr id="3" name="Content Placeholder 2"/>
          <p:cNvSpPr>
            <a:spLocks noGrp="1"/>
          </p:cNvSpPr>
          <p:nvPr>
            <p:ph idx="1"/>
          </p:nvPr>
        </p:nvSpPr>
        <p:spPr>
          <a:xfrm>
            <a:off x="457200" y="1600200"/>
            <a:ext cx="8507288" cy="4997152"/>
          </a:xfrm>
        </p:spPr>
        <p:txBody>
          <a:bodyPr/>
          <a:lstStyle/>
          <a:p>
            <a:r>
              <a:rPr lang="en-GB" dirty="0" smtClean="0"/>
              <a:t>Twin pillars of:</a:t>
            </a:r>
          </a:p>
          <a:p>
            <a:r>
              <a:rPr lang="en-GB" dirty="0" smtClean="0"/>
              <a:t>National compromise between capital and labour re: distribution of NI and social power; interventionist, redistributive state</a:t>
            </a:r>
          </a:p>
          <a:p>
            <a:r>
              <a:rPr lang="en-GB" dirty="0" smtClean="0"/>
              <a:t>International ordering of trade and payments through stabilised currency relations, rooted in US leadership (Dollar/Gold standard): exchange controls/ limited speculation + benign context of growth &amp; reconstruction</a:t>
            </a:r>
            <a:endParaRPr lang="en-GB" dirty="0"/>
          </a:p>
        </p:txBody>
      </p:sp>
    </p:spTree>
    <p:extLst>
      <p:ext uri="{BB962C8B-B14F-4D97-AF65-F5344CB8AC3E}">
        <p14:creationId xmlns:p14="http://schemas.microsoft.com/office/powerpoint/2010/main" val="4071142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Clearing Union</a:t>
            </a:r>
            <a:endParaRPr lang="en-GB" dirty="0"/>
          </a:p>
        </p:txBody>
      </p:sp>
      <p:sp>
        <p:nvSpPr>
          <p:cNvPr id="3" name="Content Placeholder 2"/>
          <p:cNvSpPr>
            <a:spLocks noGrp="1"/>
          </p:cNvSpPr>
          <p:nvPr>
            <p:ph idx="1"/>
          </p:nvPr>
        </p:nvSpPr>
        <p:spPr/>
        <p:txBody>
          <a:bodyPr/>
          <a:lstStyle/>
          <a:p>
            <a:r>
              <a:rPr lang="en-GB" dirty="0" smtClean="0"/>
              <a:t>Keynes’ proposal of international clearing union to address both chronic trade/ payments surpluses and deficits – was not implemented &gt;</a:t>
            </a:r>
          </a:p>
          <a:p>
            <a:r>
              <a:rPr lang="en-GB" dirty="0" smtClean="0"/>
              <a:t>Contributed to the subsequent contradictions of global unequal development</a:t>
            </a:r>
            <a:endParaRPr lang="en-GB" dirty="0"/>
          </a:p>
        </p:txBody>
      </p:sp>
    </p:spTree>
    <p:extLst>
      <p:ext uri="{BB962C8B-B14F-4D97-AF65-F5344CB8AC3E}">
        <p14:creationId xmlns:p14="http://schemas.microsoft.com/office/powerpoint/2010/main" val="3942944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Keynesian Paradigm Overturned</a:t>
            </a:r>
            <a:endParaRPr lang="en-GB" dirty="0"/>
          </a:p>
        </p:txBody>
      </p:sp>
      <p:sp>
        <p:nvSpPr>
          <p:cNvPr id="3" name="Content Placeholder 2"/>
          <p:cNvSpPr>
            <a:spLocks noGrp="1"/>
          </p:cNvSpPr>
          <p:nvPr>
            <p:ph idx="1"/>
          </p:nvPr>
        </p:nvSpPr>
        <p:spPr>
          <a:xfrm>
            <a:off x="457200" y="1600200"/>
            <a:ext cx="8579296" cy="4853136"/>
          </a:xfrm>
        </p:spPr>
        <p:txBody>
          <a:bodyPr>
            <a:normAutofit/>
          </a:bodyPr>
          <a:lstStyle/>
          <a:p>
            <a:r>
              <a:rPr lang="en-GB" dirty="0" smtClean="0"/>
              <a:t>1971 (Floating of </a:t>
            </a:r>
            <a:r>
              <a:rPr lang="en-GB" dirty="0" err="1" smtClean="0"/>
              <a:t>ERs</a:t>
            </a:r>
            <a:r>
              <a:rPr lang="en-GB" dirty="0" smtClean="0"/>
              <a:t>); US weaker</a:t>
            </a:r>
          </a:p>
          <a:p>
            <a:r>
              <a:rPr lang="en-GB" dirty="0" smtClean="0"/>
              <a:t>1973-5 First Oil Shock to Complacency of post-colonial world</a:t>
            </a:r>
          </a:p>
          <a:p>
            <a:r>
              <a:rPr lang="en-GB" dirty="0" smtClean="0"/>
              <a:t>Stagflation = critical threat to Keynesian assumptions &gt;</a:t>
            </a:r>
          </a:p>
          <a:p>
            <a:r>
              <a:rPr lang="en-GB" dirty="0" smtClean="0"/>
              <a:t>Critique of neo-liberals and monetarists (Chicago School): crisis is the product of (Keynesian) state and intractable information asymmetries (market knows best)</a:t>
            </a:r>
            <a:endParaRPr lang="en-GB" dirty="0"/>
          </a:p>
        </p:txBody>
      </p:sp>
    </p:spTree>
    <p:extLst>
      <p:ext uri="{BB962C8B-B14F-4D97-AF65-F5344CB8AC3E}">
        <p14:creationId xmlns:p14="http://schemas.microsoft.com/office/powerpoint/2010/main" val="1752051557"/>
      </p:ext>
    </p:extLst>
  </p:cSld>
  <p:clrMapOvr>
    <a:masterClrMapping/>
  </p:clrMapOvr>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184</TotalTime>
  <Words>1606</Words>
  <Application>Microsoft Office PowerPoint</Application>
  <PresentationFormat>On-screen Show (4:3)</PresentationFormat>
  <Paragraphs>177</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Default Theme</vt:lpstr>
      <vt:lpstr>Ending a Fatal Addiction:  Re-regulating Europe’s Financial Markets</vt:lpstr>
      <vt:lpstr>Structure</vt:lpstr>
      <vt:lpstr>Point of Departure</vt:lpstr>
      <vt:lpstr>Why regulation?</vt:lpstr>
      <vt:lpstr>Regulation &amp; Modernization</vt:lpstr>
      <vt:lpstr>Civil War of Advanced Economies</vt:lpstr>
      <vt:lpstr>New Regulatory Paradigm</vt:lpstr>
      <vt:lpstr>No Clearing Union</vt:lpstr>
      <vt:lpstr>Keynesian Paradigm Overturned</vt:lpstr>
      <vt:lpstr>Triumph of Deregulation</vt:lpstr>
      <vt:lpstr>Major Elements of Deregulation</vt:lpstr>
      <vt:lpstr>Transformation of Banking</vt:lpstr>
      <vt:lpstr>Bank Mergers in Europe 1990-2004</vt:lpstr>
      <vt:lpstr>Number of Banks in the EU 1999-2014</vt:lpstr>
      <vt:lpstr>UK Bank Assets as Proportion of GDP 1980-2006</vt:lpstr>
      <vt:lpstr>Ratio of Bank Assets to GDP</vt:lpstr>
      <vt:lpstr>Key developments</vt:lpstr>
      <vt:lpstr>Key Developments</vt:lpstr>
      <vt:lpstr>Developments</vt:lpstr>
      <vt:lpstr>Creating Secrecy and Complexity: the Curse of Offshore</vt:lpstr>
      <vt:lpstr>Special Purpose Vehicles (SPVs)</vt:lpstr>
      <vt:lpstr>Securitization</vt:lpstr>
      <vt:lpstr>Hyperleveraging</vt:lpstr>
      <vt:lpstr>Descent into High-Speed Trading</vt:lpstr>
      <vt:lpstr>Diversion of Finance Capital from real to fictional investments</vt:lpstr>
      <vt:lpstr>Declining Real Investments (UK, D) 1980-2012</vt:lpstr>
      <vt:lpstr>Financialisation and Growing Inequality</vt:lpstr>
      <vt:lpstr>Inequality and Debt</vt:lpstr>
      <vt:lpstr>Gross Wages Ratio Selected OECD Economies 1960-2011</vt:lpstr>
      <vt:lpstr>Re-regulation: Avoiding Catastrophe</vt:lpstr>
      <vt:lpstr>Stricter control of monopolies</vt:lpstr>
      <vt:lpstr>Towards a new Global Taxation Compact</vt:lpstr>
      <vt:lpstr>Tax Compact</vt:lpstr>
      <vt:lpstr>Conclusion</vt:lpstr>
      <vt:lpstr>Milking Monopoly Income Streams</vt:lpstr>
      <vt:lpstr>PowerPoint Presentation</vt:lpstr>
      <vt:lpstr>Collective Solidarity</vt:lpstr>
    </vt:vector>
  </TitlesOfParts>
  <Company>Loughborough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Ending a Fatal Addiction: Re-regulating Europe’s Financial Markets</dc:title>
  <dc:creator>Staff/Research Student</dc:creator>
  <cp:lastModifiedBy>Jeremy</cp:lastModifiedBy>
  <cp:revision>18</cp:revision>
  <dcterms:created xsi:type="dcterms:W3CDTF">2014-10-01T13:26:54Z</dcterms:created>
  <dcterms:modified xsi:type="dcterms:W3CDTF">2014-10-01T18:54:48Z</dcterms:modified>
</cp:coreProperties>
</file>