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58" r:id="rId1"/>
  </p:sldMasterIdLst>
  <p:notesMasterIdLst>
    <p:notesMasterId r:id="rId36"/>
  </p:notesMasterIdLst>
  <p:handoutMasterIdLst>
    <p:handoutMasterId r:id="rId37"/>
  </p:handoutMasterIdLst>
  <p:sldIdLst>
    <p:sldId id="256" r:id="rId2"/>
    <p:sldId id="404" r:id="rId3"/>
    <p:sldId id="464" r:id="rId4"/>
    <p:sldId id="406" r:id="rId5"/>
    <p:sldId id="494" r:id="rId6"/>
    <p:sldId id="495" r:id="rId7"/>
    <p:sldId id="496" r:id="rId8"/>
    <p:sldId id="497" r:id="rId9"/>
    <p:sldId id="463" r:id="rId10"/>
    <p:sldId id="440" r:id="rId11"/>
    <p:sldId id="465" r:id="rId12"/>
    <p:sldId id="466" r:id="rId13"/>
    <p:sldId id="414" r:id="rId14"/>
    <p:sldId id="469" r:id="rId15"/>
    <p:sldId id="475" r:id="rId16"/>
    <p:sldId id="470" r:id="rId17"/>
    <p:sldId id="473" r:id="rId18"/>
    <p:sldId id="474" r:id="rId19"/>
    <p:sldId id="478" r:id="rId20"/>
    <p:sldId id="476" r:id="rId21"/>
    <p:sldId id="499" r:id="rId22"/>
    <p:sldId id="485" r:id="rId23"/>
    <p:sldId id="481" r:id="rId24"/>
    <p:sldId id="492" r:id="rId25"/>
    <p:sldId id="493" r:id="rId26"/>
    <p:sldId id="505" r:id="rId27"/>
    <p:sldId id="513" r:id="rId28"/>
    <p:sldId id="482" r:id="rId29"/>
    <p:sldId id="506" r:id="rId30"/>
    <p:sldId id="500" r:id="rId31"/>
    <p:sldId id="488" r:id="rId32"/>
    <p:sldId id="512" r:id="rId33"/>
    <p:sldId id="510" r:id="rId34"/>
    <p:sldId id="403" r:id="rId35"/>
  </p:sldIdLst>
  <p:sldSz cx="9144000" cy="6858000" type="screen4x3"/>
  <p:notesSz cx="6881813" cy="100028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0FF1CE12-B100-0000-0000-000000000002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80" autoAdjust="0"/>
    <p:restoredTop sz="86410"/>
  </p:normalViewPr>
  <p:slideViewPr>
    <p:cSldViewPr>
      <p:cViewPr>
        <p:scale>
          <a:sx n="75" d="100"/>
          <a:sy n="75" d="100"/>
        </p:scale>
        <p:origin x="-2652" y="-642"/>
      </p:cViewPr>
      <p:guideLst>
        <p:guide orient="horz" pos="2160"/>
        <p:guide pos="2880"/>
      </p:guideLst>
    </p:cSldViewPr>
  </p:slideViewPr>
  <p:outlineViewPr>
    <p:cViewPr>
      <p:scale>
        <a:sx n="1" d="1"/>
        <a:sy n="1" d="1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2005-2008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Blad1!$A$2:$A$5</c:f>
              <c:strCache>
                <c:ptCount val="4"/>
                <c:pt idx="0">
                  <c:v>At risk of poverty</c:v>
                </c:pt>
                <c:pt idx="1">
                  <c:v>Very low work intensity</c:v>
                </c:pt>
                <c:pt idx="2">
                  <c:v>Severe material deprivation</c:v>
                </c:pt>
                <c:pt idx="3">
                  <c:v>At risk of poverty or social exclusion</c:v>
                </c:pt>
              </c:strCache>
            </c:strRef>
          </c:cat>
          <c:val>
            <c:numRef>
              <c:f>Blad1!$B$2:$B$5</c:f>
              <c:numCache>
                <c:formatCode>0.0</c:formatCode>
                <c:ptCount val="4"/>
                <c:pt idx="0">
                  <c:v>2.2999999999999998</c:v>
                </c:pt>
                <c:pt idx="1">
                  <c:v>-12.3</c:v>
                </c:pt>
                <c:pt idx="2">
                  <c:v>-19.5</c:v>
                </c:pt>
                <c:pt idx="3">
                  <c:v>-6.4</c:v>
                </c:pt>
              </c:numCache>
            </c:numRef>
          </c:val>
        </c:ser>
        <c:ser>
          <c:idx val="1"/>
          <c:order val="1"/>
          <c:tx>
            <c:strRef>
              <c:f>Blad1!$C$1</c:f>
              <c:strCache>
                <c:ptCount val="1"/>
                <c:pt idx="0">
                  <c:v>2008-2012</c:v>
                </c:pt>
              </c:strCache>
            </c:strRef>
          </c:tx>
          <c:spPr>
            <a:solidFill>
              <a:srgbClr val="00B05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Blad1!$A$2:$A$5</c:f>
              <c:strCache>
                <c:ptCount val="4"/>
                <c:pt idx="0">
                  <c:v>At risk of poverty</c:v>
                </c:pt>
                <c:pt idx="1">
                  <c:v>Very low work intensity</c:v>
                </c:pt>
                <c:pt idx="2">
                  <c:v>Severe material deprivation</c:v>
                </c:pt>
                <c:pt idx="3">
                  <c:v>At risk of poverty or social exclusion</c:v>
                </c:pt>
              </c:strCache>
            </c:strRef>
          </c:cat>
          <c:val>
            <c:numRef>
              <c:f>Blad1!$C$2:$C$5</c:f>
              <c:numCache>
                <c:formatCode>0.0</c:formatCode>
                <c:ptCount val="4"/>
                <c:pt idx="0">
                  <c:v>3.7</c:v>
                </c:pt>
                <c:pt idx="1">
                  <c:v>13.6</c:v>
                </c:pt>
                <c:pt idx="2">
                  <c:v>17</c:v>
                </c:pt>
                <c:pt idx="3">
                  <c:v>5.8</c:v>
                </c:pt>
              </c:numCache>
            </c:numRef>
          </c:val>
        </c:ser>
        <c:ser>
          <c:idx val="2"/>
          <c:order val="2"/>
          <c:tx>
            <c:strRef>
              <c:f>Blad1!$D$1</c:f>
              <c:strCache>
                <c:ptCount val="1"/>
                <c:pt idx="0">
                  <c:v>2005-2012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Blad1!$A$2:$A$5</c:f>
              <c:strCache>
                <c:ptCount val="4"/>
                <c:pt idx="0">
                  <c:v>At risk of poverty</c:v>
                </c:pt>
                <c:pt idx="1">
                  <c:v>Very low work intensity</c:v>
                </c:pt>
                <c:pt idx="2">
                  <c:v>Severe material deprivation</c:v>
                </c:pt>
                <c:pt idx="3">
                  <c:v>At risk of poverty or social exclusion</c:v>
                </c:pt>
              </c:strCache>
            </c:strRef>
          </c:cat>
          <c:val>
            <c:numRef>
              <c:f>Blad1!$D$2:$D$5</c:f>
              <c:numCache>
                <c:formatCode>0.0</c:formatCode>
                <c:ptCount val="4"/>
                <c:pt idx="0">
                  <c:v>6</c:v>
                </c:pt>
                <c:pt idx="1">
                  <c:v>-0.3</c:v>
                </c:pt>
                <c:pt idx="2">
                  <c:v>-5.8</c:v>
                </c:pt>
                <c:pt idx="3">
                  <c:v>-1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8075776"/>
        <c:axId val="36246656"/>
      </c:barChart>
      <c:catAx>
        <c:axId val="38075776"/>
        <c:scaling>
          <c:orientation val="minMax"/>
        </c:scaling>
        <c:delete val="0"/>
        <c:axPos val="b"/>
        <c:majorTickMark val="out"/>
        <c:minorTickMark val="none"/>
        <c:tickLblPos val="low"/>
        <c:txPr>
          <a:bodyPr/>
          <a:lstStyle/>
          <a:p>
            <a:pPr>
              <a:defRPr sz="1400" b="1"/>
            </a:pPr>
            <a:endParaRPr lang="nl-BE"/>
          </a:p>
        </c:txPr>
        <c:crossAx val="36246656"/>
        <c:crosses val="autoZero"/>
        <c:auto val="1"/>
        <c:lblAlgn val="ctr"/>
        <c:lblOffset val="100"/>
        <c:noMultiLvlLbl val="0"/>
      </c:catAx>
      <c:valAx>
        <c:axId val="36246656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38075776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nl-BE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nl-B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 smtClean="0"/>
              <a:t>EU 27 Population </a:t>
            </a:r>
            <a:r>
              <a:rPr lang="en-US" dirty="0"/>
              <a:t>at</a:t>
            </a:r>
            <a:r>
              <a:rPr lang="en-US" baseline="0" dirty="0"/>
              <a:t> risk of poverty or exclusion: change</a:t>
            </a:r>
            <a:r>
              <a:rPr lang="en-US" dirty="0"/>
              <a:t> 2008-2012</a:t>
            </a:r>
          </a:p>
          <a:p>
            <a:pPr>
              <a:defRPr/>
            </a:pPr>
            <a:r>
              <a:rPr lang="en-US" dirty="0"/>
              <a:t>absolute numbers x1.000</a:t>
            </a:r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Pt>
            <c:idx val="26"/>
            <c:invertIfNegative val="0"/>
            <c:bubble3D val="0"/>
            <c:spPr>
              <a:solidFill>
                <a:schemeClr val="accent1"/>
              </a:solidFill>
            </c:spPr>
          </c:dPt>
          <c:dPt>
            <c:idx val="27"/>
            <c:invertIfNegative val="0"/>
            <c:bubble3D val="0"/>
            <c:spPr>
              <a:solidFill>
                <a:srgbClr val="FF0000"/>
              </a:solidFill>
            </c:spPr>
          </c:dPt>
          <c:dLbls>
            <c:dLbl>
              <c:idx val="4"/>
              <c:layout/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data!$E$38:$E$65</c:f>
              <c:strCache>
                <c:ptCount val="28"/>
                <c:pt idx="0">
                  <c:v>Poland</c:v>
                </c:pt>
                <c:pt idx="1">
                  <c:v>Romania</c:v>
                </c:pt>
                <c:pt idx="2">
                  <c:v>Germany</c:v>
                </c:pt>
                <c:pt idx="3">
                  <c:v>Portugal</c:v>
                </c:pt>
                <c:pt idx="4">
                  <c:v>Latvia</c:v>
                </c:pt>
                <c:pt idx="5">
                  <c:v>Slovakia</c:v>
                </c:pt>
                <c:pt idx="6">
                  <c:v>Finland</c:v>
                </c:pt>
                <c:pt idx="7">
                  <c:v>Austria</c:v>
                </c:pt>
                <c:pt idx="8">
                  <c:v>Malta</c:v>
                </c:pt>
                <c:pt idx="9">
                  <c:v>Czech Republic</c:v>
                </c:pt>
                <c:pt idx="10">
                  <c:v>Estonia</c:v>
                </c:pt>
                <c:pt idx="11">
                  <c:v>Luxembourg</c:v>
                </c:pt>
                <c:pt idx="12">
                  <c:v>Slovenia</c:v>
                </c:pt>
                <c:pt idx="13">
                  <c:v>Lithuania</c:v>
                </c:pt>
                <c:pt idx="14">
                  <c:v>Cyprus</c:v>
                </c:pt>
                <c:pt idx="15">
                  <c:v>Netherlands</c:v>
                </c:pt>
                <c:pt idx="16">
                  <c:v>Sweden</c:v>
                </c:pt>
                <c:pt idx="17">
                  <c:v>Belgium</c:v>
                </c:pt>
                <c:pt idx="18">
                  <c:v>Denmark</c:v>
                </c:pt>
                <c:pt idx="19">
                  <c:v>Bulgaria</c:v>
                </c:pt>
                <c:pt idx="20">
                  <c:v>Ireland</c:v>
                </c:pt>
                <c:pt idx="21">
                  <c:v>Hungary</c:v>
                </c:pt>
                <c:pt idx="22">
                  <c:v>France</c:v>
                </c:pt>
                <c:pt idx="23">
                  <c:v>Greece</c:v>
                </c:pt>
                <c:pt idx="24">
                  <c:v>United Kingdom</c:v>
                </c:pt>
                <c:pt idx="25">
                  <c:v>Spain</c:v>
                </c:pt>
                <c:pt idx="26">
                  <c:v>Italy</c:v>
                </c:pt>
                <c:pt idx="27">
                  <c:v>EU27</c:v>
                </c:pt>
              </c:strCache>
            </c:strRef>
          </c:cat>
          <c:val>
            <c:numRef>
              <c:f>data!$F$38:$F$65</c:f>
              <c:numCache>
                <c:formatCode>General</c:formatCode>
                <c:ptCount val="28"/>
                <c:pt idx="0">
                  <c:v>-1363</c:v>
                </c:pt>
                <c:pt idx="1">
                  <c:v>-511</c:v>
                </c:pt>
                <c:pt idx="2">
                  <c:v>-436</c:v>
                </c:pt>
                <c:pt idx="3">
                  <c:v>-90</c:v>
                </c:pt>
                <c:pt idx="4">
                  <c:v>-9</c:v>
                </c:pt>
                <c:pt idx="5">
                  <c:v>-2</c:v>
                </c:pt>
                <c:pt idx="6">
                  <c:v>6</c:v>
                </c:pt>
                <c:pt idx="7">
                  <c:v>10</c:v>
                </c:pt>
                <c:pt idx="8">
                  <c:v>13</c:v>
                </c:pt>
                <c:pt idx="9">
                  <c:v>14</c:v>
                </c:pt>
                <c:pt idx="10">
                  <c:v>20</c:v>
                </c:pt>
                <c:pt idx="11">
                  <c:v>23</c:v>
                </c:pt>
                <c:pt idx="12">
                  <c:v>31</c:v>
                </c:pt>
                <c:pt idx="13">
                  <c:v>47</c:v>
                </c:pt>
                <c:pt idx="14">
                  <c:v>53</c:v>
                </c:pt>
                <c:pt idx="15">
                  <c:v>60</c:v>
                </c:pt>
                <c:pt idx="16">
                  <c:v>152</c:v>
                </c:pt>
                <c:pt idx="17">
                  <c:v>162</c:v>
                </c:pt>
                <c:pt idx="18">
                  <c:v>170</c:v>
                </c:pt>
                <c:pt idx="19">
                  <c:v>200</c:v>
                </c:pt>
                <c:pt idx="20">
                  <c:v>328</c:v>
                </c:pt>
                <c:pt idx="21">
                  <c:v>394</c:v>
                </c:pt>
                <c:pt idx="22">
                  <c:v>610</c:v>
                </c:pt>
                <c:pt idx="23">
                  <c:v>749</c:v>
                </c:pt>
                <c:pt idx="24">
                  <c:v>1009</c:v>
                </c:pt>
                <c:pt idx="25">
                  <c:v>1966</c:v>
                </c:pt>
                <c:pt idx="26">
                  <c:v>3095</c:v>
                </c:pt>
                <c:pt idx="27">
                  <c:v>6700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6306304"/>
        <c:axId val="38872192"/>
      </c:barChart>
      <c:catAx>
        <c:axId val="36306304"/>
        <c:scaling>
          <c:orientation val="minMax"/>
        </c:scaling>
        <c:delete val="0"/>
        <c:axPos val="l"/>
        <c:majorTickMark val="out"/>
        <c:minorTickMark val="none"/>
        <c:tickLblPos val="nextTo"/>
        <c:crossAx val="38872192"/>
        <c:crosses val="autoZero"/>
        <c:auto val="1"/>
        <c:lblAlgn val="ctr"/>
        <c:lblOffset val="1000"/>
        <c:noMultiLvlLbl val="0"/>
      </c:catAx>
      <c:valAx>
        <c:axId val="38872192"/>
        <c:scaling>
          <c:orientation val="minMax"/>
        </c:scaling>
        <c:delete val="0"/>
        <c:axPos val="b"/>
        <c:majorGridlines/>
        <c:numFmt formatCode="General" sourceLinked="1"/>
        <c:majorTickMark val="out"/>
        <c:minorTickMark val="none"/>
        <c:tickLblPos val="nextTo"/>
        <c:crossAx val="36306304"/>
        <c:crossesAt val="1"/>
        <c:crossBetween val="between"/>
      </c:valAx>
    </c:plotArea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0.57254</cdr:x>
      <cdr:y>0.51614</cdr:y>
    </cdr:from>
    <cdr:to>
      <cdr:x>0.93921</cdr:x>
      <cdr:y>0.80461</cdr:y>
    </cdr:to>
    <cdr:sp macro="" textlink="">
      <cdr:nvSpPr>
        <cdr:cNvPr id="2" name="Tekstvak 1"/>
        <cdr:cNvSpPr txBox="1"/>
      </cdr:nvSpPr>
      <cdr:spPr>
        <a:xfrm xmlns:a="http://schemas.openxmlformats.org/drawingml/2006/main">
          <a:off x="4947314" y="3092077"/>
          <a:ext cx="3168383" cy="1728194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nl-NL" sz="2000" dirty="0" err="1" smtClean="0"/>
            <a:t>Population</a:t>
          </a:r>
          <a:r>
            <a:rPr lang="nl-NL" sz="2000" dirty="0" smtClean="0"/>
            <a:t> AROPE </a:t>
          </a:r>
        </a:p>
        <a:p xmlns:a="http://schemas.openxmlformats.org/drawingml/2006/main">
          <a:pPr algn="ctr"/>
          <a:endParaRPr lang="nl-NL" sz="2000" dirty="0" smtClean="0"/>
        </a:p>
        <a:p xmlns:a="http://schemas.openxmlformats.org/drawingml/2006/main">
          <a:pPr algn="ctr"/>
          <a:r>
            <a:rPr lang="nl-NL" sz="2000" dirty="0" smtClean="0"/>
            <a:t>2008: 116.418</a:t>
          </a:r>
        </a:p>
        <a:p xmlns:a="http://schemas.openxmlformats.org/drawingml/2006/main">
          <a:pPr algn="ctr"/>
          <a:endParaRPr lang="nl-NL" sz="2000" dirty="0"/>
        </a:p>
        <a:p xmlns:a="http://schemas.openxmlformats.org/drawingml/2006/main">
          <a:pPr algn="ctr"/>
          <a:r>
            <a:rPr lang="nl-NL" sz="2000" dirty="0" smtClean="0"/>
            <a:t>2012: 123.118</a:t>
          </a:r>
          <a:endParaRPr lang="nl-BE" sz="20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2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4" name="Rectangle 24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D48F487-A580-4EBC-98C7-67CEF7E689CF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30" name="Rectangle 30"/>
          <p:cNvSpPr>
            <a:spLocks noGrp="1"/>
          </p:cNvSpPr>
          <p:nvPr>
            <p:ph type="ftr" sz="quarter" idx="2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3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49F7587-915D-4385-87D2-F5F0D4D9043C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6817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4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" name="Rectangle 15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F2EB617-D579-472A-91D0-0D36A05D41F4}" type="datetimeFigureOut">
              <a:rPr lang="en-US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23" name="Rectangle 23"/>
          <p:cNvSpPr>
            <a:spLocks noGrp="1" noRot="1" noChangeAspect="1"/>
          </p:cNvSpPr>
          <p:nvPr>
            <p:ph type="sldImg" idx="2"/>
          </p:nvPr>
        </p:nvSpPr>
        <p:spPr>
          <a:xfrm>
            <a:off x="942975" y="750888"/>
            <a:ext cx="4997450" cy="3749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lIns="96478" tIns="48239" rIns="96478" bIns="48239" anchor="ctr"/>
          <a:lstStyle/>
          <a:p>
            <a:pPr lvl="0"/>
            <a:endParaRPr lang="en-US" noProof="0"/>
          </a:p>
        </p:txBody>
      </p:sp>
      <p:sp>
        <p:nvSpPr>
          <p:cNvPr id="5" name="Rectangle 5"/>
          <p:cNvSpPr>
            <a:spLocks noGrp="1"/>
          </p:cNvSpPr>
          <p:nvPr>
            <p:ph type="body" sz="quarter" idx="3"/>
          </p:nvPr>
        </p:nvSpPr>
        <p:spPr>
          <a:xfrm>
            <a:off x="688182" y="4751348"/>
            <a:ext cx="5505450" cy="4501277"/>
          </a:xfrm>
          <a:prstGeom prst="rect">
            <a:avLst/>
          </a:prstGeom>
        </p:spPr>
        <p:txBody>
          <a:bodyPr lIns="96478" tIns="48239" rIns="96478" bIns="48239"/>
          <a:lstStyle/>
          <a:p>
            <a:pPr lvl="0"/>
            <a:r>
              <a:rPr lang="en-US" noProof="0" smtClean="0"/>
              <a:t>Click to edit Master text styles</a:t>
            </a:r>
            <a:endParaRPr lang="en-US" noProof="0"/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4"/>
          </p:nvPr>
        </p:nvSpPr>
        <p:spPr>
          <a:xfrm>
            <a:off x="0" y="950096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/>
          </p:cNvSpPr>
          <p:nvPr>
            <p:ph type="sldNum" sz="quarter" idx="5"/>
          </p:nvPr>
        </p:nvSpPr>
        <p:spPr>
          <a:xfrm>
            <a:off x="3898102" y="9500960"/>
            <a:ext cx="2982119" cy="500142"/>
          </a:xfrm>
          <a:prstGeom prst="rect">
            <a:avLst/>
          </a:prstGeom>
        </p:spPr>
        <p:txBody>
          <a:bodyPr lIns="96478" tIns="48239" rIns="96478" bIns="48239"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E3DF93-88D5-43AF-AB45-9F7AAF6611B4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78350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MS PGothic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2E3DF93-88D5-43AF-AB45-9F7AAF6611B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6055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1.jpg"/>
          <p:cNvPicPr>
            <a:picLocks noChangeAspect="1"/>
          </p:cNvPicPr>
          <p:nvPr/>
        </p:nvPicPr>
        <p:blipFill>
          <a:blip r:embed="rId2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ge2.png"/>
          <p:cNvPicPr>
            <a:picLocks noChangeAspect="1"/>
          </p:cNvPicPr>
          <p:nvPr/>
        </p:nvPicPr>
        <p:blipFill>
          <a:blip r:embed="rId3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image3.png"/>
          <p:cNvPicPr>
            <a:picLocks noChangeAspect="1"/>
          </p:cNvPicPr>
          <p:nvPr/>
        </p:nvPicPr>
        <p:blipFill>
          <a:blip r:embed="rId4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4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Rectangle 31"/>
          <p:cNvSpPr>
            <a:spLocks noGrp="1"/>
          </p:cNvSpPr>
          <p:nvPr>
            <p:ph type="subTitle" idx="1"/>
          </p:nvPr>
        </p:nvSpPr>
        <p:spPr>
          <a:xfrm>
            <a:off x="2492734" y="5094577"/>
            <a:ext cx="6194066" cy="925223"/>
          </a:xfrm>
        </p:spPr>
        <p:txBody>
          <a:bodyPr/>
          <a:lstStyle>
            <a:lvl1pPr marL="0" indent="0" algn="r">
              <a:buNone/>
              <a:defRPr sz="2800"/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5" name="Rectangle 5"/>
          <p:cNvSpPr>
            <a:spLocks noGrp="1"/>
          </p:cNvSpPr>
          <p:nvPr>
            <p:ph type="ctrTitle"/>
          </p:nvPr>
        </p:nvSpPr>
        <p:spPr>
          <a:xfrm>
            <a:off x="1108986" y="3606800"/>
            <a:ext cx="7577814" cy="1470025"/>
          </a:xfrm>
        </p:spPr>
        <p:txBody>
          <a:bodyPr anchor="b" anchorCtr="0"/>
          <a:lstStyle>
            <a:lvl1pPr algn="r">
              <a:defRPr sz="400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0C9A3D-7B55-4A79-9ED7-97D6F8B3F6C9}" type="datetimeFigureOut">
              <a:rPr lang="en-US" smtClean="0"/>
              <a:pPr>
                <a:defRPr/>
              </a:pPr>
              <a:t>10/11/2014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BEA58F50-FE36-49C0-96DB-A2D1E9DCF53D}" type="slidenum">
              <a:rPr lang="en-US" smtClean="0"/>
              <a:pPr>
                <a:defRPr/>
              </a:pPr>
              <a:t>‹nr.›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E631523-15AF-432D-B3C3-A80D762273F7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D1FEF8E3-1A90-40B5-A103-979D2F0EEF70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4A5D076-01B2-4764-8104-250DA449AF3A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8EB8E69-3CC2-43CE-BF0D-2E8D74B5847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3FDF45-F468-4AF3-B248-579C7C982217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BCF57E-B282-47C9-BD20-767399E18D26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twee tekstkolomm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1" name="Rectangle 11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175F745-FC8B-4772-AB58-E273886142CE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C34D89E1-4660-40E8-93DB-BDB995161C32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F4DF85-52DC-4CCF-848B-EA4BE4A5EFB4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E4C02EDA-4B57-4B49-B103-FCFC65EB3A2F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30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7" name="Rectangle 17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E187380-4102-4C07-9DF3-A64D780070B8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A38C8792-C725-42EC-A163-D88BB3B66E13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shade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5.png"/>
          <p:cNvPicPr>
            <a:picLocks noChangeAspect="1"/>
          </p:cNvPicPr>
          <p:nvPr/>
        </p:nvPicPr>
        <p:blipFill>
          <a:blip r:embed="rId9" cstate="print">
            <a:duotone>
              <a:schemeClr val="accent1"/>
              <a:srgbClr val="FFFFFF"/>
            </a:duotone>
          </a:blip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image6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571" y="428"/>
            <a:ext cx="9142858" cy="6857143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Rectangle 30"/>
          <p:cNvSpPr>
            <a:spLocks noGrp="1"/>
          </p:cNvSpPr>
          <p:nvPr>
            <p:ph type="title"/>
          </p:nvPr>
        </p:nvSpPr>
        <p:spPr>
          <a:xfrm>
            <a:off x="457200" y="359465"/>
            <a:ext cx="8229600" cy="1143000"/>
          </a:xfrm>
          <a:prstGeom prst="rect">
            <a:avLst/>
          </a:prstGeom>
        </p:spPr>
        <p:txBody>
          <a:bodyPr anchor="b" anchorCtr="0">
            <a:normAutofit/>
          </a:bodyPr>
          <a:lstStyle/>
          <a:p>
            <a:pPr algn="l"/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2" name="Rectangl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dirty="0" smtClean="0"/>
          </a:p>
        </p:txBody>
      </p:sp>
      <p:sp>
        <p:nvSpPr>
          <p:cNvPr id="6" name="Rectangle 6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3375F766-5205-41D6-BF2C-6C7235D9265C}" type="datetimeFigureOut">
              <a:rPr lang="en-US" smtClean="0"/>
              <a:pPr>
                <a:defRPr/>
              </a:pPr>
              <a:t>10/11/2014</a:t>
            </a:fld>
            <a:endParaRPr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21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fld id="{30977CBC-D851-47F2-B8CC-44A62F7AC0BB}" type="slidenum">
              <a:rPr lang="en-US" smtClean="0"/>
              <a:pPr>
                <a:defRPr/>
              </a:pPr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</p:sldLayoutIdLst>
  <p:txStyles>
    <p:titleStyle>
      <a:defPPr>
        <a:defRPr sz="4400">
          <a:solidFill>
            <a:schemeClr val="tx1"/>
          </a:solidFill>
          <a:latin typeface="+mj-lt"/>
          <a:ea typeface="+mj-ea"/>
          <a:cs typeface="+mj-cs"/>
        </a:defRPr>
      </a:defPPr>
      <a:lvl1pPr algn="l" eaLnBrk="1" hangingPunct="1">
        <a:buNone/>
        <a:defRPr sz="3600">
          <a:solidFill>
            <a:schemeClr val="tx1">
              <a:alpha val="100000"/>
            </a:schemeClr>
          </a:solidFill>
          <a:latin typeface="+mj-lt"/>
        </a:defRPr>
      </a:lvl1pPr>
    </p:titleStyle>
    <p:body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342900" indent="-342900" eaLnBrk="1" hangingPunct="1">
        <a:buChar char="•"/>
        <a:defRPr sz="2800">
          <a:latin typeface="+mn-lt"/>
        </a:defRPr>
      </a:lvl1pPr>
      <a:lvl2pPr marL="742950" indent="-285750" eaLnBrk="1" hangingPunct="1">
        <a:buChar char="–"/>
        <a:defRPr sz="2400">
          <a:latin typeface="+mn-lt"/>
        </a:defRPr>
      </a:lvl2pPr>
      <a:lvl3pPr marL="1143000" indent="-228600" eaLnBrk="1" hangingPunct="1">
        <a:buChar char="•"/>
        <a:defRPr sz="2400">
          <a:latin typeface="+mn-lt"/>
        </a:defRPr>
      </a:lvl3pPr>
      <a:lvl4pPr marL="1600200" indent="-228600" eaLnBrk="1" hangingPunct="1">
        <a:buChar char="–"/>
        <a:defRPr sz="2000">
          <a:latin typeface="+mn-lt"/>
        </a:defRPr>
      </a:lvl4pPr>
      <a:lvl5pPr marL="2057400" indent="-228600" eaLnBrk="1" hangingPunct="1">
        <a:buChar char="»"/>
        <a:defRPr sz="2000">
          <a:latin typeface="+mn-lt"/>
        </a:defRPr>
      </a:lvl5pPr>
      <a:lvl6pPr marL="2514600" indent="-228600" eaLnBrk="1" hangingPunct="1">
        <a:buChar char="•"/>
        <a:defRPr sz="2000"/>
      </a:lvl6pPr>
      <a:lvl7pPr marL="2971800" indent="-228600" eaLnBrk="1" hangingPunct="1">
        <a:buChar char="•"/>
        <a:defRPr sz="2000"/>
      </a:lvl7pPr>
      <a:lvl8pPr marL="3429000" indent="-228600" eaLnBrk="1" hangingPunct="1">
        <a:buChar char="•"/>
        <a:defRPr sz="2000"/>
      </a:lvl8pPr>
      <a:lvl9pPr marL="3886200" indent="-228600" eaLnBrk="1" hangingPunct="1">
        <a:buChar char="•"/>
        <a:defRPr sz="2000"/>
      </a:lvl9pPr>
    </p:bodyStyle>
    <p:otherStyle>
      <a:defPPr>
        <a:defRPr>
          <a:solidFill>
            <a:schemeClr val="tx1"/>
          </a:solidFill>
          <a:latin typeface="+mn-lt"/>
          <a:ea typeface="+mn-ea"/>
          <a:cs typeface="+mn-cs"/>
        </a:defRPr>
      </a:defPPr>
      <a:lvl1pPr marL="0" eaLnBrk="1" hangingPunct="1"/>
      <a:lvl2pPr marL="457200" eaLnBrk="1" hangingPunct="1"/>
      <a:lvl3pPr marL="914400" eaLnBrk="1" hangingPunct="1"/>
      <a:lvl4pPr marL="1371600" eaLnBrk="1" hangingPunct="1"/>
      <a:lvl5pPr marL="1828800" eaLnBrk="1" hangingPunct="1"/>
      <a:lvl6pPr marL="2286000" eaLnBrk="1" hangingPunct="1"/>
      <a:lvl7pPr marL="2743200" eaLnBrk="1" hangingPunct="1"/>
      <a:lvl8pPr marL="3200400" eaLnBrk="1" hangingPunct="1"/>
      <a:lvl9pPr marL="3657600" eaLnBrk="1" hangingPunct="1"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mailto:Peter.Lelie@minsoc.fed.be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ec.europa.eu/social/BlobServlet?docId=11503&amp;langId=en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Ondertitel 1"/>
          <p:cNvSpPr>
            <a:spLocks noGrp="1"/>
          </p:cNvSpPr>
          <p:nvPr>
            <p:ph type="subTitle" idx="1"/>
          </p:nvPr>
        </p:nvSpPr>
        <p:spPr>
          <a:xfrm>
            <a:off x="4427984" y="5229200"/>
            <a:ext cx="3961009" cy="925512"/>
          </a:xfrm>
        </p:spPr>
        <p:txBody>
          <a:bodyPr/>
          <a:lstStyle/>
          <a:p>
            <a:pPr algn="ctr">
              <a:spcBef>
                <a:spcPct val="0"/>
              </a:spcBef>
            </a:pPr>
            <a:endParaRPr lang="nl-BE" sz="2000" dirty="0" smtClean="0">
              <a:solidFill>
                <a:srgbClr val="000000"/>
              </a:solidFill>
            </a:endParaRPr>
          </a:p>
          <a:p>
            <a:pPr>
              <a:spcBef>
                <a:spcPct val="0"/>
              </a:spcBef>
            </a:pPr>
            <a:r>
              <a:rPr lang="nl-BE" sz="2000" dirty="0" smtClean="0">
                <a:solidFill>
                  <a:srgbClr val="000000"/>
                </a:solidFill>
              </a:rPr>
              <a:t>Peter Lelie</a:t>
            </a:r>
          </a:p>
        </p:txBody>
      </p:sp>
      <p:sp>
        <p:nvSpPr>
          <p:cNvPr id="11266" name="Titel 2"/>
          <p:cNvSpPr>
            <a:spLocks noGrp="1"/>
          </p:cNvSpPr>
          <p:nvPr>
            <p:ph type="ctrTitle"/>
          </p:nvPr>
        </p:nvSpPr>
        <p:spPr>
          <a:xfrm>
            <a:off x="539552" y="3606800"/>
            <a:ext cx="8147248" cy="1470025"/>
          </a:xfrm>
        </p:spPr>
        <p:txBody>
          <a:bodyPr>
            <a:normAutofit fontScale="90000"/>
          </a:bodyPr>
          <a:lstStyle/>
          <a:p>
            <a:r>
              <a:rPr lang="nl-BE" dirty="0" err="1" smtClean="0"/>
              <a:t>Poverty</a:t>
            </a:r>
            <a:r>
              <a:rPr lang="nl-BE" dirty="0" smtClean="0"/>
              <a:t> and Social </a:t>
            </a:r>
            <a:r>
              <a:rPr lang="nl-BE" dirty="0" err="1" smtClean="0"/>
              <a:t>Exclusion</a:t>
            </a:r>
            <a:r>
              <a:rPr lang="nl-BE" dirty="0" smtClean="0"/>
              <a:t> in the EU and the </a:t>
            </a:r>
            <a:r>
              <a:rPr lang="nl-BE" dirty="0" err="1" smtClean="0"/>
              <a:t>Mid</a:t>
            </a:r>
            <a:r>
              <a:rPr lang="nl-BE" dirty="0" smtClean="0"/>
              <a:t> Term Review of Europe 2020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2339752" y="6381328"/>
            <a:ext cx="44644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1400" dirty="0" err="1" smtClean="0"/>
              <a:t>Alliances</a:t>
            </a:r>
            <a:r>
              <a:rPr lang="nl-NL" sz="1400" dirty="0" smtClean="0"/>
              <a:t> to </a:t>
            </a:r>
            <a:r>
              <a:rPr lang="nl-NL" sz="1400" dirty="0" err="1" smtClean="0"/>
              <a:t>Fight</a:t>
            </a:r>
            <a:r>
              <a:rPr lang="nl-NL" sz="1400" dirty="0" smtClean="0"/>
              <a:t> </a:t>
            </a:r>
            <a:r>
              <a:rPr lang="nl-NL" sz="1400" dirty="0" err="1" smtClean="0"/>
              <a:t>Poverty</a:t>
            </a:r>
            <a:r>
              <a:rPr lang="nl-NL" sz="1400" dirty="0" smtClean="0"/>
              <a:t> - Marseille - 3 </a:t>
            </a:r>
            <a:r>
              <a:rPr lang="nl-NL" sz="1400" dirty="0" err="1" smtClean="0"/>
              <a:t>October</a:t>
            </a:r>
            <a:r>
              <a:rPr lang="nl-NL" sz="1400" dirty="0" smtClean="0"/>
              <a:t> 2014</a:t>
            </a:r>
            <a:endParaRPr lang="nl-BE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936104"/>
          </a:xfrm>
        </p:spPr>
        <p:txBody>
          <a:bodyPr>
            <a:normAutofit/>
          </a:bodyPr>
          <a:lstStyle/>
          <a:p>
            <a:pPr algn="ctr"/>
            <a:r>
              <a:rPr lang="en-US" sz="2400" dirty="0" smtClean="0"/>
              <a:t>Number of Member States showing significant improvements or deterioration in key social indicators (2008-2012)</a:t>
            </a:r>
            <a:r>
              <a:rPr lang="en-US" sz="2400" b="1" dirty="0" smtClean="0"/>
              <a:t> </a:t>
            </a:r>
            <a:endParaRPr lang="nl-BE" sz="2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268" y="1386158"/>
            <a:ext cx="8343588" cy="5450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Youth exclusion: </a:t>
            </a:r>
          </a:p>
          <a:p>
            <a:pPr lvl="1"/>
            <a:r>
              <a:rPr lang="en-US" dirty="0" smtClean="0"/>
              <a:t>NEETs (24 MS)</a:t>
            </a:r>
          </a:p>
          <a:p>
            <a:pPr lvl="1"/>
            <a:r>
              <a:rPr lang="en-US" dirty="0" smtClean="0"/>
              <a:t>youth unemployment ratio (23 MS) 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Child poverty or social exclusion (19 MS)</a:t>
            </a:r>
          </a:p>
          <a:p>
            <a:endParaRPr lang="en-US" dirty="0" smtClean="0"/>
          </a:p>
          <a:p>
            <a:r>
              <a:rPr lang="en-US" dirty="0" smtClean="0"/>
              <a:t>Long term exclusion from the </a:t>
            </a:r>
            <a:r>
              <a:rPr lang="en-US" dirty="0" err="1" smtClean="0"/>
              <a:t>labour</a:t>
            </a:r>
            <a:r>
              <a:rPr lang="en-US" dirty="0" smtClean="0"/>
              <a:t> market:</a:t>
            </a:r>
          </a:p>
          <a:p>
            <a:pPr lvl="1"/>
            <a:r>
              <a:rPr lang="en-US" dirty="0" smtClean="0"/>
              <a:t>long term unemployment (18 MS)</a:t>
            </a:r>
          </a:p>
          <a:p>
            <a:pPr lvl="1"/>
            <a:r>
              <a:rPr lang="en-US" dirty="0" smtClean="0"/>
              <a:t>share of the population in quasi jobless households (14 MS)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r>
              <a:rPr lang="en-US" dirty="0" smtClean="0"/>
              <a:t>Risk of poverty or social exclusion (12 MS)</a:t>
            </a:r>
          </a:p>
          <a:p>
            <a:endParaRPr lang="en-US" dirty="0" smtClean="0"/>
          </a:p>
          <a:p>
            <a:r>
              <a:rPr lang="en-US" dirty="0"/>
              <a:t>H</a:t>
            </a:r>
            <a:r>
              <a:rPr lang="en-US" dirty="0" smtClean="0"/>
              <a:t>ousing cost overburden rate households (12 MS)</a:t>
            </a:r>
          </a:p>
          <a:p>
            <a:endParaRPr lang="en-US" dirty="0" smtClean="0"/>
          </a:p>
          <a:p>
            <a:r>
              <a:rPr lang="en-US" dirty="0" smtClean="0"/>
              <a:t>Income inequality S80/S20 (10 MS) 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</p:spPr>
        <p:txBody>
          <a:bodyPr>
            <a:normAutofit/>
          </a:bodyPr>
          <a:lstStyle/>
          <a:p>
            <a:r>
              <a:rPr lang="en-US" sz="2800" dirty="0"/>
              <a:t>K</a:t>
            </a:r>
            <a:r>
              <a:rPr lang="en-US" sz="2800" dirty="0" smtClean="0"/>
              <a:t>ey negative EU "social trends to watch" (2008-2012)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044183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84576"/>
          </a:xfrm>
        </p:spPr>
        <p:txBody>
          <a:bodyPr>
            <a:normAutofit fontScale="92500"/>
          </a:bodyPr>
          <a:lstStyle/>
          <a:p>
            <a:endParaRPr lang="en-US" dirty="0" smtClean="0"/>
          </a:p>
          <a:p>
            <a:r>
              <a:rPr lang="en-US" dirty="0" smtClean="0"/>
              <a:t>Risk of poverty or social exclusion of the elderly (19 MS)</a:t>
            </a:r>
          </a:p>
          <a:p>
            <a:endParaRPr lang="en-US" dirty="0" smtClean="0"/>
          </a:p>
          <a:p>
            <a:r>
              <a:rPr lang="en-US" dirty="0" smtClean="0"/>
              <a:t>Relative income of the elderly:</a:t>
            </a:r>
          </a:p>
          <a:p>
            <a:pPr lvl="1"/>
            <a:r>
              <a:rPr lang="en-US" dirty="0" smtClean="0"/>
              <a:t>Median relative income (19 MS)</a:t>
            </a:r>
          </a:p>
          <a:p>
            <a:pPr lvl="1"/>
            <a:r>
              <a:rPr lang="en-US" dirty="0" smtClean="0"/>
              <a:t>Aggregate replacement ratio (17 MS) 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/>
              <a:t>R</a:t>
            </a:r>
            <a:r>
              <a:rPr lang="en-US" dirty="0" smtClean="0"/>
              <a:t>ate of early school leavers (16 MS)</a:t>
            </a:r>
          </a:p>
          <a:p>
            <a:pPr>
              <a:buNone/>
            </a:pPr>
            <a:endParaRPr lang="en-US" dirty="0" smtClean="0"/>
          </a:p>
          <a:p>
            <a:pPr>
              <a:buFont typeface="Arial" panose="020B0604020202020204" pitchFamily="34" charset="0"/>
              <a:buChar char="•"/>
            </a:pPr>
            <a:r>
              <a:rPr lang="en-US" dirty="0" smtClean="0"/>
              <a:t>Employment </a:t>
            </a:r>
            <a:r>
              <a:rPr lang="en-US" dirty="0"/>
              <a:t>rate of older workers (15 MS) 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Healthy life years for men (15 MS) and women (10 MS) 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57200" y="188641"/>
            <a:ext cx="8229600" cy="1080120"/>
          </a:xfrm>
        </p:spPr>
        <p:txBody>
          <a:bodyPr>
            <a:normAutofit/>
          </a:bodyPr>
          <a:lstStyle/>
          <a:p>
            <a:r>
              <a:rPr lang="en-US" sz="2800" dirty="0"/>
              <a:t>K</a:t>
            </a:r>
            <a:r>
              <a:rPr lang="en-US" sz="2800" dirty="0" smtClean="0"/>
              <a:t>ey positive EU social trends (2008-2012) </a:t>
            </a:r>
            <a:endParaRPr lang="nl-BE" sz="2800" dirty="0"/>
          </a:p>
        </p:txBody>
      </p:sp>
    </p:spTree>
    <p:extLst>
      <p:ext uri="{BB962C8B-B14F-4D97-AF65-F5344CB8AC3E}">
        <p14:creationId xmlns:p14="http://schemas.microsoft.com/office/powerpoint/2010/main" val="1181559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5" name="Rechthoek 4"/>
          <p:cNvSpPr/>
          <p:nvPr/>
        </p:nvSpPr>
        <p:spPr>
          <a:xfrm>
            <a:off x="395536" y="278405"/>
            <a:ext cx="820891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latin typeface="+mj-lt"/>
              </a:rPr>
              <a:t>Number of Member States showing significant improvements or deterioration in key social indicators (2011-2012)</a:t>
            </a:r>
            <a:r>
              <a:rPr lang="en-US" sz="2400" b="1" dirty="0" smtClean="0">
                <a:latin typeface="+mj-lt"/>
              </a:rPr>
              <a:t> </a:t>
            </a:r>
            <a:endParaRPr lang="nl-BE" sz="24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20021"/>
            <a:ext cx="8352928" cy="5421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nl-BE" i="1" dirty="0" err="1" smtClean="0"/>
              <a:t>To</a:t>
            </a:r>
            <a:r>
              <a:rPr lang="nl-BE" i="1" dirty="0" smtClean="0"/>
              <a:t> </a:t>
            </a:r>
            <a:r>
              <a:rPr lang="nl-BE" i="1" dirty="0" err="1" smtClean="0"/>
              <a:t>ensure</a:t>
            </a:r>
            <a:r>
              <a:rPr lang="nl-BE" i="1" dirty="0" smtClean="0"/>
              <a:t> </a:t>
            </a:r>
            <a:r>
              <a:rPr lang="nl-BE" i="1" dirty="0" err="1" smtClean="0"/>
              <a:t>greater</a:t>
            </a:r>
            <a:r>
              <a:rPr lang="nl-BE" i="1" dirty="0" smtClean="0"/>
              <a:t> </a:t>
            </a:r>
            <a:r>
              <a:rPr lang="nl-BE" i="1" dirty="0" err="1" smtClean="0"/>
              <a:t>visibility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</a:t>
            </a:r>
            <a:r>
              <a:rPr lang="nl-BE" i="1" dirty="0" err="1" smtClean="0"/>
              <a:t>to</a:t>
            </a:r>
            <a:r>
              <a:rPr lang="nl-BE" i="1" dirty="0" smtClean="0"/>
              <a:t> make </a:t>
            </a:r>
            <a:r>
              <a:rPr lang="nl-BE" i="1" dirty="0" err="1" smtClean="0"/>
              <a:t>it</a:t>
            </a:r>
            <a:r>
              <a:rPr lang="nl-BE" i="1" dirty="0" smtClean="0"/>
              <a:t> </a:t>
            </a:r>
            <a:r>
              <a:rPr lang="nl-BE" i="1" dirty="0" err="1" smtClean="0"/>
              <a:t>easier</a:t>
            </a:r>
            <a:r>
              <a:rPr lang="nl-BE" i="1" dirty="0" smtClean="0"/>
              <a:t> </a:t>
            </a:r>
            <a:r>
              <a:rPr lang="nl-BE" i="1" dirty="0" err="1" smtClean="0"/>
              <a:t>to</a:t>
            </a:r>
            <a:r>
              <a:rPr lang="nl-BE" i="1" dirty="0" smtClean="0"/>
              <a:t> </a:t>
            </a:r>
            <a:r>
              <a:rPr lang="nl-BE" i="1" dirty="0" err="1" smtClean="0"/>
              <a:t>identify</a:t>
            </a:r>
            <a:r>
              <a:rPr lang="nl-BE" i="1" dirty="0" smtClean="0"/>
              <a:t> major </a:t>
            </a:r>
            <a:r>
              <a:rPr lang="nl-BE" i="1" dirty="0" err="1" smtClean="0"/>
              <a:t>employment</a:t>
            </a:r>
            <a:r>
              <a:rPr lang="nl-BE" i="1" dirty="0" smtClean="0"/>
              <a:t> </a:t>
            </a:r>
            <a:r>
              <a:rPr lang="nl-BE" i="1" dirty="0" err="1" smtClean="0"/>
              <a:t>and</a:t>
            </a:r>
            <a:r>
              <a:rPr lang="nl-BE" i="1" dirty="0" smtClean="0"/>
              <a:t> </a:t>
            </a:r>
            <a:r>
              <a:rPr lang="nl-BE" i="1" dirty="0" err="1" smtClean="0"/>
              <a:t>social</a:t>
            </a:r>
            <a:r>
              <a:rPr lang="nl-BE" i="1" dirty="0" smtClean="0"/>
              <a:t> trends </a:t>
            </a:r>
            <a:r>
              <a:rPr lang="nl-BE" i="1" dirty="0" err="1" smtClean="0"/>
              <a:t>that</a:t>
            </a:r>
            <a:r>
              <a:rPr lang="nl-BE" i="1" dirty="0" smtClean="0"/>
              <a:t> </a:t>
            </a:r>
            <a:r>
              <a:rPr lang="nl-BE" i="1" dirty="0" err="1" smtClean="0"/>
              <a:t>may</a:t>
            </a:r>
            <a:r>
              <a:rPr lang="nl-BE" i="1" dirty="0" smtClean="0"/>
              <a:t> affect the </a:t>
            </a:r>
            <a:r>
              <a:rPr lang="nl-BE" i="1" dirty="0" err="1" smtClean="0"/>
              <a:t>good</a:t>
            </a:r>
            <a:r>
              <a:rPr lang="nl-BE" i="1" dirty="0" smtClean="0"/>
              <a:t> </a:t>
            </a:r>
            <a:r>
              <a:rPr lang="nl-BE" i="1" dirty="0" err="1" smtClean="0"/>
              <a:t>functioning</a:t>
            </a:r>
            <a:r>
              <a:rPr lang="nl-BE" i="1" dirty="0" smtClean="0"/>
              <a:t> of the EMU </a:t>
            </a:r>
            <a:r>
              <a:rPr lang="nl-BE" i="1" dirty="0" err="1" smtClean="0"/>
              <a:t>and</a:t>
            </a:r>
            <a:r>
              <a:rPr lang="nl-BE" i="1" dirty="0" smtClean="0"/>
              <a:t> </a:t>
            </a:r>
            <a:r>
              <a:rPr lang="nl-BE" i="1" dirty="0" err="1" smtClean="0"/>
              <a:t>may</a:t>
            </a:r>
            <a:r>
              <a:rPr lang="nl-BE" i="1" dirty="0" smtClean="0"/>
              <a:t> warrant a closer follow up in the European Semester</a:t>
            </a:r>
          </a:p>
          <a:p>
            <a:pPr marL="0" indent="0">
              <a:buNone/>
            </a:pPr>
            <a:endParaRPr lang="nl-BE" i="1" dirty="0" smtClean="0"/>
          </a:p>
          <a:p>
            <a:r>
              <a:rPr lang="nl-BE" dirty="0" err="1" smtClean="0"/>
              <a:t>Unemployment</a:t>
            </a:r>
            <a:r>
              <a:rPr lang="nl-BE" dirty="0" smtClean="0"/>
              <a:t> </a:t>
            </a:r>
            <a:r>
              <a:rPr lang="nl-BE" dirty="0" err="1" smtClean="0"/>
              <a:t>rate</a:t>
            </a:r>
            <a:r>
              <a:rPr lang="nl-BE" dirty="0" smtClean="0"/>
              <a:t> (15-74)</a:t>
            </a:r>
          </a:p>
          <a:p>
            <a:r>
              <a:rPr lang="nl-BE" dirty="0" smtClean="0"/>
              <a:t>NEET </a:t>
            </a:r>
            <a:r>
              <a:rPr lang="nl-BE" dirty="0" err="1" smtClean="0"/>
              <a:t>rate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youth</a:t>
            </a:r>
            <a:r>
              <a:rPr lang="nl-BE" dirty="0" smtClean="0"/>
              <a:t> </a:t>
            </a:r>
            <a:r>
              <a:rPr lang="nl-BE" dirty="0" err="1" smtClean="0"/>
              <a:t>unemployment</a:t>
            </a:r>
            <a:r>
              <a:rPr lang="nl-BE" dirty="0" smtClean="0"/>
              <a:t> </a:t>
            </a:r>
            <a:r>
              <a:rPr lang="nl-BE" dirty="0" err="1" smtClean="0"/>
              <a:t>rate</a:t>
            </a:r>
            <a:r>
              <a:rPr lang="nl-BE" dirty="0" smtClean="0"/>
              <a:t> (15-24)</a:t>
            </a:r>
          </a:p>
          <a:p>
            <a:r>
              <a:rPr lang="nl-BE" dirty="0" smtClean="0"/>
              <a:t>Real </a:t>
            </a:r>
            <a:r>
              <a:rPr lang="nl-BE" dirty="0" err="1" smtClean="0"/>
              <a:t>gross</a:t>
            </a:r>
            <a:r>
              <a:rPr lang="nl-BE" dirty="0" smtClean="0"/>
              <a:t> </a:t>
            </a:r>
            <a:r>
              <a:rPr lang="nl-BE" dirty="0" err="1" smtClean="0"/>
              <a:t>household</a:t>
            </a:r>
            <a:r>
              <a:rPr lang="nl-BE" dirty="0" smtClean="0"/>
              <a:t> disposable </a:t>
            </a:r>
            <a:r>
              <a:rPr lang="nl-BE" dirty="0" err="1" smtClean="0"/>
              <a:t>income</a:t>
            </a:r>
            <a:endParaRPr lang="nl-BE" dirty="0" smtClean="0"/>
          </a:p>
          <a:p>
            <a:r>
              <a:rPr lang="nl-BE" dirty="0" smtClean="0"/>
              <a:t>At-risk-of-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rate</a:t>
            </a:r>
            <a:r>
              <a:rPr lang="nl-BE" dirty="0" smtClean="0"/>
              <a:t> (15-64)</a:t>
            </a:r>
          </a:p>
          <a:p>
            <a:r>
              <a:rPr lang="nl-BE" dirty="0" err="1" smtClean="0"/>
              <a:t>Income</a:t>
            </a:r>
            <a:r>
              <a:rPr lang="nl-BE" dirty="0" smtClean="0"/>
              <a:t> </a:t>
            </a:r>
            <a:r>
              <a:rPr lang="nl-BE" dirty="0" err="1" smtClean="0"/>
              <a:t>inequality</a:t>
            </a:r>
            <a:r>
              <a:rPr lang="nl-BE" dirty="0" smtClean="0"/>
              <a:t> S80-S20 (share ratio)</a:t>
            </a:r>
          </a:p>
          <a:p>
            <a:endParaRPr lang="nl-BE" dirty="0"/>
          </a:p>
          <a:p>
            <a:pPr marL="0" indent="0">
              <a:buNone/>
            </a:pPr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The Scoreboard of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employment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indicators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6692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smtClean="0"/>
              <a:t>North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Core</a:t>
            </a:r>
            <a:r>
              <a:rPr lang="nl-BE" dirty="0" smtClean="0"/>
              <a:t> Euro Area:</a:t>
            </a:r>
          </a:p>
          <a:p>
            <a:pPr marL="0" indent="0">
              <a:buNone/>
            </a:pPr>
            <a:r>
              <a:rPr lang="nl-BE" dirty="0" smtClean="0"/>
              <a:t>   AT, BE, DE, FI, FR, LU, NL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South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Periphery</a:t>
            </a:r>
            <a:r>
              <a:rPr lang="nl-BE" dirty="0" smtClean="0"/>
              <a:t>: </a:t>
            </a:r>
          </a:p>
          <a:p>
            <a:pPr marL="0" indent="0">
              <a:buNone/>
            </a:pPr>
            <a:r>
              <a:rPr lang="nl-BE" dirty="0"/>
              <a:t> </a:t>
            </a:r>
            <a:r>
              <a:rPr lang="nl-BE" dirty="0" smtClean="0"/>
              <a:t>  EE, EL, ES, IE, IT, CY, MT, PT, SI, SK</a:t>
            </a:r>
          </a:p>
          <a:p>
            <a:pPr marL="0" indent="0">
              <a:buNone/>
            </a:pPr>
            <a:endParaRPr lang="nl-BE" dirty="0" smtClean="0"/>
          </a:p>
          <a:p>
            <a:r>
              <a:rPr lang="nl-BE" dirty="0" smtClean="0"/>
              <a:t>EU 17 Euro Area</a:t>
            </a:r>
          </a:p>
          <a:p>
            <a:endParaRPr lang="nl-BE" dirty="0" smtClean="0"/>
          </a:p>
          <a:p>
            <a:r>
              <a:rPr lang="nl-BE" dirty="0" smtClean="0"/>
              <a:t>EU27/28</a:t>
            </a:r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 smtClean="0"/>
              <a:t>Groupings</a:t>
            </a:r>
            <a:r>
              <a:rPr lang="nl-BE" dirty="0" smtClean="0"/>
              <a:t> of EU Member </a:t>
            </a:r>
            <a:r>
              <a:rPr lang="nl-BE" dirty="0" err="1" smtClean="0"/>
              <a:t>States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429641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94607"/>
            <a:ext cx="8107210" cy="52961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2383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86117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85386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12776"/>
            <a:ext cx="8136904" cy="5257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91376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BE" dirty="0" err="1" smtClean="0"/>
              <a:t>Commission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r>
              <a:rPr lang="nl-BE" dirty="0" smtClean="0"/>
              <a:t> ‘</a:t>
            </a:r>
            <a:r>
              <a:rPr lang="nl-BE" dirty="0" err="1" smtClean="0"/>
              <a:t>Taking</a:t>
            </a:r>
            <a:r>
              <a:rPr lang="nl-BE" dirty="0" smtClean="0"/>
              <a:t> stock of the Europe 2020 </a:t>
            </a:r>
            <a:r>
              <a:rPr lang="nl-BE" dirty="0" err="1" smtClean="0"/>
              <a:t>strategy</a:t>
            </a:r>
            <a:r>
              <a:rPr lang="nl-BE" dirty="0" smtClean="0"/>
              <a:t>’ (19 </a:t>
            </a:r>
            <a:r>
              <a:rPr lang="nl-BE" dirty="0" err="1" smtClean="0"/>
              <a:t>March</a:t>
            </a:r>
            <a:r>
              <a:rPr lang="nl-BE" dirty="0" smtClean="0"/>
              <a:t> 2014)</a:t>
            </a:r>
          </a:p>
          <a:p>
            <a:endParaRPr lang="nl-BE" dirty="0" smtClean="0"/>
          </a:p>
          <a:p>
            <a:r>
              <a:rPr lang="nl-BE" dirty="0" smtClean="0"/>
              <a:t>Public </a:t>
            </a:r>
            <a:r>
              <a:rPr lang="nl-BE" dirty="0" err="1" smtClean="0"/>
              <a:t>consultation</a:t>
            </a:r>
            <a:r>
              <a:rPr lang="nl-BE" dirty="0" smtClean="0"/>
              <a:t> </a:t>
            </a:r>
            <a:r>
              <a:rPr lang="nl-BE" dirty="0" err="1" smtClean="0"/>
              <a:t>until</a:t>
            </a:r>
            <a:r>
              <a:rPr lang="nl-BE" dirty="0" smtClean="0"/>
              <a:t> 31 </a:t>
            </a:r>
            <a:r>
              <a:rPr lang="nl-BE" dirty="0" err="1" smtClean="0"/>
              <a:t>October</a:t>
            </a:r>
            <a:r>
              <a:rPr lang="nl-BE" dirty="0" smtClean="0"/>
              <a:t> 2014</a:t>
            </a:r>
          </a:p>
          <a:p>
            <a:endParaRPr lang="nl-BE" dirty="0" smtClean="0"/>
          </a:p>
          <a:p>
            <a:r>
              <a:rPr lang="nl-BE" dirty="0" err="1" smtClean="0"/>
              <a:t>Advisory</a:t>
            </a:r>
            <a:r>
              <a:rPr lang="nl-BE" dirty="0" smtClean="0"/>
              <a:t> </a:t>
            </a:r>
            <a:r>
              <a:rPr lang="nl-BE" dirty="0" err="1" smtClean="0"/>
              <a:t>committees</a:t>
            </a:r>
            <a:r>
              <a:rPr lang="nl-BE" dirty="0" smtClean="0"/>
              <a:t> of the Council </a:t>
            </a:r>
            <a:r>
              <a:rPr lang="nl-BE" dirty="0" err="1" smtClean="0"/>
              <a:t>prepare</a:t>
            </a:r>
            <a:r>
              <a:rPr lang="nl-BE" dirty="0" smtClean="0"/>
              <a:t> </a:t>
            </a:r>
            <a:r>
              <a:rPr lang="nl-BE" dirty="0" err="1" smtClean="0"/>
              <a:t>an</a:t>
            </a:r>
            <a:r>
              <a:rPr lang="nl-BE" dirty="0" smtClean="0"/>
              <a:t> opinion of the Council </a:t>
            </a:r>
            <a:r>
              <a:rPr lang="nl-BE" dirty="0" err="1" smtClean="0"/>
              <a:t>Formations</a:t>
            </a:r>
            <a:endParaRPr lang="nl-BE" dirty="0" smtClean="0"/>
          </a:p>
          <a:p>
            <a:endParaRPr lang="nl-BE" dirty="0" smtClean="0"/>
          </a:p>
          <a:p>
            <a:r>
              <a:rPr lang="nl-BE" dirty="0" err="1" smtClean="0"/>
              <a:t>Proposal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New </a:t>
            </a:r>
            <a:r>
              <a:rPr lang="nl-BE" dirty="0" err="1" smtClean="0"/>
              <a:t>Commission</a:t>
            </a:r>
            <a:r>
              <a:rPr lang="nl-BE" dirty="0" smtClean="0"/>
              <a:t> (start 2015)</a:t>
            </a:r>
          </a:p>
          <a:p>
            <a:endParaRPr lang="nl-BE" dirty="0" smtClean="0"/>
          </a:p>
          <a:p>
            <a:r>
              <a:rPr lang="nl-BE" dirty="0" err="1" smtClean="0"/>
              <a:t>Decisions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taken </a:t>
            </a:r>
            <a:r>
              <a:rPr lang="nl-BE" dirty="0" err="1" smtClean="0"/>
              <a:t>early</a:t>
            </a:r>
            <a:r>
              <a:rPr lang="nl-BE" dirty="0" smtClean="0"/>
              <a:t> in 2015 (Spring Council)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smtClean="0"/>
              <a:t>2. The </a:t>
            </a:r>
            <a:r>
              <a:rPr lang="nl-BE" dirty="0" err="1" smtClean="0"/>
              <a:t>Mid</a:t>
            </a:r>
            <a:r>
              <a:rPr lang="nl-BE" dirty="0" smtClean="0"/>
              <a:t> Term Review of the Europe 2020 </a:t>
            </a:r>
            <a:r>
              <a:rPr lang="nl-BE" dirty="0" err="1" smtClean="0"/>
              <a:t>Strategy</a:t>
            </a:r>
            <a:r>
              <a:rPr lang="nl-BE" dirty="0" smtClean="0"/>
              <a:t> </a:t>
            </a:r>
            <a:r>
              <a:rPr lang="nl-BE" dirty="0" err="1" smtClean="0"/>
              <a:t>Roadmap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4061310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361950" indent="-361950">
              <a:spcBef>
                <a:spcPct val="0"/>
              </a:spcBef>
              <a:buNone/>
            </a:pPr>
            <a:endParaRPr lang="nl-BE" sz="2400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None/>
            </a:pPr>
            <a:r>
              <a:rPr lang="nl-BE" dirty="0" smtClean="0">
                <a:solidFill>
                  <a:srgbClr val="000000"/>
                </a:solidFill>
              </a:rPr>
              <a:t>1.  </a:t>
            </a:r>
            <a:r>
              <a:rPr lang="nl-BE" dirty="0" err="1" smtClean="0">
                <a:solidFill>
                  <a:srgbClr val="000000"/>
                </a:solidFill>
              </a:rPr>
              <a:t>Poverty</a:t>
            </a:r>
            <a:r>
              <a:rPr lang="nl-BE" dirty="0" smtClean="0">
                <a:solidFill>
                  <a:srgbClr val="000000"/>
                </a:solidFill>
              </a:rPr>
              <a:t> and </a:t>
            </a:r>
            <a:r>
              <a:rPr lang="nl-BE" dirty="0" err="1" smtClean="0">
                <a:solidFill>
                  <a:srgbClr val="000000"/>
                </a:solidFill>
              </a:rPr>
              <a:t>social</a:t>
            </a:r>
            <a:r>
              <a:rPr lang="nl-BE" dirty="0" smtClean="0">
                <a:solidFill>
                  <a:srgbClr val="000000"/>
                </a:solidFill>
              </a:rPr>
              <a:t> </a:t>
            </a:r>
            <a:r>
              <a:rPr lang="nl-BE" dirty="0" err="1" smtClean="0">
                <a:solidFill>
                  <a:srgbClr val="000000"/>
                </a:solidFill>
              </a:rPr>
              <a:t>exclusion</a:t>
            </a:r>
            <a:r>
              <a:rPr lang="nl-BE" dirty="0" smtClean="0">
                <a:solidFill>
                  <a:srgbClr val="000000"/>
                </a:solidFill>
              </a:rPr>
              <a:t> in the European Union</a:t>
            </a:r>
          </a:p>
          <a:p>
            <a:pPr marL="533400" indent="-533400">
              <a:spcBef>
                <a:spcPct val="0"/>
              </a:spcBef>
              <a:buNone/>
            </a:pPr>
            <a:endParaRPr lang="nl-BE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FontTx/>
              <a:buNone/>
            </a:pPr>
            <a:r>
              <a:rPr lang="nl-BE" dirty="0" smtClean="0">
                <a:solidFill>
                  <a:srgbClr val="000000"/>
                </a:solidFill>
              </a:rPr>
              <a:t>2. The </a:t>
            </a:r>
            <a:r>
              <a:rPr lang="nl-BE" dirty="0" err="1" smtClean="0">
                <a:solidFill>
                  <a:srgbClr val="000000"/>
                </a:solidFill>
              </a:rPr>
              <a:t>Mid</a:t>
            </a:r>
            <a:r>
              <a:rPr lang="nl-BE" dirty="0" smtClean="0">
                <a:solidFill>
                  <a:srgbClr val="000000"/>
                </a:solidFill>
              </a:rPr>
              <a:t> Term Review of the Europe 2020 </a:t>
            </a:r>
            <a:r>
              <a:rPr lang="nl-BE" dirty="0" err="1" smtClean="0">
                <a:solidFill>
                  <a:srgbClr val="000000"/>
                </a:solidFill>
              </a:rPr>
              <a:t>strategy</a:t>
            </a:r>
            <a:endParaRPr lang="nl-BE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FontTx/>
              <a:buNone/>
            </a:pPr>
            <a:endParaRPr lang="nl-BE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FontTx/>
              <a:buNone/>
            </a:pPr>
            <a:r>
              <a:rPr lang="nl-BE" dirty="0" smtClean="0">
                <a:solidFill>
                  <a:srgbClr val="000000"/>
                </a:solidFill>
              </a:rPr>
              <a:t>3.  </a:t>
            </a:r>
            <a:r>
              <a:rPr lang="nl-BE" dirty="0" err="1">
                <a:solidFill>
                  <a:srgbClr val="000000"/>
                </a:solidFill>
              </a:rPr>
              <a:t>C</a:t>
            </a:r>
            <a:r>
              <a:rPr lang="nl-BE" dirty="0" err="1" smtClean="0">
                <a:solidFill>
                  <a:srgbClr val="000000"/>
                </a:solidFill>
              </a:rPr>
              <a:t>onclusion</a:t>
            </a:r>
            <a:endParaRPr lang="nl-BE" dirty="0" smtClean="0">
              <a:solidFill>
                <a:srgbClr val="000000"/>
              </a:solidFill>
            </a:endParaRPr>
          </a:p>
          <a:p>
            <a:pPr marL="361950" indent="-361950">
              <a:spcBef>
                <a:spcPct val="0"/>
              </a:spcBef>
              <a:buFontTx/>
              <a:buNone/>
            </a:pPr>
            <a:endParaRPr lang="nl-BE" sz="2400" dirty="0" smtClean="0">
              <a:solidFill>
                <a:srgbClr val="000000"/>
              </a:solidFill>
            </a:endParaRPr>
          </a:p>
        </p:txBody>
      </p:sp>
      <p:sp>
        <p:nvSpPr>
          <p:cNvPr id="12290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Contents</a:t>
            </a:r>
            <a:endParaRPr lang="nl-B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From</a:t>
            </a:r>
            <a:r>
              <a:rPr lang="nl-BE" dirty="0" smtClean="0"/>
              <a:t> the start focus on </a:t>
            </a:r>
            <a:r>
              <a:rPr lang="nl-BE" dirty="0" err="1" smtClean="0"/>
              <a:t>immediate</a:t>
            </a:r>
            <a:r>
              <a:rPr lang="nl-BE" dirty="0" smtClean="0"/>
              <a:t>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budgetary</a:t>
            </a:r>
            <a:r>
              <a:rPr lang="nl-BE" dirty="0" smtClean="0"/>
              <a:t> impact of the crisis, far </a:t>
            </a:r>
            <a:r>
              <a:rPr lang="nl-BE" dirty="0" err="1" smtClean="0"/>
              <a:t>less</a:t>
            </a:r>
            <a:r>
              <a:rPr lang="nl-BE" dirty="0" smtClean="0"/>
              <a:t> on long term goals of Europe 2020</a:t>
            </a:r>
          </a:p>
          <a:p>
            <a:r>
              <a:rPr lang="nl-BE" dirty="0" err="1" smtClean="0"/>
              <a:t>Tighter</a:t>
            </a:r>
            <a:r>
              <a:rPr lang="nl-BE" dirty="0" smtClean="0"/>
              <a:t>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budgetary</a:t>
            </a:r>
            <a:r>
              <a:rPr lang="nl-BE" dirty="0" smtClean="0"/>
              <a:t> surveillance: Macro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Imbalance</a:t>
            </a:r>
            <a:r>
              <a:rPr lang="nl-BE" dirty="0" smtClean="0"/>
              <a:t> Procedure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reinforced</a:t>
            </a:r>
            <a:r>
              <a:rPr lang="nl-BE" dirty="0" smtClean="0"/>
              <a:t> </a:t>
            </a:r>
            <a:r>
              <a:rPr lang="nl-BE" dirty="0" err="1" smtClean="0"/>
              <a:t>Stability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Growth</a:t>
            </a:r>
            <a:r>
              <a:rPr lang="nl-BE" dirty="0" smtClean="0"/>
              <a:t> Pact</a:t>
            </a:r>
          </a:p>
          <a:p>
            <a:r>
              <a:rPr lang="nl-BE" dirty="0" err="1" smtClean="0"/>
              <a:t>Because</a:t>
            </a:r>
            <a:r>
              <a:rPr lang="nl-BE" dirty="0" smtClean="0"/>
              <a:t> of the </a:t>
            </a:r>
            <a:r>
              <a:rPr lang="nl-BE" dirty="0" err="1"/>
              <a:t>s</a:t>
            </a:r>
            <a:r>
              <a:rPr lang="nl-BE" dirty="0" err="1" smtClean="0"/>
              <a:t>ocial</a:t>
            </a:r>
            <a:r>
              <a:rPr lang="nl-BE" dirty="0" smtClean="0"/>
              <a:t> impact of the crisis, </a:t>
            </a:r>
            <a:r>
              <a:rPr lang="nl-BE" dirty="0" err="1" smtClean="0"/>
              <a:t>budgetary</a:t>
            </a:r>
            <a:r>
              <a:rPr lang="nl-BE" dirty="0" smtClean="0"/>
              <a:t> </a:t>
            </a:r>
            <a:r>
              <a:rPr lang="nl-BE" dirty="0" err="1" smtClean="0"/>
              <a:t>consolidation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macro </a:t>
            </a:r>
            <a:r>
              <a:rPr lang="nl-BE" dirty="0" err="1" smtClean="0"/>
              <a:t>economic</a:t>
            </a:r>
            <a:r>
              <a:rPr lang="nl-BE" dirty="0" smtClean="0"/>
              <a:t> policy the </a:t>
            </a:r>
            <a:r>
              <a:rPr lang="nl-BE" dirty="0" err="1" smtClean="0"/>
              <a:t>strategy</a:t>
            </a:r>
            <a:r>
              <a:rPr lang="nl-BE" dirty="0" smtClean="0"/>
              <a:t> </a:t>
            </a:r>
            <a:r>
              <a:rPr lang="nl-BE" dirty="0" err="1" smtClean="0"/>
              <a:t>needs</a:t>
            </a:r>
            <a:r>
              <a:rPr lang="nl-BE" dirty="0" smtClean="0"/>
              <a:t> </a:t>
            </a:r>
            <a:r>
              <a:rPr lang="nl-BE" dirty="0" err="1" smtClean="0"/>
              <a:t>rebalancing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a </a:t>
            </a:r>
            <a:r>
              <a:rPr lang="nl-BE" dirty="0" err="1" smtClean="0"/>
              <a:t>renewed</a:t>
            </a:r>
            <a:r>
              <a:rPr lang="nl-BE" dirty="0" smtClean="0"/>
              <a:t> </a:t>
            </a:r>
            <a:r>
              <a:rPr lang="nl-BE" dirty="0" err="1" smtClean="0"/>
              <a:t>emphasis</a:t>
            </a:r>
            <a:r>
              <a:rPr lang="nl-BE" dirty="0" smtClean="0"/>
              <a:t> on the </a:t>
            </a:r>
            <a:r>
              <a:rPr lang="nl-BE" dirty="0" err="1" smtClean="0"/>
              <a:t>inclusive</a:t>
            </a:r>
            <a:r>
              <a:rPr lang="nl-BE" dirty="0" smtClean="0"/>
              <a:t> </a:t>
            </a:r>
            <a:r>
              <a:rPr lang="nl-BE" dirty="0" err="1" smtClean="0"/>
              <a:t>growth</a:t>
            </a:r>
            <a:r>
              <a:rPr lang="nl-BE" dirty="0" smtClean="0"/>
              <a:t> </a:t>
            </a:r>
            <a:r>
              <a:rPr lang="nl-BE" dirty="0" err="1" smtClean="0"/>
              <a:t>dimension</a:t>
            </a:r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The Europe 2020 strategy after 4 years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55787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Overall </a:t>
            </a:r>
            <a:r>
              <a:rPr lang="nl-BE" dirty="0" err="1" smtClean="0"/>
              <a:t>architecture</a:t>
            </a:r>
            <a:endParaRPr lang="nl-BE" dirty="0" smtClean="0"/>
          </a:p>
          <a:p>
            <a:r>
              <a:rPr lang="nl-BE" dirty="0" err="1" smtClean="0"/>
              <a:t>Integrated</a:t>
            </a:r>
            <a:r>
              <a:rPr lang="nl-BE" dirty="0" smtClean="0"/>
              <a:t> </a:t>
            </a:r>
            <a:r>
              <a:rPr lang="nl-BE" dirty="0" err="1" smtClean="0"/>
              <a:t>guidelines</a:t>
            </a:r>
            <a:endParaRPr lang="nl-BE" dirty="0" smtClean="0"/>
          </a:p>
          <a:p>
            <a:r>
              <a:rPr lang="nl-BE" dirty="0" smtClean="0"/>
              <a:t>Targets</a:t>
            </a:r>
          </a:p>
          <a:p>
            <a:r>
              <a:rPr lang="nl-BE" dirty="0" err="1" smtClean="0"/>
              <a:t>Flagships</a:t>
            </a:r>
            <a:endParaRPr lang="nl-BE" dirty="0" smtClean="0"/>
          </a:p>
          <a:p>
            <a:r>
              <a:rPr lang="nl-BE" dirty="0" smtClean="0"/>
              <a:t>European Semester</a:t>
            </a:r>
          </a:p>
          <a:p>
            <a:r>
              <a:rPr lang="nl-BE" dirty="0" smtClean="0"/>
              <a:t>Country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recommendations</a:t>
            </a:r>
            <a:endParaRPr lang="nl-BE" dirty="0" smtClean="0"/>
          </a:p>
          <a:p>
            <a:pPr marL="0" indent="0">
              <a:buNone/>
            </a:pPr>
            <a:endParaRPr lang="nl-BE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Changes to the set up of the strategy?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4998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Broadly</a:t>
            </a:r>
            <a:r>
              <a:rPr lang="nl-BE" dirty="0" smtClean="0"/>
              <a:t> </a:t>
            </a:r>
            <a:r>
              <a:rPr lang="nl-BE" dirty="0" err="1" smtClean="0"/>
              <a:t>achievable</a:t>
            </a:r>
            <a:r>
              <a:rPr lang="nl-BE" dirty="0" smtClean="0"/>
              <a:t>:</a:t>
            </a:r>
          </a:p>
          <a:p>
            <a:pPr lvl="1"/>
            <a:r>
              <a:rPr lang="nl-BE" dirty="0" err="1" smtClean="0"/>
              <a:t>Education</a:t>
            </a:r>
            <a:endParaRPr lang="nl-BE" dirty="0" smtClean="0"/>
          </a:p>
          <a:p>
            <a:pPr lvl="1"/>
            <a:r>
              <a:rPr lang="nl-BE" dirty="0" smtClean="0"/>
              <a:t>Environment</a:t>
            </a:r>
          </a:p>
          <a:p>
            <a:pPr lvl="1"/>
            <a:endParaRPr lang="nl-BE" dirty="0" smtClean="0"/>
          </a:p>
          <a:p>
            <a:r>
              <a:rPr lang="nl-BE" dirty="0" err="1"/>
              <a:t>U</a:t>
            </a:r>
            <a:r>
              <a:rPr lang="nl-BE" dirty="0" err="1" smtClean="0"/>
              <a:t>nlikely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met:</a:t>
            </a:r>
          </a:p>
          <a:p>
            <a:pPr lvl="1"/>
            <a:r>
              <a:rPr lang="nl-BE" dirty="0" smtClean="0"/>
              <a:t>R &amp; D (2,2% </a:t>
            </a:r>
            <a:r>
              <a:rPr lang="nl-BE" dirty="0" err="1" smtClean="0"/>
              <a:t>instead</a:t>
            </a:r>
            <a:r>
              <a:rPr lang="nl-BE" dirty="0" smtClean="0"/>
              <a:t> of 3 %)</a:t>
            </a:r>
          </a:p>
          <a:p>
            <a:pPr lvl="1"/>
            <a:r>
              <a:rPr lang="en-GB" dirty="0"/>
              <a:t>Employment (72% instead of 75</a:t>
            </a:r>
            <a:r>
              <a:rPr lang="en-GB" dirty="0" smtClean="0"/>
              <a:t>%)</a:t>
            </a:r>
            <a:endParaRPr lang="nl-BE" dirty="0" smtClean="0"/>
          </a:p>
          <a:p>
            <a:pPr lvl="1"/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r>
              <a:rPr lang="nl-BE" dirty="0" smtClean="0"/>
              <a:t> (close </a:t>
            </a:r>
            <a:r>
              <a:rPr lang="nl-BE" dirty="0" err="1" smtClean="0"/>
              <a:t>to</a:t>
            </a:r>
            <a:r>
              <a:rPr lang="nl-BE" dirty="0" smtClean="0"/>
              <a:t> 100 </a:t>
            </a:r>
            <a:r>
              <a:rPr lang="nl-BE" dirty="0" err="1" smtClean="0"/>
              <a:t>million</a:t>
            </a:r>
            <a:r>
              <a:rPr lang="nl-BE" dirty="0" smtClean="0"/>
              <a:t> </a:t>
            </a:r>
            <a:r>
              <a:rPr lang="nl-BE" dirty="0" err="1" smtClean="0"/>
              <a:t>instead</a:t>
            </a:r>
            <a:r>
              <a:rPr lang="nl-BE" dirty="0" smtClean="0"/>
              <a:t> of 96,4 </a:t>
            </a:r>
            <a:r>
              <a:rPr lang="nl-BE" dirty="0" err="1" smtClean="0"/>
              <a:t>million</a:t>
            </a:r>
            <a:r>
              <a:rPr lang="nl-BE" dirty="0" smtClean="0"/>
              <a:t>)</a:t>
            </a:r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EU Targets: </a:t>
            </a:r>
            <a:r>
              <a:rPr lang="nl-BE" dirty="0" err="1" smtClean="0"/>
              <a:t>Commission’s</a:t>
            </a:r>
            <a:r>
              <a:rPr lang="nl-BE" dirty="0" smtClean="0"/>
              <a:t> assessment: 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1280015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nl-BE" dirty="0" smtClean="0"/>
          </a:p>
          <a:p>
            <a:r>
              <a:rPr lang="nl-BE" b="1" dirty="0" smtClean="0"/>
              <a:t>EU target: </a:t>
            </a:r>
            <a:r>
              <a:rPr lang="nl-BE" dirty="0" smtClean="0"/>
              <a:t>Change of the </a:t>
            </a:r>
            <a:r>
              <a:rPr lang="nl-BE" dirty="0"/>
              <a:t>level of </a:t>
            </a:r>
            <a:r>
              <a:rPr lang="nl-BE" dirty="0" err="1" smtClean="0"/>
              <a:t>ambition</a:t>
            </a:r>
            <a:r>
              <a:rPr lang="nl-BE" dirty="0" smtClean="0"/>
              <a:t>? Change of the target indicator? Is </a:t>
            </a:r>
            <a:r>
              <a:rPr lang="nl-BE" dirty="0" err="1" smtClean="0"/>
              <a:t>there</a:t>
            </a:r>
            <a:r>
              <a:rPr lang="nl-BE" dirty="0" smtClean="0"/>
              <a:t> a </a:t>
            </a:r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additional</a:t>
            </a:r>
            <a:r>
              <a:rPr lang="nl-BE" dirty="0" smtClean="0"/>
              <a:t> targets?</a:t>
            </a:r>
          </a:p>
          <a:p>
            <a:endParaRPr lang="nl-BE" dirty="0"/>
          </a:p>
          <a:p>
            <a:r>
              <a:rPr lang="nl-BE" b="1" dirty="0"/>
              <a:t>N</a:t>
            </a:r>
            <a:r>
              <a:rPr lang="nl-BE" b="1" dirty="0" smtClean="0"/>
              <a:t>ational targets :</a:t>
            </a:r>
            <a:r>
              <a:rPr lang="nl-BE" dirty="0" smtClean="0"/>
              <a:t> the EU target was set top down </a:t>
            </a:r>
            <a:r>
              <a:rPr lang="nl-BE" dirty="0" err="1" smtClean="0"/>
              <a:t>instead</a:t>
            </a:r>
            <a:r>
              <a:rPr lang="nl-BE" dirty="0" smtClean="0"/>
              <a:t> of </a:t>
            </a:r>
            <a:r>
              <a:rPr lang="nl-BE" dirty="0" err="1" smtClean="0"/>
              <a:t>bottom</a:t>
            </a:r>
            <a:r>
              <a:rPr lang="nl-BE" dirty="0" smtClean="0"/>
              <a:t> up: </a:t>
            </a:r>
            <a:r>
              <a:rPr lang="nl-BE" dirty="0" err="1" smtClean="0"/>
              <a:t>according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the </a:t>
            </a:r>
            <a:r>
              <a:rPr lang="nl-BE" dirty="0" err="1" smtClean="0"/>
              <a:t>Commision</a:t>
            </a:r>
            <a:r>
              <a:rPr lang="nl-BE" dirty="0" smtClean="0"/>
              <a:t> </a:t>
            </a:r>
            <a:r>
              <a:rPr lang="nl-BE" dirty="0" err="1" smtClean="0"/>
              <a:t>sum</a:t>
            </a:r>
            <a:r>
              <a:rPr lang="nl-BE" dirty="0" smtClean="0"/>
              <a:t> of </a:t>
            </a:r>
            <a:r>
              <a:rPr lang="nl-BE" dirty="0" err="1" smtClean="0"/>
              <a:t>national</a:t>
            </a:r>
            <a:r>
              <a:rPr lang="nl-BE" dirty="0" smtClean="0"/>
              <a:t> targets is AROPE </a:t>
            </a:r>
            <a:r>
              <a:rPr lang="nl-BE" dirty="0" err="1" smtClean="0"/>
              <a:t>population</a:t>
            </a:r>
            <a:r>
              <a:rPr lang="nl-BE" dirty="0" smtClean="0"/>
              <a:t> </a:t>
            </a:r>
            <a:r>
              <a:rPr lang="nl-BE" dirty="0" err="1" smtClean="0"/>
              <a:t>reduction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around</a:t>
            </a:r>
            <a:r>
              <a:rPr lang="nl-BE" dirty="0" smtClean="0"/>
              <a:t> 12 </a:t>
            </a:r>
            <a:r>
              <a:rPr lang="nl-BE" dirty="0" err="1" smtClean="0"/>
              <a:t>million</a:t>
            </a:r>
            <a:r>
              <a:rPr lang="nl-BE" dirty="0" smtClean="0"/>
              <a:t> </a:t>
            </a:r>
            <a:r>
              <a:rPr lang="nl-BE" dirty="0" err="1" smtClean="0"/>
              <a:t>instead</a:t>
            </a:r>
            <a:r>
              <a:rPr lang="nl-BE" dirty="0" smtClean="0"/>
              <a:t> of 20 </a:t>
            </a:r>
            <a:r>
              <a:rPr lang="nl-BE" dirty="0" err="1" smtClean="0"/>
              <a:t>million</a:t>
            </a:r>
            <a:r>
              <a:rPr lang="nl-BE" dirty="0" smtClean="0"/>
              <a:t>.</a:t>
            </a:r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r>
              <a:rPr lang="nl-BE" dirty="0" smtClean="0"/>
              <a:t> target at EU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national</a:t>
            </a:r>
            <a:r>
              <a:rPr lang="nl-BE" dirty="0" smtClean="0"/>
              <a:t> level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95144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21263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Targets at the level of the Member </a:t>
            </a:r>
            <a:r>
              <a:rPr lang="nl-BE" dirty="0" err="1" smtClean="0"/>
              <a:t>States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6120817"/>
              </p:ext>
            </p:extLst>
          </p:nvPr>
        </p:nvGraphicFramePr>
        <p:xfrm>
          <a:off x="1547664" y="908720"/>
          <a:ext cx="6096000" cy="3337560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Belgium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Luxembourg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 smtClean="0"/>
                        <a:t>Czech</a:t>
                      </a:r>
                      <a:r>
                        <a:rPr lang="nl-BE" b="1" dirty="0" smtClean="0"/>
                        <a:t> </a:t>
                      </a:r>
                      <a:r>
                        <a:rPr lang="nl-BE" b="1" dirty="0" err="1" smtClean="0"/>
                        <a:t>Repub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Hungary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Greece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Malta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Spain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Austria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France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Poland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Croatia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Portugal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Italy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Slovenia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Cyprus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Slovakia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Lithuania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/>
                        <a:t>Finland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870462"/>
              </p:ext>
            </p:extLst>
          </p:nvPr>
        </p:nvGraphicFramePr>
        <p:xfrm>
          <a:off x="971600" y="4509120"/>
          <a:ext cx="3024336" cy="2225040"/>
        </p:xfrm>
        <a:graphic>
          <a:graphicData uri="http://schemas.openxmlformats.org/drawingml/2006/table">
            <a:tbl>
              <a:tblPr firstRow="1" bandRow="1"/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Bulgaria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Estonia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Romania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Denmark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VLWI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Netherlands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VLWI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Latvia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 / VLWI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78118"/>
              </p:ext>
            </p:extLst>
          </p:nvPr>
        </p:nvGraphicFramePr>
        <p:xfrm>
          <a:off x="5148064" y="4509120"/>
          <a:ext cx="3024336" cy="1483360"/>
        </p:xfrm>
        <a:graphic>
          <a:graphicData uri="http://schemas.openxmlformats.org/drawingml/2006/table">
            <a:tbl>
              <a:tblPr firstRow="1" bandRow="1"/>
              <a:tblGrid>
                <a:gridCol w="1547335"/>
                <a:gridCol w="1477001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Germany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LT UNEMPL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Sweden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QUASI</a:t>
                      </a:r>
                      <a:r>
                        <a:rPr lang="nl-BE" baseline="0" dirty="0" smtClean="0"/>
                        <a:t> AR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Ireland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CONSIS</a:t>
                      </a:r>
                      <a:r>
                        <a:rPr lang="nl-BE" baseline="0" dirty="0" smtClean="0"/>
                        <a:t> POV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UK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CHILD POV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9630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648072"/>
          </a:xfrm>
        </p:spPr>
        <p:txBody>
          <a:bodyPr>
            <a:normAutofit/>
          </a:bodyPr>
          <a:lstStyle/>
          <a:p>
            <a:pPr algn="ctr"/>
            <a:r>
              <a:rPr lang="nl-BE" dirty="0" smtClean="0"/>
              <a:t>Performance Member </a:t>
            </a:r>
            <a:r>
              <a:rPr lang="nl-BE" dirty="0" err="1" smtClean="0"/>
              <a:t>States</a:t>
            </a:r>
            <a:r>
              <a:rPr lang="nl-BE" dirty="0" smtClean="0"/>
              <a:t> 2008-2012</a:t>
            </a:r>
            <a:endParaRPr lang="nl-BE" dirty="0"/>
          </a:p>
        </p:txBody>
      </p:sp>
      <p:graphicFrame>
        <p:nvGraphicFramePr>
          <p:cNvPr id="4" name="Tabel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548684"/>
              </p:ext>
            </p:extLst>
          </p:nvPr>
        </p:nvGraphicFramePr>
        <p:xfrm>
          <a:off x="1547664" y="908720"/>
          <a:ext cx="6096000" cy="3337560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baseline="0" dirty="0" smtClean="0">
                          <a:solidFill>
                            <a:srgbClr val="FF0000"/>
                          </a:solidFill>
                        </a:rPr>
                        <a:t>Belgium</a:t>
                      </a:r>
                      <a:endParaRPr lang="nl-BE" b="1" baseline="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Luxembourg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err="1" smtClean="0">
                          <a:solidFill>
                            <a:srgbClr val="FF0000"/>
                          </a:solidFill>
                        </a:rPr>
                        <a:t>Czech</a:t>
                      </a:r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 Rep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Hungary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Greece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Malta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Spain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Austria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France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C000"/>
                          </a:solidFill>
                        </a:rPr>
                        <a:t>Poland</a:t>
                      </a:r>
                      <a:endParaRPr lang="nl-BE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C000"/>
                          </a:solidFill>
                        </a:rPr>
                        <a:t>Croatia*</a:t>
                      </a:r>
                      <a:endParaRPr lang="nl-BE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C000"/>
                          </a:solidFill>
                        </a:rPr>
                        <a:t>Portugal</a:t>
                      </a:r>
                      <a:endParaRPr lang="nl-BE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Italy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Slovenia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Cyprus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C000"/>
                          </a:solidFill>
                        </a:rPr>
                        <a:t>Slovakia</a:t>
                      </a:r>
                      <a:endParaRPr lang="nl-BE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Lithuania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Finland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BE" dirty="0" smtClean="0"/>
                        <a:t>AROPE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Tabel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764393"/>
              </p:ext>
            </p:extLst>
          </p:nvPr>
        </p:nvGraphicFramePr>
        <p:xfrm>
          <a:off x="971600" y="4509120"/>
          <a:ext cx="3024336" cy="2225040"/>
        </p:xfrm>
        <a:graphic>
          <a:graphicData uri="http://schemas.openxmlformats.org/drawingml/2006/table">
            <a:tbl>
              <a:tblPr firstRow="1" bandRow="1"/>
              <a:tblGrid>
                <a:gridCol w="1512168"/>
                <a:gridCol w="1512168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C000"/>
                          </a:solidFill>
                        </a:rPr>
                        <a:t>Bulgaria</a:t>
                      </a:r>
                      <a:endParaRPr lang="nl-BE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Estonia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C000"/>
                          </a:solidFill>
                        </a:rPr>
                        <a:t>Romania</a:t>
                      </a:r>
                      <a:endParaRPr lang="nl-BE" b="1" dirty="0">
                        <a:solidFill>
                          <a:srgbClr val="FFC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Denmark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VLWI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Netherlands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VLWI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00B050"/>
                          </a:solidFill>
                        </a:rPr>
                        <a:t>Latvia</a:t>
                      </a:r>
                      <a:endParaRPr lang="nl-B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AROP / VLWI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3656734"/>
              </p:ext>
            </p:extLst>
          </p:nvPr>
        </p:nvGraphicFramePr>
        <p:xfrm>
          <a:off x="5148064" y="4509120"/>
          <a:ext cx="3024336" cy="1483360"/>
        </p:xfrm>
        <a:graphic>
          <a:graphicData uri="http://schemas.openxmlformats.org/drawingml/2006/table">
            <a:tbl>
              <a:tblPr firstRow="1" bandRow="1"/>
              <a:tblGrid>
                <a:gridCol w="1547335"/>
                <a:gridCol w="1477001"/>
              </a:tblGrid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00B050"/>
                          </a:solidFill>
                        </a:rPr>
                        <a:t>Germany</a:t>
                      </a:r>
                      <a:endParaRPr lang="nl-BE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LT UNEMPL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/>
                        <a:t>Sweden</a:t>
                      </a:r>
                      <a:endParaRPr lang="nl-BE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QUASI</a:t>
                      </a:r>
                      <a:r>
                        <a:rPr lang="nl-BE" baseline="0" dirty="0" smtClean="0"/>
                        <a:t> AR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rgbClr val="FF0000"/>
                          </a:solidFill>
                        </a:rPr>
                        <a:t>Ireland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endParaRPr lang="nl-BE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CONSIS</a:t>
                      </a:r>
                      <a:r>
                        <a:rPr lang="nl-BE" baseline="0" dirty="0" smtClean="0"/>
                        <a:t> POV</a:t>
                      </a:r>
                      <a:endParaRPr lang="nl-B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nl-BE" b="1" dirty="0" smtClean="0">
                          <a:solidFill>
                            <a:schemeClr val="tx1"/>
                          </a:solidFill>
                        </a:rPr>
                        <a:t>UK</a:t>
                      </a:r>
                      <a:endParaRPr lang="nl-BE" b="1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BE" dirty="0" smtClean="0"/>
                        <a:t>CHILD POV</a:t>
                      </a:r>
                      <a:endParaRPr lang="nl-BE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220072" y="6344106"/>
            <a:ext cx="36724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dirty="0" smtClean="0"/>
              <a:t>* Croatia </a:t>
            </a:r>
            <a:r>
              <a:rPr lang="nl-BE" dirty="0"/>
              <a:t>2011-2012</a:t>
            </a:r>
            <a:endParaRPr lang="nl-BE" dirty="0" smtClean="0"/>
          </a:p>
        </p:txBody>
      </p:sp>
    </p:spTree>
    <p:extLst>
      <p:ext uri="{BB962C8B-B14F-4D97-AF65-F5344CB8AC3E}">
        <p14:creationId xmlns:p14="http://schemas.microsoft.com/office/powerpoint/2010/main" val="2137680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 fontScale="92500"/>
          </a:bodyPr>
          <a:lstStyle/>
          <a:p>
            <a:r>
              <a:rPr lang="nl-BE" dirty="0"/>
              <a:t>S</a:t>
            </a:r>
            <a:r>
              <a:rPr lang="nl-BE" dirty="0" smtClean="0"/>
              <a:t>ocial agenda of the </a:t>
            </a:r>
            <a:r>
              <a:rPr lang="nl-BE" dirty="0" err="1" smtClean="0"/>
              <a:t>Commission</a:t>
            </a:r>
            <a:r>
              <a:rPr lang="nl-BE" dirty="0" smtClean="0"/>
              <a:t> in the field of 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r>
              <a:rPr lang="nl-BE" dirty="0" smtClean="0"/>
              <a:t> (2/3 </a:t>
            </a:r>
            <a:r>
              <a:rPr lang="nl-BE" dirty="0" err="1" smtClean="0"/>
              <a:t>implemented</a:t>
            </a:r>
            <a:r>
              <a:rPr lang="nl-BE" dirty="0" smtClean="0"/>
              <a:t>)</a:t>
            </a:r>
          </a:p>
          <a:p>
            <a:endParaRPr lang="nl-BE" dirty="0" smtClean="0"/>
          </a:p>
          <a:p>
            <a:r>
              <a:rPr lang="nl-BE" dirty="0" err="1"/>
              <a:t>E</a:t>
            </a:r>
            <a:r>
              <a:rPr lang="nl-BE" dirty="0" err="1" smtClean="0"/>
              <a:t>clipsed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the Social Investment Package</a:t>
            </a:r>
          </a:p>
          <a:p>
            <a:endParaRPr lang="nl-BE" dirty="0" smtClean="0"/>
          </a:p>
          <a:p>
            <a:r>
              <a:rPr lang="nl-BE" dirty="0" smtClean="0"/>
              <a:t>Most </a:t>
            </a:r>
            <a:r>
              <a:rPr lang="nl-BE" dirty="0" err="1" smtClean="0"/>
              <a:t>visible</a:t>
            </a:r>
            <a:r>
              <a:rPr lang="nl-BE" dirty="0" smtClean="0"/>
              <a:t> element is the </a:t>
            </a:r>
            <a:r>
              <a:rPr lang="nl-BE" dirty="0" err="1" smtClean="0"/>
              <a:t>annual</a:t>
            </a:r>
            <a:r>
              <a:rPr lang="nl-BE" dirty="0" smtClean="0"/>
              <a:t> </a:t>
            </a:r>
            <a:r>
              <a:rPr lang="nl-BE" dirty="0" err="1" smtClean="0"/>
              <a:t>convention</a:t>
            </a:r>
            <a:r>
              <a:rPr lang="nl-BE" dirty="0" smtClean="0"/>
              <a:t>: the </a:t>
            </a:r>
            <a:r>
              <a:rPr lang="nl-BE" dirty="0" err="1" smtClean="0"/>
              <a:t>remodelled</a:t>
            </a:r>
            <a:r>
              <a:rPr lang="nl-BE" dirty="0" smtClean="0"/>
              <a:t> Social OMC </a:t>
            </a:r>
            <a:r>
              <a:rPr lang="nl-BE" dirty="0" err="1" smtClean="0"/>
              <a:t>Round</a:t>
            </a:r>
            <a:r>
              <a:rPr lang="nl-BE" dirty="0" smtClean="0"/>
              <a:t> </a:t>
            </a:r>
            <a:r>
              <a:rPr lang="nl-BE" dirty="0" err="1" smtClean="0"/>
              <a:t>Table</a:t>
            </a:r>
            <a:r>
              <a:rPr lang="nl-BE" dirty="0" smtClean="0"/>
              <a:t> on </a:t>
            </a:r>
            <a:r>
              <a:rPr lang="nl-BE" dirty="0" err="1"/>
              <a:t>P</a:t>
            </a:r>
            <a:r>
              <a:rPr lang="nl-BE" dirty="0" err="1" smtClean="0"/>
              <a:t>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endParaRPr lang="nl-BE" dirty="0" smtClean="0"/>
          </a:p>
          <a:p>
            <a:endParaRPr lang="nl-BE" dirty="0"/>
          </a:p>
          <a:p>
            <a:r>
              <a:rPr lang="nl-BE" dirty="0" err="1" smtClean="0"/>
              <a:t>Visibility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impact, stakeholder </a:t>
            </a:r>
            <a:r>
              <a:rPr lang="nl-BE" dirty="0" err="1" smtClean="0"/>
              <a:t>involvement</a:t>
            </a:r>
            <a:r>
              <a:rPr lang="nl-BE" dirty="0" smtClean="0"/>
              <a:t>?</a:t>
            </a:r>
          </a:p>
          <a:p>
            <a:endParaRPr lang="nl-BE" dirty="0"/>
          </a:p>
          <a:p>
            <a:r>
              <a:rPr lang="nl-BE" dirty="0" err="1" smtClean="0"/>
              <a:t>Commission</a:t>
            </a:r>
            <a:r>
              <a:rPr lang="nl-BE" dirty="0" smtClean="0"/>
              <a:t> </a:t>
            </a:r>
            <a:r>
              <a:rPr lang="nl-BE" dirty="0" err="1" smtClean="0"/>
              <a:t>stocktaking</a:t>
            </a:r>
            <a:r>
              <a:rPr lang="nl-BE" dirty="0" smtClean="0"/>
              <a:t>: </a:t>
            </a:r>
            <a:r>
              <a:rPr lang="nl-BE" dirty="0" err="1" smtClean="0"/>
              <a:t>value</a:t>
            </a:r>
            <a:r>
              <a:rPr lang="nl-BE" dirty="0" smtClean="0"/>
              <a:t> </a:t>
            </a:r>
            <a:r>
              <a:rPr lang="nl-BE" dirty="0" err="1" smtClean="0"/>
              <a:t>added</a:t>
            </a:r>
            <a:r>
              <a:rPr lang="nl-BE" dirty="0" smtClean="0"/>
              <a:t> is </a:t>
            </a:r>
            <a:r>
              <a:rPr lang="nl-BE" dirty="0" err="1" smtClean="0"/>
              <a:t>not</a:t>
            </a:r>
            <a:r>
              <a:rPr lang="nl-BE" dirty="0" smtClean="0"/>
              <a:t> </a:t>
            </a:r>
            <a:r>
              <a:rPr lang="nl-BE" dirty="0" err="1" smtClean="0"/>
              <a:t>self</a:t>
            </a:r>
            <a:r>
              <a:rPr lang="nl-BE" dirty="0" smtClean="0"/>
              <a:t> evident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Flagship</a:t>
            </a:r>
            <a:r>
              <a:rPr lang="nl-BE" dirty="0" smtClean="0"/>
              <a:t> the European Platform </a:t>
            </a:r>
            <a:r>
              <a:rPr lang="nl-BE" dirty="0" err="1" smtClean="0"/>
              <a:t>Against</a:t>
            </a:r>
            <a:r>
              <a:rPr lang="nl-BE" dirty="0" smtClean="0"/>
              <a:t> 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Social </a:t>
            </a:r>
            <a:r>
              <a:rPr lang="nl-BE" dirty="0" err="1" smtClean="0"/>
              <a:t>Exclusion</a:t>
            </a:r>
            <a:r>
              <a:rPr lang="nl-BE" dirty="0" smtClean="0"/>
              <a:t> (EPAP)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716281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nl-BE" dirty="0" smtClean="0">
              <a:solidFill>
                <a:srgbClr val="000000"/>
              </a:solidFill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The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European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Semester of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Policy</a:t>
            </a:r>
            <a:r>
              <a:rPr lang="nl-NL" dirty="0" smtClean="0">
                <a:solidFill>
                  <a:schemeClr val="tx1">
                    <a:alpha val="100000"/>
                  </a:schemeClr>
                </a:solidFill>
              </a:rPr>
              <a:t> </a:t>
            </a:r>
            <a:r>
              <a:rPr lang="nl-NL" dirty="0" err="1" smtClean="0">
                <a:solidFill>
                  <a:schemeClr val="tx1">
                    <a:alpha val="100000"/>
                  </a:schemeClr>
                </a:solidFill>
              </a:rPr>
              <a:t>Coordination</a:t>
            </a:r>
            <a:endParaRPr lang="nl-BE" dirty="0">
              <a:solidFill>
                <a:schemeClr val="tx1">
                  <a:alpha val="100000"/>
                </a:schemeClr>
              </a:solidFill>
            </a:endParaRPr>
          </a:p>
        </p:txBody>
      </p:sp>
      <p:pic>
        <p:nvPicPr>
          <p:cNvPr id="2355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1412875"/>
            <a:ext cx="8243887" cy="495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06339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ECOFIN Council is dominant in the European Semester (MIP, SGP…)</a:t>
            </a:r>
            <a:endParaRPr lang="nl-BE" dirty="0"/>
          </a:p>
          <a:p>
            <a:r>
              <a:rPr lang="nl-BE" dirty="0" smtClean="0"/>
              <a:t>According </a:t>
            </a:r>
            <a:r>
              <a:rPr lang="nl-BE" dirty="0" err="1" smtClean="0"/>
              <a:t>to</a:t>
            </a:r>
            <a:r>
              <a:rPr lang="nl-BE" dirty="0" smtClean="0"/>
              <a:t> the </a:t>
            </a:r>
            <a:r>
              <a:rPr lang="nl-BE" dirty="0" err="1" smtClean="0"/>
              <a:t>treaty</a:t>
            </a:r>
            <a:r>
              <a:rPr lang="nl-BE" dirty="0" smtClean="0"/>
              <a:t> the </a:t>
            </a:r>
            <a:r>
              <a:rPr lang="nl-BE" dirty="0" err="1" smtClean="0"/>
              <a:t>organisation</a:t>
            </a:r>
            <a:r>
              <a:rPr lang="nl-BE" dirty="0" smtClean="0"/>
              <a:t> of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 </a:t>
            </a:r>
            <a:r>
              <a:rPr lang="nl-BE" dirty="0" err="1" smtClean="0"/>
              <a:t>remains</a:t>
            </a:r>
            <a:r>
              <a:rPr lang="nl-BE" dirty="0" smtClean="0"/>
              <a:t> </a:t>
            </a:r>
            <a:r>
              <a:rPr lang="nl-BE" dirty="0" err="1" smtClean="0"/>
              <a:t>largely</a:t>
            </a:r>
            <a:r>
              <a:rPr lang="nl-BE" dirty="0" smtClean="0"/>
              <a:t> the </a:t>
            </a:r>
            <a:r>
              <a:rPr lang="nl-BE" dirty="0" err="1" smtClean="0"/>
              <a:t>responsibility</a:t>
            </a:r>
            <a:r>
              <a:rPr lang="nl-BE" dirty="0" smtClean="0"/>
              <a:t> of the member </a:t>
            </a:r>
            <a:r>
              <a:rPr lang="nl-BE" dirty="0" err="1" smtClean="0"/>
              <a:t>States</a:t>
            </a:r>
            <a:r>
              <a:rPr lang="nl-BE" dirty="0" smtClean="0"/>
              <a:t> (</a:t>
            </a:r>
            <a:r>
              <a:rPr lang="nl-BE" dirty="0" err="1" smtClean="0"/>
              <a:t>subsidiarity</a:t>
            </a:r>
            <a:r>
              <a:rPr lang="nl-BE" dirty="0" smtClean="0"/>
              <a:t>)</a:t>
            </a:r>
          </a:p>
          <a:p>
            <a:r>
              <a:rPr lang="nl-BE" dirty="0" smtClean="0"/>
              <a:t>…but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economic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budgetary</a:t>
            </a:r>
            <a:r>
              <a:rPr lang="nl-BE" dirty="0" smtClean="0"/>
              <a:t> </a:t>
            </a:r>
            <a:r>
              <a:rPr lang="nl-BE" dirty="0" err="1" smtClean="0"/>
              <a:t>recommendations</a:t>
            </a:r>
            <a:r>
              <a:rPr lang="nl-BE" dirty="0" smtClean="0"/>
              <a:t> e.g. on pensions </a:t>
            </a:r>
            <a:r>
              <a:rPr lang="nl-BE" dirty="0" err="1" smtClean="0"/>
              <a:t>and</a:t>
            </a:r>
            <a:r>
              <a:rPr lang="nl-BE" dirty="0" smtClean="0"/>
              <a:t> health care have </a:t>
            </a:r>
            <a:r>
              <a:rPr lang="nl-BE" dirty="0" err="1" smtClean="0"/>
              <a:t>an</a:t>
            </a:r>
            <a:r>
              <a:rPr lang="nl-BE" dirty="0" smtClean="0"/>
              <a:t> important impact on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 in the MS</a:t>
            </a:r>
          </a:p>
          <a:p>
            <a:r>
              <a:rPr lang="nl-BE" dirty="0" err="1" smtClean="0"/>
              <a:t>Need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a more </a:t>
            </a:r>
            <a:r>
              <a:rPr lang="nl-BE" dirty="0" err="1" smtClean="0"/>
              <a:t>balanced</a:t>
            </a:r>
            <a:r>
              <a:rPr lang="nl-BE" dirty="0" smtClean="0"/>
              <a:t> approach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effectively</a:t>
            </a:r>
            <a:r>
              <a:rPr lang="nl-BE" dirty="0" smtClean="0"/>
              <a:t> </a:t>
            </a:r>
            <a:r>
              <a:rPr lang="nl-BE" dirty="0" err="1" smtClean="0"/>
              <a:t>involving</a:t>
            </a:r>
            <a:r>
              <a:rPr lang="nl-BE" dirty="0" smtClean="0"/>
              <a:t> the EPSCO Council (ministers of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affairs</a:t>
            </a:r>
            <a:r>
              <a:rPr lang="nl-BE" dirty="0" smtClean="0"/>
              <a:t>) in the issues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which</a:t>
            </a:r>
            <a:r>
              <a:rPr lang="nl-BE" dirty="0" smtClean="0"/>
              <a:t> </a:t>
            </a:r>
            <a:r>
              <a:rPr lang="nl-BE" dirty="0" err="1" smtClean="0"/>
              <a:t>they</a:t>
            </a:r>
            <a:r>
              <a:rPr lang="nl-BE" dirty="0" smtClean="0"/>
              <a:t> are </a:t>
            </a:r>
            <a:r>
              <a:rPr lang="nl-BE" dirty="0" err="1" smtClean="0"/>
              <a:t>responsible</a:t>
            </a:r>
            <a:r>
              <a:rPr lang="nl-BE" dirty="0" smtClean="0"/>
              <a:t> (policy </a:t>
            </a:r>
            <a:r>
              <a:rPr lang="nl-BE" dirty="0" err="1" smtClean="0"/>
              <a:t>formulation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implementation</a:t>
            </a:r>
            <a:r>
              <a:rPr lang="nl-BE" dirty="0" smtClean="0"/>
              <a:t> at </a:t>
            </a:r>
            <a:r>
              <a:rPr lang="nl-BE" dirty="0" err="1" smtClean="0"/>
              <a:t>national</a:t>
            </a:r>
            <a:r>
              <a:rPr lang="nl-BE" dirty="0" smtClean="0"/>
              <a:t> level)</a:t>
            </a:r>
          </a:p>
          <a:p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European Semester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057457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smtClean="0"/>
              <a:t>The </a:t>
            </a:r>
            <a:r>
              <a:rPr lang="nl-BE" dirty="0"/>
              <a:t>EU Social </a:t>
            </a:r>
            <a:r>
              <a:rPr lang="nl-BE" dirty="0" err="1"/>
              <a:t>Protection</a:t>
            </a:r>
            <a:r>
              <a:rPr lang="nl-BE" dirty="0"/>
              <a:t> </a:t>
            </a:r>
            <a:r>
              <a:rPr lang="nl-BE" dirty="0" err="1"/>
              <a:t>Committee</a:t>
            </a:r>
            <a:r>
              <a:rPr lang="nl-BE" dirty="0"/>
              <a:t> has </a:t>
            </a:r>
            <a:r>
              <a:rPr lang="nl-BE" dirty="0" smtClean="0"/>
              <a:t>a </a:t>
            </a:r>
            <a:r>
              <a:rPr lang="nl-BE" dirty="0" err="1" smtClean="0"/>
              <a:t>general</a:t>
            </a:r>
            <a:r>
              <a:rPr lang="nl-BE" dirty="0" smtClean="0"/>
              <a:t> </a:t>
            </a:r>
            <a:r>
              <a:rPr lang="nl-BE" dirty="0" err="1" smtClean="0"/>
              <a:t>mandate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cover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 </a:t>
            </a:r>
            <a:r>
              <a:rPr lang="nl-BE" dirty="0" err="1" smtClean="0"/>
              <a:t>affairs</a:t>
            </a:r>
            <a:r>
              <a:rPr lang="nl-BE" dirty="0" smtClean="0"/>
              <a:t> in the </a:t>
            </a:r>
            <a:r>
              <a:rPr lang="nl-BE" dirty="0" err="1" smtClean="0"/>
              <a:t>treaty</a:t>
            </a:r>
            <a:r>
              <a:rPr lang="nl-BE" dirty="0" smtClean="0"/>
              <a:t> (art 160) but </a:t>
            </a:r>
            <a:r>
              <a:rPr lang="nl-BE" dirty="0" err="1" smtClean="0"/>
              <a:t>its</a:t>
            </a:r>
            <a:r>
              <a:rPr lang="nl-BE" dirty="0" smtClean="0"/>
              <a:t> </a:t>
            </a:r>
            <a:r>
              <a:rPr lang="nl-BE" dirty="0" err="1" smtClean="0"/>
              <a:t>role</a:t>
            </a:r>
            <a:r>
              <a:rPr lang="nl-BE" dirty="0" smtClean="0"/>
              <a:t> </a:t>
            </a:r>
            <a:r>
              <a:rPr lang="nl-BE" dirty="0"/>
              <a:t>in the European </a:t>
            </a:r>
            <a:r>
              <a:rPr lang="nl-BE" dirty="0" smtClean="0"/>
              <a:t>Semester is </a:t>
            </a:r>
            <a:r>
              <a:rPr lang="nl-BE" dirty="0" err="1" smtClean="0"/>
              <a:t>insufficiently</a:t>
            </a:r>
            <a:r>
              <a:rPr lang="nl-BE" dirty="0" smtClean="0"/>
              <a:t>  </a:t>
            </a:r>
            <a:r>
              <a:rPr lang="nl-BE" dirty="0" err="1" smtClean="0"/>
              <a:t>recognized</a:t>
            </a:r>
            <a:endParaRPr lang="nl-BE" dirty="0"/>
          </a:p>
          <a:p>
            <a:r>
              <a:rPr lang="nl-BE" dirty="0"/>
              <a:t>It </a:t>
            </a:r>
            <a:r>
              <a:rPr lang="nl-BE" dirty="0" err="1"/>
              <a:t>participates</a:t>
            </a:r>
            <a:r>
              <a:rPr lang="nl-BE" dirty="0"/>
              <a:t> </a:t>
            </a:r>
            <a:r>
              <a:rPr lang="nl-BE" dirty="0" err="1"/>
              <a:t>through</a:t>
            </a:r>
            <a:r>
              <a:rPr lang="nl-BE" dirty="0"/>
              <a:t> EMCO as </a:t>
            </a:r>
            <a:r>
              <a:rPr lang="nl-BE" dirty="0" err="1"/>
              <a:t>one</a:t>
            </a:r>
            <a:r>
              <a:rPr lang="nl-BE" dirty="0"/>
              <a:t> of the EPSCO </a:t>
            </a:r>
            <a:r>
              <a:rPr lang="nl-BE" dirty="0" err="1"/>
              <a:t>preparatory</a:t>
            </a:r>
            <a:r>
              <a:rPr lang="nl-BE" dirty="0"/>
              <a:t> </a:t>
            </a:r>
            <a:r>
              <a:rPr lang="nl-BE" dirty="0" err="1" smtClean="0"/>
              <a:t>committees</a:t>
            </a:r>
            <a:r>
              <a:rPr lang="nl-BE" dirty="0" smtClean="0"/>
              <a:t> in the </a:t>
            </a:r>
            <a:r>
              <a:rPr lang="nl-BE" dirty="0" err="1" smtClean="0"/>
              <a:t>discussion</a:t>
            </a:r>
            <a:r>
              <a:rPr lang="nl-BE" dirty="0" smtClean="0"/>
              <a:t> on country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recommendations</a:t>
            </a:r>
            <a:endParaRPr lang="nl-BE" dirty="0" smtClean="0"/>
          </a:p>
          <a:p>
            <a:endParaRPr lang="nl-BE" dirty="0" smtClean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The European Semester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11315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 smtClean="0"/>
          </a:p>
          <a:p>
            <a:r>
              <a:rPr lang="nl-BE" dirty="0" smtClean="0"/>
              <a:t>The EU At-Risk-of-</a:t>
            </a:r>
            <a:r>
              <a:rPr lang="nl-BE" dirty="0" err="1" smtClean="0"/>
              <a:t>Poverty</a:t>
            </a:r>
            <a:r>
              <a:rPr lang="nl-BE" dirty="0" smtClean="0"/>
              <a:t> or </a:t>
            </a:r>
            <a:r>
              <a:rPr lang="nl-BE" dirty="0"/>
              <a:t>S</a:t>
            </a:r>
            <a:r>
              <a:rPr lang="nl-BE" dirty="0" smtClean="0"/>
              <a:t>ocial </a:t>
            </a:r>
            <a:r>
              <a:rPr lang="nl-BE" dirty="0" err="1"/>
              <a:t>E</a:t>
            </a:r>
            <a:r>
              <a:rPr lang="nl-BE" dirty="0" err="1" smtClean="0"/>
              <a:t>xclusion</a:t>
            </a:r>
            <a:r>
              <a:rPr lang="nl-BE" dirty="0" smtClean="0"/>
              <a:t> Target</a:t>
            </a:r>
          </a:p>
          <a:p>
            <a:endParaRPr lang="nl-BE" dirty="0" smtClean="0"/>
          </a:p>
          <a:p>
            <a:r>
              <a:rPr lang="nl-BE" dirty="0" smtClean="0"/>
              <a:t>The Social </a:t>
            </a:r>
            <a:r>
              <a:rPr lang="nl-BE" dirty="0" err="1" smtClean="0"/>
              <a:t>Protection</a:t>
            </a:r>
            <a:r>
              <a:rPr lang="nl-BE" dirty="0" smtClean="0"/>
              <a:t> Performance Monitor </a:t>
            </a:r>
            <a:r>
              <a:rPr lang="nl-BE" dirty="0"/>
              <a:t>D</a:t>
            </a:r>
            <a:r>
              <a:rPr lang="nl-BE" dirty="0" smtClean="0"/>
              <a:t>ashboard </a:t>
            </a:r>
            <a:r>
              <a:rPr lang="nl-BE" dirty="0" err="1" smtClean="0"/>
              <a:t>and</a:t>
            </a:r>
            <a:r>
              <a:rPr lang="nl-BE" dirty="0" smtClean="0"/>
              <a:t> the Social Trends </a:t>
            </a:r>
            <a:r>
              <a:rPr lang="nl-BE" dirty="0" err="1" smtClean="0"/>
              <a:t>to</a:t>
            </a:r>
            <a:r>
              <a:rPr lang="nl-BE" dirty="0" smtClean="0"/>
              <a:t> Watch</a:t>
            </a:r>
          </a:p>
          <a:p>
            <a:endParaRPr lang="nl-BE" dirty="0" smtClean="0"/>
          </a:p>
          <a:p>
            <a:r>
              <a:rPr lang="nl-BE" dirty="0" smtClean="0"/>
              <a:t>The new Scoreboard of </a:t>
            </a:r>
            <a:r>
              <a:rPr lang="nl-BE" dirty="0" err="1" smtClean="0"/>
              <a:t>Key</a:t>
            </a:r>
            <a:r>
              <a:rPr lang="nl-BE" dirty="0" smtClean="0"/>
              <a:t> </a:t>
            </a:r>
            <a:r>
              <a:rPr lang="nl-BE" dirty="0" err="1" smtClean="0"/>
              <a:t>Employment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Social Indicators</a:t>
            </a:r>
          </a:p>
          <a:p>
            <a:endParaRPr lang="nl-BE" dirty="0" smtClean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1. </a:t>
            </a:r>
            <a:r>
              <a:rPr lang="nl-BE" dirty="0" err="1" smtClean="0"/>
              <a:t>Poverty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r>
              <a:rPr lang="nl-BE" dirty="0" smtClean="0"/>
              <a:t> in the EU 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71117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8117284" cy="5308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52127"/>
          </a:xfrm>
        </p:spPr>
        <p:txBody>
          <a:bodyPr>
            <a:normAutofit fontScale="90000"/>
          </a:bodyPr>
          <a:lstStyle/>
          <a:p>
            <a:pPr algn="ctr"/>
            <a:r>
              <a:rPr lang="nl-BE" dirty="0" smtClean="0"/>
              <a:t>Country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recommendations</a:t>
            </a:r>
            <a:r>
              <a:rPr lang="nl-BE" dirty="0" smtClean="0"/>
              <a:t> on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 (Social </a:t>
            </a:r>
            <a:r>
              <a:rPr lang="nl-BE" dirty="0" err="1" smtClean="0"/>
              <a:t>Protection</a:t>
            </a:r>
            <a:r>
              <a:rPr lang="nl-BE" dirty="0" smtClean="0"/>
              <a:t> </a:t>
            </a:r>
            <a:r>
              <a:rPr lang="nl-BE" dirty="0" err="1" smtClean="0"/>
              <a:t>Committee</a:t>
            </a:r>
            <a:r>
              <a:rPr lang="nl-B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185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925144"/>
          </a:xfrm>
        </p:spPr>
        <p:txBody>
          <a:bodyPr>
            <a:normAutofit/>
          </a:bodyPr>
          <a:lstStyle/>
          <a:p>
            <a:r>
              <a:rPr lang="nl-BE" dirty="0" smtClean="0"/>
              <a:t>Most </a:t>
            </a:r>
            <a:r>
              <a:rPr lang="nl-BE" dirty="0" err="1" smtClean="0"/>
              <a:t>recommendations</a:t>
            </a:r>
            <a:r>
              <a:rPr lang="nl-BE" dirty="0" smtClean="0"/>
              <a:t> on pensions, health </a:t>
            </a:r>
            <a:r>
              <a:rPr lang="nl-BE" dirty="0" err="1" smtClean="0"/>
              <a:t>and</a:t>
            </a:r>
            <a:r>
              <a:rPr lang="nl-BE" dirty="0" smtClean="0"/>
              <a:t> long term care are </a:t>
            </a:r>
            <a:r>
              <a:rPr lang="nl-BE" dirty="0" err="1" smtClean="0"/>
              <a:t>focussed</a:t>
            </a:r>
            <a:r>
              <a:rPr lang="nl-BE" dirty="0" smtClean="0"/>
              <a:t> on financial </a:t>
            </a:r>
            <a:r>
              <a:rPr lang="nl-BE" dirty="0" err="1" smtClean="0"/>
              <a:t>sustainability</a:t>
            </a:r>
            <a:r>
              <a:rPr lang="nl-BE" dirty="0" smtClean="0"/>
              <a:t>. </a:t>
            </a:r>
            <a:r>
              <a:rPr lang="nl-BE" dirty="0" err="1" smtClean="0"/>
              <a:t>Some</a:t>
            </a:r>
            <a:r>
              <a:rPr lang="nl-BE" dirty="0" smtClean="0"/>
              <a:t> are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>
                <a:solidFill>
                  <a:schemeClr val="tx1"/>
                </a:solidFill>
              </a:rPr>
              <a:t>prescriptive</a:t>
            </a:r>
            <a:r>
              <a:rPr lang="nl-BE" dirty="0" smtClean="0">
                <a:solidFill>
                  <a:schemeClr val="tx1"/>
                </a:solidFill>
              </a:rPr>
              <a:t>.</a:t>
            </a:r>
          </a:p>
          <a:p>
            <a:r>
              <a:rPr lang="nl-BE" dirty="0" smtClean="0"/>
              <a:t>Basis is the EU </a:t>
            </a:r>
            <a:r>
              <a:rPr lang="nl-BE" dirty="0" err="1" smtClean="0"/>
              <a:t>fiscal</a:t>
            </a:r>
            <a:r>
              <a:rPr lang="nl-BE" dirty="0" smtClean="0"/>
              <a:t> </a:t>
            </a:r>
            <a:r>
              <a:rPr lang="nl-BE" dirty="0" err="1" smtClean="0"/>
              <a:t>sustainability</a:t>
            </a:r>
            <a:r>
              <a:rPr lang="nl-BE" dirty="0" smtClean="0"/>
              <a:t> report: focus on the </a:t>
            </a:r>
            <a:r>
              <a:rPr lang="nl-BE" dirty="0" err="1" smtClean="0"/>
              <a:t>budgetary</a:t>
            </a:r>
            <a:r>
              <a:rPr lang="nl-BE" dirty="0" smtClean="0"/>
              <a:t> </a:t>
            </a:r>
            <a:r>
              <a:rPr lang="nl-BE" dirty="0" err="1" smtClean="0"/>
              <a:t>situation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the </a:t>
            </a:r>
            <a:r>
              <a:rPr lang="nl-BE" dirty="0" err="1" smtClean="0"/>
              <a:t>estimated</a:t>
            </a:r>
            <a:r>
              <a:rPr lang="nl-BE" dirty="0" smtClean="0"/>
              <a:t> </a:t>
            </a:r>
            <a:r>
              <a:rPr lang="nl-BE" dirty="0" err="1" smtClean="0"/>
              <a:t>cost</a:t>
            </a:r>
            <a:r>
              <a:rPr lang="nl-BE" dirty="0" smtClean="0"/>
              <a:t> of </a:t>
            </a:r>
            <a:r>
              <a:rPr lang="nl-BE" dirty="0" err="1" smtClean="0"/>
              <a:t>ageing</a:t>
            </a:r>
            <a:r>
              <a:rPr lang="nl-BE" dirty="0" smtClean="0"/>
              <a:t> (WGA)</a:t>
            </a:r>
          </a:p>
          <a:p>
            <a:r>
              <a:rPr lang="nl-BE" dirty="0" err="1" smtClean="0"/>
              <a:t>CSRs</a:t>
            </a:r>
            <a:r>
              <a:rPr lang="nl-BE" dirty="0" smtClean="0"/>
              <a:t> on Pensions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healthcare</a:t>
            </a:r>
            <a:r>
              <a:rPr lang="nl-BE" dirty="0" smtClean="0"/>
              <a:t> systems are </a:t>
            </a:r>
            <a:r>
              <a:rPr lang="nl-BE" dirty="0" err="1" smtClean="0"/>
              <a:t>categorized</a:t>
            </a:r>
            <a:r>
              <a:rPr lang="nl-BE" dirty="0" smtClean="0"/>
              <a:t> as public </a:t>
            </a:r>
            <a:r>
              <a:rPr lang="nl-BE" dirty="0" err="1" smtClean="0"/>
              <a:t>finances</a:t>
            </a:r>
            <a:r>
              <a:rPr lang="nl-BE" dirty="0" smtClean="0"/>
              <a:t> </a:t>
            </a:r>
            <a:r>
              <a:rPr lang="nl-BE" dirty="0" err="1" smtClean="0"/>
              <a:t>CSRs</a:t>
            </a:r>
            <a:r>
              <a:rPr lang="nl-BE" dirty="0" smtClean="0"/>
              <a:t> in the Europe 2020 </a:t>
            </a:r>
            <a:r>
              <a:rPr lang="nl-BE" dirty="0" err="1" smtClean="0"/>
              <a:t>Commission</a:t>
            </a:r>
            <a:r>
              <a:rPr lang="nl-BE" dirty="0" smtClean="0"/>
              <a:t> </a:t>
            </a:r>
            <a:r>
              <a:rPr lang="nl-BE" dirty="0" err="1" smtClean="0"/>
              <a:t>communication</a:t>
            </a:r>
            <a:endParaRPr lang="nl-BE" dirty="0" smtClean="0"/>
          </a:p>
          <a:p>
            <a:r>
              <a:rPr lang="nl-BE" dirty="0" err="1" smtClean="0"/>
              <a:t>Adequacy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accessibility</a:t>
            </a:r>
            <a:r>
              <a:rPr lang="nl-BE" dirty="0" smtClean="0"/>
              <a:t> are </a:t>
            </a:r>
            <a:r>
              <a:rPr lang="nl-BE" dirty="0" err="1" smtClean="0"/>
              <a:t>only</a:t>
            </a:r>
            <a:r>
              <a:rPr lang="nl-BE" dirty="0" smtClean="0"/>
              <a:t> </a:t>
            </a:r>
            <a:r>
              <a:rPr lang="nl-BE" dirty="0" err="1" smtClean="0"/>
              <a:t>very</a:t>
            </a:r>
            <a:r>
              <a:rPr lang="nl-BE" dirty="0" smtClean="0"/>
              <a:t> </a:t>
            </a:r>
            <a:r>
              <a:rPr lang="nl-BE" dirty="0" err="1" smtClean="0"/>
              <a:t>exceptionally</a:t>
            </a:r>
            <a:r>
              <a:rPr lang="nl-BE" dirty="0" smtClean="0"/>
              <a:t> the </a:t>
            </a:r>
            <a:r>
              <a:rPr lang="nl-BE" dirty="0" err="1" smtClean="0"/>
              <a:t>aim</a:t>
            </a:r>
            <a:r>
              <a:rPr lang="nl-BE" dirty="0" smtClean="0"/>
              <a:t> of these </a:t>
            </a:r>
            <a:r>
              <a:rPr lang="nl-BE" dirty="0" err="1" smtClean="0"/>
              <a:t>recommendations</a:t>
            </a:r>
            <a:r>
              <a:rPr lang="nl-BE" dirty="0" smtClean="0"/>
              <a:t> </a:t>
            </a:r>
          </a:p>
        </p:txBody>
      </p:sp>
      <p:sp>
        <p:nvSpPr>
          <p:cNvPr id="4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nl-BE" dirty="0" smtClean="0"/>
              <a:t>Country </a:t>
            </a:r>
            <a:r>
              <a:rPr lang="nl-BE" dirty="0" err="1" smtClean="0"/>
              <a:t>specific</a:t>
            </a:r>
            <a:r>
              <a:rPr lang="nl-BE" dirty="0" smtClean="0"/>
              <a:t> </a:t>
            </a:r>
            <a:r>
              <a:rPr lang="nl-BE" dirty="0" err="1" smtClean="0"/>
              <a:t>recommendations</a:t>
            </a:r>
            <a:r>
              <a:rPr lang="nl-BE" dirty="0" smtClean="0"/>
              <a:t> on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 (Social </a:t>
            </a:r>
            <a:r>
              <a:rPr lang="nl-BE" dirty="0" err="1" smtClean="0"/>
              <a:t>Protection</a:t>
            </a:r>
            <a:r>
              <a:rPr lang="nl-BE" dirty="0" smtClean="0"/>
              <a:t> </a:t>
            </a:r>
            <a:r>
              <a:rPr lang="nl-BE" dirty="0" err="1" smtClean="0"/>
              <a:t>Committee</a:t>
            </a:r>
            <a:r>
              <a:rPr lang="nl-BE" dirty="0" smtClean="0"/>
              <a:t>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0604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r>
              <a:rPr lang="nl-BE" dirty="0" err="1" smtClean="0"/>
              <a:t>Better</a:t>
            </a:r>
            <a:r>
              <a:rPr lang="nl-BE" dirty="0" smtClean="0"/>
              <a:t> </a:t>
            </a:r>
            <a:r>
              <a:rPr lang="nl-BE" dirty="0" err="1" smtClean="0"/>
              <a:t>dialogue</a:t>
            </a:r>
            <a:r>
              <a:rPr lang="nl-BE" dirty="0" smtClean="0"/>
              <a:t> </a:t>
            </a:r>
            <a:r>
              <a:rPr lang="nl-BE" dirty="0" err="1" smtClean="0"/>
              <a:t>between</a:t>
            </a:r>
            <a:r>
              <a:rPr lang="nl-BE" dirty="0" smtClean="0"/>
              <a:t> </a:t>
            </a:r>
            <a:r>
              <a:rPr lang="nl-BE" dirty="0" err="1" smtClean="0"/>
              <a:t>Commission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Member </a:t>
            </a:r>
            <a:r>
              <a:rPr lang="nl-BE" dirty="0" err="1" smtClean="0"/>
              <a:t>States</a:t>
            </a:r>
            <a:r>
              <a:rPr lang="nl-BE" dirty="0" smtClean="0"/>
              <a:t> </a:t>
            </a:r>
            <a:r>
              <a:rPr lang="nl-BE" dirty="0" err="1" smtClean="0"/>
              <a:t>regarding</a:t>
            </a:r>
            <a:r>
              <a:rPr lang="nl-BE" dirty="0" smtClean="0"/>
              <a:t> the analysis (</a:t>
            </a:r>
            <a:r>
              <a:rPr lang="nl-BE" dirty="0" err="1" smtClean="0"/>
              <a:t>early</a:t>
            </a:r>
            <a:r>
              <a:rPr lang="nl-BE" dirty="0" smtClean="0"/>
              <a:t> </a:t>
            </a:r>
            <a:r>
              <a:rPr lang="nl-BE" dirty="0" err="1" smtClean="0"/>
              <a:t>publication</a:t>
            </a:r>
            <a:r>
              <a:rPr lang="nl-BE" dirty="0" smtClean="0"/>
              <a:t> of </a:t>
            </a:r>
            <a:r>
              <a:rPr lang="nl-BE" dirty="0" err="1" smtClean="0"/>
              <a:t>Commission</a:t>
            </a:r>
            <a:r>
              <a:rPr lang="nl-BE" dirty="0" smtClean="0"/>
              <a:t> analysis)</a:t>
            </a:r>
          </a:p>
          <a:p>
            <a:r>
              <a:rPr lang="nl-BE" dirty="0" smtClean="0"/>
              <a:t>More time </a:t>
            </a:r>
            <a:r>
              <a:rPr lang="nl-BE" dirty="0" err="1" smtClean="0"/>
              <a:t>for</a:t>
            </a:r>
            <a:r>
              <a:rPr lang="nl-BE" dirty="0" smtClean="0"/>
              <a:t> analysis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discussion</a:t>
            </a:r>
            <a:r>
              <a:rPr lang="nl-BE" dirty="0" smtClean="0"/>
              <a:t> of </a:t>
            </a:r>
            <a:r>
              <a:rPr lang="nl-BE" dirty="0" err="1" smtClean="0"/>
              <a:t>proposed</a:t>
            </a:r>
            <a:r>
              <a:rPr lang="nl-BE" dirty="0" smtClean="0"/>
              <a:t> </a:t>
            </a:r>
            <a:r>
              <a:rPr lang="nl-BE" dirty="0" err="1" smtClean="0"/>
              <a:t>CSRs</a:t>
            </a:r>
            <a:r>
              <a:rPr lang="nl-BE" dirty="0" smtClean="0"/>
              <a:t> </a:t>
            </a:r>
            <a:r>
              <a:rPr lang="nl-BE" dirty="0" err="1" smtClean="0"/>
              <a:t>with</a:t>
            </a:r>
            <a:r>
              <a:rPr lang="nl-BE" dirty="0" smtClean="0"/>
              <a:t> relevant actors</a:t>
            </a:r>
          </a:p>
          <a:p>
            <a:r>
              <a:rPr lang="nl-BE" dirty="0" err="1" smtClean="0"/>
              <a:t>Involve</a:t>
            </a:r>
            <a:r>
              <a:rPr lang="nl-BE" dirty="0" smtClean="0"/>
              <a:t> </a:t>
            </a:r>
            <a:r>
              <a:rPr lang="nl-BE" dirty="0" err="1" smtClean="0"/>
              <a:t>all</a:t>
            </a:r>
            <a:r>
              <a:rPr lang="nl-BE" dirty="0" smtClean="0"/>
              <a:t> Council </a:t>
            </a:r>
            <a:r>
              <a:rPr lang="nl-BE" dirty="0" err="1" smtClean="0"/>
              <a:t>committees</a:t>
            </a:r>
            <a:r>
              <a:rPr lang="nl-BE" dirty="0" smtClean="0"/>
              <a:t> </a:t>
            </a:r>
            <a:r>
              <a:rPr lang="nl-BE" dirty="0" err="1" smtClean="0"/>
              <a:t>whose</a:t>
            </a:r>
            <a:r>
              <a:rPr lang="nl-BE" dirty="0" smtClean="0"/>
              <a:t> </a:t>
            </a:r>
            <a:r>
              <a:rPr lang="nl-BE" dirty="0" err="1" smtClean="0"/>
              <a:t>competence</a:t>
            </a:r>
            <a:r>
              <a:rPr lang="nl-BE" dirty="0" smtClean="0"/>
              <a:t> is </a:t>
            </a:r>
            <a:r>
              <a:rPr lang="nl-BE" dirty="0" err="1" smtClean="0"/>
              <a:t>affected</a:t>
            </a:r>
            <a:endParaRPr lang="nl-BE" dirty="0" smtClean="0"/>
          </a:p>
          <a:p>
            <a:r>
              <a:rPr lang="nl-BE" dirty="0" err="1" smtClean="0"/>
              <a:t>Better</a:t>
            </a:r>
            <a:r>
              <a:rPr lang="nl-BE" dirty="0" smtClean="0"/>
              <a:t> reviews of MS </a:t>
            </a:r>
            <a:r>
              <a:rPr lang="nl-BE" dirty="0" err="1" smtClean="0"/>
              <a:t>policies</a:t>
            </a:r>
            <a:r>
              <a:rPr lang="nl-BE" dirty="0" smtClean="0"/>
              <a:t> in response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CSRs</a:t>
            </a:r>
            <a:endParaRPr lang="nl-BE" dirty="0" smtClean="0"/>
          </a:p>
          <a:p>
            <a:r>
              <a:rPr lang="nl-BE" dirty="0" err="1" smtClean="0"/>
              <a:t>Less</a:t>
            </a:r>
            <a:r>
              <a:rPr lang="nl-BE" dirty="0" smtClean="0"/>
              <a:t> </a:t>
            </a:r>
            <a:r>
              <a:rPr lang="nl-BE" dirty="0" err="1" smtClean="0"/>
              <a:t>prescriptive</a:t>
            </a:r>
            <a:r>
              <a:rPr lang="nl-BE" dirty="0" smtClean="0"/>
              <a:t> </a:t>
            </a:r>
            <a:r>
              <a:rPr lang="nl-BE" dirty="0" err="1" smtClean="0"/>
              <a:t>CSRs</a:t>
            </a:r>
            <a:r>
              <a:rPr lang="nl-BE" dirty="0" smtClean="0"/>
              <a:t>: </a:t>
            </a:r>
            <a:r>
              <a:rPr lang="nl-BE" dirty="0" err="1" smtClean="0"/>
              <a:t>leave</a:t>
            </a:r>
            <a:r>
              <a:rPr lang="nl-BE" dirty="0" smtClean="0"/>
              <a:t> room </a:t>
            </a:r>
            <a:r>
              <a:rPr lang="nl-BE" dirty="0" err="1" smtClean="0"/>
              <a:t>for</a:t>
            </a:r>
            <a:r>
              <a:rPr lang="nl-BE" dirty="0" smtClean="0"/>
              <a:t> manoeuvre, </a:t>
            </a:r>
            <a:r>
              <a:rPr lang="nl-BE" dirty="0" err="1" smtClean="0"/>
              <a:t>consultation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discussion</a:t>
            </a:r>
            <a:r>
              <a:rPr lang="nl-BE" dirty="0" smtClean="0"/>
              <a:t> at </a:t>
            </a:r>
            <a:r>
              <a:rPr lang="nl-BE" dirty="0" err="1" smtClean="0"/>
              <a:t>national</a:t>
            </a:r>
            <a:r>
              <a:rPr lang="nl-BE" dirty="0" smtClean="0"/>
              <a:t> level</a:t>
            </a: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dirty="0" err="1" smtClean="0"/>
              <a:t>CSR’s</a:t>
            </a:r>
            <a:r>
              <a:rPr lang="nl-BE" dirty="0" smtClean="0"/>
              <a:t> on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protection</a:t>
            </a:r>
            <a:r>
              <a:rPr lang="nl-BE" dirty="0" smtClean="0"/>
              <a:t>: </a:t>
            </a:r>
            <a:r>
              <a:rPr lang="nl-BE" dirty="0" err="1" smtClean="0"/>
              <a:t>better</a:t>
            </a:r>
            <a:r>
              <a:rPr lang="nl-BE" dirty="0" smtClean="0"/>
              <a:t> </a:t>
            </a:r>
            <a:r>
              <a:rPr lang="nl-BE" dirty="0" err="1" smtClean="0"/>
              <a:t>ownership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Member </a:t>
            </a:r>
            <a:r>
              <a:rPr lang="nl-BE" dirty="0" err="1" smtClean="0"/>
              <a:t>States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Stakeholders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360826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53136"/>
          </a:xfrm>
        </p:spPr>
        <p:txBody>
          <a:bodyPr>
            <a:normAutofit fontScale="92500"/>
          </a:bodyPr>
          <a:lstStyle/>
          <a:p>
            <a:r>
              <a:rPr lang="nl-BE" dirty="0" smtClean="0"/>
              <a:t>The </a:t>
            </a:r>
            <a:r>
              <a:rPr lang="nl-BE" dirty="0" err="1" smtClean="0"/>
              <a:t>deteriorating</a:t>
            </a:r>
            <a:r>
              <a:rPr lang="nl-BE" dirty="0" smtClean="0"/>
              <a:t>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situation</a:t>
            </a:r>
            <a:r>
              <a:rPr lang="nl-BE" dirty="0" smtClean="0"/>
              <a:t> as a major </a:t>
            </a:r>
            <a:r>
              <a:rPr lang="nl-BE" dirty="0" err="1" smtClean="0"/>
              <a:t>challenge</a:t>
            </a:r>
            <a:r>
              <a:rPr lang="nl-BE" dirty="0" smtClean="0"/>
              <a:t>.</a:t>
            </a:r>
          </a:p>
          <a:p>
            <a:endParaRPr lang="nl-BE" dirty="0"/>
          </a:p>
          <a:p>
            <a:r>
              <a:rPr lang="nl-BE" dirty="0" smtClean="0"/>
              <a:t>The </a:t>
            </a:r>
            <a:r>
              <a:rPr lang="nl-BE" dirty="0" err="1" smtClean="0"/>
              <a:t>Mid</a:t>
            </a:r>
            <a:r>
              <a:rPr lang="nl-BE" dirty="0" smtClean="0"/>
              <a:t> Term Review as </a:t>
            </a:r>
            <a:r>
              <a:rPr lang="nl-BE" dirty="0" err="1" smtClean="0"/>
              <a:t>an</a:t>
            </a:r>
            <a:r>
              <a:rPr lang="nl-BE" dirty="0" smtClean="0"/>
              <a:t> opportunity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adapt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rebalance</a:t>
            </a:r>
            <a:r>
              <a:rPr lang="nl-BE" dirty="0" smtClean="0"/>
              <a:t> the </a:t>
            </a:r>
            <a:r>
              <a:rPr lang="nl-BE" dirty="0" err="1" smtClean="0"/>
              <a:t>strategy</a:t>
            </a:r>
            <a:r>
              <a:rPr lang="nl-BE" dirty="0" smtClean="0"/>
              <a:t>. The </a:t>
            </a:r>
            <a:r>
              <a:rPr lang="nl-BE" dirty="0" err="1" smtClean="0"/>
              <a:t>choices</a:t>
            </a:r>
            <a:r>
              <a:rPr lang="nl-BE" dirty="0" smtClean="0"/>
              <a:t> made </a:t>
            </a:r>
            <a:r>
              <a:rPr lang="nl-BE" dirty="0" err="1" smtClean="0"/>
              <a:t>by</a:t>
            </a:r>
            <a:r>
              <a:rPr lang="nl-BE" dirty="0" smtClean="0"/>
              <a:t> the Juncker </a:t>
            </a:r>
            <a:r>
              <a:rPr lang="nl-BE" dirty="0" err="1" smtClean="0"/>
              <a:t>Commission</a:t>
            </a:r>
            <a:r>
              <a:rPr lang="nl-BE" dirty="0" smtClean="0"/>
              <a:t> </a:t>
            </a:r>
            <a:r>
              <a:rPr lang="nl-BE" dirty="0" err="1" smtClean="0"/>
              <a:t>will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important. </a:t>
            </a:r>
          </a:p>
          <a:p>
            <a:endParaRPr lang="nl-BE" dirty="0"/>
          </a:p>
          <a:p>
            <a:r>
              <a:rPr lang="nl-BE" dirty="0" err="1" smtClean="0"/>
              <a:t>There</a:t>
            </a:r>
            <a:r>
              <a:rPr lang="nl-BE" dirty="0" smtClean="0"/>
              <a:t> </a:t>
            </a:r>
            <a:r>
              <a:rPr lang="nl-BE" dirty="0" err="1" smtClean="0"/>
              <a:t>seems</a:t>
            </a:r>
            <a:r>
              <a:rPr lang="nl-BE" dirty="0" smtClean="0"/>
              <a:t> </a:t>
            </a:r>
            <a:r>
              <a:rPr lang="nl-BE" dirty="0" err="1" smtClean="0"/>
              <a:t>to</a:t>
            </a:r>
            <a:r>
              <a:rPr lang="nl-BE" dirty="0" smtClean="0"/>
              <a:t> </a:t>
            </a:r>
            <a:r>
              <a:rPr lang="nl-BE" dirty="0" err="1" smtClean="0"/>
              <a:t>be</a:t>
            </a:r>
            <a:r>
              <a:rPr lang="nl-BE" dirty="0" smtClean="0"/>
              <a:t> </a:t>
            </a:r>
            <a:r>
              <a:rPr lang="nl-BE" dirty="0" err="1" smtClean="0"/>
              <a:t>little</a:t>
            </a:r>
            <a:r>
              <a:rPr lang="nl-BE" dirty="0" smtClean="0"/>
              <a:t> support in the EPSCO Council </a:t>
            </a:r>
            <a:r>
              <a:rPr lang="nl-BE" dirty="0" err="1" smtClean="0"/>
              <a:t>committees</a:t>
            </a:r>
            <a:r>
              <a:rPr lang="nl-BE" dirty="0" smtClean="0"/>
              <a:t> </a:t>
            </a:r>
            <a:r>
              <a:rPr lang="nl-BE" dirty="0" err="1" smtClean="0"/>
              <a:t>for</a:t>
            </a:r>
            <a:r>
              <a:rPr lang="nl-BE" dirty="0" smtClean="0"/>
              <a:t> </a:t>
            </a:r>
            <a:r>
              <a:rPr lang="nl-BE" dirty="0" err="1" smtClean="0"/>
              <a:t>dramatic</a:t>
            </a:r>
            <a:r>
              <a:rPr lang="nl-BE" dirty="0" smtClean="0"/>
              <a:t> changes </a:t>
            </a:r>
            <a:r>
              <a:rPr lang="nl-BE" dirty="0" err="1" smtClean="0"/>
              <a:t>to</a:t>
            </a:r>
            <a:r>
              <a:rPr lang="nl-BE" dirty="0" smtClean="0"/>
              <a:t> the set up. </a:t>
            </a:r>
            <a:r>
              <a:rPr lang="nl-BE" dirty="0" err="1" smtClean="0"/>
              <a:t>Rebalance</a:t>
            </a:r>
            <a:r>
              <a:rPr lang="nl-BE" dirty="0" smtClean="0"/>
              <a:t> the </a:t>
            </a:r>
            <a:r>
              <a:rPr lang="nl-BE" dirty="0" err="1" smtClean="0"/>
              <a:t>strategy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</a:t>
            </a:r>
            <a:r>
              <a:rPr lang="nl-BE" dirty="0" err="1" smtClean="0"/>
              <a:t>focussing</a:t>
            </a:r>
            <a:r>
              <a:rPr lang="nl-BE" dirty="0" smtClean="0"/>
              <a:t> more on the </a:t>
            </a:r>
            <a:r>
              <a:rPr lang="nl-BE" dirty="0" err="1" smtClean="0"/>
              <a:t>inclusive</a:t>
            </a:r>
            <a:r>
              <a:rPr lang="nl-BE" dirty="0" smtClean="0"/>
              <a:t> </a:t>
            </a:r>
            <a:r>
              <a:rPr lang="nl-BE" dirty="0" err="1" smtClean="0"/>
              <a:t>growth</a:t>
            </a:r>
            <a:r>
              <a:rPr lang="nl-BE" dirty="0" smtClean="0"/>
              <a:t> </a:t>
            </a:r>
            <a:r>
              <a:rPr lang="nl-BE" dirty="0" err="1" smtClean="0"/>
              <a:t>dimension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use</a:t>
            </a:r>
            <a:r>
              <a:rPr lang="nl-BE" dirty="0" smtClean="0"/>
              <a:t> </a:t>
            </a:r>
            <a:r>
              <a:rPr lang="nl-BE" dirty="0" err="1" smtClean="0"/>
              <a:t>instruments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</a:t>
            </a:r>
            <a:r>
              <a:rPr lang="nl-BE" dirty="0" err="1" smtClean="0"/>
              <a:t>processes</a:t>
            </a:r>
            <a:r>
              <a:rPr lang="nl-BE" dirty="0" smtClean="0"/>
              <a:t> more </a:t>
            </a:r>
            <a:r>
              <a:rPr lang="nl-BE" dirty="0" err="1" smtClean="0"/>
              <a:t>effectively</a:t>
            </a:r>
            <a:r>
              <a:rPr lang="nl-BE" dirty="0" smtClean="0"/>
              <a:t>. Boost </a:t>
            </a:r>
            <a:r>
              <a:rPr lang="nl-BE" dirty="0" err="1" smtClean="0"/>
              <a:t>ownership</a:t>
            </a:r>
            <a:r>
              <a:rPr lang="nl-BE" dirty="0" smtClean="0"/>
              <a:t> of the </a:t>
            </a:r>
            <a:r>
              <a:rPr lang="nl-BE" dirty="0" err="1" smtClean="0"/>
              <a:t>strategy</a:t>
            </a:r>
            <a:r>
              <a:rPr lang="nl-BE" dirty="0" smtClean="0"/>
              <a:t> </a:t>
            </a:r>
            <a:r>
              <a:rPr lang="nl-BE" dirty="0" err="1" smtClean="0"/>
              <a:t>by</a:t>
            </a:r>
            <a:r>
              <a:rPr lang="nl-BE" dirty="0" smtClean="0"/>
              <a:t> Member </a:t>
            </a:r>
            <a:r>
              <a:rPr lang="nl-BE" dirty="0" err="1" smtClean="0"/>
              <a:t>States</a:t>
            </a:r>
            <a:r>
              <a:rPr lang="nl-BE" dirty="0" smtClean="0"/>
              <a:t> </a:t>
            </a:r>
            <a:r>
              <a:rPr lang="nl-BE" dirty="0" err="1" smtClean="0"/>
              <a:t>and</a:t>
            </a:r>
            <a:r>
              <a:rPr lang="nl-BE" dirty="0" smtClean="0"/>
              <a:t> Stakeholders.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smtClean="0"/>
              <a:t>3. </a:t>
            </a:r>
            <a:r>
              <a:rPr lang="nl-BE" dirty="0" err="1" smtClean="0"/>
              <a:t>Conclusion</a:t>
            </a:r>
            <a:endParaRPr lang="nl-BE" dirty="0"/>
          </a:p>
        </p:txBody>
      </p:sp>
    </p:spTree>
    <p:extLst>
      <p:ext uri="{BB962C8B-B14F-4D97-AF65-F5344CB8AC3E}">
        <p14:creationId xmlns:p14="http://schemas.microsoft.com/office/powerpoint/2010/main" val="2686476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nl-NL" sz="3200" dirty="0" err="1" smtClean="0"/>
              <a:t>Thanks</a:t>
            </a:r>
            <a:r>
              <a:rPr lang="nl-NL" sz="3200" dirty="0" smtClean="0"/>
              <a:t> </a:t>
            </a:r>
            <a:r>
              <a:rPr lang="nl-NL" sz="3200" dirty="0" err="1" smtClean="0"/>
              <a:t>for</a:t>
            </a:r>
            <a:r>
              <a:rPr lang="nl-NL" sz="3200" dirty="0" smtClean="0"/>
              <a:t> </a:t>
            </a:r>
            <a:r>
              <a:rPr lang="nl-NL" sz="3200" dirty="0" err="1" smtClean="0"/>
              <a:t>your</a:t>
            </a:r>
            <a:r>
              <a:rPr lang="nl-NL" sz="3200" dirty="0" smtClean="0"/>
              <a:t> attention!</a:t>
            </a:r>
            <a:endParaRPr lang="en-US" sz="3200" dirty="0" smtClean="0"/>
          </a:p>
          <a:p>
            <a:endParaRPr lang="en-US" sz="1800" b="1" dirty="0" smtClean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r>
              <a:rPr lang="nl-NL" sz="2400" dirty="0" smtClean="0">
                <a:hlinkClick r:id="rId2"/>
              </a:rPr>
              <a:t>Peter.Lelie@minsoc.fed.be</a:t>
            </a: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NL" sz="2400" dirty="0"/>
          </a:p>
          <a:p>
            <a:pPr>
              <a:buNone/>
            </a:pPr>
            <a:endParaRPr lang="nl-NL" sz="2400" dirty="0" smtClean="0"/>
          </a:p>
          <a:p>
            <a:pPr>
              <a:buNone/>
            </a:pPr>
            <a:endParaRPr lang="nl-B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>
          <a:xfrm>
            <a:off x="457200" y="1340768"/>
            <a:ext cx="8229600" cy="511256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nl-NL" sz="3600" dirty="0" err="1" smtClean="0"/>
              <a:t>Annual</a:t>
            </a:r>
            <a:r>
              <a:rPr lang="nl-NL" sz="3600" dirty="0" smtClean="0"/>
              <a:t> Report of the</a:t>
            </a:r>
          </a:p>
          <a:p>
            <a:pPr>
              <a:buNone/>
            </a:pPr>
            <a:r>
              <a:rPr lang="nl-NL" sz="3600" dirty="0" smtClean="0"/>
              <a:t>EU </a:t>
            </a:r>
            <a:r>
              <a:rPr lang="nl-NL" sz="3600" dirty="0" err="1" smtClean="0"/>
              <a:t>Social</a:t>
            </a:r>
            <a:r>
              <a:rPr lang="nl-NL" sz="3600" dirty="0" smtClean="0"/>
              <a:t> </a:t>
            </a:r>
            <a:r>
              <a:rPr lang="nl-NL" sz="3600" dirty="0" err="1" smtClean="0"/>
              <a:t>Protection</a:t>
            </a:r>
            <a:endParaRPr lang="nl-NL" sz="3600" dirty="0" smtClean="0"/>
          </a:p>
          <a:p>
            <a:pPr>
              <a:buNone/>
            </a:pPr>
            <a:r>
              <a:rPr lang="nl-NL" sz="3600" dirty="0" err="1" smtClean="0"/>
              <a:t>Committee</a:t>
            </a:r>
            <a:r>
              <a:rPr lang="nl-NL" sz="3600" dirty="0" smtClean="0"/>
              <a:t> on the </a:t>
            </a:r>
          </a:p>
          <a:p>
            <a:pPr>
              <a:buNone/>
            </a:pPr>
            <a:r>
              <a:rPr lang="nl-NL" sz="3600" dirty="0" err="1" smtClean="0"/>
              <a:t>Social</a:t>
            </a:r>
            <a:r>
              <a:rPr lang="nl-NL" sz="3600" dirty="0" smtClean="0"/>
              <a:t> </a:t>
            </a:r>
            <a:r>
              <a:rPr lang="nl-NL" sz="3600" dirty="0" err="1" smtClean="0"/>
              <a:t>Situation</a:t>
            </a:r>
            <a:r>
              <a:rPr lang="nl-NL" sz="3600" dirty="0" smtClean="0"/>
              <a:t> in the</a:t>
            </a:r>
          </a:p>
          <a:p>
            <a:pPr>
              <a:buNone/>
            </a:pPr>
            <a:r>
              <a:rPr lang="nl-NL" sz="3600" dirty="0" smtClean="0"/>
              <a:t>European Union</a:t>
            </a:r>
          </a:p>
          <a:p>
            <a:pPr>
              <a:buNone/>
            </a:pPr>
            <a:r>
              <a:rPr lang="nl-NL" sz="3600" dirty="0" smtClean="0"/>
              <a:t>2013</a:t>
            </a:r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endParaRPr lang="nl-NL" sz="2400" dirty="0"/>
          </a:p>
          <a:p>
            <a:pPr marL="0" indent="0">
              <a:buNone/>
            </a:pPr>
            <a:endParaRPr lang="nl-NL" sz="2400" dirty="0" smtClean="0"/>
          </a:p>
          <a:p>
            <a:pPr marL="0" indent="0">
              <a:buNone/>
            </a:pPr>
            <a:r>
              <a:rPr lang="nl-NL" sz="2400" dirty="0" smtClean="0">
                <a:hlinkClick r:id="rId2"/>
              </a:rPr>
              <a:t>http</a:t>
            </a:r>
            <a:r>
              <a:rPr lang="nl-NL" sz="2400" dirty="0">
                <a:hlinkClick r:id="rId2"/>
              </a:rPr>
              <a:t>://</a:t>
            </a:r>
            <a:r>
              <a:rPr lang="nl-NL" sz="2400" dirty="0" smtClean="0">
                <a:hlinkClick r:id="rId2"/>
              </a:rPr>
              <a:t>ec.europa.eu/social/BlobServlet?docId=11503&amp;langId=en</a:t>
            </a:r>
            <a:r>
              <a:rPr lang="nl-NL" sz="2400" dirty="0" smtClean="0"/>
              <a:t> </a:t>
            </a:r>
            <a:endParaRPr lang="nl-BE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484785"/>
            <a:ext cx="2880320" cy="4063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40768"/>
            <a:ext cx="7992888" cy="5256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4776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338824"/>
            <a:ext cx="7992887" cy="5258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865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BE" dirty="0"/>
              <a:t>%</a:t>
            </a:r>
            <a:r>
              <a:rPr lang="nl-BE" dirty="0" smtClean="0"/>
              <a:t> </a:t>
            </a:r>
            <a:r>
              <a:rPr lang="nl-BE" dirty="0" smtClean="0"/>
              <a:t>change in the </a:t>
            </a:r>
            <a:r>
              <a:rPr lang="nl-BE" dirty="0" smtClean="0"/>
              <a:t>EU27 </a:t>
            </a:r>
            <a:r>
              <a:rPr lang="nl-BE" dirty="0" err="1" smtClean="0"/>
              <a:t>population</a:t>
            </a:r>
            <a:r>
              <a:rPr lang="nl-BE" dirty="0" smtClean="0"/>
              <a:t> </a:t>
            </a:r>
            <a:r>
              <a:rPr lang="nl-BE" dirty="0" smtClean="0"/>
              <a:t>at risk of </a:t>
            </a:r>
            <a:r>
              <a:rPr lang="nl-BE" dirty="0" err="1" smtClean="0"/>
              <a:t>poverty</a:t>
            </a:r>
            <a:r>
              <a:rPr lang="nl-BE" dirty="0" smtClean="0"/>
              <a:t> or </a:t>
            </a:r>
            <a:r>
              <a:rPr lang="nl-BE" dirty="0" err="1" smtClean="0"/>
              <a:t>social</a:t>
            </a:r>
            <a:r>
              <a:rPr lang="nl-BE" dirty="0" smtClean="0"/>
              <a:t> </a:t>
            </a:r>
            <a:r>
              <a:rPr lang="nl-BE" dirty="0" err="1" smtClean="0"/>
              <a:t>exclusion</a:t>
            </a:r>
            <a:r>
              <a:rPr lang="nl-BE" dirty="0" smtClean="0"/>
              <a:t> 2005 - 2008 -2012</a:t>
            </a:r>
            <a:endParaRPr lang="nl-BE" dirty="0"/>
          </a:p>
        </p:txBody>
      </p:sp>
      <p:graphicFrame>
        <p:nvGraphicFramePr>
          <p:cNvPr id="4" name="Grafiek 3"/>
          <p:cNvGraphicFramePr/>
          <p:nvPr>
            <p:extLst>
              <p:ext uri="{D42A27DB-BD31-4B8C-83A1-F6EECF244321}">
                <p14:modId xmlns:p14="http://schemas.microsoft.com/office/powerpoint/2010/main" val="300296372"/>
              </p:ext>
            </p:extLst>
          </p:nvPr>
        </p:nvGraphicFramePr>
        <p:xfrm>
          <a:off x="539552" y="1268760"/>
          <a:ext cx="799288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7308304" y="5586908"/>
            <a:ext cx="158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BE" sz="1400" dirty="0" smtClean="0"/>
              <a:t>Source: EU-SILC </a:t>
            </a:r>
            <a:r>
              <a:rPr lang="nl-BE" sz="1400" dirty="0" err="1" smtClean="0"/>
              <a:t>Eurostat</a:t>
            </a: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423197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ekst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sz="2400" dirty="0" smtClean="0"/>
          </a:p>
          <a:p>
            <a:pPr>
              <a:buFontTx/>
              <a:buChar char="-"/>
            </a:pPr>
            <a:endParaRPr lang="nl-BE" dirty="0" smtClean="0"/>
          </a:p>
          <a:p>
            <a:pPr>
              <a:buFontTx/>
              <a:buChar char="-"/>
            </a:pPr>
            <a:endParaRPr lang="nl-BE" dirty="0"/>
          </a:p>
        </p:txBody>
      </p:sp>
      <p:sp>
        <p:nvSpPr>
          <p:cNvPr id="4" name="TextBox 1"/>
          <p:cNvSpPr txBox="1"/>
          <p:nvPr/>
        </p:nvSpPr>
        <p:spPr>
          <a:xfrm>
            <a:off x="3518938" y="6569968"/>
            <a:ext cx="2160240" cy="288032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nl-BE" sz="1100" b="1" dirty="0" smtClean="0"/>
              <a:t>Source: EU-SILC </a:t>
            </a:r>
            <a:r>
              <a:rPr lang="nl-BE" sz="1100" b="1" dirty="0" err="1" smtClean="0"/>
              <a:t>Eurostat</a:t>
            </a:r>
            <a:endParaRPr lang="en-GB" sz="1100" b="1" dirty="0"/>
          </a:p>
        </p:txBody>
      </p:sp>
      <p:graphicFrame>
        <p:nvGraphicFramePr>
          <p:cNvPr id="5" name="Grafiek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2670671"/>
              </p:ext>
            </p:extLst>
          </p:nvPr>
        </p:nvGraphicFramePr>
        <p:xfrm>
          <a:off x="251521" y="390525"/>
          <a:ext cx="8640960" cy="599080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kstvak 2"/>
          <p:cNvSpPr txBox="1"/>
          <p:nvPr/>
        </p:nvSpPr>
        <p:spPr>
          <a:xfrm>
            <a:off x="5796136" y="6453212"/>
            <a:ext cx="30963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BE" sz="1200" dirty="0" smtClean="0"/>
              <a:t>Break in series: AT, UK (2012)</a:t>
            </a:r>
          </a:p>
        </p:txBody>
      </p:sp>
    </p:spTree>
    <p:extLst>
      <p:ext uri="{BB962C8B-B14F-4D97-AF65-F5344CB8AC3E}">
        <p14:creationId xmlns:p14="http://schemas.microsoft.com/office/powerpoint/2010/main" val="2572048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vak 4"/>
          <p:cNvSpPr txBox="1"/>
          <p:nvPr/>
        </p:nvSpPr>
        <p:spPr>
          <a:xfrm>
            <a:off x="323528" y="188640"/>
            <a:ext cx="3312368" cy="581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 smtClean="0">
                <a:latin typeface="+mj-lt"/>
              </a:rPr>
              <a:t>SPPM</a:t>
            </a:r>
          </a:p>
          <a:p>
            <a:r>
              <a:rPr lang="nl-NL" sz="2400" dirty="0" smtClean="0">
                <a:latin typeface="+mj-lt"/>
              </a:rPr>
              <a:t>DASHBOARD</a:t>
            </a:r>
          </a:p>
          <a:p>
            <a:r>
              <a:rPr lang="en-US" sz="2400" dirty="0" smtClean="0">
                <a:latin typeface="+mj-lt"/>
              </a:rPr>
              <a:t>21 indicators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>
                <a:latin typeface="+mj-lt"/>
              </a:rPr>
              <a:t>- Europe 2020 </a:t>
            </a:r>
            <a:r>
              <a:rPr lang="en-US" sz="1600" dirty="0" smtClean="0">
                <a:latin typeface="+mj-lt"/>
              </a:rPr>
              <a:t>(4)</a:t>
            </a:r>
            <a:endParaRPr lang="nl-BE" sz="16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Intensity poverty risk </a:t>
            </a:r>
            <a:r>
              <a:rPr lang="en-US" sz="1400" dirty="0" smtClean="0">
                <a:latin typeface="+mj-lt"/>
              </a:rPr>
              <a:t>(1)</a:t>
            </a:r>
            <a:endParaRPr lang="nl-BE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Income inequalities </a:t>
            </a:r>
            <a:r>
              <a:rPr lang="en-US" sz="1400" dirty="0" smtClean="0">
                <a:latin typeface="+mj-lt"/>
              </a:rPr>
              <a:t>(1)</a:t>
            </a:r>
            <a:endParaRPr lang="nl-BE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Child poverty </a:t>
            </a:r>
            <a:r>
              <a:rPr lang="en-US" sz="1400" dirty="0" smtClean="0">
                <a:latin typeface="+mj-lt"/>
              </a:rPr>
              <a:t>(1)</a:t>
            </a:r>
            <a:endParaRPr lang="nl-BE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Effectiveness of social  </a:t>
            </a:r>
          </a:p>
          <a:p>
            <a:r>
              <a:rPr lang="en-US" sz="2000" dirty="0" smtClean="0">
                <a:latin typeface="+mj-lt"/>
              </a:rPr>
              <a:t> protection systems </a:t>
            </a:r>
            <a:r>
              <a:rPr lang="en-US" sz="1400" dirty="0" smtClean="0">
                <a:latin typeface="+mj-lt"/>
              </a:rPr>
              <a:t>(2)</a:t>
            </a:r>
            <a:endParaRPr lang="nl-BE" sz="1400" dirty="0" smtClean="0">
              <a:latin typeface="+mj-lt"/>
            </a:endParaRPr>
          </a:p>
          <a:p>
            <a:pPr>
              <a:buFontTx/>
              <a:buChar char="-"/>
            </a:pPr>
            <a:r>
              <a:rPr lang="en-US" sz="2000" dirty="0" smtClean="0">
                <a:latin typeface="+mj-lt"/>
              </a:rPr>
              <a:t> Social consequences of </a:t>
            </a:r>
          </a:p>
          <a:p>
            <a:r>
              <a:rPr lang="en-US" sz="2000" dirty="0" smtClean="0">
                <a:latin typeface="+mj-lt"/>
              </a:rPr>
              <a:t> </a:t>
            </a:r>
            <a:r>
              <a:rPr lang="en-US" sz="2000" dirty="0" err="1" smtClean="0">
                <a:latin typeface="+mj-lt"/>
              </a:rPr>
              <a:t>labour</a:t>
            </a:r>
            <a:r>
              <a:rPr lang="en-US" sz="2000" dirty="0" smtClean="0">
                <a:latin typeface="+mj-lt"/>
              </a:rPr>
              <a:t> market situation </a:t>
            </a:r>
            <a:r>
              <a:rPr lang="en-US" sz="1400" dirty="0" smtClean="0">
                <a:latin typeface="+mj-lt"/>
              </a:rPr>
              <a:t>(2)</a:t>
            </a:r>
            <a:endParaRPr lang="nl-BE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Youth exclusion </a:t>
            </a:r>
            <a:r>
              <a:rPr lang="en-US" sz="1400" dirty="0" smtClean="0">
                <a:latin typeface="+mj-lt"/>
              </a:rPr>
              <a:t>(3)</a:t>
            </a:r>
            <a:endParaRPr lang="nl-BE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Active ageing </a:t>
            </a:r>
            <a:r>
              <a:rPr lang="en-US" sz="1400" dirty="0" smtClean="0">
                <a:latin typeface="+mj-lt"/>
              </a:rPr>
              <a:t>(1)</a:t>
            </a:r>
            <a:endParaRPr lang="nl-BE" sz="1400" dirty="0" smtClean="0">
              <a:latin typeface="+mj-lt"/>
            </a:endParaRPr>
          </a:p>
          <a:p>
            <a:r>
              <a:rPr lang="en-US" sz="2000" dirty="0" smtClean="0">
                <a:latin typeface="+mj-lt"/>
              </a:rPr>
              <a:t>- Pension adequacy </a:t>
            </a:r>
            <a:r>
              <a:rPr lang="en-US" sz="1400" dirty="0" smtClean="0">
                <a:latin typeface="+mj-lt"/>
              </a:rPr>
              <a:t>(3)</a:t>
            </a:r>
            <a:endParaRPr lang="nl-BE" sz="1400" dirty="0" smtClean="0">
              <a:latin typeface="+mj-lt"/>
            </a:endParaRPr>
          </a:p>
          <a:p>
            <a:r>
              <a:rPr lang="nl-BE" sz="2000" dirty="0" smtClean="0">
                <a:latin typeface="+mj-lt"/>
              </a:rPr>
              <a:t>- Health </a:t>
            </a:r>
            <a:r>
              <a:rPr lang="nl-BE" sz="1400" dirty="0" smtClean="0">
                <a:latin typeface="+mj-lt"/>
              </a:rPr>
              <a:t>(2)</a:t>
            </a:r>
          </a:p>
          <a:p>
            <a:r>
              <a:rPr lang="nl-BE" sz="2000" dirty="0" smtClean="0">
                <a:latin typeface="+mj-lt"/>
              </a:rPr>
              <a:t>- Decent </a:t>
            </a:r>
            <a:r>
              <a:rPr lang="nl-BE" sz="2000" dirty="0" err="1" smtClean="0">
                <a:latin typeface="+mj-lt"/>
              </a:rPr>
              <a:t>housing</a:t>
            </a:r>
            <a:r>
              <a:rPr lang="nl-BE" sz="2000" dirty="0" smtClean="0">
                <a:latin typeface="+mj-lt"/>
              </a:rPr>
              <a:t> </a:t>
            </a:r>
            <a:r>
              <a:rPr lang="nl-BE" sz="1400" dirty="0" smtClean="0">
                <a:latin typeface="+mj-lt"/>
              </a:rPr>
              <a:t>(1)</a:t>
            </a:r>
            <a:endParaRPr lang="nl-NL" sz="1400" dirty="0" smtClean="0">
              <a:latin typeface="+mj-lt"/>
            </a:endParaRP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3546368" y="188642"/>
          <a:ext cx="5346113" cy="6408705"/>
        </p:xfrm>
        <a:graphic>
          <a:graphicData uri="http://schemas.openxmlformats.org/drawingml/2006/table">
            <a:tbl>
              <a:tblPr/>
              <a:tblGrid>
                <a:gridCol w="402243"/>
                <a:gridCol w="403502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  <a:gridCol w="162156"/>
              </a:tblGrid>
              <a:tr h="57615">
                <a:tc>
                  <a:txBody>
                    <a:bodyPr/>
                    <a:lstStyle/>
                    <a:p>
                      <a:pPr algn="l" fontAlgn="b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Dimensions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SPPM results</a:t>
                      </a:r>
                    </a:p>
                  </a:txBody>
                  <a:tcPr marL="1462" marR="1462" marT="14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92185">
                <a:tc rowSpan="17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Europe 2020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EU27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BG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CZ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DK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DE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EL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ES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FR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IT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CY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LV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LT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LU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HU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MT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NL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AT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PL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PT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RO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SI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SK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FI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SE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FFFFFF"/>
                          </a:solidFill>
                          <a:latin typeface="Cambria"/>
                        </a:rPr>
                        <a:t>UK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38ED5"/>
                    </a:solidFill>
                  </a:tcPr>
                </a:tc>
              </a:tr>
              <a:tr h="9218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At risk of poverty or social exclusion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49,1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40,1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40,3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At risk of poverty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13,6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13,8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15,4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11,0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12,6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17,7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18,0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22,2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13,6</a:t>
                      </a:r>
                    </a:p>
                  </a:txBody>
                  <a:tcPr marL="1462" marR="1462" marT="1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13,0</a:t>
                      </a:r>
                    </a:p>
                  </a:txBody>
                  <a:tcPr marL="1462" marR="1462" marT="1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13,7</a:t>
                      </a:r>
                    </a:p>
                  </a:txBody>
                  <a:tcPr marL="1462" marR="1462" marT="1462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14,0</a:t>
                      </a:r>
                    </a:p>
                  </a:txBody>
                  <a:tcPr marL="1462" marR="1462" marT="14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16,2</a:t>
                      </a:r>
                    </a:p>
                  </a:txBody>
                  <a:tcPr marL="1462" marR="1462" marT="1462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-1,2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Severe material deprivation rate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Population living in very low work intensity households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599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Intensity of poverty risk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Relative median at-risk-of-poverty gap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28,7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Income inequalities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Income quantile ratio (S80/S20)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2010-2011 % change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-20,5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2008-2011 % change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25,9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Child poverty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Children at risk of poverty or social exclusion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39,6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25,8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28,6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49,1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69138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n-US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Effectiveness of socia protection systems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Impact of social transfers (excluding pensions) on poverty reduction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45,6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54,2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37,1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37,8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37,1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49,4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49,8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46,9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-7,0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At-risk-of-poverty rate for the population living in very low work intensity households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57,7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76,2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58,3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68,7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72,8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54,1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54,3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48,6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68,1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64,7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42,6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54,3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54,6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58,1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65,6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57,7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47,8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-7,5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-14,9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-8,4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-15,3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Social consequences of labour market situation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In-work at-risk-of-poverty rate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Long-term unemployment rate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5,4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6,9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7,0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5992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Youth exclusion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Early school leavers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26,5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23,2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-7,2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Youth unemployment ratio (15-24)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599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Active ageing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Employment rate for older workers (55-64), in %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38,7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43,9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47,6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59,5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59,9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57,2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39,4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37,9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39,3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36,9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47,9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57,0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72,3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56,7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`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-8,3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</a:tr>
              <a:tr h="59920">
                <a:tc rowSpan="12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Pension adequacy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At risk of poverty or social exclusion rate for the elderly (65+), in %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29,3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33,2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32,5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-23,9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-8,7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-24,9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-13,9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Median relative income ratio of elderly people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2010-2011 % change 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2008-2011 % change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22,5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Aggregate replacement ratio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2010-2011 % change 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-9,4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-13,3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2008-2011 % change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18,2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27,6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</a:tr>
              <a:tr h="59920">
                <a:tc rowSpan="10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Health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Self-reported unment need for medical care (in %)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0,1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Healthy life years at 65 - males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% change to 2008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40,0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17,9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-32,1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-32,6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6051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en-US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Healthy life years at 65 - females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85270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13,0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15,2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2965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% change to 2008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35,7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-6,3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-40,5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-26,6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 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599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Access to decent housing</a:t>
                      </a:r>
                    </a:p>
                  </a:txBody>
                  <a:tcPr marL="1462" marR="1462" marT="1462" marB="0" vert="vert27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 gridSpan="29">
                  <a:txBody>
                    <a:bodyPr/>
                    <a:lstStyle/>
                    <a:p>
                      <a:pPr algn="ctr" fontAlgn="b"/>
                      <a:r>
                        <a:rPr lang="nl-BE" sz="200" b="1" i="0" u="none" strike="noStrike">
                          <a:solidFill>
                            <a:srgbClr val="538ED5"/>
                          </a:solidFill>
                          <a:latin typeface="Calibri"/>
                        </a:rPr>
                        <a:t>Housing cost overburden rate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</a:tr>
              <a:tr h="50338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2011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10,6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19,9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24,3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12,4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11,8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14,5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10,2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9,9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8,4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7,9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16,4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35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2010-2011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1,7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-2,0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6,2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-5,1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1,4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8356">
                <a:tc v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nl-BE" sz="200" b="1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2008-2011 change in pp</a:t>
                      </a:r>
                    </a:p>
                  </a:txBody>
                  <a:tcPr marL="1462" marR="1462" marT="14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-1,9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-4,3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-3,3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3,8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4,1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: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1,2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4,0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5,9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-8,8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2D69A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2,8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9795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BE" sz="200" b="0" i="0" u="none" strike="noStrike" dirty="0">
                          <a:solidFill>
                            <a:srgbClr val="000000"/>
                          </a:solidFill>
                          <a:latin typeface="Cambria"/>
                        </a:rPr>
                        <a:t>~</a:t>
                      </a:r>
                    </a:p>
                  </a:txBody>
                  <a:tcPr marL="1462" marR="1462" marT="14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7073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a BLUE ACW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楷体_GB2312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Office Colors">
      <a:dk1>
        <a:sysClr val="windowText" lastClr="000000"/>
      </a:dk1>
      <a:lt1>
        <a:sysClr val="window" lastClr="FFFFFF"/>
      </a:lt1>
      <a:dk2>
        <a:srgbClr val="1F497D"/>
      </a:dk2>
      <a:lt2>
        <a:srgbClr val="FAF3E8"/>
      </a:lt2>
      <a:accent1>
        <a:srgbClr val="5C83B4"/>
      </a:accent1>
      <a:accent2>
        <a:srgbClr val="C0504D"/>
      </a:accent2>
      <a:accent3>
        <a:srgbClr val="9DBB61"/>
      </a:accent3>
      <a:accent4>
        <a:srgbClr val="8066A0"/>
      </a:accent4>
      <a:accent5>
        <a:srgbClr val="4BACC6"/>
      </a:accent5>
      <a:accent6>
        <a:srgbClr val="F59D56"/>
      </a:accent6>
      <a:hlink>
        <a:srgbClr val="0000FF"/>
      </a:hlink>
      <a:folHlink>
        <a:srgbClr val="800080"/>
      </a:folHlink>
    </a:clrScheme>
    <a:fontScheme name="Office Fonts">
      <a:majorFont>
        <a:latin typeface="Calibri"/>
        <a:ea typeface="MS PGothic"/>
        <a:cs typeface=""/>
      </a:majorFont>
      <a:minorFont>
        <a:latin typeface="Calibri"/>
        <a:ea typeface="MS PGothic"/>
        <a:cs typeface=""/>
      </a:minorFont>
    </a:fontScheme>
    <a:fmtScheme name="Office Effects">
      <a: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65000"/>
                <a:shade val="100000"/>
                <a:satMod val="133000"/>
              </a:schemeClr>
            </a:gs>
            <a:gs pos="15000">
              <a:schemeClr val="phClr">
                <a:tint val="50000"/>
                <a:shade val="100000"/>
                <a:satMod val="140000"/>
              </a:schemeClr>
            </a:gs>
            <a:gs pos="100000">
              <a:schemeClr val="phClr">
                <a:tint val="10000"/>
                <a:shade val="100000"/>
                <a:satMod val="13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75000"/>
                <a:satMod val="160000"/>
              </a:schemeClr>
            </a:gs>
            <a:gs pos="62000">
              <a:schemeClr val="phClr">
                <a:tint val="100000"/>
                <a:shade val="100000"/>
                <a:satMod val="125000"/>
              </a:schemeClr>
            </a:gs>
            <a:gs pos="100000">
              <a:schemeClr val="phClr">
                <a:tint val="80000"/>
                <a:shade val="100000"/>
                <a:satMod val="140000"/>
              </a:schemeClr>
            </a:gs>
          </a:gsLst>
          <a:lin ang="16200000" scaled="1"/>
        </a:gradFill>
      </a:fillStyleLst>
      <a:lnStyleLst>
        <a:ln w="1270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  <a:ln w="38100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>
              <a:srgbClr val="000000">
                <a:alpha val="61176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6500000"/>
            </a:lightRig>
          </a:scene3d>
          <a:sp3d contourW="12700" prstMaterial="powder">
            <a:bevelT h="508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  <a:effectStyle>
          <a:effectLst>
            <a:reflection blurRad="12700" stA="25000" endPos="28000" dist="38100" dir="5400000" sy="-100000" rotWithShape="0"/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>
            <a:bevelT w="139700" h="38100"/>
            <a:contourClr>
              <a:schemeClr val="phClr">
                <a:tint val="100000"/>
                <a:shade val="100000"/>
                <a:satMod val="100000"/>
              </a:schemeClr>
            </a:contourClr>
          </a:sp3d>
        </a:effectStyle>
      </a:effectStyleLst>
      <a:bgFillStyleLst>
        <a:solidFill>
          <a:schemeClr val="phClr">
            <a:tint val="100000"/>
            <a:shade val="100000"/>
            <a:satMod val="100000"/>
          </a:schemeClr>
        </a:soli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40000">
              <a:schemeClr val="phClr">
                <a:tint val="100000"/>
                <a:shade val="70000"/>
                <a:satMod val="145000"/>
              </a:schemeClr>
            </a:gs>
            <a:gs pos="100000">
              <a:schemeClr val="phClr">
                <a:tint val="85000"/>
                <a:shade val="100000"/>
                <a:satMod val="15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50000"/>
                <a:satMod val="145000"/>
              </a:schemeClr>
            </a:gs>
            <a:gs pos="30000">
              <a:schemeClr val="phClr">
                <a:tint val="100000"/>
                <a:shade val="65000"/>
                <a:satMod val="155000"/>
              </a:schemeClr>
            </a:gs>
            <a:gs pos="100000">
              <a:schemeClr val="phClr">
                <a:tint val="60000"/>
                <a:shade val="10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Thema BLUE ACW</Template>
  <TotalTime>0</TotalTime>
  <Words>3750</Words>
  <Application>Microsoft Office PowerPoint</Application>
  <PresentationFormat>Diavoorstelling (4:3)</PresentationFormat>
  <Paragraphs>2161</Paragraphs>
  <Slides>34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34</vt:i4>
      </vt:variant>
    </vt:vector>
  </HeadingPairs>
  <TitlesOfParts>
    <vt:vector size="35" baseType="lpstr">
      <vt:lpstr>Thema BLUE ACW</vt:lpstr>
      <vt:lpstr>Poverty and Social Exclusion in the EU and the Mid Term Review of Europe 2020</vt:lpstr>
      <vt:lpstr>Contents</vt:lpstr>
      <vt:lpstr>1. Poverty and Social Exclusion in the EU </vt:lpstr>
      <vt:lpstr>PowerPoint-presentatie</vt:lpstr>
      <vt:lpstr>PowerPoint-presentatie</vt:lpstr>
      <vt:lpstr>PowerPoint-presentatie</vt:lpstr>
      <vt:lpstr>% change in the EU27 population at risk of poverty or social exclusion 2005 - 2008 -2012</vt:lpstr>
      <vt:lpstr>PowerPoint-presentatie</vt:lpstr>
      <vt:lpstr>PowerPoint-presentatie</vt:lpstr>
      <vt:lpstr>Number of Member States showing significant improvements or deterioration in key social indicators (2008-2012) </vt:lpstr>
      <vt:lpstr>Key negative EU "social trends to watch" (2008-2012) </vt:lpstr>
      <vt:lpstr>Key positive EU social trends (2008-2012) </vt:lpstr>
      <vt:lpstr>PowerPoint-presentatie</vt:lpstr>
      <vt:lpstr>The Scoreboard of key employment and social indicators</vt:lpstr>
      <vt:lpstr>Groupings of EU Member States</vt:lpstr>
      <vt:lpstr>PowerPoint-presentatie</vt:lpstr>
      <vt:lpstr>PowerPoint-presentatie</vt:lpstr>
      <vt:lpstr>PowerPoint-presentatie</vt:lpstr>
      <vt:lpstr>2. The Mid Term Review of the Europe 2020 Strategy Roadmap</vt:lpstr>
      <vt:lpstr>The Europe 2020 strategy after 4 years</vt:lpstr>
      <vt:lpstr>Changes to the set up of the strategy?</vt:lpstr>
      <vt:lpstr>EU Targets: Commission’s assessment:  </vt:lpstr>
      <vt:lpstr>Poverty and Social Exclusion target at EU and national level</vt:lpstr>
      <vt:lpstr>Targets at the level of the Member States</vt:lpstr>
      <vt:lpstr>Performance Member States 2008-2012</vt:lpstr>
      <vt:lpstr>Flagship the European Platform Against Poverty and Social Exclusion (EPAP)</vt:lpstr>
      <vt:lpstr>The European Semester of Policy Coordination</vt:lpstr>
      <vt:lpstr>The European Semester</vt:lpstr>
      <vt:lpstr>The European Semester</vt:lpstr>
      <vt:lpstr>Country specific recommendations on social protection (Social Protection Committee)</vt:lpstr>
      <vt:lpstr>Country specific recommendations on social protection (Social Protection Committee)</vt:lpstr>
      <vt:lpstr>CSR’s on social protection: better ownership by Member States and Stakeholders</vt:lpstr>
      <vt:lpstr>3. Conclusion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Social Situation in the EU and the Europe 2020 Strategy</dc:title>
  <dc:creator/>
  <cp:lastModifiedBy/>
  <cp:revision>16</cp:revision>
  <dcterms:created xsi:type="dcterms:W3CDTF">2011-04-14T13:51:51Z</dcterms:created>
  <dcterms:modified xsi:type="dcterms:W3CDTF">2014-10-11T15:51:14Z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TC100738469990</vt:lpwstr>
  </property>
</Properties>
</file>