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4013" r:id="rId2"/>
    <p:sldMasterId id="2147484026" r:id="rId3"/>
  </p:sldMasterIdLst>
  <p:notesMasterIdLst>
    <p:notesMasterId r:id="rId88"/>
  </p:notesMasterIdLst>
  <p:handoutMasterIdLst>
    <p:handoutMasterId r:id="rId89"/>
  </p:handoutMasterIdLst>
  <p:sldIdLst>
    <p:sldId id="347" r:id="rId4"/>
    <p:sldId id="414" r:id="rId5"/>
    <p:sldId id="256" r:id="rId6"/>
    <p:sldId id="318" r:id="rId7"/>
    <p:sldId id="335" r:id="rId8"/>
    <p:sldId id="325" r:id="rId9"/>
    <p:sldId id="326" r:id="rId10"/>
    <p:sldId id="328" r:id="rId11"/>
    <p:sldId id="297" r:id="rId12"/>
    <p:sldId id="330" r:id="rId13"/>
    <p:sldId id="320" r:id="rId14"/>
    <p:sldId id="319" r:id="rId15"/>
    <p:sldId id="327" r:id="rId16"/>
    <p:sldId id="334" r:id="rId17"/>
    <p:sldId id="344" r:id="rId18"/>
    <p:sldId id="323" r:id="rId19"/>
    <p:sldId id="346" r:id="rId20"/>
    <p:sldId id="337" r:id="rId21"/>
    <p:sldId id="338" r:id="rId22"/>
    <p:sldId id="336" r:id="rId23"/>
    <p:sldId id="341" r:id="rId24"/>
    <p:sldId id="332" r:id="rId25"/>
    <p:sldId id="331" r:id="rId26"/>
    <p:sldId id="333" r:id="rId27"/>
    <p:sldId id="343" r:id="rId28"/>
    <p:sldId id="345" r:id="rId29"/>
    <p:sldId id="353" r:id="rId30"/>
    <p:sldId id="354" r:id="rId31"/>
    <p:sldId id="355" r:id="rId32"/>
    <p:sldId id="356" r:id="rId33"/>
    <p:sldId id="357" r:id="rId34"/>
    <p:sldId id="358" r:id="rId35"/>
    <p:sldId id="359" r:id="rId36"/>
    <p:sldId id="360" r:id="rId37"/>
    <p:sldId id="361" r:id="rId38"/>
    <p:sldId id="362" r:id="rId39"/>
    <p:sldId id="363" r:id="rId40"/>
    <p:sldId id="364" r:id="rId41"/>
    <p:sldId id="365" r:id="rId42"/>
    <p:sldId id="366" r:id="rId43"/>
    <p:sldId id="367" r:id="rId44"/>
    <p:sldId id="368" r:id="rId45"/>
    <p:sldId id="369" r:id="rId46"/>
    <p:sldId id="370" r:id="rId47"/>
    <p:sldId id="371" r:id="rId48"/>
    <p:sldId id="372" r:id="rId49"/>
    <p:sldId id="373" r:id="rId50"/>
    <p:sldId id="374" r:id="rId51"/>
    <p:sldId id="375" r:id="rId52"/>
    <p:sldId id="376" r:id="rId53"/>
    <p:sldId id="377" r:id="rId54"/>
    <p:sldId id="378" r:id="rId55"/>
    <p:sldId id="379" r:id="rId56"/>
    <p:sldId id="380" r:id="rId57"/>
    <p:sldId id="381" r:id="rId58"/>
    <p:sldId id="382" r:id="rId59"/>
    <p:sldId id="383" r:id="rId60"/>
    <p:sldId id="384" r:id="rId61"/>
    <p:sldId id="385" r:id="rId62"/>
    <p:sldId id="386" r:id="rId63"/>
    <p:sldId id="387" r:id="rId64"/>
    <p:sldId id="388" r:id="rId65"/>
    <p:sldId id="389" r:id="rId66"/>
    <p:sldId id="390" r:id="rId67"/>
    <p:sldId id="391" r:id="rId68"/>
    <p:sldId id="392" r:id="rId69"/>
    <p:sldId id="393" r:id="rId70"/>
    <p:sldId id="394" r:id="rId71"/>
    <p:sldId id="395" r:id="rId72"/>
    <p:sldId id="396" r:id="rId73"/>
    <p:sldId id="397" r:id="rId74"/>
    <p:sldId id="398" r:id="rId75"/>
    <p:sldId id="399" r:id="rId76"/>
    <p:sldId id="400" r:id="rId77"/>
    <p:sldId id="401" r:id="rId78"/>
    <p:sldId id="402" r:id="rId79"/>
    <p:sldId id="403" r:id="rId80"/>
    <p:sldId id="404" r:id="rId81"/>
    <p:sldId id="405" r:id="rId82"/>
    <p:sldId id="406" r:id="rId83"/>
    <p:sldId id="407" r:id="rId84"/>
    <p:sldId id="408" r:id="rId85"/>
    <p:sldId id="409" r:id="rId86"/>
    <p:sldId id="410" r:id="rId87"/>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7D109"/>
    <a:srgbClr val="5F5F5F"/>
    <a:srgbClr val="808080"/>
    <a:srgbClr val="B2B2B2"/>
    <a:srgbClr val="DDDDDD"/>
    <a:srgbClr val="EAEAEA"/>
    <a:srgbClr val="111111"/>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p:scale>
          <a:sx n="70" d="100"/>
          <a:sy n="70" d="100"/>
        </p:scale>
        <p:origin x="-1302" y="-66"/>
      </p:cViewPr>
      <p:guideLst>
        <p:guide orient="horz" pos="2160"/>
        <p:guide pos="2880"/>
      </p:guideLst>
    </p:cSldViewPr>
  </p:slideViewPr>
  <p:outlineViewPr>
    <p:cViewPr>
      <p:scale>
        <a:sx n="33" d="100"/>
        <a:sy n="33" d="100"/>
      </p:scale>
      <p:origin x="0" y="12078"/>
    </p:cViewPr>
  </p:outlineViewPr>
  <p:notesTextViewPr>
    <p:cViewPr>
      <p:scale>
        <a:sx n="100" d="100"/>
        <a:sy n="100" d="100"/>
      </p:scale>
      <p:origin x="0" y="0"/>
    </p:cViewPr>
  </p:notesTextViewPr>
  <p:notesViewPr>
    <p:cSldViewPr>
      <p:cViewPr>
        <p:scale>
          <a:sx n="90" d="100"/>
          <a:sy n="90" d="100"/>
        </p:scale>
        <p:origin x="-1878" y="31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handoutMaster" Target="handoutMasters/handoutMaster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presProps" Target="pres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4" Type="http://schemas.openxmlformats.org/officeDocument/2006/relationships/slide" Target="slides/slide1.xml"/><Relationship Id="rId9"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er\Desktop\updated.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user\AppData\Local\Microsoft\Windows\Temporary%20Internet%20Files\Content.IE5\U7LZ8IUL\gov_dd_edpt1.xls"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Trade_Union_Membership_Statistics_-_201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SB%20update%20of%20presentation\labour%20disp.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934131671041121"/>
          <c:y val="0.16315281423155414"/>
          <c:w val="0.74112467191601061"/>
          <c:h val="0.73675153105861912"/>
        </c:manualLayout>
      </c:layout>
      <c:barChart>
        <c:barDir val="col"/>
        <c:grouping val="clustered"/>
        <c:varyColors val="0"/>
        <c:ser>
          <c:idx val="0"/>
          <c:order val="0"/>
          <c:tx>
            <c:strRef>
              <c:f>'Data (2)'!$B$11</c:f>
              <c:strCache>
                <c:ptCount val="1"/>
                <c:pt idx="0">
                  <c:v>2007</c:v>
                </c:pt>
              </c:strCache>
            </c:strRef>
          </c:tx>
          <c:invertIfNegative val="0"/>
          <c:cat>
            <c:strRef>
              <c:f>'Data (2)'!$A$12:$A$18</c:f>
              <c:strCache>
                <c:ptCount val="7"/>
                <c:pt idx="0">
                  <c:v>EU 27</c:v>
                </c:pt>
                <c:pt idx="1">
                  <c:v>CZ</c:v>
                </c:pt>
                <c:pt idx="2">
                  <c:v>DK</c:v>
                </c:pt>
                <c:pt idx="3">
                  <c:v>FR</c:v>
                </c:pt>
                <c:pt idx="4">
                  <c:v>IT</c:v>
                </c:pt>
                <c:pt idx="5">
                  <c:v>NL</c:v>
                </c:pt>
                <c:pt idx="6">
                  <c:v>UK</c:v>
                </c:pt>
              </c:strCache>
            </c:strRef>
          </c:cat>
          <c:val>
            <c:numRef>
              <c:f>'Data (2)'!$B$12:$B$18</c:f>
            </c:numRef>
          </c:val>
        </c:ser>
        <c:ser>
          <c:idx val="1"/>
          <c:order val="1"/>
          <c:tx>
            <c:strRef>
              <c:f>'Data (2)'!$C$11</c:f>
              <c:strCache>
                <c:ptCount val="1"/>
                <c:pt idx="0">
                  <c:v>2008</c:v>
                </c:pt>
              </c:strCache>
            </c:strRef>
          </c:tx>
          <c:spPr>
            <a:solidFill>
              <a:schemeClr val="accent5">
                <a:lumMod val="75000"/>
              </a:schemeClr>
            </a:solidFill>
          </c:spPr>
          <c:invertIfNegative val="0"/>
          <c:cat>
            <c:strRef>
              <c:f>'Data (2)'!$A$12:$A$18</c:f>
              <c:strCache>
                <c:ptCount val="7"/>
                <c:pt idx="0">
                  <c:v>EU 27</c:v>
                </c:pt>
                <c:pt idx="1">
                  <c:v>CZ</c:v>
                </c:pt>
                <c:pt idx="2">
                  <c:v>DK</c:v>
                </c:pt>
                <c:pt idx="3">
                  <c:v>FR</c:v>
                </c:pt>
                <c:pt idx="4">
                  <c:v>IT</c:v>
                </c:pt>
                <c:pt idx="5">
                  <c:v>NL</c:v>
                </c:pt>
                <c:pt idx="6">
                  <c:v>UK</c:v>
                </c:pt>
              </c:strCache>
            </c:strRef>
          </c:cat>
          <c:val>
            <c:numRef>
              <c:f>'Data (2)'!$C$12:$C$18</c:f>
              <c:numCache>
                <c:formatCode>#,##0.0</c:formatCode>
                <c:ptCount val="7"/>
                <c:pt idx="0">
                  <c:v>62.3</c:v>
                </c:pt>
                <c:pt idx="1">
                  <c:v>28.7</c:v>
                </c:pt>
                <c:pt idx="2">
                  <c:v>33.4</c:v>
                </c:pt>
                <c:pt idx="3">
                  <c:v>68.2</c:v>
                </c:pt>
                <c:pt idx="4">
                  <c:v>106.1</c:v>
                </c:pt>
                <c:pt idx="5">
                  <c:v>58.5</c:v>
                </c:pt>
                <c:pt idx="6">
                  <c:v>52.7</c:v>
                </c:pt>
              </c:numCache>
            </c:numRef>
          </c:val>
        </c:ser>
        <c:ser>
          <c:idx val="2"/>
          <c:order val="2"/>
          <c:tx>
            <c:strRef>
              <c:f>'Data (2)'!$D$11</c:f>
              <c:strCache>
                <c:ptCount val="1"/>
                <c:pt idx="0">
                  <c:v>2009</c:v>
                </c:pt>
              </c:strCache>
            </c:strRef>
          </c:tx>
          <c:spPr>
            <a:solidFill>
              <a:schemeClr val="tx2">
                <a:lumMod val="90000"/>
                <a:lumOff val="10000"/>
              </a:schemeClr>
            </a:solidFill>
          </c:spPr>
          <c:invertIfNegative val="0"/>
          <c:cat>
            <c:strRef>
              <c:f>'Data (2)'!$A$12:$A$18</c:f>
              <c:strCache>
                <c:ptCount val="7"/>
                <c:pt idx="0">
                  <c:v>EU 27</c:v>
                </c:pt>
                <c:pt idx="1">
                  <c:v>CZ</c:v>
                </c:pt>
                <c:pt idx="2">
                  <c:v>DK</c:v>
                </c:pt>
                <c:pt idx="3">
                  <c:v>FR</c:v>
                </c:pt>
                <c:pt idx="4">
                  <c:v>IT</c:v>
                </c:pt>
                <c:pt idx="5">
                  <c:v>NL</c:v>
                </c:pt>
                <c:pt idx="6">
                  <c:v>UK</c:v>
                </c:pt>
              </c:strCache>
            </c:strRef>
          </c:cat>
          <c:val>
            <c:numRef>
              <c:f>'Data (2)'!$D$12:$D$18</c:f>
              <c:numCache>
                <c:formatCode>#,##0.0</c:formatCode>
                <c:ptCount val="7"/>
                <c:pt idx="0">
                  <c:v>74.599999999999994</c:v>
                </c:pt>
                <c:pt idx="1">
                  <c:v>34.200000000000003</c:v>
                </c:pt>
                <c:pt idx="2">
                  <c:v>40.700000000000003</c:v>
                </c:pt>
                <c:pt idx="3">
                  <c:v>79.2</c:v>
                </c:pt>
                <c:pt idx="4">
                  <c:v>116.4</c:v>
                </c:pt>
                <c:pt idx="5">
                  <c:v>60.8</c:v>
                </c:pt>
                <c:pt idx="6">
                  <c:v>67.8</c:v>
                </c:pt>
              </c:numCache>
            </c:numRef>
          </c:val>
        </c:ser>
        <c:ser>
          <c:idx val="3"/>
          <c:order val="3"/>
          <c:tx>
            <c:strRef>
              <c:f>'Data (2)'!$E$11</c:f>
              <c:strCache>
                <c:ptCount val="1"/>
                <c:pt idx="0">
                  <c:v>2010</c:v>
                </c:pt>
              </c:strCache>
            </c:strRef>
          </c:tx>
          <c:spPr>
            <a:solidFill>
              <a:schemeClr val="accent3"/>
            </a:solidFill>
          </c:spPr>
          <c:invertIfNegative val="0"/>
          <c:cat>
            <c:strRef>
              <c:f>'Data (2)'!$A$12:$A$18</c:f>
              <c:strCache>
                <c:ptCount val="7"/>
                <c:pt idx="0">
                  <c:v>EU 27</c:v>
                </c:pt>
                <c:pt idx="1">
                  <c:v>CZ</c:v>
                </c:pt>
                <c:pt idx="2">
                  <c:v>DK</c:v>
                </c:pt>
                <c:pt idx="3">
                  <c:v>FR</c:v>
                </c:pt>
                <c:pt idx="4">
                  <c:v>IT</c:v>
                </c:pt>
                <c:pt idx="5">
                  <c:v>NL</c:v>
                </c:pt>
                <c:pt idx="6">
                  <c:v>UK</c:v>
                </c:pt>
              </c:strCache>
            </c:strRef>
          </c:cat>
          <c:val>
            <c:numRef>
              <c:f>'Data (2)'!$E$12:$E$18</c:f>
              <c:numCache>
                <c:formatCode>#,##0.0</c:formatCode>
                <c:ptCount val="7"/>
                <c:pt idx="0">
                  <c:v>80</c:v>
                </c:pt>
                <c:pt idx="1">
                  <c:v>37.800000000000004</c:v>
                </c:pt>
                <c:pt idx="2">
                  <c:v>42.7</c:v>
                </c:pt>
                <c:pt idx="3">
                  <c:v>82.4</c:v>
                </c:pt>
                <c:pt idx="4">
                  <c:v>119.3</c:v>
                </c:pt>
                <c:pt idx="5">
                  <c:v>63.1</c:v>
                </c:pt>
                <c:pt idx="6">
                  <c:v>79.400000000000006</c:v>
                </c:pt>
              </c:numCache>
            </c:numRef>
          </c:val>
        </c:ser>
        <c:ser>
          <c:idx val="4"/>
          <c:order val="4"/>
          <c:tx>
            <c:strRef>
              <c:f>'Data (2)'!$F$11</c:f>
              <c:strCache>
                <c:ptCount val="1"/>
                <c:pt idx="0">
                  <c:v>2011</c:v>
                </c:pt>
              </c:strCache>
            </c:strRef>
          </c:tx>
          <c:spPr>
            <a:solidFill>
              <a:srgbClr val="7030A0"/>
            </a:solidFill>
          </c:spPr>
          <c:invertIfNegative val="0"/>
          <c:cat>
            <c:strRef>
              <c:f>'Data (2)'!$A$12:$A$18</c:f>
              <c:strCache>
                <c:ptCount val="7"/>
                <c:pt idx="0">
                  <c:v>EU 27</c:v>
                </c:pt>
                <c:pt idx="1">
                  <c:v>CZ</c:v>
                </c:pt>
                <c:pt idx="2">
                  <c:v>DK</c:v>
                </c:pt>
                <c:pt idx="3">
                  <c:v>FR</c:v>
                </c:pt>
                <c:pt idx="4">
                  <c:v>IT</c:v>
                </c:pt>
                <c:pt idx="5">
                  <c:v>NL</c:v>
                </c:pt>
                <c:pt idx="6">
                  <c:v>UK</c:v>
                </c:pt>
              </c:strCache>
            </c:strRef>
          </c:cat>
          <c:val>
            <c:numRef>
              <c:f>'Data (2)'!$F$12:$F$18</c:f>
              <c:numCache>
                <c:formatCode>#,##0.0</c:formatCode>
                <c:ptCount val="7"/>
                <c:pt idx="0">
                  <c:v>82.5</c:v>
                </c:pt>
                <c:pt idx="1">
                  <c:v>40.800000000000004</c:v>
                </c:pt>
                <c:pt idx="2">
                  <c:v>46.4</c:v>
                </c:pt>
                <c:pt idx="3">
                  <c:v>85.8</c:v>
                </c:pt>
                <c:pt idx="4">
                  <c:v>120.8</c:v>
                </c:pt>
                <c:pt idx="5">
                  <c:v>65.5</c:v>
                </c:pt>
                <c:pt idx="6">
                  <c:v>85.5</c:v>
                </c:pt>
              </c:numCache>
            </c:numRef>
          </c:val>
        </c:ser>
        <c:ser>
          <c:idx val="5"/>
          <c:order val="5"/>
          <c:tx>
            <c:strRef>
              <c:f>'Data (2)'!$G$11</c:f>
              <c:strCache>
                <c:ptCount val="1"/>
                <c:pt idx="0">
                  <c:v>2012</c:v>
                </c:pt>
              </c:strCache>
            </c:strRef>
          </c:tx>
          <c:spPr>
            <a:solidFill>
              <a:schemeClr val="accent6">
                <a:lumMod val="75000"/>
              </a:schemeClr>
            </a:solidFill>
          </c:spPr>
          <c:invertIfNegative val="0"/>
          <c:cat>
            <c:strRef>
              <c:f>'Data (2)'!$A$12:$A$18</c:f>
              <c:strCache>
                <c:ptCount val="7"/>
                <c:pt idx="0">
                  <c:v>EU 27</c:v>
                </c:pt>
                <c:pt idx="1">
                  <c:v>CZ</c:v>
                </c:pt>
                <c:pt idx="2">
                  <c:v>DK</c:v>
                </c:pt>
                <c:pt idx="3">
                  <c:v>FR</c:v>
                </c:pt>
                <c:pt idx="4">
                  <c:v>IT</c:v>
                </c:pt>
                <c:pt idx="5">
                  <c:v>NL</c:v>
                </c:pt>
                <c:pt idx="6">
                  <c:v>UK</c:v>
                </c:pt>
              </c:strCache>
            </c:strRef>
          </c:cat>
          <c:val>
            <c:numRef>
              <c:f>'Data (2)'!$G$12:$G$18</c:f>
              <c:numCache>
                <c:formatCode>#,##0.0</c:formatCode>
                <c:ptCount val="7"/>
                <c:pt idx="0">
                  <c:v>85.3</c:v>
                </c:pt>
                <c:pt idx="1">
                  <c:v>45.8</c:v>
                </c:pt>
                <c:pt idx="2">
                  <c:v>45.8</c:v>
                </c:pt>
                <c:pt idx="3">
                  <c:v>90.2</c:v>
                </c:pt>
                <c:pt idx="4">
                  <c:v>127</c:v>
                </c:pt>
                <c:pt idx="5">
                  <c:v>71.2</c:v>
                </c:pt>
                <c:pt idx="6">
                  <c:v>90</c:v>
                </c:pt>
              </c:numCache>
            </c:numRef>
          </c:val>
        </c:ser>
        <c:dLbls>
          <c:showLegendKey val="0"/>
          <c:showVal val="0"/>
          <c:showCatName val="0"/>
          <c:showSerName val="0"/>
          <c:showPercent val="0"/>
          <c:showBubbleSize val="0"/>
        </c:dLbls>
        <c:gapWidth val="150"/>
        <c:axId val="72378240"/>
        <c:axId val="72379776"/>
      </c:barChart>
      <c:catAx>
        <c:axId val="72378240"/>
        <c:scaling>
          <c:orientation val="minMax"/>
        </c:scaling>
        <c:delete val="0"/>
        <c:axPos val="b"/>
        <c:majorTickMark val="out"/>
        <c:minorTickMark val="none"/>
        <c:tickLblPos val="nextTo"/>
        <c:txPr>
          <a:bodyPr/>
          <a:lstStyle/>
          <a:p>
            <a:pPr>
              <a:defRPr lang="en-GB" sz="2000"/>
            </a:pPr>
            <a:endParaRPr lang="nl-BE"/>
          </a:p>
        </c:txPr>
        <c:crossAx val="72379776"/>
        <c:crosses val="autoZero"/>
        <c:auto val="1"/>
        <c:lblAlgn val="ctr"/>
        <c:lblOffset val="100"/>
        <c:noMultiLvlLbl val="0"/>
      </c:catAx>
      <c:valAx>
        <c:axId val="72379776"/>
        <c:scaling>
          <c:orientation val="minMax"/>
          <c:max val="127"/>
          <c:min val="27"/>
        </c:scaling>
        <c:delete val="0"/>
        <c:axPos val="l"/>
        <c:majorGridlines/>
        <c:title>
          <c:tx>
            <c:rich>
              <a:bodyPr rot="0" vert="horz"/>
              <a:lstStyle/>
              <a:p>
                <a:pPr>
                  <a:defRPr lang="en-GB" sz="2000"/>
                </a:pPr>
                <a:r>
                  <a:rPr lang="en-GB" sz="2000"/>
                  <a:t>% GDP</a:t>
                </a:r>
              </a:p>
            </c:rich>
          </c:tx>
          <c:layout>
            <c:manualLayout>
              <c:xMode val="edge"/>
              <c:yMode val="edge"/>
              <c:x val="8.1944444444444528E-2"/>
              <c:y val="0.10244050743657061"/>
            </c:manualLayout>
          </c:layout>
          <c:overlay val="0"/>
        </c:title>
        <c:numFmt formatCode="#,##0.0" sourceLinked="1"/>
        <c:majorTickMark val="out"/>
        <c:minorTickMark val="none"/>
        <c:tickLblPos val="nextTo"/>
        <c:txPr>
          <a:bodyPr/>
          <a:lstStyle/>
          <a:p>
            <a:pPr>
              <a:defRPr lang="en-GB" sz="2000"/>
            </a:pPr>
            <a:endParaRPr lang="nl-BE"/>
          </a:p>
        </c:txPr>
        <c:crossAx val="72378240"/>
        <c:crosses val="autoZero"/>
        <c:crossBetween val="between"/>
      </c:valAx>
    </c:plotArea>
    <c:legend>
      <c:legendPos val="r"/>
      <c:layout/>
      <c:overlay val="0"/>
      <c:txPr>
        <a:bodyPr/>
        <a:lstStyle/>
        <a:p>
          <a:pPr>
            <a:defRPr lang="en-GB" sz="2000"/>
          </a:pPr>
          <a:endParaRPr lang="nl-BE"/>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l-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571642607174121"/>
          <c:y val="0.15285637212015171"/>
          <c:w val="0.78002734033245846"/>
          <c:h val="0.77564041994750899"/>
        </c:manualLayout>
      </c:layout>
      <c:barChart>
        <c:barDir val="col"/>
        <c:grouping val="clustered"/>
        <c:varyColors val="0"/>
        <c:ser>
          <c:idx val="0"/>
          <c:order val="0"/>
          <c:tx>
            <c:strRef>
              <c:f>'Data (2)'!$B$11</c:f>
              <c:strCache>
                <c:ptCount val="1"/>
                <c:pt idx="0">
                  <c:v>2007</c:v>
                </c:pt>
              </c:strCache>
            </c:strRef>
          </c:tx>
          <c:invertIfNegative val="0"/>
          <c:cat>
            <c:strRef>
              <c:f>'Data (2)'!$A$12:$A$18</c:f>
              <c:strCache>
                <c:ptCount val="7"/>
                <c:pt idx="0">
                  <c:v>EU 27</c:v>
                </c:pt>
                <c:pt idx="1">
                  <c:v>CZ</c:v>
                </c:pt>
                <c:pt idx="2">
                  <c:v>DK</c:v>
                </c:pt>
                <c:pt idx="3">
                  <c:v>FR</c:v>
                </c:pt>
                <c:pt idx="4">
                  <c:v>IT</c:v>
                </c:pt>
                <c:pt idx="5">
                  <c:v>NL</c:v>
                </c:pt>
                <c:pt idx="6">
                  <c:v>UK</c:v>
                </c:pt>
              </c:strCache>
            </c:strRef>
          </c:cat>
          <c:val>
            <c:numRef>
              <c:f>'Data (2)'!$B$12:$B$18</c:f>
            </c:numRef>
          </c:val>
        </c:ser>
        <c:ser>
          <c:idx val="1"/>
          <c:order val="1"/>
          <c:tx>
            <c:strRef>
              <c:f>'Data (2)'!$C$11</c:f>
              <c:strCache>
                <c:ptCount val="1"/>
                <c:pt idx="0">
                  <c:v>2008</c:v>
                </c:pt>
              </c:strCache>
            </c:strRef>
          </c:tx>
          <c:spPr>
            <a:solidFill>
              <a:schemeClr val="accent5">
                <a:lumMod val="50000"/>
              </a:schemeClr>
            </a:solidFill>
            <a:ln>
              <a:solidFill>
                <a:schemeClr val="accent5">
                  <a:lumMod val="50000"/>
                </a:schemeClr>
              </a:solidFill>
            </a:ln>
          </c:spPr>
          <c:invertIfNegative val="0"/>
          <c:cat>
            <c:strRef>
              <c:f>'Data (2)'!$A$12:$A$18</c:f>
              <c:strCache>
                <c:ptCount val="7"/>
                <c:pt idx="0">
                  <c:v>EU 27</c:v>
                </c:pt>
                <c:pt idx="1">
                  <c:v>CZ</c:v>
                </c:pt>
                <c:pt idx="2">
                  <c:v>DK</c:v>
                </c:pt>
                <c:pt idx="3">
                  <c:v>FR</c:v>
                </c:pt>
                <c:pt idx="4">
                  <c:v>IT</c:v>
                </c:pt>
                <c:pt idx="5">
                  <c:v>NL</c:v>
                </c:pt>
                <c:pt idx="6">
                  <c:v>UK</c:v>
                </c:pt>
              </c:strCache>
            </c:strRef>
          </c:cat>
          <c:val>
            <c:numRef>
              <c:f>'Data (2)'!$C$12:$C$18</c:f>
              <c:numCache>
                <c:formatCode>#,##0.0</c:formatCode>
                <c:ptCount val="7"/>
                <c:pt idx="0">
                  <c:v>-2.4</c:v>
                </c:pt>
                <c:pt idx="1">
                  <c:v>-2.2000000000000002</c:v>
                </c:pt>
                <c:pt idx="2">
                  <c:v>3.2</c:v>
                </c:pt>
                <c:pt idx="3">
                  <c:v>-3.3</c:v>
                </c:pt>
                <c:pt idx="4">
                  <c:v>-2.7</c:v>
                </c:pt>
                <c:pt idx="5">
                  <c:v>0.5</c:v>
                </c:pt>
                <c:pt idx="6">
                  <c:v>-5.0999999999999996</c:v>
                </c:pt>
              </c:numCache>
            </c:numRef>
          </c:val>
        </c:ser>
        <c:ser>
          <c:idx val="2"/>
          <c:order val="2"/>
          <c:tx>
            <c:strRef>
              <c:f>'Data (2)'!$D$11</c:f>
              <c:strCache>
                <c:ptCount val="1"/>
                <c:pt idx="0">
                  <c:v>2009</c:v>
                </c:pt>
              </c:strCache>
            </c:strRef>
          </c:tx>
          <c:spPr>
            <a:solidFill>
              <a:srgbClr val="09213B">
                <a:lumMod val="90000"/>
                <a:lumOff val="10000"/>
              </a:srgbClr>
            </a:solidFill>
          </c:spPr>
          <c:invertIfNegative val="0"/>
          <c:cat>
            <c:strRef>
              <c:f>'Data (2)'!$A$12:$A$18</c:f>
              <c:strCache>
                <c:ptCount val="7"/>
                <c:pt idx="0">
                  <c:v>EU 27</c:v>
                </c:pt>
                <c:pt idx="1">
                  <c:v>CZ</c:v>
                </c:pt>
                <c:pt idx="2">
                  <c:v>DK</c:v>
                </c:pt>
                <c:pt idx="3">
                  <c:v>FR</c:v>
                </c:pt>
                <c:pt idx="4">
                  <c:v>IT</c:v>
                </c:pt>
                <c:pt idx="5">
                  <c:v>NL</c:v>
                </c:pt>
                <c:pt idx="6">
                  <c:v>UK</c:v>
                </c:pt>
              </c:strCache>
            </c:strRef>
          </c:cat>
          <c:val>
            <c:numRef>
              <c:f>'Data (2)'!$D$12:$D$18</c:f>
              <c:numCache>
                <c:formatCode>#,##0.0</c:formatCode>
                <c:ptCount val="7"/>
                <c:pt idx="0">
                  <c:v>-6.9</c:v>
                </c:pt>
                <c:pt idx="1">
                  <c:v>-5.8</c:v>
                </c:pt>
                <c:pt idx="2">
                  <c:v>-2.7</c:v>
                </c:pt>
                <c:pt idx="3">
                  <c:v>-7.5</c:v>
                </c:pt>
                <c:pt idx="4">
                  <c:v>-5.5</c:v>
                </c:pt>
                <c:pt idx="5">
                  <c:v>-5.6</c:v>
                </c:pt>
                <c:pt idx="6">
                  <c:v>-11.5</c:v>
                </c:pt>
              </c:numCache>
            </c:numRef>
          </c:val>
        </c:ser>
        <c:ser>
          <c:idx val="3"/>
          <c:order val="3"/>
          <c:tx>
            <c:strRef>
              <c:f>'Data (2)'!$E$11</c:f>
              <c:strCache>
                <c:ptCount val="1"/>
                <c:pt idx="0">
                  <c:v>2010</c:v>
                </c:pt>
              </c:strCache>
            </c:strRef>
          </c:tx>
          <c:spPr>
            <a:solidFill>
              <a:srgbClr val="E2751D"/>
            </a:solidFill>
          </c:spPr>
          <c:invertIfNegative val="0"/>
          <c:cat>
            <c:strRef>
              <c:f>'Data (2)'!$A$12:$A$18</c:f>
              <c:strCache>
                <c:ptCount val="7"/>
                <c:pt idx="0">
                  <c:v>EU 27</c:v>
                </c:pt>
                <c:pt idx="1">
                  <c:v>CZ</c:v>
                </c:pt>
                <c:pt idx="2">
                  <c:v>DK</c:v>
                </c:pt>
                <c:pt idx="3">
                  <c:v>FR</c:v>
                </c:pt>
                <c:pt idx="4">
                  <c:v>IT</c:v>
                </c:pt>
                <c:pt idx="5">
                  <c:v>NL</c:v>
                </c:pt>
                <c:pt idx="6">
                  <c:v>UK</c:v>
                </c:pt>
              </c:strCache>
            </c:strRef>
          </c:cat>
          <c:val>
            <c:numRef>
              <c:f>'Data (2)'!$E$12:$E$18</c:f>
              <c:numCache>
                <c:formatCode>#,##0.0</c:formatCode>
                <c:ptCount val="7"/>
                <c:pt idx="0">
                  <c:v>-6.5</c:v>
                </c:pt>
                <c:pt idx="1">
                  <c:v>-4.8</c:v>
                </c:pt>
                <c:pt idx="2">
                  <c:v>-2.5</c:v>
                </c:pt>
                <c:pt idx="3">
                  <c:v>-7.1</c:v>
                </c:pt>
                <c:pt idx="4">
                  <c:v>-4.5</c:v>
                </c:pt>
                <c:pt idx="5">
                  <c:v>-5.0999999999999996</c:v>
                </c:pt>
                <c:pt idx="6">
                  <c:v>-10.200000000000001</c:v>
                </c:pt>
              </c:numCache>
            </c:numRef>
          </c:val>
        </c:ser>
        <c:ser>
          <c:idx val="4"/>
          <c:order val="4"/>
          <c:tx>
            <c:strRef>
              <c:f>'Data (2)'!$F$11</c:f>
              <c:strCache>
                <c:ptCount val="1"/>
                <c:pt idx="0">
                  <c:v>2011</c:v>
                </c:pt>
              </c:strCache>
            </c:strRef>
          </c:tx>
          <c:spPr>
            <a:solidFill>
              <a:srgbClr val="7030A0"/>
            </a:solidFill>
          </c:spPr>
          <c:invertIfNegative val="0"/>
          <c:cat>
            <c:strRef>
              <c:f>'Data (2)'!$A$12:$A$18</c:f>
              <c:strCache>
                <c:ptCount val="7"/>
                <c:pt idx="0">
                  <c:v>EU 27</c:v>
                </c:pt>
                <c:pt idx="1">
                  <c:v>CZ</c:v>
                </c:pt>
                <c:pt idx="2">
                  <c:v>DK</c:v>
                </c:pt>
                <c:pt idx="3">
                  <c:v>FR</c:v>
                </c:pt>
                <c:pt idx="4">
                  <c:v>IT</c:v>
                </c:pt>
                <c:pt idx="5">
                  <c:v>NL</c:v>
                </c:pt>
                <c:pt idx="6">
                  <c:v>UK</c:v>
                </c:pt>
              </c:strCache>
            </c:strRef>
          </c:cat>
          <c:val>
            <c:numRef>
              <c:f>'Data (2)'!$F$12:$F$18</c:f>
              <c:numCache>
                <c:formatCode>#,##0.0</c:formatCode>
                <c:ptCount val="7"/>
                <c:pt idx="0">
                  <c:v>-4.4000000000000004</c:v>
                </c:pt>
                <c:pt idx="1">
                  <c:v>-3.3</c:v>
                </c:pt>
                <c:pt idx="2">
                  <c:v>-1.8</c:v>
                </c:pt>
                <c:pt idx="3">
                  <c:v>-5.3</c:v>
                </c:pt>
                <c:pt idx="4">
                  <c:v>-3.8</c:v>
                </c:pt>
                <c:pt idx="5">
                  <c:v>-4.5</c:v>
                </c:pt>
                <c:pt idx="6">
                  <c:v>-7.8</c:v>
                </c:pt>
              </c:numCache>
            </c:numRef>
          </c:val>
        </c:ser>
        <c:ser>
          <c:idx val="5"/>
          <c:order val="5"/>
          <c:tx>
            <c:strRef>
              <c:f>'Data (2)'!$G$11</c:f>
              <c:strCache>
                <c:ptCount val="1"/>
                <c:pt idx="0">
                  <c:v>2012</c:v>
                </c:pt>
              </c:strCache>
            </c:strRef>
          </c:tx>
          <c:invertIfNegative val="0"/>
          <c:cat>
            <c:strRef>
              <c:f>'Data (2)'!$A$12:$A$18</c:f>
              <c:strCache>
                <c:ptCount val="7"/>
                <c:pt idx="0">
                  <c:v>EU 27</c:v>
                </c:pt>
                <c:pt idx="1">
                  <c:v>CZ</c:v>
                </c:pt>
                <c:pt idx="2">
                  <c:v>DK</c:v>
                </c:pt>
                <c:pt idx="3">
                  <c:v>FR</c:v>
                </c:pt>
                <c:pt idx="4">
                  <c:v>IT</c:v>
                </c:pt>
                <c:pt idx="5">
                  <c:v>NL</c:v>
                </c:pt>
                <c:pt idx="6">
                  <c:v>UK</c:v>
                </c:pt>
              </c:strCache>
            </c:strRef>
          </c:cat>
          <c:val>
            <c:numRef>
              <c:f>'Data (2)'!$G$12:$G$18</c:f>
              <c:numCache>
                <c:formatCode>#,##0.0</c:formatCode>
                <c:ptCount val="7"/>
                <c:pt idx="0">
                  <c:v>-4</c:v>
                </c:pt>
                <c:pt idx="1">
                  <c:v>-4.4000000000000004</c:v>
                </c:pt>
                <c:pt idx="2">
                  <c:v>-4</c:v>
                </c:pt>
                <c:pt idx="3">
                  <c:v>-4.8</c:v>
                </c:pt>
                <c:pt idx="4">
                  <c:v>-3</c:v>
                </c:pt>
                <c:pt idx="5">
                  <c:v>-4.0999999999999996</c:v>
                </c:pt>
                <c:pt idx="6">
                  <c:v>-6.3</c:v>
                </c:pt>
              </c:numCache>
            </c:numRef>
          </c:val>
        </c:ser>
        <c:dLbls>
          <c:showLegendKey val="0"/>
          <c:showVal val="0"/>
          <c:showCatName val="0"/>
          <c:showSerName val="0"/>
          <c:showPercent val="0"/>
          <c:showBubbleSize val="0"/>
        </c:dLbls>
        <c:gapWidth val="150"/>
        <c:axId val="42602880"/>
        <c:axId val="42604416"/>
      </c:barChart>
      <c:catAx>
        <c:axId val="42602880"/>
        <c:scaling>
          <c:orientation val="minMax"/>
        </c:scaling>
        <c:delete val="0"/>
        <c:axPos val="b"/>
        <c:majorGridlines/>
        <c:majorTickMark val="out"/>
        <c:minorTickMark val="none"/>
        <c:tickLblPos val="low"/>
        <c:txPr>
          <a:bodyPr/>
          <a:lstStyle/>
          <a:p>
            <a:pPr>
              <a:defRPr lang="en-GB" sz="2000"/>
            </a:pPr>
            <a:endParaRPr lang="nl-BE"/>
          </a:p>
        </c:txPr>
        <c:crossAx val="42604416"/>
        <c:crosses val="autoZero"/>
        <c:auto val="1"/>
        <c:lblAlgn val="ctr"/>
        <c:lblOffset val="100"/>
        <c:noMultiLvlLbl val="0"/>
      </c:catAx>
      <c:valAx>
        <c:axId val="42604416"/>
        <c:scaling>
          <c:orientation val="minMax"/>
          <c:max val="4.8"/>
          <c:min val="-11.8"/>
        </c:scaling>
        <c:delete val="0"/>
        <c:axPos val="l"/>
        <c:majorGridlines/>
        <c:title>
          <c:tx>
            <c:rich>
              <a:bodyPr rot="0" vert="horz"/>
              <a:lstStyle/>
              <a:p>
                <a:pPr>
                  <a:defRPr lang="en-GB"/>
                </a:pPr>
                <a:r>
                  <a:rPr lang="en-US" sz="2000" dirty="0" smtClean="0"/>
                  <a:t>% GDP</a:t>
                </a:r>
                <a:endParaRPr lang="en-US" sz="2000" dirty="0"/>
              </a:p>
            </c:rich>
          </c:tx>
          <c:layout>
            <c:manualLayout>
              <c:xMode val="edge"/>
              <c:yMode val="edge"/>
              <c:x val="5.8333333333333535E-2"/>
              <c:y val="0.10232925051035292"/>
            </c:manualLayout>
          </c:layout>
          <c:overlay val="0"/>
        </c:title>
        <c:numFmt formatCode="#,##0.0" sourceLinked="1"/>
        <c:majorTickMark val="out"/>
        <c:minorTickMark val="none"/>
        <c:tickLblPos val="nextTo"/>
        <c:txPr>
          <a:bodyPr/>
          <a:lstStyle/>
          <a:p>
            <a:pPr>
              <a:defRPr lang="en-GB" sz="2000"/>
            </a:pPr>
            <a:endParaRPr lang="nl-BE"/>
          </a:p>
        </c:txPr>
        <c:crossAx val="42602880"/>
        <c:crosses val="autoZero"/>
        <c:crossBetween val="between"/>
      </c:valAx>
    </c:plotArea>
    <c:legend>
      <c:legendPos val="r"/>
      <c:layout>
        <c:manualLayout>
          <c:xMode val="edge"/>
          <c:yMode val="edge"/>
          <c:x val="0.8840090769903779"/>
          <c:y val="0.41772776319626814"/>
          <c:w val="9.5157589676290566E-2"/>
          <c:h val="0.27935914260717409"/>
        </c:manualLayout>
      </c:layout>
      <c:overlay val="0"/>
      <c:txPr>
        <a:bodyPr/>
        <a:lstStyle/>
        <a:p>
          <a:pPr>
            <a:defRPr lang="en-GB" sz="2000"/>
          </a:pPr>
          <a:endParaRPr lang="nl-BE"/>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nl-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53466754155754"/>
          <c:y val="2.9078608552800256E-2"/>
          <c:w val="0.8935399168853897"/>
          <c:h val="0.85314807706523665"/>
        </c:manualLayout>
      </c:layout>
      <c:lineChart>
        <c:grouping val="standard"/>
        <c:varyColors val="0"/>
        <c:ser>
          <c:idx val="0"/>
          <c:order val="0"/>
          <c:tx>
            <c:strRef>
              <c:f>'Table 2.2'!$B$5</c:f>
              <c:strCache>
                <c:ptCount val="1"/>
                <c:pt idx="0">
                  <c:v>All employees</c:v>
                </c:pt>
              </c:strCache>
            </c:strRef>
          </c:tx>
          <c:cat>
            <c:numRef>
              <c:f>'Table 2.2'!$A$6:$A$23</c:f>
              <c:numCache>
                <c:formatCode>General</c:formatCode>
                <c:ptCount val="1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numCache>
            </c:numRef>
          </c:cat>
          <c:val>
            <c:numRef>
              <c:f>'Table 2.2'!$B$6:$B$23</c:f>
            </c:numRef>
          </c:val>
          <c:smooth val="0"/>
        </c:ser>
        <c:ser>
          <c:idx val="1"/>
          <c:order val="1"/>
          <c:tx>
            <c:strRef>
              <c:f>'Table 2.2'!$C$5</c:f>
              <c:strCache>
                <c:ptCount val="1"/>
                <c:pt idx="0">
                  <c:v>Male</c:v>
                </c:pt>
              </c:strCache>
            </c:strRef>
          </c:tx>
          <c:cat>
            <c:numRef>
              <c:f>'Table 2.2'!$A$6:$A$23</c:f>
              <c:numCache>
                <c:formatCode>General</c:formatCode>
                <c:ptCount val="1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numCache>
            </c:numRef>
          </c:cat>
          <c:val>
            <c:numRef>
              <c:f>'Table 2.2'!$C$6:$C$23</c:f>
            </c:numRef>
          </c:val>
          <c:smooth val="0"/>
        </c:ser>
        <c:ser>
          <c:idx val="2"/>
          <c:order val="2"/>
          <c:tx>
            <c:strRef>
              <c:f>'Table 2.2'!$D$5</c:f>
              <c:strCache>
                <c:ptCount val="1"/>
                <c:pt idx="0">
                  <c:v>Female</c:v>
                </c:pt>
              </c:strCache>
            </c:strRef>
          </c:tx>
          <c:cat>
            <c:numRef>
              <c:f>'Table 2.2'!$A$6:$A$23</c:f>
              <c:numCache>
                <c:formatCode>General</c:formatCode>
                <c:ptCount val="1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numCache>
            </c:numRef>
          </c:cat>
          <c:val>
            <c:numRef>
              <c:f>'Table 2.2'!$D$6:$D$23</c:f>
            </c:numRef>
          </c:val>
          <c:smooth val="0"/>
        </c:ser>
        <c:ser>
          <c:idx val="3"/>
          <c:order val="3"/>
          <c:tx>
            <c:strRef>
              <c:f>'Table 2.2'!$E$5</c:f>
              <c:strCache>
                <c:ptCount val="1"/>
              </c:strCache>
            </c:strRef>
          </c:tx>
          <c:cat>
            <c:numRef>
              <c:f>'Table 2.2'!$A$6:$A$23</c:f>
              <c:numCache>
                <c:formatCode>General</c:formatCode>
                <c:ptCount val="1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numCache>
            </c:numRef>
          </c:cat>
          <c:val>
            <c:numRef>
              <c:f>'Table 2.2'!$E$6:$E$23</c:f>
            </c:numRef>
          </c:val>
          <c:smooth val="0"/>
        </c:ser>
        <c:ser>
          <c:idx val="4"/>
          <c:order val="4"/>
          <c:tx>
            <c:strRef>
              <c:f>'Table 2.2'!$F$5</c:f>
              <c:strCache>
                <c:ptCount val="1"/>
                <c:pt idx="0">
                  <c:v>All employees</c:v>
                </c:pt>
              </c:strCache>
            </c:strRef>
          </c:tx>
          <c:cat>
            <c:numRef>
              <c:f>'Table 2.2'!$A$6:$A$23</c:f>
              <c:numCache>
                <c:formatCode>General</c:formatCode>
                <c:ptCount val="1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numCache>
            </c:numRef>
          </c:cat>
          <c:val>
            <c:numRef>
              <c:f>'Table 2.2'!$F$6:$F$23</c:f>
            </c:numRef>
          </c:val>
          <c:smooth val="0"/>
        </c:ser>
        <c:ser>
          <c:idx val="5"/>
          <c:order val="5"/>
          <c:tx>
            <c:strRef>
              <c:f>'Table 2.2'!$G$5</c:f>
              <c:strCache>
                <c:ptCount val="1"/>
                <c:pt idx="0">
                  <c:v>Male</c:v>
                </c:pt>
              </c:strCache>
            </c:strRef>
          </c:tx>
          <c:cat>
            <c:numRef>
              <c:f>'Table 2.2'!$A$6:$A$23</c:f>
              <c:numCache>
                <c:formatCode>General</c:formatCode>
                <c:ptCount val="1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numCache>
            </c:numRef>
          </c:cat>
          <c:val>
            <c:numRef>
              <c:f>'Table 2.2'!$G$6:$G$23</c:f>
            </c:numRef>
          </c:val>
          <c:smooth val="0"/>
        </c:ser>
        <c:ser>
          <c:idx val="6"/>
          <c:order val="6"/>
          <c:tx>
            <c:strRef>
              <c:f>'Table 2.2'!$H$5</c:f>
              <c:strCache>
                <c:ptCount val="1"/>
                <c:pt idx="0">
                  <c:v>Female</c:v>
                </c:pt>
              </c:strCache>
            </c:strRef>
          </c:tx>
          <c:cat>
            <c:numRef>
              <c:f>'Table 2.2'!$A$6:$A$23</c:f>
              <c:numCache>
                <c:formatCode>General</c:formatCode>
                <c:ptCount val="1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numCache>
            </c:numRef>
          </c:cat>
          <c:val>
            <c:numRef>
              <c:f>'Table 2.2'!$H$6:$H$23</c:f>
            </c:numRef>
          </c:val>
          <c:smooth val="0"/>
        </c:ser>
        <c:ser>
          <c:idx val="7"/>
          <c:order val="7"/>
          <c:tx>
            <c:strRef>
              <c:f>'Table 2.2'!$I$5</c:f>
              <c:strCache>
                <c:ptCount val="1"/>
              </c:strCache>
            </c:strRef>
          </c:tx>
          <c:cat>
            <c:numRef>
              <c:f>'Table 2.2'!$A$6:$A$23</c:f>
              <c:numCache>
                <c:formatCode>General</c:formatCode>
                <c:ptCount val="1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numCache>
            </c:numRef>
          </c:cat>
          <c:val>
            <c:numRef>
              <c:f>'Table 2.2'!$I$6:$I$23</c:f>
            </c:numRef>
          </c:val>
          <c:smooth val="0"/>
        </c:ser>
        <c:ser>
          <c:idx val="8"/>
          <c:order val="8"/>
          <c:tx>
            <c:strRef>
              <c:f>'Table 2.2'!$J$5</c:f>
              <c:strCache>
                <c:ptCount val="1"/>
                <c:pt idx="0">
                  <c:v>All </c:v>
                </c:pt>
              </c:strCache>
            </c:strRef>
          </c:tx>
          <c:spPr>
            <a:ln w="63500">
              <a:solidFill>
                <a:srgbClr val="0070C0"/>
              </a:solidFill>
            </a:ln>
          </c:spPr>
          <c:marker>
            <c:symbol val="none"/>
          </c:marker>
          <c:cat>
            <c:numRef>
              <c:f>'Table 2.2'!$A$6:$A$23</c:f>
              <c:numCache>
                <c:formatCode>General</c:formatCode>
                <c:ptCount val="1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numCache>
            </c:numRef>
          </c:cat>
          <c:val>
            <c:numRef>
              <c:f>'Table 2.2'!$J$6:$J$23</c:f>
              <c:numCache>
                <c:formatCode>0.0</c:formatCode>
                <c:ptCount val="18"/>
                <c:pt idx="0">
                  <c:v>61.3</c:v>
                </c:pt>
                <c:pt idx="1">
                  <c:v>60.7</c:v>
                </c:pt>
                <c:pt idx="2">
                  <c:v>61.2</c:v>
                </c:pt>
                <c:pt idx="3">
                  <c:v>60.4</c:v>
                </c:pt>
                <c:pt idx="4">
                  <c:v>59.9</c:v>
                </c:pt>
                <c:pt idx="5">
                  <c:v>60.3</c:v>
                </c:pt>
                <c:pt idx="6">
                  <c:v>59.7</c:v>
                </c:pt>
                <c:pt idx="7">
                  <c:v>59.8</c:v>
                </c:pt>
                <c:pt idx="8">
                  <c:v>59.4</c:v>
                </c:pt>
                <c:pt idx="9">
                  <c:v>58.8</c:v>
                </c:pt>
                <c:pt idx="10">
                  <c:v>58.2</c:v>
                </c:pt>
                <c:pt idx="11">
                  <c:v>58.7</c:v>
                </c:pt>
                <c:pt idx="12">
                  <c:v>59</c:v>
                </c:pt>
                <c:pt idx="13">
                  <c:v>57.1</c:v>
                </c:pt>
                <c:pt idx="14">
                  <c:v>56.6</c:v>
                </c:pt>
                <c:pt idx="15">
                  <c:v>56.3</c:v>
                </c:pt>
                <c:pt idx="16">
                  <c:v>56.6</c:v>
                </c:pt>
                <c:pt idx="17">
                  <c:v>56.3</c:v>
                </c:pt>
              </c:numCache>
            </c:numRef>
          </c:val>
          <c:smooth val="0"/>
        </c:ser>
        <c:ser>
          <c:idx val="9"/>
          <c:order val="9"/>
          <c:tx>
            <c:strRef>
              <c:f>'Table 2.2'!$K$5</c:f>
              <c:strCache>
                <c:ptCount val="1"/>
                <c:pt idx="0">
                  <c:v>Male</c:v>
                </c:pt>
              </c:strCache>
            </c:strRef>
          </c:tx>
          <c:spPr>
            <a:ln w="57150">
              <a:solidFill>
                <a:srgbClr val="C00000"/>
              </a:solidFill>
            </a:ln>
          </c:spPr>
          <c:marker>
            <c:symbol val="none"/>
          </c:marker>
          <c:cat>
            <c:numRef>
              <c:f>'Table 2.2'!$A$6:$A$23</c:f>
              <c:numCache>
                <c:formatCode>General</c:formatCode>
                <c:ptCount val="1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numCache>
            </c:numRef>
          </c:cat>
          <c:val>
            <c:numRef>
              <c:f>'Table 2.2'!$K$6:$K$23</c:f>
              <c:numCache>
                <c:formatCode>0.0</c:formatCode>
                <c:ptCount val="18"/>
                <c:pt idx="0">
                  <c:v>68</c:v>
                </c:pt>
                <c:pt idx="1">
                  <c:v>67.7</c:v>
                </c:pt>
                <c:pt idx="2">
                  <c:v>68</c:v>
                </c:pt>
                <c:pt idx="3">
                  <c:v>66.599999999999994</c:v>
                </c:pt>
                <c:pt idx="4">
                  <c:v>66.3</c:v>
                </c:pt>
                <c:pt idx="5">
                  <c:v>65.7</c:v>
                </c:pt>
                <c:pt idx="6">
                  <c:v>66.3</c:v>
                </c:pt>
                <c:pt idx="7">
                  <c:v>63.7</c:v>
                </c:pt>
                <c:pt idx="8">
                  <c:v>64.5</c:v>
                </c:pt>
                <c:pt idx="9">
                  <c:v>62</c:v>
                </c:pt>
                <c:pt idx="10">
                  <c:v>60.6</c:v>
                </c:pt>
                <c:pt idx="11">
                  <c:v>61</c:v>
                </c:pt>
                <c:pt idx="12">
                  <c:v>61.3</c:v>
                </c:pt>
                <c:pt idx="13">
                  <c:v>58.7</c:v>
                </c:pt>
                <c:pt idx="14">
                  <c:v>56.1</c:v>
                </c:pt>
                <c:pt idx="15">
                  <c:v>54.9</c:v>
                </c:pt>
                <c:pt idx="16">
                  <c:v>55.4</c:v>
                </c:pt>
                <c:pt idx="17">
                  <c:v>55.9</c:v>
                </c:pt>
              </c:numCache>
            </c:numRef>
          </c:val>
          <c:smooth val="0"/>
        </c:ser>
        <c:ser>
          <c:idx val="10"/>
          <c:order val="10"/>
          <c:tx>
            <c:strRef>
              <c:f>'Table 2.2'!$L$5</c:f>
              <c:strCache>
                <c:ptCount val="1"/>
                <c:pt idx="0">
                  <c:v>Female</c:v>
                </c:pt>
              </c:strCache>
            </c:strRef>
          </c:tx>
          <c:spPr>
            <a:ln w="57150">
              <a:solidFill>
                <a:srgbClr val="92D050"/>
              </a:solidFill>
            </a:ln>
          </c:spPr>
          <c:marker>
            <c:symbol val="none"/>
          </c:marker>
          <c:cat>
            <c:numRef>
              <c:f>'Table 2.2'!$A$6:$A$23</c:f>
              <c:numCache>
                <c:formatCode>General</c:formatCode>
                <c:ptCount val="1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numCache>
            </c:numRef>
          </c:cat>
          <c:val>
            <c:numRef>
              <c:f>'Table 2.2'!$L$6:$L$23</c:f>
              <c:numCache>
                <c:formatCode>0.0</c:formatCode>
                <c:ptCount val="18"/>
                <c:pt idx="0">
                  <c:v>57</c:v>
                </c:pt>
                <c:pt idx="1">
                  <c:v>56.6</c:v>
                </c:pt>
                <c:pt idx="2">
                  <c:v>57.3</c:v>
                </c:pt>
                <c:pt idx="3">
                  <c:v>56.8</c:v>
                </c:pt>
                <c:pt idx="4">
                  <c:v>56.3</c:v>
                </c:pt>
                <c:pt idx="5">
                  <c:v>57.3</c:v>
                </c:pt>
                <c:pt idx="6">
                  <c:v>56.2</c:v>
                </c:pt>
                <c:pt idx="7">
                  <c:v>57.7</c:v>
                </c:pt>
                <c:pt idx="8">
                  <c:v>56.7</c:v>
                </c:pt>
                <c:pt idx="9">
                  <c:v>57.1</c:v>
                </c:pt>
                <c:pt idx="10">
                  <c:v>56.9</c:v>
                </c:pt>
                <c:pt idx="11">
                  <c:v>57.5</c:v>
                </c:pt>
                <c:pt idx="12">
                  <c:v>57.8</c:v>
                </c:pt>
                <c:pt idx="13">
                  <c:v>56.3</c:v>
                </c:pt>
                <c:pt idx="14">
                  <c:v>56.8</c:v>
                </c:pt>
                <c:pt idx="15">
                  <c:v>57</c:v>
                </c:pt>
                <c:pt idx="16">
                  <c:v>57.1</c:v>
                </c:pt>
                <c:pt idx="17">
                  <c:v>56.5</c:v>
                </c:pt>
              </c:numCache>
            </c:numRef>
          </c:val>
          <c:smooth val="0"/>
        </c:ser>
        <c:dLbls>
          <c:showLegendKey val="0"/>
          <c:showVal val="0"/>
          <c:showCatName val="0"/>
          <c:showSerName val="0"/>
          <c:showPercent val="0"/>
          <c:showBubbleSize val="0"/>
        </c:dLbls>
        <c:marker val="1"/>
        <c:smooth val="0"/>
        <c:axId val="73534080"/>
        <c:axId val="73544064"/>
      </c:lineChart>
      <c:catAx>
        <c:axId val="73534080"/>
        <c:scaling>
          <c:orientation val="minMax"/>
        </c:scaling>
        <c:delete val="0"/>
        <c:axPos val="b"/>
        <c:numFmt formatCode="General" sourceLinked="1"/>
        <c:majorTickMark val="none"/>
        <c:minorTickMark val="none"/>
        <c:tickLblPos val="nextTo"/>
        <c:txPr>
          <a:bodyPr/>
          <a:lstStyle/>
          <a:p>
            <a:pPr>
              <a:defRPr sz="1500"/>
            </a:pPr>
            <a:endParaRPr lang="nl-BE"/>
          </a:p>
        </c:txPr>
        <c:crossAx val="73544064"/>
        <c:crosses val="autoZero"/>
        <c:auto val="1"/>
        <c:lblAlgn val="ctr"/>
        <c:lblOffset val="100"/>
        <c:noMultiLvlLbl val="0"/>
      </c:catAx>
      <c:valAx>
        <c:axId val="73544064"/>
        <c:scaling>
          <c:orientation val="minMax"/>
          <c:max val="68.8"/>
          <c:min val="54.8"/>
        </c:scaling>
        <c:delete val="0"/>
        <c:axPos val="l"/>
        <c:majorGridlines/>
        <c:title>
          <c:tx>
            <c:rich>
              <a:bodyPr/>
              <a:lstStyle/>
              <a:p>
                <a:pPr>
                  <a:defRPr sz="1400">
                    <a:latin typeface="+mn-lt"/>
                  </a:defRPr>
                </a:pPr>
                <a:r>
                  <a:rPr lang="en-US" sz="1400">
                    <a:latin typeface="+mn-lt"/>
                  </a:rPr>
                  <a:t>Per cent, not seasonally adjusted</a:t>
                </a:r>
              </a:p>
            </c:rich>
          </c:tx>
          <c:layout/>
          <c:overlay val="0"/>
        </c:title>
        <c:numFmt formatCode="0.0" sourceLinked="1"/>
        <c:majorTickMark val="none"/>
        <c:minorTickMark val="none"/>
        <c:tickLblPos val="nextTo"/>
        <c:txPr>
          <a:bodyPr/>
          <a:lstStyle/>
          <a:p>
            <a:pPr>
              <a:defRPr sz="1500"/>
            </a:pPr>
            <a:endParaRPr lang="nl-BE"/>
          </a:p>
        </c:txPr>
        <c:crossAx val="73534080"/>
        <c:crosses val="autoZero"/>
        <c:crossBetween val="between"/>
      </c:valAx>
      <c:spPr>
        <a:noFill/>
        <a:ln w="25400">
          <a:noFill/>
        </a:ln>
      </c:spPr>
    </c:plotArea>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nl-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549759405074256E-2"/>
          <c:y val="2.3461773907915682E-2"/>
          <c:w val="0.66208912948381626"/>
          <c:h val="0.87125772604872564"/>
        </c:manualLayout>
      </c:layout>
      <c:lineChart>
        <c:grouping val="standard"/>
        <c:varyColors val="0"/>
        <c:ser>
          <c:idx val="0"/>
          <c:order val="0"/>
          <c:tx>
            <c:strRef>
              <c:f>Sheet1!$B$3</c:f>
              <c:strCache>
                <c:ptCount val="1"/>
                <c:pt idx="0">
                  <c:v>Working days lost (thousands)</c:v>
                </c:pt>
              </c:strCache>
            </c:strRef>
          </c:tx>
          <c:cat>
            <c:numRef>
              <c:f>Sheet1!$A$4:$A$176</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Sheet1!$B$4:$B$176</c:f>
            </c:numRef>
          </c:val>
          <c:smooth val="0"/>
        </c:ser>
        <c:ser>
          <c:idx val="1"/>
          <c:order val="1"/>
          <c:tx>
            <c:strRef>
              <c:f>Sheet1!$C$3</c:f>
              <c:strCache>
                <c:ptCount val="1"/>
                <c:pt idx="0">
                  <c:v>Number of stoppages</c:v>
                </c:pt>
              </c:strCache>
            </c:strRef>
          </c:tx>
          <c:cat>
            <c:numRef>
              <c:f>Sheet1!$A$4:$A$176</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Sheet1!$C$4:$C$176</c:f>
            </c:numRef>
          </c:val>
          <c:smooth val="0"/>
        </c:ser>
        <c:ser>
          <c:idx val="2"/>
          <c:order val="2"/>
          <c:tx>
            <c:strRef>
              <c:f>Sheet1!$D$3</c:f>
              <c:strCache>
                <c:ptCount val="1"/>
                <c:pt idx="0">
                  <c:v>Workers involved (thousands)</c:v>
                </c:pt>
              </c:strCache>
            </c:strRef>
          </c:tx>
          <c:cat>
            <c:numRef>
              <c:f>Sheet1!$A$4:$A$176</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Sheet1!$D$4:$D$176</c:f>
            </c:numRef>
          </c:val>
          <c:smooth val="0"/>
        </c:ser>
        <c:ser>
          <c:idx val="3"/>
          <c:order val="3"/>
          <c:tx>
            <c:strRef>
              <c:f>Sheet1!$E$3</c:f>
              <c:strCache>
                <c:ptCount val="1"/>
                <c:pt idx="0">
                  <c:v>Working days lost in the Public Sector </c:v>
                </c:pt>
              </c:strCache>
            </c:strRef>
          </c:tx>
          <c:spPr>
            <a:ln w="60325"/>
          </c:spPr>
          <c:marker>
            <c:symbol val="x"/>
            <c:size val="15"/>
            <c:spPr>
              <a:ln w="73025"/>
            </c:spPr>
          </c:marker>
          <c:cat>
            <c:numRef>
              <c:f>Sheet1!$A$4:$A$176</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Sheet1!$E$4:$E$176</c:f>
              <c:numCache>
                <c:formatCode>0.00</c:formatCode>
                <c:ptCount val="14"/>
                <c:pt idx="0" formatCode="General">
                  <c:v>30.25</c:v>
                </c:pt>
                <c:pt idx="1">
                  <c:v>32.916666666666394</c:v>
                </c:pt>
                <c:pt idx="2">
                  <c:v>93.75</c:v>
                </c:pt>
                <c:pt idx="3">
                  <c:v>30.25</c:v>
                </c:pt>
                <c:pt idx="4">
                  <c:v>61.916666666666394</c:v>
                </c:pt>
                <c:pt idx="5">
                  <c:v>8.25</c:v>
                </c:pt>
                <c:pt idx="6" formatCode="#,##0">
                  <c:v>54.666666666666487</c:v>
                </c:pt>
                <c:pt idx="7" formatCode="General">
                  <c:v>83.5</c:v>
                </c:pt>
                <c:pt idx="8" formatCode="General">
                  <c:v>59.25</c:v>
                </c:pt>
                <c:pt idx="9">
                  <c:v>30.666666666666668</c:v>
                </c:pt>
                <c:pt idx="10">
                  <c:v>26.166666666666668</c:v>
                </c:pt>
                <c:pt idx="11">
                  <c:v>106.33333333333314</c:v>
                </c:pt>
                <c:pt idx="12" formatCode="General">
                  <c:v>16.5</c:v>
                </c:pt>
                <c:pt idx="13" formatCode="General">
                  <c:v>30</c:v>
                </c:pt>
              </c:numCache>
            </c:numRef>
          </c:val>
          <c:smooth val="0"/>
        </c:ser>
        <c:ser>
          <c:idx val="4"/>
          <c:order val="4"/>
          <c:tx>
            <c:strRef>
              <c:f>Sheet1!$F$3</c:f>
              <c:strCache>
                <c:ptCount val="1"/>
                <c:pt idx="0">
                  <c:v>Working days lost in the Private Sector </c:v>
                </c:pt>
              </c:strCache>
            </c:strRef>
          </c:tx>
          <c:spPr>
            <a:ln w="63500"/>
          </c:spPr>
          <c:marker>
            <c:symbol val="triangle"/>
            <c:size val="14"/>
            <c:spPr>
              <a:ln w="73025"/>
            </c:spPr>
          </c:marker>
          <c:cat>
            <c:numRef>
              <c:f>Sheet1!$A$4:$A$176</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Sheet1!$F$4:$F$176</c:f>
              <c:numCache>
                <c:formatCode>0.00</c:formatCode>
                <c:ptCount val="14"/>
                <c:pt idx="0" formatCode="General">
                  <c:v>11.25</c:v>
                </c:pt>
                <c:pt idx="1">
                  <c:v>10.666666666666691</c:v>
                </c:pt>
                <c:pt idx="2">
                  <c:v>16.75</c:v>
                </c:pt>
                <c:pt idx="3">
                  <c:v>9.8333333333333357</c:v>
                </c:pt>
                <c:pt idx="4">
                  <c:v>13.75</c:v>
                </c:pt>
                <c:pt idx="5">
                  <c:v>5.0833333333333472</c:v>
                </c:pt>
                <c:pt idx="6" formatCode="#,##0">
                  <c:v>8</c:v>
                </c:pt>
                <c:pt idx="7" formatCode="General">
                  <c:v>3</c:v>
                </c:pt>
                <c:pt idx="8" formatCode="General">
                  <c:v>4</c:v>
                </c:pt>
                <c:pt idx="9" formatCode="General">
                  <c:v>7.5</c:v>
                </c:pt>
                <c:pt idx="10">
                  <c:v>4.4166666666666714</c:v>
                </c:pt>
                <c:pt idx="11">
                  <c:v>9.5833333333333357</c:v>
                </c:pt>
                <c:pt idx="12" formatCode="General">
                  <c:v>4.25</c:v>
                </c:pt>
                <c:pt idx="13">
                  <c:v>1.3333333333333333</c:v>
                </c:pt>
              </c:numCache>
            </c:numRef>
          </c:val>
          <c:smooth val="0"/>
        </c:ser>
        <c:ser>
          <c:idx val="5"/>
          <c:order val="5"/>
          <c:tx>
            <c:strRef>
              <c:f>Sheet1!$G$3</c:f>
              <c:strCache>
                <c:ptCount val="1"/>
                <c:pt idx="0">
                  <c:v>Number of stoppages in the Public Sector</c:v>
                </c:pt>
              </c:strCache>
            </c:strRef>
          </c:tx>
          <c:spPr>
            <a:ln w="69850"/>
          </c:spPr>
          <c:marker>
            <c:symbol val="x"/>
            <c:size val="14"/>
            <c:spPr>
              <a:ln w="184150"/>
            </c:spPr>
          </c:marker>
          <c:cat>
            <c:numRef>
              <c:f>Sheet1!$A$4:$A$176</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Sheet1!$G$4:$G$176</c:f>
              <c:numCache>
                <c:formatCode>0.00</c:formatCode>
                <c:ptCount val="14"/>
                <c:pt idx="0" formatCode="General">
                  <c:v>11.5</c:v>
                </c:pt>
                <c:pt idx="1">
                  <c:v>12.083333333333334</c:v>
                </c:pt>
                <c:pt idx="2">
                  <c:v>7.75</c:v>
                </c:pt>
                <c:pt idx="3">
                  <c:v>6.5833333333333472</c:v>
                </c:pt>
                <c:pt idx="4">
                  <c:v>8.25</c:v>
                </c:pt>
                <c:pt idx="5">
                  <c:v>6.4166666666666714</c:v>
                </c:pt>
                <c:pt idx="6">
                  <c:v>9.3333333333333357</c:v>
                </c:pt>
                <c:pt idx="7">
                  <c:v>10.583333333333334</c:v>
                </c:pt>
                <c:pt idx="8">
                  <c:v>7.166666666666667</c:v>
                </c:pt>
                <c:pt idx="9">
                  <c:v>5.666666666666667</c:v>
                </c:pt>
                <c:pt idx="10" formatCode="General">
                  <c:v>5.5</c:v>
                </c:pt>
                <c:pt idx="11" formatCode="#,##0">
                  <c:v>9.5</c:v>
                </c:pt>
                <c:pt idx="12">
                  <c:v>7.0833333333333472</c:v>
                </c:pt>
                <c:pt idx="13">
                  <c:v>5.666666666666667</c:v>
                </c:pt>
              </c:numCache>
            </c:numRef>
          </c:val>
          <c:smooth val="0"/>
        </c:ser>
        <c:ser>
          <c:idx val="6"/>
          <c:order val="6"/>
          <c:tx>
            <c:strRef>
              <c:f>Sheet1!$H$3</c:f>
              <c:strCache>
                <c:ptCount val="1"/>
                <c:pt idx="0">
                  <c:v>Number of stoppages in the Private Sector</c:v>
                </c:pt>
              </c:strCache>
            </c:strRef>
          </c:tx>
          <c:spPr>
            <a:ln w="66675"/>
          </c:spPr>
          <c:marker>
            <c:symbol val="circle"/>
            <c:size val="12"/>
            <c:spPr>
              <a:ln w="66675"/>
            </c:spPr>
          </c:marker>
          <c:cat>
            <c:numRef>
              <c:f>Sheet1!$A$4:$A$176</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Sheet1!$H$4:$H$176</c:f>
              <c:numCache>
                <c:formatCode>0.00</c:formatCode>
                <c:ptCount val="14"/>
                <c:pt idx="0" formatCode="General">
                  <c:v>11</c:v>
                </c:pt>
                <c:pt idx="1">
                  <c:v>9.5</c:v>
                </c:pt>
                <c:pt idx="2">
                  <c:v>10.916666666666691</c:v>
                </c:pt>
                <c:pt idx="3">
                  <c:v>8.8333333333333357</c:v>
                </c:pt>
                <c:pt idx="4">
                  <c:v>7.8333333333333472</c:v>
                </c:pt>
                <c:pt idx="5">
                  <c:v>7.25</c:v>
                </c:pt>
                <c:pt idx="6">
                  <c:v>8.0833333333333357</c:v>
                </c:pt>
                <c:pt idx="7" formatCode="General">
                  <c:v>5.5</c:v>
                </c:pt>
                <c:pt idx="8">
                  <c:v>6.8333333333333472</c:v>
                </c:pt>
                <c:pt idx="9">
                  <c:v>5.166666666666667</c:v>
                </c:pt>
                <c:pt idx="10">
                  <c:v>5.0833333333333472</c:v>
                </c:pt>
                <c:pt idx="11" formatCode="#,##0">
                  <c:v>6.666666666666667</c:v>
                </c:pt>
                <c:pt idx="12" formatCode="General">
                  <c:v>8</c:v>
                </c:pt>
                <c:pt idx="13">
                  <c:v>3.6666666666666665</c:v>
                </c:pt>
              </c:numCache>
            </c:numRef>
          </c:val>
          <c:smooth val="0"/>
        </c:ser>
        <c:dLbls>
          <c:showLegendKey val="0"/>
          <c:showVal val="0"/>
          <c:showCatName val="0"/>
          <c:showSerName val="0"/>
          <c:showPercent val="0"/>
          <c:showBubbleSize val="0"/>
        </c:dLbls>
        <c:marker val="1"/>
        <c:smooth val="0"/>
        <c:axId val="73603712"/>
        <c:axId val="73626752"/>
      </c:lineChart>
      <c:catAx>
        <c:axId val="73603712"/>
        <c:scaling>
          <c:orientation val="minMax"/>
        </c:scaling>
        <c:delete val="0"/>
        <c:axPos val="b"/>
        <c:title>
          <c:tx>
            <c:rich>
              <a:bodyPr/>
              <a:lstStyle/>
              <a:p>
                <a:pPr>
                  <a:defRPr sz="1600"/>
                </a:pPr>
                <a:r>
                  <a:rPr lang="en-US" sz="1600"/>
                  <a:t>Average</a:t>
                </a:r>
              </a:p>
            </c:rich>
          </c:tx>
          <c:layout/>
          <c:overlay val="0"/>
        </c:title>
        <c:numFmt formatCode="General" sourceLinked="1"/>
        <c:majorTickMark val="none"/>
        <c:minorTickMark val="none"/>
        <c:tickLblPos val="nextTo"/>
        <c:txPr>
          <a:bodyPr/>
          <a:lstStyle/>
          <a:p>
            <a:pPr>
              <a:defRPr sz="1400"/>
            </a:pPr>
            <a:endParaRPr lang="nl-BE"/>
          </a:p>
        </c:txPr>
        <c:crossAx val="73626752"/>
        <c:crosses val="autoZero"/>
        <c:auto val="1"/>
        <c:lblAlgn val="ctr"/>
        <c:lblOffset val="100"/>
        <c:noMultiLvlLbl val="0"/>
      </c:catAx>
      <c:valAx>
        <c:axId val="73626752"/>
        <c:scaling>
          <c:orientation val="minMax"/>
          <c:max val="107"/>
          <c:min val="0"/>
        </c:scaling>
        <c:delete val="0"/>
        <c:axPos val="l"/>
        <c:majorGridlines/>
        <c:title>
          <c:tx>
            <c:rich>
              <a:bodyPr/>
              <a:lstStyle/>
              <a:p>
                <a:pPr>
                  <a:defRPr sz="1600"/>
                </a:pPr>
                <a:r>
                  <a:rPr lang="en-US" sz="1600"/>
                  <a:t>thousands,</a:t>
                </a:r>
                <a:r>
                  <a:rPr lang="en-US" sz="1600" baseline="0"/>
                  <a:t> not seasonally adjusted</a:t>
                </a:r>
                <a:endParaRPr lang="en-US" sz="1600"/>
              </a:p>
            </c:rich>
          </c:tx>
          <c:layout/>
          <c:overlay val="0"/>
        </c:title>
        <c:numFmt formatCode="General" sourceLinked="1"/>
        <c:majorTickMark val="none"/>
        <c:minorTickMark val="none"/>
        <c:tickLblPos val="nextTo"/>
        <c:txPr>
          <a:bodyPr/>
          <a:lstStyle/>
          <a:p>
            <a:pPr>
              <a:defRPr sz="1600"/>
            </a:pPr>
            <a:endParaRPr lang="nl-BE"/>
          </a:p>
        </c:txPr>
        <c:crossAx val="73603712"/>
        <c:crosses val="autoZero"/>
        <c:crossBetween val="between"/>
      </c:valAx>
    </c:plotArea>
    <c:legend>
      <c:legendPos val="r"/>
      <c:layout>
        <c:manualLayout>
          <c:xMode val="edge"/>
          <c:yMode val="edge"/>
          <c:x val="0.69613888888888964"/>
          <c:y val="0.17577847565363042"/>
          <c:w val="0.30247222222222325"/>
          <c:h val="0.45933707950982633"/>
        </c:manualLayout>
      </c:layout>
      <c:overlay val="0"/>
      <c:txPr>
        <a:bodyPr/>
        <a:lstStyle/>
        <a:p>
          <a:pPr>
            <a:defRPr sz="2000"/>
          </a:pPr>
          <a:endParaRPr lang="nl-BE"/>
        </a:p>
      </c:txPr>
    </c:legend>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0.44444</cdr:x>
      <cdr:y>0.1865</cdr:y>
    </cdr:from>
    <cdr:to>
      <cdr:x>0.61681</cdr:x>
      <cdr:y>0.30595</cdr:y>
    </cdr:to>
    <cdr:sp macro="" textlink="">
      <cdr:nvSpPr>
        <cdr:cNvPr id="2" name="TextBox 1"/>
        <cdr:cNvSpPr txBox="1"/>
      </cdr:nvSpPr>
      <cdr:spPr>
        <a:xfrm xmlns:a="http://schemas.openxmlformats.org/drawingml/2006/main">
          <a:off x="4134678" y="1152939"/>
          <a:ext cx="1603513" cy="7384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2800" dirty="0" smtClean="0">
              <a:latin typeface="Lucida Sans" pitchFamily="34" charset="0"/>
            </a:rPr>
            <a:t>Male</a:t>
          </a:r>
          <a:endParaRPr lang="en-US" sz="2800" dirty="0">
            <a:latin typeface="Lucida Sans" pitchFamily="34" charset="0"/>
          </a:endParaRPr>
        </a:p>
      </cdr:txBody>
    </cdr:sp>
  </cdr:relSizeAnchor>
  <cdr:relSizeAnchor xmlns:cdr="http://schemas.openxmlformats.org/drawingml/2006/chartDrawing">
    <cdr:from>
      <cdr:x>0.28205</cdr:x>
      <cdr:y>0.43516</cdr:y>
    </cdr:from>
    <cdr:to>
      <cdr:x>0.42593</cdr:x>
      <cdr:y>0.55949</cdr:y>
    </cdr:to>
    <cdr:sp macro="" textlink="">
      <cdr:nvSpPr>
        <cdr:cNvPr id="3" name="TextBox 2"/>
        <cdr:cNvSpPr txBox="1"/>
      </cdr:nvSpPr>
      <cdr:spPr>
        <a:xfrm xmlns:a="http://schemas.openxmlformats.org/drawingml/2006/main">
          <a:off x="2623930" y="2690191"/>
          <a:ext cx="1338470" cy="76862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2800" dirty="0" smtClean="0">
              <a:latin typeface="Lucida Sans" pitchFamily="34" charset="0"/>
            </a:rPr>
            <a:t>All</a:t>
          </a:r>
          <a:endParaRPr lang="en-US" sz="2800" dirty="0">
            <a:latin typeface="Lucida Sans" pitchFamily="34" charset="0"/>
          </a:endParaRPr>
        </a:p>
      </cdr:txBody>
    </cdr:sp>
  </cdr:relSizeAnchor>
  <cdr:relSizeAnchor xmlns:cdr="http://schemas.openxmlformats.org/drawingml/2006/chartDrawing">
    <cdr:from>
      <cdr:x>0.24893</cdr:x>
      <cdr:y>0.64523</cdr:y>
    </cdr:from>
    <cdr:to>
      <cdr:x>0.44124</cdr:x>
      <cdr:y>0.73741</cdr:y>
    </cdr:to>
    <cdr:sp macro="" textlink="">
      <cdr:nvSpPr>
        <cdr:cNvPr id="4" name="TextBox 3"/>
        <cdr:cNvSpPr txBox="1"/>
      </cdr:nvSpPr>
      <cdr:spPr>
        <a:xfrm xmlns:a="http://schemas.openxmlformats.org/drawingml/2006/main">
          <a:off x="2276203" y="3988904"/>
          <a:ext cx="1758461" cy="5698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2800" dirty="0" smtClean="0">
              <a:latin typeface="Lucida Sans" pitchFamily="34" charset="0"/>
            </a:rPr>
            <a:t>Female</a:t>
          </a:r>
          <a:endParaRPr lang="en-US" sz="2800" dirty="0">
            <a:latin typeface="Lucida Sans"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wrap="square" lIns="93177" tIns="46589" rIns="93177" bIns="46589" numCol="1" anchor="t" anchorCtr="0" compatLnSpc="1">
            <a:prstTxWarp prst="textNoShape">
              <a:avLst/>
            </a:prstTxWarp>
          </a:bodyPr>
          <a:lstStyle>
            <a:lvl1pPr>
              <a:defRPr sz="1200" smtClean="0">
                <a:latin typeface="Arial" charset="0"/>
                <a:cs typeface="Arial" charset="0"/>
              </a:defRPr>
            </a:lvl1pPr>
          </a:lstStyle>
          <a:p>
            <a:pPr>
              <a:defRPr/>
            </a:pPr>
            <a:endParaRPr lang="fr-BE" altLang="fr-FR"/>
          </a:p>
        </p:txBody>
      </p:sp>
      <p:sp>
        <p:nvSpPr>
          <p:cNvPr id="3" name="Date Placeholder 2"/>
          <p:cNvSpPr>
            <a:spLocks noGrp="1"/>
          </p:cNvSpPr>
          <p:nvPr>
            <p:ph type="dt" sz="quarter" idx="1"/>
          </p:nvPr>
        </p:nvSpPr>
        <p:spPr>
          <a:xfrm>
            <a:off x="3849688" y="0"/>
            <a:ext cx="2946400" cy="496888"/>
          </a:xfrm>
          <a:prstGeom prst="rect">
            <a:avLst/>
          </a:prstGeom>
        </p:spPr>
        <p:txBody>
          <a:bodyPr vert="horz" wrap="square" lIns="93177" tIns="46589" rIns="93177" bIns="46589" numCol="1" anchor="t" anchorCtr="0" compatLnSpc="1">
            <a:prstTxWarp prst="textNoShape">
              <a:avLst/>
            </a:prstTxWarp>
          </a:bodyPr>
          <a:lstStyle>
            <a:lvl1pPr algn="r">
              <a:defRPr sz="1200" smtClean="0">
                <a:latin typeface="Arial" charset="0"/>
                <a:cs typeface="Arial" charset="0"/>
              </a:defRPr>
            </a:lvl1pPr>
          </a:lstStyle>
          <a:p>
            <a:pPr>
              <a:defRPr/>
            </a:pPr>
            <a:fld id="{5CE5DF81-D67B-4D56-A68F-3E8218342F36}" type="datetimeFigureOut">
              <a:rPr lang="fr-BE" altLang="fr-FR"/>
              <a:pPr>
                <a:defRPr/>
              </a:pPr>
              <a:t>28/04/2014</a:t>
            </a:fld>
            <a:endParaRPr lang="fr-BE" altLang="fr-FR"/>
          </a:p>
        </p:txBody>
      </p:sp>
      <p:sp>
        <p:nvSpPr>
          <p:cNvPr id="4" name="Footer Placeholder 3"/>
          <p:cNvSpPr>
            <a:spLocks noGrp="1"/>
          </p:cNvSpPr>
          <p:nvPr>
            <p:ph type="ftr" sz="quarter" idx="2"/>
          </p:nvPr>
        </p:nvSpPr>
        <p:spPr>
          <a:xfrm>
            <a:off x="0" y="9428163"/>
            <a:ext cx="2946400" cy="496887"/>
          </a:xfrm>
          <a:prstGeom prst="rect">
            <a:avLst/>
          </a:prstGeom>
        </p:spPr>
        <p:txBody>
          <a:bodyPr vert="horz" wrap="square" lIns="93177" tIns="46589" rIns="93177" bIns="46589" numCol="1" anchor="b" anchorCtr="0" compatLnSpc="1">
            <a:prstTxWarp prst="textNoShape">
              <a:avLst/>
            </a:prstTxWarp>
          </a:bodyPr>
          <a:lstStyle>
            <a:lvl1pPr>
              <a:defRPr sz="1200" smtClean="0">
                <a:latin typeface="Arial" charset="0"/>
                <a:cs typeface="Arial" charset="0"/>
              </a:defRPr>
            </a:lvl1pPr>
          </a:lstStyle>
          <a:p>
            <a:pPr>
              <a:defRPr/>
            </a:pPr>
            <a:endParaRPr lang="fr-BE" altLang="fr-FR"/>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wrap="square" lIns="93177" tIns="46589" rIns="93177" bIns="46589" numCol="1" anchor="b" anchorCtr="0" compatLnSpc="1">
            <a:prstTxWarp prst="textNoShape">
              <a:avLst/>
            </a:prstTxWarp>
          </a:bodyPr>
          <a:lstStyle>
            <a:lvl1pPr algn="r">
              <a:defRPr sz="1200" smtClean="0">
                <a:latin typeface="Arial" charset="0"/>
                <a:cs typeface="Arial" charset="0"/>
              </a:defRPr>
            </a:lvl1pPr>
          </a:lstStyle>
          <a:p>
            <a:pPr>
              <a:defRPr/>
            </a:pPr>
            <a:fld id="{278DC869-7706-4B31-9E38-711DF477A6B1}" type="slidenum">
              <a:rPr lang="fr-BE" altLang="fr-FR"/>
              <a:pPr>
                <a:defRPr/>
              </a:pPr>
              <a:t>‹nr.›</a:t>
            </a:fld>
            <a:endParaRPr lang="fr-BE" altLang="fr-FR"/>
          </a:p>
        </p:txBody>
      </p:sp>
    </p:spTree>
    <p:extLst>
      <p:ext uri="{BB962C8B-B14F-4D97-AF65-F5344CB8AC3E}">
        <p14:creationId xmlns:p14="http://schemas.microsoft.com/office/powerpoint/2010/main" val="210720989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a:noFill/>
          </a:ln>
          <a:effectLst/>
          <a:extLst/>
        </p:spPr>
        <p:txBody>
          <a:bodyPr vert="horz" wrap="square" lIns="93177" tIns="46589" rIns="93177" bIns="46589" numCol="1" anchor="t" anchorCtr="0" compatLnSpc="1">
            <a:prstTxWarp prst="textNoShape">
              <a:avLst/>
            </a:prstTxWarp>
          </a:bodyPr>
          <a:lstStyle>
            <a:lvl1pPr>
              <a:defRPr sz="1200" smtClean="0">
                <a:latin typeface="Arial" charset="0"/>
                <a:cs typeface="Arial" charset="0"/>
              </a:defRPr>
            </a:lvl1pPr>
          </a:lstStyle>
          <a:p>
            <a:pPr>
              <a:defRPr/>
            </a:pPr>
            <a:endParaRPr lang="fr-FR" altLang="fr-FR"/>
          </a:p>
        </p:txBody>
      </p:sp>
      <p:sp>
        <p:nvSpPr>
          <p:cNvPr id="4099" name="Rectangle 3"/>
          <p:cNvSpPr>
            <a:spLocks noGrp="1" noChangeArrowheads="1"/>
          </p:cNvSpPr>
          <p:nvPr>
            <p:ph type="dt" idx="1"/>
          </p:nvPr>
        </p:nvSpPr>
        <p:spPr bwMode="auto">
          <a:xfrm>
            <a:off x="3849688" y="0"/>
            <a:ext cx="2946400" cy="496888"/>
          </a:xfrm>
          <a:prstGeom prst="rect">
            <a:avLst/>
          </a:prstGeom>
          <a:noFill/>
          <a:ln>
            <a:noFill/>
          </a:ln>
          <a:effectLst/>
          <a:extLst/>
        </p:spPr>
        <p:txBody>
          <a:bodyPr vert="horz" wrap="square" lIns="93177" tIns="46589" rIns="93177" bIns="46589" numCol="1" anchor="t" anchorCtr="0" compatLnSpc="1">
            <a:prstTxWarp prst="textNoShape">
              <a:avLst/>
            </a:prstTxWarp>
          </a:bodyPr>
          <a:lstStyle>
            <a:lvl1pPr algn="r">
              <a:defRPr sz="1200" smtClean="0">
                <a:latin typeface="Arial" charset="0"/>
                <a:cs typeface="Arial" charset="0"/>
              </a:defRPr>
            </a:lvl1pPr>
          </a:lstStyle>
          <a:p>
            <a:pPr>
              <a:defRPr/>
            </a:pPr>
            <a:endParaRPr lang="fr-FR" altLang="fr-FR"/>
          </a:p>
        </p:txBody>
      </p:sp>
      <p:sp>
        <p:nvSpPr>
          <p:cNvPr id="2355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1038" y="4716463"/>
            <a:ext cx="5435600" cy="4465637"/>
          </a:xfrm>
          <a:prstGeom prst="rect">
            <a:avLst/>
          </a:prstGeom>
          <a:noFill/>
          <a:ln>
            <a:noFill/>
          </a:ln>
          <a:effectLst/>
          <a:extLst/>
        </p:spPr>
        <p:txBody>
          <a:bodyPr vert="horz" wrap="square" lIns="93177" tIns="46589" rIns="93177" bIns="46589"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02" name="Rectangle 6"/>
          <p:cNvSpPr>
            <a:spLocks noGrp="1" noChangeArrowheads="1"/>
          </p:cNvSpPr>
          <p:nvPr>
            <p:ph type="ftr" sz="quarter" idx="4"/>
          </p:nvPr>
        </p:nvSpPr>
        <p:spPr bwMode="auto">
          <a:xfrm>
            <a:off x="0" y="9428163"/>
            <a:ext cx="2946400" cy="496887"/>
          </a:xfrm>
          <a:prstGeom prst="rect">
            <a:avLst/>
          </a:prstGeom>
          <a:noFill/>
          <a:ln>
            <a:noFill/>
          </a:ln>
          <a:effectLst/>
          <a:extLst/>
        </p:spPr>
        <p:txBody>
          <a:bodyPr vert="horz" wrap="square" lIns="93177" tIns="46589" rIns="93177" bIns="46589" numCol="1" anchor="b" anchorCtr="0" compatLnSpc="1">
            <a:prstTxWarp prst="textNoShape">
              <a:avLst/>
            </a:prstTxWarp>
          </a:bodyPr>
          <a:lstStyle>
            <a:lvl1pPr>
              <a:defRPr sz="1200" smtClean="0">
                <a:latin typeface="Arial" charset="0"/>
                <a:cs typeface="Arial" charset="0"/>
              </a:defRPr>
            </a:lvl1pPr>
          </a:lstStyle>
          <a:p>
            <a:pPr>
              <a:defRPr/>
            </a:pPr>
            <a:endParaRPr lang="fr-FR" altLang="fr-FR"/>
          </a:p>
        </p:txBody>
      </p:sp>
      <p:sp>
        <p:nvSpPr>
          <p:cNvPr id="4103" name="Rectangle 7"/>
          <p:cNvSpPr>
            <a:spLocks noGrp="1" noChangeArrowheads="1"/>
          </p:cNvSpPr>
          <p:nvPr>
            <p:ph type="sldNum" sz="quarter" idx="5"/>
          </p:nvPr>
        </p:nvSpPr>
        <p:spPr bwMode="auto">
          <a:xfrm>
            <a:off x="3849688" y="9428163"/>
            <a:ext cx="2946400" cy="496887"/>
          </a:xfrm>
          <a:prstGeom prst="rect">
            <a:avLst/>
          </a:prstGeom>
          <a:noFill/>
          <a:ln>
            <a:noFill/>
          </a:ln>
          <a:effectLst/>
          <a:extLst/>
        </p:spPr>
        <p:txBody>
          <a:bodyPr vert="horz" wrap="square" lIns="93177" tIns="46589" rIns="93177" bIns="46589" numCol="1" anchor="b" anchorCtr="0" compatLnSpc="1">
            <a:prstTxWarp prst="textNoShape">
              <a:avLst/>
            </a:prstTxWarp>
          </a:bodyPr>
          <a:lstStyle>
            <a:lvl1pPr algn="r">
              <a:defRPr sz="1200" smtClean="0">
                <a:latin typeface="Arial" charset="0"/>
                <a:cs typeface="Arial" charset="0"/>
              </a:defRPr>
            </a:lvl1pPr>
          </a:lstStyle>
          <a:p>
            <a:pPr>
              <a:defRPr/>
            </a:pPr>
            <a:fld id="{6631F7C0-818E-496B-B5D1-088F816363EA}" type="slidenum">
              <a:rPr lang="en-GB" altLang="fr-FR"/>
              <a:pPr>
                <a:defRPr/>
              </a:pPr>
              <a:t>‹nr.›</a:t>
            </a:fld>
            <a:endParaRPr lang="en-GB" altLang="fr-FR"/>
          </a:p>
        </p:txBody>
      </p:sp>
    </p:spTree>
    <p:extLst>
      <p:ext uri="{BB962C8B-B14F-4D97-AF65-F5344CB8AC3E}">
        <p14:creationId xmlns:p14="http://schemas.microsoft.com/office/powerpoint/2010/main" val="1615951825"/>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BE" altLang="fr-FR" smtClean="0">
              <a:latin typeface="Arial" pitchFamily="34" charset="0"/>
            </a:endParaRPr>
          </a:p>
        </p:txBody>
      </p:sp>
      <p:sp>
        <p:nvSpPr>
          <p:cNvPr id="245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664B5CB9-F2A2-4CAE-A406-2F168935B146}" type="slidenum">
              <a:rPr lang="en-GB" altLang="fr-FR">
                <a:cs typeface="Arial" pitchFamily="34" charset="0"/>
              </a:rPr>
              <a:pPr eaLnBrk="1" hangingPunct="1">
                <a:spcBef>
                  <a:spcPct val="0"/>
                </a:spcBef>
              </a:pPr>
              <a:t>3</a:t>
            </a:fld>
            <a:endParaRPr lang="en-GB" altLang="fr-FR">
              <a:cs typeface="Arial" pitchFamily="34" charset="0"/>
            </a:endParaRPr>
          </a:p>
        </p:txBody>
      </p:sp>
      <p:sp>
        <p:nvSpPr>
          <p:cNvPr id="24581" name="Footer Placeholder 4"/>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endParaRPr lang="de-DE" altLang="fr-FR">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CED7B2E-4D21-41AC-9FC0-FB67B8049BD2}" type="slidenum">
              <a:rPr lang="en-US">
                <a:solidFill>
                  <a:prstClr val="black"/>
                </a:solidFill>
              </a:rPr>
              <a:pPr/>
              <a:t>32</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38D325E-D8A3-4E41-BDEE-5D18E541EAEE}" type="slidenum">
              <a:rPr lang="en-US">
                <a:solidFill>
                  <a:prstClr val="black"/>
                </a:solidFill>
              </a:rPr>
              <a:pPr/>
              <a:t>45</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7AE259E-0E04-4C0D-B318-48C6F1D7229E}" type="slidenum">
              <a:rPr lang="en-US">
                <a:solidFill>
                  <a:prstClr val="black"/>
                </a:solidFill>
              </a:rPr>
              <a:pPr/>
              <a:t>46</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CE899B3-95B3-4247-9AA9-241D0F31A2B5}" type="slidenum">
              <a:rPr lang="en-US">
                <a:solidFill>
                  <a:prstClr val="black"/>
                </a:solidFill>
              </a:rPr>
              <a:pPr/>
              <a:t>47</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53644B5-10FC-4CD8-ACC4-87FFEFA9DC29}" type="slidenum">
              <a:rPr lang="en-US">
                <a:solidFill>
                  <a:prstClr val="black"/>
                </a:solidFill>
              </a:rPr>
              <a:pPr/>
              <a:t>48</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B299C10-04DF-4826-B17F-F2AD0CC012CB}" type="slidenum">
              <a:rPr lang="en-US">
                <a:solidFill>
                  <a:prstClr val="black"/>
                </a:solidFill>
              </a:rPr>
              <a:pPr/>
              <a:t>49</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40E71B3-50E0-49D4-87FA-0CE31CEED3DA}" type="slidenum">
              <a:rPr lang="en-US">
                <a:solidFill>
                  <a:prstClr val="black"/>
                </a:solidFill>
              </a:rPr>
              <a:pPr/>
              <a:t>50</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2400">
                <a:solidFill>
                  <a:schemeClr val="tx1"/>
                </a:solidFill>
                <a:latin typeface="TheSansCorrespondence" pitchFamily="34" charset="0"/>
                <a:ea typeface="ＭＳ Ｐゴシック" pitchFamily="34" charset="-128"/>
              </a:defRPr>
            </a:lvl1pPr>
            <a:lvl2pPr marL="742950" indent="-285750" defTabSz="917575" eaLnBrk="0" hangingPunct="0">
              <a:defRPr sz="2400">
                <a:solidFill>
                  <a:schemeClr val="tx1"/>
                </a:solidFill>
                <a:latin typeface="TheSansCorrespondence" pitchFamily="34" charset="0"/>
                <a:ea typeface="ＭＳ Ｐゴシック" pitchFamily="34" charset="-128"/>
              </a:defRPr>
            </a:lvl2pPr>
            <a:lvl3pPr marL="1143000" indent="-228600" defTabSz="917575" eaLnBrk="0" hangingPunct="0">
              <a:defRPr sz="2400">
                <a:solidFill>
                  <a:schemeClr val="tx1"/>
                </a:solidFill>
                <a:latin typeface="TheSansCorrespondence" pitchFamily="34" charset="0"/>
                <a:ea typeface="ＭＳ Ｐゴシック" pitchFamily="34" charset="-128"/>
              </a:defRPr>
            </a:lvl3pPr>
            <a:lvl4pPr marL="1600200" indent="-228600" defTabSz="917575" eaLnBrk="0" hangingPunct="0">
              <a:defRPr sz="2400">
                <a:solidFill>
                  <a:schemeClr val="tx1"/>
                </a:solidFill>
                <a:latin typeface="TheSansCorrespondence" pitchFamily="34" charset="0"/>
                <a:ea typeface="ＭＳ Ｐゴシック" pitchFamily="34" charset="-128"/>
              </a:defRPr>
            </a:lvl4pPr>
            <a:lvl5pPr marL="2057400" indent="-228600" defTabSz="917575" eaLnBrk="0" hangingPunct="0">
              <a:defRPr sz="2400">
                <a:solidFill>
                  <a:schemeClr val="tx1"/>
                </a:solidFill>
                <a:latin typeface="TheSansCorrespondence" pitchFamily="34" charset="0"/>
                <a:ea typeface="ＭＳ Ｐゴシック" pitchFamily="34" charset="-128"/>
              </a:defRPr>
            </a:lvl5pPr>
            <a:lvl6pPr marL="2514600" indent="-228600" defTabSz="917575"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6pPr>
            <a:lvl7pPr marL="2971800" indent="-228600" defTabSz="917575"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7pPr>
            <a:lvl8pPr marL="3429000" indent="-228600" defTabSz="917575"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8pPr>
            <a:lvl9pPr marL="3886200" indent="-228600" defTabSz="917575"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9pPr>
          </a:lstStyle>
          <a:p>
            <a:fld id="{94EB06E8-7C2D-4FD4-9BAD-5D1FFDB54901}" type="slidenum">
              <a:rPr lang="de-DE" altLang="nl-BE" sz="1300">
                <a:solidFill>
                  <a:prstClr val="black"/>
                </a:solidFill>
                <a:latin typeface="Times" pitchFamily="18" charset="0"/>
              </a:rPr>
              <a:pPr/>
              <a:t>61</a:t>
            </a:fld>
            <a:endParaRPr lang="de-DE" altLang="nl-BE" sz="1300">
              <a:solidFill>
                <a:prstClr val="black"/>
              </a:solidFill>
              <a:latin typeface="Times" pitchFamily="18"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nl-BE" smtClean="0">
                <a:latin typeface="Times" pitchFamily="18" charset="0"/>
                <a:ea typeface="ＭＳ Ｐゴシック" pitchFamily="34" charset="-128"/>
              </a:rPr>
              <a:t>BACKGROUND:</a:t>
            </a:r>
          </a:p>
          <a:p>
            <a:pPr>
              <a:buFontTx/>
              <a:buChar char="-"/>
            </a:pPr>
            <a:r>
              <a:rPr lang="de-DE" altLang="nl-BE" smtClean="0">
                <a:latin typeface="Times" pitchFamily="18" charset="0"/>
                <a:ea typeface="ＭＳ Ｐゴシック" pitchFamily="34" charset="-128"/>
              </a:rPr>
              <a:t> Living review by barbara finke &gt;&gt;  update </a:t>
            </a:r>
          </a:p>
          <a:p>
            <a:pPr>
              <a:buFontTx/>
              <a:buChar char="-"/>
            </a:pPr>
            <a:r>
              <a:rPr lang="de-DE" altLang="nl-BE" smtClean="0">
                <a:latin typeface="Times" pitchFamily="18" charset="0"/>
                <a:ea typeface="ＭＳ Ｐゴシック" pitchFamily="34" charset="-128"/>
              </a:rPr>
              <a:t> my background EU and not CS studies </a:t>
            </a:r>
          </a:p>
          <a:p>
            <a:endParaRPr lang="de-DE" altLang="nl-BE" smtClean="0">
              <a:latin typeface="Times" pitchFamily="18" charset="0"/>
              <a:ea typeface="ＭＳ Ｐゴシック" pitchFamily="34" charset="-128"/>
            </a:endParaRPr>
          </a:p>
          <a:p>
            <a:r>
              <a:rPr lang="de-DE" altLang="nl-BE" smtClean="0">
                <a:latin typeface="Times" pitchFamily="18" charset="0"/>
                <a:ea typeface="ＭＳ Ｐゴシック" pitchFamily="34" charset="-128"/>
              </a:rPr>
              <a:t>BUT: valuable topic, especially looking at new „democraticing</a:t>
            </a:r>
            <a:r>
              <a:rPr lang="de-DE" altLang="de-DE" smtClean="0">
                <a:latin typeface="Times" pitchFamily="18" charset="0"/>
                <a:ea typeface="ＭＳ Ｐゴシック" pitchFamily="34" charset="-128"/>
              </a:rPr>
              <a:t>“</a:t>
            </a:r>
            <a:r>
              <a:rPr lang="de-DE" altLang="nl-BE" smtClean="0">
                <a:latin typeface="Times" pitchFamily="18" charset="0"/>
                <a:ea typeface="ＭＳ Ｐゴシック" pitchFamily="34" charset="-128"/>
              </a:rPr>
              <a:t> procedures in EU governance </a:t>
            </a:r>
          </a:p>
          <a:p>
            <a:r>
              <a:rPr lang="de-DE" altLang="nl-BE" smtClean="0">
                <a:latin typeface="Times" pitchFamily="18" charset="0"/>
                <a:ea typeface="ＭＳ Ｐゴシック" pitchFamily="34" charset="-128"/>
              </a:rPr>
              <a:t>Hope interesting for you, too</a:t>
            </a:r>
          </a:p>
          <a:p>
            <a:endParaRPr lang="de-DE" altLang="nl-BE" smtClean="0">
              <a:latin typeface="Times" pitchFamily="18" charset="0"/>
              <a:ea typeface="ＭＳ Ｐゴシック" pitchFamily="34" charset="-128"/>
            </a:endParaRPr>
          </a:p>
          <a:p>
            <a:r>
              <a:rPr lang="de-DE" altLang="nl-BE" smtClean="0">
                <a:latin typeface="Times" pitchFamily="18" charset="0"/>
                <a:ea typeface="ＭＳ Ｐゴシック" pitchFamily="34" charset="-128"/>
              </a:rPr>
              <a:t>COMMENTS WELCOME !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Folienbildplatzhalter 1"/>
          <p:cNvSpPr>
            <a:spLocks noGrp="1" noRot="1" noChangeAspect="1" noTextEdit="1"/>
          </p:cNvSpPr>
          <p:nvPr>
            <p:ph type="sldImg"/>
          </p:nvPr>
        </p:nvSpPr>
        <p:spPr>
          <a:ln/>
        </p:spPr>
      </p:sp>
      <p:sp>
        <p:nvSpPr>
          <p:cNvPr id="18434"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nl-BE" smtClean="0">
                <a:latin typeface="Times" pitchFamily="18" charset="0"/>
                <a:ea typeface="ＭＳ Ｐゴシック" pitchFamily="34" charset="-128"/>
              </a:rPr>
              <a:t>MAIN PUZZLE </a:t>
            </a:r>
          </a:p>
          <a:p>
            <a:r>
              <a:rPr lang="en-GB" altLang="nl-BE" smtClean="0">
                <a:latin typeface="Times" pitchFamily="18" charset="0"/>
                <a:ea typeface="ＭＳ Ｐゴシック" pitchFamily="34" charset="-128"/>
              </a:rPr>
              <a:t>Leading to the emergence of CIVIL SOCIETY in EU STUDIES </a:t>
            </a:r>
          </a:p>
          <a:p>
            <a:r>
              <a:rPr lang="en-GB" altLang="nl-BE" smtClean="0">
                <a:latin typeface="Times" pitchFamily="18" charset="0"/>
                <a:ea typeface="ＭＳ Ｐゴシック" pitchFamily="34" charset="-128"/>
              </a:rPr>
              <a:t>&gt;&gt; generally: civil society as a topic with civil movements in US, etc </a:t>
            </a:r>
          </a:p>
          <a:p>
            <a:endParaRPr lang="en-GB" altLang="nl-BE" smtClean="0">
              <a:latin typeface="Times" pitchFamily="18" charset="0"/>
              <a:ea typeface="ＭＳ Ｐゴシック" pitchFamily="34" charset="-128"/>
            </a:endParaRPr>
          </a:p>
          <a:p>
            <a:r>
              <a:rPr lang="en-GB" altLang="nl-BE" smtClean="0">
                <a:latin typeface="Times" pitchFamily="18" charset="0"/>
                <a:ea typeface="ＭＳ Ｐゴシック" pitchFamily="34" charset="-128"/>
              </a:rPr>
              <a:t>BUT: the general notion that EU ≠ state ≠ no polis … civil society basically not an issue till 1990s </a:t>
            </a:r>
          </a:p>
          <a:p>
            <a:r>
              <a:rPr lang="en-GB" altLang="nl-BE" smtClean="0">
                <a:latin typeface="Times" pitchFamily="18" charset="0"/>
                <a:ea typeface="ＭＳ Ｐゴシック" pitchFamily="34" charset="-128"/>
              </a:rPr>
              <a:t>WHY THEN &gt; we will see … </a:t>
            </a:r>
          </a:p>
        </p:txBody>
      </p:sp>
      <p:sp>
        <p:nvSpPr>
          <p:cNvPr id="18435"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2400">
                <a:solidFill>
                  <a:schemeClr val="tx1"/>
                </a:solidFill>
                <a:latin typeface="TheSansCorrespondence" pitchFamily="34" charset="0"/>
                <a:ea typeface="ＭＳ Ｐゴシック" pitchFamily="34" charset="-128"/>
              </a:defRPr>
            </a:lvl1pPr>
            <a:lvl2pPr marL="742950" indent="-285750" defTabSz="917575" eaLnBrk="0" hangingPunct="0">
              <a:defRPr sz="2400">
                <a:solidFill>
                  <a:schemeClr val="tx1"/>
                </a:solidFill>
                <a:latin typeface="TheSansCorrespondence" pitchFamily="34" charset="0"/>
                <a:ea typeface="ＭＳ Ｐゴシック" pitchFamily="34" charset="-128"/>
              </a:defRPr>
            </a:lvl2pPr>
            <a:lvl3pPr marL="1143000" indent="-228600" defTabSz="917575" eaLnBrk="0" hangingPunct="0">
              <a:defRPr sz="2400">
                <a:solidFill>
                  <a:schemeClr val="tx1"/>
                </a:solidFill>
                <a:latin typeface="TheSansCorrespondence" pitchFamily="34" charset="0"/>
                <a:ea typeface="ＭＳ Ｐゴシック" pitchFamily="34" charset="-128"/>
              </a:defRPr>
            </a:lvl3pPr>
            <a:lvl4pPr marL="1600200" indent="-228600" defTabSz="917575" eaLnBrk="0" hangingPunct="0">
              <a:defRPr sz="2400">
                <a:solidFill>
                  <a:schemeClr val="tx1"/>
                </a:solidFill>
                <a:latin typeface="TheSansCorrespondence" pitchFamily="34" charset="0"/>
                <a:ea typeface="ＭＳ Ｐゴシック" pitchFamily="34" charset="-128"/>
              </a:defRPr>
            </a:lvl4pPr>
            <a:lvl5pPr marL="2057400" indent="-228600" defTabSz="917575" eaLnBrk="0" hangingPunct="0">
              <a:defRPr sz="2400">
                <a:solidFill>
                  <a:schemeClr val="tx1"/>
                </a:solidFill>
                <a:latin typeface="TheSansCorrespondence" pitchFamily="34" charset="0"/>
                <a:ea typeface="ＭＳ Ｐゴシック" pitchFamily="34" charset="-128"/>
              </a:defRPr>
            </a:lvl5pPr>
            <a:lvl6pPr marL="2514600" indent="-228600" defTabSz="917575"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6pPr>
            <a:lvl7pPr marL="2971800" indent="-228600" defTabSz="917575"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7pPr>
            <a:lvl8pPr marL="3429000" indent="-228600" defTabSz="917575"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8pPr>
            <a:lvl9pPr marL="3886200" indent="-228600" defTabSz="917575"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9pPr>
          </a:lstStyle>
          <a:p>
            <a:fld id="{E70A417F-22A5-48DA-819F-5C436D35B124}" type="slidenum">
              <a:rPr lang="de-DE" altLang="nl-BE" sz="1300">
                <a:solidFill>
                  <a:prstClr val="black"/>
                </a:solidFill>
                <a:latin typeface="Times" pitchFamily="18" charset="0"/>
              </a:rPr>
              <a:pPr/>
              <a:t>62</a:t>
            </a:fld>
            <a:endParaRPr lang="de-DE" altLang="nl-BE" sz="1300">
              <a:solidFill>
                <a:prstClr val="black"/>
              </a:solidFill>
              <a:latin typeface="Times"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Folienbildplatzhalter 1"/>
          <p:cNvSpPr>
            <a:spLocks noGrp="1" noRot="1" noChangeAspect="1" noTextEdit="1"/>
          </p:cNvSpPr>
          <p:nvPr>
            <p:ph type="sldImg"/>
          </p:nvPr>
        </p:nvSpPr>
        <p:spPr>
          <a:ln/>
        </p:spPr>
      </p:sp>
      <p:sp>
        <p:nvSpPr>
          <p:cNvPr id="20482"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nl-BE" smtClean="0">
              <a:latin typeface="Times" pitchFamily="18" charset="0"/>
              <a:ea typeface="ＭＳ Ｐゴシック" pitchFamily="34" charset="-128"/>
            </a:endParaRPr>
          </a:p>
        </p:txBody>
      </p:sp>
      <p:sp>
        <p:nvSpPr>
          <p:cNvPr id="20483"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2400">
                <a:solidFill>
                  <a:schemeClr val="tx1"/>
                </a:solidFill>
                <a:latin typeface="TheSansCorrespondence" pitchFamily="34" charset="0"/>
                <a:ea typeface="ＭＳ Ｐゴシック" pitchFamily="34" charset="-128"/>
              </a:defRPr>
            </a:lvl1pPr>
            <a:lvl2pPr marL="742950" indent="-285750" defTabSz="917575" eaLnBrk="0" hangingPunct="0">
              <a:defRPr sz="2400">
                <a:solidFill>
                  <a:schemeClr val="tx1"/>
                </a:solidFill>
                <a:latin typeface="TheSansCorrespondence" pitchFamily="34" charset="0"/>
                <a:ea typeface="ＭＳ Ｐゴシック" pitchFamily="34" charset="-128"/>
              </a:defRPr>
            </a:lvl2pPr>
            <a:lvl3pPr marL="1143000" indent="-228600" defTabSz="917575" eaLnBrk="0" hangingPunct="0">
              <a:defRPr sz="2400">
                <a:solidFill>
                  <a:schemeClr val="tx1"/>
                </a:solidFill>
                <a:latin typeface="TheSansCorrespondence" pitchFamily="34" charset="0"/>
                <a:ea typeface="ＭＳ Ｐゴシック" pitchFamily="34" charset="-128"/>
              </a:defRPr>
            </a:lvl3pPr>
            <a:lvl4pPr marL="1600200" indent="-228600" defTabSz="917575" eaLnBrk="0" hangingPunct="0">
              <a:defRPr sz="2400">
                <a:solidFill>
                  <a:schemeClr val="tx1"/>
                </a:solidFill>
                <a:latin typeface="TheSansCorrespondence" pitchFamily="34" charset="0"/>
                <a:ea typeface="ＭＳ Ｐゴシック" pitchFamily="34" charset="-128"/>
              </a:defRPr>
            </a:lvl4pPr>
            <a:lvl5pPr marL="2057400" indent="-228600" defTabSz="917575" eaLnBrk="0" hangingPunct="0">
              <a:defRPr sz="2400">
                <a:solidFill>
                  <a:schemeClr val="tx1"/>
                </a:solidFill>
                <a:latin typeface="TheSansCorrespondence" pitchFamily="34" charset="0"/>
                <a:ea typeface="ＭＳ Ｐゴシック" pitchFamily="34" charset="-128"/>
              </a:defRPr>
            </a:lvl5pPr>
            <a:lvl6pPr marL="2514600" indent="-228600" defTabSz="917575"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6pPr>
            <a:lvl7pPr marL="2971800" indent="-228600" defTabSz="917575"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7pPr>
            <a:lvl8pPr marL="3429000" indent="-228600" defTabSz="917575"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8pPr>
            <a:lvl9pPr marL="3886200" indent="-228600" defTabSz="917575"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9pPr>
          </a:lstStyle>
          <a:p>
            <a:fld id="{6795A831-99F1-4DEF-9008-5A134725989A}" type="slidenum">
              <a:rPr lang="de-DE" altLang="nl-BE" sz="1300">
                <a:solidFill>
                  <a:prstClr val="black"/>
                </a:solidFill>
                <a:latin typeface="Times" pitchFamily="18" charset="0"/>
              </a:rPr>
              <a:pPr/>
              <a:t>63</a:t>
            </a:fld>
            <a:endParaRPr lang="de-DE" altLang="nl-BE" sz="1300">
              <a:solidFill>
                <a:prstClr val="black"/>
              </a:solidFill>
              <a:latin typeface="Times"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BE" altLang="fr-FR" smtClean="0">
              <a:latin typeface="Arial" pitchFamily="34" charset="0"/>
            </a:endParaRPr>
          </a:p>
        </p:txBody>
      </p:sp>
      <p:sp>
        <p:nvSpPr>
          <p:cNvPr id="256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8E89FFA-3118-4F88-A5E9-43BF20AA682B}" type="slidenum">
              <a:rPr lang="en-GB" altLang="fr-FR">
                <a:cs typeface="Arial" pitchFamily="34" charset="0"/>
              </a:rPr>
              <a:pPr eaLnBrk="1" hangingPunct="1">
                <a:spcBef>
                  <a:spcPct val="0"/>
                </a:spcBef>
              </a:pPr>
              <a:t>4</a:t>
            </a:fld>
            <a:endParaRPr lang="en-GB" altLang="fr-FR">
              <a:cs typeface="Arial" pitchFamily="34" charset="0"/>
            </a:endParaRPr>
          </a:p>
        </p:txBody>
      </p:sp>
      <p:sp>
        <p:nvSpPr>
          <p:cNvPr id="25605" name="Footer Placeholder 4"/>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endParaRPr lang="de-DE" altLang="fr-FR">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Folienbildplatzhalter 1"/>
          <p:cNvSpPr>
            <a:spLocks noGrp="1" noRot="1" noChangeAspect="1"/>
          </p:cNvSpPr>
          <p:nvPr>
            <p:ph type="sldImg"/>
          </p:nvPr>
        </p:nvSpPr>
        <p:spPr>
          <a:ln/>
        </p:spPr>
      </p:sp>
      <p:sp>
        <p:nvSpPr>
          <p:cNvPr id="22530"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nl-BE" smtClean="0">
                <a:latin typeface="Times" pitchFamily="18" charset="0"/>
                <a:ea typeface="ＭＳ Ｐゴシック" pitchFamily="34" charset="-128"/>
              </a:rPr>
              <a:t>Picture: egypt ... Typical debate on CS .... One standard definition </a:t>
            </a:r>
          </a:p>
          <a:p>
            <a:r>
              <a:rPr lang="en-GB" altLang="nl-BE" smtClean="0">
                <a:latin typeface="Times" pitchFamily="18" charset="0"/>
                <a:ea typeface="ＭＳ Ｐゴシック" pitchFamily="34" charset="-128"/>
              </a:rPr>
              <a:t>&gt;&gt; keep in mind these pictures – two underlying and partially incompatible role attributions (and normative claims) on CS</a:t>
            </a:r>
          </a:p>
        </p:txBody>
      </p:sp>
      <p:sp>
        <p:nvSpPr>
          <p:cNvPr id="22531"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2400">
                <a:solidFill>
                  <a:schemeClr val="tx1"/>
                </a:solidFill>
                <a:latin typeface="TheSansCorrespondence" pitchFamily="34" charset="0"/>
                <a:ea typeface="ＭＳ Ｐゴシック" pitchFamily="34" charset="-128"/>
              </a:defRPr>
            </a:lvl1pPr>
            <a:lvl2pPr marL="742950" indent="-285750" defTabSz="917575" eaLnBrk="0" hangingPunct="0">
              <a:defRPr sz="2400">
                <a:solidFill>
                  <a:schemeClr val="tx1"/>
                </a:solidFill>
                <a:latin typeface="TheSansCorrespondence" pitchFamily="34" charset="0"/>
                <a:ea typeface="ＭＳ Ｐゴシック" pitchFamily="34" charset="-128"/>
              </a:defRPr>
            </a:lvl2pPr>
            <a:lvl3pPr marL="1143000" indent="-228600" defTabSz="917575" eaLnBrk="0" hangingPunct="0">
              <a:defRPr sz="2400">
                <a:solidFill>
                  <a:schemeClr val="tx1"/>
                </a:solidFill>
                <a:latin typeface="TheSansCorrespondence" pitchFamily="34" charset="0"/>
                <a:ea typeface="ＭＳ Ｐゴシック" pitchFamily="34" charset="-128"/>
              </a:defRPr>
            </a:lvl3pPr>
            <a:lvl4pPr marL="1600200" indent="-228600" defTabSz="917575" eaLnBrk="0" hangingPunct="0">
              <a:defRPr sz="2400">
                <a:solidFill>
                  <a:schemeClr val="tx1"/>
                </a:solidFill>
                <a:latin typeface="TheSansCorrespondence" pitchFamily="34" charset="0"/>
                <a:ea typeface="ＭＳ Ｐゴシック" pitchFamily="34" charset="-128"/>
              </a:defRPr>
            </a:lvl4pPr>
            <a:lvl5pPr marL="2057400" indent="-228600" defTabSz="917575" eaLnBrk="0" hangingPunct="0">
              <a:defRPr sz="2400">
                <a:solidFill>
                  <a:schemeClr val="tx1"/>
                </a:solidFill>
                <a:latin typeface="TheSansCorrespondence" pitchFamily="34" charset="0"/>
                <a:ea typeface="ＭＳ Ｐゴシック" pitchFamily="34" charset="-128"/>
              </a:defRPr>
            </a:lvl5pPr>
            <a:lvl6pPr marL="2514600" indent="-228600" defTabSz="917575"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6pPr>
            <a:lvl7pPr marL="2971800" indent="-228600" defTabSz="917575"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7pPr>
            <a:lvl8pPr marL="3429000" indent="-228600" defTabSz="917575"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8pPr>
            <a:lvl9pPr marL="3886200" indent="-228600" defTabSz="917575"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9pPr>
          </a:lstStyle>
          <a:p>
            <a:fld id="{49166ED9-2655-487B-9F0F-16BBADE21777}" type="slidenum">
              <a:rPr lang="de-DE" altLang="nl-BE" sz="1300">
                <a:solidFill>
                  <a:prstClr val="black"/>
                </a:solidFill>
                <a:latin typeface="Times" pitchFamily="18" charset="0"/>
              </a:rPr>
              <a:pPr/>
              <a:t>64</a:t>
            </a:fld>
            <a:endParaRPr lang="de-DE" altLang="nl-BE" sz="1300">
              <a:solidFill>
                <a:prstClr val="black"/>
              </a:solidFill>
              <a:latin typeface="Times"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Folienbildplatzhalter 1"/>
          <p:cNvSpPr>
            <a:spLocks noGrp="1" noRot="1" noChangeAspect="1" noTextEdit="1"/>
          </p:cNvSpPr>
          <p:nvPr>
            <p:ph type="sldImg"/>
          </p:nvPr>
        </p:nvSpPr>
        <p:spPr>
          <a:ln/>
        </p:spPr>
      </p:sp>
      <p:sp>
        <p:nvSpPr>
          <p:cNvPr id="24578"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r>
              <a:rPr lang="en-US" altLang="nl-BE" sz="1800" smtClean="0">
                <a:latin typeface="Times" pitchFamily="18" charset="0"/>
                <a:ea typeface="ＭＳ Ｐゴシック" pitchFamily="34" charset="-128"/>
                <a:cs typeface="Arial" charset="0"/>
              </a:rPr>
              <a:t>TWO IMMAGES </a:t>
            </a:r>
            <a:r>
              <a:rPr lang="de-DE" altLang="nl-BE" sz="1800" smtClean="0">
                <a:latin typeface="Times" pitchFamily="18" charset="0"/>
                <a:ea typeface="ＭＳ Ｐゴシック" pitchFamily="34" charset="-128"/>
                <a:cs typeface="Arial" charset="0"/>
                <a:sym typeface="Wingdings" pitchFamily="2" charset="2"/>
              </a:rPr>
              <a:t> Imagine OBAMA! </a:t>
            </a:r>
            <a:endParaRPr lang="en-US" altLang="nl-BE" sz="1800" smtClean="0">
              <a:latin typeface="Times" pitchFamily="18" charset="0"/>
              <a:ea typeface="ＭＳ Ｐゴシック" pitchFamily="34" charset="-128"/>
              <a:cs typeface="Arial" charset="0"/>
            </a:endParaRPr>
          </a:p>
          <a:p>
            <a:pPr marL="0" lvl="1"/>
            <a:endParaRPr lang="en-US" altLang="nl-BE" sz="1800" smtClean="0">
              <a:latin typeface="Times" pitchFamily="18" charset="0"/>
              <a:ea typeface="ＭＳ Ｐゴシック" pitchFamily="34" charset="-128"/>
              <a:cs typeface="Arial" charset="0"/>
            </a:endParaRPr>
          </a:p>
          <a:p>
            <a:pPr marL="0" lvl="1"/>
            <a:r>
              <a:rPr lang="en-US" altLang="nl-BE" sz="1800" smtClean="0">
                <a:latin typeface="Times" pitchFamily="18" charset="0"/>
                <a:ea typeface="ＭＳ Ｐゴシック" pitchFamily="34" charset="-128"/>
                <a:cs typeface="Arial" charset="0"/>
              </a:rPr>
              <a:t>OPPOSITION TO STATE </a:t>
            </a:r>
          </a:p>
          <a:p>
            <a:pPr marL="0" lvl="1"/>
            <a:r>
              <a:rPr lang="en-US" altLang="nl-BE" sz="1800" smtClean="0">
                <a:latin typeface="Times" pitchFamily="18" charset="0"/>
                <a:ea typeface="ＭＳ Ｐゴシック" pitchFamily="34" charset="-128"/>
                <a:cs typeface="Arial" charset="0"/>
              </a:rPr>
              <a:t>Locke &gt; liberal accounts &gt; neolibs </a:t>
            </a:r>
          </a:p>
          <a:p>
            <a:pPr marL="0" lvl="1"/>
            <a:r>
              <a:rPr lang="en-US" altLang="nl-BE" sz="1800" smtClean="0">
                <a:latin typeface="Times" pitchFamily="18" charset="0"/>
                <a:ea typeface="ＭＳ Ｐゴシック" pitchFamily="34" charset="-128"/>
                <a:cs typeface="Arial" charset="0"/>
              </a:rPr>
              <a:t>Marxist &gt; deliberative democracy (in part) </a:t>
            </a:r>
          </a:p>
          <a:p>
            <a:pPr marL="0" lvl="1"/>
            <a:endParaRPr lang="en-US" altLang="nl-BE" sz="1800" smtClean="0">
              <a:latin typeface="Times" pitchFamily="18" charset="0"/>
              <a:ea typeface="ＭＳ Ｐゴシック" pitchFamily="34" charset="-128"/>
              <a:cs typeface="Arial" charset="0"/>
            </a:endParaRPr>
          </a:p>
          <a:p>
            <a:pPr marL="0" lvl="1">
              <a:buFont typeface="Wingdings" pitchFamily="2" charset="2"/>
              <a:buNone/>
            </a:pPr>
            <a:endParaRPr lang="en-US" altLang="nl-BE" sz="1800" smtClean="0">
              <a:latin typeface="Times" pitchFamily="18" charset="0"/>
              <a:ea typeface="ＭＳ Ｐゴシック" pitchFamily="34" charset="-128"/>
              <a:cs typeface="Arial" charset="0"/>
            </a:endParaRPr>
          </a:p>
          <a:p>
            <a:pPr marL="0" lvl="1">
              <a:buFont typeface="Wingdings" pitchFamily="2" charset="2"/>
              <a:buNone/>
            </a:pPr>
            <a:r>
              <a:rPr lang="en-US" altLang="nl-BE" sz="1800" smtClean="0">
                <a:latin typeface="Times" pitchFamily="18" charset="0"/>
                <a:ea typeface="ＭＳ Ｐゴシック" pitchFamily="34" charset="-128"/>
                <a:cs typeface="Arial" charset="0"/>
              </a:rPr>
              <a:t>INTEGRATIVE approach</a:t>
            </a:r>
          </a:p>
          <a:p>
            <a:pPr marL="0" lvl="1">
              <a:buFont typeface="Wingdings" pitchFamily="2" charset="2"/>
              <a:buNone/>
            </a:pPr>
            <a:r>
              <a:rPr lang="en-US" altLang="nl-BE" sz="1800" smtClean="0">
                <a:latin typeface="Times" pitchFamily="18" charset="0"/>
                <a:ea typeface="ＭＳ Ｐゴシック" pitchFamily="34" charset="-128"/>
                <a:cs typeface="Arial" charset="0"/>
              </a:rPr>
              <a:t>Montesquieur, (Hegel?), Gramsci  </a:t>
            </a:r>
          </a:p>
          <a:p>
            <a:pPr marL="0" lvl="1">
              <a:buFont typeface="Wingdings" pitchFamily="2" charset="2"/>
              <a:buChar char="Ø"/>
            </a:pPr>
            <a:r>
              <a:rPr lang="en-US" altLang="nl-BE" sz="1800" smtClean="0">
                <a:latin typeface="Times" pitchFamily="18" charset="0"/>
                <a:ea typeface="ＭＳ Ｐゴシック" pitchFamily="34" charset="-128"/>
                <a:cs typeface="Arial" charset="0"/>
              </a:rPr>
              <a:t>Modern welfare state systems (consortional democracies) </a:t>
            </a:r>
          </a:p>
          <a:p>
            <a:pPr marL="0" lvl="1">
              <a:buFont typeface="Wingdings" pitchFamily="2" charset="2"/>
              <a:buNone/>
            </a:pPr>
            <a:endParaRPr lang="en-US" altLang="nl-BE" sz="1800" smtClean="0">
              <a:latin typeface="Times" pitchFamily="18" charset="0"/>
              <a:ea typeface="ＭＳ Ｐゴシック" pitchFamily="34" charset="-128"/>
              <a:cs typeface="Arial" charset="0"/>
            </a:endParaRPr>
          </a:p>
          <a:p>
            <a:pPr marL="0" lvl="1">
              <a:buFont typeface="Wingdings" pitchFamily="2" charset="2"/>
              <a:buNone/>
            </a:pPr>
            <a:r>
              <a:rPr lang="en-US" altLang="nl-BE" sz="1800" smtClean="0">
                <a:latin typeface="Times" pitchFamily="18" charset="0"/>
                <a:ea typeface="ＭＳ Ｐゴシック" pitchFamily="34" charset="-128"/>
                <a:cs typeface="Arial" charset="0"/>
              </a:rPr>
              <a:t>NOTE: TEA PARTY !!! </a:t>
            </a:r>
          </a:p>
          <a:p>
            <a:pPr marL="0" lvl="1">
              <a:buFont typeface="Wingdings" pitchFamily="2" charset="2"/>
              <a:buNone/>
            </a:pPr>
            <a:endParaRPr lang="en-US" altLang="nl-BE" sz="1800" smtClean="0">
              <a:latin typeface="Times" pitchFamily="18" charset="0"/>
              <a:ea typeface="ＭＳ Ｐゴシック" pitchFamily="34" charset="-128"/>
              <a:cs typeface="Arial" charset="0"/>
            </a:endParaRPr>
          </a:p>
          <a:p>
            <a:pPr marL="0" lvl="1">
              <a:buFont typeface="Wingdings" pitchFamily="2" charset="2"/>
              <a:buNone/>
            </a:pPr>
            <a:endParaRPr lang="en-US" altLang="nl-BE" sz="1800" smtClean="0">
              <a:latin typeface="Times" pitchFamily="18" charset="0"/>
              <a:ea typeface="ＭＳ Ｐゴシック" pitchFamily="34" charset="-128"/>
              <a:cs typeface="Arial" charset="0"/>
            </a:endParaRPr>
          </a:p>
          <a:p>
            <a:pPr marL="0" lvl="1">
              <a:buFont typeface="Wingdings" pitchFamily="2" charset="2"/>
              <a:buNone/>
            </a:pPr>
            <a:r>
              <a:rPr lang="en-US" altLang="nl-BE" sz="1800" smtClean="0">
                <a:latin typeface="Times" pitchFamily="18" charset="0"/>
                <a:ea typeface="ＭＳ Ｐゴシック" pitchFamily="34" charset="-128"/>
                <a:cs typeface="Arial" charset="0"/>
              </a:rPr>
              <a:t> </a:t>
            </a:r>
          </a:p>
        </p:txBody>
      </p:sp>
      <p:sp>
        <p:nvSpPr>
          <p:cNvPr id="24579"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2400">
                <a:solidFill>
                  <a:schemeClr val="tx1"/>
                </a:solidFill>
                <a:latin typeface="TheSansCorrespondence" pitchFamily="34" charset="0"/>
                <a:ea typeface="ＭＳ Ｐゴシック" pitchFamily="34" charset="-128"/>
              </a:defRPr>
            </a:lvl1pPr>
            <a:lvl2pPr marL="742950" indent="-285750" defTabSz="917575" eaLnBrk="0" hangingPunct="0">
              <a:defRPr sz="2400">
                <a:solidFill>
                  <a:schemeClr val="tx1"/>
                </a:solidFill>
                <a:latin typeface="TheSansCorrespondence" pitchFamily="34" charset="0"/>
                <a:ea typeface="ＭＳ Ｐゴシック" pitchFamily="34" charset="-128"/>
              </a:defRPr>
            </a:lvl2pPr>
            <a:lvl3pPr marL="1143000" indent="-228600" defTabSz="917575" eaLnBrk="0" hangingPunct="0">
              <a:defRPr sz="2400">
                <a:solidFill>
                  <a:schemeClr val="tx1"/>
                </a:solidFill>
                <a:latin typeface="TheSansCorrespondence" pitchFamily="34" charset="0"/>
                <a:ea typeface="ＭＳ Ｐゴシック" pitchFamily="34" charset="-128"/>
              </a:defRPr>
            </a:lvl3pPr>
            <a:lvl4pPr marL="1600200" indent="-228600" defTabSz="917575" eaLnBrk="0" hangingPunct="0">
              <a:defRPr sz="2400">
                <a:solidFill>
                  <a:schemeClr val="tx1"/>
                </a:solidFill>
                <a:latin typeface="TheSansCorrespondence" pitchFamily="34" charset="0"/>
                <a:ea typeface="ＭＳ Ｐゴシック" pitchFamily="34" charset="-128"/>
              </a:defRPr>
            </a:lvl4pPr>
            <a:lvl5pPr marL="2057400" indent="-228600" defTabSz="917575" eaLnBrk="0" hangingPunct="0">
              <a:defRPr sz="2400">
                <a:solidFill>
                  <a:schemeClr val="tx1"/>
                </a:solidFill>
                <a:latin typeface="TheSansCorrespondence" pitchFamily="34" charset="0"/>
                <a:ea typeface="ＭＳ Ｐゴシック" pitchFamily="34" charset="-128"/>
              </a:defRPr>
            </a:lvl5pPr>
            <a:lvl6pPr marL="2514600" indent="-228600" defTabSz="917575"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6pPr>
            <a:lvl7pPr marL="2971800" indent="-228600" defTabSz="917575"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7pPr>
            <a:lvl8pPr marL="3429000" indent="-228600" defTabSz="917575"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8pPr>
            <a:lvl9pPr marL="3886200" indent="-228600" defTabSz="917575"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9pPr>
          </a:lstStyle>
          <a:p>
            <a:fld id="{42F75653-94F8-4A80-9471-BD48342A5722}" type="slidenum">
              <a:rPr lang="de-DE" altLang="nl-BE" sz="1300">
                <a:solidFill>
                  <a:prstClr val="black"/>
                </a:solidFill>
                <a:latin typeface="Times" pitchFamily="18" charset="0"/>
              </a:rPr>
              <a:pPr/>
              <a:t>65</a:t>
            </a:fld>
            <a:endParaRPr lang="de-DE" altLang="nl-BE" sz="1300">
              <a:solidFill>
                <a:prstClr val="black"/>
              </a:solidFill>
              <a:latin typeface="Times"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Folienbildplatzhalter 1"/>
          <p:cNvSpPr>
            <a:spLocks noGrp="1" noRot="1" noChangeAspect="1" noTextEdit="1"/>
          </p:cNvSpPr>
          <p:nvPr>
            <p:ph type="sldImg"/>
          </p:nvPr>
        </p:nvSpPr>
        <p:spPr>
          <a:ln/>
        </p:spPr>
      </p:sp>
      <p:sp>
        <p:nvSpPr>
          <p:cNvPr id="27650"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endParaRPr lang="de-DE" altLang="nl-BE" sz="1800" smtClean="0">
              <a:latin typeface="Times" pitchFamily="18" charset="0"/>
              <a:ea typeface="ＭＳ Ｐゴシック" pitchFamily="34" charset="-128"/>
              <a:cs typeface="Arial" charset="0"/>
            </a:endParaRPr>
          </a:p>
        </p:txBody>
      </p:sp>
      <p:sp>
        <p:nvSpPr>
          <p:cNvPr id="27651"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2400">
                <a:solidFill>
                  <a:schemeClr val="tx1"/>
                </a:solidFill>
                <a:latin typeface="TheSansCorrespondence" pitchFamily="34" charset="0"/>
                <a:ea typeface="ＭＳ Ｐゴシック" pitchFamily="34" charset="-128"/>
              </a:defRPr>
            </a:lvl1pPr>
            <a:lvl2pPr marL="742950" indent="-285750" defTabSz="917575" eaLnBrk="0" hangingPunct="0">
              <a:defRPr sz="2400">
                <a:solidFill>
                  <a:schemeClr val="tx1"/>
                </a:solidFill>
                <a:latin typeface="TheSansCorrespondence" pitchFamily="34" charset="0"/>
                <a:ea typeface="ＭＳ Ｐゴシック" pitchFamily="34" charset="-128"/>
              </a:defRPr>
            </a:lvl2pPr>
            <a:lvl3pPr marL="1143000" indent="-228600" defTabSz="917575" eaLnBrk="0" hangingPunct="0">
              <a:defRPr sz="2400">
                <a:solidFill>
                  <a:schemeClr val="tx1"/>
                </a:solidFill>
                <a:latin typeface="TheSansCorrespondence" pitchFamily="34" charset="0"/>
                <a:ea typeface="ＭＳ Ｐゴシック" pitchFamily="34" charset="-128"/>
              </a:defRPr>
            </a:lvl3pPr>
            <a:lvl4pPr marL="1600200" indent="-228600" defTabSz="917575" eaLnBrk="0" hangingPunct="0">
              <a:defRPr sz="2400">
                <a:solidFill>
                  <a:schemeClr val="tx1"/>
                </a:solidFill>
                <a:latin typeface="TheSansCorrespondence" pitchFamily="34" charset="0"/>
                <a:ea typeface="ＭＳ Ｐゴシック" pitchFamily="34" charset="-128"/>
              </a:defRPr>
            </a:lvl4pPr>
            <a:lvl5pPr marL="2057400" indent="-228600" defTabSz="917575" eaLnBrk="0" hangingPunct="0">
              <a:defRPr sz="2400">
                <a:solidFill>
                  <a:schemeClr val="tx1"/>
                </a:solidFill>
                <a:latin typeface="TheSansCorrespondence" pitchFamily="34" charset="0"/>
                <a:ea typeface="ＭＳ Ｐゴシック" pitchFamily="34" charset="-128"/>
              </a:defRPr>
            </a:lvl5pPr>
            <a:lvl6pPr marL="2514600" indent="-228600" defTabSz="917575"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6pPr>
            <a:lvl7pPr marL="2971800" indent="-228600" defTabSz="917575"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7pPr>
            <a:lvl8pPr marL="3429000" indent="-228600" defTabSz="917575"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8pPr>
            <a:lvl9pPr marL="3886200" indent="-228600" defTabSz="917575"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9pPr>
          </a:lstStyle>
          <a:p>
            <a:fld id="{5A087CD2-B469-4A0A-A722-72AA40515F74}" type="slidenum">
              <a:rPr lang="de-DE" altLang="nl-BE" sz="1300">
                <a:solidFill>
                  <a:prstClr val="black"/>
                </a:solidFill>
                <a:latin typeface="Times" pitchFamily="18" charset="0"/>
              </a:rPr>
              <a:pPr/>
              <a:t>67</a:t>
            </a:fld>
            <a:endParaRPr lang="de-DE" altLang="nl-BE" sz="1300">
              <a:solidFill>
                <a:prstClr val="black"/>
              </a:solidFill>
              <a:latin typeface="Times"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Folienbildplatzhalter 1"/>
          <p:cNvSpPr>
            <a:spLocks noGrp="1" noRot="1" noChangeAspect="1" noTextEdit="1"/>
          </p:cNvSpPr>
          <p:nvPr>
            <p:ph type="sldImg"/>
          </p:nvPr>
        </p:nvSpPr>
        <p:spPr>
          <a:ln/>
        </p:spPr>
      </p:sp>
      <p:sp>
        <p:nvSpPr>
          <p:cNvPr id="31746"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endParaRPr lang="de-DE" altLang="nl-BE" sz="1800" smtClean="0">
              <a:latin typeface="Times" pitchFamily="18" charset="0"/>
              <a:ea typeface="ＭＳ Ｐゴシック" pitchFamily="34" charset="-128"/>
              <a:cs typeface="Arial" charset="0"/>
            </a:endParaRPr>
          </a:p>
        </p:txBody>
      </p:sp>
      <p:sp>
        <p:nvSpPr>
          <p:cNvPr id="31747"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2400">
                <a:solidFill>
                  <a:schemeClr val="tx1"/>
                </a:solidFill>
                <a:latin typeface="TheSansCorrespondence" pitchFamily="34" charset="0"/>
                <a:ea typeface="ＭＳ Ｐゴシック" pitchFamily="34" charset="-128"/>
              </a:defRPr>
            </a:lvl1pPr>
            <a:lvl2pPr marL="742950" indent="-285750" defTabSz="917575" eaLnBrk="0" hangingPunct="0">
              <a:defRPr sz="2400">
                <a:solidFill>
                  <a:schemeClr val="tx1"/>
                </a:solidFill>
                <a:latin typeface="TheSansCorrespondence" pitchFamily="34" charset="0"/>
                <a:ea typeface="ＭＳ Ｐゴシック" pitchFamily="34" charset="-128"/>
              </a:defRPr>
            </a:lvl2pPr>
            <a:lvl3pPr marL="1143000" indent="-228600" defTabSz="917575" eaLnBrk="0" hangingPunct="0">
              <a:defRPr sz="2400">
                <a:solidFill>
                  <a:schemeClr val="tx1"/>
                </a:solidFill>
                <a:latin typeface="TheSansCorrespondence" pitchFamily="34" charset="0"/>
                <a:ea typeface="ＭＳ Ｐゴシック" pitchFamily="34" charset="-128"/>
              </a:defRPr>
            </a:lvl3pPr>
            <a:lvl4pPr marL="1600200" indent="-228600" defTabSz="917575" eaLnBrk="0" hangingPunct="0">
              <a:defRPr sz="2400">
                <a:solidFill>
                  <a:schemeClr val="tx1"/>
                </a:solidFill>
                <a:latin typeface="TheSansCorrespondence" pitchFamily="34" charset="0"/>
                <a:ea typeface="ＭＳ Ｐゴシック" pitchFamily="34" charset="-128"/>
              </a:defRPr>
            </a:lvl4pPr>
            <a:lvl5pPr marL="2057400" indent="-228600" defTabSz="917575" eaLnBrk="0" hangingPunct="0">
              <a:defRPr sz="2400">
                <a:solidFill>
                  <a:schemeClr val="tx1"/>
                </a:solidFill>
                <a:latin typeface="TheSansCorrespondence" pitchFamily="34" charset="0"/>
                <a:ea typeface="ＭＳ Ｐゴシック" pitchFamily="34" charset="-128"/>
              </a:defRPr>
            </a:lvl5pPr>
            <a:lvl6pPr marL="2514600" indent="-228600" defTabSz="917575"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6pPr>
            <a:lvl7pPr marL="2971800" indent="-228600" defTabSz="917575"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7pPr>
            <a:lvl8pPr marL="3429000" indent="-228600" defTabSz="917575"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8pPr>
            <a:lvl9pPr marL="3886200" indent="-228600" defTabSz="917575"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9pPr>
          </a:lstStyle>
          <a:p>
            <a:fld id="{AA6F19D6-BDBB-4F53-A373-5452594ED9C7}" type="slidenum">
              <a:rPr lang="de-DE" altLang="nl-BE" sz="1300">
                <a:solidFill>
                  <a:prstClr val="black"/>
                </a:solidFill>
                <a:latin typeface="Times" pitchFamily="18" charset="0"/>
              </a:rPr>
              <a:pPr/>
              <a:t>70</a:t>
            </a:fld>
            <a:endParaRPr lang="de-DE" altLang="nl-BE" sz="1300">
              <a:solidFill>
                <a:prstClr val="black"/>
              </a:solidFill>
              <a:latin typeface="Times"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Folienbildplatzhalter 1"/>
          <p:cNvSpPr>
            <a:spLocks noGrp="1" noRot="1" noChangeAspect="1" noTextEdit="1"/>
          </p:cNvSpPr>
          <p:nvPr>
            <p:ph type="sldImg"/>
          </p:nvPr>
        </p:nvSpPr>
        <p:spPr>
          <a:ln/>
        </p:spPr>
      </p:sp>
      <p:sp>
        <p:nvSpPr>
          <p:cNvPr id="33794"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endParaRPr lang="de-DE" altLang="nl-BE" sz="1800" smtClean="0">
              <a:latin typeface="Times" pitchFamily="18" charset="0"/>
              <a:ea typeface="ＭＳ Ｐゴシック" pitchFamily="34" charset="-128"/>
              <a:cs typeface="Arial" charset="0"/>
            </a:endParaRPr>
          </a:p>
        </p:txBody>
      </p:sp>
      <p:sp>
        <p:nvSpPr>
          <p:cNvPr id="33795"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2400">
                <a:solidFill>
                  <a:schemeClr val="tx1"/>
                </a:solidFill>
                <a:latin typeface="TheSansCorrespondence" pitchFamily="34" charset="0"/>
                <a:ea typeface="ＭＳ Ｐゴシック" pitchFamily="34" charset="-128"/>
              </a:defRPr>
            </a:lvl1pPr>
            <a:lvl2pPr marL="742950" indent="-285750" defTabSz="917575" eaLnBrk="0" hangingPunct="0">
              <a:defRPr sz="2400">
                <a:solidFill>
                  <a:schemeClr val="tx1"/>
                </a:solidFill>
                <a:latin typeface="TheSansCorrespondence" pitchFamily="34" charset="0"/>
                <a:ea typeface="ＭＳ Ｐゴシック" pitchFamily="34" charset="-128"/>
              </a:defRPr>
            </a:lvl2pPr>
            <a:lvl3pPr marL="1143000" indent="-228600" defTabSz="917575" eaLnBrk="0" hangingPunct="0">
              <a:defRPr sz="2400">
                <a:solidFill>
                  <a:schemeClr val="tx1"/>
                </a:solidFill>
                <a:latin typeface="TheSansCorrespondence" pitchFamily="34" charset="0"/>
                <a:ea typeface="ＭＳ Ｐゴシック" pitchFamily="34" charset="-128"/>
              </a:defRPr>
            </a:lvl3pPr>
            <a:lvl4pPr marL="1600200" indent="-228600" defTabSz="917575" eaLnBrk="0" hangingPunct="0">
              <a:defRPr sz="2400">
                <a:solidFill>
                  <a:schemeClr val="tx1"/>
                </a:solidFill>
                <a:latin typeface="TheSansCorrespondence" pitchFamily="34" charset="0"/>
                <a:ea typeface="ＭＳ Ｐゴシック" pitchFamily="34" charset="-128"/>
              </a:defRPr>
            </a:lvl4pPr>
            <a:lvl5pPr marL="2057400" indent="-228600" defTabSz="917575" eaLnBrk="0" hangingPunct="0">
              <a:defRPr sz="2400">
                <a:solidFill>
                  <a:schemeClr val="tx1"/>
                </a:solidFill>
                <a:latin typeface="TheSansCorrespondence" pitchFamily="34" charset="0"/>
                <a:ea typeface="ＭＳ Ｐゴシック" pitchFamily="34" charset="-128"/>
              </a:defRPr>
            </a:lvl5pPr>
            <a:lvl6pPr marL="2514600" indent="-228600" defTabSz="917575"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6pPr>
            <a:lvl7pPr marL="2971800" indent="-228600" defTabSz="917575"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7pPr>
            <a:lvl8pPr marL="3429000" indent="-228600" defTabSz="917575"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8pPr>
            <a:lvl9pPr marL="3886200" indent="-228600" defTabSz="917575"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9pPr>
          </a:lstStyle>
          <a:p>
            <a:fld id="{055E2B19-28FF-4763-8BAD-A6EC703974FF}" type="slidenum">
              <a:rPr lang="de-DE" altLang="nl-BE" sz="1300">
                <a:solidFill>
                  <a:prstClr val="black"/>
                </a:solidFill>
                <a:latin typeface="Times" pitchFamily="18" charset="0"/>
              </a:rPr>
              <a:pPr/>
              <a:t>71</a:t>
            </a:fld>
            <a:endParaRPr lang="de-DE" altLang="nl-BE" sz="1300">
              <a:solidFill>
                <a:prstClr val="black"/>
              </a:solidFill>
              <a:latin typeface="Times"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Folienbildplatzhalter 1"/>
          <p:cNvSpPr>
            <a:spLocks noGrp="1" noRot="1" noChangeAspect="1" noTextEdit="1"/>
          </p:cNvSpPr>
          <p:nvPr>
            <p:ph type="sldImg"/>
          </p:nvPr>
        </p:nvSpPr>
        <p:spPr>
          <a:ln/>
        </p:spPr>
      </p:sp>
      <p:sp>
        <p:nvSpPr>
          <p:cNvPr id="35842"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Wingdings" pitchFamily="2" charset="2"/>
              <a:buChar char="Ø"/>
            </a:pPr>
            <a:r>
              <a:rPr lang="de-DE" altLang="nl-BE" smtClean="0">
                <a:latin typeface="Times" pitchFamily="18" charset="0"/>
                <a:ea typeface="ＭＳ Ｐゴシック" pitchFamily="34" charset="-128"/>
              </a:rPr>
              <a:t>Policy = the content ... </a:t>
            </a:r>
          </a:p>
          <a:p>
            <a:pPr>
              <a:buFont typeface="Wingdings" pitchFamily="2" charset="2"/>
              <a:buNone/>
            </a:pPr>
            <a:r>
              <a:rPr lang="de-DE" altLang="nl-BE" smtClean="0">
                <a:latin typeface="Times" pitchFamily="18" charset="0"/>
                <a:ea typeface="ＭＳ Ｐゴシック" pitchFamily="34" charset="-128"/>
              </a:rPr>
              <a:t>Very hands on! </a:t>
            </a:r>
          </a:p>
          <a:p>
            <a:pPr>
              <a:buFont typeface="Wingdings" pitchFamily="2" charset="2"/>
              <a:buNone/>
            </a:pPr>
            <a:endParaRPr lang="de-DE" altLang="nl-BE" smtClean="0">
              <a:latin typeface="Times" pitchFamily="18" charset="0"/>
              <a:ea typeface="ＭＳ Ｐゴシック" pitchFamily="34" charset="-128"/>
            </a:endParaRPr>
          </a:p>
          <a:p>
            <a:pPr>
              <a:buFont typeface="Wingdings" pitchFamily="2" charset="2"/>
              <a:buChar char="Ø"/>
            </a:pPr>
            <a:r>
              <a:rPr lang="de-DE" altLang="nl-BE" smtClean="0">
                <a:latin typeface="Times" pitchFamily="18" charset="0"/>
                <a:ea typeface="ＭＳ Ｐゴシック" pitchFamily="34" charset="-128"/>
              </a:rPr>
              <a:t>Obvious: why it should be useful to get some basic insights into this for an MPP</a:t>
            </a:r>
          </a:p>
          <a:p>
            <a:pPr>
              <a:buFont typeface="Wingdings" pitchFamily="2" charset="2"/>
              <a:buChar char="Ø"/>
            </a:pPr>
            <a:endParaRPr lang="de-DE" altLang="nl-BE" smtClean="0">
              <a:latin typeface="Times" pitchFamily="18" charset="0"/>
              <a:ea typeface="ＭＳ Ｐゴシック" pitchFamily="34" charset="-128"/>
            </a:endParaRPr>
          </a:p>
          <a:p>
            <a:pPr>
              <a:buFont typeface="Wingdings" pitchFamily="2" charset="2"/>
              <a:buChar char="Ø"/>
            </a:pPr>
            <a:r>
              <a:rPr lang="de-DE" altLang="nl-BE" smtClean="0">
                <a:latin typeface="Times" pitchFamily="18" charset="0"/>
                <a:ea typeface="ＭＳ Ｐゴシック" pitchFamily="34" charset="-128"/>
              </a:rPr>
              <a:t>History of discipline:</a:t>
            </a:r>
          </a:p>
          <a:p>
            <a:pPr>
              <a:buFont typeface="Wingdings" pitchFamily="2" charset="2"/>
              <a:buNone/>
            </a:pPr>
            <a:r>
              <a:rPr lang="de-DE" altLang="nl-BE" smtClean="0">
                <a:latin typeface="Times" pitchFamily="18" charset="0"/>
                <a:ea typeface="ＭＳ Ｐゴシック" pitchFamily="34" charset="-128"/>
              </a:rPr>
              <a:t>Form very enthusiastic believe in „good policy planning</a:t>
            </a:r>
            <a:r>
              <a:rPr lang="de-DE" altLang="de-DE" smtClean="0">
                <a:latin typeface="Times" pitchFamily="18" charset="0"/>
                <a:ea typeface="ＭＳ Ｐゴシック" pitchFamily="34" charset="-128"/>
              </a:rPr>
              <a:t>“</a:t>
            </a:r>
            <a:r>
              <a:rPr lang="de-DE" altLang="nl-BE" smtClean="0">
                <a:latin typeface="Times" pitchFamily="18" charset="0"/>
                <a:ea typeface="ＭＳ Ｐゴシック" pitchFamily="34" charset="-128"/>
              </a:rPr>
              <a:t> to more critical analysis</a:t>
            </a:r>
          </a:p>
          <a:p>
            <a:pPr>
              <a:buFont typeface="Wingdings" pitchFamily="2" charset="2"/>
              <a:buNone/>
            </a:pPr>
            <a:r>
              <a:rPr lang="de-DE" altLang="nl-BE" smtClean="0">
                <a:latin typeface="Times" pitchFamily="18" charset="0"/>
                <a:ea typeface="ＭＳ Ｐゴシック" pitchFamily="34" charset="-128"/>
              </a:rPr>
              <a:t>Prescirption = complex and difficult </a:t>
            </a:r>
          </a:p>
          <a:p>
            <a:pPr>
              <a:buFont typeface="Wingdings" pitchFamily="2" charset="2"/>
              <a:buNone/>
            </a:pPr>
            <a:endParaRPr lang="de-DE" altLang="nl-BE" smtClean="0">
              <a:latin typeface="Times" pitchFamily="18" charset="0"/>
              <a:ea typeface="ＭＳ Ｐゴシック" pitchFamily="34" charset="-128"/>
            </a:endParaRPr>
          </a:p>
          <a:p>
            <a:pPr>
              <a:buFont typeface="Wingdings" pitchFamily="2" charset="2"/>
              <a:buNone/>
            </a:pPr>
            <a:r>
              <a:rPr lang="de-DE" altLang="nl-BE" smtClean="0">
                <a:latin typeface="Times" pitchFamily="18" charset="0"/>
                <a:ea typeface="ＭＳ Ｐゴシック" pitchFamily="34" charset="-128"/>
              </a:rPr>
              <a:t>FURTHER:</a:t>
            </a:r>
          </a:p>
          <a:p>
            <a:pPr>
              <a:buFont typeface="Wingdings" pitchFamily="2" charset="2"/>
              <a:buChar char="Ø"/>
            </a:pPr>
            <a:r>
              <a:rPr lang="de-DE" altLang="nl-BE" smtClean="0">
                <a:latin typeface="Times" pitchFamily="18" charset="0"/>
                <a:ea typeface="ＭＳ Ｐゴシック" pitchFamily="34" charset="-128"/>
              </a:rPr>
              <a:t>why? </a:t>
            </a:r>
          </a:p>
          <a:p>
            <a:pPr>
              <a:buFont typeface="Wingdings" pitchFamily="2" charset="2"/>
              <a:buChar char="Ø"/>
            </a:pPr>
            <a:r>
              <a:rPr lang="de-DE" altLang="nl-BE" smtClean="0">
                <a:latin typeface="Times" pitchFamily="18" charset="0"/>
                <a:ea typeface="ＭＳ Ｐゴシック" pitchFamily="34" charset="-128"/>
              </a:rPr>
              <a:t>Effects! </a:t>
            </a:r>
          </a:p>
        </p:txBody>
      </p:sp>
      <p:sp>
        <p:nvSpPr>
          <p:cNvPr id="35843" name="Foliennummernplatzhalter 3"/>
          <p:cNvSpPr txBox="1">
            <a:spLocks noGrp="1"/>
          </p:cNvSpPr>
          <p:nvPr/>
        </p:nvSpPr>
        <p:spPr bwMode="auto">
          <a:xfrm>
            <a:off x="3852863" y="9431338"/>
            <a:ext cx="294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82" tIns="45889" rIns="91782" bIns="45889" anchor="b"/>
          <a:lstStyle>
            <a:lvl1pPr defTabSz="917575" eaLnBrk="0" hangingPunct="0">
              <a:defRPr sz="2400">
                <a:solidFill>
                  <a:schemeClr val="tx1"/>
                </a:solidFill>
                <a:latin typeface="TheSansCorrespondence" pitchFamily="34" charset="0"/>
                <a:ea typeface="ＭＳ Ｐゴシック" pitchFamily="34" charset="-128"/>
              </a:defRPr>
            </a:lvl1pPr>
            <a:lvl2pPr marL="742950" indent="-285750" defTabSz="917575" eaLnBrk="0" hangingPunct="0">
              <a:defRPr sz="2400">
                <a:solidFill>
                  <a:schemeClr val="tx1"/>
                </a:solidFill>
                <a:latin typeface="TheSansCorrespondence" pitchFamily="34" charset="0"/>
                <a:ea typeface="ＭＳ Ｐゴシック" pitchFamily="34" charset="-128"/>
              </a:defRPr>
            </a:lvl2pPr>
            <a:lvl3pPr marL="1143000" indent="-228600" defTabSz="917575" eaLnBrk="0" hangingPunct="0">
              <a:defRPr sz="2400">
                <a:solidFill>
                  <a:schemeClr val="tx1"/>
                </a:solidFill>
                <a:latin typeface="TheSansCorrespondence" pitchFamily="34" charset="0"/>
                <a:ea typeface="ＭＳ Ｐゴシック" pitchFamily="34" charset="-128"/>
              </a:defRPr>
            </a:lvl3pPr>
            <a:lvl4pPr marL="1600200" indent="-228600" defTabSz="917575" eaLnBrk="0" hangingPunct="0">
              <a:defRPr sz="2400">
                <a:solidFill>
                  <a:schemeClr val="tx1"/>
                </a:solidFill>
                <a:latin typeface="TheSansCorrespondence" pitchFamily="34" charset="0"/>
                <a:ea typeface="ＭＳ Ｐゴシック" pitchFamily="34" charset="-128"/>
              </a:defRPr>
            </a:lvl4pPr>
            <a:lvl5pPr marL="2057400" indent="-228600" defTabSz="917575" eaLnBrk="0" hangingPunct="0">
              <a:defRPr sz="2400">
                <a:solidFill>
                  <a:schemeClr val="tx1"/>
                </a:solidFill>
                <a:latin typeface="TheSansCorrespondence" pitchFamily="34" charset="0"/>
                <a:ea typeface="ＭＳ Ｐゴシック" pitchFamily="34" charset="-128"/>
              </a:defRPr>
            </a:lvl5pPr>
            <a:lvl6pPr marL="2514600" indent="-228600" defTabSz="917575"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6pPr>
            <a:lvl7pPr marL="2971800" indent="-228600" defTabSz="917575"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7pPr>
            <a:lvl8pPr marL="3429000" indent="-228600" defTabSz="917575"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8pPr>
            <a:lvl9pPr marL="3886200" indent="-228600" defTabSz="917575"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9pPr>
          </a:lstStyle>
          <a:p>
            <a:pPr algn="r"/>
            <a:fld id="{003EE6E4-92AE-4829-B877-6B56A213B38D}" type="slidenum">
              <a:rPr lang="de-DE" altLang="nl-BE" sz="1300" smtClean="0">
                <a:solidFill>
                  <a:prstClr val="black"/>
                </a:solidFill>
                <a:latin typeface="Times" pitchFamily="18" charset="0"/>
                <a:cs typeface="Arial" charset="0"/>
              </a:rPr>
              <a:pPr algn="r"/>
              <a:t>72</a:t>
            </a:fld>
            <a:endParaRPr lang="de-DE" altLang="nl-BE" sz="1300" smtClean="0">
              <a:solidFill>
                <a:prstClr val="black"/>
              </a:solidFill>
              <a:latin typeface="Times" pitchFamily="18" charset="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Folienbildplatzhalter 1"/>
          <p:cNvSpPr>
            <a:spLocks noGrp="1" noRot="1" noChangeAspect="1" noTextEdit="1"/>
          </p:cNvSpPr>
          <p:nvPr>
            <p:ph type="sldImg"/>
          </p:nvPr>
        </p:nvSpPr>
        <p:spPr>
          <a:ln/>
        </p:spPr>
      </p:sp>
      <p:sp>
        <p:nvSpPr>
          <p:cNvPr id="37890"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endParaRPr lang="de-DE" altLang="nl-BE" sz="1800" smtClean="0">
              <a:latin typeface="Times" pitchFamily="18" charset="0"/>
              <a:ea typeface="ＭＳ Ｐゴシック" pitchFamily="34" charset="-128"/>
              <a:cs typeface="Arial" charset="0"/>
            </a:endParaRPr>
          </a:p>
        </p:txBody>
      </p:sp>
      <p:sp>
        <p:nvSpPr>
          <p:cNvPr id="37891"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2400">
                <a:solidFill>
                  <a:schemeClr val="tx1"/>
                </a:solidFill>
                <a:latin typeface="TheSansCorrespondence" pitchFamily="34" charset="0"/>
                <a:ea typeface="ＭＳ Ｐゴシック" pitchFamily="34" charset="-128"/>
              </a:defRPr>
            </a:lvl1pPr>
            <a:lvl2pPr marL="742950" indent="-285750" defTabSz="917575" eaLnBrk="0" hangingPunct="0">
              <a:defRPr sz="2400">
                <a:solidFill>
                  <a:schemeClr val="tx1"/>
                </a:solidFill>
                <a:latin typeface="TheSansCorrespondence" pitchFamily="34" charset="0"/>
                <a:ea typeface="ＭＳ Ｐゴシック" pitchFamily="34" charset="-128"/>
              </a:defRPr>
            </a:lvl2pPr>
            <a:lvl3pPr marL="1143000" indent="-228600" defTabSz="917575" eaLnBrk="0" hangingPunct="0">
              <a:defRPr sz="2400">
                <a:solidFill>
                  <a:schemeClr val="tx1"/>
                </a:solidFill>
                <a:latin typeface="TheSansCorrespondence" pitchFamily="34" charset="0"/>
                <a:ea typeface="ＭＳ Ｐゴシック" pitchFamily="34" charset="-128"/>
              </a:defRPr>
            </a:lvl3pPr>
            <a:lvl4pPr marL="1600200" indent="-228600" defTabSz="917575" eaLnBrk="0" hangingPunct="0">
              <a:defRPr sz="2400">
                <a:solidFill>
                  <a:schemeClr val="tx1"/>
                </a:solidFill>
                <a:latin typeface="TheSansCorrespondence" pitchFamily="34" charset="0"/>
                <a:ea typeface="ＭＳ Ｐゴシック" pitchFamily="34" charset="-128"/>
              </a:defRPr>
            </a:lvl4pPr>
            <a:lvl5pPr marL="2057400" indent="-228600" defTabSz="917575" eaLnBrk="0" hangingPunct="0">
              <a:defRPr sz="2400">
                <a:solidFill>
                  <a:schemeClr val="tx1"/>
                </a:solidFill>
                <a:latin typeface="TheSansCorrespondence" pitchFamily="34" charset="0"/>
                <a:ea typeface="ＭＳ Ｐゴシック" pitchFamily="34" charset="-128"/>
              </a:defRPr>
            </a:lvl5pPr>
            <a:lvl6pPr marL="2514600" indent="-228600" defTabSz="917575"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6pPr>
            <a:lvl7pPr marL="2971800" indent="-228600" defTabSz="917575"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7pPr>
            <a:lvl8pPr marL="3429000" indent="-228600" defTabSz="917575"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8pPr>
            <a:lvl9pPr marL="3886200" indent="-228600" defTabSz="917575"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9pPr>
          </a:lstStyle>
          <a:p>
            <a:fld id="{57CB3CC6-86B0-40F1-8264-F75ECF10F8F1}" type="slidenum">
              <a:rPr lang="de-DE" altLang="nl-BE" sz="1300">
                <a:solidFill>
                  <a:prstClr val="black"/>
                </a:solidFill>
                <a:latin typeface="Times" pitchFamily="18" charset="0"/>
              </a:rPr>
              <a:pPr/>
              <a:t>73</a:t>
            </a:fld>
            <a:endParaRPr lang="de-DE" altLang="nl-BE" sz="1300">
              <a:solidFill>
                <a:prstClr val="black"/>
              </a:solidFill>
              <a:latin typeface="Times"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Folienbildplatzhalter 1"/>
          <p:cNvSpPr>
            <a:spLocks noGrp="1" noRot="1" noChangeAspect="1" noTextEdit="1"/>
          </p:cNvSpPr>
          <p:nvPr>
            <p:ph type="sldImg"/>
          </p:nvPr>
        </p:nvSpPr>
        <p:spPr>
          <a:ln/>
        </p:spPr>
      </p:sp>
      <p:sp>
        <p:nvSpPr>
          <p:cNvPr id="40962"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endParaRPr lang="de-DE" altLang="nl-BE" sz="1800" smtClean="0">
              <a:latin typeface="Times" pitchFamily="18" charset="0"/>
              <a:ea typeface="ＭＳ Ｐゴシック" pitchFamily="34" charset="-128"/>
              <a:cs typeface="Arial" charset="0"/>
            </a:endParaRPr>
          </a:p>
        </p:txBody>
      </p:sp>
      <p:sp>
        <p:nvSpPr>
          <p:cNvPr id="40963"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2400">
                <a:solidFill>
                  <a:schemeClr val="tx1"/>
                </a:solidFill>
                <a:latin typeface="TheSansCorrespondence" pitchFamily="34" charset="0"/>
                <a:ea typeface="ＭＳ Ｐゴシック" pitchFamily="34" charset="-128"/>
              </a:defRPr>
            </a:lvl1pPr>
            <a:lvl2pPr marL="742950" indent="-285750" defTabSz="917575" eaLnBrk="0" hangingPunct="0">
              <a:defRPr sz="2400">
                <a:solidFill>
                  <a:schemeClr val="tx1"/>
                </a:solidFill>
                <a:latin typeface="TheSansCorrespondence" pitchFamily="34" charset="0"/>
                <a:ea typeface="ＭＳ Ｐゴシック" pitchFamily="34" charset="-128"/>
              </a:defRPr>
            </a:lvl2pPr>
            <a:lvl3pPr marL="1143000" indent="-228600" defTabSz="917575" eaLnBrk="0" hangingPunct="0">
              <a:defRPr sz="2400">
                <a:solidFill>
                  <a:schemeClr val="tx1"/>
                </a:solidFill>
                <a:latin typeface="TheSansCorrespondence" pitchFamily="34" charset="0"/>
                <a:ea typeface="ＭＳ Ｐゴシック" pitchFamily="34" charset="-128"/>
              </a:defRPr>
            </a:lvl3pPr>
            <a:lvl4pPr marL="1600200" indent="-228600" defTabSz="917575" eaLnBrk="0" hangingPunct="0">
              <a:defRPr sz="2400">
                <a:solidFill>
                  <a:schemeClr val="tx1"/>
                </a:solidFill>
                <a:latin typeface="TheSansCorrespondence" pitchFamily="34" charset="0"/>
                <a:ea typeface="ＭＳ Ｐゴシック" pitchFamily="34" charset="-128"/>
              </a:defRPr>
            </a:lvl4pPr>
            <a:lvl5pPr marL="2057400" indent="-228600" defTabSz="917575" eaLnBrk="0" hangingPunct="0">
              <a:defRPr sz="2400">
                <a:solidFill>
                  <a:schemeClr val="tx1"/>
                </a:solidFill>
                <a:latin typeface="TheSansCorrespondence" pitchFamily="34" charset="0"/>
                <a:ea typeface="ＭＳ Ｐゴシック" pitchFamily="34" charset="-128"/>
              </a:defRPr>
            </a:lvl5pPr>
            <a:lvl6pPr marL="2514600" indent="-228600" defTabSz="917575"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6pPr>
            <a:lvl7pPr marL="2971800" indent="-228600" defTabSz="917575"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7pPr>
            <a:lvl8pPr marL="3429000" indent="-228600" defTabSz="917575"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8pPr>
            <a:lvl9pPr marL="3886200" indent="-228600" defTabSz="917575"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9pPr>
          </a:lstStyle>
          <a:p>
            <a:fld id="{515F0711-2CE9-4765-A7A3-A279A4132720}" type="slidenum">
              <a:rPr lang="de-DE" altLang="nl-BE" sz="1300">
                <a:solidFill>
                  <a:prstClr val="black"/>
                </a:solidFill>
                <a:latin typeface="Times" pitchFamily="18" charset="0"/>
              </a:rPr>
              <a:pPr/>
              <a:t>75</a:t>
            </a:fld>
            <a:endParaRPr lang="de-DE" altLang="nl-BE" sz="1300">
              <a:solidFill>
                <a:prstClr val="black"/>
              </a:solidFill>
              <a:latin typeface="Times"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Folienbildplatzhalter 1"/>
          <p:cNvSpPr>
            <a:spLocks noGrp="1" noRot="1" noChangeAspect="1" noTextEdit="1"/>
          </p:cNvSpPr>
          <p:nvPr>
            <p:ph type="sldImg"/>
          </p:nvPr>
        </p:nvSpPr>
        <p:spPr>
          <a:ln/>
        </p:spPr>
      </p:sp>
      <p:sp>
        <p:nvSpPr>
          <p:cNvPr id="44034"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endParaRPr lang="de-DE" altLang="nl-BE" sz="1800" smtClean="0">
              <a:latin typeface="Times" pitchFamily="18" charset="0"/>
              <a:ea typeface="ＭＳ Ｐゴシック" pitchFamily="34" charset="-128"/>
              <a:cs typeface="Arial" charset="0"/>
            </a:endParaRPr>
          </a:p>
        </p:txBody>
      </p:sp>
      <p:sp>
        <p:nvSpPr>
          <p:cNvPr id="44035"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2400">
                <a:solidFill>
                  <a:schemeClr val="tx1"/>
                </a:solidFill>
                <a:latin typeface="TheSansCorrespondence" pitchFamily="34" charset="0"/>
                <a:ea typeface="ＭＳ Ｐゴシック" pitchFamily="34" charset="-128"/>
              </a:defRPr>
            </a:lvl1pPr>
            <a:lvl2pPr marL="742950" indent="-285750" defTabSz="917575" eaLnBrk="0" hangingPunct="0">
              <a:defRPr sz="2400">
                <a:solidFill>
                  <a:schemeClr val="tx1"/>
                </a:solidFill>
                <a:latin typeface="TheSansCorrespondence" pitchFamily="34" charset="0"/>
                <a:ea typeface="ＭＳ Ｐゴシック" pitchFamily="34" charset="-128"/>
              </a:defRPr>
            </a:lvl2pPr>
            <a:lvl3pPr marL="1143000" indent="-228600" defTabSz="917575" eaLnBrk="0" hangingPunct="0">
              <a:defRPr sz="2400">
                <a:solidFill>
                  <a:schemeClr val="tx1"/>
                </a:solidFill>
                <a:latin typeface="TheSansCorrespondence" pitchFamily="34" charset="0"/>
                <a:ea typeface="ＭＳ Ｐゴシック" pitchFamily="34" charset="-128"/>
              </a:defRPr>
            </a:lvl3pPr>
            <a:lvl4pPr marL="1600200" indent="-228600" defTabSz="917575" eaLnBrk="0" hangingPunct="0">
              <a:defRPr sz="2400">
                <a:solidFill>
                  <a:schemeClr val="tx1"/>
                </a:solidFill>
                <a:latin typeface="TheSansCorrespondence" pitchFamily="34" charset="0"/>
                <a:ea typeface="ＭＳ Ｐゴシック" pitchFamily="34" charset="-128"/>
              </a:defRPr>
            </a:lvl4pPr>
            <a:lvl5pPr marL="2057400" indent="-228600" defTabSz="917575" eaLnBrk="0" hangingPunct="0">
              <a:defRPr sz="2400">
                <a:solidFill>
                  <a:schemeClr val="tx1"/>
                </a:solidFill>
                <a:latin typeface="TheSansCorrespondence" pitchFamily="34" charset="0"/>
                <a:ea typeface="ＭＳ Ｐゴシック" pitchFamily="34" charset="-128"/>
              </a:defRPr>
            </a:lvl5pPr>
            <a:lvl6pPr marL="2514600" indent="-228600" defTabSz="917575"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6pPr>
            <a:lvl7pPr marL="2971800" indent="-228600" defTabSz="917575"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7pPr>
            <a:lvl8pPr marL="3429000" indent="-228600" defTabSz="917575"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8pPr>
            <a:lvl9pPr marL="3886200" indent="-228600" defTabSz="917575"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9pPr>
          </a:lstStyle>
          <a:p>
            <a:fld id="{06DB1CD8-DE5A-467E-A96A-D987C6D3268A}" type="slidenum">
              <a:rPr lang="de-DE" altLang="nl-BE" sz="1300">
                <a:solidFill>
                  <a:prstClr val="black"/>
                </a:solidFill>
                <a:latin typeface="Times" pitchFamily="18" charset="0"/>
              </a:rPr>
              <a:pPr/>
              <a:t>77</a:t>
            </a:fld>
            <a:endParaRPr lang="de-DE" altLang="nl-BE" sz="1300">
              <a:solidFill>
                <a:prstClr val="black"/>
              </a:solidFill>
              <a:latin typeface="Times"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Folienbildplatzhalter 1"/>
          <p:cNvSpPr>
            <a:spLocks noGrp="1" noRot="1" noChangeAspect="1"/>
          </p:cNvSpPr>
          <p:nvPr>
            <p:ph type="sldImg"/>
          </p:nvPr>
        </p:nvSpPr>
        <p:spPr>
          <a:ln/>
        </p:spPr>
      </p:sp>
      <p:sp>
        <p:nvSpPr>
          <p:cNvPr id="46082"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nl-BE" smtClean="0">
                <a:latin typeface="Times" pitchFamily="18" charset="0"/>
                <a:ea typeface="ＭＳ Ｐゴシック" pitchFamily="34" charset="-128"/>
              </a:rPr>
              <a:t>FOR WHOM IS THE COURSE: </a:t>
            </a:r>
          </a:p>
          <a:p>
            <a:r>
              <a:rPr lang="de-DE" altLang="nl-BE" smtClean="0">
                <a:latin typeface="Times" pitchFamily="18" charset="0"/>
                <a:ea typeface="ＭＳ Ｐゴシック" pitchFamily="34" charset="-128"/>
              </a:rPr>
              <a:t>			Especially also for NON-EUROPEANS !!! </a:t>
            </a:r>
          </a:p>
          <a:p>
            <a:r>
              <a:rPr lang="de-DE" altLang="nl-BE" smtClean="0">
                <a:latin typeface="Times" pitchFamily="18" charset="0"/>
                <a:ea typeface="ＭＳ Ｐゴシック" pitchFamily="34" charset="-128"/>
              </a:rPr>
              <a:t>Focus first at all: policy process!</a:t>
            </a:r>
          </a:p>
          <a:p>
            <a:endParaRPr lang="de-DE" altLang="nl-BE" smtClean="0">
              <a:latin typeface="Times" pitchFamily="18" charset="0"/>
              <a:ea typeface="ＭＳ Ｐゴシック" pitchFamily="34" charset="-128"/>
            </a:endParaRPr>
          </a:p>
          <a:p>
            <a:r>
              <a:rPr lang="de-DE" altLang="nl-BE" smtClean="0">
                <a:latin typeface="Times" pitchFamily="18" charset="0"/>
                <a:ea typeface="ＭＳ Ｐゴシック" pitchFamily="34" charset="-128"/>
              </a:rPr>
              <a:t>EU = example, some specificities compared to states ... But then: each state is special! </a:t>
            </a:r>
          </a:p>
          <a:p>
            <a:endParaRPr lang="de-DE" altLang="nl-BE" smtClean="0">
              <a:latin typeface="Times" pitchFamily="18" charset="0"/>
              <a:ea typeface="ＭＳ Ｐゴシック" pitchFamily="34" charset="-128"/>
            </a:endParaRPr>
          </a:p>
          <a:p>
            <a:endParaRPr lang="de-DE" altLang="nl-BE" smtClean="0">
              <a:latin typeface="Times" pitchFamily="18" charset="0"/>
              <a:ea typeface="ＭＳ Ｐゴシック" pitchFamily="34" charset="-128"/>
            </a:endParaRPr>
          </a:p>
        </p:txBody>
      </p:sp>
      <p:sp>
        <p:nvSpPr>
          <p:cNvPr id="46083"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2400">
                <a:solidFill>
                  <a:schemeClr val="tx1"/>
                </a:solidFill>
                <a:latin typeface="TheSansCorrespondence" pitchFamily="34" charset="0"/>
                <a:ea typeface="ＭＳ Ｐゴシック" pitchFamily="34" charset="-128"/>
              </a:defRPr>
            </a:lvl1pPr>
            <a:lvl2pPr marL="742950" indent="-285750" defTabSz="917575" eaLnBrk="0" hangingPunct="0">
              <a:defRPr sz="2400">
                <a:solidFill>
                  <a:schemeClr val="tx1"/>
                </a:solidFill>
                <a:latin typeface="TheSansCorrespondence" pitchFamily="34" charset="0"/>
                <a:ea typeface="ＭＳ Ｐゴシック" pitchFamily="34" charset="-128"/>
              </a:defRPr>
            </a:lvl2pPr>
            <a:lvl3pPr marL="1143000" indent="-228600" defTabSz="917575" eaLnBrk="0" hangingPunct="0">
              <a:defRPr sz="2400">
                <a:solidFill>
                  <a:schemeClr val="tx1"/>
                </a:solidFill>
                <a:latin typeface="TheSansCorrespondence" pitchFamily="34" charset="0"/>
                <a:ea typeface="ＭＳ Ｐゴシック" pitchFamily="34" charset="-128"/>
              </a:defRPr>
            </a:lvl3pPr>
            <a:lvl4pPr marL="1600200" indent="-228600" defTabSz="917575" eaLnBrk="0" hangingPunct="0">
              <a:defRPr sz="2400">
                <a:solidFill>
                  <a:schemeClr val="tx1"/>
                </a:solidFill>
                <a:latin typeface="TheSansCorrespondence" pitchFamily="34" charset="0"/>
                <a:ea typeface="ＭＳ Ｐゴシック" pitchFamily="34" charset="-128"/>
              </a:defRPr>
            </a:lvl4pPr>
            <a:lvl5pPr marL="2057400" indent="-228600" defTabSz="917575" eaLnBrk="0" hangingPunct="0">
              <a:defRPr sz="2400">
                <a:solidFill>
                  <a:schemeClr val="tx1"/>
                </a:solidFill>
                <a:latin typeface="TheSansCorrespondence" pitchFamily="34" charset="0"/>
                <a:ea typeface="ＭＳ Ｐゴシック" pitchFamily="34" charset="-128"/>
              </a:defRPr>
            </a:lvl5pPr>
            <a:lvl6pPr marL="2514600" indent="-228600" defTabSz="917575"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6pPr>
            <a:lvl7pPr marL="2971800" indent="-228600" defTabSz="917575"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7pPr>
            <a:lvl8pPr marL="3429000" indent="-228600" defTabSz="917575"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8pPr>
            <a:lvl9pPr marL="3886200" indent="-228600" defTabSz="917575"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9pPr>
          </a:lstStyle>
          <a:p>
            <a:fld id="{4DDE0DAC-BF0E-4D9F-9E88-987151B58B35}" type="slidenum">
              <a:rPr lang="de-DE" altLang="nl-BE" sz="1300">
                <a:solidFill>
                  <a:prstClr val="black"/>
                </a:solidFill>
                <a:latin typeface="Times" pitchFamily="18" charset="0"/>
              </a:rPr>
              <a:pPr/>
              <a:t>78</a:t>
            </a:fld>
            <a:endParaRPr lang="de-DE" altLang="nl-BE" sz="1300">
              <a:solidFill>
                <a:prstClr val="black"/>
              </a:solidFill>
              <a:latin typeface="Times"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BE" altLang="fr-FR" smtClean="0">
              <a:latin typeface="Arial" pitchFamily="34" charset="0"/>
            </a:endParaRPr>
          </a:p>
        </p:txBody>
      </p:sp>
      <p:sp>
        <p:nvSpPr>
          <p:cNvPr id="2765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7CA31669-C9A1-485A-86A4-F209884B6F5D}" type="slidenum">
              <a:rPr lang="en-GB" altLang="fr-FR">
                <a:cs typeface="Arial" pitchFamily="34" charset="0"/>
              </a:rPr>
              <a:pPr eaLnBrk="1" hangingPunct="1">
                <a:spcBef>
                  <a:spcPct val="0"/>
                </a:spcBef>
              </a:pPr>
              <a:t>9</a:t>
            </a:fld>
            <a:endParaRPr lang="en-GB" altLang="fr-FR">
              <a:cs typeface="Arial" pitchFamily="34" charset="0"/>
            </a:endParaRPr>
          </a:p>
        </p:txBody>
      </p:sp>
      <p:sp>
        <p:nvSpPr>
          <p:cNvPr id="27653" name="Footer Placeholder 4"/>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endParaRPr lang="de-DE" altLang="fr-FR">
              <a:cs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Folienbildplatzhalter 1"/>
          <p:cNvSpPr>
            <a:spLocks noGrp="1" noRot="1" noChangeAspect="1" noTextEdit="1"/>
          </p:cNvSpPr>
          <p:nvPr>
            <p:ph type="sldImg"/>
          </p:nvPr>
        </p:nvSpPr>
        <p:spPr>
          <a:ln/>
        </p:spPr>
      </p:sp>
      <p:sp>
        <p:nvSpPr>
          <p:cNvPr id="48130"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endParaRPr lang="de-DE" altLang="nl-BE" sz="1800" smtClean="0">
              <a:latin typeface="Times" pitchFamily="18" charset="0"/>
              <a:ea typeface="ＭＳ Ｐゴシック" pitchFamily="34" charset="-128"/>
              <a:cs typeface="Arial" charset="0"/>
            </a:endParaRPr>
          </a:p>
        </p:txBody>
      </p:sp>
      <p:sp>
        <p:nvSpPr>
          <p:cNvPr id="48131"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2400">
                <a:solidFill>
                  <a:schemeClr val="tx1"/>
                </a:solidFill>
                <a:latin typeface="TheSansCorrespondence" pitchFamily="34" charset="0"/>
                <a:ea typeface="ＭＳ Ｐゴシック" pitchFamily="34" charset="-128"/>
              </a:defRPr>
            </a:lvl1pPr>
            <a:lvl2pPr marL="742950" indent="-285750" defTabSz="917575" eaLnBrk="0" hangingPunct="0">
              <a:defRPr sz="2400">
                <a:solidFill>
                  <a:schemeClr val="tx1"/>
                </a:solidFill>
                <a:latin typeface="TheSansCorrespondence" pitchFamily="34" charset="0"/>
                <a:ea typeface="ＭＳ Ｐゴシック" pitchFamily="34" charset="-128"/>
              </a:defRPr>
            </a:lvl2pPr>
            <a:lvl3pPr marL="1143000" indent="-228600" defTabSz="917575" eaLnBrk="0" hangingPunct="0">
              <a:defRPr sz="2400">
                <a:solidFill>
                  <a:schemeClr val="tx1"/>
                </a:solidFill>
                <a:latin typeface="TheSansCorrespondence" pitchFamily="34" charset="0"/>
                <a:ea typeface="ＭＳ Ｐゴシック" pitchFamily="34" charset="-128"/>
              </a:defRPr>
            </a:lvl3pPr>
            <a:lvl4pPr marL="1600200" indent="-228600" defTabSz="917575" eaLnBrk="0" hangingPunct="0">
              <a:defRPr sz="2400">
                <a:solidFill>
                  <a:schemeClr val="tx1"/>
                </a:solidFill>
                <a:latin typeface="TheSansCorrespondence" pitchFamily="34" charset="0"/>
                <a:ea typeface="ＭＳ Ｐゴシック" pitchFamily="34" charset="-128"/>
              </a:defRPr>
            </a:lvl4pPr>
            <a:lvl5pPr marL="2057400" indent="-228600" defTabSz="917575" eaLnBrk="0" hangingPunct="0">
              <a:defRPr sz="2400">
                <a:solidFill>
                  <a:schemeClr val="tx1"/>
                </a:solidFill>
                <a:latin typeface="TheSansCorrespondence" pitchFamily="34" charset="0"/>
                <a:ea typeface="ＭＳ Ｐゴシック" pitchFamily="34" charset="-128"/>
              </a:defRPr>
            </a:lvl5pPr>
            <a:lvl6pPr marL="2514600" indent="-228600" defTabSz="917575"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6pPr>
            <a:lvl7pPr marL="2971800" indent="-228600" defTabSz="917575"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7pPr>
            <a:lvl8pPr marL="3429000" indent="-228600" defTabSz="917575"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8pPr>
            <a:lvl9pPr marL="3886200" indent="-228600" defTabSz="917575"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9pPr>
          </a:lstStyle>
          <a:p>
            <a:fld id="{EED3FA88-465E-4998-8EE1-0CA2F02D766E}" type="slidenum">
              <a:rPr lang="de-DE" altLang="nl-BE" sz="1300">
                <a:solidFill>
                  <a:prstClr val="black"/>
                </a:solidFill>
                <a:latin typeface="Times" pitchFamily="18" charset="0"/>
              </a:rPr>
              <a:pPr/>
              <a:t>79</a:t>
            </a:fld>
            <a:endParaRPr lang="de-DE" altLang="nl-BE" sz="1300">
              <a:solidFill>
                <a:prstClr val="black"/>
              </a:solidFill>
              <a:latin typeface="Times"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BE" altLang="fr-FR" smtClean="0">
              <a:latin typeface="Arial" pitchFamily="34" charset="0"/>
            </a:endParaRPr>
          </a:p>
        </p:txBody>
      </p:sp>
      <p:sp>
        <p:nvSpPr>
          <p:cNvPr id="297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C8DB0171-9034-400E-B938-95293AE6F947}" type="slidenum">
              <a:rPr lang="en-GB" altLang="fr-FR">
                <a:cs typeface="Arial" pitchFamily="34" charset="0"/>
              </a:rPr>
              <a:pPr eaLnBrk="1" hangingPunct="1">
                <a:spcBef>
                  <a:spcPct val="0"/>
                </a:spcBef>
              </a:pPr>
              <a:t>11</a:t>
            </a:fld>
            <a:endParaRPr lang="en-GB" altLang="fr-FR">
              <a:cs typeface="Arial" pitchFamily="34" charset="0"/>
            </a:endParaRPr>
          </a:p>
        </p:txBody>
      </p:sp>
      <p:sp>
        <p:nvSpPr>
          <p:cNvPr id="29701" name="Footer Placeholder 4"/>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endParaRPr lang="de-DE" altLang="fr-FR">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BE" altLang="fr-FR" smtClean="0">
              <a:latin typeface="Arial" pitchFamily="34" charset="0"/>
            </a:endParaRPr>
          </a:p>
        </p:txBody>
      </p:sp>
      <p:sp>
        <p:nvSpPr>
          <p:cNvPr id="307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D4CC0614-896C-49DE-A5E6-E70399DAFD88}" type="slidenum">
              <a:rPr lang="en-GB" altLang="fr-FR">
                <a:cs typeface="Arial" pitchFamily="34" charset="0"/>
              </a:rPr>
              <a:pPr eaLnBrk="1" hangingPunct="1">
                <a:spcBef>
                  <a:spcPct val="0"/>
                </a:spcBef>
              </a:pPr>
              <a:t>12</a:t>
            </a:fld>
            <a:endParaRPr lang="en-GB" altLang="fr-FR">
              <a:cs typeface="Arial" pitchFamily="34" charset="0"/>
            </a:endParaRPr>
          </a:p>
        </p:txBody>
      </p:sp>
      <p:sp>
        <p:nvSpPr>
          <p:cNvPr id="30725" name="Footer Placeholder 4"/>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endParaRPr lang="de-DE" altLang="fr-FR">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BE" altLang="fr-FR" smtClean="0">
              <a:latin typeface="Arial" pitchFamily="34" charset="0"/>
            </a:endParaRPr>
          </a:p>
        </p:txBody>
      </p:sp>
      <p:sp>
        <p:nvSpPr>
          <p:cNvPr id="286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7F0ECB56-A42A-4309-8527-9D74B6585408}" type="slidenum">
              <a:rPr lang="en-GB" altLang="fr-FR">
                <a:cs typeface="Arial" pitchFamily="34" charset="0"/>
              </a:rPr>
              <a:pPr eaLnBrk="1" hangingPunct="1">
                <a:spcBef>
                  <a:spcPct val="0"/>
                </a:spcBef>
              </a:pPr>
              <a:t>16</a:t>
            </a:fld>
            <a:endParaRPr lang="en-GB" altLang="fr-FR">
              <a:cs typeface="Arial" pitchFamily="34" charset="0"/>
            </a:endParaRPr>
          </a:p>
        </p:txBody>
      </p:sp>
      <p:sp>
        <p:nvSpPr>
          <p:cNvPr id="28677" name="Footer Placeholder 4"/>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endParaRPr lang="de-DE" altLang="fr-FR">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BE" altLang="fr-FR" smtClean="0">
              <a:latin typeface="Arial" pitchFamily="34" charset="0"/>
            </a:endParaRPr>
          </a:p>
        </p:txBody>
      </p:sp>
      <p:sp>
        <p:nvSpPr>
          <p:cNvPr id="286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7F0ECB56-A42A-4309-8527-9D74B6585408}" type="slidenum">
              <a:rPr lang="en-GB" altLang="fr-FR">
                <a:cs typeface="Arial" pitchFamily="34" charset="0"/>
              </a:rPr>
              <a:pPr eaLnBrk="1" hangingPunct="1">
                <a:spcBef>
                  <a:spcPct val="0"/>
                </a:spcBef>
              </a:pPr>
              <a:t>17</a:t>
            </a:fld>
            <a:endParaRPr lang="en-GB" altLang="fr-FR">
              <a:cs typeface="Arial" pitchFamily="34" charset="0"/>
            </a:endParaRPr>
          </a:p>
        </p:txBody>
      </p:sp>
      <p:sp>
        <p:nvSpPr>
          <p:cNvPr id="28677" name="Footer Placeholder 4"/>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endParaRPr lang="de-DE" altLang="fr-FR">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50% </a:t>
            </a:r>
            <a:r>
              <a:rPr lang="nl-BE" dirty="0" err="1" smtClean="0"/>
              <a:t>threshold</a:t>
            </a:r>
            <a:endParaRPr lang="nl-BE" dirty="0" smtClean="0"/>
          </a:p>
          <a:p>
            <a:r>
              <a:rPr lang="nl-BE" dirty="0" smtClean="0"/>
              <a:t>60%</a:t>
            </a:r>
            <a:r>
              <a:rPr lang="nl-BE" baseline="0" dirty="0" smtClean="0"/>
              <a:t> </a:t>
            </a:r>
            <a:r>
              <a:rPr lang="nl-BE" baseline="0" dirty="0" err="1" smtClean="0"/>
              <a:t>threshold</a:t>
            </a:r>
            <a:endParaRPr lang="nl-BE" baseline="0" dirty="0" smtClean="0"/>
          </a:p>
          <a:p>
            <a:r>
              <a:rPr lang="nl-BE" baseline="0" dirty="0" smtClean="0"/>
              <a:t>De 2015: 50%??????</a:t>
            </a:r>
            <a:endParaRPr lang="nl-BE" dirty="0"/>
          </a:p>
        </p:txBody>
      </p:sp>
      <p:sp>
        <p:nvSpPr>
          <p:cNvPr id="4" name="Tijdelijke aanduiding voor voettekst 3"/>
          <p:cNvSpPr>
            <a:spLocks noGrp="1"/>
          </p:cNvSpPr>
          <p:nvPr>
            <p:ph type="ftr" sz="quarter" idx="10"/>
          </p:nvPr>
        </p:nvSpPr>
        <p:spPr/>
        <p:txBody>
          <a:bodyPr/>
          <a:lstStyle/>
          <a:p>
            <a:pPr>
              <a:defRPr/>
            </a:pPr>
            <a:endParaRPr lang="fr-FR" altLang="fr-FR"/>
          </a:p>
        </p:txBody>
      </p:sp>
      <p:sp>
        <p:nvSpPr>
          <p:cNvPr id="5" name="Tijdelijke aanduiding voor dianummer 4"/>
          <p:cNvSpPr>
            <a:spLocks noGrp="1"/>
          </p:cNvSpPr>
          <p:nvPr>
            <p:ph type="sldNum" sz="quarter" idx="11"/>
          </p:nvPr>
        </p:nvSpPr>
        <p:spPr/>
        <p:txBody>
          <a:bodyPr/>
          <a:lstStyle/>
          <a:p>
            <a:pPr>
              <a:defRPr/>
            </a:pPr>
            <a:fld id="{6631F7C0-818E-496B-B5D1-088F816363EA}" type="slidenum">
              <a:rPr lang="en-GB" altLang="fr-FR" smtClean="0"/>
              <a:pPr>
                <a:defRPr/>
              </a:pPr>
              <a:t>18</a:t>
            </a:fld>
            <a:endParaRPr lang="en-GB" altLang="fr-FR"/>
          </a:p>
        </p:txBody>
      </p:sp>
    </p:spTree>
    <p:extLst>
      <p:ext uri="{BB962C8B-B14F-4D97-AF65-F5344CB8AC3E}">
        <p14:creationId xmlns:p14="http://schemas.microsoft.com/office/powerpoint/2010/main" val="2366679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smtClean="0"/>
              <a:t>Countries with higher bargaining coverage and stronger organisational power of the unions are more likely to have no national minimum wage</a:t>
            </a:r>
          </a:p>
          <a:p>
            <a:r>
              <a:rPr lang="en-GB" dirty="0" smtClean="0"/>
              <a:t>From union points of view national MWs set by the state are second best solutions</a:t>
            </a:r>
          </a:p>
          <a:p>
            <a:r>
              <a:rPr lang="en-GB" dirty="0" smtClean="0"/>
              <a:t>National MWs and high bargaining coverage could also be complementary</a:t>
            </a:r>
          </a:p>
          <a:p>
            <a:r>
              <a:rPr lang="en-GB" dirty="0" smtClean="0"/>
              <a:t>National MWs have the advantage of an universal applicability</a:t>
            </a:r>
            <a:endParaRPr lang="nl-BE" dirty="0"/>
          </a:p>
        </p:txBody>
      </p:sp>
      <p:sp>
        <p:nvSpPr>
          <p:cNvPr id="4" name="Tijdelijke aanduiding voor voettekst 3"/>
          <p:cNvSpPr>
            <a:spLocks noGrp="1"/>
          </p:cNvSpPr>
          <p:nvPr>
            <p:ph type="ftr" sz="quarter" idx="10"/>
          </p:nvPr>
        </p:nvSpPr>
        <p:spPr/>
        <p:txBody>
          <a:bodyPr/>
          <a:lstStyle/>
          <a:p>
            <a:pPr>
              <a:defRPr/>
            </a:pPr>
            <a:endParaRPr lang="fr-FR" altLang="fr-FR"/>
          </a:p>
        </p:txBody>
      </p:sp>
      <p:sp>
        <p:nvSpPr>
          <p:cNvPr id="5" name="Tijdelijke aanduiding voor dianummer 4"/>
          <p:cNvSpPr>
            <a:spLocks noGrp="1"/>
          </p:cNvSpPr>
          <p:nvPr>
            <p:ph type="sldNum" sz="quarter" idx="11"/>
          </p:nvPr>
        </p:nvSpPr>
        <p:spPr/>
        <p:txBody>
          <a:bodyPr/>
          <a:lstStyle/>
          <a:p>
            <a:pPr>
              <a:defRPr/>
            </a:pPr>
            <a:fld id="{6631F7C0-818E-496B-B5D1-088F816363EA}" type="slidenum">
              <a:rPr lang="en-GB" altLang="fr-FR" smtClean="0"/>
              <a:pPr>
                <a:defRPr/>
              </a:pPr>
              <a:t>23</a:t>
            </a:fld>
            <a:endParaRPr lang="en-GB" altLang="fr-FR"/>
          </a:p>
        </p:txBody>
      </p:sp>
    </p:spTree>
    <p:extLst>
      <p:ext uri="{BB962C8B-B14F-4D97-AF65-F5344CB8AC3E}">
        <p14:creationId xmlns:p14="http://schemas.microsoft.com/office/powerpoint/2010/main" val="9063179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323850" y="1798638"/>
            <a:ext cx="5686425" cy="503237"/>
          </a:xfrm>
          <a:solidFill>
            <a:srgbClr val="77D109"/>
          </a:solidFill>
          <a:extLst/>
        </p:spPr>
        <p:txBody>
          <a:bodyPr lIns="0" rIns="0">
            <a:spAutoFit/>
          </a:bodyPr>
          <a:lstStyle>
            <a:lvl1pPr>
              <a:spcBef>
                <a:spcPct val="20000"/>
              </a:spcBef>
              <a:buClr>
                <a:srgbClr val="00AEEF"/>
              </a:buClr>
              <a:buSzPct val="80000"/>
              <a:buFont typeface="Arial" charset="0"/>
              <a:buNone/>
              <a:defRPr sz="3300">
                <a:solidFill>
                  <a:schemeClr val="tx2"/>
                </a:solidFill>
              </a:defRPr>
            </a:lvl1pPr>
          </a:lstStyle>
          <a:p>
            <a:pPr lvl="0"/>
            <a:r>
              <a:rPr lang="en-US" noProof="0" dirty="0" smtClean="0"/>
              <a:t>Click to edit Master title style</a:t>
            </a:r>
            <a:endParaRPr lang="en-GB" noProof="0" dirty="0" smtClean="0"/>
          </a:p>
        </p:txBody>
      </p:sp>
      <p:sp>
        <p:nvSpPr>
          <p:cNvPr id="43011" name="Rectangle 3"/>
          <p:cNvSpPr>
            <a:spLocks noGrp="1" noChangeArrowheads="1"/>
          </p:cNvSpPr>
          <p:nvPr>
            <p:ph type="subTitle" idx="1"/>
          </p:nvPr>
        </p:nvSpPr>
        <p:spPr>
          <a:xfrm>
            <a:off x="323850" y="3598863"/>
            <a:ext cx="8348663" cy="365125"/>
          </a:xfrm>
          <a:extLst/>
        </p:spPr>
        <p:txBody>
          <a:bodyPr lIns="0" rIns="0"/>
          <a:lstStyle>
            <a:lvl1pPr marL="0" indent="0">
              <a:buFont typeface="Arial" charset="0"/>
              <a:buNone/>
              <a:defRPr>
                <a:solidFill>
                  <a:schemeClr val="tx1"/>
                </a:solidFill>
              </a:defRPr>
            </a:lvl1pPr>
          </a:lstStyle>
          <a:p>
            <a:pPr lvl="0"/>
            <a:r>
              <a:rPr lang="en-US" noProof="0" dirty="0" smtClean="0"/>
              <a:t>Click to edit Master subtitle style</a:t>
            </a:r>
            <a:endParaRPr lang="en-GB" noProof="0" dirty="0" smtClean="0"/>
          </a:p>
        </p:txBody>
      </p:sp>
      <p:pic>
        <p:nvPicPr>
          <p:cNvPr id="5" name="Afbeelding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32388" y="0"/>
            <a:ext cx="4184048" cy="1124744"/>
          </a:xfrm>
          <a:prstGeom prst="rect">
            <a:avLst/>
          </a:prstGeom>
        </p:spPr>
      </p:pic>
    </p:spTree>
    <p:extLst>
      <p:ext uri="{BB962C8B-B14F-4D97-AF65-F5344CB8AC3E}">
        <p14:creationId xmlns:p14="http://schemas.microsoft.com/office/powerpoint/2010/main" val="729002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97678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6538" y="323850"/>
            <a:ext cx="2085975" cy="55530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3850" y="323850"/>
            <a:ext cx="6110288" cy="5553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132918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7" descr="KCL_noUoL_A4_40mm_red.png"/>
          <p:cNvPicPr>
            <a:picLocks noChangeAspect="1"/>
          </p:cNvPicPr>
          <p:nvPr userDrawn="1"/>
        </p:nvPicPr>
        <p:blipFill>
          <a:blip r:embed="rId2"/>
          <a:srcRect/>
          <a:stretch>
            <a:fillRect/>
          </a:stretch>
        </p:blipFill>
        <p:spPr bwMode="auto">
          <a:xfrm>
            <a:off x="2771775" y="2232025"/>
            <a:ext cx="3600450" cy="2397125"/>
          </a:xfrm>
          <a:prstGeom prst="rect">
            <a:avLst/>
          </a:prstGeom>
          <a:noFill/>
          <a:ln w="9525">
            <a:noFill/>
            <a:miter lim="800000"/>
            <a:headEnd/>
            <a:tailEnd/>
          </a:ln>
        </p:spPr>
      </p:pic>
    </p:spTree>
    <p:extLst>
      <p:ext uri="{BB962C8B-B14F-4D97-AF65-F5344CB8AC3E}">
        <p14:creationId xmlns:p14="http://schemas.microsoft.com/office/powerpoint/2010/main" val="101653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KCL_noUoL_A4_40mm_red.png"/>
          <p:cNvPicPr>
            <a:picLocks noChangeAspect="1"/>
          </p:cNvPicPr>
          <p:nvPr userDrawn="1"/>
        </p:nvPicPr>
        <p:blipFill>
          <a:blip r:embed="rId2"/>
          <a:srcRect/>
          <a:stretch>
            <a:fillRect/>
          </a:stretch>
        </p:blipFill>
        <p:spPr bwMode="auto">
          <a:xfrm>
            <a:off x="7343775" y="360363"/>
            <a:ext cx="1435100" cy="955675"/>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Tree>
    <p:extLst>
      <p:ext uri="{BB962C8B-B14F-4D97-AF65-F5344CB8AC3E}">
        <p14:creationId xmlns:p14="http://schemas.microsoft.com/office/powerpoint/2010/main" val="1947726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atin typeface="Calibri" charset="0"/>
                <a:ea typeface="+mn-ea"/>
                <a:cs typeface="+mn-cs"/>
              </a:defRPr>
            </a:lvl1pPr>
          </a:lstStyle>
          <a:p>
            <a:pPr>
              <a:defRPr/>
            </a:pPr>
            <a:fld id="{B958C003-2E43-47D8-8F48-CAAC9038F89D}" type="datetime1">
              <a:rPr lang="en-US"/>
              <a:pPr>
                <a:defRPr/>
              </a:pPr>
              <a:t>4/28/2014</a:t>
            </a:fld>
            <a:endParaRPr 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Calibri" charset="0"/>
                <a:ea typeface="+mn-ea"/>
                <a:cs typeface="+mn-cs"/>
              </a:defRPr>
            </a:lvl1pPr>
          </a:lstStyle>
          <a:p>
            <a:pPr>
              <a:defRPr/>
            </a:pPr>
            <a:fld id="{2BA4DD56-1897-40D6-AC6E-2C93C5230973}" type="slidenum">
              <a:rPr lang="en-US"/>
              <a:pPr>
                <a:defRPr/>
              </a:pPr>
              <a:t>‹nr.›</a:t>
            </a:fld>
            <a:endParaRPr lang="en-US"/>
          </a:p>
        </p:txBody>
      </p:sp>
    </p:spTree>
    <p:extLst>
      <p:ext uri="{BB962C8B-B14F-4D97-AF65-F5344CB8AC3E}">
        <p14:creationId xmlns:p14="http://schemas.microsoft.com/office/powerpoint/2010/main" val="3099246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atin typeface="Calibri" charset="0"/>
                <a:ea typeface="+mn-ea"/>
                <a:cs typeface="+mn-cs"/>
              </a:defRPr>
            </a:lvl1pPr>
          </a:lstStyle>
          <a:p>
            <a:pPr>
              <a:defRPr/>
            </a:pPr>
            <a:fld id="{25DFB193-3D81-4C2F-ACF3-E65ED1404EE3}" type="datetime1">
              <a:rPr lang="en-US"/>
              <a:pPr>
                <a:defRPr/>
              </a:pPr>
              <a:t>4/28/2014</a:t>
            </a:fld>
            <a:endParaRPr 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Calibri" charset="0"/>
                <a:ea typeface="+mn-ea"/>
                <a:cs typeface="+mn-cs"/>
              </a:defRPr>
            </a:lvl1pPr>
          </a:lstStyle>
          <a:p>
            <a:pPr>
              <a:defRPr/>
            </a:pPr>
            <a:fld id="{975C8B3D-B165-48A0-B4A6-C4E4DC488994}" type="slidenum">
              <a:rPr lang="en-US"/>
              <a:pPr>
                <a:defRPr/>
              </a:pPr>
              <a:t>‹nr.›</a:t>
            </a:fld>
            <a:endParaRPr lang="en-US"/>
          </a:p>
        </p:txBody>
      </p:sp>
    </p:spTree>
    <p:extLst>
      <p:ext uri="{BB962C8B-B14F-4D97-AF65-F5344CB8AC3E}">
        <p14:creationId xmlns:p14="http://schemas.microsoft.com/office/powerpoint/2010/main" val="7811467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fontAlgn="auto">
              <a:spcBef>
                <a:spcPts val="0"/>
              </a:spcBef>
              <a:spcAft>
                <a:spcPts val="0"/>
              </a:spcAft>
              <a:defRPr>
                <a:latin typeface="Calibri" charset="0"/>
                <a:ea typeface="+mn-ea"/>
                <a:cs typeface="+mn-cs"/>
              </a:defRPr>
            </a:lvl1pPr>
          </a:lstStyle>
          <a:p>
            <a:pPr>
              <a:defRPr/>
            </a:pPr>
            <a:fld id="{158253CC-1373-492E-A47C-7F16DC525047}" type="datetime1">
              <a:rPr lang="en-US"/>
              <a:pPr>
                <a:defRPr/>
              </a:pPr>
              <a:t>4/28/2014</a:t>
            </a:fld>
            <a:endParaRPr lang="en-US"/>
          </a:p>
        </p:txBody>
      </p:sp>
      <p:sp>
        <p:nvSpPr>
          <p:cNvPr id="6"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7" name="Slide Number Placeholder 5"/>
          <p:cNvSpPr>
            <a:spLocks noGrp="1"/>
          </p:cNvSpPr>
          <p:nvPr>
            <p:ph type="sldNum" sz="quarter" idx="12"/>
          </p:nvPr>
        </p:nvSpPr>
        <p:spPr/>
        <p:txBody>
          <a:bodyPr/>
          <a:lstStyle>
            <a:lvl1pPr fontAlgn="auto">
              <a:spcBef>
                <a:spcPts val="0"/>
              </a:spcBef>
              <a:spcAft>
                <a:spcPts val="0"/>
              </a:spcAft>
              <a:defRPr>
                <a:latin typeface="Calibri" charset="0"/>
                <a:ea typeface="+mn-ea"/>
                <a:cs typeface="+mn-cs"/>
              </a:defRPr>
            </a:lvl1pPr>
          </a:lstStyle>
          <a:p>
            <a:pPr>
              <a:defRPr/>
            </a:pPr>
            <a:fld id="{A64E3E11-4BD5-4833-AB0E-ACA64F53C5D4}" type="slidenum">
              <a:rPr lang="en-US"/>
              <a:pPr>
                <a:defRPr/>
              </a:pPr>
              <a:t>‹nr.›</a:t>
            </a:fld>
            <a:endParaRPr lang="en-US"/>
          </a:p>
        </p:txBody>
      </p:sp>
    </p:spTree>
    <p:extLst>
      <p:ext uri="{BB962C8B-B14F-4D97-AF65-F5344CB8AC3E}">
        <p14:creationId xmlns:p14="http://schemas.microsoft.com/office/powerpoint/2010/main" val="2575562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fontAlgn="auto">
              <a:spcBef>
                <a:spcPts val="0"/>
              </a:spcBef>
              <a:spcAft>
                <a:spcPts val="0"/>
              </a:spcAft>
              <a:defRPr>
                <a:latin typeface="Calibri" charset="0"/>
                <a:ea typeface="+mn-ea"/>
                <a:cs typeface="+mn-cs"/>
              </a:defRPr>
            </a:lvl1pPr>
          </a:lstStyle>
          <a:p>
            <a:pPr>
              <a:defRPr/>
            </a:pPr>
            <a:fld id="{EC698BF2-6A3F-4912-A468-475720A6DA6F}" type="datetime1">
              <a:rPr lang="en-US"/>
              <a:pPr>
                <a:defRPr/>
              </a:pPr>
              <a:t>4/28/2014</a:t>
            </a:fld>
            <a:endParaRPr lang="en-US"/>
          </a:p>
        </p:txBody>
      </p:sp>
      <p:sp>
        <p:nvSpPr>
          <p:cNvPr id="8"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9" name="Slide Number Placeholder 5"/>
          <p:cNvSpPr>
            <a:spLocks noGrp="1"/>
          </p:cNvSpPr>
          <p:nvPr>
            <p:ph type="sldNum" sz="quarter" idx="12"/>
          </p:nvPr>
        </p:nvSpPr>
        <p:spPr/>
        <p:txBody>
          <a:bodyPr/>
          <a:lstStyle>
            <a:lvl1pPr fontAlgn="auto">
              <a:spcBef>
                <a:spcPts val="0"/>
              </a:spcBef>
              <a:spcAft>
                <a:spcPts val="0"/>
              </a:spcAft>
              <a:defRPr>
                <a:latin typeface="Calibri" charset="0"/>
                <a:ea typeface="+mn-ea"/>
                <a:cs typeface="+mn-cs"/>
              </a:defRPr>
            </a:lvl1pPr>
          </a:lstStyle>
          <a:p>
            <a:pPr>
              <a:defRPr/>
            </a:pPr>
            <a:fld id="{8B81105F-7075-4288-BDD7-20B50E14E35B}" type="slidenum">
              <a:rPr lang="en-US"/>
              <a:pPr>
                <a:defRPr/>
              </a:pPr>
              <a:t>‹nr.›</a:t>
            </a:fld>
            <a:endParaRPr lang="en-US"/>
          </a:p>
        </p:txBody>
      </p:sp>
    </p:spTree>
    <p:extLst>
      <p:ext uri="{BB962C8B-B14F-4D97-AF65-F5344CB8AC3E}">
        <p14:creationId xmlns:p14="http://schemas.microsoft.com/office/powerpoint/2010/main" val="7266191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fontAlgn="auto">
              <a:spcBef>
                <a:spcPts val="0"/>
              </a:spcBef>
              <a:spcAft>
                <a:spcPts val="0"/>
              </a:spcAft>
              <a:defRPr>
                <a:latin typeface="Calibri" charset="0"/>
                <a:ea typeface="+mn-ea"/>
                <a:cs typeface="+mn-cs"/>
              </a:defRPr>
            </a:lvl1pPr>
          </a:lstStyle>
          <a:p>
            <a:pPr>
              <a:defRPr/>
            </a:pPr>
            <a:fld id="{9BC29E42-69F1-4FD7-960E-B57EFF416E19}" type="datetime1">
              <a:rPr lang="en-US"/>
              <a:pPr>
                <a:defRPr/>
              </a:pPr>
              <a:t>4/28/2014</a:t>
            </a:fld>
            <a:endParaRPr lang="en-US"/>
          </a:p>
        </p:txBody>
      </p:sp>
      <p:sp>
        <p:nvSpPr>
          <p:cNvPr id="4"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5" name="Slide Number Placeholder 5"/>
          <p:cNvSpPr>
            <a:spLocks noGrp="1"/>
          </p:cNvSpPr>
          <p:nvPr>
            <p:ph type="sldNum" sz="quarter" idx="12"/>
          </p:nvPr>
        </p:nvSpPr>
        <p:spPr/>
        <p:txBody>
          <a:bodyPr/>
          <a:lstStyle>
            <a:lvl1pPr fontAlgn="auto">
              <a:spcBef>
                <a:spcPts val="0"/>
              </a:spcBef>
              <a:spcAft>
                <a:spcPts val="0"/>
              </a:spcAft>
              <a:defRPr>
                <a:latin typeface="Calibri" charset="0"/>
                <a:ea typeface="+mn-ea"/>
                <a:cs typeface="+mn-cs"/>
              </a:defRPr>
            </a:lvl1pPr>
          </a:lstStyle>
          <a:p>
            <a:pPr>
              <a:defRPr/>
            </a:pPr>
            <a:fld id="{CB646171-94AA-497D-B066-B7D06204A46D}" type="slidenum">
              <a:rPr lang="en-US"/>
              <a:pPr>
                <a:defRPr/>
              </a:pPr>
              <a:t>‹nr.›</a:t>
            </a:fld>
            <a:endParaRPr lang="en-US"/>
          </a:p>
        </p:txBody>
      </p:sp>
    </p:spTree>
    <p:extLst>
      <p:ext uri="{BB962C8B-B14F-4D97-AF65-F5344CB8AC3E}">
        <p14:creationId xmlns:p14="http://schemas.microsoft.com/office/powerpoint/2010/main" val="40222161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fontAlgn="auto">
              <a:spcBef>
                <a:spcPts val="0"/>
              </a:spcBef>
              <a:spcAft>
                <a:spcPts val="0"/>
              </a:spcAft>
              <a:defRPr>
                <a:latin typeface="Calibri" charset="0"/>
                <a:ea typeface="+mn-ea"/>
                <a:cs typeface="+mn-cs"/>
              </a:defRPr>
            </a:lvl1pPr>
          </a:lstStyle>
          <a:p>
            <a:pPr>
              <a:defRPr/>
            </a:pPr>
            <a:fld id="{392A0957-47DD-4033-915D-C0E90E600CDB}" type="datetime1">
              <a:rPr lang="en-US"/>
              <a:pPr>
                <a:defRPr/>
              </a:pPr>
              <a:t>4/28/2014</a:t>
            </a:fld>
            <a:endParaRPr lang="en-US"/>
          </a:p>
        </p:txBody>
      </p:sp>
      <p:sp>
        <p:nvSpPr>
          <p:cNvPr id="3"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4" name="Slide Number Placeholder 5"/>
          <p:cNvSpPr>
            <a:spLocks noGrp="1"/>
          </p:cNvSpPr>
          <p:nvPr>
            <p:ph type="sldNum" sz="quarter" idx="12"/>
          </p:nvPr>
        </p:nvSpPr>
        <p:spPr/>
        <p:txBody>
          <a:bodyPr/>
          <a:lstStyle>
            <a:lvl1pPr fontAlgn="auto">
              <a:spcBef>
                <a:spcPts val="0"/>
              </a:spcBef>
              <a:spcAft>
                <a:spcPts val="0"/>
              </a:spcAft>
              <a:defRPr>
                <a:latin typeface="Calibri" charset="0"/>
                <a:ea typeface="+mn-ea"/>
                <a:cs typeface="+mn-cs"/>
              </a:defRPr>
            </a:lvl1pPr>
          </a:lstStyle>
          <a:p>
            <a:pPr>
              <a:defRPr/>
            </a:pPr>
            <a:fld id="{4E05D6A6-FD30-409C-A7EF-4FDF485041C8}" type="slidenum">
              <a:rPr lang="en-US"/>
              <a:pPr>
                <a:defRPr/>
              </a:pPr>
              <a:t>‹nr.›</a:t>
            </a:fld>
            <a:endParaRPr lang="en-US"/>
          </a:p>
        </p:txBody>
      </p:sp>
    </p:spTree>
    <p:extLst>
      <p:ext uri="{BB962C8B-B14F-4D97-AF65-F5344CB8AC3E}">
        <p14:creationId xmlns:p14="http://schemas.microsoft.com/office/powerpoint/2010/main" val="1903316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116452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fontAlgn="auto">
              <a:spcBef>
                <a:spcPts val="0"/>
              </a:spcBef>
              <a:spcAft>
                <a:spcPts val="0"/>
              </a:spcAft>
              <a:defRPr>
                <a:latin typeface="Calibri" charset="0"/>
                <a:ea typeface="+mn-ea"/>
                <a:cs typeface="+mn-cs"/>
              </a:defRPr>
            </a:lvl1pPr>
          </a:lstStyle>
          <a:p>
            <a:pPr>
              <a:defRPr/>
            </a:pPr>
            <a:fld id="{4372929D-6F87-437D-B206-7893D5A30EF4}" type="datetime1">
              <a:rPr lang="en-US"/>
              <a:pPr>
                <a:defRPr/>
              </a:pPr>
              <a:t>4/28/2014</a:t>
            </a:fld>
            <a:endParaRPr lang="en-US"/>
          </a:p>
        </p:txBody>
      </p:sp>
      <p:sp>
        <p:nvSpPr>
          <p:cNvPr id="6"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7" name="Slide Number Placeholder 5"/>
          <p:cNvSpPr>
            <a:spLocks noGrp="1"/>
          </p:cNvSpPr>
          <p:nvPr>
            <p:ph type="sldNum" sz="quarter" idx="12"/>
          </p:nvPr>
        </p:nvSpPr>
        <p:spPr/>
        <p:txBody>
          <a:bodyPr/>
          <a:lstStyle>
            <a:lvl1pPr fontAlgn="auto">
              <a:spcBef>
                <a:spcPts val="0"/>
              </a:spcBef>
              <a:spcAft>
                <a:spcPts val="0"/>
              </a:spcAft>
              <a:defRPr>
                <a:latin typeface="Calibri" charset="0"/>
                <a:ea typeface="+mn-ea"/>
                <a:cs typeface="+mn-cs"/>
              </a:defRPr>
            </a:lvl1pPr>
          </a:lstStyle>
          <a:p>
            <a:pPr>
              <a:defRPr/>
            </a:pPr>
            <a:fld id="{BE9B29A2-811C-45A2-A948-7360F17EC7A3}" type="slidenum">
              <a:rPr lang="en-US"/>
              <a:pPr>
                <a:defRPr/>
              </a:pPr>
              <a:t>‹nr.›</a:t>
            </a:fld>
            <a:endParaRPr lang="en-US"/>
          </a:p>
        </p:txBody>
      </p:sp>
    </p:spTree>
    <p:extLst>
      <p:ext uri="{BB962C8B-B14F-4D97-AF65-F5344CB8AC3E}">
        <p14:creationId xmlns:p14="http://schemas.microsoft.com/office/powerpoint/2010/main" val="2389580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fontAlgn="auto">
              <a:spcBef>
                <a:spcPts val="0"/>
              </a:spcBef>
              <a:spcAft>
                <a:spcPts val="0"/>
              </a:spcAft>
              <a:defRPr>
                <a:latin typeface="Calibri" charset="0"/>
                <a:ea typeface="+mn-ea"/>
                <a:cs typeface="+mn-cs"/>
              </a:defRPr>
            </a:lvl1pPr>
          </a:lstStyle>
          <a:p>
            <a:pPr>
              <a:defRPr/>
            </a:pPr>
            <a:fld id="{839EED16-BA0F-4E55-B52E-A0A4758BA5A4}" type="datetime1">
              <a:rPr lang="en-US"/>
              <a:pPr>
                <a:defRPr/>
              </a:pPr>
              <a:t>4/28/2014</a:t>
            </a:fld>
            <a:endParaRPr lang="en-US"/>
          </a:p>
        </p:txBody>
      </p:sp>
      <p:sp>
        <p:nvSpPr>
          <p:cNvPr id="6"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7" name="Slide Number Placeholder 5"/>
          <p:cNvSpPr>
            <a:spLocks noGrp="1"/>
          </p:cNvSpPr>
          <p:nvPr>
            <p:ph type="sldNum" sz="quarter" idx="12"/>
          </p:nvPr>
        </p:nvSpPr>
        <p:spPr/>
        <p:txBody>
          <a:bodyPr/>
          <a:lstStyle>
            <a:lvl1pPr fontAlgn="auto">
              <a:spcBef>
                <a:spcPts val="0"/>
              </a:spcBef>
              <a:spcAft>
                <a:spcPts val="0"/>
              </a:spcAft>
              <a:defRPr>
                <a:latin typeface="Calibri" charset="0"/>
                <a:ea typeface="+mn-ea"/>
                <a:cs typeface="+mn-cs"/>
              </a:defRPr>
            </a:lvl1pPr>
          </a:lstStyle>
          <a:p>
            <a:pPr>
              <a:defRPr/>
            </a:pPr>
            <a:fld id="{ED98AD76-E374-4F0E-8320-20107958A84A}" type="slidenum">
              <a:rPr lang="en-US"/>
              <a:pPr>
                <a:defRPr/>
              </a:pPr>
              <a:t>‹nr.›</a:t>
            </a:fld>
            <a:endParaRPr lang="en-US"/>
          </a:p>
        </p:txBody>
      </p:sp>
    </p:spTree>
    <p:extLst>
      <p:ext uri="{BB962C8B-B14F-4D97-AF65-F5344CB8AC3E}">
        <p14:creationId xmlns:p14="http://schemas.microsoft.com/office/powerpoint/2010/main" val="40751920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atin typeface="Calibri" charset="0"/>
                <a:ea typeface="+mn-ea"/>
                <a:cs typeface="+mn-cs"/>
              </a:defRPr>
            </a:lvl1pPr>
          </a:lstStyle>
          <a:p>
            <a:pPr>
              <a:defRPr/>
            </a:pPr>
            <a:fld id="{05973BE6-C016-47EB-9763-81C9A907DDAE}" type="datetime1">
              <a:rPr lang="en-US"/>
              <a:pPr>
                <a:defRPr/>
              </a:pPr>
              <a:t>4/28/2014</a:t>
            </a:fld>
            <a:endParaRPr 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Calibri" charset="0"/>
                <a:ea typeface="+mn-ea"/>
                <a:cs typeface="+mn-cs"/>
              </a:defRPr>
            </a:lvl1pPr>
          </a:lstStyle>
          <a:p>
            <a:pPr>
              <a:defRPr/>
            </a:pPr>
            <a:fld id="{E0554343-DF20-45A3-A57C-F36A96B59470}" type="slidenum">
              <a:rPr lang="en-US"/>
              <a:pPr>
                <a:defRPr/>
              </a:pPr>
              <a:t>‹nr.›</a:t>
            </a:fld>
            <a:endParaRPr lang="en-US"/>
          </a:p>
        </p:txBody>
      </p:sp>
    </p:spTree>
    <p:extLst>
      <p:ext uri="{BB962C8B-B14F-4D97-AF65-F5344CB8AC3E}">
        <p14:creationId xmlns:p14="http://schemas.microsoft.com/office/powerpoint/2010/main" val="99298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atin typeface="Calibri" charset="0"/>
                <a:ea typeface="+mn-ea"/>
                <a:cs typeface="+mn-cs"/>
              </a:defRPr>
            </a:lvl1pPr>
          </a:lstStyle>
          <a:p>
            <a:pPr>
              <a:defRPr/>
            </a:pPr>
            <a:fld id="{BFDD09C8-A8AF-4DEC-A1EA-CE366A8E30E9}" type="datetime1">
              <a:rPr lang="en-US"/>
              <a:pPr>
                <a:defRPr/>
              </a:pPr>
              <a:t>4/28/2014</a:t>
            </a:fld>
            <a:endParaRPr 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Calibri" charset="0"/>
                <a:ea typeface="+mn-ea"/>
                <a:cs typeface="+mn-cs"/>
              </a:defRPr>
            </a:lvl1pPr>
          </a:lstStyle>
          <a:p>
            <a:pPr>
              <a:defRPr/>
            </a:pPr>
            <a:fld id="{6C484CB0-F153-4820-896F-71E816AD6A37}" type="slidenum">
              <a:rPr lang="en-US"/>
              <a:pPr>
                <a:defRPr/>
              </a:pPr>
              <a:t>‹nr.›</a:t>
            </a:fld>
            <a:endParaRPr lang="en-US"/>
          </a:p>
        </p:txBody>
      </p:sp>
    </p:spTree>
    <p:extLst>
      <p:ext uri="{BB962C8B-B14F-4D97-AF65-F5344CB8AC3E}">
        <p14:creationId xmlns:p14="http://schemas.microsoft.com/office/powerpoint/2010/main" val="28831614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cxnSp>
        <p:nvCxnSpPr>
          <p:cNvPr id="4" name="Straight Connector 7"/>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de-DE" smtClean="0"/>
              <a:t>Mastertitelformat bearbeiten</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lang="en-US" dirty="0"/>
          </a:p>
        </p:txBody>
      </p:sp>
      <p:sp>
        <p:nvSpPr>
          <p:cNvPr id="5" name="Date Placeholder 3"/>
          <p:cNvSpPr>
            <a:spLocks noGrp="1"/>
          </p:cNvSpPr>
          <p:nvPr>
            <p:ph type="dt" sz="half" idx="10"/>
          </p:nvPr>
        </p:nvSpPr>
        <p:spPr/>
        <p:txBody>
          <a:bodyPr/>
          <a:lstStyle>
            <a:lvl1pPr>
              <a:defRPr/>
            </a:lvl1pPr>
          </a:lstStyle>
          <a:p>
            <a:fld id="{9E83E710-B877-4AFD-A786-9C70DFBD8B4A}" type="datetimeFigureOut">
              <a:rPr lang="de-DE" altLang="nl-BE"/>
              <a:pPr/>
              <a:t>28.04.2014</a:t>
            </a:fld>
            <a:endParaRPr lang="de-DE" altLang="nl-BE"/>
          </a:p>
        </p:txBody>
      </p:sp>
      <p:sp>
        <p:nvSpPr>
          <p:cNvPr id="6" name="Footer Placeholder 4"/>
          <p:cNvSpPr>
            <a:spLocks noGrp="1"/>
          </p:cNvSpPr>
          <p:nvPr>
            <p:ph type="ftr" sz="quarter" idx="11"/>
          </p:nvPr>
        </p:nvSpPr>
        <p:spPr/>
        <p:txBody>
          <a:bodyPr/>
          <a:lstStyle>
            <a:lvl1pPr>
              <a:defRPr/>
            </a:lvl1pPr>
          </a:lstStyle>
          <a:p>
            <a:pPr>
              <a:defRPr/>
            </a:pPr>
            <a:endParaRPr lang="de-DE"/>
          </a:p>
        </p:txBody>
      </p:sp>
      <p:sp>
        <p:nvSpPr>
          <p:cNvPr id="7" name="Slide Number Placeholder 5"/>
          <p:cNvSpPr>
            <a:spLocks noGrp="1"/>
          </p:cNvSpPr>
          <p:nvPr>
            <p:ph type="sldNum" sz="quarter" idx="12"/>
          </p:nvPr>
        </p:nvSpPr>
        <p:spPr/>
        <p:txBody>
          <a:bodyPr/>
          <a:lstStyle>
            <a:lvl1pPr>
              <a:defRPr/>
            </a:lvl1pPr>
          </a:lstStyle>
          <a:p>
            <a:fld id="{53B1F41B-1798-4803-8C35-02B4E6347420}" type="slidenum">
              <a:rPr lang="de-DE" altLang="nl-BE"/>
              <a:pPr/>
              <a:t>‹nr.›</a:t>
            </a:fld>
            <a:endParaRPr lang="de-DE" altLang="nl-BE"/>
          </a:p>
        </p:txBody>
      </p:sp>
    </p:spTree>
    <p:extLst>
      <p:ext uri="{BB962C8B-B14F-4D97-AF65-F5344CB8AC3E}">
        <p14:creationId xmlns:p14="http://schemas.microsoft.com/office/powerpoint/2010/main" val="632527245"/>
      </p:ext>
    </p:extLst>
  </p:cSld>
  <p:clrMapOvr>
    <a:masterClrMapping/>
  </p:clrMapOvr>
  <p:transition>
    <p:zo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lang="en-US"/>
          </a:p>
        </p:txBody>
      </p:sp>
      <p:sp>
        <p:nvSpPr>
          <p:cNvPr id="3" name="Content Placehold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lvl1pPr>
              <a:defRPr/>
            </a:lvl1pPr>
          </a:lstStyle>
          <a:p>
            <a:fld id="{53C61F6C-2F9C-485E-A091-25046E962A6B}" type="datetimeFigureOut">
              <a:rPr lang="de-DE" altLang="nl-BE"/>
              <a:pPr/>
              <a:t>28.04.2014</a:t>
            </a:fld>
            <a:endParaRPr lang="de-DE" altLang="nl-BE"/>
          </a:p>
        </p:txBody>
      </p:sp>
      <p:sp>
        <p:nvSpPr>
          <p:cNvPr id="5" name="Footer Placeholder 4"/>
          <p:cNvSpPr>
            <a:spLocks noGrp="1"/>
          </p:cNvSpPr>
          <p:nvPr>
            <p:ph type="ftr" sz="quarter" idx="11"/>
          </p:nvPr>
        </p:nvSpPr>
        <p:spPr/>
        <p:txBody>
          <a:bodyPr/>
          <a:lstStyle>
            <a:lvl1pPr>
              <a:defRPr/>
            </a:lvl1pPr>
          </a:lstStyle>
          <a:p>
            <a:pPr>
              <a:defRPr/>
            </a:pPr>
            <a:endParaRPr lang="de-DE"/>
          </a:p>
        </p:txBody>
      </p:sp>
      <p:sp>
        <p:nvSpPr>
          <p:cNvPr id="6" name="Slide Number Placeholder 5"/>
          <p:cNvSpPr>
            <a:spLocks noGrp="1"/>
          </p:cNvSpPr>
          <p:nvPr>
            <p:ph type="sldNum" sz="quarter" idx="12"/>
          </p:nvPr>
        </p:nvSpPr>
        <p:spPr/>
        <p:txBody>
          <a:bodyPr/>
          <a:lstStyle>
            <a:lvl1pPr>
              <a:defRPr/>
            </a:lvl1pPr>
          </a:lstStyle>
          <a:p>
            <a:fld id="{D4672AB7-99F3-4BA7-A2AE-480E10D03B59}" type="slidenum">
              <a:rPr lang="de-DE" altLang="nl-BE"/>
              <a:pPr/>
              <a:t>‹nr.›</a:t>
            </a:fld>
            <a:endParaRPr lang="de-DE" altLang="nl-BE"/>
          </a:p>
        </p:txBody>
      </p:sp>
    </p:spTree>
    <p:extLst>
      <p:ext uri="{BB962C8B-B14F-4D97-AF65-F5344CB8AC3E}">
        <p14:creationId xmlns:p14="http://schemas.microsoft.com/office/powerpoint/2010/main" val="2264897895"/>
      </p:ext>
    </p:extLst>
  </p:cSld>
  <p:clrMapOvr>
    <a:masterClrMapping/>
  </p:clrMapOvr>
  <p:transition>
    <p:zo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bschnittsüberschrift">
    <p:bg>
      <p:bgRef idx="1001">
        <a:schemeClr val="bg2"/>
      </p:bgRef>
    </p:bg>
    <p:spTree>
      <p:nvGrpSpPr>
        <p:cNvPr id="1" name=""/>
        <p:cNvGrpSpPr/>
        <p:nvPr/>
      </p:nvGrpSpPr>
      <p:grpSpPr>
        <a:xfrm>
          <a:off x="0" y="0"/>
          <a:ext cx="0" cy="0"/>
          <a:chOff x="0" y="0"/>
          <a:chExt cx="0" cy="0"/>
        </a:xfrm>
      </p:grpSpPr>
      <p:cxnSp>
        <p:nvCxnSpPr>
          <p:cNvPr id="4" name="Straight Connector 6"/>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de-DE" smtClean="0"/>
              <a:t>Mastertitelformat bearbeiten</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Mastertextformat bearbeiten</a:t>
            </a:r>
          </a:p>
        </p:txBody>
      </p:sp>
      <p:sp>
        <p:nvSpPr>
          <p:cNvPr id="5" name="Date Placeholder 3"/>
          <p:cNvSpPr>
            <a:spLocks noGrp="1"/>
          </p:cNvSpPr>
          <p:nvPr>
            <p:ph type="dt" sz="half" idx="10"/>
          </p:nvPr>
        </p:nvSpPr>
        <p:spPr/>
        <p:txBody>
          <a:bodyPr/>
          <a:lstStyle>
            <a:lvl1pPr>
              <a:defRPr/>
            </a:lvl1pPr>
          </a:lstStyle>
          <a:p>
            <a:fld id="{B1470F70-FCFC-4FF5-9C88-3BDE47064ADC}" type="datetimeFigureOut">
              <a:rPr lang="de-DE" altLang="nl-BE"/>
              <a:pPr/>
              <a:t>28.04.2014</a:t>
            </a:fld>
            <a:endParaRPr lang="de-DE" altLang="nl-BE"/>
          </a:p>
        </p:txBody>
      </p:sp>
      <p:sp>
        <p:nvSpPr>
          <p:cNvPr id="6" name="Footer Placeholder 4"/>
          <p:cNvSpPr>
            <a:spLocks noGrp="1"/>
          </p:cNvSpPr>
          <p:nvPr>
            <p:ph type="ftr" sz="quarter" idx="11"/>
          </p:nvPr>
        </p:nvSpPr>
        <p:spPr/>
        <p:txBody>
          <a:bodyPr/>
          <a:lstStyle>
            <a:lvl1pPr>
              <a:defRPr/>
            </a:lvl1pPr>
          </a:lstStyle>
          <a:p>
            <a:pPr>
              <a:defRPr/>
            </a:pPr>
            <a:endParaRPr lang="de-DE"/>
          </a:p>
        </p:txBody>
      </p:sp>
      <p:sp>
        <p:nvSpPr>
          <p:cNvPr id="7" name="Slide Number Placeholder 5"/>
          <p:cNvSpPr>
            <a:spLocks noGrp="1"/>
          </p:cNvSpPr>
          <p:nvPr>
            <p:ph type="sldNum" sz="quarter" idx="12"/>
          </p:nvPr>
        </p:nvSpPr>
        <p:spPr/>
        <p:txBody>
          <a:bodyPr/>
          <a:lstStyle>
            <a:lvl1pPr>
              <a:defRPr/>
            </a:lvl1pPr>
          </a:lstStyle>
          <a:p>
            <a:fld id="{B7AE637B-9D03-4E46-B2CC-D4673E29C45B}" type="slidenum">
              <a:rPr lang="de-DE" altLang="nl-BE"/>
              <a:pPr/>
              <a:t>‹nr.›</a:t>
            </a:fld>
            <a:endParaRPr lang="de-DE" altLang="nl-BE"/>
          </a:p>
        </p:txBody>
      </p:sp>
    </p:spTree>
    <p:extLst>
      <p:ext uri="{BB962C8B-B14F-4D97-AF65-F5344CB8AC3E}">
        <p14:creationId xmlns:p14="http://schemas.microsoft.com/office/powerpoint/2010/main" val="1596731256"/>
      </p:ext>
    </p:extLst>
  </p:cSld>
  <p:clrMapOvr>
    <a:overrideClrMapping bg1="dk1" tx1="lt1" bg2="dk2" tx2="lt2" accent1="accent1" accent2="accent2" accent3="accent3" accent4="accent4" accent5="accent5" accent6="accent6" hlink="hlink" folHlink="folHlink"/>
  </p:clrMapOvr>
  <p:transition>
    <p:zo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3"/>
          <p:cNvSpPr>
            <a:spLocks noGrp="1"/>
          </p:cNvSpPr>
          <p:nvPr>
            <p:ph type="dt" sz="half" idx="10"/>
          </p:nvPr>
        </p:nvSpPr>
        <p:spPr/>
        <p:txBody>
          <a:bodyPr/>
          <a:lstStyle>
            <a:lvl1pPr>
              <a:defRPr/>
            </a:lvl1pPr>
          </a:lstStyle>
          <a:p>
            <a:fld id="{50A9EFFF-BE17-4E29-B76D-E101850BD441}" type="datetimeFigureOut">
              <a:rPr lang="de-DE" altLang="nl-BE"/>
              <a:pPr/>
              <a:t>28.04.2014</a:t>
            </a:fld>
            <a:endParaRPr lang="de-DE" altLang="nl-BE"/>
          </a:p>
        </p:txBody>
      </p:sp>
      <p:sp>
        <p:nvSpPr>
          <p:cNvPr id="6" name="Footer Placeholder 4"/>
          <p:cNvSpPr>
            <a:spLocks noGrp="1"/>
          </p:cNvSpPr>
          <p:nvPr>
            <p:ph type="ftr" sz="quarter" idx="11"/>
          </p:nvPr>
        </p:nvSpPr>
        <p:spPr/>
        <p:txBody>
          <a:bodyPr/>
          <a:lstStyle>
            <a:lvl1pPr>
              <a:defRPr/>
            </a:lvl1pPr>
          </a:lstStyle>
          <a:p>
            <a:pPr>
              <a:defRPr/>
            </a:pPr>
            <a:endParaRPr lang="de-DE"/>
          </a:p>
        </p:txBody>
      </p:sp>
      <p:sp>
        <p:nvSpPr>
          <p:cNvPr id="7" name="Slide Number Placeholder 5"/>
          <p:cNvSpPr>
            <a:spLocks noGrp="1"/>
          </p:cNvSpPr>
          <p:nvPr>
            <p:ph type="sldNum" sz="quarter" idx="12"/>
          </p:nvPr>
        </p:nvSpPr>
        <p:spPr/>
        <p:txBody>
          <a:bodyPr/>
          <a:lstStyle>
            <a:lvl1pPr>
              <a:defRPr/>
            </a:lvl1pPr>
          </a:lstStyle>
          <a:p>
            <a:fld id="{4734B786-8AD1-4F2B-93CE-97EC73FB3649}" type="slidenum">
              <a:rPr lang="de-DE" altLang="nl-BE"/>
              <a:pPr/>
              <a:t>‹nr.›</a:t>
            </a:fld>
            <a:endParaRPr lang="de-DE" altLang="nl-BE"/>
          </a:p>
        </p:txBody>
      </p:sp>
    </p:spTree>
    <p:extLst>
      <p:ext uri="{BB962C8B-B14F-4D97-AF65-F5344CB8AC3E}">
        <p14:creationId xmlns:p14="http://schemas.microsoft.com/office/powerpoint/2010/main" val="4034367523"/>
      </p:ext>
    </p:extLst>
  </p:cSld>
  <p:clrMapOvr>
    <a:masterClrMapping/>
  </p:clrMapOvr>
  <p:transition>
    <p:zo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cxnSp>
        <p:nvCxnSpPr>
          <p:cNvPr id="7" name="Straight Connector 10"/>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de-DE" smtClean="0"/>
              <a:t>Mastertitelformat bearbeiten</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8" name="Date Placeholder 6"/>
          <p:cNvSpPr>
            <a:spLocks noGrp="1"/>
          </p:cNvSpPr>
          <p:nvPr>
            <p:ph type="dt" sz="half" idx="10"/>
          </p:nvPr>
        </p:nvSpPr>
        <p:spPr/>
        <p:txBody>
          <a:bodyPr/>
          <a:lstStyle>
            <a:lvl1pPr>
              <a:defRPr/>
            </a:lvl1pPr>
          </a:lstStyle>
          <a:p>
            <a:fld id="{EBF729A7-07A6-41D3-8F3F-2587FF121A24}" type="datetimeFigureOut">
              <a:rPr lang="de-DE" altLang="nl-BE"/>
              <a:pPr/>
              <a:t>28.04.2014</a:t>
            </a:fld>
            <a:endParaRPr lang="de-DE" altLang="nl-BE"/>
          </a:p>
        </p:txBody>
      </p:sp>
      <p:sp>
        <p:nvSpPr>
          <p:cNvPr id="9" name="Footer Placeholder 7"/>
          <p:cNvSpPr>
            <a:spLocks noGrp="1"/>
          </p:cNvSpPr>
          <p:nvPr>
            <p:ph type="ftr" sz="quarter" idx="11"/>
          </p:nvPr>
        </p:nvSpPr>
        <p:spPr/>
        <p:txBody>
          <a:bodyPr/>
          <a:lstStyle>
            <a:lvl1pPr>
              <a:defRPr/>
            </a:lvl1pPr>
          </a:lstStyle>
          <a:p>
            <a:pPr>
              <a:defRPr/>
            </a:pPr>
            <a:endParaRPr lang="de-DE"/>
          </a:p>
        </p:txBody>
      </p:sp>
      <p:sp>
        <p:nvSpPr>
          <p:cNvPr id="10" name="Slide Number Placeholder 8"/>
          <p:cNvSpPr>
            <a:spLocks noGrp="1"/>
          </p:cNvSpPr>
          <p:nvPr>
            <p:ph type="sldNum" sz="quarter" idx="12"/>
          </p:nvPr>
        </p:nvSpPr>
        <p:spPr/>
        <p:txBody>
          <a:bodyPr/>
          <a:lstStyle>
            <a:lvl1pPr>
              <a:defRPr/>
            </a:lvl1pPr>
          </a:lstStyle>
          <a:p>
            <a:fld id="{0ADE68A3-89DF-4C1F-8321-D339834F7D17}" type="slidenum">
              <a:rPr lang="de-DE" altLang="nl-BE"/>
              <a:pPr/>
              <a:t>‹nr.›</a:t>
            </a:fld>
            <a:endParaRPr lang="de-DE" altLang="nl-BE"/>
          </a:p>
        </p:txBody>
      </p:sp>
    </p:spTree>
    <p:extLst>
      <p:ext uri="{BB962C8B-B14F-4D97-AF65-F5344CB8AC3E}">
        <p14:creationId xmlns:p14="http://schemas.microsoft.com/office/powerpoint/2010/main" val="1376382903"/>
      </p:ext>
    </p:extLst>
  </p:cSld>
  <p:clrMapOvr>
    <a:masterClrMapping/>
  </p:clrMapOvr>
  <p:transition>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lang="en-US"/>
          </a:p>
        </p:txBody>
      </p:sp>
      <p:sp>
        <p:nvSpPr>
          <p:cNvPr id="3" name="Date Placeholder 3"/>
          <p:cNvSpPr>
            <a:spLocks noGrp="1"/>
          </p:cNvSpPr>
          <p:nvPr>
            <p:ph type="dt" sz="half" idx="10"/>
          </p:nvPr>
        </p:nvSpPr>
        <p:spPr/>
        <p:txBody>
          <a:bodyPr/>
          <a:lstStyle>
            <a:lvl1pPr>
              <a:defRPr/>
            </a:lvl1pPr>
          </a:lstStyle>
          <a:p>
            <a:fld id="{3515F172-811C-4621-A290-779D66A42AB4}" type="datetimeFigureOut">
              <a:rPr lang="de-DE" altLang="nl-BE"/>
              <a:pPr/>
              <a:t>28.04.2014</a:t>
            </a:fld>
            <a:endParaRPr lang="de-DE" altLang="nl-BE"/>
          </a:p>
        </p:txBody>
      </p:sp>
      <p:sp>
        <p:nvSpPr>
          <p:cNvPr id="4" name="Footer Placeholder 4"/>
          <p:cNvSpPr>
            <a:spLocks noGrp="1"/>
          </p:cNvSpPr>
          <p:nvPr>
            <p:ph type="ftr" sz="quarter" idx="11"/>
          </p:nvPr>
        </p:nvSpPr>
        <p:spPr/>
        <p:txBody>
          <a:bodyPr/>
          <a:lstStyle>
            <a:lvl1pPr>
              <a:defRPr/>
            </a:lvl1pPr>
          </a:lstStyle>
          <a:p>
            <a:pPr>
              <a:defRPr/>
            </a:pPr>
            <a:endParaRPr lang="de-DE"/>
          </a:p>
        </p:txBody>
      </p:sp>
      <p:sp>
        <p:nvSpPr>
          <p:cNvPr id="5" name="Slide Number Placeholder 5"/>
          <p:cNvSpPr>
            <a:spLocks noGrp="1"/>
          </p:cNvSpPr>
          <p:nvPr>
            <p:ph type="sldNum" sz="quarter" idx="12"/>
          </p:nvPr>
        </p:nvSpPr>
        <p:spPr/>
        <p:txBody>
          <a:bodyPr/>
          <a:lstStyle>
            <a:lvl1pPr>
              <a:defRPr/>
            </a:lvl1pPr>
          </a:lstStyle>
          <a:p>
            <a:fld id="{6458F883-7B87-48A7-B6C6-B1D5D02E49F3}" type="slidenum">
              <a:rPr lang="de-DE" altLang="nl-BE"/>
              <a:pPr/>
              <a:t>‹nr.›</a:t>
            </a:fld>
            <a:endParaRPr lang="de-DE" altLang="nl-BE"/>
          </a:p>
        </p:txBody>
      </p:sp>
    </p:spTree>
    <p:extLst>
      <p:ext uri="{BB962C8B-B14F-4D97-AF65-F5344CB8AC3E}">
        <p14:creationId xmlns:p14="http://schemas.microsoft.com/office/powerpoint/2010/main" val="2543766752"/>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09186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987A36D9-D94C-4C70-BCF6-91639B2046F7}" type="datetimeFigureOut">
              <a:rPr lang="de-DE" altLang="nl-BE"/>
              <a:pPr/>
              <a:t>28.04.2014</a:t>
            </a:fld>
            <a:endParaRPr lang="de-DE" altLang="nl-BE"/>
          </a:p>
        </p:txBody>
      </p:sp>
      <p:sp>
        <p:nvSpPr>
          <p:cNvPr id="3" name="Footer Placeholder 4"/>
          <p:cNvSpPr>
            <a:spLocks noGrp="1"/>
          </p:cNvSpPr>
          <p:nvPr>
            <p:ph type="ftr" sz="quarter" idx="11"/>
          </p:nvPr>
        </p:nvSpPr>
        <p:spPr/>
        <p:txBody>
          <a:bodyPr/>
          <a:lstStyle>
            <a:lvl1pPr>
              <a:defRPr/>
            </a:lvl1pPr>
          </a:lstStyle>
          <a:p>
            <a:pPr>
              <a:defRPr/>
            </a:pPr>
            <a:endParaRPr lang="de-DE"/>
          </a:p>
        </p:txBody>
      </p:sp>
      <p:sp>
        <p:nvSpPr>
          <p:cNvPr id="4" name="Slide Number Placeholder 5"/>
          <p:cNvSpPr>
            <a:spLocks noGrp="1"/>
          </p:cNvSpPr>
          <p:nvPr>
            <p:ph type="sldNum" sz="quarter" idx="12"/>
          </p:nvPr>
        </p:nvSpPr>
        <p:spPr/>
        <p:txBody>
          <a:bodyPr/>
          <a:lstStyle>
            <a:lvl1pPr>
              <a:defRPr/>
            </a:lvl1pPr>
          </a:lstStyle>
          <a:p>
            <a:fld id="{56E2EE3E-AF16-4D87-8897-1C69C356F697}" type="slidenum">
              <a:rPr lang="de-DE" altLang="nl-BE"/>
              <a:pPr/>
              <a:t>‹nr.›</a:t>
            </a:fld>
            <a:endParaRPr lang="de-DE" altLang="nl-BE"/>
          </a:p>
        </p:txBody>
      </p:sp>
    </p:spTree>
    <p:extLst>
      <p:ext uri="{BB962C8B-B14F-4D97-AF65-F5344CB8AC3E}">
        <p14:creationId xmlns:p14="http://schemas.microsoft.com/office/powerpoint/2010/main" val="352304665"/>
      </p:ext>
    </p:extLst>
  </p:cSld>
  <p:clrMapOvr>
    <a:masterClrMapping/>
  </p:clrMapOvr>
  <p:transition>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cxnSp>
        <p:nvCxnSpPr>
          <p:cNvPr id="5" name="Straight Connector 8"/>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de-DE" smtClean="0"/>
              <a:t>Mastertitelformat bearbeiten</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6" name="Date Placeholder 4"/>
          <p:cNvSpPr>
            <a:spLocks noGrp="1"/>
          </p:cNvSpPr>
          <p:nvPr>
            <p:ph type="dt" sz="half" idx="10"/>
          </p:nvPr>
        </p:nvSpPr>
        <p:spPr/>
        <p:txBody>
          <a:bodyPr/>
          <a:lstStyle>
            <a:lvl1pPr>
              <a:defRPr/>
            </a:lvl1pPr>
          </a:lstStyle>
          <a:p>
            <a:fld id="{2D777866-9031-4980-910C-DE9560EE16DE}" type="datetimeFigureOut">
              <a:rPr lang="de-DE" altLang="nl-BE"/>
              <a:pPr/>
              <a:t>28.04.2014</a:t>
            </a:fld>
            <a:endParaRPr lang="de-DE" altLang="nl-BE"/>
          </a:p>
        </p:txBody>
      </p:sp>
      <p:sp>
        <p:nvSpPr>
          <p:cNvPr id="7" name="Footer Placeholder 5"/>
          <p:cNvSpPr>
            <a:spLocks noGrp="1"/>
          </p:cNvSpPr>
          <p:nvPr>
            <p:ph type="ftr" sz="quarter" idx="11"/>
          </p:nvPr>
        </p:nvSpPr>
        <p:spPr/>
        <p:txBody>
          <a:bodyPr/>
          <a:lstStyle>
            <a:lvl1pPr>
              <a:defRPr/>
            </a:lvl1pPr>
          </a:lstStyle>
          <a:p>
            <a:pPr>
              <a:defRPr/>
            </a:pPr>
            <a:endParaRPr lang="de-DE"/>
          </a:p>
        </p:txBody>
      </p:sp>
      <p:sp>
        <p:nvSpPr>
          <p:cNvPr id="8" name="Slide Number Placeholder 6"/>
          <p:cNvSpPr>
            <a:spLocks noGrp="1"/>
          </p:cNvSpPr>
          <p:nvPr>
            <p:ph type="sldNum" sz="quarter" idx="12"/>
          </p:nvPr>
        </p:nvSpPr>
        <p:spPr/>
        <p:txBody>
          <a:bodyPr/>
          <a:lstStyle>
            <a:lvl1pPr>
              <a:defRPr/>
            </a:lvl1pPr>
          </a:lstStyle>
          <a:p>
            <a:fld id="{4C8F8247-AEAA-4AF3-9D02-2564DD77C8FB}" type="slidenum">
              <a:rPr lang="de-DE" altLang="nl-BE"/>
              <a:pPr/>
              <a:t>‹nr.›</a:t>
            </a:fld>
            <a:endParaRPr lang="de-DE" altLang="nl-BE"/>
          </a:p>
        </p:txBody>
      </p:sp>
    </p:spTree>
    <p:extLst>
      <p:ext uri="{BB962C8B-B14F-4D97-AF65-F5344CB8AC3E}">
        <p14:creationId xmlns:p14="http://schemas.microsoft.com/office/powerpoint/2010/main" val="8585379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de-DE" smtClean="0"/>
              <a:t>Mastertitelformat bearbeiten</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auf Platzhalter ziehen oder durch Klicken auf Symbol hinzufügen</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e Placeholder 3"/>
          <p:cNvSpPr>
            <a:spLocks noGrp="1"/>
          </p:cNvSpPr>
          <p:nvPr>
            <p:ph type="dt" sz="half" idx="10"/>
          </p:nvPr>
        </p:nvSpPr>
        <p:spPr/>
        <p:txBody>
          <a:bodyPr/>
          <a:lstStyle>
            <a:lvl1pPr>
              <a:defRPr/>
            </a:lvl1pPr>
          </a:lstStyle>
          <a:p>
            <a:fld id="{DD9E4DB4-0841-4738-9B19-357705661923}" type="datetimeFigureOut">
              <a:rPr lang="de-DE" altLang="nl-BE"/>
              <a:pPr/>
              <a:t>28.04.2014</a:t>
            </a:fld>
            <a:endParaRPr lang="de-DE" altLang="nl-BE"/>
          </a:p>
        </p:txBody>
      </p:sp>
      <p:sp>
        <p:nvSpPr>
          <p:cNvPr id="6" name="Footer Placeholder 4"/>
          <p:cNvSpPr>
            <a:spLocks noGrp="1"/>
          </p:cNvSpPr>
          <p:nvPr>
            <p:ph type="ftr" sz="quarter" idx="11"/>
          </p:nvPr>
        </p:nvSpPr>
        <p:spPr/>
        <p:txBody>
          <a:bodyPr/>
          <a:lstStyle>
            <a:lvl1pPr>
              <a:defRPr/>
            </a:lvl1pPr>
          </a:lstStyle>
          <a:p>
            <a:pPr>
              <a:defRPr/>
            </a:pPr>
            <a:endParaRPr lang="de-DE"/>
          </a:p>
        </p:txBody>
      </p:sp>
      <p:sp>
        <p:nvSpPr>
          <p:cNvPr id="7" name="Slide Number Placeholder 5"/>
          <p:cNvSpPr>
            <a:spLocks noGrp="1"/>
          </p:cNvSpPr>
          <p:nvPr>
            <p:ph type="sldNum" sz="quarter" idx="12"/>
          </p:nvPr>
        </p:nvSpPr>
        <p:spPr/>
        <p:txBody>
          <a:bodyPr/>
          <a:lstStyle>
            <a:lvl1pPr>
              <a:defRPr/>
            </a:lvl1pPr>
          </a:lstStyle>
          <a:p>
            <a:fld id="{E53469F1-EEBC-4209-9595-4E93153FF165}" type="slidenum">
              <a:rPr lang="de-DE" altLang="nl-BE"/>
              <a:pPr/>
              <a:t>‹nr.›</a:t>
            </a:fld>
            <a:endParaRPr lang="de-DE" altLang="nl-BE"/>
          </a:p>
        </p:txBody>
      </p:sp>
    </p:spTree>
    <p:extLst>
      <p:ext uri="{BB962C8B-B14F-4D97-AF65-F5344CB8AC3E}">
        <p14:creationId xmlns:p14="http://schemas.microsoft.com/office/powerpoint/2010/main" val="32844643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lang="en-US"/>
          </a:p>
        </p:txBody>
      </p:sp>
      <p:sp>
        <p:nvSpPr>
          <p:cNvPr id="3" name="Vertical Text Placehold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lvl1pPr>
              <a:defRPr/>
            </a:lvl1pPr>
          </a:lstStyle>
          <a:p>
            <a:fld id="{8F612CCC-6E3D-4A7E-93C6-76EED630528F}" type="datetimeFigureOut">
              <a:rPr lang="de-DE" altLang="nl-BE"/>
              <a:pPr/>
              <a:t>28.04.2014</a:t>
            </a:fld>
            <a:endParaRPr lang="de-DE" altLang="nl-BE"/>
          </a:p>
        </p:txBody>
      </p:sp>
      <p:sp>
        <p:nvSpPr>
          <p:cNvPr id="5" name="Footer Placeholder 4"/>
          <p:cNvSpPr>
            <a:spLocks noGrp="1"/>
          </p:cNvSpPr>
          <p:nvPr>
            <p:ph type="ftr" sz="quarter" idx="11"/>
          </p:nvPr>
        </p:nvSpPr>
        <p:spPr/>
        <p:txBody>
          <a:bodyPr/>
          <a:lstStyle>
            <a:lvl1pPr>
              <a:defRPr/>
            </a:lvl1pPr>
          </a:lstStyle>
          <a:p>
            <a:pPr>
              <a:defRPr/>
            </a:pPr>
            <a:endParaRPr lang="de-DE"/>
          </a:p>
        </p:txBody>
      </p:sp>
      <p:sp>
        <p:nvSpPr>
          <p:cNvPr id="6" name="Slide Number Placeholder 5"/>
          <p:cNvSpPr>
            <a:spLocks noGrp="1"/>
          </p:cNvSpPr>
          <p:nvPr>
            <p:ph type="sldNum" sz="quarter" idx="12"/>
          </p:nvPr>
        </p:nvSpPr>
        <p:spPr/>
        <p:txBody>
          <a:bodyPr/>
          <a:lstStyle>
            <a:lvl1pPr>
              <a:defRPr/>
            </a:lvl1pPr>
          </a:lstStyle>
          <a:p>
            <a:fld id="{9D9ED8EA-D1CC-4633-8B6F-9FCAB0AF1619}" type="slidenum">
              <a:rPr lang="de-DE" altLang="nl-BE"/>
              <a:pPr/>
              <a:t>‹nr.›</a:t>
            </a:fld>
            <a:endParaRPr lang="de-DE" altLang="nl-BE"/>
          </a:p>
        </p:txBody>
      </p:sp>
    </p:spTree>
    <p:extLst>
      <p:ext uri="{BB962C8B-B14F-4D97-AF65-F5344CB8AC3E}">
        <p14:creationId xmlns:p14="http://schemas.microsoft.com/office/powerpoint/2010/main" val="2145411625"/>
      </p:ext>
    </p:extLst>
  </p:cSld>
  <p:clrMapOvr>
    <a:masterClrMapping/>
  </p:clrMapOvr>
  <p:transition>
    <p:zo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de-DE" smtClean="0"/>
              <a:t>Mastertitelformat bearbeiten</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lvl1pPr>
              <a:defRPr/>
            </a:lvl1pPr>
          </a:lstStyle>
          <a:p>
            <a:fld id="{FC3D3330-D738-4F12-A6DD-41413BDA9095}" type="datetimeFigureOut">
              <a:rPr lang="de-DE" altLang="nl-BE"/>
              <a:pPr/>
              <a:t>28.04.2014</a:t>
            </a:fld>
            <a:endParaRPr lang="de-DE" altLang="nl-BE"/>
          </a:p>
        </p:txBody>
      </p:sp>
      <p:sp>
        <p:nvSpPr>
          <p:cNvPr id="5" name="Footer Placeholder 4"/>
          <p:cNvSpPr>
            <a:spLocks noGrp="1"/>
          </p:cNvSpPr>
          <p:nvPr>
            <p:ph type="ftr" sz="quarter" idx="11"/>
          </p:nvPr>
        </p:nvSpPr>
        <p:spPr/>
        <p:txBody>
          <a:bodyPr/>
          <a:lstStyle>
            <a:lvl1pPr>
              <a:defRPr/>
            </a:lvl1pPr>
          </a:lstStyle>
          <a:p>
            <a:pPr>
              <a:defRPr/>
            </a:pPr>
            <a:endParaRPr lang="de-DE"/>
          </a:p>
        </p:txBody>
      </p:sp>
      <p:sp>
        <p:nvSpPr>
          <p:cNvPr id="6" name="Slide Number Placeholder 5"/>
          <p:cNvSpPr>
            <a:spLocks noGrp="1"/>
          </p:cNvSpPr>
          <p:nvPr>
            <p:ph type="sldNum" sz="quarter" idx="12"/>
          </p:nvPr>
        </p:nvSpPr>
        <p:spPr/>
        <p:txBody>
          <a:bodyPr/>
          <a:lstStyle>
            <a:lvl1pPr>
              <a:defRPr/>
            </a:lvl1pPr>
          </a:lstStyle>
          <a:p>
            <a:fld id="{95B9198D-F636-4C5E-8324-8552CC456A1D}" type="slidenum">
              <a:rPr lang="de-DE" altLang="nl-BE"/>
              <a:pPr/>
              <a:t>‹nr.›</a:t>
            </a:fld>
            <a:endParaRPr lang="de-DE" altLang="nl-BE"/>
          </a:p>
        </p:txBody>
      </p:sp>
    </p:spTree>
    <p:extLst>
      <p:ext uri="{BB962C8B-B14F-4D97-AF65-F5344CB8AC3E}">
        <p14:creationId xmlns:p14="http://schemas.microsoft.com/office/powerpoint/2010/main" val="81906136"/>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1600200"/>
            <a:ext cx="4097338"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73588" y="1600200"/>
            <a:ext cx="4098925"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54568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093902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Tree>
    <p:extLst>
      <p:ext uri="{BB962C8B-B14F-4D97-AF65-F5344CB8AC3E}">
        <p14:creationId xmlns:p14="http://schemas.microsoft.com/office/powerpoint/2010/main" val="27846952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49779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221392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160367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323850" y="323850"/>
            <a:ext cx="8348663" cy="381000"/>
          </a:xfrm>
          <a:prstGeom prst="rect">
            <a:avLst/>
          </a:prstGeom>
          <a:solidFill>
            <a:srgbClr val="77D10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 tIns="0" rIns="18000" bIns="0" numCol="1" anchor="t" anchorCtr="0" compatLnSpc="1">
            <a:prstTxWarp prst="textNoShape">
              <a:avLst/>
            </a:prstTxWarp>
          </a:bodyPr>
          <a:lstStyle/>
          <a:p>
            <a:pPr lvl="0"/>
            <a:r>
              <a:rPr lang="en-GB" altLang="fr-FR" noProof="0" dirty="0" smtClean="0"/>
              <a:t>Click to edit Master title style</a:t>
            </a:r>
          </a:p>
        </p:txBody>
      </p:sp>
      <p:sp>
        <p:nvSpPr>
          <p:cNvPr id="23555" name="Rectangle 3"/>
          <p:cNvSpPr>
            <a:spLocks noGrp="1" noChangeArrowheads="1"/>
          </p:cNvSpPr>
          <p:nvPr>
            <p:ph type="body" idx="1"/>
          </p:nvPr>
        </p:nvSpPr>
        <p:spPr bwMode="auto">
          <a:xfrm>
            <a:off x="323850" y="1600200"/>
            <a:ext cx="8348663"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000" tIns="0" rIns="18000" bIns="0" numCol="1" anchor="t" anchorCtr="0" compatLnSpc="1">
            <a:prstTxWarp prst="textNoShape">
              <a:avLst/>
            </a:prstTxWarp>
          </a:bodyPr>
          <a:lstStyle/>
          <a:p>
            <a:pPr lvl="0"/>
            <a:r>
              <a:rPr lang="en-US" altLang="fr-FR" smtClean="0"/>
              <a:t>Click to edit Master text styles</a:t>
            </a:r>
          </a:p>
          <a:p>
            <a:pPr lvl="1"/>
            <a:r>
              <a:rPr lang="en-US" altLang="fr-FR" smtClean="0"/>
              <a:t>Second level</a:t>
            </a:r>
          </a:p>
          <a:p>
            <a:pPr lvl="2"/>
            <a:r>
              <a:rPr lang="en-US" altLang="fr-FR" smtClean="0"/>
              <a:t>Third level</a:t>
            </a:r>
          </a:p>
          <a:p>
            <a:pPr lvl="3"/>
            <a:r>
              <a:rPr lang="en-US" altLang="fr-FR" smtClean="0"/>
              <a:t>Fourth level</a:t>
            </a:r>
          </a:p>
          <a:p>
            <a:pPr lvl="4"/>
            <a:r>
              <a:rPr lang="en-US" altLang="fr-FR" smtClean="0"/>
              <a:t>Fifth level</a:t>
            </a:r>
            <a:endParaRPr lang="en-GB" altLang="fr-FR" smtClean="0"/>
          </a:p>
        </p:txBody>
      </p:sp>
      <p:pic>
        <p:nvPicPr>
          <p:cNvPr id="4" name="Afbeelding 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378191" y="6381750"/>
            <a:ext cx="1771650" cy="476250"/>
          </a:xfrm>
          <a:prstGeom prst="rect">
            <a:avLst/>
          </a:prstGeom>
        </p:spPr>
      </p:pic>
    </p:spTree>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sldNum="0" hdr="0" dt="0"/>
  <p:txStyles>
    <p:titleStyle>
      <a:lvl1pPr algn="l" rtl="0" eaLnBrk="0" fontAlgn="base" hangingPunct="0">
        <a:spcBef>
          <a:spcPct val="0"/>
        </a:spcBef>
        <a:spcAft>
          <a:spcPct val="0"/>
        </a:spcAft>
        <a:defRPr sz="2500">
          <a:solidFill>
            <a:srgbClr val="FFFFFF"/>
          </a:solidFill>
          <a:latin typeface="+mj-lt"/>
          <a:ea typeface="+mj-ea"/>
          <a:cs typeface="+mj-cs"/>
        </a:defRPr>
      </a:lvl1pPr>
      <a:lvl2pPr algn="l" rtl="0" eaLnBrk="0" fontAlgn="base" hangingPunct="0">
        <a:spcBef>
          <a:spcPct val="0"/>
        </a:spcBef>
        <a:spcAft>
          <a:spcPct val="0"/>
        </a:spcAft>
        <a:defRPr sz="2500">
          <a:solidFill>
            <a:srgbClr val="FFFFFF"/>
          </a:solidFill>
          <a:latin typeface="Arial" charset="0"/>
        </a:defRPr>
      </a:lvl2pPr>
      <a:lvl3pPr algn="l" rtl="0" eaLnBrk="0" fontAlgn="base" hangingPunct="0">
        <a:spcBef>
          <a:spcPct val="0"/>
        </a:spcBef>
        <a:spcAft>
          <a:spcPct val="0"/>
        </a:spcAft>
        <a:defRPr sz="2500">
          <a:solidFill>
            <a:srgbClr val="FFFFFF"/>
          </a:solidFill>
          <a:latin typeface="Arial" charset="0"/>
        </a:defRPr>
      </a:lvl3pPr>
      <a:lvl4pPr algn="l" rtl="0" eaLnBrk="0" fontAlgn="base" hangingPunct="0">
        <a:spcBef>
          <a:spcPct val="0"/>
        </a:spcBef>
        <a:spcAft>
          <a:spcPct val="0"/>
        </a:spcAft>
        <a:defRPr sz="2500">
          <a:solidFill>
            <a:srgbClr val="FFFFFF"/>
          </a:solidFill>
          <a:latin typeface="Arial" charset="0"/>
        </a:defRPr>
      </a:lvl4pPr>
      <a:lvl5pPr algn="l" rtl="0" eaLnBrk="0" fontAlgn="base" hangingPunct="0">
        <a:spcBef>
          <a:spcPct val="0"/>
        </a:spcBef>
        <a:spcAft>
          <a:spcPct val="0"/>
        </a:spcAft>
        <a:defRPr sz="2500">
          <a:solidFill>
            <a:srgbClr val="FFFFFF"/>
          </a:solidFill>
          <a:latin typeface="Arial" charset="0"/>
        </a:defRPr>
      </a:lvl5pPr>
      <a:lvl6pPr marL="457200" algn="l" rtl="0" eaLnBrk="1" fontAlgn="base" hangingPunct="1">
        <a:spcBef>
          <a:spcPct val="0"/>
        </a:spcBef>
        <a:spcAft>
          <a:spcPct val="0"/>
        </a:spcAft>
        <a:defRPr sz="2500">
          <a:solidFill>
            <a:srgbClr val="FFFFFF"/>
          </a:solidFill>
          <a:latin typeface="Arial" charset="0"/>
        </a:defRPr>
      </a:lvl6pPr>
      <a:lvl7pPr marL="914400" algn="l" rtl="0" eaLnBrk="1" fontAlgn="base" hangingPunct="1">
        <a:spcBef>
          <a:spcPct val="0"/>
        </a:spcBef>
        <a:spcAft>
          <a:spcPct val="0"/>
        </a:spcAft>
        <a:defRPr sz="2500">
          <a:solidFill>
            <a:srgbClr val="FFFFFF"/>
          </a:solidFill>
          <a:latin typeface="Arial" charset="0"/>
        </a:defRPr>
      </a:lvl7pPr>
      <a:lvl8pPr marL="1371600" algn="l" rtl="0" eaLnBrk="1" fontAlgn="base" hangingPunct="1">
        <a:spcBef>
          <a:spcPct val="0"/>
        </a:spcBef>
        <a:spcAft>
          <a:spcPct val="0"/>
        </a:spcAft>
        <a:defRPr sz="2500">
          <a:solidFill>
            <a:srgbClr val="FFFFFF"/>
          </a:solidFill>
          <a:latin typeface="Arial" charset="0"/>
        </a:defRPr>
      </a:lvl8pPr>
      <a:lvl9pPr marL="1828800" algn="l" rtl="0" eaLnBrk="1" fontAlgn="base" hangingPunct="1">
        <a:spcBef>
          <a:spcPct val="0"/>
        </a:spcBef>
        <a:spcAft>
          <a:spcPct val="0"/>
        </a:spcAft>
        <a:defRPr sz="2500">
          <a:solidFill>
            <a:srgbClr val="FFFFFF"/>
          </a:solidFill>
          <a:latin typeface="Arial" charset="0"/>
        </a:defRPr>
      </a:lvl9pPr>
    </p:titleStyle>
    <p:bodyStyle>
      <a:lvl1pPr marL="342900" indent="-342900" algn="l" rtl="0" eaLnBrk="0" fontAlgn="base" hangingPunct="0">
        <a:spcBef>
          <a:spcPct val="20000"/>
        </a:spcBef>
        <a:spcAft>
          <a:spcPct val="0"/>
        </a:spcAft>
        <a:buClr>
          <a:srgbClr val="00528D"/>
        </a:buClr>
        <a:buSzPct val="80000"/>
        <a:buFont typeface="Arial" pitchFamily="34" charset="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9EC3DE"/>
        </a:buClr>
        <a:buSzPct val="80000"/>
        <a:buFont typeface="Arial" pitchFamily="34" charset="0"/>
        <a:buChar char="●"/>
        <a:defRPr sz="2200">
          <a:solidFill>
            <a:schemeClr val="tx1"/>
          </a:solidFill>
          <a:latin typeface="+mn-lt"/>
        </a:defRPr>
      </a:lvl2pPr>
      <a:lvl3pPr marL="1143000" indent="-228600" algn="l" rtl="0" eaLnBrk="0" fontAlgn="base" hangingPunct="0">
        <a:spcBef>
          <a:spcPct val="20000"/>
        </a:spcBef>
        <a:spcAft>
          <a:spcPct val="0"/>
        </a:spcAft>
        <a:buClr>
          <a:schemeClr val="hlink"/>
        </a:buClr>
        <a:buSzPct val="80000"/>
        <a:buFont typeface="Arial" pitchFamily="34" charset="0"/>
        <a:buChar char="○"/>
        <a:defRPr sz="2000">
          <a:solidFill>
            <a:schemeClr val="tx1"/>
          </a:solidFill>
          <a:latin typeface="+mn-lt"/>
        </a:defRPr>
      </a:lvl3pPr>
      <a:lvl4pPr marL="1600200" indent="-228600" algn="l" rtl="0" eaLnBrk="0" fontAlgn="base" hangingPunct="0">
        <a:spcBef>
          <a:spcPct val="20000"/>
        </a:spcBef>
        <a:spcAft>
          <a:spcPct val="0"/>
        </a:spcAft>
        <a:buClr>
          <a:schemeClr val="accent1"/>
        </a:buClr>
        <a:buSzPct val="80000"/>
        <a:buFont typeface="Arial" pitchFamily="34" charset="0"/>
        <a:buChar char="●"/>
        <a:defRPr>
          <a:solidFill>
            <a:schemeClr val="tx1"/>
          </a:solidFill>
          <a:latin typeface="+mn-lt"/>
        </a:defRPr>
      </a:lvl4pPr>
      <a:lvl5pPr marL="2057400" indent="-228600" algn="l" rtl="0" eaLnBrk="0" fontAlgn="base" hangingPunct="0">
        <a:spcBef>
          <a:spcPct val="20000"/>
        </a:spcBef>
        <a:spcAft>
          <a:spcPct val="0"/>
        </a:spcAft>
        <a:buClr>
          <a:schemeClr val="hlink"/>
        </a:buClr>
        <a:buSzPct val="80000"/>
        <a:buFont typeface="Arial" pitchFamily="34" charset="0"/>
        <a:buChar char="●"/>
        <a:defRPr sz="1600">
          <a:solidFill>
            <a:schemeClr val="tx1"/>
          </a:solidFill>
          <a:latin typeface="+mn-lt"/>
        </a:defRPr>
      </a:lvl5pPr>
      <a:lvl6pPr marL="2514600" indent="-228600" algn="l" rtl="0" eaLnBrk="1" fontAlgn="base" hangingPunct="1">
        <a:spcBef>
          <a:spcPct val="20000"/>
        </a:spcBef>
        <a:spcAft>
          <a:spcPct val="0"/>
        </a:spcAft>
        <a:buClr>
          <a:schemeClr val="hlink"/>
        </a:buClr>
        <a:buSzPct val="80000"/>
        <a:buFont typeface="Arial" charset="0"/>
        <a:buChar char="●"/>
        <a:defRPr sz="1600">
          <a:solidFill>
            <a:schemeClr val="tx1"/>
          </a:solidFill>
          <a:latin typeface="+mn-lt"/>
        </a:defRPr>
      </a:lvl6pPr>
      <a:lvl7pPr marL="2971800" indent="-228600" algn="l" rtl="0" eaLnBrk="1" fontAlgn="base" hangingPunct="1">
        <a:spcBef>
          <a:spcPct val="20000"/>
        </a:spcBef>
        <a:spcAft>
          <a:spcPct val="0"/>
        </a:spcAft>
        <a:buClr>
          <a:schemeClr val="hlink"/>
        </a:buClr>
        <a:buSzPct val="80000"/>
        <a:buFont typeface="Arial" charset="0"/>
        <a:buChar char="●"/>
        <a:defRPr sz="1600">
          <a:solidFill>
            <a:schemeClr val="tx1"/>
          </a:solidFill>
          <a:latin typeface="+mn-lt"/>
        </a:defRPr>
      </a:lvl7pPr>
      <a:lvl8pPr marL="3429000" indent="-228600" algn="l" rtl="0" eaLnBrk="1" fontAlgn="base" hangingPunct="1">
        <a:spcBef>
          <a:spcPct val="20000"/>
        </a:spcBef>
        <a:spcAft>
          <a:spcPct val="0"/>
        </a:spcAft>
        <a:buClr>
          <a:schemeClr val="hlink"/>
        </a:buClr>
        <a:buSzPct val="80000"/>
        <a:buFont typeface="Arial" charset="0"/>
        <a:buChar char="●"/>
        <a:defRPr sz="1600">
          <a:solidFill>
            <a:schemeClr val="tx1"/>
          </a:solidFill>
          <a:latin typeface="+mn-lt"/>
        </a:defRPr>
      </a:lvl8pPr>
      <a:lvl9pPr marL="3886200" indent="-228600" algn="l" rtl="0" eaLnBrk="1" fontAlgn="base" hangingPunct="1">
        <a:spcBef>
          <a:spcPct val="20000"/>
        </a:spcBef>
        <a:spcAft>
          <a:spcPct val="0"/>
        </a:spcAft>
        <a:buClr>
          <a:schemeClr val="hlink"/>
        </a:buClr>
        <a:buSzPct val="80000"/>
        <a:buFont typeface="Arial"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ＭＳ Ｐゴシック" pitchFamily="34" charset="-128"/>
              </a:defRPr>
            </a:lvl1pPr>
          </a:lstStyle>
          <a:p>
            <a:fld id="{62E132DE-0D97-490D-B0B5-C37435EDBDA9}" type="datetime1">
              <a:rPr lang="en-US">
                <a:cs typeface="Arial" charset="0"/>
              </a:rPr>
              <a:pPr/>
              <a:t>4/28/2014</a:t>
            </a:fld>
            <a:endParaRPr lang="en-US">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nl-NL">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ea typeface="ＭＳ Ｐゴシック" pitchFamily="34" charset="-128"/>
              </a:defRPr>
            </a:lvl1pPr>
          </a:lstStyle>
          <a:p>
            <a:fld id="{6B0688D1-02AD-4112-8CC1-C19874A71C4C}" type="slidenum">
              <a:rPr lang="en-US">
                <a:cs typeface="Arial" charset="0"/>
              </a:rPr>
              <a:pPr/>
              <a:t>‹nr.›</a:t>
            </a:fld>
            <a:endParaRPr lang="en-US">
              <a:cs typeface="Arial" charset="0"/>
            </a:endParaRPr>
          </a:p>
        </p:txBody>
      </p:sp>
      <p:sp>
        <p:nvSpPr>
          <p:cNvPr id="7" name="Rectangle 27"/>
          <p:cNvSpPr>
            <a:spLocks noChangeArrowheads="1"/>
          </p:cNvSpPr>
          <p:nvPr/>
        </p:nvSpPr>
        <p:spPr bwMode="auto">
          <a:xfrm>
            <a:off x="0" y="0"/>
            <a:ext cx="9144000" cy="6858000"/>
          </a:xfrm>
          <a:prstGeom prst="rect">
            <a:avLst/>
          </a:prstGeom>
          <a:noFill/>
          <a:ln w="101600" cmpd="thickThin">
            <a:solidFill>
              <a:schemeClr val="tx2"/>
            </a:solidFill>
            <a:miter lim="800000"/>
            <a:headEnd/>
            <a:tailEnd/>
          </a:ln>
          <a:effectLst/>
        </p:spPr>
        <p:txBody>
          <a:bodyPr wrap="none" anchor="ctr"/>
          <a:lstStyle/>
          <a:p>
            <a:pPr defTabSz="457200" fontAlgn="auto">
              <a:spcBef>
                <a:spcPts val="0"/>
              </a:spcBef>
              <a:spcAft>
                <a:spcPts val="0"/>
              </a:spcAft>
              <a:defRPr/>
            </a:pPr>
            <a:endParaRPr lang="en-US">
              <a:solidFill>
                <a:prstClr val="black"/>
              </a:solidFill>
              <a:latin typeface="Calibri"/>
              <a:ea typeface="ＭＳ Ｐゴシック" charset="-128"/>
              <a:cs typeface="+mn-cs"/>
            </a:endParaRPr>
          </a:p>
        </p:txBody>
      </p:sp>
    </p:spTree>
    <p:extLst>
      <p:ext uri="{BB962C8B-B14F-4D97-AF65-F5344CB8AC3E}">
        <p14:creationId xmlns:p14="http://schemas.microsoft.com/office/powerpoint/2010/main" val="2229531512"/>
      </p:ext>
    </p:extLst>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 id="2147484025" r:id="rId12"/>
  </p:sldLayoutIdLst>
  <p:txStyles>
    <p:titleStyle>
      <a:lvl1pPr algn="ctr" defTabSz="457200" rtl="0" eaLnBrk="0" fontAlgn="base" hangingPunct="0">
        <a:spcBef>
          <a:spcPct val="0"/>
        </a:spcBef>
        <a:spcAft>
          <a:spcPct val="0"/>
        </a:spcAft>
        <a:defRPr sz="4400" kern="1200">
          <a:solidFill>
            <a:schemeClr val="tx1"/>
          </a:solidFill>
          <a:latin typeface="Georgia"/>
          <a:ea typeface="ＭＳ Ｐゴシック" pitchFamily="-107" charset="-128"/>
          <a:cs typeface="Georgia"/>
        </a:defRPr>
      </a:lvl1pPr>
      <a:lvl2pPr algn="ctr" defTabSz="457200" rtl="0" eaLnBrk="0" fontAlgn="base" hangingPunct="0">
        <a:spcBef>
          <a:spcPct val="0"/>
        </a:spcBef>
        <a:spcAft>
          <a:spcPct val="0"/>
        </a:spcAft>
        <a:defRPr sz="4400">
          <a:solidFill>
            <a:schemeClr val="tx1"/>
          </a:solidFill>
          <a:latin typeface="Georgia" pitchFamily="-107" charset="0"/>
          <a:ea typeface="ＭＳ Ｐゴシック" pitchFamily="-107" charset="-128"/>
          <a:cs typeface="Georgia" pitchFamily="18" charset="0"/>
        </a:defRPr>
      </a:lvl2pPr>
      <a:lvl3pPr algn="ctr" defTabSz="457200" rtl="0" eaLnBrk="0" fontAlgn="base" hangingPunct="0">
        <a:spcBef>
          <a:spcPct val="0"/>
        </a:spcBef>
        <a:spcAft>
          <a:spcPct val="0"/>
        </a:spcAft>
        <a:defRPr sz="4400">
          <a:solidFill>
            <a:schemeClr val="tx1"/>
          </a:solidFill>
          <a:latin typeface="Georgia" pitchFamily="-107" charset="0"/>
          <a:ea typeface="ＭＳ Ｐゴシック" pitchFamily="-107" charset="-128"/>
          <a:cs typeface="Georgia" pitchFamily="18" charset="0"/>
        </a:defRPr>
      </a:lvl3pPr>
      <a:lvl4pPr algn="ctr" defTabSz="457200" rtl="0" eaLnBrk="0" fontAlgn="base" hangingPunct="0">
        <a:spcBef>
          <a:spcPct val="0"/>
        </a:spcBef>
        <a:spcAft>
          <a:spcPct val="0"/>
        </a:spcAft>
        <a:defRPr sz="4400">
          <a:solidFill>
            <a:schemeClr val="tx1"/>
          </a:solidFill>
          <a:latin typeface="Georgia" pitchFamily="-107" charset="0"/>
          <a:ea typeface="ＭＳ Ｐゴシック" pitchFamily="-107" charset="-128"/>
          <a:cs typeface="Georgia" pitchFamily="18" charset="0"/>
        </a:defRPr>
      </a:lvl4pPr>
      <a:lvl5pPr algn="ctr" defTabSz="457200" rtl="0" eaLnBrk="0" fontAlgn="base" hangingPunct="0">
        <a:spcBef>
          <a:spcPct val="0"/>
        </a:spcBef>
        <a:spcAft>
          <a:spcPct val="0"/>
        </a:spcAft>
        <a:defRPr sz="4400">
          <a:solidFill>
            <a:schemeClr val="tx1"/>
          </a:solidFill>
          <a:latin typeface="Georgia" pitchFamily="-107" charset="0"/>
          <a:ea typeface="ＭＳ Ｐゴシック" pitchFamily="-107" charset="-128"/>
          <a:cs typeface="Georgia" pitchFamily="18" charset="0"/>
        </a:defRPr>
      </a:lvl5pPr>
      <a:lvl6pPr marL="457200" algn="ctr" defTabSz="457200" rtl="0" fontAlgn="base">
        <a:spcBef>
          <a:spcPct val="0"/>
        </a:spcBef>
        <a:spcAft>
          <a:spcPct val="0"/>
        </a:spcAft>
        <a:defRPr sz="4400">
          <a:solidFill>
            <a:schemeClr val="tx1"/>
          </a:solidFill>
          <a:latin typeface="Georgia" pitchFamily="-107" charset="0"/>
          <a:ea typeface="ＭＳ Ｐゴシック" pitchFamily="-107" charset="-128"/>
        </a:defRPr>
      </a:lvl6pPr>
      <a:lvl7pPr marL="914400" algn="ctr" defTabSz="457200" rtl="0" fontAlgn="base">
        <a:spcBef>
          <a:spcPct val="0"/>
        </a:spcBef>
        <a:spcAft>
          <a:spcPct val="0"/>
        </a:spcAft>
        <a:defRPr sz="4400">
          <a:solidFill>
            <a:schemeClr val="tx1"/>
          </a:solidFill>
          <a:latin typeface="Georgia" pitchFamily="-107" charset="0"/>
          <a:ea typeface="ＭＳ Ｐゴシック" pitchFamily="-107" charset="-128"/>
        </a:defRPr>
      </a:lvl7pPr>
      <a:lvl8pPr marL="1371600" algn="ctr" defTabSz="457200" rtl="0" fontAlgn="base">
        <a:spcBef>
          <a:spcPct val="0"/>
        </a:spcBef>
        <a:spcAft>
          <a:spcPct val="0"/>
        </a:spcAft>
        <a:defRPr sz="4400">
          <a:solidFill>
            <a:schemeClr val="tx1"/>
          </a:solidFill>
          <a:latin typeface="Georgia" pitchFamily="-107" charset="0"/>
          <a:ea typeface="ＭＳ Ｐゴシック" pitchFamily="-107" charset="-128"/>
        </a:defRPr>
      </a:lvl8pPr>
      <a:lvl9pPr marL="1828800" algn="ctr" defTabSz="457200" rtl="0" fontAlgn="base">
        <a:spcBef>
          <a:spcPct val="0"/>
        </a:spcBef>
        <a:spcAft>
          <a:spcPct val="0"/>
        </a:spcAft>
        <a:defRPr sz="4400">
          <a:solidFill>
            <a:schemeClr val="tx1"/>
          </a:solidFill>
          <a:latin typeface="Georgia" pitchFamily="-107" charset="0"/>
          <a:ea typeface="ＭＳ Ｐゴシック" pitchFamily="-107" charset="-128"/>
        </a:defRPr>
      </a:lvl9pPr>
    </p:titleStyle>
    <p:bodyStyle>
      <a:lvl1pPr marL="342900" indent="-342900" algn="l" defTabSz="457200" rtl="0" eaLnBrk="0" fontAlgn="base" hangingPunct="0">
        <a:spcBef>
          <a:spcPct val="20000"/>
        </a:spcBef>
        <a:spcAft>
          <a:spcPct val="0"/>
        </a:spcAft>
        <a:buFont typeface="Arial" charset="0"/>
        <a:buChar char="•"/>
        <a:defRPr sz="3200" b="1" kern="1200">
          <a:solidFill>
            <a:schemeClr val="tx1"/>
          </a:solidFill>
          <a:latin typeface="Arial"/>
          <a:ea typeface="ＭＳ Ｐゴシック" pitchFamily="-107" charset="-128"/>
          <a:cs typeface="Arial"/>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Arial"/>
          <a:ea typeface="ＭＳ Ｐゴシック" pitchFamily="-107" charset="-128"/>
          <a:cs typeface="Arial"/>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Arial"/>
          <a:ea typeface="ＭＳ Ｐゴシック" pitchFamily="-107" charset="-128"/>
          <a:cs typeface="Arial"/>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ＭＳ Ｐゴシック" pitchFamily="-107" charset="-128"/>
          <a:cs typeface="Arial"/>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ＭＳ Ｐゴシック" pitchFamily="-107"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de-DE" smtClean="0"/>
              <a:t>Mastertitelformat bearbeiten</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nl-BE" smtClean="0"/>
              <a:t>Mastertextformat bearbeiten</a:t>
            </a:r>
          </a:p>
          <a:p>
            <a:pPr lvl="1"/>
            <a:r>
              <a:rPr lang="de-DE" altLang="nl-BE" smtClean="0"/>
              <a:t>Zweite Ebene</a:t>
            </a:r>
          </a:p>
          <a:p>
            <a:pPr lvl="2"/>
            <a:r>
              <a:rPr lang="de-DE" altLang="nl-BE" smtClean="0"/>
              <a:t>Dritte Ebene</a:t>
            </a:r>
          </a:p>
          <a:p>
            <a:pPr lvl="3"/>
            <a:r>
              <a:rPr lang="de-DE" altLang="nl-BE" smtClean="0"/>
              <a:t>Vierte Ebene</a:t>
            </a:r>
          </a:p>
          <a:p>
            <a:pPr lvl="4"/>
            <a:r>
              <a:rPr lang="de-DE" altLang="nl-BE" smtClean="0"/>
              <a:t>Fünfte Ebene</a:t>
            </a:r>
            <a:endParaRPr lang="en-US" altLang="nl-BE" smtClean="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defRPr>
            </a:lvl1pPr>
          </a:lstStyle>
          <a:p>
            <a:fld id="{88B83E45-DFA6-42E4-BB0F-734E5B778F20}" type="datetimeFigureOut">
              <a:rPr lang="de-DE" altLang="nl-BE" smtClean="0">
                <a:latin typeface="TheSansCorrespondence" pitchFamily="34" charset="0"/>
                <a:ea typeface="ＭＳ Ｐゴシック" pitchFamily="34" charset="-128"/>
              </a:rPr>
              <a:pPr/>
              <a:t>28.04.2014</a:t>
            </a:fld>
            <a:endParaRPr lang="de-DE" altLang="nl-BE" smtClean="0">
              <a:latin typeface="TheSansCorrespondence" pitchFamily="34" charset="0"/>
              <a:ea typeface="ＭＳ Ｐゴシック" pitchFamily="34" charset="-128"/>
            </a:endParaRPr>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latin typeface="TheSansCorrespondence" charset="0"/>
                <a:ea typeface="ＭＳ Ｐゴシック" charset="0"/>
                <a:cs typeface="ＭＳ Ｐゴシック" charset="0"/>
              </a:defRPr>
            </a:lvl1pPr>
          </a:lstStyle>
          <a:p>
            <a:pPr>
              <a:defRPr/>
            </a:pPr>
            <a:endParaRPr lang="de-DE"/>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wrap="square" lIns="91440" tIns="45720" rIns="91440" bIns="45720" numCol="1" anchor="ctr" anchorCtr="0" compatLnSpc="1">
            <a:prstTxWarp prst="textNoShape">
              <a:avLst/>
            </a:prstTxWarp>
          </a:bodyPr>
          <a:lstStyle>
            <a:lvl1pPr>
              <a:defRPr sz="1400" b="1">
                <a:solidFill>
                  <a:srgbClr val="FFFFFF"/>
                </a:solidFill>
              </a:defRPr>
            </a:lvl1pPr>
          </a:lstStyle>
          <a:p>
            <a:fld id="{4B4FC9B8-0F40-4BF1-A88F-0EC2EF021E1E}" type="slidenum">
              <a:rPr lang="de-DE" altLang="nl-BE" smtClean="0">
                <a:latin typeface="TheSansCorrespondence" pitchFamily="34" charset="0"/>
                <a:ea typeface="ＭＳ Ｐゴシック" pitchFamily="34" charset="-128"/>
              </a:rPr>
              <a:pPr/>
              <a:t>‹nr.›</a:t>
            </a:fld>
            <a:endParaRPr lang="de-DE" altLang="nl-BE" smtClean="0">
              <a:latin typeface="TheSansCorrespondence" pitchFamily="34" charset="0"/>
              <a:ea typeface="ＭＳ Ｐゴシック" pitchFamily="34" charset="-128"/>
            </a:endParaRPr>
          </a:p>
        </p:txBody>
      </p:sp>
    </p:spTree>
    <p:extLst>
      <p:ext uri="{BB962C8B-B14F-4D97-AF65-F5344CB8AC3E}">
        <p14:creationId xmlns:p14="http://schemas.microsoft.com/office/powerpoint/2010/main" val="3114372068"/>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Lst>
  <p:transition>
    <p:zoom/>
  </p:transition>
  <p:timing>
    <p:tnLst>
      <p:par>
        <p:cTn id="1" dur="indefinite" restart="never" nodeType="tmRoot"/>
      </p:par>
    </p:tnLst>
  </p:timing>
  <p:txStyles>
    <p:titleStyle>
      <a:lvl1pPr algn="l" rtl="0" eaLnBrk="0" fontAlgn="base" hangingPunct="0">
        <a:spcBef>
          <a:spcPct val="0"/>
        </a:spcBef>
        <a:spcAft>
          <a:spcPct val="0"/>
        </a:spcAft>
        <a:defRPr sz="4000" kern="1200" spc="-1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Arial" charset="0"/>
          <a:ea typeface="ＭＳ Ｐゴシック" charset="0"/>
          <a:cs typeface="ＭＳ Ｐゴシック" charset="0"/>
        </a:defRPr>
      </a:lvl6pPr>
      <a:lvl7pPr marL="914400" algn="l" rtl="0" fontAlgn="base">
        <a:spcBef>
          <a:spcPct val="0"/>
        </a:spcBef>
        <a:spcAft>
          <a:spcPct val="0"/>
        </a:spcAft>
        <a:defRPr sz="4000">
          <a:solidFill>
            <a:schemeClr val="tx2"/>
          </a:solidFill>
          <a:latin typeface="Arial" charset="0"/>
          <a:ea typeface="ＭＳ Ｐゴシック" charset="0"/>
          <a:cs typeface="ＭＳ Ｐゴシック" charset="0"/>
        </a:defRPr>
      </a:lvl7pPr>
      <a:lvl8pPr marL="1371600" algn="l" rtl="0" fontAlgn="base">
        <a:spcBef>
          <a:spcPct val="0"/>
        </a:spcBef>
        <a:spcAft>
          <a:spcPct val="0"/>
        </a:spcAft>
        <a:defRPr sz="4000">
          <a:solidFill>
            <a:schemeClr val="tx2"/>
          </a:solidFill>
          <a:latin typeface="Arial" charset="0"/>
          <a:ea typeface="ＭＳ Ｐゴシック" charset="0"/>
          <a:cs typeface="ＭＳ Ｐゴシック" charset="0"/>
        </a:defRPr>
      </a:lvl8pPr>
      <a:lvl9pPr marL="1828800" algn="l" rtl="0" fontAlgn="base">
        <a:spcBef>
          <a:spcPct val="0"/>
        </a:spcBef>
        <a:spcAft>
          <a:spcPct val="0"/>
        </a:spcAft>
        <a:defRPr sz="4000">
          <a:solidFill>
            <a:schemeClr val="tx2"/>
          </a:solidFill>
          <a:latin typeface="Arial" charset="0"/>
          <a:ea typeface="ＭＳ Ｐゴシック" charset="0"/>
          <a:cs typeface="ＭＳ Ｐゴシック"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mn-lt"/>
          <a:ea typeface="ＭＳ Ｐゴシック" charset="0"/>
          <a:cs typeface="ＭＳ Ｐゴシック" charset="0"/>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mn-lt"/>
          <a:ea typeface="ＭＳ Ｐゴシック" charset="0"/>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mn-lt"/>
          <a:ea typeface="ＭＳ Ｐゴシック" charset="0"/>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ＭＳ Ｐゴシック" charset="0"/>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hyperlink" Target="mailto:Stephen.bach@kcl.ac.uk"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9.xml"/><Relationship Id="rId4" Type="http://schemas.openxmlformats.org/officeDocument/2006/relationships/image" Target="../media/image1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hyperlink" Target="http://ec.europa.eu/social/keyDocuments.jsp?type=0&amp;policyArea=0&amp;subCategory=0&amp;country=0&amp;year=0&amp;advSearchKey=IRIE&amp;mode=advancedSubmit&amp;langId=en" TargetMode="External"/><Relationship Id="rId2" Type="http://schemas.openxmlformats.org/officeDocument/2006/relationships/hyperlink" Target="http://www.kcl.ac.uk/sspp/departments/management/Social-Dialogue-and-Austerity-EU.aspx" TargetMode="Externa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30.xml"/><Relationship Id="rId4" Type="http://schemas.openxmlformats.org/officeDocument/2006/relationships/image" Target="../media/image20.png"/></Relationships>
</file>

<file path=ppt/slides/_rels/slide6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5.xml"/><Relationship Id="rId4" Type="http://schemas.openxmlformats.org/officeDocument/2006/relationships/image" Target="../media/image23.png"/></Relationships>
</file>

<file path=ppt/slides/_rels/slide6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5.xml"/><Relationship Id="rId4" Type="http://schemas.openxmlformats.org/officeDocument/2006/relationships/image" Target="../media/image25.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7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30.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7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0.xml"/><Relationship Id="rId5" Type="http://schemas.openxmlformats.org/officeDocument/2006/relationships/image" Target="../media/image31.png"/><Relationship Id="rId4" Type="http://schemas.openxmlformats.org/officeDocument/2006/relationships/image" Target="../media/image30.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78.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23850" y="1798638"/>
            <a:ext cx="5686425" cy="1523494"/>
          </a:xfrm>
        </p:spPr>
        <p:txBody>
          <a:bodyPr/>
          <a:lstStyle/>
          <a:p>
            <a:r>
              <a:rPr lang="nl-BE" dirty="0" smtClean="0"/>
              <a:t>The </a:t>
            </a:r>
            <a:r>
              <a:rPr lang="nl-BE" dirty="0" err="1" smtClean="0"/>
              <a:t>necessity</a:t>
            </a:r>
            <a:r>
              <a:rPr lang="nl-BE" dirty="0" smtClean="0"/>
              <a:t> of </a:t>
            </a:r>
            <a:r>
              <a:rPr lang="nl-BE" dirty="0" err="1" smtClean="0"/>
              <a:t>an</a:t>
            </a:r>
            <a:r>
              <a:rPr lang="nl-BE" dirty="0" smtClean="0"/>
              <a:t> </a:t>
            </a:r>
            <a:r>
              <a:rPr lang="nl-BE" dirty="0" err="1" smtClean="0"/>
              <a:t>enhanced</a:t>
            </a:r>
            <a:r>
              <a:rPr lang="nl-BE" dirty="0" smtClean="0"/>
              <a:t> </a:t>
            </a:r>
            <a:r>
              <a:rPr lang="nl-BE" dirty="0" err="1" smtClean="0"/>
              <a:t>social</a:t>
            </a:r>
            <a:r>
              <a:rPr lang="nl-BE" dirty="0" smtClean="0"/>
              <a:t> </a:t>
            </a:r>
            <a:r>
              <a:rPr lang="nl-BE" dirty="0" err="1" smtClean="0"/>
              <a:t>and</a:t>
            </a:r>
            <a:r>
              <a:rPr lang="nl-BE" dirty="0" smtClean="0"/>
              <a:t> </a:t>
            </a:r>
            <a:r>
              <a:rPr lang="nl-BE" dirty="0" err="1" smtClean="0"/>
              <a:t>civil</a:t>
            </a:r>
            <a:r>
              <a:rPr lang="nl-BE" dirty="0" smtClean="0"/>
              <a:t> European </a:t>
            </a:r>
            <a:r>
              <a:rPr lang="nl-BE" dirty="0" err="1" smtClean="0"/>
              <a:t>dialogue</a:t>
            </a:r>
            <a:endParaRPr lang="nl-BE" dirty="0"/>
          </a:p>
        </p:txBody>
      </p:sp>
      <p:sp>
        <p:nvSpPr>
          <p:cNvPr id="3" name="Ondertitel 2"/>
          <p:cNvSpPr>
            <a:spLocks noGrp="1"/>
          </p:cNvSpPr>
          <p:nvPr>
            <p:ph type="subTitle" idx="1"/>
          </p:nvPr>
        </p:nvSpPr>
        <p:spPr/>
        <p:txBody>
          <a:bodyPr/>
          <a:lstStyle/>
          <a:p>
            <a:r>
              <a:rPr lang="nl-BE" dirty="0" smtClean="0"/>
              <a:t>Seminar 24th of April 2014</a:t>
            </a:r>
            <a:endParaRPr lang="nl-BE" dirty="0"/>
          </a:p>
        </p:txBody>
      </p:sp>
    </p:spTree>
    <p:extLst>
      <p:ext uri="{BB962C8B-B14F-4D97-AF65-F5344CB8AC3E}">
        <p14:creationId xmlns:p14="http://schemas.microsoft.com/office/powerpoint/2010/main" val="31911008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0" y="323850"/>
            <a:ext cx="8348663" cy="800894"/>
          </a:xfrm>
        </p:spPr>
        <p:txBody>
          <a:bodyPr/>
          <a:lstStyle/>
          <a:p>
            <a:r>
              <a:rPr lang="en-GB" noProof="0" dirty="0" smtClean="0"/>
              <a:t>State of the art</a:t>
            </a:r>
            <a:br>
              <a:rPr lang="en-GB" noProof="0" dirty="0" smtClean="0"/>
            </a:br>
            <a:r>
              <a:rPr lang="en-GB" noProof="0" dirty="0" smtClean="0"/>
              <a:t>Not one minimum wage regulation</a:t>
            </a:r>
            <a:endParaRPr lang="en-GB" noProof="0" dirty="0"/>
          </a:p>
        </p:txBody>
      </p:sp>
      <p:sp>
        <p:nvSpPr>
          <p:cNvPr id="5" name="Tijdelijke aanduiding voor inhoud 4"/>
          <p:cNvSpPr>
            <a:spLocks noGrp="1"/>
          </p:cNvSpPr>
          <p:nvPr>
            <p:ph sz="half" idx="2"/>
          </p:nvPr>
        </p:nvSpPr>
        <p:spPr/>
        <p:txBody>
          <a:bodyPr/>
          <a:lstStyle/>
          <a:p>
            <a:r>
              <a:rPr lang="en-GB" sz="2000" noProof="0" dirty="0" smtClean="0"/>
              <a:t>A national minimum wage as an universal wage floor : 21 EU Members</a:t>
            </a:r>
          </a:p>
          <a:p>
            <a:pPr marL="0" indent="0">
              <a:buNone/>
            </a:pPr>
            <a:endParaRPr lang="en-GB" sz="2000" noProof="0" dirty="0" smtClean="0"/>
          </a:p>
          <a:p>
            <a:r>
              <a:rPr lang="en-GB" sz="2000" noProof="0" dirty="0" smtClean="0"/>
              <a:t>Only </a:t>
            </a:r>
            <a:r>
              <a:rPr lang="en-GB" sz="2000" noProof="0" dirty="0" err="1" smtClean="0"/>
              <a:t>sectoral</a:t>
            </a:r>
            <a:r>
              <a:rPr lang="en-GB" sz="2000" noProof="0" dirty="0" smtClean="0"/>
              <a:t> or occupational minimum wages with no universal wage floor : 7 EU Members</a:t>
            </a:r>
            <a:endParaRPr lang="en-GB" sz="2000" noProof="0" dirty="0"/>
          </a:p>
        </p:txBody>
      </p:sp>
      <p:pic>
        <p:nvPicPr>
          <p:cNvPr id="1029"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t="-2991" b="-2991"/>
          <a:stretch/>
        </p:blipFill>
        <p:spPr bwMode="auto">
          <a:xfrm>
            <a:off x="353950" y="980728"/>
            <a:ext cx="4212468" cy="56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0146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23850" y="323850"/>
            <a:ext cx="8348663" cy="800894"/>
          </a:xfrm>
        </p:spPr>
        <p:txBody>
          <a:bodyPr/>
          <a:lstStyle/>
          <a:p>
            <a:pPr eaLnBrk="1" hangingPunct="1"/>
            <a:r>
              <a:rPr lang="en-GB" altLang="fr-FR" noProof="0" dirty="0" smtClean="0"/>
              <a:t>State of the art</a:t>
            </a:r>
            <a:br>
              <a:rPr lang="en-GB" altLang="fr-FR" noProof="0" dirty="0" smtClean="0"/>
            </a:br>
            <a:r>
              <a:rPr lang="en-GB" altLang="fr-FR" noProof="0" dirty="0" smtClean="0"/>
              <a:t>Alternative models of MW setting in Europe</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984826728"/>
              </p:ext>
            </p:extLst>
          </p:nvPr>
        </p:nvGraphicFramePr>
        <p:xfrm>
          <a:off x="395536" y="1268760"/>
          <a:ext cx="7632700" cy="5006974"/>
        </p:xfrm>
        <a:graphic>
          <a:graphicData uri="http://schemas.openxmlformats.org/drawingml/2006/table">
            <a:tbl>
              <a:tblPr/>
              <a:tblGrid>
                <a:gridCol w="2117725"/>
                <a:gridCol w="2779712"/>
                <a:gridCol w="2735263"/>
              </a:tblGrid>
              <a:tr h="487711">
                <a:tc>
                  <a:txBody>
                    <a:bodyPr/>
                    <a:lstStyle>
                      <a:lvl1pPr eaLnBrk="0" hangingPunct="0">
                        <a:spcBef>
                          <a:spcPct val="20000"/>
                        </a:spcBef>
                        <a:buClr>
                          <a:srgbClr val="00528D"/>
                        </a:buClr>
                        <a:buSzPct val="80000"/>
                        <a:buFont typeface="Arial" charset="0"/>
                        <a:defRPr sz="2000">
                          <a:solidFill>
                            <a:schemeClr val="tx1"/>
                          </a:solidFill>
                          <a:latin typeface="Arial" charset="0"/>
                        </a:defRPr>
                      </a:lvl1pPr>
                      <a:lvl2pPr marL="742950" indent="-285750" eaLnBrk="0" hangingPunct="0">
                        <a:spcBef>
                          <a:spcPct val="20000"/>
                        </a:spcBef>
                        <a:buClr>
                          <a:srgbClr val="9EC3DE"/>
                        </a:buClr>
                        <a:buSzPct val="80000"/>
                        <a:buFont typeface="Arial" charset="0"/>
                        <a:defRPr sz="2000">
                          <a:solidFill>
                            <a:schemeClr val="tx1"/>
                          </a:solidFill>
                          <a:latin typeface="Arial" charset="0"/>
                        </a:defRPr>
                      </a:lvl2pPr>
                      <a:lvl3pPr marL="1143000" indent="-228600" eaLnBrk="0" hangingPunct="0">
                        <a:spcBef>
                          <a:spcPct val="20000"/>
                        </a:spcBef>
                        <a:buClr>
                          <a:schemeClr val="hlink"/>
                        </a:buClr>
                        <a:buSzPct val="80000"/>
                        <a:buFont typeface="Arial" charset="0"/>
                        <a:defRPr>
                          <a:solidFill>
                            <a:schemeClr val="tx1"/>
                          </a:solidFill>
                          <a:latin typeface="Arial" charset="0"/>
                        </a:defRPr>
                      </a:lvl3pPr>
                      <a:lvl4pPr marL="1600200" indent="-228600" eaLnBrk="0" hangingPunct="0">
                        <a:spcBef>
                          <a:spcPct val="20000"/>
                        </a:spcBef>
                        <a:buClr>
                          <a:schemeClr val="accent1"/>
                        </a:buClr>
                        <a:buSzPct val="80000"/>
                        <a:buFont typeface="Arial" charset="0"/>
                        <a:defRPr sz="1600">
                          <a:solidFill>
                            <a:schemeClr val="tx1"/>
                          </a:solidFill>
                          <a:latin typeface="Arial" charset="0"/>
                        </a:defRPr>
                      </a:lvl4pPr>
                      <a:lvl5pPr marL="2057400" indent="-228600" eaLnBrk="0" hangingPunct="0">
                        <a:spcBef>
                          <a:spcPct val="20000"/>
                        </a:spcBef>
                        <a:buClr>
                          <a:schemeClr val="hlink"/>
                        </a:buClr>
                        <a:buSzPct val="80000"/>
                        <a:buFont typeface="Arial" charset="0"/>
                        <a:defRPr sz="1400">
                          <a:solidFill>
                            <a:schemeClr val="tx1"/>
                          </a:solidFill>
                          <a:latin typeface="Arial" charset="0"/>
                        </a:defRPr>
                      </a:lvl5pPr>
                      <a:lvl6pPr marL="2514600" indent="-228600" eaLnBrk="0" fontAlgn="base" hangingPunct="0">
                        <a:spcBef>
                          <a:spcPct val="20000"/>
                        </a:spcBef>
                        <a:spcAft>
                          <a:spcPct val="0"/>
                        </a:spcAft>
                        <a:buClr>
                          <a:schemeClr val="hlink"/>
                        </a:buClr>
                        <a:buSzPct val="80000"/>
                        <a:buFont typeface="Arial" charset="0"/>
                        <a:defRPr sz="1400">
                          <a:solidFill>
                            <a:schemeClr val="tx1"/>
                          </a:solidFill>
                          <a:latin typeface="Arial" charset="0"/>
                        </a:defRPr>
                      </a:lvl6pPr>
                      <a:lvl7pPr marL="2971800" indent="-228600" eaLnBrk="0" fontAlgn="base" hangingPunct="0">
                        <a:spcBef>
                          <a:spcPct val="20000"/>
                        </a:spcBef>
                        <a:spcAft>
                          <a:spcPct val="0"/>
                        </a:spcAft>
                        <a:buClr>
                          <a:schemeClr val="hlink"/>
                        </a:buClr>
                        <a:buSzPct val="80000"/>
                        <a:buFont typeface="Arial" charset="0"/>
                        <a:defRPr sz="1400">
                          <a:solidFill>
                            <a:schemeClr val="tx1"/>
                          </a:solidFill>
                          <a:latin typeface="Arial" charset="0"/>
                        </a:defRPr>
                      </a:lvl7pPr>
                      <a:lvl8pPr marL="3429000" indent="-228600" eaLnBrk="0" fontAlgn="base" hangingPunct="0">
                        <a:spcBef>
                          <a:spcPct val="20000"/>
                        </a:spcBef>
                        <a:spcAft>
                          <a:spcPct val="0"/>
                        </a:spcAft>
                        <a:buClr>
                          <a:schemeClr val="hlink"/>
                        </a:buClr>
                        <a:buSzPct val="80000"/>
                        <a:buFont typeface="Arial" charset="0"/>
                        <a:defRPr sz="1400">
                          <a:solidFill>
                            <a:schemeClr val="tx1"/>
                          </a:solidFill>
                          <a:latin typeface="Arial" charset="0"/>
                        </a:defRPr>
                      </a:lvl8pPr>
                      <a:lvl9pPr marL="3886200" indent="-228600" eaLnBrk="0" fontAlgn="base" hangingPunct="0">
                        <a:spcBef>
                          <a:spcPct val="20000"/>
                        </a:spcBef>
                        <a:spcAft>
                          <a:spcPct val="0"/>
                        </a:spcAft>
                        <a:buClr>
                          <a:schemeClr val="hlink"/>
                        </a:buClr>
                        <a:buSzPct val="80000"/>
                        <a:buFont typeface="Arial" charset="0"/>
                        <a:defRPr sz="14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nl-BE" sz="1600" b="0" i="0" u="none" strike="noStrike" cap="none" normalizeH="0" baseline="0" dirty="0" smtClean="0">
                          <a:ln>
                            <a:noFill/>
                          </a:ln>
                          <a:solidFill>
                            <a:schemeClr val="tx1"/>
                          </a:solidFill>
                          <a:effectLst/>
                          <a:latin typeface="+mj-lt"/>
                          <a:ea typeface="MS Mincho" pitchFamily="49" charset="-128"/>
                          <a:cs typeface="Times New Roman" pitchFamily="18" charset="0"/>
                        </a:rPr>
                        <a:t> </a:t>
                      </a:r>
                      <a:endParaRPr kumimoji="0" lang="fr-BE" altLang="nl-BE" sz="1600" b="0" i="0" u="none" strike="noStrike" cap="none" normalizeH="0" baseline="0" dirty="0" smtClean="0">
                        <a:ln>
                          <a:noFill/>
                        </a:ln>
                        <a:solidFill>
                          <a:schemeClr val="tx1"/>
                        </a:solidFill>
                        <a:effectLst/>
                        <a:latin typeface="+mj-lt"/>
                        <a:ea typeface="MS Mincho" pitchFamily="49"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0528D"/>
                        </a:buClr>
                        <a:buSzPct val="80000"/>
                        <a:buFont typeface="Arial" charset="0"/>
                        <a:defRPr sz="2000">
                          <a:solidFill>
                            <a:schemeClr val="tx1"/>
                          </a:solidFill>
                          <a:latin typeface="Arial" charset="0"/>
                        </a:defRPr>
                      </a:lvl1pPr>
                      <a:lvl2pPr marL="742950" indent="-285750" eaLnBrk="0" hangingPunct="0">
                        <a:spcBef>
                          <a:spcPct val="20000"/>
                        </a:spcBef>
                        <a:buClr>
                          <a:srgbClr val="9EC3DE"/>
                        </a:buClr>
                        <a:buSzPct val="80000"/>
                        <a:buFont typeface="Arial" charset="0"/>
                        <a:defRPr sz="2000">
                          <a:solidFill>
                            <a:schemeClr val="tx1"/>
                          </a:solidFill>
                          <a:latin typeface="Arial" charset="0"/>
                        </a:defRPr>
                      </a:lvl2pPr>
                      <a:lvl3pPr marL="1143000" indent="-228600" eaLnBrk="0" hangingPunct="0">
                        <a:spcBef>
                          <a:spcPct val="20000"/>
                        </a:spcBef>
                        <a:buClr>
                          <a:schemeClr val="hlink"/>
                        </a:buClr>
                        <a:buSzPct val="80000"/>
                        <a:buFont typeface="Arial" charset="0"/>
                        <a:defRPr>
                          <a:solidFill>
                            <a:schemeClr val="tx1"/>
                          </a:solidFill>
                          <a:latin typeface="Arial" charset="0"/>
                        </a:defRPr>
                      </a:lvl3pPr>
                      <a:lvl4pPr marL="1600200" indent="-228600" eaLnBrk="0" hangingPunct="0">
                        <a:spcBef>
                          <a:spcPct val="20000"/>
                        </a:spcBef>
                        <a:buClr>
                          <a:schemeClr val="accent1"/>
                        </a:buClr>
                        <a:buSzPct val="80000"/>
                        <a:buFont typeface="Arial" charset="0"/>
                        <a:defRPr sz="1600">
                          <a:solidFill>
                            <a:schemeClr val="tx1"/>
                          </a:solidFill>
                          <a:latin typeface="Arial" charset="0"/>
                        </a:defRPr>
                      </a:lvl4pPr>
                      <a:lvl5pPr marL="2057400" indent="-228600" eaLnBrk="0" hangingPunct="0">
                        <a:spcBef>
                          <a:spcPct val="20000"/>
                        </a:spcBef>
                        <a:buClr>
                          <a:schemeClr val="hlink"/>
                        </a:buClr>
                        <a:buSzPct val="80000"/>
                        <a:buFont typeface="Arial" charset="0"/>
                        <a:defRPr sz="1400">
                          <a:solidFill>
                            <a:schemeClr val="tx1"/>
                          </a:solidFill>
                          <a:latin typeface="Arial" charset="0"/>
                        </a:defRPr>
                      </a:lvl5pPr>
                      <a:lvl6pPr marL="2514600" indent="-228600" eaLnBrk="0" fontAlgn="base" hangingPunct="0">
                        <a:spcBef>
                          <a:spcPct val="20000"/>
                        </a:spcBef>
                        <a:spcAft>
                          <a:spcPct val="0"/>
                        </a:spcAft>
                        <a:buClr>
                          <a:schemeClr val="hlink"/>
                        </a:buClr>
                        <a:buSzPct val="80000"/>
                        <a:buFont typeface="Arial" charset="0"/>
                        <a:defRPr sz="1400">
                          <a:solidFill>
                            <a:schemeClr val="tx1"/>
                          </a:solidFill>
                          <a:latin typeface="Arial" charset="0"/>
                        </a:defRPr>
                      </a:lvl6pPr>
                      <a:lvl7pPr marL="2971800" indent="-228600" eaLnBrk="0" fontAlgn="base" hangingPunct="0">
                        <a:spcBef>
                          <a:spcPct val="20000"/>
                        </a:spcBef>
                        <a:spcAft>
                          <a:spcPct val="0"/>
                        </a:spcAft>
                        <a:buClr>
                          <a:schemeClr val="hlink"/>
                        </a:buClr>
                        <a:buSzPct val="80000"/>
                        <a:buFont typeface="Arial" charset="0"/>
                        <a:defRPr sz="1400">
                          <a:solidFill>
                            <a:schemeClr val="tx1"/>
                          </a:solidFill>
                          <a:latin typeface="Arial" charset="0"/>
                        </a:defRPr>
                      </a:lvl7pPr>
                      <a:lvl8pPr marL="3429000" indent="-228600" eaLnBrk="0" fontAlgn="base" hangingPunct="0">
                        <a:spcBef>
                          <a:spcPct val="20000"/>
                        </a:spcBef>
                        <a:spcAft>
                          <a:spcPct val="0"/>
                        </a:spcAft>
                        <a:buClr>
                          <a:schemeClr val="hlink"/>
                        </a:buClr>
                        <a:buSzPct val="80000"/>
                        <a:buFont typeface="Arial" charset="0"/>
                        <a:defRPr sz="1400">
                          <a:solidFill>
                            <a:schemeClr val="tx1"/>
                          </a:solidFill>
                          <a:latin typeface="Arial" charset="0"/>
                        </a:defRPr>
                      </a:lvl8pPr>
                      <a:lvl9pPr marL="3886200" indent="-228600" eaLnBrk="0" fontAlgn="base" hangingPunct="0">
                        <a:spcBef>
                          <a:spcPct val="20000"/>
                        </a:spcBef>
                        <a:spcAft>
                          <a:spcPct val="0"/>
                        </a:spcAft>
                        <a:buClr>
                          <a:schemeClr val="hlink"/>
                        </a:buClr>
                        <a:buSzPct val="80000"/>
                        <a:buFont typeface="Arial" charset="0"/>
                        <a:defRPr sz="14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nl-BE" sz="1600" b="1" i="0" u="none" strike="noStrike" cap="none" normalizeH="0" baseline="0" smtClean="0">
                          <a:ln>
                            <a:noFill/>
                          </a:ln>
                          <a:solidFill>
                            <a:schemeClr val="tx1"/>
                          </a:solidFill>
                          <a:effectLst/>
                          <a:latin typeface="+mj-lt"/>
                          <a:ea typeface="MS Mincho" pitchFamily="49" charset="-128"/>
                          <a:cs typeface="Times New Roman" pitchFamily="18" charset="0"/>
                        </a:rPr>
                        <a:t>Statutory regulation</a:t>
                      </a:r>
                      <a:endParaRPr kumimoji="0" lang="fr-BE" altLang="nl-BE" sz="1600" b="1" i="0" u="none" strike="noStrike" cap="none" normalizeH="0" baseline="0" smtClean="0">
                        <a:ln>
                          <a:noFill/>
                        </a:ln>
                        <a:solidFill>
                          <a:schemeClr val="tx1"/>
                        </a:solidFill>
                        <a:effectLst/>
                        <a:latin typeface="+mj-lt"/>
                        <a:ea typeface="MS Mincho" pitchFamily="49"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0528D"/>
                        </a:buClr>
                        <a:buSzPct val="80000"/>
                        <a:buFont typeface="Arial" charset="0"/>
                        <a:defRPr sz="2000">
                          <a:solidFill>
                            <a:schemeClr val="tx1"/>
                          </a:solidFill>
                          <a:latin typeface="Arial" charset="0"/>
                        </a:defRPr>
                      </a:lvl1pPr>
                      <a:lvl2pPr marL="742950" indent="-285750" eaLnBrk="0" hangingPunct="0">
                        <a:spcBef>
                          <a:spcPct val="20000"/>
                        </a:spcBef>
                        <a:buClr>
                          <a:srgbClr val="9EC3DE"/>
                        </a:buClr>
                        <a:buSzPct val="80000"/>
                        <a:buFont typeface="Arial" charset="0"/>
                        <a:defRPr sz="2000">
                          <a:solidFill>
                            <a:schemeClr val="tx1"/>
                          </a:solidFill>
                          <a:latin typeface="Arial" charset="0"/>
                        </a:defRPr>
                      </a:lvl2pPr>
                      <a:lvl3pPr marL="1143000" indent="-228600" eaLnBrk="0" hangingPunct="0">
                        <a:spcBef>
                          <a:spcPct val="20000"/>
                        </a:spcBef>
                        <a:buClr>
                          <a:schemeClr val="hlink"/>
                        </a:buClr>
                        <a:buSzPct val="80000"/>
                        <a:buFont typeface="Arial" charset="0"/>
                        <a:defRPr>
                          <a:solidFill>
                            <a:schemeClr val="tx1"/>
                          </a:solidFill>
                          <a:latin typeface="Arial" charset="0"/>
                        </a:defRPr>
                      </a:lvl3pPr>
                      <a:lvl4pPr marL="1600200" indent="-228600" eaLnBrk="0" hangingPunct="0">
                        <a:spcBef>
                          <a:spcPct val="20000"/>
                        </a:spcBef>
                        <a:buClr>
                          <a:schemeClr val="accent1"/>
                        </a:buClr>
                        <a:buSzPct val="80000"/>
                        <a:buFont typeface="Arial" charset="0"/>
                        <a:defRPr sz="1600">
                          <a:solidFill>
                            <a:schemeClr val="tx1"/>
                          </a:solidFill>
                          <a:latin typeface="Arial" charset="0"/>
                        </a:defRPr>
                      </a:lvl4pPr>
                      <a:lvl5pPr marL="2057400" indent="-228600" eaLnBrk="0" hangingPunct="0">
                        <a:spcBef>
                          <a:spcPct val="20000"/>
                        </a:spcBef>
                        <a:buClr>
                          <a:schemeClr val="hlink"/>
                        </a:buClr>
                        <a:buSzPct val="80000"/>
                        <a:buFont typeface="Arial" charset="0"/>
                        <a:defRPr sz="1400">
                          <a:solidFill>
                            <a:schemeClr val="tx1"/>
                          </a:solidFill>
                          <a:latin typeface="Arial" charset="0"/>
                        </a:defRPr>
                      </a:lvl5pPr>
                      <a:lvl6pPr marL="2514600" indent="-228600" eaLnBrk="0" fontAlgn="base" hangingPunct="0">
                        <a:spcBef>
                          <a:spcPct val="20000"/>
                        </a:spcBef>
                        <a:spcAft>
                          <a:spcPct val="0"/>
                        </a:spcAft>
                        <a:buClr>
                          <a:schemeClr val="hlink"/>
                        </a:buClr>
                        <a:buSzPct val="80000"/>
                        <a:buFont typeface="Arial" charset="0"/>
                        <a:defRPr sz="1400">
                          <a:solidFill>
                            <a:schemeClr val="tx1"/>
                          </a:solidFill>
                          <a:latin typeface="Arial" charset="0"/>
                        </a:defRPr>
                      </a:lvl6pPr>
                      <a:lvl7pPr marL="2971800" indent="-228600" eaLnBrk="0" fontAlgn="base" hangingPunct="0">
                        <a:spcBef>
                          <a:spcPct val="20000"/>
                        </a:spcBef>
                        <a:spcAft>
                          <a:spcPct val="0"/>
                        </a:spcAft>
                        <a:buClr>
                          <a:schemeClr val="hlink"/>
                        </a:buClr>
                        <a:buSzPct val="80000"/>
                        <a:buFont typeface="Arial" charset="0"/>
                        <a:defRPr sz="1400">
                          <a:solidFill>
                            <a:schemeClr val="tx1"/>
                          </a:solidFill>
                          <a:latin typeface="Arial" charset="0"/>
                        </a:defRPr>
                      </a:lvl7pPr>
                      <a:lvl8pPr marL="3429000" indent="-228600" eaLnBrk="0" fontAlgn="base" hangingPunct="0">
                        <a:spcBef>
                          <a:spcPct val="20000"/>
                        </a:spcBef>
                        <a:spcAft>
                          <a:spcPct val="0"/>
                        </a:spcAft>
                        <a:buClr>
                          <a:schemeClr val="hlink"/>
                        </a:buClr>
                        <a:buSzPct val="80000"/>
                        <a:buFont typeface="Arial" charset="0"/>
                        <a:defRPr sz="1400">
                          <a:solidFill>
                            <a:schemeClr val="tx1"/>
                          </a:solidFill>
                          <a:latin typeface="Arial" charset="0"/>
                        </a:defRPr>
                      </a:lvl8pPr>
                      <a:lvl9pPr marL="3886200" indent="-228600" eaLnBrk="0" fontAlgn="base" hangingPunct="0">
                        <a:spcBef>
                          <a:spcPct val="20000"/>
                        </a:spcBef>
                        <a:spcAft>
                          <a:spcPct val="0"/>
                        </a:spcAft>
                        <a:buClr>
                          <a:schemeClr val="hlink"/>
                        </a:buClr>
                        <a:buSzPct val="80000"/>
                        <a:buFont typeface="Arial" charset="0"/>
                        <a:defRPr sz="14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nl-BE" sz="1600" b="1" i="0" u="none" strike="noStrike" cap="none" normalizeH="0" baseline="0" smtClean="0">
                          <a:ln>
                            <a:noFill/>
                          </a:ln>
                          <a:solidFill>
                            <a:schemeClr val="tx1"/>
                          </a:solidFill>
                          <a:effectLst/>
                          <a:latin typeface="+mj-lt"/>
                          <a:ea typeface="MS Mincho" pitchFamily="49" charset="-128"/>
                          <a:cs typeface="Times New Roman" pitchFamily="18" charset="0"/>
                        </a:rPr>
                        <a:t>Collective agreements</a:t>
                      </a:r>
                      <a:endParaRPr kumimoji="0" lang="fr-BE" altLang="nl-BE" sz="1600" b="1" i="0" u="none" strike="noStrike" cap="none" normalizeH="0" baseline="0" smtClean="0">
                        <a:ln>
                          <a:noFill/>
                        </a:ln>
                        <a:solidFill>
                          <a:schemeClr val="tx1"/>
                        </a:solidFill>
                        <a:effectLst/>
                        <a:latin typeface="+mj-lt"/>
                        <a:ea typeface="MS Mincho" pitchFamily="49"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nl-BE" sz="1600" b="0" i="0" u="none" strike="noStrike" cap="none" normalizeH="0" baseline="0" smtClean="0">
                          <a:ln>
                            <a:noFill/>
                          </a:ln>
                          <a:solidFill>
                            <a:schemeClr val="tx1"/>
                          </a:solidFill>
                          <a:effectLst/>
                          <a:latin typeface="+mj-lt"/>
                          <a:ea typeface="MS Mincho" pitchFamily="49" charset="-128"/>
                          <a:cs typeface="Times New Roman" pitchFamily="18" charset="0"/>
                        </a:rPr>
                        <a:t> </a:t>
                      </a:r>
                      <a:endParaRPr kumimoji="0" lang="fr-BE" altLang="nl-BE" sz="1600" b="0" i="0" u="none" strike="noStrike" cap="none" normalizeH="0" baseline="0" smtClean="0">
                        <a:ln>
                          <a:noFill/>
                        </a:ln>
                        <a:solidFill>
                          <a:schemeClr val="tx1"/>
                        </a:solidFill>
                        <a:effectLst/>
                        <a:latin typeface="+mj-lt"/>
                        <a:ea typeface="MS Mincho" pitchFamily="49"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92627">
                <a:tc>
                  <a:txBody>
                    <a:bodyPr/>
                    <a:lstStyle>
                      <a:lvl1pPr eaLnBrk="0" hangingPunct="0">
                        <a:spcBef>
                          <a:spcPct val="20000"/>
                        </a:spcBef>
                        <a:buClr>
                          <a:srgbClr val="00528D"/>
                        </a:buClr>
                        <a:buSzPct val="80000"/>
                        <a:buFont typeface="Arial" charset="0"/>
                        <a:defRPr sz="2000">
                          <a:solidFill>
                            <a:schemeClr val="tx1"/>
                          </a:solidFill>
                          <a:latin typeface="Arial" charset="0"/>
                        </a:defRPr>
                      </a:lvl1pPr>
                      <a:lvl2pPr marL="742950" indent="-285750" eaLnBrk="0" hangingPunct="0">
                        <a:spcBef>
                          <a:spcPct val="20000"/>
                        </a:spcBef>
                        <a:buClr>
                          <a:srgbClr val="9EC3DE"/>
                        </a:buClr>
                        <a:buSzPct val="80000"/>
                        <a:buFont typeface="Arial" charset="0"/>
                        <a:defRPr sz="2000">
                          <a:solidFill>
                            <a:schemeClr val="tx1"/>
                          </a:solidFill>
                          <a:latin typeface="Arial" charset="0"/>
                        </a:defRPr>
                      </a:lvl2pPr>
                      <a:lvl3pPr marL="1143000" indent="-228600" eaLnBrk="0" hangingPunct="0">
                        <a:spcBef>
                          <a:spcPct val="20000"/>
                        </a:spcBef>
                        <a:buClr>
                          <a:schemeClr val="hlink"/>
                        </a:buClr>
                        <a:buSzPct val="80000"/>
                        <a:buFont typeface="Arial" charset="0"/>
                        <a:defRPr>
                          <a:solidFill>
                            <a:schemeClr val="tx1"/>
                          </a:solidFill>
                          <a:latin typeface="Arial" charset="0"/>
                        </a:defRPr>
                      </a:lvl3pPr>
                      <a:lvl4pPr marL="1600200" indent="-228600" eaLnBrk="0" hangingPunct="0">
                        <a:spcBef>
                          <a:spcPct val="20000"/>
                        </a:spcBef>
                        <a:buClr>
                          <a:schemeClr val="accent1"/>
                        </a:buClr>
                        <a:buSzPct val="80000"/>
                        <a:buFont typeface="Arial" charset="0"/>
                        <a:defRPr sz="1600">
                          <a:solidFill>
                            <a:schemeClr val="tx1"/>
                          </a:solidFill>
                          <a:latin typeface="Arial" charset="0"/>
                        </a:defRPr>
                      </a:lvl4pPr>
                      <a:lvl5pPr marL="2057400" indent="-228600" eaLnBrk="0" hangingPunct="0">
                        <a:spcBef>
                          <a:spcPct val="20000"/>
                        </a:spcBef>
                        <a:buClr>
                          <a:schemeClr val="hlink"/>
                        </a:buClr>
                        <a:buSzPct val="80000"/>
                        <a:buFont typeface="Arial" charset="0"/>
                        <a:defRPr sz="1400">
                          <a:solidFill>
                            <a:schemeClr val="tx1"/>
                          </a:solidFill>
                          <a:latin typeface="Arial" charset="0"/>
                        </a:defRPr>
                      </a:lvl5pPr>
                      <a:lvl6pPr marL="2514600" indent="-228600" eaLnBrk="0" fontAlgn="base" hangingPunct="0">
                        <a:spcBef>
                          <a:spcPct val="20000"/>
                        </a:spcBef>
                        <a:spcAft>
                          <a:spcPct val="0"/>
                        </a:spcAft>
                        <a:buClr>
                          <a:schemeClr val="hlink"/>
                        </a:buClr>
                        <a:buSzPct val="80000"/>
                        <a:buFont typeface="Arial" charset="0"/>
                        <a:defRPr sz="1400">
                          <a:solidFill>
                            <a:schemeClr val="tx1"/>
                          </a:solidFill>
                          <a:latin typeface="Arial" charset="0"/>
                        </a:defRPr>
                      </a:lvl6pPr>
                      <a:lvl7pPr marL="2971800" indent="-228600" eaLnBrk="0" fontAlgn="base" hangingPunct="0">
                        <a:spcBef>
                          <a:spcPct val="20000"/>
                        </a:spcBef>
                        <a:spcAft>
                          <a:spcPct val="0"/>
                        </a:spcAft>
                        <a:buClr>
                          <a:schemeClr val="hlink"/>
                        </a:buClr>
                        <a:buSzPct val="80000"/>
                        <a:buFont typeface="Arial" charset="0"/>
                        <a:defRPr sz="1400">
                          <a:solidFill>
                            <a:schemeClr val="tx1"/>
                          </a:solidFill>
                          <a:latin typeface="Arial" charset="0"/>
                        </a:defRPr>
                      </a:lvl7pPr>
                      <a:lvl8pPr marL="3429000" indent="-228600" eaLnBrk="0" fontAlgn="base" hangingPunct="0">
                        <a:spcBef>
                          <a:spcPct val="20000"/>
                        </a:spcBef>
                        <a:spcAft>
                          <a:spcPct val="0"/>
                        </a:spcAft>
                        <a:buClr>
                          <a:schemeClr val="hlink"/>
                        </a:buClr>
                        <a:buSzPct val="80000"/>
                        <a:buFont typeface="Arial" charset="0"/>
                        <a:defRPr sz="1400">
                          <a:solidFill>
                            <a:schemeClr val="tx1"/>
                          </a:solidFill>
                          <a:latin typeface="Arial" charset="0"/>
                        </a:defRPr>
                      </a:lvl8pPr>
                      <a:lvl9pPr marL="3886200" indent="-228600" eaLnBrk="0" fontAlgn="base" hangingPunct="0">
                        <a:spcBef>
                          <a:spcPct val="20000"/>
                        </a:spcBef>
                        <a:spcAft>
                          <a:spcPct val="0"/>
                        </a:spcAft>
                        <a:buClr>
                          <a:schemeClr val="hlink"/>
                        </a:buClr>
                        <a:buSzPct val="80000"/>
                        <a:buFont typeface="Arial" charset="0"/>
                        <a:defRPr sz="14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nl-BE" sz="1600" b="0" i="0" u="none" strike="noStrike" cap="none" normalizeH="0" baseline="0" smtClean="0">
                        <a:ln>
                          <a:noFill/>
                        </a:ln>
                        <a:solidFill>
                          <a:schemeClr val="tx1"/>
                        </a:solidFill>
                        <a:effectLst/>
                        <a:latin typeface="+mj-lt"/>
                        <a:ea typeface="MS Mincho" pitchFamily="49"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nl-BE" sz="1600" b="1" i="0" u="none" strike="noStrike" cap="none" normalizeH="0" baseline="0" smtClean="0">
                          <a:ln>
                            <a:noFill/>
                          </a:ln>
                          <a:solidFill>
                            <a:schemeClr val="tx1"/>
                          </a:solidFill>
                          <a:effectLst/>
                          <a:latin typeface="+mj-lt"/>
                          <a:ea typeface="MS Mincho" pitchFamily="49" charset="-128"/>
                          <a:cs typeface="Times New Roman" pitchFamily="18" charset="0"/>
                        </a:rPr>
                        <a:t>Single national MW as a universal wage floor</a:t>
                      </a:r>
                      <a:endParaRPr kumimoji="0" lang="fr-BE" altLang="nl-BE" sz="1600" b="1" i="0" u="none" strike="noStrike" cap="none" normalizeH="0" baseline="0" smtClean="0">
                        <a:ln>
                          <a:noFill/>
                        </a:ln>
                        <a:solidFill>
                          <a:schemeClr val="tx1"/>
                        </a:solidFill>
                        <a:effectLst/>
                        <a:latin typeface="+mj-lt"/>
                        <a:ea typeface="MS Mincho" pitchFamily="49"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0528D"/>
                        </a:buClr>
                        <a:buSzPct val="80000"/>
                        <a:buFont typeface="Arial" charset="0"/>
                        <a:defRPr sz="2000">
                          <a:solidFill>
                            <a:schemeClr val="tx1"/>
                          </a:solidFill>
                          <a:latin typeface="Arial" charset="0"/>
                        </a:defRPr>
                      </a:lvl1pPr>
                      <a:lvl2pPr marL="742950" indent="-285750" eaLnBrk="0" hangingPunct="0">
                        <a:spcBef>
                          <a:spcPct val="20000"/>
                        </a:spcBef>
                        <a:buClr>
                          <a:srgbClr val="9EC3DE"/>
                        </a:buClr>
                        <a:buSzPct val="80000"/>
                        <a:buFont typeface="Arial" charset="0"/>
                        <a:defRPr sz="2000">
                          <a:solidFill>
                            <a:schemeClr val="tx1"/>
                          </a:solidFill>
                          <a:latin typeface="Arial" charset="0"/>
                        </a:defRPr>
                      </a:lvl2pPr>
                      <a:lvl3pPr marL="1143000" indent="-228600" eaLnBrk="0" hangingPunct="0">
                        <a:spcBef>
                          <a:spcPct val="20000"/>
                        </a:spcBef>
                        <a:buClr>
                          <a:schemeClr val="hlink"/>
                        </a:buClr>
                        <a:buSzPct val="80000"/>
                        <a:buFont typeface="Arial" charset="0"/>
                        <a:defRPr>
                          <a:solidFill>
                            <a:schemeClr val="tx1"/>
                          </a:solidFill>
                          <a:latin typeface="Arial" charset="0"/>
                        </a:defRPr>
                      </a:lvl3pPr>
                      <a:lvl4pPr marL="1600200" indent="-228600" eaLnBrk="0" hangingPunct="0">
                        <a:spcBef>
                          <a:spcPct val="20000"/>
                        </a:spcBef>
                        <a:buClr>
                          <a:schemeClr val="accent1"/>
                        </a:buClr>
                        <a:buSzPct val="80000"/>
                        <a:buFont typeface="Arial" charset="0"/>
                        <a:defRPr sz="1600">
                          <a:solidFill>
                            <a:schemeClr val="tx1"/>
                          </a:solidFill>
                          <a:latin typeface="Arial" charset="0"/>
                        </a:defRPr>
                      </a:lvl4pPr>
                      <a:lvl5pPr marL="2057400" indent="-228600" eaLnBrk="0" hangingPunct="0">
                        <a:spcBef>
                          <a:spcPct val="20000"/>
                        </a:spcBef>
                        <a:buClr>
                          <a:schemeClr val="hlink"/>
                        </a:buClr>
                        <a:buSzPct val="80000"/>
                        <a:buFont typeface="Arial" charset="0"/>
                        <a:defRPr sz="1400">
                          <a:solidFill>
                            <a:schemeClr val="tx1"/>
                          </a:solidFill>
                          <a:latin typeface="Arial" charset="0"/>
                        </a:defRPr>
                      </a:lvl5pPr>
                      <a:lvl6pPr marL="2514600" indent="-228600" eaLnBrk="0" fontAlgn="base" hangingPunct="0">
                        <a:spcBef>
                          <a:spcPct val="20000"/>
                        </a:spcBef>
                        <a:spcAft>
                          <a:spcPct val="0"/>
                        </a:spcAft>
                        <a:buClr>
                          <a:schemeClr val="hlink"/>
                        </a:buClr>
                        <a:buSzPct val="80000"/>
                        <a:buFont typeface="Arial" charset="0"/>
                        <a:defRPr sz="1400">
                          <a:solidFill>
                            <a:schemeClr val="tx1"/>
                          </a:solidFill>
                          <a:latin typeface="Arial" charset="0"/>
                        </a:defRPr>
                      </a:lvl6pPr>
                      <a:lvl7pPr marL="2971800" indent="-228600" eaLnBrk="0" fontAlgn="base" hangingPunct="0">
                        <a:spcBef>
                          <a:spcPct val="20000"/>
                        </a:spcBef>
                        <a:spcAft>
                          <a:spcPct val="0"/>
                        </a:spcAft>
                        <a:buClr>
                          <a:schemeClr val="hlink"/>
                        </a:buClr>
                        <a:buSzPct val="80000"/>
                        <a:buFont typeface="Arial" charset="0"/>
                        <a:defRPr sz="1400">
                          <a:solidFill>
                            <a:schemeClr val="tx1"/>
                          </a:solidFill>
                          <a:latin typeface="Arial" charset="0"/>
                        </a:defRPr>
                      </a:lvl7pPr>
                      <a:lvl8pPr marL="3429000" indent="-228600" eaLnBrk="0" fontAlgn="base" hangingPunct="0">
                        <a:spcBef>
                          <a:spcPct val="20000"/>
                        </a:spcBef>
                        <a:spcAft>
                          <a:spcPct val="0"/>
                        </a:spcAft>
                        <a:buClr>
                          <a:schemeClr val="hlink"/>
                        </a:buClr>
                        <a:buSzPct val="80000"/>
                        <a:buFont typeface="Arial" charset="0"/>
                        <a:defRPr sz="1400">
                          <a:solidFill>
                            <a:schemeClr val="tx1"/>
                          </a:solidFill>
                          <a:latin typeface="Arial" charset="0"/>
                        </a:defRPr>
                      </a:lvl8pPr>
                      <a:lvl9pPr marL="3886200" indent="-228600" eaLnBrk="0" fontAlgn="base" hangingPunct="0">
                        <a:spcBef>
                          <a:spcPct val="20000"/>
                        </a:spcBef>
                        <a:spcAft>
                          <a:spcPct val="0"/>
                        </a:spcAft>
                        <a:buClr>
                          <a:schemeClr val="hlink"/>
                        </a:buClr>
                        <a:buSzPct val="80000"/>
                        <a:buFont typeface="Arial" charset="0"/>
                        <a:defRPr sz="14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nl-BE" sz="1600" b="0" i="0" u="none" strike="noStrike" cap="none" normalizeH="0" baseline="0" dirty="0" smtClean="0">
                          <a:ln>
                            <a:noFill/>
                          </a:ln>
                          <a:solidFill>
                            <a:schemeClr val="tx1"/>
                          </a:solidFill>
                          <a:effectLst/>
                          <a:latin typeface="+mj-lt"/>
                          <a:ea typeface="MS Mincho" pitchFamily="49" charset="-128"/>
                          <a:cs typeface="Times New Roman" pitchFamily="18" charset="0"/>
                        </a:rPr>
                        <a:t>Western countries:</a:t>
                      </a:r>
                      <a:endParaRPr kumimoji="0" lang="fr-BE" altLang="nl-BE" sz="1600" b="0" i="0" u="none" strike="noStrike" cap="none" normalizeH="0" baseline="0" dirty="0" smtClean="0">
                        <a:ln>
                          <a:noFill/>
                        </a:ln>
                        <a:solidFill>
                          <a:schemeClr val="tx1"/>
                        </a:solidFill>
                        <a:effectLst/>
                        <a:latin typeface="+mj-lt"/>
                        <a:ea typeface="MS Mincho" pitchFamily="49"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nl-BE" sz="1600" b="0" i="0" u="none" strike="noStrike" cap="none" normalizeH="0" baseline="0" dirty="0" smtClean="0">
                          <a:ln>
                            <a:noFill/>
                          </a:ln>
                          <a:solidFill>
                            <a:schemeClr val="tx1"/>
                          </a:solidFill>
                          <a:effectLst/>
                          <a:latin typeface="+mj-lt"/>
                          <a:ea typeface="MS Mincho" pitchFamily="49" charset="-128"/>
                          <a:cs typeface="Times New Roman" pitchFamily="18" charset="0"/>
                        </a:rPr>
                        <a:t>Luxembourg, Netherlands, Ireland and UK</a:t>
                      </a:r>
                      <a:endParaRPr kumimoji="0" lang="fr-BE" altLang="nl-BE" sz="1600" b="0" i="0" u="none" strike="noStrike" cap="none" normalizeH="0" baseline="0" dirty="0" smtClean="0">
                        <a:ln>
                          <a:noFill/>
                        </a:ln>
                        <a:solidFill>
                          <a:schemeClr val="tx1"/>
                        </a:solidFill>
                        <a:effectLst/>
                        <a:latin typeface="+mj-lt"/>
                        <a:ea typeface="MS Mincho" pitchFamily="49"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nl-BE" sz="1600" b="0" i="0" u="none" strike="noStrike" cap="none" normalizeH="0" baseline="0" dirty="0" smtClean="0">
                          <a:ln>
                            <a:noFill/>
                          </a:ln>
                          <a:solidFill>
                            <a:schemeClr val="tx1"/>
                          </a:solidFill>
                          <a:effectLst/>
                          <a:latin typeface="+mj-lt"/>
                          <a:ea typeface="MS Mincho" pitchFamily="49" charset="-128"/>
                          <a:cs typeface="Times New Roman" pitchFamily="18" charset="0"/>
                        </a:rPr>
                        <a:t> </a:t>
                      </a:r>
                      <a:endParaRPr kumimoji="0" lang="fr-BE" altLang="nl-BE" sz="1600" b="0" i="0" u="none" strike="noStrike" cap="none" normalizeH="0" baseline="0" dirty="0" smtClean="0">
                        <a:ln>
                          <a:noFill/>
                        </a:ln>
                        <a:solidFill>
                          <a:schemeClr val="tx1"/>
                        </a:solidFill>
                        <a:effectLst/>
                        <a:latin typeface="+mj-lt"/>
                        <a:ea typeface="MS Mincho" pitchFamily="49"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nl-BE" sz="1600" b="0" i="0" u="none" strike="noStrike" cap="none" normalizeH="0" baseline="0" dirty="0" smtClean="0">
                          <a:ln>
                            <a:noFill/>
                          </a:ln>
                          <a:solidFill>
                            <a:schemeClr val="tx1"/>
                          </a:solidFill>
                          <a:effectLst/>
                          <a:latin typeface="+mj-lt"/>
                          <a:ea typeface="MS Mincho" pitchFamily="49" charset="-128"/>
                          <a:cs typeface="Times New Roman" pitchFamily="18" charset="0"/>
                        </a:rPr>
                        <a:t>Southern countries: Malta, Spain, Portugal</a:t>
                      </a:r>
                      <a:endParaRPr kumimoji="0" lang="fr-BE" altLang="nl-BE" sz="1600" b="0" i="0" u="none" strike="noStrike" cap="none" normalizeH="0" baseline="0" dirty="0" smtClean="0">
                        <a:ln>
                          <a:noFill/>
                        </a:ln>
                        <a:solidFill>
                          <a:schemeClr val="tx1"/>
                        </a:solidFill>
                        <a:effectLst/>
                        <a:latin typeface="+mj-lt"/>
                        <a:ea typeface="MS Mincho" pitchFamily="49"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nl-BE" sz="1600" b="0" i="0" u="none" strike="noStrike" cap="none" normalizeH="0" baseline="0" dirty="0" smtClean="0">
                          <a:ln>
                            <a:noFill/>
                          </a:ln>
                          <a:solidFill>
                            <a:schemeClr val="tx1"/>
                          </a:solidFill>
                          <a:effectLst/>
                          <a:latin typeface="+mj-lt"/>
                          <a:ea typeface="MS Mincho" pitchFamily="49" charset="-128"/>
                          <a:cs typeface="Times New Roman" pitchFamily="18" charset="0"/>
                        </a:rPr>
                        <a:t> </a:t>
                      </a:r>
                      <a:endParaRPr kumimoji="0" lang="fr-BE" altLang="nl-BE" sz="1600" b="0" i="0" u="none" strike="noStrike" cap="none" normalizeH="0" baseline="0" dirty="0" smtClean="0">
                        <a:ln>
                          <a:noFill/>
                        </a:ln>
                        <a:solidFill>
                          <a:schemeClr val="tx1"/>
                        </a:solidFill>
                        <a:effectLst/>
                        <a:latin typeface="+mj-lt"/>
                        <a:ea typeface="MS Mincho" pitchFamily="49"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nl-BE" sz="1600" b="0" i="0" u="none" strike="noStrike" cap="none" normalizeH="0" baseline="0" dirty="0" smtClean="0">
                          <a:ln>
                            <a:noFill/>
                          </a:ln>
                          <a:solidFill>
                            <a:schemeClr val="tx1"/>
                          </a:solidFill>
                          <a:effectLst/>
                          <a:latin typeface="+mj-lt"/>
                          <a:ea typeface="MS Mincho" pitchFamily="49" charset="-128"/>
                          <a:cs typeface="Times New Roman" pitchFamily="18" charset="0"/>
                        </a:rPr>
                        <a:t>Eastern countries: Croatia, Czech Republic, Hungary, Latvia, Lithuania, Romania, Slovenia</a:t>
                      </a:r>
                      <a:endParaRPr kumimoji="0" lang="fr-BE" altLang="nl-BE" sz="1600" b="0" i="0" u="none" strike="noStrike" cap="none" normalizeH="0" baseline="0" dirty="0" smtClean="0">
                        <a:ln>
                          <a:noFill/>
                        </a:ln>
                        <a:solidFill>
                          <a:schemeClr val="tx1"/>
                        </a:solidFill>
                        <a:effectLst/>
                        <a:latin typeface="+mj-lt"/>
                        <a:ea typeface="MS Mincho" pitchFamily="49"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nl-BE" sz="1600" b="0" i="0" u="none" strike="noStrike" cap="none" normalizeH="0" baseline="0" dirty="0" smtClean="0">
                          <a:ln>
                            <a:noFill/>
                          </a:ln>
                          <a:solidFill>
                            <a:schemeClr val="tx1"/>
                          </a:solidFill>
                          <a:effectLst/>
                          <a:latin typeface="+mj-lt"/>
                          <a:ea typeface="MS Mincho" pitchFamily="49" charset="-128"/>
                          <a:cs typeface="Times New Roman" pitchFamily="18" charset="0"/>
                        </a:rPr>
                        <a:t> </a:t>
                      </a:r>
                      <a:endParaRPr kumimoji="0" lang="fr-BE" altLang="nl-BE" sz="1600" b="0" i="0" u="none" strike="noStrike" cap="none" normalizeH="0" baseline="0" dirty="0" smtClean="0">
                        <a:ln>
                          <a:noFill/>
                        </a:ln>
                        <a:solidFill>
                          <a:schemeClr val="tx1"/>
                        </a:solidFill>
                        <a:effectLst/>
                        <a:latin typeface="+mj-lt"/>
                        <a:ea typeface="MS Mincho" pitchFamily="49"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0528D"/>
                        </a:buClr>
                        <a:buSzPct val="80000"/>
                        <a:buFont typeface="Arial" charset="0"/>
                        <a:defRPr sz="2000">
                          <a:solidFill>
                            <a:schemeClr val="tx1"/>
                          </a:solidFill>
                          <a:latin typeface="Arial" charset="0"/>
                        </a:defRPr>
                      </a:lvl1pPr>
                      <a:lvl2pPr marL="742950" indent="-285750" eaLnBrk="0" hangingPunct="0">
                        <a:spcBef>
                          <a:spcPct val="20000"/>
                        </a:spcBef>
                        <a:buClr>
                          <a:srgbClr val="9EC3DE"/>
                        </a:buClr>
                        <a:buSzPct val="80000"/>
                        <a:buFont typeface="Arial" charset="0"/>
                        <a:defRPr sz="2000">
                          <a:solidFill>
                            <a:schemeClr val="tx1"/>
                          </a:solidFill>
                          <a:latin typeface="Arial" charset="0"/>
                        </a:defRPr>
                      </a:lvl2pPr>
                      <a:lvl3pPr marL="1143000" indent="-228600" eaLnBrk="0" hangingPunct="0">
                        <a:spcBef>
                          <a:spcPct val="20000"/>
                        </a:spcBef>
                        <a:buClr>
                          <a:schemeClr val="hlink"/>
                        </a:buClr>
                        <a:buSzPct val="80000"/>
                        <a:buFont typeface="Arial" charset="0"/>
                        <a:defRPr>
                          <a:solidFill>
                            <a:schemeClr val="tx1"/>
                          </a:solidFill>
                          <a:latin typeface="Arial" charset="0"/>
                        </a:defRPr>
                      </a:lvl3pPr>
                      <a:lvl4pPr marL="1600200" indent="-228600" eaLnBrk="0" hangingPunct="0">
                        <a:spcBef>
                          <a:spcPct val="20000"/>
                        </a:spcBef>
                        <a:buClr>
                          <a:schemeClr val="accent1"/>
                        </a:buClr>
                        <a:buSzPct val="80000"/>
                        <a:buFont typeface="Arial" charset="0"/>
                        <a:defRPr sz="1600">
                          <a:solidFill>
                            <a:schemeClr val="tx1"/>
                          </a:solidFill>
                          <a:latin typeface="Arial" charset="0"/>
                        </a:defRPr>
                      </a:lvl4pPr>
                      <a:lvl5pPr marL="2057400" indent="-228600" eaLnBrk="0" hangingPunct="0">
                        <a:spcBef>
                          <a:spcPct val="20000"/>
                        </a:spcBef>
                        <a:buClr>
                          <a:schemeClr val="hlink"/>
                        </a:buClr>
                        <a:buSzPct val="80000"/>
                        <a:buFont typeface="Arial" charset="0"/>
                        <a:defRPr sz="1400">
                          <a:solidFill>
                            <a:schemeClr val="tx1"/>
                          </a:solidFill>
                          <a:latin typeface="Arial" charset="0"/>
                        </a:defRPr>
                      </a:lvl5pPr>
                      <a:lvl6pPr marL="2514600" indent="-228600" eaLnBrk="0" fontAlgn="base" hangingPunct="0">
                        <a:spcBef>
                          <a:spcPct val="20000"/>
                        </a:spcBef>
                        <a:spcAft>
                          <a:spcPct val="0"/>
                        </a:spcAft>
                        <a:buClr>
                          <a:schemeClr val="hlink"/>
                        </a:buClr>
                        <a:buSzPct val="80000"/>
                        <a:buFont typeface="Arial" charset="0"/>
                        <a:defRPr sz="1400">
                          <a:solidFill>
                            <a:schemeClr val="tx1"/>
                          </a:solidFill>
                          <a:latin typeface="Arial" charset="0"/>
                        </a:defRPr>
                      </a:lvl6pPr>
                      <a:lvl7pPr marL="2971800" indent="-228600" eaLnBrk="0" fontAlgn="base" hangingPunct="0">
                        <a:spcBef>
                          <a:spcPct val="20000"/>
                        </a:spcBef>
                        <a:spcAft>
                          <a:spcPct val="0"/>
                        </a:spcAft>
                        <a:buClr>
                          <a:schemeClr val="hlink"/>
                        </a:buClr>
                        <a:buSzPct val="80000"/>
                        <a:buFont typeface="Arial" charset="0"/>
                        <a:defRPr sz="1400">
                          <a:solidFill>
                            <a:schemeClr val="tx1"/>
                          </a:solidFill>
                          <a:latin typeface="Arial" charset="0"/>
                        </a:defRPr>
                      </a:lvl7pPr>
                      <a:lvl8pPr marL="3429000" indent="-228600" eaLnBrk="0" fontAlgn="base" hangingPunct="0">
                        <a:spcBef>
                          <a:spcPct val="20000"/>
                        </a:spcBef>
                        <a:spcAft>
                          <a:spcPct val="0"/>
                        </a:spcAft>
                        <a:buClr>
                          <a:schemeClr val="hlink"/>
                        </a:buClr>
                        <a:buSzPct val="80000"/>
                        <a:buFont typeface="Arial" charset="0"/>
                        <a:defRPr sz="1400">
                          <a:solidFill>
                            <a:schemeClr val="tx1"/>
                          </a:solidFill>
                          <a:latin typeface="Arial" charset="0"/>
                        </a:defRPr>
                      </a:lvl8pPr>
                      <a:lvl9pPr marL="3886200" indent="-228600" eaLnBrk="0" fontAlgn="base" hangingPunct="0">
                        <a:spcBef>
                          <a:spcPct val="20000"/>
                        </a:spcBef>
                        <a:spcAft>
                          <a:spcPct val="0"/>
                        </a:spcAft>
                        <a:buClr>
                          <a:schemeClr val="hlink"/>
                        </a:buClr>
                        <a:buSzPct val="80000"/>
                        <a:buFont typeface="Arial" charset="0"/>
                        <a:defRPr sz="14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nl-BE" sz="1600" b="0" i="0" u="none" strike="noStrike" cap="none" normalizeH="0" baseline="0" smtClean="0">
                          <a:ln>
                            <a:noFill/>
                          </a:ln>
                          <a:solidFill>
                            <a:schemeClr val="tx1"/>
                          </a:solidFill>
                          <a:effectLst/>
                          <a:latin typeface="+mj-lt"/>
                          <a:ea typeface="MS Mincho" pitchFamily="49" charset="-128"/>
                          <a:cs typeface="Times New Roman" pitchFamily="18" charset="0"/>
                        </a:rPr>
                        <a:t>Bipartite Agreements: Belgium, Estonia, Greece</a:t>
                      </a:r>
                      <a:endParaRPr kumimoji="0" lang="fr-BE" altLang="nl-BE" sz="1600" b="0" i="0" u="none" strike="noStrike" cap="none" normalizeH="0" baseline="0" smtClean="0">
                        <a:ln>
                          <a:noFill/>
                        </a:ln>
                        <a:solidFill>
                          <a:schemeClr val="tx1"/>
                        </a:solidFill>
                        <a:effectLst/>
                        <a:latin typeface="+mj-lt"/>
                        <a:ea typeface="MS Mincho" pitchFamily="49"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nl-BE" sz="1600" b="0" i="0" u="none" strike="noStrike" cap="none" normalizeH="0" baseline="0" smtClean="0">
                          <a:ln>
                            <a:noFill/>
                          </a:ln>
                          <a:solidFill>
                            <a:schemeClr val="tx1"/>
                          </a:solidFill>
                          <a:effectLst/>
                          <a:latin typeface="+mj-lt"/>
                          <a:ea typeface="MS Mincho" pitchFamily="49" charset="-128"/>
                          <a:cs typeface="Times New Roman" pitchFamily="18" charset="0"/>
                        </a:rPr>
                        <a:t> </a:t>
                      </a:r>
                      <a:endParaRPr kumimoji="0" lang="fr-BE" altLang="nl-BE" sz="1600" b="0" i="0" u="none" strike="noStrike" cap="none" normalizeH="0" baseline="0" smtClean="0">
                        <a:ln>
                          <a:noFill/>
                        </a:ln>
                        <a:solidFill>
                          <a:schemeClr val="tx1"/>
                        </a:solidFill>
                        <a:effectLst/>
                        <a:latin typeface="+mj-lt"/>
                        <a:ea typeface="MS Mincho" pitchFamily="49"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nl-BE" sz="1600" b="0" i="0" u="none" strike="noStrike" cap="none" normalizeH="0" baseline="0" smtClean="0">
                          <a:ln>
                            <a:noFill/>
                          </a:ln>
                          <a:solidFill>
                            <a:schemeClr val="tx1"/>
                          </a:solidFill>
                          <a:effectLst/>
                          <a:latin typeface="+mj-lt"/>
                          <a:ea typeface="MS Mincho" pitchFamily="49" charset="-128"/>
                          <a:cs typeface="Times New Roman" pitchFamily="18" charset="0"/>
                        </a:rPr>
                        <a:t>Tripartite Agreements:</a:t>
                      </a:r>
                      <a:endParaRPr kumimoji="0" lang="fr-BE" altLang="nl-BE" sz="1600" b="0" i="0" u="none" strike="noStrike" cap="none" normalizeH="0" baseline="0" smtClean="0">
                        <a:ln>
                          <a:noFill/>
                        </a:ln>
                        <a:solidFill>
                          <a:schemeClr val="tx1"/>
                        </a:solidFill>
                        <a:effectLst/>
                        <a:latin typeface="+mj-lt"/>
                        <a:ea typeface="MS Mincho" pitchFamily="49"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nl-BE" sz="1600" b="0" i="0" u="none" strike="noStrike" cap="none" normalizeH="0" baseline="0" smtClean="0">
                          <a:ln>
                            <a:noFill/>
                          </a:ln>
                          <a:solidFill>
                            <a:schemeClr val="tx1"/>
                          </a:solidFill>
                          <a:effectLst/>
                          <a:latin typeface="+mj-lt"/>
                          <a:ea typeface="MS Mincho" pitchFamily="49" charset="-128"/>
                          <a:cs typeface="Times New Roman" pitchFamily="18" charset="0"/>
                        </a:rPr>
                        <a:t>Bulgaria, Poland Slovakia</a:t>
                      </a:r>
                      <a:endParaRPr kumimoji="0" lang="fr-BE" altLang="nl-BE" sz="1600" b="0" i="0" u="none" strike="noStrike" cap="none" normalizeH="0" baseline="0" smtClean="0">
                        <a:ln>
                          <a:noFill/>
                        </a:ln>
                        <a:solidFill>
                          <a:schemeClr val="tx1"/>
                        </a:solidFill>
                        <a:effectLst/>
                        <a:latin typeface="+mj-lt"/>
                        <a:ea typeface="MS Mincho" pitchFamily="49"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nl-BE" sz="1600" b="0" i="0" u="none" strike="noStrike" cap="none" normalizeH="0" baseline="0" smtClean="0">
                          <a:ln>
                            <a:noFill/>
                          </a:ln>
                          <a:solidFill>
                            <a:schemeClr val="tx1"/>
                          </a:solidFill>
                          <a:effectLst/>
                          <a:latin typeface="+mj-lt"/>
                          <a:ea typeface="MS Mincho" pitchFamily="49" charset="-128"/>
                          <a:cs typeface="Times New Roman" pitchFamily="18" charset="0"/>
                        </a:rPr>
                        <a:t> </a:t>
                      </a:r>
                      <a:endParaRPr kumimoji="0" lang="fr-BE" altLang="nl-BE" sz="1600" b="0" i="0" u="none" strike="noStrike" cap="none" normalizeH="0" baseline="0" smtClean="0">
                        <a:ln>
                          <a:noFill/>
                        </a:ln>
                        <a:solidFill>
                          <a:schemeClr val="tx1"/>
                        </a:solidFill>
                        <a:effectLst/>
                        <a:latin typeface="+mj-lt"/>
                        <a:ea typeface="MS Mincho" pitchFamily="49"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82781">
                <a:tc>
                  <a:txBody>
                    <a:bodyPr/>
                    <a:lstStyle>
                      <a:lvl1pPr eaLnBrk="0" hangingPunct="0">
                        <a:spcBef>
                          <a:spcPct val="20000"/>
                        </a:spcBef>
                        <a:buClr>
                          <a:srgbClr val="00528D"/>
                        </a:buClr>
                        <a:buSzPct val="80000"/>
                        <a:buFont typeface="Arial" charset="0"/>
                        <a:defRPr sz="2000">
                          <a:solidFill>
                            <a:schemeClr val="tx1"/>
                          </a:solidFill>
                          <a:latin typeface="Arial" charset="0"/>
                        </a:defRPr>
                      </a:lvl1pPr>
                      <a:lvl2pPr marL="742950" indent="-285750" eaLnBrk="0" hangingPunct="0">
                        <a:spcBef>
                          <a:spcPct val="20000"/>
                        </a:spcBef>
                        <a:buClr>
                          <a:srgbClr val="9EC3DE"/>
                        </a:buClr>
                        <a:buSzPct val="80000"/>
                        <a:buFont typeface="Arial" charset="0"/>
                        <a:defRPr sz="2000">
                          <a:solidFill>
                            <a:schemeClr val="tx1"/>
                          </a:solidFill>
                          <a:latin typeface="Arial" charset="0"/>
                        </a:defRPr>
                      </a:lvl2pPr>
                      <a:lvl3pPr marL="1143000" indent="-228600" eaLnBrk="0" hangingPunct="0">
                        <a:spcBef>
                          <a:spcPct val="20000"/>
                        </a:spcBef>
                        <a:buClr>
                          <a:schemeClr val="hlink"/>
                        </a:buClr>
                        <a:buSzPct val="80000"/>
                        <a:buFont typeface="Arial" charset="0"/>
                        <a:defRPr>
                          <a:solidFill>
                            <a:schemeClr val="tx1"/>
                          </a:solidFill>
                          <a:latin typeface="Arial" charset="0"/>
                        </a:defRPr>
                      </a:lvl3pPr>
                      <a:lvl4pPr marL="1600200" indent="-228600" eaLnBrk="0" hangingPunct="0">
                        <a:spcBef>
                          <a:spcPct val="20000"/>
                        </a:spcBef>
                        <a:buClr>
                          <a:schemeClr val="accent1"/>
                        </a:buClr>
                        <a:buSzPct val="80000"/>
                        <a:buFont typeface="Arial" charset="0"/>
                        <a:defRPr sz="1600">
                          <a:solidFill>
                            <a:schemeClr val="tx1"/>
                          </a:solidFill>
                          <a:latin typeface="Arial" charset="0"/>
                        </a:defRPr>
                      </a:lvl4pPr>
                      <a:lvl5pPr marL="2057400" indent="-228600" eaLnBrk="0" hangingPunct="0">
                        <a:spcBef>
                          <a:spcPct val="20000"/>
                        </a:spcBef>
                        <a:buClr>
                          <a:schemeClr val="hlink"/>
                        </a:buClr>
                        <a:buSzPct val="80000"/>
                        <a:buFont typeface="Arial" charset="0"/>
                        <a:defRPr sz="1400">
                          <a:solidFill>
                            <a:schemeClr val="tx1"/>
                          </a:solidFill>
                          <a:latin typeface="Arial" charset="0"/>
                        </a:defRPr>
                      </a:lvl5pPr>
                      <a:lvl6pPr marL="2514600" indent="-228600" eaLnBrk="0" fontAlgn="base" hangingPunct="0">
                        <a:spcBef>
                          <a:spcPct val="20000"/>
                        </a:spcBef>
                        <a:spcAft>
                          <a:spcPct val="0"/>
                        </a:spcAft>
                        <a:buClr>
                          <a:schemeClr val="hlink"/>
                        </a:buClr>
                        <a:buSzPct val="80000"/>
                        <a:buFont typeface="Arial" charset="0"/>
                        <a:defRPr sz="1400">
                          <a:solidFill>
                            <a:schemeClr val="tx1"/>
                          </a:solidFill>
                          <a:latin typeface="Arial" charset="0"/>
                        </a:defRPr>
                      </a:lvl6pPr>
                      <a:lvl7pPr marL="2971800" indent="-228600" eaLnBrk="0" fontAlgn="base" hangingPunct="0">
                        <a:spcBef>
                          <a:spcPct val="20000"/>
                        </a:spcBef>
                        <a:spcAft>
                          <a:spcPct val="0"/>
                        </a:spcAft>
                        <a:buClr>
                          <a:schemeClr val="hlink"/>
                        </a:buClr>
                        <a:buSzPct val="80000"/>
                        <a:buFont typeface="Arial" charset="0"/>
                        <a:defRPr sz="1400">
                          <a:solidFill>
                            <a:schemeClr val="tx1"/>
                          </a:solidFill>
                          <a:latin typeface="Arial" charset="0"/>
                        </a:defRPr>
                      </a:lvl7pPr>
                      <a:lvl8pPr marL="3429000" indent="-228600" eaLnBrk="0" fontAlgn="base" hangingPunct="0">
                        <a:spcBef>
                          <a:spcPct val="20000"/>
                        </a:spcBef>
                        <a:spcAft>
                          <a:spcPct val="0"/>
                        </a:spcAft>
                        <a:buClr>
                          <a:schemeClr val="hlink"/>
                        </a:buClr>
                        <a:buSzPct val="80000"/>
                        <a:buFont typeface="Arial" charset="0"/>
                        <a:defRPr sz="1400">
                          <a:solidFill>
                            <a:schemeClr val="tx1"/>
                          </a:solidFill>
                          <a:latin typeface="Arial" charset="0"/>
                        </a:defRPr>
                      </a:lvl8pPr>
                      <a:lvl9pPr marL="3886200" indent="-228600" eaLnBrk="0" fontAlgn="base" hangingPunct="0">
                        <a:spcBef>
                          <a:spcPct val="20000"/>
                        </a:spcBef>
                        <a:spcAft>
                          <a:spcPct val="0"/>
                        </a:spcAft>
                        <a:buClr>
                          <a:schemeClr val="hlink"/>
                        </a:buClr>
                        <a:buSzPct val="80000"/>
                        <a:buFont typeface="Arial" charset="0"/>
                        <a:defRPr sz="14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nl-BE" sz="1600" b="1" i="0" u="none" strike="noStrike" cap="none" normalizeH="0" baseline="0" smtClean="0">
                          <a:ln>
                            <a:noFill/>
                          </a:ln>
                          <a:solidFill>
                            <a:schemeClr val="tx1"/>
                          </a:solidFill>
                          <a:effectLst/>
                          <a:latin typeface="+mj-lt"/>
                          <a:ea typeface="MS Mincho" pitchFamily="49" charset="-128"/>
                          <a:cs typeface="Times New Roman" pitchFamily="18" charset="0"/>
                        </a:rPr>
                        <a:t>Sectoral and occupational MW </a:t>
                      </a:r>
                      <a:endParaRPr kumimoji="0" lang="fr-BE" altLang="nl-BE" sz="1600" b="1" i="0" u="none" strike="noStrike" cap="none" normalizeH="0" baseline="0" smtClean="0">
                        <a:ln>
                          <a:noFill/>
                        </a:ln>
                        <a:solidFill>
                          <a:schemeClr val="tx1"/>
                        </a:solidFill>
                        <a:effectLst/>
                        <a:latin typeface="+mj-lt"/>
                        <a:ea typeface="MS Mincho" pitchFamily="49"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0528D"/>
                        </a:buClr>
                        <a:buSzPct val="80000"/>
                        <a:buFont typeface="Arial" charset="0"/>
                        <a:defRPr sz="2000">
                          <a:solidFill>
                            <a:schemeClr val="tx1"/>
                          </a:solidFill>
                          <a:latin typeface="Arial" charset="0"/>
                        </a:defRPr>
                      </a:lvl1pPr>
                      <a:lvl2pPr marL="742950" indent="-285750" eaLnBrk="0" hangingPunct="0">
                        <a:spcBef>
                          <a:spcPct val="20000"/>
                        </a:spcBef>
                        <a:buClr>
                          <a:srgbClr val="9EC3DE"/>
                        </a:buClr>
                        <a:buSzPct val="80000"/>
                        <a:buFont typeface="Arial" charset="0"/>
                        <a:defRPr sz="2000">
                          <a:solidFill>
                            <a:schemeClr val="tx1"/>
                          </a:solidFill>
                          <a:latin typeface="Arial" charset="0"/>
                        </a:defRPr>
                      </a:lvl2pPr>
                      <a:lvl3pPr marL="1143000" indent="-228600" eaLnBrk="0" hangingPunct="0">
                        <a:spcBef>
                          <a:spcPct val="20000"/>
                        </a:spcBef>
                        <a:buClr>
                          <a:schemeClr val="hlink"/>
                        </a:buClr>
                        <a:buSzPct val="80000"/>
                        <a:buFont typeface="Arial" charset="0"/>
                        <a:defRPr>
                          <a:solidFill>
                            <a:schemeClr val="tx1"/>
                          </a:solidFill>
                          <a:latin typeface="Arial" charset="0"/>
                        </a:defRPr>
                      </a:lvl3pPr>
                      <a:lvl4pPr marL="1600200" indent="-228600" eaLnBrk="0" hangingPunct="0">
                        <a:spcBef>
                          <a:spcPct val="20000"/>
                        </a:spcBef>
                        <a:buClr>
                          <a:schemeClr val="accent1"/>
                        </a:buClr>
                        <a:buSzPct val="80000"/>
                        <a:buFont typeface="Arial" charset="0"/>
                        <a:defRPr sz="1600">
                          <a:solidFill>
                            <a:schemeClr val="tx1"/>
                          </a:solidFill>
                          <a:latin typeface="Arial" charset="0"/>
                        </a:defRPr>
                      </a:lvl4pPr>
                      <a:lvl5pPr marL="2057400" indent="-228600" eaLnBrk="0" hangingPunct="0">
                        <a:spcBef>
                          <a:spcPct val="20000"/>
                        </a:spcBef>
                        <a:buClr>
                          <a:schemeClr val="hlink"/>
                        </a:buClr>
                        <a:buSzPct val="80000"/>
                        <a:buFont typeface="Arial" charset="0"/>
                        <a:defRPr sz="1400">
                          <a:solidFill>
                            <a:schemeClr val="tx1"/>
                          </a:solidFill>
                          <a:latin typeface="Arial" charset="0"/>
                        </a:defRPr>
                      </a:lvl5pPr>
                      <a:lvl6pPr marL="2514600" indent="-228600" eaLnBrk="0" fontAlgn="base" hangingPunct="0">
                        <a:spcBef>
                          <a:spcPct val="20000"/>
                        </a:spcBef>
                        <a:spcAft>
                          <a:spcPct val="0"/>
                        </a:spcAft>
                        <a:buClr>
                          <a:schemeClr val="hlink"/>
                        </a:buClr>
                        <a:buSzPct val="80000"/>
                        <a:buFont typeface="Arial" charset="0"/>
                        <a:defRPr sz="1400">
                          <a:solidFill>
                            <a:schemeClr val="tx1"/>
                          </a:solidFill>
                          <a:latin typeface="Arial" charset="0"/>
                        </a:defRPr>
                      </a:lvl6pPr>
                      <a:lvl7pPr marL="2971800" indent="-228600" eaLnBrk="0" fontAlgn="base" hangingPunct="0">
                        <a:spcBef>
                          <a:spcPct val="20000"/>
                        </a:spcBef>
                        <a:spcAft>
                          <a:spcPct val="0"/>
                        </a:spcAft>
                        <a:buClr>
                          <a:schemeClr val="hlink"/>
                        </a:buClr>
                        <a:buSzPct val="80000"/>
                        <a:buFont typeface="Arial" charset="0"/>
                        <a:defRPr sz="1400">
                          <a:solidFill>
                            <a:schemeClr val="tx1"/>
                          </a:solidFill>
                          <a:latin typeface="Arial" charset="0"/>
                        </a:defRPr>
                      </a:lvl7pPr>
                      <a:lvl8pPr marL="3429000" indent="-228600" eaLnBrk="0" fontAlgn="base" hangingPunct="0">
                        <a:spcBef>
                          <a:spcPct val="20000"/>
                        </a:spcBef>
                        <a:spcAft>
                          <a:spcPct val="0"/>
                        </a:spcAft>
                        <a:buClr>
                          <a:schemeClr val="hlink"/>
                        </a:buClr>
                        <a:buSzPct val="80000"/>
                        <a:buFont typeface="Arial" charset="0"/>
                        <a:defRPr sz="1400">
                          <a:solidFill>
                            <a:schemeClr val="tx1"/>
                          </a:solidFill>
                          <a:latin typeface="Arial" charset="0"/>
                        </a:defRPr>
                      </a:lvl8pPr>
                      <a:lvl9pPr marL="3886200" indent="-228600" eaLnBrk="0" fontAlgn="base" hangingPunct="0">
                        <a:spcBef>
                          <a:spcPct val="20000"/>
                        </a:spcBef>
                        <a:spcAft>
                          <a:spcPct val="0"/>
                        </a:spcAft>
                        <a:buClr>
                          <a:schemeClr val="hlink"/>
                        </a:buClr>
                        <a:buSzPct val="80000"/>
                        <a:buFont typeface="Arial" charset="0"/>
                        <a:defRPr sz="14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nl-BE" sz="1600" b="0" i="0" u="none" strike="noStrike" cap="none" normalizeH="0" baseline="0" smtClean="0">
                          <a:ln>
                            <a:noFill/>
                          </a:ln>
                          <a:solidFill>
                            <a:schemeClr val="tx1"/>
                          </a:solidFill>
                          <a:effectLst/>
                          <a:latin typeface="+mj-lt"/>
                          <a:ea typeface="MS Mincho" pitchFamily="49" charset="-128"/>
                          <a:cs typeface="Times New Roman" pitchFamily="18" charset="0"/>
                        </a:rPr>
                        <a:t>Cyprus</a:t>
                      </a:r>
                      <a:endParaRPr kumimoji="0" lang="fr-BE" altLang="nl-BE" sz="1600" b="0" i="0" u="none" strike="noStrike" cap="none" normalizeH="0" baseline="0" smtClean="0">
                        <a:ln>
                          <a:noFill/>
                        </a:ln>
                        <a:solidFill>
                          <a:schemeClr val="tx1"/>
                        </a:solidFill>
                        <a:effectLst/>
                        <a:latin typeface="+mj-lt"/>
                        <a:ea typeface="MS Mincho" pitchFamily="49"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0528D"/>
                        </a:buClr>
                        <a:buSzPct val="80000"/>
                        <a:buFont typeface="Arial" charset="0"/>
                        <a:defRPr sz="2000">
                          <a:solidFill>
                            <a:schemeClr val="tx1"/>
                          </a:solidFill>
                          <a:latin typeface="Arial" charset="0"/>
                        </a:defRPr>
                      </a:lvl1pPr>
                      <a:lvl2pPr marL="742950" indent="-285750" eaLnBrk="0" hangingPunct="0">
                        <a:spcBef>
                          <a:spcPct val="20000"/>
                        </a:spcBef>
                        <a:buClr>
                          <a:srgbClr val="9EC3DE"/>
                        </a:buClr>
                        <a:buSzPct val="80000"/>
                        <a:buFont typeface="Arial" charset="0"/>
                        <a:defRPr sz="2000">
                          <a:solidFill>
                            <a:schemeClr val="tx1"/>
                          </a:solidFill>
                          <a:latin typeface="Arial" charset="0"/>
                        </a:defRPr>
                      </a:lvl2pPr>
                      <a:lvl3pPr marL="1143000" indent="-228600" eaLnBrk="0" hangingPunct="0">
                        <a:spcBef>
                          <a:spcPct val="20000"/>
                        </a:spcBef>
                        <a:buClr>
                          <a:schemeClr val="hlink"/>
                        </a:buClr>
                        <a:buSzPct val="80000"/>
                        <a:buFont typeface="Arial" charset="0"/>
                        <a:defRPr>
                          <a:solidFill>
                            <a:schemeClr val="tx1"/>
                          </a:solidFill>
                          <a:latin typeface="Arial" charset="0"/>
                        </a:defRPr>
                      </a:lvl3pPr>
                      <a:lvl4pPr marL="1600200" indent="-228600" eaLnBrk="0" hangingPunct="0">
                        <a:spcBef>
                          <a:spcPct val="20000"/>
                        </a:spcBef>
                        <a:buClr>
                          <a:schemeClr val="accent1"/>
                        </a:buClr>
                        <a:buSzPct val="80000"/>
                        <a:buFont typeface="Arial" charset="0"/>
                        <a:defRPr sz="1600">
                          <a:solidFill>
                            <a:schemeClr val="tx1"/>
                          </a:solidFill>
                          <a:latin typeface="Arial" charset="0"/>
                        </a:defRPr>
                      </a:lvl4pPr>
                      <a:lvl5pPr marL="2057400" indent="-228600" eaLnBrk="0" hangingPunct="0">
                        <a:spcBef>
                          <a:spcPct val="20000"/>
                        </a:spcBef>
                        <a:buClr>
                          <a:schemeClr val="hlink"/>
                        </a:buClr>
                        <a:buSzPct val="80000"/>
                        <a:buFont typeface="Arial" charset="0"/>
                        <a:defRPr sz="1400">
                          <a:solidFill>
                            <a:schemeClr val="tx1"/>
                          </a:solidFill>
                          <a:latin typeface="Arial" charset="0"/>
                        </a:defRPr>
                      </a:lvl5pPr>
                      <a:lvl6pPr marL="2514600" indent="-228600" eaLnBrk="0" fontAlgn="base" hangingPunct="0">
                        <a:spcBef>
                          <a:spcPct val="20000"/>
                        </a:spcBef>
                        <a:spcAft>
                          <a:spcPct val="0"/>
                        </a:spcAft>
                        <a:buClr>
                          <a:schemeClr val="hlink"/>
                        </a:buClr>
                        <a:buSzPct val="80000"/>
                        <a:buFont typeface="Arial" charset="0"/>
                        <a:defRPr sz="1400">
                          <a:solidFill>
                            <a:schemeClr val="tx1"/>
                          </a:solidFill>
                          <a:latin typeface="Arial" charset="0"/>
                        </a:defRPr>
                      </a:lvl6pPr>
                      <a:lvl7pPr marL="2971800" indent="-228600" eaLnBrk="0" fontAlgn="base" hangingPunct="0">
                        <a:spcBef>
                          <a:spcPct val="20000"/>
                        </a:spcBef>
                        <a:spcAft>
                          <a:spcPct val="0"/>
                        </a:spcAft>
                        <a:buClr>
                          <a:schemeClr val="hlink"/>
                        </a:buClr>
                        <a:buSzPct val="80000"/>
                        <a:buFont typeface="Arial" charset="0"/>
                        <a:defRPr sz="1400">
                          <a:solidFill>
                            <a:schemeClr val="tx1"/>
                          </a:solidFill>
                          <a:latin typeface="Arial" charset="0"/>
                        </a:defRPr>
                      </a:lvl7pPr>
                      <a:lvl8pPr marL="3429000" indent="-228600" eaLnBrk="0" fontAlgn="base" hangingPunct="0">
                        <a:spcBef>
                          <a:spcPct val="20000"/>
                        </a:spcBef>
                        <a:spcAft>
                          <a:spcPct val="0"/>
                        </a:spcAft>
                        <a:buClr>
                          <a:schemeClr val="hlink"/>
                        </a:buClr>
                        <a:buSzPct val="80000"/>
                        <a:buFont typeface="Arial" charset="0"/>
                        <a:defRPr sz="1400">
                          <a:solidFill>
                            <a:schemeClr val="tx1"/>
                          </a:solidFill>
                          <a:latin typeface="Arial" charset="0"/>
                        </a:defRPr>
                      </a:lvl8pPr>
                      <a:lvl9pPr marL="3886200" indent="-228600" eaLnBrk="0" fontAlgn="base" hangingPunct="0">
                        <a:spcBef>
                          <a:spcPct val="20000"/>
                        </a:spcBef>
                        <a:spcAft>
                          <a:spcPct val="0"/>
                        </a:spcAft>
                        <a:buClr>
                          <a:schemeClr val="hlink"/>
                        </a:buClr>
                        <a:buSzPct val="80000"/>
                        <a:buFont typeface="Arial" charset="0"/>
                        <a:defRPr sz="14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nl-BE" sz="1600" b="0" i="0" u="none" strike="noStrike" cap="none" normalizeH="0" baseline="0" dirty="0" smtClean="0">
                          <a:ln>
                            <a:noFill/>
                          </a:ln>
                          <a:solidFill>
                            <a:schemeClr val="tx1"/>
                          </a:solidFill>
                          <a:effectLst/>
                          <a:latin typeface="+mj-lt"/>
                          <a:ea typeface="MS Mincho" pitchFamily="49" charset="-128"/>
                          <a:cs typeface="Times New Roman" pitchFamily="18" charset="0"/>
                        </a:rPr>
                        <a:t>Nordic countries: Denmark, Finland, Norway, Sweden</a:t>
                      </a:r>
                      <a:endParaRPr kumimoji="0" lang="fr-BE" altLang="nl-BE" sz="1600" b="0" i="0" u="none" strike="noStrike" cap="none" normalizeH="0" baseline="0" dirty="0" smtClean="0">
                        <a:ln>
                          <a:noFill/>
                        </a:ln>
                        <a:solidFill>
                          <a:schemeClr val="tx1"/>
                        </a:solidFill>
                        <a:effectLst/>
                        <a:latin typeface="+mj-lt"/>
                        <a:ea typeface="MS Mincho" pitchFamily="49"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nl-BE" sz="1600" b="0" i="0" u="none" strike="noStrike" cap="none" normalizeH="0" baseline="0" dirty="0" smtClean="0">
                          <a:ln>
                            <a:noFill/>
                          </a:ln>
                          <a:solidFill>
                            <a:schemeClr val="tx1"/>
                          </a:solidFill>
                          <a:effectLst/>
                          <a:latin typeface="+mj-lt"/>
                          <a:ea typeface="MS Mincho" pitchFamily="49" charset="-128"/>
                          <a:cs typeface="Times New Roman" pitchFamily="18" charset="0"/>
                        </a:rPr>
                        <a:t> </a:t>
                      </a:r>
                      <a:endParaRPr kumimoji="0" lang="fr-BE" altLang="nl-BE" sz="1600" b="0" i="0" u="none" strike="noStrike" cap="none" normalizeH="0" baseline="0" dirty="0" smtClean="0">
                        <a:ln>
                          <a:noFill/>
                        </a:ln>
                        <a:solidFill>
                          <a:schemeClr val="tx1"/>
                        </a:solidFill>
                        <a:effectLst/>
                        <a:latin typeface="+mj-lt"/>
                        <a:ea typeface="MS Mincho" pitchFamily="49"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nl-BE" sz="1600" b="0" i="0" u="none" strike="noStrike" cap="none" normalizeH="0" baseline="0" dirty="0" smtClean="0">
                          <a:ln>
                            <a:noFill/>
                          </a:ln>
                          <a:solidFill>
                            <a:schemeClr val="tx1"/>
                          </a:solidFill>
                          <a:effectLst/>
                          <a:latin typeface="+mj-lt"/>
                          <a:ea typeface="MS Mincho" pitchFamily="49" charset="-128"/>
                          <a:cs typeface="Times New Roman" pitchFamily="18" charset="0"/>
                        </a:rPr>
                        <a:t>Continental countries:</a:t>
                      </a:r>
                      <a:endParaRPr kumimoji="0" lang="fr-BE" altLang="nl-BE" sz="1600" b="0" i="0" u="none" strike="noStrike" cap="none" normalizeH="0" baseline="0" dirty="0" smtClean="0">
                        <a:ln>
                          <a:noFill/>
                        </a:ln>
                        <a:solidFill>
                          <a:schemeClr val="tx1"/>
                        </a:solidFill>
                        <a:effectLst/>
                        <a:latin typeface="+mj-lt"/>
                        <a:ea typeface="MS Mincho" pitchFamily="49"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nl-BE" sz="1600" b="0" i="0" u="none" strike="noStrike" cap="none" normalizeH="0" baseline="0" dirty="0" smtClean="0">
                          <a:ln>
                            <a:noFill/>
                          </a:ln>
                          <a:solidFill>
                            <a:schemeClr val="tx1"/>
                          </a:solidFill>
                          <a:effectLst/>
                          <a:latin typeface="+mj-lt"/>
                          <a:ea typeface="MS Mincho" pitchFamily="49" charset="-128"/>
                          <a:cs typeface="Times New Roman" pitchFamily="18" charset="0"/>
                        </a:rPr>
                        <a:t>Austria, Germany, Italy</a:t>
                      </a:r>
                      <a:endParaRPr kumimoji="0" lang="fr-BE" altLang="nl-BE" sz="1600" b="0" i="0" u="none" strike="noStrike" cap="none" normalizeH="0" baseline="0" dirty="0" smtClean="0">
                        <a:ln>
                          <a:noFill/>
                        </a:ln>
                        <a:solidFill>
                          <a:schemeClr val="tx1"/>
                        </a:solidFill>
                        <a:effectLst/>
                        <a:latin typeface="+mj-lt"/>
                        <a:ea typeface="MS Mincho" pitchFamily="49"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3855">
                <a:tc gridSpan="3">
                  <a:txBody>
                    <a:bodyPr/>
                    <a:lstStyle>
                      <a:lvl1pPr eaLnBrk="0" hangingPunct="0">
                        <a:spcBef>
                          <a:spcPct val="20000"/>
                        </a:spcBef>
                        <a:buClr>
                          <a:srgbClr val="00528D"/>
                        </a:buClr>
                        <a:buSzPct val="80000"/>
                        <a:buFont typeface="Arial" charset="0"/>
                        <a:defRPr sz="2000">
                          <a:solidFill>
                            <a:schemeClr val="tx1"/>
                          </a:solidFill>
                          <a:latin typeface="Arial" charset="0"/>
                        </a:defRPr>
                      </a:lvl1pPr>
                      <a:lvl2pPr marL="742950" indent="-285750" eaLnBrk="0" hangingPunct="0">
                        <a:spcBef>
                          <a:spcPct val="20000"/>
                        </a:spcBef>
                        <a:buClr>
                          <a:srgbClr val="9EC3DE"/>
                        </a:buClr>
                        <a:buSzPct val="80000"/>
                        <a:buFont typeface="Arial" charset="0"/>
                        <a:defRPr sz="2000">
                          <a:solidFill>
                            <a:schemeClr val="tx1"/>
                          </a:solidFill>
                          <a:latin typeface="Arial" charset="0"/>
                        </a:defRPr>
                      </a:lvl2pPr>
                      <a:lvl3pPr marL="1143000" indent="-228600" eaLnBrk="0" hangingPunct="0">
                        <a:spcBef>
                          <a:spcPct val="20000"/>
                        </a:spcBef>
                        <a:buClr>
                          <a:schemeClr val="hlink"/>
                        </a:buClr>
                        <a:buSzPct val="80000"/>
                        <a:buFont typeface="Arial" charset="0"/>
                        <a:defRPr>
                          <a:solidFill>
                            <a:schemeClr val="tx1"/>
                          </a:solidFill>
                          <a:latin typeface="Arial" charset="0"/>
                        </a:defRPr>
                      </a:lvl3pPr>
                      <a:lvl4pPr marL="1600200" indent="-228600" eaLnBrk="0" hangingPunct="0">
                        <a:spcBef>
                          <a:spcPct val="20000"/>
                        </a:spcBef>
                        <a:buClr>
                          <a:schemeClr val="accent1"/>
                        </a:buClr>
                        <a:buSzPct val="80000"/>
                        <a:buFont typeface="Arial" charset="0"/>
                        <a:defRPr sz="1600">
                          <a:solidFill>
                            <a:schemeClr val="tx1"/>
                          </a:solidFill>
                          <a:latin typeface="Arial" charset="0"/>
                        </a:defRPr>
                      </a:lvl4pPr>
                      <a:lvl5pPr marL="2057400" indent="-228600" eaLnBrk="0" hangingPunct="0">
                        <a:spcBef>
                          <a:spcPct val="20000"/>
                        </a:spcBef>
                        <a:buClr>
                          <a:schemeClr val="hlink"/>
                        </a:buClr>
                        <a:buSzPct val="80000"/>
                        <a:buFont typeface="Arial" charset="0"/>
                        <a:defRPr sz="1400">
                          <a:solidFill>
                            <a:schemeClr val="tx1"/>
                          </a:solidFill>
                          <a:latin typeface="Arial" charset="0"/>
                        </a:defRPr>
                      </a:lvl5pPr>
                      <a:lvl6pPr marL="2514600" indent="-228600" eaLnBrk="0" fontAlgn="base" hangingPunct="0">
                        <a:spcBef>
                          <a:spcPct val="20000"/>
                        </a:spcBef>
                        <a:spcAft>
                          <a:spcPct val="0"/>
                        </a:spcAft>
                        <a:buClr>
                          <a:schemeClr val="hlink"/>
                        </a:buClr>
                        <a:buSzPct val="80000"/>
                        <a:buFont typeface="Arial" charset="0"/>
                        <a:defRPr sz="1400">
                          <a:solidFill>
                            <a:schemeClr val="tx1"/>
                          </a:solidFill>
                          <a:latin typeface="Arial" charset="0"/>
                        </a:defRPr>
                      </a:lvl6pPr>
                      <a:lvl7pPr marL="2971800" indent="-228600" eaLnBrk="0" fontAlgn="base" hangingPunct="0">
                        <a:spcBef>
                          <a:spcPct val="20000"/>
                        </a:spcBef>
                        <a:spcAft>
                          <a:spcPct val="0"/>
                        </a:spcAft>
                        <a:buClr>
                          <a:schemeClr val="hlink"/>
                        </a:buClr>
                        <a:buSzPct val="80000"/>
                        <a:buFont typeface="Arial" charset="0"/>
                        <a:defRPr sz="1400">
                          <a:solidFill>
                            <a:schemeClr val="tx1"/>
                          </a:solidFill>
                          <a:latin typeface="Arial" charset="0"/>
                        </a:defRPr>
                      </a:lvl7pPr>
                      <a:lvl8pPr marL="3429000" indent="-228600" eaLnBrk="0" fontAlgn="base" hangingPunct="0">
                        <a:spcBef>
                          <a:spcPct val="20000"/>
                        </a:spcBef>
                        <a:spcAft>
                          <a:spcPct val="0"/>
                        </a:spcAft>
                        <a:buClr>
                          <a:schemeClr val="hlink"/>
                        </a:buClr>
                        <a:buSzPct val="80000"/>
                        <a:buFont typeface="Arial" charset="0"/>
                        <a:defRPr sz="1400">
                          <a:solidFill>
                            <a:schemeClr val="tx1"/>
                          </a:solidFill>
                          <a:latin typeface="Arial" charset="0"/>
                        </a:defRPr>
                      </a:lvl8pPr>
                      <a:lvl9pPr marL="3886200" indent="-228600" eaLnBrk="0" fontAlgn="base" hangingPunct="0">
                        <a:spcBef>
                          <a:spcPct val="20000"/>
                        </a:spcBef>
                        <a:spcAft>
                          <a:spcPct val="0"/>
                        </a:spcAft>
                        <a:buClr>
                          <a:schemeClr val="hlink"/>
                        </a:buClr>
                        <a:buSzPct val="80000"/>
                        <a:buFont typeface="Arial" charset="0"/>
                        <a:defRPr sz="14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BE" altLang="nl-BE" sz="1600" b="0" i="0" u="none" strike="noStrike" cap="none" normalizeH="0" baseline="0" dirty="0" smtClean="0">
                        <a:ln>
                          <a:noFill/>
                        </a:ln>
                        <a:solidFill>
                          <a:schemeClr val="tx1"/>
                        </a:solidFill>
                        <a:effectLst/>
                        <a:latin typeface="Georgia" pitchFamily="18" charset="0"/>
                        <a:ea typeface="MS Mincho" pitchFamily="49"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nl-BE"/>
                    </a:p>
                  </a:txBody>
                  <a:tcPr/>
                </a:tc>
                <a:tc hMerge="1">
                  <a:txBody>
                    <a:bodyPr/>
                    <a:lstStyle/>
                    <a:p>
                      <a:endParaRPr lang="nl-BE"/>
                    </a:p>
                  </a:txBody>
                  <a:tcPr/>
                </a:tc>
              </a:tr>
            </a:tbl>
          </a:graphicData>
        </a:graphic>
      </p:graphicFrame>
      <p:sp>
        <p:nvSpPr>
          <p:cNvPr id="18455" name="Footer Placeholder 4"/>
          <p:cNvSpPr>
            <a:spLocks noGrp="1"/>
          </p:cNvSpPr>
          <p:nvPr>
            <p:ph type="ftr" sz="quarter" idx="4294967295"/>
          </p:nvPr>
        </p:nvSpPr>
        <p:spPr bwMode="auto">
          <a:xfrm>
            <a:off x="827088" y="6207125"/>
            <a:ext cx="7058025" cy="317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spcBef>
                <a:spcPct val="20000"/>
              </a:spcBef>
              <a:buClr>
                <a:srgbClr val="00528D"/>
              </a:buClr>
              <a:buSzPct val="80000"/>
              <a:buFont typeface="Arial" pitchFamily="34" charset="0"/>
              <a:buChar char="●"/>
              <a:defRPr sz="2400">
                <a:solidFill>
                  <a:schemeClr val="tx1"/>
                </a:solidFill>
                <a:latin typeface="Arial" pitchFamily="34" charset="0"/>
              </a:defRPr>
            </a:lvl1pPr>
            <a:lvl2pPr marL="742950" indent="-285750" eaLnBrk="0" hangingPunct="0">
              <a:spcBef>
                <a:spcPct val="20000"/>
              </a:spcBef>
              <a:buClr>
                <a:srgbClr val="9EC3DE"/>
              </a:buClr>
              <a:buSzPct val="80000"/>
              <a:buFont typeface="Arial" pitchFamily="34" charset="0"/>
              <a:buChar char="●"/>
              <a:defRPr sz="2200">
                <a:solidFill>
                  <a:schemeClr val="tx1"/>
                </a:solidFill>
                <a:latin typeface="Arial" pitchFamily="34" charset="0"/>
              </a:defRPr>
            </a:lvl2pPr>
            <a:lvl3pPr marL="1143000" indent="-228600" eaLnBrk="0" hangingPunct="0">
              <a:spcBef>
                <a:spcPct val="20000"/>
              </a:spcBef>
              <a:buClr>
                <a:schemeClr val="hlink"/>
              </a:buClr>
              <a:buSzPct val="80000"/>
              <a:buFont typeface="Arial" pitchFamily="34" charset="0"/>
              <a:buChar char="○"/>
              <a:defRPr sz="2000">
                <a:solidFill>
                  <a:schemeClr val="tx1"/>
                </a:solidFill>
                <a:latin typeface="Arial" pitchFamily="34" charset="0"/>
              </a:defRPr>
            </a:lvl3pPr>
            <a:lvl4pPr marL="1600200" indent="-228600" eaLnBrk="0" hangingPunct="0">
              <a:spcBef>
                <a:spcPct val="20000"/>
              </a:spcBef>
              <a:buClr>
                <a:schemeClr val="accent1"/>
              </a:buClr>
              <a:buSzPct val="80000"/>
              <a:buFont typeface="Arial" pitchFamily="34" charset="0"/>
              <a:buChar char="●"/>
              <a:defRPr>
                <a:solidFill>
                  <a:schemeClr val="tx1"/>
                </a:solidFill>
                <a:latin typeface="Arial" pitchFamily="34" charset="0"/>
              </a:defRPr>
            </a:lvl4pPr>
            <a:lvl5pPr marL="2057400" indent="-228600" eaLnBrk="0" hangingPunct="0">
              <a:spcBef>
                <a:spcPct val="20000"/>
              </a:spcBef>
              <a:buClr>
                <a:schemeClr val="hlink"/>
              </a:buClr>
              <a:buSzPct val="80000"/>
              <a:buFont typeface="Arial" pitchFamily="34" charset="0"/>
              <a:buChar char="●"/>
              <a:defRPr sz="1600">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80000"/>
              <a:buFont typeface="Arial" pitchFamily="34" charset="0"/>
              <a:buChar char="●"/>
              <a:defRPr sz="1600">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80000"/>
              <a:buFont typeface="Arial" pitchFamily="34" charset="0"/>
              <a:buChar char="●"/>
              <a:defRPr sz="1600">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80000"/>
              <a:buFont typeface="Arial" pitchFamily="34" charset="0"/>
              <a:buChar char="●"/>
              <a:defRPr sz="1600">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80000"/>
              <a:buFont typeface="Arial" pitchFamily="34" charset="0"/>
              <a:buChar char="●"/>
              <a:defRPr sz="1600">
                <a:solidFill>
                  <a:schemeClr val="tx1"/>
                </a:solidFill>
                <a:latin typeface="Arial" pitchFamily="34" charset="0"/>
              </a:defRPr>
            </a:lvl9pPr>
          </a:lstStyle>
          <a:p>
            <a:pPr eaLnBrk="1" hangingPunct="1">
              <a:spcBef>
                <a:spcPct val="0"/>
              </a:spcBef>
              <a:buClrTx/>
              <a:buSzTx/>
              <a:buFontTx/>
              <a:buNone/>
            </a:pPr>
            <a:endParaRPr lang="de-DE" altLang="nl-BE" sz="1800">
              <a:solidFill>
                <a:srgbClr val="8D817B"/>
              </a:solidFill>
              <a:cs typeface="Arial" pitchFamily="34" charset="0"/>
            </a:endParaRPr>
          </a:p>
          <a:p>
            <a:pPr eaLnBrk="1" hangingPunct="1">
              <a:spcBef>
                <a:spcPct val="0"/>
              </a:spcBef>
              <a:buClrTx/>
              <a:buSzTx/>
              <a:buFontTx/>
              <a:buNone/>
            </a:pPr>
            <a:endParaRPr lang="de-DE" altLang="nl-BE" sz="1800">
              <a:solidFill>
                <a:srgbClr val="8D817B"/>
              </a:solidFill>
              <a:cs typeface="Arial" pitchFamily="34" charset="0"/>
            </a:endParaRPr>
          </a:p>
          <a:p>
            <a:pPr eaLnBrk="1" hangingPunct="1">
              <a:spcBef>
                <a:spcPct val="0"/>
              </a:spcBef>
              <a:buClrTx/>
              <a:buSzTx/>
              <a:buFontTx/>
              <a:buNone/>
            </a:pPr>
            <a:endParaRPr lang="de-DE" altLang="nl-BE" sz="1800">
              <a:solidFill>
                <a:srgbClr val="8D817B"/>
              </a:solidFill>
              <a:cs typeface="Arial" pitchFamily="34" charset="0"/>
            </a:endParaRPr>
          </a:p>
          <a:p>
            <a:pPr eaLnBrk="1" hangingPunct="1">
              <a:spcBef>
                <a:spcPct val="0"/>
              </a:spcBef>
              <a:buClrTx/>
              <a:buSzTx/>
              <a:buFontTx/>
              <a:buNone/>
            </a:pPr>
            <a:endParaRPr lang="de-DE" altLang="nl-BE" sz="1800">
              <a:solidFill>
                <a:srgbClr val="8D817B"/>
              </a:solidFill>
              <a:cs typeface="Arial" pitchFamily="34" charset="0"/>
            </a:endParaRPr>
          </a:p>
          <a:p>
            <a:pPr eaLnBrk="1" hangingPunct="1">
              <a:spcBef>
                <a:spcPct val="0"/>
              </a:spcBef>
              <a:buClrTx/>
              <a:buSzTx/>
              <a:buFontTx/>
              <a:buNone/>
            </a:pPr>
            <a:r>
              <a:rPr lang="de-DE" altLang="nl-BE" sz="1800">
                <a:solidFill>
                  <a:srgbClr val="8D817B"/>
                </a:solidFill>
                <a:cs typeface="Arial" pitchFamily="34" charset="0"/>
              </a:rPr>
              <a:t>Fine Symposium: Soziales Europa mit Blick auf die Europawahl 2014, Brussels 05. September 2013</a:t>
            </a:r>
          </a:p>
          <a:p>
            <a:pPr eaLnBrk="1" hangingPunct="1">
              <a:spcBef>
                <a:spcPct val="0"/>
              </a:spcBef>
              <a:buClrTx/>
              <a:buSzTx/>
              <a:buFontTx/>
              <a:buNone/>
            </a:pPr>
            <a:endParaRPr lang="en-GB" altLang="nl-BE" sz="1800">
              <a:solidFill>
                <a:srgbClr val="8D817B"/>
              </a:solidFill>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23850" y="323850"/>
            <a:ext cx="8348663" cy="774150"/>
          </a:xfrm>
        </p:spPr>
        <p:txBody>
          <a:bodyPr/>
          <a:lstStyle/>
          <a:p>
            <a:pPr eaLnBrk="1" hangingPunct="1"/>
            <a:r>
              <a:rPr lang="en-GB" altLang="fr-FR" noProof="0" dirty="0" smtClean="0"/>
              <a:t>State of the art</a:t>
            </a:r>
            <a:br>
              <a:rPr lang="en-GB" altLang="fr-FR" noProof="0" dirty="0" smtClean="0"/>
            </a:br>
            <a:r>
              <a:rPr lang="en-GB" altLang="fr-FR" noProof="0" dirty="0" smtClean="0"/>
              <a:t>Variety of Minimum Wage levels in Europe 2013</a:t>
            </a:r>
          </a:p>
        </p:txBody>
      </p:sp>
      <p:pic>
        <p:nvPicPr>
          <p:cNvPr id="19461"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t="19216" b="179"/>
          <a:stretch/>
        </p:blipFill>
        <p:spPr bwMode="auto">
          <a:xfrm>
            <a:off x="-4929" y="1700808"/>
            <a:ext cx="9036050" cy="464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0" y="323850"/>
            <a:ext cx="8348663" cy="800894"/>
          </a:xfrm>
        </p:spPr>
        <p:txBody>
          <a:bodyPr/>
          <a:lstStyle/>
          <a:p>
            <a:r>
              <a:rPr lang="en-GB" noProof="0" dirty="0" smtClean="0"/>
              <a:t>State of the art</a:t>
            </a:r>
            <a:br>
              <a:rPr lang="en-GB" noProof="0" dirty="0" smtClean="0"/>
            </a:br>
            <a:r>
              <a:rPr lang="en-GB" noProof="0" dirty="0" smtClean="0"/>
              <a:t>Development of real hourly minimum wages, 2008-2013</a:t>
            </a:r>
            <a:endParaRPr lang="en-GB" noProof="0" dirty="0"/>
          </a:p>
        </p:txBody>
      </p:sp>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556792"/>
            <a:ext cx="8344731" cy="3103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67112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GB" noProof="0" dirty="0" smtClean="0"/>
              <a:t>Discussion</a:t>
            </a:r>
            <a:endParaRPr lang="en-GB" noProof="0" dirty="0"/>
          </a:p>
        </p:txBody>
      </p:sp>
      <p:sp>
        <p:nvSpPr>
          <p:cNvPr id="5" name="Tijdelijke aanduiding voor tekst 4"/>
          <p:cNvSpPr>
            <a:spLocks noGrp="1"/>
          </p:cNvSpPr>
          <p:nvPr>
            <p:ph type="body" idx="1"/>
          </p:nvPr>
        </p:nvSpPr>
        <p:spPr/>
        <p:txBody>
          <a:bodyPr/>
          <a:lstStyle/>
          <a:p>
            <a:r>
              <a:rPr lang="en-GB" noProof="0" dirty="0" smtClean="0"/>
              <a:t>A European Minimum Wage: strategy?</a:t>
            </a:r>
            <a:endParaRPr lang="en-GB" noProof="0" dirty="0"/>
          </a:p>
        </p:txBody>
      </p:sp>
    </p:spTree>
    <p:extLst>
      <p:ext uri="{BB962C8B-B14F-4D97-AF65-F5344CB8AC3E}">
        <p14:creationId xmlns:p14="http://schemas.microsoft.com/office/powerpoint/2010/main" val="33259337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dirty="0" smtClean="0"/>
              <a:t>Discussion</a:t>
            </a:r>
            <a:endParaRPr lang="en-GB" noProof="0" dirty="0"/>
          </a:p>
        </p:txBody>
      </p:sp>
      <p:sp>
        <p:nvSpPr>
          <p:cNvPr id="3" name="Tijdelijke aanduiding voor inhoud 2"/>
          <p:cNvSpPr>
            <a:spLocks noGrp="1"/>
          </p:cNvSpPr>
          <p:nvPr>
            <p:ph idx="1"/>
          </p:nvPr>
        </p:nvSpPr>
        <p:spPr/>
        <p:txBody>
          <a:bodyPr/>
          <a:lstStyle/>
          <a:p>
            <a:pPr marL="0" indent="0">
              <a:buNone/>
            </a:pPr>
            <a:r>
              <a:rPr lang="en-GB" noProof="0" dirty="0" smtClean="0"/>
              <a:t>Topics to discuss</a:t>
            </a:r>
          </a:p>
          <a:p>
            <a:pPr>
              <a:buFont typeface="Wingdings" panose="05000000000000000000" pitchFamily="2" charset="2"/>
              <a:buChar char="Ø"/>
            </a:pPr>
            <a:r>
              <a:rPr lang="en-GB" dirty="0" smtClean="0"/>
              <a:t>Necessity of MW?</a:t>
            </a:r>
          </a:p>
          <a:p>
            <a:pPr>
              <a:buFont typeface="Wingdings" panose="05000000000000000000" pitchFamily="2" charset="2"/>
              <a:buChar char="Ø"/>
            </a:pPr>
            <a:r>
              <a:rPr lang="en-GB" noProof="0" dirty="0" smtClean="0"/>
              <a:t>Which MW?</a:t>
            </a:r>
          </a:p>
          <a:p>
            <a:pPr>
              <a:buFont typeface="Wingdings" panose="05000000000000000000" pitchFamily="2" charset="2"/>
              <a:buChar char="Ø"/>
            </a:pPr>
            <a:r>
              <a:rPr lang="en-GB" noProof="0" dirty="0" smtClean="0"/>
              <a:t>A MW for short-time work?</a:t>
            </a:r>
          </a:p>
          <a:p>
            <a:pPr>
              <a:buFont typeface="Wingdings" panose="05000000000000000000" pitchFamily="2" charset="2"/>
              <a:buChar char="Ø"/>
            </a:pPr>
            <a:r>
              <a:rPr lang="en-GB" dirty="0" smtClean="0"/>
              <a:t>One MW for all?</a:t>
            </a:r>
          </a:p>
          <a:p>
            <a:pPr>
              <a:buFont typeface="Wingdings" panose="05000000000000000000" pitchFamily="2" charset="2"/>
              <a:buChar char="Ø"/>
            </a:pPr>
            <a:r>
              <a:rPr lang="en-GB" noProof="0" dirty="0" smtClean="0"/>
              <a:t>Strategy?</a:t>
            </a:r>
            <a:endParaRPr lang="en-GB" noProof="0" dirty="0"/>
          </a:p>
        </p:txBody>
      </p:sp>
    </p:spTree>
    <p:extLst>
      <p:ext uri="{BB962C8B-B14F-4D97-AF65-F5344CB8AC3E}">
        <p14:creationId xmlns:p14="http://schemas.microsoft.com/office/powerpoint/2010/main" val="10460632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23850" y="323850"/>
            <a:ext cx="8348663" cy="800894"/>
          </a:xfrm>
        </p:spPr>
        <p:txBody>
          <a:bodyPr/>
          <a:lstStyle/>
          <a:p>
            <a:pPr eaLnBrk="1" hangingPunct="1"/>
            <a:r>
              <a:rPr lang="en-GB" altLang="fr-FR" noProof="0" dirty="0" smtClean="0"/>
              <a:t>Discussion</a:t>
            </a:r>
            <a:br>
              <a:rPr lang="en-GB" altLang="fr-FR" noProof="0" dirty="0" smtClean="0"/>
            </a:br>
            <a:r>
              <a:rPr lang="en-GB" altLang="fr-FR" noProof="0" dirty="0" smtClean="0"/>
              <a:t>Why an European MW Policy?</a:t>
            </a:r>
          </a:p>
        </p:txBody>
      </p:sp>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2782" y="2028825"/>
            <a:ext cx="7867650" cy="3419475"/>
          </a:xfrm>
        </p:spPr>
      </p:pic>
      <p:sp>
        <p:nvSpPr>
          <p:cNvPr id="5" name="Tekstvak 4"/>
          <p:cNvSpPr txBox="1"/>
          <p:nvPr/>
        </p:nvSpPr>
        <p:spPr>
          <a:xfrm>
            <a:off x="683568" y="5373216"/>
            <a:ext cx="5448928" cy="369332"/>
          </a:xfrm>
          <a:prstGeom prst="rect">
            <a:avLst/>
          </a:prstGeom>
          <a:noFill/>
        </p:spPr>
        <p:txBody>
          <a:bodyPr wrap="none" rtlCol="0">
            <a:spAutoFit/>
          </a:bodyPr>
          <a:lstStyle/>
          <a:p>
            <a:r>
              <a:rPr lang="en-GB" dirty="0" smtClean="0"/>
              <a:t>The wage struggle = discussion on a societal level</a:t>
            </a:r>
            <a:r>
              <a:rPr lang="nl-BE" dirty="0" smtClean="0"/>
              <a:t>?</a:t>
            </a:r>
            <a:endParaRPr lang="nl-BE"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23850" y="323850"/>
            <a:ext cx="8348663" cy="800894"/>
          </a:xfrm>
        </p:spPr>
        <p:txBody>
          <a:bodyPr/>
          <a:lstStyle/>
          <a:p>
            <a:pPr eaLnBrk="1" hangingPunct="1"/>
            <a:r>
              <a:rPr lang="en-GB" altLang="fr-FR" noProof="0" dirty="0" smtClean="0"/>
              <a:t>Discussion</a:t>
            </a:r>
            <a:br>
              <a:rPr lang="en-GB" altLang="fr-FR" noProof="0" dirty="0" smtClean="0"/>
            </a:br>
            <a:r>
              <a:rPr lang="en-GB" altLang="fr-FR" noProof="0" dirty="0" smtClean="0"/>
              <a:t>Why an European MW Policy?</a:t>
            </a:r>
          </a:p>
        </p:txBody>
      </p:sp>
      <p:sp>
        <p:nvSpPr>
          <p:cNvPr id="2" name="Tijdelijke aanduiding voor inhoud 1"/>
          <p:cNvSpPr>
            <a:spLocks noGrp="1"/>
          </p:cNvSpPr>
          <p:nvPr>
            <p:ph idx="1"/>
          </p:nvPr>
        </p:nvSpPr>
        <p:spPr/>
        <p:txBody>
          <a:bodyPr>
            <a:normAutofit/>
          </a:bodyPr>
          <a:lstStyle/>
          <a:p>
            <a:pPr marL="0" indent="0" eaLnBrk="1" hangingPunct="1">
              <a:spcBef>
                <a:spcPts val="300"/>
              </a:spcBef>
              <a:buNone/>
            </a:pPr>
            <a:r>
              <a:rPr lang="en-GB" altLang="fr-FR" noProof="0" dirty="0" smtClean="0"/>
              <a:t>A European MW Policy based on human rights asks a development based on higher wages and a more equitable wage distribution to sustain the aggregate demand</a:t>
            </a:r>
          </a:p>
          <a:p>
            <a:pPr marL="0" indent="0" eaLnBrk="1" hangingPunct="1">
              <a:spcBef>
                <a:spcPts val="300"/>
              </a:spcBef>
              <a:buNone/>
            </a:pPr>
            <a:endParaRPr lang="en-GB" altLang="fr-FR" noProof="0" dirty="0" smtClean="0"/>
          </a:p>
          <a:p>
            <a:pPr eaLnBrk="1" hangingPunct="1">
              <a:spcBef>
                <a:spcPts val="300"/>
              </a:spcBef>
              <a:buFont typeface="Wingdings" panose="05000000000000000000" pitchFamily="2" charset="2"/>
              <a:buChar char="Ø"/>
            </a:pPr>
            <a:r>
              <a:rPr lang="en-GB" altLang="fr-FR" noProof="0" dirty="0" smtClean="0"/>
              <a:t>MW as a fundamental labour standard</a:t>
            </a:r>
          </a:p>
          <a:p>
            <a:pPr marL="400050" lvl="1" indent="0" eaLnBrk="1" hangingPunct="1">
              <a:spcBef>
                <a:spcPts val="300"/>
              </a:spcBef>
              <a:buFont typeface="Wingdings" pitchFamily="2" charset="2"/>
              <a:buChar char="Ø"/>
            </a:pPr>
            <a:r>
              <a:rPr lang="en-GB" altLang="fr-FR" noProof="0" dirty="0" smtClean="0"/>
              <a:t> Preventing downward wage competition</a:t>
            </a:r>
          </a:p>
          <a:p>
            <a:pPr marL="400050" lvl="1" indent="0" eaLnBrk="1" hangingPunct="1">
              <a:spcBef>
                <a:spcPts val="300"/>
              </a:spcBef>
              <a:buFont typeface="Wingdings" pitchFamily="2" charset="2"/>
              <a:buChar char="Ø"/>
            </a:pPr>
            <a:r>
              <a:rPr lang="en-GB" altLang="fr-FR" noProof="0" dirty="0" smtClean="0"/>
              <a:t> </a:t>
            </a:r>
            <a:r>
              <a:rPr lang="en-GB" altLang="fr-FR" dirty="0" smtClean="0"/>
              <a:t>Stabilising </a:t>
            </a:r>
            <a:r>
              <a:rPr lang="en-GB" altLang="fr-FR" noProof="0" dirty="0" smtClean="0"/>
              <a:t>private demand since workers with low income will spend a large part of the additional income</a:t>
            </a:r>
          </a:p>
          <a:p>
            <a:pPr marL="400050" lvl="1" indent="0" eaLnBrk="1" hangingPunct="1">
              <a:spcBef>
                <a:spcPts val="300"/>
              </a:spcBef>
              <a:buFont typeface="Wingdings" pitchFamily="2" charset="2"/>
              <a:buChar char="Ø"/>
            </a:pPr>
            <a:r>
              <a:rPr lang="en-GB" altLang="fr-FR" noProof="0" dirty="0" smtClean="0"/>
              <a:t> Promote a more egalitarian distribution of income</a:t>
            </a:r>
          </a:p>
          <a:p>
            <a:pPr marL="400050" lvl="1" indent="0" eaLnBrk="1" hangingPunct="1">
              <a:spcBef>
                <a:spcPts val="300"/>
              </a:spcBef>
              <a:buFont typeface="Wingdings" pitchFamily="2" charset="2"/>
              <a:buChar char="Ø"/>
            </a:pPr>
            <a:r>
              <a:rPr lang="en-GB" altLang="fr-FR" noProof="0" dirty="0" smtClean="0"/>
              <a:t> Limiting the low wage sector and preventing working poor by ensuring a decent living standard</a:t>
            </a:r>
          </a:p>
          <a:p>
            <a:pPr marL="0" indent="0">
              <a:buNone/>
            </a:pPr>
            <a:endParaRPr lang="en-GB" noProof="0" dirty="0" smtClean="0"/>
          </a:p>
          <a:p>
            <a:pPr marL="0" indent="0">
              <a:buNone/>
            </a:pPr>
            <a:endParaRPr lang="en-GB" noProof="0" dirty="0"/>
          </a:p>
        </p:txBody>
      </p:sp>
    </p:spTree>
    <p:extLst>
      <p:ext uri="{BB962C8B-B14F-4D97-AF65-F5344CB8AC3E}">
        <p14:creationId xmlns:p14="http://schemas.microsoft.com/office/powerpoint/2010/main" val="22139239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0" y="323850"/>
            <a:ext cx="8348663" cy="800894"/>
          </a:xfrm>
        </p:spPr>
        <p:txBody>
          <a:bodyPr/>
          <a:lstStyle/>
          <a:p>
            <a:r>
              <a:rPr lang="en-GB" noProof="0" dirty="0" smtClean="0"/>
              <a:t>Discussion</a:t>
            </a:r>
            <a:br>
              <a:rPr lang="en-GB" noProof="0" dirty="0" smtClean="0"/>
            </a:br>
            <a:r>
              <a:rPr lang="en-GB" noProof="0" dirty="0" smtClean="0"/>
              <a:t>Living wage or a minimum wage?</a:t>
            </a:r>
            <a:endParaRPr lang="en-GB" noProof="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567" y="1268760"/>
            <a:ext cx="8320169"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hthoek 4"/>
          <p:cNvSpPr/>
          <p:nvPr/>
        </p:nvSpPr>
        <p:spPr>
          <a:xfrm>
            <a:off x="467544" y="4618002"/>
            <a:ext cx="4572000" cy="646331"/>
          </a:xfrm>
          <a:prstGeom prst="rect">
            <a:avLst/>
          </a:prstGeom>
        </p:spPr>
        <p:txBody>
          <a:bodyPr>
            <a:spAutoFit/>
          </a:bodyPr>
          <a:lstStyle/>
          <a:p>
            <a:r>
              <a:rPr lang="en-GB" dirty="0" smtClean="0"/>
              <a:t>Minimum wages in % of median wage of full-time employees, 2012</a:t>
            </a:r>
            <a:endParaRPr lang="en-GB" dirty="0"/>
          </a:p>
        </p:txBody>
      </p:sp>
    </p:spTree>
    <p:extLst>
      <p:ext uri="{BB962C8B-B14F-4D97-AF65-F5344CB8AC3E}">
        <p14:creationId xmlns:p14="http://schemas.microsoft.com/office/powerpoint/2010/main" val="20339845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0" y="323850"/>
            <a:ext cx="8348663" cy="800894"/>
          </a:xfrm>
        </p:spPr>
        <p:txBody>
          <a:bodyPr/>
          <a:lstStyle/>
          <a:p>
            <a:r>
              <a:rPr lang="en-GB" noProof="0" dirty="0" smtClean="0"/>
              <a:t>Discussion</a:t>
            </a:r>
            <a:br>
              <a:rPr lang="en-GB" noProof="0" dirty="0" smtClean="0"/>
            </a:br>
            <a:r>
              <a:rPr lang="en-GB" noProof="0" dirty="0" smtClean="0"/>
              <a:t>Living wage or a minimum wage?</a:t>
            </a:r>
            <a:endParaRPr lang="en-GB" noProof="0" dirty="0"/>
          </a:p>
        </p:txBody>
      </p:sp>
      <p:sp>
        <p:nvSpPr>
          <p:cNvPr id="3" name="Tijdelijke aanduiding voor inhoud 2"/>
          <p:cNvSpPr>
            <a:spLocks noGrp="1"/>
          </p:cNvSpPr>
          <p:nvPr>
            <p:ph idx="1"/>
          </p:nvPr>
        </p:nvSpPr>
        <p:spPr/>
        <p:txBody>
          <a:bodyPr/>
          <a:lstStyle/>
          <a:p>
            <a:r>
              <a:rPr lang="en-GB" altLang="fr-FR" noProof="0" dirty="0" smtClean="0"/>
              <a:t>Living wage = wage paid for a standard working week meeting basic needs of workers and their families and to provide some discretionary income</a:t>
            </a:r>
          </a:p>
          <a:p>
            <a:pPr lvl="1"/>
            <a:r>
              <a:rPr lang="en-GB" altLang="fr-FR" noProof="0" dirty="0" smtClean="0"/>
              <a:t>Living wage &gt; minimum wage</a:t>
            </a:r>
          </a:p>
          <a:p>
            <a:pPr lvl="1"/>
            <a:r>
              <a:rPr lang="en-GB" altLang="fr-FR" noProof="0" dirty="0" smtClean="0"/>
              <a:t>Budget standards?</a:t>
            </a:r>
          </a:p>
          <a:p>
            <a:endParaRPr lang="en-GB" altLang="fr-FR" noProof="0" dirty="0" smtClean="0"/>
          </a:p>
          <a:p>
            <a:r>
              <a:rPr lang="en-GB" altLang="fr-FR" noProof="0" dirty="0" smtClean="0"/>
              <a:t>Minimum wage: the level should be at least 50% of the national average and at least 60% of the national median wage</a:t>
            </a:r>
          </a:p>
          <a:p>
            <a:endParaRPr lang="en-GB" noProof="0" dirty="0"/>
          </a:p>
        </p:txBody>
      </p:sp>
    </p:spTree>
    <p:extLst>
      <p:ext uri="{BB962C8B-B14F-4D97-AF65-F5344CB8AC3E}">
        <p14:creationId xmlns:p14="http://schemas.microsoft.com/office/powerpoint/2010/main" val="53596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2313" y="3861048"/>
            <a:ext cx="7772400" cy="1907927"/>
          </a:xfrm>
        </p:spPr>
        <p:txBody>
          <a:bodyPr/>
          <a:lstStyle/>
          <a:p>
            <a:r>
              <a:rPr lang="en-GB" altLang="fr-FR" dirty="0"/>
              <a:t>European Minimum Wage: </a:t>
            </a:r>
            <a:br>
              <a:rPr lang="en-GB" altLang="fr-FR" dirty="0"/>
            </a:br>
            <a:r>
              <a:rPr lang="en-GB" altLang="fr-FR" dirty="0"/>
              <a:t>a tool against </a:t>
            </a:r>
            <a:r>
              <a:rPr lang="en-GB" altLang="fr-FR" dirty="0" smtClean="0"/>
              <a:t>poverty </a:t>
            </a:r>
            <a:r>
              <a:rPr lang="en-GB" altLang="fr-FR" dirty="0"/>
              <a:t>and inequality ?</a:t>
            </a:r>
            <a:endParaRPr lang="nl-BE" dirty="0"/>
          </a:p>
        </p:txBody>
      </p:sp>
      <p:sp>
        <p:nvSpPr>
          <p:cNvPr id="3" name="Tijdelijke aanduiding voor tekst 2"/>
          <p:cNvSpPr>
            <a:spLocks noGrp="1"/>
          </p:cNvSpPr>
          <p:nvPr>
            <p:ph type="body" idx="1"/>
          </p:nvPr>
        </p:nvSpPr>
        <p:spPr>
          <a:xfrm>
            <a:off x="683568" y="2348880"/>
            <a:ext cx="7772400" cy="1500187"/>
          </a:xfrm>
        </p:spPr>
        <p:txBody>
          <a:bodyPr/>
          <a:lstStyle/>
          <a:p>
            <a:endParaRPr lang="nl-BE"/>
          </a:p>
        </p:txBody>
      </p:sp>
    </p:spTree>
    <p:extLst>
      <p:ext uri="{BB962C8B-B14F-4D97-AF65-F5344CB8AC3E}">
        <p14:creationId xmlns:p14="http://schemas.microsoft.com/office/powerpoint/2010/main" val="7193180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0" y="323850"/>
            <a:ext cx="8348663" cy="800894"/>
          </a:xfrm>
        </p:spPr>
        <p:txBody>
          <a:bodyPr/>
          <a:lstStyle/>
          <a:p>
            <a:r>
              <a:rPr lang="en-GB" noProof="0" dirty="0" smtClean="0"/>
              <a:t>Discussion</a:t>
            </a:r>
            <a:br>
              <a:rPr lang="en-GB" noProof="0" dirty="0" smtClean="0"/>
            </a:br>
            <a:r>
              <a:rPr lang="en-GB" noProof="0" dirty="0" smtClean="0"/>
              <a:t>An other Minimum Wage for part-time work?</a:t>
            </a:r>
            <a:endParaRPr lang="en-GB" noProof="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6" y="1556792"/>
            <a:ext cx="8461825"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hthoek 2"/>
          <p:cNvSpPr/>
          <p:nvPr/>
        </p:nvSpPr>
        <p:spPr>
          <a:xfrm>
            <a:off x="539552" y="5373216"/>
            <a:ext cx="3890809" cy="369332"/>
          </a:xfrm>
          <a:prstGeom prst="rect">
            <a:avLst/>
          </a:prstGeom>
        </p:spPr>
        <p:txBody>
          <a:bodyPr wrap="none">
            <a:spAutoFit/>
          </a:bodyPr>
          <a:lstStyle/>
          <a:p>
            <a:r>
              <a:rPr lang="en-GB" dirty="0" smtClean="0"/>
              <a:t>Shifts in the job structure 2005-2013</a:t>
            </a:r>
            <a:endParaRPr lang="en-GB" dirty="0"/>
          </a:p>
        </p:txBody>
      </p:sp>
    </p:spTree>
    <p:extLst>
      <p:ext uri="{BB962C8B-B14F-4D97-AF65-F5344CB8AC3E}">
        <p14:creationId xmlns:p14="http://schemas.microsoft.com/office/powerpoint/2010/main" val="3162818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23850" y="323850"/>
            <a:ext cx="8348663" cy="800894"/>
          </a:xfrm>
        </p:spPr>
        <p:txBody>
          <a:bodyPr/>
          <a:lstStyle/>
          <a:p>
            <a:r>
              <a:rPr lang="en-GB" noProof="0" dirty="0" smtClean="0"/>
              <a:t>Discussion </a:t>
            </a:r>
            <a:br>
              <a:rPr lang="en-GB" noProof="0" dirty="0" smtClean="0"/>
            </a:br>
            <a:r>
              <a:rPr lang="en-GB" noProof="0" dirty="0" smtClean="0"/>
              <a:t>An other Minimum Wage for part-time work?</a:t>
            </a:r>
            <a:br>
              <a:rPr lang="en-GB" noProof="0" dirty="0" smtClean="0"/>
            </a:br>
            <a:endParaRPr lang="en-GB" noProof="0" dirty="0"/>
          </a:p>
        </p:txBody>
      </p:sp>
      <p:sp>
        <p:nvSpPr>
          <p:cNvPr id="4" name="Tijdelijke aanduiding voor inhoud 3"/>
          <p:cNvSpPr>
            <a:spLocks noGrp="1"/>
          </p:cNvSpPr>
          <p:nvPr>
            <p:ph idx="1"/>
          </p:nvPr>
        </p:nvSpPr>
        <p:spPr/>
        <p:txBody>
          <a:bodyPr/>
          <a:lstStyle/>
          <a:p>
            <a:pPr>
              <a:buFont typeface="Wingdings" panose="05000000000000000000" pitchFamily="2" charset="2"/>
              <a:buChar char="Ø"/>
            </a:pPr>
            <a:r>
              <a:rPr lang="en-GB" noProof="0" dirty="0" smtClean="0"/>
              <a:t>Higher minimum wage for short-time work?</a:t>
            </a:r>
          </a:p>
          <a:p>
            <a:pPr lvl="1"/>
            <a:r>
              <a:rPr lang="en-GB" noProof="0" dirty="0" smtClean="0"/>
              <a:t>Negative stimulus for employers</a:t>
            </a:r>
          </a:p>
          <a:p>
            <a:pPr lvl="1"/>
            <a:r>
              <a:rPr lang="en-GB" noProof="0" dirty="0" smtClean="0"/>
              <a:t>Positive income effect</a:t>
            </a:r>
          </a:p>
          <a:p>
            <a:endParaRPr lang="en-GB" noProof="0" dirty="0" smtClean="0"/>
          </a:p>
          <a:p>
            <a:pPr>
              <a:buFont typeface="Wingdings" panose="05000000000000000000" pitchFamily="2" charset="2"/>
              <a:buChar char="Ø"/>
            </a:pPr>
            <a:r>
              <a:rPr lang="en-GB" noProof="0" dirty="0" smtClean="0"/>
              <a:t>Stimulus for collective bargaining on short-time work</a:t>
            </a:r>
          </a:p>
          <a:p>
            <a:endParaRPr lang="en-GB" noProof="0" dirty="0" smtClean="0"/>
          </a:p>
          <a:p>
            <a:pPr marL="0" indent="0">
              <a:buNone/>
            </a:pPr>
            <a:endParaRPr lang="en-GB" noProof="0" dirty="0" smtClean="0"/>
          </a:p>
          <a:p>
            <a:endParaRPr lang="en-GB" noProof="0" dirty="0"/>
          </a:p>
        </p:txBody>
      </p:sp>
    </p:spTree>
    <p:extLst>
      <p:ext uri="{BB962C8B-B14F-4D97-AF65-F5344CB8AC3E}">
        <p14:creationId xmlns:p14="http://schemas.microsoft.com/office/powerpoint/2010/main" val="3613763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323850" y="323850"/>
            <a:ext cx="8348663" cy="800894"/>
          </a:xfrm>
        </p:spPr>
        <p:txBody>
          <a:bodyPr/>
          <a:lstStyle/>
          <a:p>
            <a:r>
              <a:rPr lang="en-GB" noProof="0" dirty="0" smtClean="0"/>
              <a:t>Discussion</a:t>
            </a:r>
            <a:br>
              <a:rPr lang="en-GB" noProof="0" dirty="0" smtClean="0"/>
            </a:br>
            <a:r>
              <a:rPr lang="en-GB" noProof="0" dirty="0" smtClean="0"/>
              <a:t>One fits all?</a:t>
            </a:r>
            <a:endParaRPr lang="en-GB" noProof="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772816"/>
            <a:ext cx="7992888" cy="4401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hthoek 5"/>
          <p:cNvSpPr/>
          <p:nvPr/>
        </p:nvSpPr>
        <p:spPr>
          <a:xfrm>
            <a:off x="611560" y="6173963"/>
            <a:ext cx="4506362" cy="369332"/>
          </a:xfrm>
          <a:prstGeom prst="rect">
            <a:avLst/>
          </a:prstGeom>
        </p:spPr>
        <p:txBody>
          <a:bodyPr wrap="none">
            <a:spAutoFit/>
          </a:bodyPr>
          <a:lstStyle/>
          <a:p>
            <a:r>
              <a:rPr lang="en-GB" dirty="0"/>
              <a:t>Collective bargaining coverage 2008-2010</a:t>
            </a:r>
            <a:endParaRPr lang="nl-BE" dirty="0"/>
          </a:p>
        </p:txBody>
      </p:sp>
    </p:spTree>
    <p:extLst>
      <p:ext uri="{BB962C8B-B14F-4D97-AF65-F5344CB8AC3E}">
        <p14:creationId xmlns:p14="http://schemas.microsoft.com/office/powerpoint/2010/main" val="41287964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323850" y="323850"/>
            <a:ext cx="8348663" cy="800894"/>
          </a:xfrm>
        </p:spPr>
        <p:txBody>
          <a:bodyPr/>
          <a:lstStyle/>
          <a:p>
            <a:r>
              <a:rPr lang="en-GB" noProof="0" dirty="0" smtClean="0"/>
              <a:t>Discussion</a:t>
            </a:r>
            <a:br>
              <a:rPr lang="en-GB" noProof="0" dirty="0" smtClean="0"/>
            </a:br>
            <a:r>
              <a:rPr lang="en-GB" noProof="0" dirty="0" smtClean="0"/>
              <a:t>One fits all?</a:t>
            </a:r>
            <a:br>
              <a:rPr lang="en-GB" noProof="0" dirty="0" smtClean="0"/>
            </a:br>
            <a:endParaRPr lang="en-GB" noProof="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29" y="1724270"/>
            <a:ext cx="7972344" cy="4397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hthoek 5"/>
          <p:cNvSpPr/>
          <p:nvPr/>
        </p:nvSpPr>
        <p:spPr>
          <a:xfrm>
            <a:off x="611560" y="6121754"/>
            <a:ext cx="2749471" cy="369332"/>
          </a:xfrm>
          <a:prstGeom prst="rect">
            <a:avLst/>
          </a:prstGeom>
        </p:spPr>
        <p:txBody>
          <a:bodyPr wrap="none">
            <a:spAutoFit/>
          </a:bodyPr>
          <a:lstStyle/>
          <a:p>
            <a:r>
              <a:rPr lang="en-GB" dirty="0"/>
              <a:t>Union density 2008-2010</a:t>
            </a:r>
            <a:endParaRPr lang="nl-BE" dirty="0"/>
          </a:p>
        </p:txBody>
      </p:sp>
    </p:spTree>
    <p:extLst>
      <p:ext uri="{BB962C8B-B14F-4D97-AF65-F5344CB8AC3E}">
        <p14:creationId xmlns:p14="http://schemas.microsoft.com/office/powerpoint/2010/main" val="20371800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23850" y="323850"/>
            <a:ext cx="8348663" cy="800894"/>
          </a:xfrm>
        </p:spPr>
        <p:txBody>
          <a:bodyPr/>
          <a:lstStyle/>
          <a:p>
            <a:r>
              <a:rPr lang="en-GB" noProof="0" dirty="0" smtClean="0"/>
              <a:t>Discussion</a:t>
            </a:r>
            <a:br>
              <a:rPr lang="en-GB" noProof="0" dirty="0" smtClean="0"/>
            </a:br>
            <a:r>
              <a:rPr lang="en-GB" noProof="0" dirty="0" smtClean="0"/>
              <a:t>One fits all?</a:t>
            </a:r>
            <a:endParaRPr lang="en-GB" noProof="0" dirty="0"/>
          </a:p>
        </p:txBody>
      </p:sp>
      <p:sp>
        <p:nvSpPr>
          <p:cNvPr id="4" name="Tijdelijke aanduiding voor inhoud 3"/>
          <p:cNvSpPr>
            <a:spLocks noGrp="1"/>
          </p:cNvSpPr>
          <p:nvPr>
            <p:ph idx="1"/>
          </p:nvPr>
        </p:nvSpPr>
        <p:spPr/>
        <p:txBody>
          <a:bodyPr>
            <a:normAutofit fontScale="92500" lnSpcReduction="20000"/>
          </a:bodyPr>
          <a:lstStyle/>
          <a:p>
            <a:pPr marL="0" indent="0">
              <a:buNone/>
            </a:pPr>
            <a:r>
              <a:rPr lang="en-GB" noProof="0" dirty="0"/>
              <a:t>How do we answer the doubts from social partners?</a:t>
            </a:r>
          </a:p>
          <a:p>
            <a:pPr>
              <a:buFont typeface="Wingdings" panose="05000000000000000000" pitchFamily="2" charset="2"/>
              <a:buChar char="Ø"/>
            </a:pPr>
            <a:r>
              <a:rPr lang="en-GB" noProof="0" dirty="0"/>
              <a:t>Autonomy of social partners?</a:t>
            </a:r>
          </a:p>
          <a:p>
            <a:pPr>
              <a:buFont typeface="Wingdings" panose="05000000000000000000" pitchFamily="2" charset="2"/>
              <a:buChar char="Ø"/>
            </a:pPr>
            <a:r>
              <a:rPr lang="en-GB" noProof="0" dirty="0"/>
              <a:t>MW regulation will reduce wages</a:t>
            </a:r>
            <a:r>
              <a:rPr lang="en-GB" noProof="0" dirty="0" smtClean="0"/>
              <a:t>?</a:t>
            </a:r>
          </a:p>
          <a:p>
            <a:pPr>
              <a:buFont typeface="Wingdings" panose="05000000000000000000" pitchFamily="2" charset="2"/>
              <a:buChar char="Ø"/>
            </a:pPr>
            <a:r>
              <a:rPr lang="en-GB" dirty="0" smtClean="0"/>
              <a:t>MW = only for industrial, standardized production where cost-reduction is the factor in the competition</a:t>
            </a:r>
            <a:endParaRPr lang="en-GB" noProof="0" dirty="0" smtClean="0"/>
          </a:p>
          <a:p>
            <a:pPr>
              <a:buFont typeface="Wingdings" panose="05000000000000000000" pitchFamily="2" charset="2"/>
              <a:buChar char="Ø"/>
            </a:pPr>
            <a:endParaRPr lang="en-GB" noProof="0" dirty="0" smtClean="0"/>
          </a:p>
          <a:p>
            <a:pPr marL="0" indent="0">
              <a:buNone/>
            </a:pPr>
            <a:r>
              <a:rPr lang="en-GB" noProof="0" dirty="0"/>
              <a:t>Enhancing rich diversity?</a:t>
            </a:r>
          </a:p>
          <a:p>
            <a:pPr>
              <a:buFont typeface="Wingdings" panose="05000000000000000000" pitchFamily="2" charset="2"/>
              <a:buChar char="Ø"/>
            </a:pPr>
            <a:r>
              <a:rPr lang="en-GB" noProof="0" dirty="0" smtClean="0"/>
              <a:t>Different MW depending of type of production?</a:t>
            </a:r>
          </a:p>
          <a:p>
            <a:pPr lvl="1">
              <a:buFont typeface="Wingdings" panose="05000000000000000000" pitchFamily="2" charset="2"/>
              <a:buChar char="Ø"/>
            </a:pPr>
            <a:r>
              <a:rPr lang="en-GB" noProof="0" dirty="0" err="1" smtClean="0"/>
              <a:t>Sectoral</a:t>
            </a:r>
            <a:r>
              <a:rPr lang="en-GB" noProof="0" dirty="0" smtClean="0"/>
              <a:t> or firm level?</a:t>
            </a:r>
          </a:p>
          <a:p>
            <a:pPr>
              <a:buFont typeface="Wingdings" panose="05000000000000000000" pitchFamily="2" charset="2"/>
              <a:buChar char="Ø"/>
            </a:pPr>
            <a:r>
              <a:rPr lang="en-GB" noProof="0" dirty="0" smtClean="0"/>
              <a:t>National standards?</a:t>
            </a:r>
            <a:endParaRPr lang="en-GB" dirty="0"/>
          </a:p>
          <a:p>
            <a:pPr lvl="1">
              <a:buFont typeface="Wingdings" panose="05000000000000000000" pitchFamily="2" charset="2"/>
              <a:buChar char="Ø"/>
            </a:pPr>
            <a:r>
              <a:rPr lang="en-GB" noProof="0" dirty="0" smtClean="0"/>
              <a:t>Collective </a:t>
            </a:r>
            <a:r>
              <a:rPr lang="en-GB" noProof="0" dirty="0"/>
              <a:t>bargaining national </a:t>
            </a:r>
            <a:r>
              <a:rPr lang="en-GB" noProof="0" dirty="0" smtClean="0"/>
              <a:t>level</a:t>
            </a:r>
          </a:p>
          <a:p>
            <a:pPr>
              <a:buFont typeface="Wingdings" panose="05000000000000000000" pitchFamily="2" charset="2"/>
              <a:buChar char="Ø"/>
            </a:pPr>
            <a:r>
              <a:rPr lang="en-GB" dirty="0" err="1" smtClean="0"/>
              <a:t>Eu</a:t>
            </a:r>
            <a:r>
              <a:rPr lang="en-GB" dirty="0" smtClean="0"/>
              <a:t> standards or common norms</a:t>
            </a:r>
          </a:p>
          <a:p>
            <a:pPr lvl="1">
              <a:buFont typeface="Wingdings" panose="05000000000000000000" pitchFamily="2" charset="2"/>
              <a:buChar char="Ø"/>
            </a:pPr>
            <a:r>
              <a:rPr lang="en-GB" noProof="0" dirty="0" smtClean="0"/>
              <a:t>methodology</a:t>
            </a:r>
            <a:r>
              <a:rPr lang="en-GB" noProof="0" dirty="0"/>
              <a:t>: monitoring – blaming/shaming – sanctioning ?</a:t>
            </a:r>
          </a:p>
          <a:p>
            <a:pPr marL="457200" lvl="1" indent="0">
              <a:buNone/>
            </a:pPr>
            <a:endParaRPr lang="en-GB" noProof="0" dirty="0"/>
          </a:p>
          <a:p>
            <a:pPr marL="0" indent="0">
              <a:buNone/>
            </a:pPr>
            <a:endParaRPr lang="en-GB" noProof="0" dirty="0" smtClean="0"/>
          </a:p>
          <a:p>
            <a:pPr>
              <a:buFont typeface="Wingdings" panose="05000000000000000000" pitchFamily="2" charset="2"/>
              <a:buChar char="Ø"/>
            </a:pPr>
            <a:endParaRPr lang="en-GB" noProof="0" dirty="0"/>
          </a:p>
          <a:p>
            <a:pPr marL="0" indent="0">
              <a:buNone/>
            </a:pPr>
            <a:endParaRPr lang="en-GB" noProof="0" dirty="0" smtClean="0"/>
          </a:p>
          <a:p>
            <a:pPr lvl="1"/>
            <a:endParaRPr lang="en-GB" noProof="0" dirty="0" smtClean="0"/>
          </a:p>
          <a:p>
            <a:endParaRPr lang="en-GB" noProof="0" dirty="0"/>
          </a:p>
        </p:txBody>
      </p:sp>
    </p:spTree>
    <p:extLst>
      <p:ext uri="{BB962C8B-B14F-4D97-AF65-F5344CB8AC3E}">
        <p14:creationId xmlns:p14="http://schemas.microsoft.com/office/powerpoint/2010/main" val="2727500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23850" y="323850"/>
            <a:ext cx="8348663" cy="800894"/>
          </a:xfrm>
        </p:spPr>
        <p:txBody>
          <a:bodyPr/>
          <a:lstStyle/>
          <a:p>
            <a:r>
              <a:rPr lang="en-GB" noProof="0" dirty="0" smtClean="0"/>
              <a:t>Discussion</a:t>
            </a:r>
            <a:br>
              <a:rPr lang="en-GB" noProof="0" dirty="0" smtClean="0"/>
            </a:br>
            <a:r>
              <a:rPr lang="en-GB" noProof="0" dirty="0" smtClean="0"/>
              <a:t>Which strategy?</a:t>
            </a:r>
            <a:endParaRPr lang="en-GB" noProof="0" dirty="0"/>
          </a:p>
        </p:txBody>
      </p:sp>
      <p:sp>
        <p:nvSpPr>
          <p:cNvPr id="4" name="Tijdelijke aanduiding voor inhoud 3"/>
          <p:cNvSpPr>
            <a:spLocks noGrp="1"/>
          </p:cNvSpPr>
          <p:nvPr>
            <p:ph idx="1"/>
          </p:nvPr>
        </p:nvSpPr>
        <p:spPr/>
        <p:txBody>
          <a:bodyPr/>
          <a:lstStyle/>
          <a:p>
            <a:pPr>
              <a:buFont typeface="Wingdings" panose="05000000000000000000" pitchFamily="2" charset="2"/>
              <a:buChar char="Ø"/>
            </a:pPr>
            <a:r>
              <a:rPr lang="en-GB" noProof="0" dirty="0" smtClean="0"/>
              <a:t>Different strategies?</a:t>
            </a:r>
          </a:p>
          <a:p>
            <a:pPr lvl="1">
              <a:buFont typeface="Wingdings" panose="05000000000000000000" pitchFamily="2" charset="2"/>
              <a:buChar char="Ø"/>
            </a:pPr>
            <a:r>
              <a:rPr lang="en-GB" noProof="0" dirty="0" smtClean="0"/>
              <a:t>Strategy on the national level</a:t>
            </a:r>
          </a:p>
          <a:p>
            <a:pPr lvl="2">
              <a:buFont typeface="Wingdings" panose="05000000000000000000" pitchFamily="2" charset="2"/>
              <a:buChar char="Ø"/>
            </a:pPr>
            <a:r>
              <a:rPr lang="en-GB" noProof="0" dirty="0" err="1" smtClean="0"/>
              <a:t>Sectoral</a:t>
            </a:r>
            <a:r>
              <a:rPr lang="en-GB" noProof="0" dirty="0" smtClean="0"/>
              <a:t> MW?</a:t>
            </a:r>
          </a:p>
          <a:p>
            <a:pPr lvl="2">
              <a:buFont typeface="Wingdings" panose="05000000000000000000" pitchFamily="2" charset="2"/>
              <a:buChar char="Ø"/>
            </a:pPr>
            <a:r>
              <a:rPr lang="en-GB" noProof="0" dirty="0" smtClean="0"/>
              <a:t>National MW? (common norms)</a:t>
            </a:r>
          </a:p>
          <a:p>
            <a:pPr lvl="1">
              <a:buFont typeface="Wingdings" panose="05000000000000000000" pitchFamily="2" charset="2"/>
              <a:buChar char="Ø"/>
            </a:pPr>
            <a:r>
              <a:rPr lang="en-GB" noProof="0" dirty="0" smtClean="0"/>
              <a:t>Strategy on European level</a:t>
            </a:r>
          </a:p>
          <a:p>
            <a:pPr lvl="2">
              <a:buFont typeface="Wingdings" panose="05000000000000000000" pitchFamily="2" charset="2"/>
              <a:buChar char="Ø"/>
            </a:pPr>
            <a:r>
              <a:rPr lang="en-GB" noProof="0" dirty="0" smtClean="0"/>
              <a:t>Method of open coordination?</a:t>
            </a:r>
          </a:p>
          <a:p>
            <a:pPr lvl="2">
              <a:buFont typeface="Wingdings" panose="05000000000000000000" pitchFamily="2" charset="2"/>
              <a:buChar char="Ø"/>
            </a:pPr>
            <a:r>
              <a:rPr lang="en-GB" noProof="0" dirty="0" err="1" smtClean="0"/>
              <a:t>Titel</a:t>
            </a:r>
            <a:r>
              <a:rPr lang="en-GB" noProof="0" dirty="0" smtClean="0"/>
              <a:t> 11 of Treaty</a:t>
            </a:r>
          </a:p>
          <a:p>
            <a:pPr marL="457200" lvl="1" indent="0">
              <a:buNone/>
            </a:pPr>
            <a:endParaRPr lang="en-GB" noProof="0" dirty="0" smtClean="0"/>
          </a:p>
          <a:p>
            <a:pPr lvl="2">
              <a:buFont typeface="Wingdings" panose="05000000000000000000" pitchFamily="2" charset="2"/>
              <a:buChar char="Ø"/>
            </a:pPr>
            <a:endParaRPr lang="en-GB" noProof="0" dirty="0" smtClean="0"/>
          </a:p>
        </p:txBody>
      </p:sp>
    </p:spTree>
    <p:extLst>
      <p:ext uri="{BB962C8B-B14F-4D97-AF65-F5344CB8AC3E}">
        <p14:creationId xmlns:p14="http://schemas.microsoft.com/office/powerpoint/2010/main" val="33483164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GB" dirty="0" smtClean="0"/>
              <a:t>Thank you</a:t>
            </a:r>
            <a:endParaRPr lang="en-GB" dirty="0"/>
          </a:p>
        </p:txBody>
      </p:sp>
      <p:sp>
        <p:nvSpPr>
          <p:cNvPr id="5" name="Tijdelijke aanduiding voor tekst 4"/>
          <p:cNvSpPr>
            <a:spLocks noGrp="1"/>
          </p:cNvSpPr>
          <p:nvPr>
            <p:ph type="body" idx="1"/>
          </p:nvPr>
        </p:nvSpPr>
        <p:spPr/>
        <p:txBody>
          <a:bodyPr/>
          <a:lstStyle/>
          <a:p>
            <a:endParaRPr lang="nl-BE"/>
          </a:p>
        </p:txBody>
      </p:sp>
    </p:spTree>
    <p:extLst>
      <p:ext uri="{BB962C8B-B14F-4D97-AF65-F5344CB8AC3E}">
        <p14:creationId xmlns:p14="http://schemas.microsoft.com/office/powerpoint/2010/main" val="11366638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2313" y="3573016"/>
            <a:ext cx="7772400" cy="2195959"/>
          </a:xfrm>
        </p:spPr>
        <p:txBody>
          <a:bodyPr>
            <a:normAutofit fontScale="90000"/>
          </a:bodyPr>
          <a:lstStyle/>
          <a:p>
            <a:r>
              <a:rPr lang="nl-BE" dirty="0" smtClean="0"/>
              <a:t>An </a:t>
            </a:r>
            <a:r>
              <a:rPr lang="nl-BE" dirty="0" err="1" smtClean="0"/>
              <a:t>enhanced</a:t>
            </a:r>
            <a:r>
              <a:rPr lang="nl-BE" dirty="0" smtClean="0"/>
              <a:t> </a:t>
            </a:r>
            <a:r>
              <a:rPr lang="nl-BE" dirty="0" err="1" smtClean="0"/>
              <a:t>social</a:t>
            </a:r>
            <a:r>
              <a:rPr lang="nl-BE" dirty="0" smtClean="0"/>
              <a:t> </a:t>
            </a:r>
            <a:r>
              <a:rPr lang="nl-BE" dirty="0" err="1" smtClean="0"/>
              <a:t>and</a:t>
            </a:r>
            <a:r>
              <a:rPr lang="nl-BE" dirty="0" smtClean="0"/>
              <a:t> </a:t>
            </a:r>
            <a:r>
              <a:rPr lang="nl-BE" dirty="0" err="1" smtClean="0"/>
              <a:t>civil</a:t>
            </a:r>
            <a:r>
              <a:rPr lang="nl-BE" dirty="0" smtClean="0"/>
              <a:t> </a:t>
            </a:r>
            <a:r>
              <a:rPr lang="nl-BE" dirty="0" err="1" smtClean="0"/>
              <a:t>dialogue</a:t>
            </a:r>
            <a:r>
              <a:rPr lang="nl-BE" dirty="0" smtClean="0"/>
              <a:t> </a:t>
            </a:r>
            <a:r>
              <a:rPr lang="nl-BE" dirty="0" err="1" smtClean="0"/>
              <a:t>for</a:t>
            </a:r>
            <a:r>
              <a:rPr lang="nl-BE" dirty="0" smtClean="0"/>
              <a:t> a more </a:t>
            </a:r>
            <a:r>
              <a:rPr lang="nl-BE" dirty="0" err="1" smtClean="0"/>
              <a:t>social</a:t>
            </a:r>
            <a:r>
              <a:rPr lang="nl-BE" dirty="0" smtClean="0"/>
              <a:t>, </a:t>
            </a:r>
            <a:r>
              <a:rPr lang="nl-BE" dirty="0" err="1" smtClean="0"/>
              <a:t>sustainable</a:t>
            </a:r>
            <a:r>
              <a:rPr lang="nl-BE" dirty="0" smtClean="0"/>
              <a:t> </a:t>
            </a:r>
            <a:r>
              <a:rPr lang="nl-BE" dirty="0" err="1" smtClean="0"/>
              <a:t>and</a:t>
            </a:r>
            <a:r>
              <a:rPr lang="nl-BE" dirty="0" smtClean="0"/>
              <a:t> </a:t>
            </a:r>
            <a:r>
              <a:rPr lang="nl-BE" dirty="0" err="1" smtClean="0"/>
              <a:t>democratic</a:t>
            </a:r>
            <a:r>
              <a:rPr lang="nl-BE" dirty="0" smtClean="0"/>
              <a:t> Europe</a:t>
            </a:r>
            <a:endParaRPr lang="nl-BE" dirty="0"/>
          </a:p>
        </p:txBody>
      </p:sp>
      <p:sp>
        <p:nvSpPr>
          <p:cNvPr id="3" name="Tijdelijke aanduiding voor tekst 2"/>
          <p:cNvSpPr>
            <a:spLocks noGrp="1"/>
          </p:cNvSpPr>
          <p:nvPr>
            <p:ph type="body" idx="1"/>
          </p:nvPr>
        </p:nvSpPr>
        <p:spPr>
          <a:xfrm>
            <a:off x="683568" y="2060848"/>
            <a:ext cx="7772400" cy="1500187"/>
          </a:xfrm>
        </p:spPr>
        <p:txBody>
          <a:bodyPr/>
          <a:lstStyle/>
          <a:p>
            <a:endParaRPr lang="nl-BE"/>
          </a:p>
        </p:txBody>
      </p:sp>
    </p:spTree>
    <p:extLst>
      <p:ext uri="{BB962C8B-B14F-4D97-AF65-F5344CB8AC3E}">
        <p14:creationId xmlns:p14="http://schemas.microsoft.com/office/powerpoint/2010/main" val="39577642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The </a:t>
            </a:r>
            <a:r>
              <a:rPr lang="nl-BE" dirty="0" err="1" smtClean="0"/>
              <a:t>social</a:t>
            </a:r>
            <a:r>
              <a:rPr lang="nl-BE" dirty="0" smtClean="0"/>
              <a:t> </a:t>
            </a:r>
            <a:r>
              <a:rPr lang="nl-BE" dirty="0" err="1" smtClean="0"/>
              <a:t>dialogue</a:t>
            </a:r>
            <a:r>
              <a:rPr lang="nl-BE" dirty="0" smtClean="0"/>
              <a:t> in </a:t>
            </a:r>
            <a:r>
              <a:rPr lang="nl-BE" dirty="0" err="1" smtClean="0"/>
              <a:t>times</a:t>
            </a:r>
            <a:r>
              <a:rPr lang="nl-BE" dirty="0" smtClean="0"/>
              <a:t> of crisis</a:t>
            </a:r>
            <a:endParaRPr lang="nl-BE" dirty="0"/>
          </a:p>
        </p:txBody>
      </p:sp>
      <p:sp>
        <p:nvSpPr>
          <p:cNvPr id="3" name="Tijdelijke aanduiding voor tekst 2"/>
          <p:cNvSpPr>
            <a:spLocks noGrp="1"/>
          </p:cNvSpPr>
          <p:nvPr>
            <p:ph type="body" idx="1"/>
          </p:nvPr>
        </p:nvSpPr>
        <p:spPr/>
        <p:txBody>
          <a:bodyPr/>
          <a:lstStyle/>
          <a:p>
            <a:r>
              <a:rPr lang="nl-BE" sz="3600" dirty="0" smtClean="0"/>
              <a:t>Dr. Stephen Bach</a:t>
            </a:r>
            <a:endParaRPr lang="nl-BE" sz="3600" dirty="0"/>
          </a:p>
        </p:txBody>
      </p:sp>
    </p:spTree>
    <p:extLst>
      <p:ext uri="{BB962C8B-B14F-4D97-AF65-F5344CB8AC3E}">
        <p14:creationId xmlns:p14="http://schemas.microsoft.com/office/powerpoint/2010/main" val="2682060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p:nvPr>
        </p:nvSpPr>
        <p:spPr>
          <a:xfrm>
            <a:off x="428625" y="2214563"/>
            <a:ext cx="8286750" cy="1393825"/>
          </a:xfrm>
        </p:spPr>
        <p:txBody>
          <a:bodyPr/>
          <a:lstStyle/>
          <a:p>
            <a:r>
              <a:rPr lang="en-GB" sz="4000" smtClean="0">
                <a:solidFill>
                  <a:srgbClr val="FF0000"/>
                </a:solidFill>
                <a:latin typeface="Georgia" pitchFamily="18" charset="0"/>
                <a:ea typeface="ＭＳ Ｐゴシック" pitchFamily="34" charset="-128"/>
                <a:cs typeface="Arial" charset="0"/>
              </a:rPr>
              <a:t/>
            </a:r>
            <a:br>
              <a:rPr lang="en-GB" sz="4000" smtClean="0">
                <a:solidFill>
                  <a:srgbClr val="FF0000"/>
                </a:solidFill>
                <a:latin typeface="Georgia" pitchFamily="18" charset="0"/>
                <a:ea typeface="ＭＳ Ｐゴシック" pitchFamily="34" charset="-128"/>
                <a:cs typeface="Arial" charset="0"/>
              </a:rPr>
            </a:br>
            <a:r>
              <a:rPr lang="en-GB" sz="4000" smtClean="0">
                <a:solidFill>
                  <a:srgbClr val="FF0000"/>
                </a:solidFill>
                <a:latin typeface="Georgia" pitchFamily="18" charset="0"/>
                <a:ea typeface="ＭＳ Ｐゴシック" pitchFamily="34" charset="-128"/>
                <a:cs typeface="Arial" charset="0"/>
              </a:rPr>
              <a:t/>
            </a:r>
            <a:br>
              <a:rPr lang="en-GB" sz="4000" smtClean="0">
                <a:solidFill>
                  <a:srgbClr val="FF0000"/>
                </a:solidFill>
                <a:latin typeface="Georgia" pitchFamily="18" charset="0"/>
                <a:ea typeface="ＭＳ Ｐゴシック" pitchFamily="34" charset="-128"/>
                <a:cs typeface="Arial" charset="0"/>
              </a:rPr>
            </a:br>
            <a:r>
              <a:rPr lang="en-GB" sz="4000" smtClean="0">
                <a:solidFill>
                  <a:srgbClr val="FF0000"/>
                </a:solidFill>
                <a:latin typeface="Georgia" pitchFamily="18" charset="0"/>
                <a:ea typeface="ＭＳ Ｐゴシック" pitchFamily="34" charset="-128"/>
                <a:cs typeface="Arial" charset="0"/>
              </a:rPr>
              <a:t>Madrid April 24</a:t>
            </a:r>
            <a:r>
              <a:rPr lang="en-GB" sz="4000" baseline="30000" smtClean="0">
                <a:solidFill>
                  <a:srgbClr val="FF0000"/>
                </a:solidFill>
                <a:latin typeface="Georgia" pitchFamily="18" charset="0"/>
                <a:ea typeface="ＭＳ Ｐゴシック" pitchFamily="34" charset="-128"/>
                <a:cs typeface="Arial" charset="0"/>
              </a:rPr>
              <a:t>th</a:t>
            </a:r>
            <a:r>
              <a:rPr lang="en-GB" sz="4000" smtClean="0">
                <a:solidFill>
                  <a:srgbClr val="FF0000"/>
                </a:solidFill>
                <a:latin typeface="Georgia" pitchFamily="18" charset="0"/>
                <a:ea typeface="ＭＳ Ｐゴシック" pitchFamily="34" charset="-128"/>
                <a:cs typeface="Arial" charset="0"/>
              </a:rPr>
              <a:t> 2014</a:t>
            </a:r>
            <a:br>
              <a:rPr lang="en-GB" sz="4000" smtClean="0">
                <a:solidFill>
                  <a:srgbClr val="FF0000"/>
                </a:solidFill>
                <a:latin typeface="Georgia" pitchFamily="18" charset="0"/>
                <a:ea typeface="ＭＳ Ｐゴシック" pitchFamily="34" charset="-128"/>
                <a:cs typeface="Arial" charset="0"/>
              </a:rPr>
            </a:br>
            <a:r>
              <a:rPr lang="en-GB" sz="4000" smtClean="0">
                <a:solidFill>
                  <a:srgbClr val="FF0000"/>
                </a:solidFill>
                <a:latin typeface="Georgia" pitchFamily="18" charset="0"/>
                <a:ea typeface="ＭＳ Ｐゴシック" pitchFamily="34" charset="-128"/>
                <a:cs typeface="Arial" charset="0"/>
              </a:rPr>
              <a:t> </a:t>
            </a:r>
            <a:r>
              <a:rPr lang="en-GB" smtClean="0">
                <a:solidFill>
                  <a:srgbClr val="FF0000"/>
                </a:solidFill>
                <a:latin typeface="Georgia" pitchFamily="18" charset="0"/>
                <a:ea typeface="ＭＳ Ｐゴシック" pitchFamily="34" charset="-128"/>
                <a:cs typeface="Arial" charset="0"/>
              </a:rPr>
              <a:t/>
            </a:r>
            <a:br>
              <a:rPr lang="en-GB" smtClean="0">
                <a:solidFill>
                  <a:srgbClr val="FF0000"/>
                </a:solidFill>
                <a:latin typeface="Georgia" pitchFamily="18" charset="0"/>
                <a:ea typeface="ＭＳ Ｐゴシック" pitchFamily="34" charset="-128"/>
                <a:cs typeface="Arial" charset="0"/>
              </a:rPr>
            </a:br>
            <a:r>
              <a:rPr lang="en-GB" sz="4000" smtClean="0">
                <a:solidFill>
                  <a:srgbClr val="FF0000"/>
                </a:solidFill>
                <a:latin typeface="Georgia" pitchFamily="18" charset="0"/>
                <a:ea typeface="ＭＳ Ｐゴシック" pitchFamily="34" charset="-128"/>
                <a:cs typeface="Arial" charset="0"/>
              </a:rPr>
              <a:t>Social Dialogue in times of Crisis </a:t>
            </a:r>
            <a:r>
              <a:rPr lang="en-GB" sz="3200" smtClean="0">
                <a:solidFill>
                  <a:srgbClr val="FF0000"/>
                </a:solidFill>
                <a:latin typeface="Georgia" pitchFamily="18" charset="0"/>
                <a:ea typeface="ＭＳ Ｐゴシック" pitchFamily="34" charset="-128"/>
                <a:cs typeface="Arial" charset="0"/>
              </a:rPr>
              <a:t/>
            </a:r>
            <a:br>
              <a:rPr lang="en-GB" sz="3200" smtClean="0">
                <a:solidFill>
                  <a:srgbClr val="FF0000"/>
                </a:solidFill>
                <a:latin typeface="Georgia" pitchFamily="18" charset="0"/>
                <a:ea typeface="ＭＳ Ｐゴシック" pitchFamily="34" charset="-128"/>
                <a:cs typeface="Arial" charset="0"/>
              </a:rPr>
            </a:br>
            <a:r>
              <a:rPr lang="en-GB" smtClean="0">
                <a:latin typeface="Georgia" pitchFamily="18" charset="0"/>
                <a:ea typeface="ＭＳ Ｐゴシック" pitchFamily="34" charset="-128"/>
                <a:cs typeface="Georgia" pitchFamily="18" charset="0"/>
              </a:rPr>
              <a:t/>
            </a:r>
            <a:br>
              <a:rPr lang="en-GB" smtClean="0">
                <a:latin typeface="Georgia" pitchFamily="18" charset="0"/>
                <a:ea typeface="ＭＳ Ｐゴシック" pitchFamily="34" charset="-128"/>
                <a:cs typeface="Georgia" pitchFamily="18" charset="0"/>
              </a:rPr>
            </a:br>
            <a:endParaRPr lang="en-GB" smtClean="0">
              <a:latin typeface="Georgia" pitchFamily="18" charset="0"/>
              <a:ea typeface="ＭＳ Ｐゴシック" pitchFamily="34" charset="-128"/>
              <a:cs typeface="Georgia" pitchFamily="18" charset="0"/>
            </a:endParaRPr>
          </a:p>
        </p:txBody>
      </p:sp>
      <p:sp>
        <p:nvSpPr>
          <p:cNvPr id="16386" name="Subtitle 2"/>
          <p:cNvSpPr>
            <a:spLocks noGrp="1"/>
          </p:cNvSpPr>
          <p:nvPr>
            <p:ph type="subTitle" idx="1"/>
          </p:nvPr>
        </p:nvSpPr>
        <p:spPr>
          <a:xfrm>
            <a:off x="827088" y="3929063"/>
            <a:ext cx="7489825" cy="1709737"/>
          </a:xfrm>
        </p:spPr>
        <p:txBody>
          <a:bodyPr/>
          <a:lstStyle/>
          <a:p>
            <a:endParaRPr lang="en-GB" smtClean="0">
              <a:solidFill>
                <a:schemeClr val="tx1"/>
              </a:solidFill>
              <a:latin typeface="Arial" charset="0"/>
              <a:ea typeface="ＭＳ Ｐゴシック" pitchFamily="34" charset="-128"/>
              <a:cs typeface="Arial" charset="0"/>
            </a:endParaRPr>
          </a:p>
          <a:p>
            <a:r>
              <a:rPr lang="en-GB" smtClean="0">
                <a:solidFill>
                  <a:schemeClr val="tx1"/>
                </a:solidFill>
                <a:latin typeface="Arial" charset="0"/>
                <a:ea typeface="ＭＳ Ｐゴシック" pitchFamily="34" charset="-128"/>
                <a:cs typeface="Arial" charset="0"/>
              </a:rPr>
              <a:t>Stephen Bach </a:t>
            </a:r>
          </a:p>
          <a:p>
            <a:r>
              <a:rPr lang="en-GB" smtClean="0">
                <a:solidFill>
                  <a:schemeClr val="tx1"/>
                </a:solidFill>
                <a:latin typeface="Arial" charset="0"/>
                <a:ea typeface="ＭＳ Ｐゴシック" pitchFamily="34" charset="-128"/>
                <a:cs typeface="Arial" charset="0"/>
              </a:rPr>
              <a:t>King’s College, London  </a:t>
            </a:r>
            <a:r>
              <a:rPr lang="en-GB" smtClean="0">
                <a:solidFill>
                  <a:schemeClr val="tx1"/>
                </a:solidFill>
                <a:latin typeface="Arial" charset="0"/>
                <a:ea typeface="ＭＳ Ｐゴシック" pitchFamily="34" charset="-128"/>
                <a:cs typeface="Arial" charset="0"/>
                <a:hlinkClick r:id="rId2"/>
              </a:rPr>
              <a:t>Stephen.bach@kcl.ac.uk</a:t>
            </a:r>
            <a:r>
              <a:rPr lang="en-GB" smtClean="0">
                <a:solidFill>
                  <a:schemeClr val="tx1"/>
                </a:solidFill>
                <a:latin typeface="Arial" charset="0"/>
                <a:ea typeface="ＭＳ Ｐゴシック" pitchFamily="34" charset="-128"/>
                <a:cs typeface="Arial" charset="0"/>
              </a:rPr>
              <a:t>  </a:t>
            </a:r>
          </a:p>
        </p:txBody>
      </p:sp>
    </p:spTree>
    <p:extLst>
      <p:ext uri="{BB962C8B-B14F-4D97-AF65-F5344CB8AC3E}">
        <p14:creationId xmlns:p14="http://schemas.microsoft.com/office/powerpoint/2010/main" val="26236107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pPr eaLnBrk="1" hangingPunct="1">
              <a:buFontTx/>
              <a:buNone/>
            </a:pPr>
            <a:r>
              <a:rPr lang="en-GB" altLang="fr-FR" sz="3200" b="1" noProof="0" dirty="0" smtClean="0"/>
              <a:t>European Minimum Wage: </a:t>
            </a:r>
            <a:br>
              <a:rPr lang="en-GB" altLang="fr-FR" sz="3200" b="1" noProof="0" dirty="0" smtClean="0"/>
            </a:br>
            <a:r>
              <a:rPr lang="en-GB" altLang="fr-FR" sz="3200" b="1" noProof="0" dirty="0" smtClean="0"/>
              <a:t>a tool against </a:t>
            </a:r>
            <a:br>
              <a:rPr lang="en-GB" altLang="fr-FR" sz="3200" b="1" noProof="0" dirty="0" smtClean="0"/>
            </a:br>
            <a:r>
              <a:rPr lang="en-GB" altLang="fr-FR" sz="3200" b="1" noProof="0" dirty="0" smtClean="0"/>
              <a:t>poverty and inequality ?</a:t>
            </a:r>
            <a:r>
              <a:rPr lang="en-GB" altLang="fr-FR" sz="2400" dirty="0" smtClean="0"/>
              <a:t> </a:t>
            </a:r>
            <a:endParaRPr lang="en-GB" altLang="fr-FR" sz="2400" noProof="0" dirty="0" smtClean="0"/>
          </a:p>
        </p:txBody>
      </p:sp>
      <p:sp>
        <p:nvSpPr>
          <p:cNvPr id="2" name="Ondertitel 1"/>
          <p:cNvSpPr>
            <a:spLocks noGrp="1"/>
          </p:cNvSpPr>
          <p:nvPr>
            <p:ph type="body" idx="1"/>
          </p:nvPr>
        </p:nvSpPr>
        <p:spPr/>
        <p:txBody>
          <a:bodyPr>
            <a:normAutofit lnSpcReduction="10000"/>
          </a:bodyPr>
          <a:lstStyle/>
          <a:p>
            <a:r>
              <a:rPr lang="en-GB" sz="3200" noProof="0" dirty="0" smtClean="0"/>
              <a:t>Which strategy for an adequate European Minimum Wage?</a:t>
            </a:r>
          </a:p>
          <a:p>
            <a:r>
              <a:rPr lang="en-GB" sz="3200" noProof="0" dirty="0" smtClean="0"/>
              <a:t>Michel </a:t>
            </a:r>
            <a:r>
              <a:rPr lang="en-GB" sz="3200" noProof="0" dirty="0" err="1" smtClean="0"/>
              <a:t>Debruyne</a:t>
            </a:r>
            <a:r>
              <a:rPr lang="en-GB" sz="3200" noProof="0" dirty="0" smtClean="0"/>
              <a:t>, ACW</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3" descr="C:\Documents and Settings\Stephen Bach\My Documents\My Pictures\austerityahead.jpg"/>
          <p:cNvPicPr>
            <a:picLocks noChangeAspect="1" noChangeArrowheads="1"/>
          </p:cNvPicPr>
          <p:nvPr/>
        </p:nvPicPr>
        <p:blipFill>
          <a:blip r:embed="rId2"/>
          <a:srcRect/>
          <a:stretch>
            <a:fillRect/>
          </a:stretch>
        </p:blipFill>
        <p:spPr bwMode="auto">
          <a:xfrm>
            <a:off x="2000250" y="214313"/>
            <a:ext cx="5072063" cy="3214687"/>
          </a:xfrm>
          <a:prstGeom prst="rect">
            <a:avLst/>
          </a:prstGeom>
          <a:noFill/>
          <a:ln w="9525">
            <a:noFill/>
            <a:miter lim="800000"/>
            <a:headEnd/>
            <a:tailEnd/>
          </a:ln>
        </p:spPr>
      </p:pic>
      <p:pic>
        <p:nvPicPr>
          <p:cNvPr id="17410" name="Picture 4" descr="austeritydemo.jpg"/>
          <p:cNvPicPr>
            <a:picLocks noChangeAspect="1"/>
          </p:cNvPicPr>
          <p:nvPr/>
        </p:nvPicPr>
        <p:blipFill>
          <a:blip r:embed="rId3"/>
          <a:srcRect/>
          <a:stretch>
            <a:fillRect/>
          </a:stretch>
        </p:blipFill>
        <p:spPr bwMode="auto">
          <a:xfrm>
            <a:off x="3500438" y="3643313"/>
            <a:ext cx="5000625" cy="2708275"/>
          </a:xfrm>
          <a:prstGeom prst="rect">
            <a:avLst/>
          </a:prstGeom>
          <a:noFill/>
          <a:ln w="9525">
            <a:noFill/>
            <a:miter lim="800000"/>
            <a:headEnd/>
            <a:tailEnd/>
          </a:ln>
        </p:spPr>
      </p:pic>
      <p:pic>
        <p:nvPicPr>
          <p:cNvPr id="17411" name="Picture 5" descr="austeritycuts.jpg"/>
          <p:cNvPicPr>
            <a:picLocks noChangeAspect="1"/>
          </p:cNvPicPr>
          <p:nvPr/>
        </p:nvPicPr>
        <p:blipFill>
          <a:blip r:embed="rId4"/>
          <a:srcRect/>
          <a:stretch>
            <a:fillRect/>
          </a:stretch>
        </p:blipFill>
        <p:spPr bwMode="auto">
          <a:xfrm>
            <a:off x="500063" y="3643313"/>
            <a:ext cx="2714625" cy="2714625"/>
          </a:xfrm>
          <a:prstGeom prst="rect">
            <a:avLst/>
          </a:prstGeom>
          <a:noFill/>
          <a:ln w="9525">
            <a:noFill/>
            <a:miter lim="800000"/>
            <a:headEnd/>
            <a:tailEnd/>
          </a:ln>
        </p:spPr>
      </p:pic>
    </p:spTree>
    <p:extLst>
      <p:ext uri="{BB962C8B-B14F-4D97-AF65-F5344CB8AC3E}">
        <p14:creationId xmlns:p14="http://schemas.microsoft.com/office/powerpoint/2010/main" val="27078506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GB" sz="4000" smtClean="0">
                <a:latin typeface="Georgia" pitchFamily="18" charset="0"/>
                <a:ea typeface="ＭＳ Ｐゴシック" pitchFamily="34" charset="-128"/>
                <a:cs typeface="Georgia" pitchFamily="18" charset="0"/>
              </a:rPr>
              <a:t>Presentation structure </a:t>
            </a:r>
            <a:endParaRPr lang="en-US" sz="4000" smtClean="0">
              <a:latin typeface="Georgia" pitchFamily="18" charset="0"/>
              <a:ea typeface="ＭＳ Ｐゴシック" pitchFamily="34" charset="-128"/>
              <a:cs typeface="Georgia" pitchFamily="18" charset="0"/>
            </a:endParaRPr>
          </a:p>
        </p:txBody>
      </p:sp>
      <p:sp>
        <p:nvSpPr>
          <p:cNvPr id="18434" name="Content Placeholder 2"/>
          <p:cNvSpPr>
            <a:spLocks noGrp="1"/>
          </p:cNvSpPr>
          <p:nvPr>
            <p:ph idx="1"/>
          </p:nvPr>
        </p:nvSpPr>
        <p:spPr>
          <a:xfrm>
            <a:off x="357188" y="1285875"/>
            <a:ext cx="8501062" cy="4840288"/>
          </a:xfrm>
        </p:spPr>
        <p:txBody>
          <a:bodyPr/>
          <a:lstStyle/>
          <a:p>
            <a:r>
              <a:rPr lang="en-GB" sz="2400" b="0" smtClean="0">
                <a:latin typeface="Arial" charset="0"/>
                <a:ea typeface="ＭＳ Ｐゴシック" pitchFamily="34" charset="-128"/>
                <a:cs typeface="Arial" charset="0"/>
              </a:rPr>
              <a:t>Social Dialogue and the European social model</a:t>
            </a:r>
          </a:p>
          <a:p>
            <a:endParaRPr lang="en-GB" sz="2400" b="0" smtClean="0">
              <a:latin typeface="Arial" charset="0"/>
              <a:ea typeface="ＭＳ Ｐゴシック" pitchFamily="34" charset="-128"/>
              <a:cs typeface="Arial" charset="0"/>
            </a:endParaRPr>
          </a:p>
          <a:p>
            <a:r>
              <a:rPr lang="en-GB" sz="2400" b="0" smtClean="0">
                <a:latin typeface="Arial" charset="0"/>
                <a:ea typeface="ＭＳ Ｐゴシック" pitchFamily="34" charset="-128"/>
                <a:cs typeface="Arial" charset="0"/>
              </a:rPr>
              <a:t>Challenges to social dialogue in the crisis </a:t>
            </a:r>
          </a:p>
          <a:p>
            <a:endParaRPr lang="en-GB" sz="2400" b="0" smtClean="0">
              <a:latin typeface="Arial" charset="0"/>
              <a:ea typeface="ＭＳ Ｐゴシック" pitchFamily="34" charset="-128"/>
              <a:cs typeface="Arial" charset="0"/>
            </a:endParaRPr>
          </a:p>
          <a:p>
            <a:r>
              <a:rPr lang="en-GB" sz="2400" b="0" smtClean="0">
                <a:latin typeface="Arial" charset="0"/>
                <a:ea typeface="ＭＳ Ｐゴシック" pitchFamily="34" charset="-128"/>
                <a:cs typeface="Arial" charset="0"/>
              </a:rPr>
              <a:t>Public sector social dialogue in tough times: </a:t>
            </a:r>
            <a:br>
              <a:rPr lang="en-GB" sz="2400" b="0" smtClean="0">
                <a:latin typeface="Arial" charset="0"/>
                <a:ea typeface="ＭＳ Ｐゴシック" pitchFamily="34" charset="-128"/>
                <a:cs typeface="Arial" charset="0"/>
              </a:rPr>
            </a:br>
            <a:r>
              <a:rPr lang="en-GB" sz="2400" b="0" smtClean="0">
                <a:latin typeface="Arial" charset="0"/>
                <a:ea typeface="ＭＳ Ｐゴシック" pitchFamily="34" charset="-128"/>
                <a:cs typeface="Arial" charset="0"/>
              </a:rPr>
              <a:t>- EC funded comparative research project (2011-13)</a:t>
            </a:r>
            <a:br>
              <a:rPr lang="en-GB" sz="2400" b="0" smtClean="0">
                <a:latin typeface="Arial" charset="0"/>
                <a:ea typeface="ＭＳ Ｐゴシック" pitchFamily="34" charset="-128"/>
                <a:cs typeface="Arial" charset="0"/>
              </a:rPr>
            </a:br>
            <a:r>
              <a:rPr lang="en-GB" sz="2400" b="0" smtClean="0">
                <a:latin typeface="Arial" charset="0"/>
                <a:ea typeface="ＭＳ Ｐゴシック" pitchFamily="34" charset="-128"/>
                <a:cs typeface="Arial" charset="0"/>
              </a:rPr>
              <a:t> - six countries: focus on municipalities </a:t>
            </a:r>
          </a:p>
          <a:p>
            <a:endParaRPr lang="en-GB" sz="2400" b="0" smtClean="0">
              <a:latin typeface="Arial" charset="0"/>
              <a:ea typeface="ＭＳ Ｐゴシック" pitchFamily="34" charset="-128"/>
              <a:cs typeface="Arial" charset="0"/>
            </a:endParaRPr>
          </a:p>
          <a:p>
            <a:r>
              <a:rPr lang="en-GB" sz="2400" b="0" smtClean="0">
                <a:latin typeface="Arial" charset="0"/>
                <a:ea typeface="ＭＳ Ｐゴシック" pitchFamily="34" charset="-128"/>
                <a:cs typeface="Arial" charset="0"/>
              </a:rPr>
              <a:t>Themes:</a:t>
            </a:r>
            <a:br>
              <a:rPr lang="en-GB" sz="2400" b="0" smtClean="0">
                <a:latin typeface="Arial" charset="0"/>
                <a:ea typeface="ＭＳ Ｐゴシック" pitchFamily="34" charset="-128"/>
                <a:cs typeface="Arial" charset="0"/>
              </a:rPr>
            </a:br>
            <a:r>
              <a:rPr lang="en-GB" sz="2400" b="0" smtClean="0">
                <a:latin typeface="Arial" charset="0"/>
                <a:ea typeface="ＭＳ Ｐゴシック" pitchFamily="34" charset="-128"/>
                <a:cs typeface="Arial" charset="0"/>
              </a:rPr>
              <a:t>- can effective social dialogue survive austerity?</a:t>
            </a:r>
            <a:br>
              <a:rPr lang="en-GB" sz="2400" b="0" smtClean="0">
                <a:latin typeface="Arial" charset="0"/>
                <a:ea typeface="ＭＳ Ｐゴシック" pitchFamily="34" charset="-128"/>
                <a:cs typeface="Arial" charset="0"/>
              </a:rPr>
            </a:br>
            <a:r>
              <a:rPr lang="en-GB" sz="2400" b="0" smtClean="0">
                <a:latin typeface="Arial" charset="0"/>
                <a:ea typeface="ＭＳ Ｐゴシック" pitchFamily="34" charset="-128"/>
                <a:cs typeface="Arial" charset="0"/>
              </a:rPr>
              <a:t>- variations in role of social dialogue </a:t>
            </a:r>
            <a:br>
              <a:rPr lang="en-GB" sz="2400" b="0" smtClean="0">
                <a:latin typeface="Arial" charset="0"/>
                <a:ea typeface="ＭＳ Ｐゴシック" pitchFamily="34" charset="-128"/>
                <a:cs typeface="Arial" charset="0"/>
              </a:rPr>
            </a:br>
            <a:r>
              <a:rPr lang="en-GB" sz="2400" b="0" smtClean="0">
                <a:latin typeface="Arial" charset="0"/>
                <a:ea typeface="ＭＳ Ｐゴシック" pitchFamily="34" charset="-128"/>
                <a:cs typeface="Arial" charset="0"/>
              </a:rPr>
              <a:t>- challenges: citizen involvement ; new economic </a:t>
            </a:r>
            <a:br>
              <a:rPr lang="en-GB" sz="2400" b="0" smtClean="0">
                <a:latin typeface="Arial" charset="0"/>
                <a:ea typeface="ＭＳ Ｐゴシック" pitchFamily="34" charset="-128"/>
                <a:cs typeface="Arial" charset="0"/>
              </a:rPr>
            </a:br>
            <a:r>
              <a:rPr lang="en-GB" sz="2400" b="0" smtClean="0">
                <a:latin typeface="Arial" charset="0"/>
                <a:ea typeface="ＭＳ Ｐゴシック" pitchFamily="34" charset="-128"/>
                <a:cs typeface="Arial" charset="0"/>
              </a:rPr>
              <a:t>  governance </a:t>
            </a:r>
          </a:p>
          <a:p>
            <a:endParaRPr lang="en-GB" sz="2400" b="0" smtClean="0">
              <a:latin typeface="Arial" charset="0"/>
              <a:ea typeface="ＭＳ Ｐゴシック" pitchFamily="34" charset="-128"/>
              <a:cs typeface="Arial" charset="0"/>
            </a:endParaRPr>
          </a:p>
          <a:p>
            <a:endParaRPr lang="en-GB" sz="2400" b="0" smtClean="0">
              <a:latin typeface="Arial" charset="0"/>
              <a:ea typeface="ＭＳ Ｐゴシック" pitchFamily="34" charset="-128"/>
              <a:cs typeface="Arial" charset="0"/>
            </a:endParaRPr>
          </a:p>
          <a:p>
            <a:endParaRPr lang="en-GB" sz="2800" b="0" smtClean="0">
              <a:latin typeface="Arial" charset="0"/>
              <a:ea typeface="ＭＳ Ｐゴシック" pitchFamily="34" charset="-128"/>
              <a:cs typeface="Arial" charset="0"/>
            </a:endParaRPr>
          </a:p>
          <a:p>
            <a:endParaRPr lang="en-US" sz="2800" b="0" smtClean="0">
              <a:latin typeface="Arial" charset="0"/>
              <a:ea typeface="ＭＳ Ｐゴシック" pitchFamily="34" charset="-128"/>
              <a:cs typeface="Arial" charset="0"/>
            </a:endParaRPr>
          </a:p>
        </p:txBody>
      </p:sp>
    </p:spTree>
    <p:extLst>
      <p:ext uri="{BB962C8B-B14F-4D97-AF65-F5344CB8AC3E}">
        <p14:creationId xmlns:p14="http://schemas.microsoft.com/office/powerpoint/2010/main" val="21406329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GB" sz="4000" smtClean="0">
                <a:latin typeface="Georgia" pitchFamily="18" charset="0"/>
                <a:ea typeface="ＭＳ Ｐゴシック" pitchFamily="34" charset="-128"/>
                <a:cs typeface="Georgia" pitchFamily="18" charset="0"/>
              </a:rPr>
              <a:t>Social dialogue</a:t>
            </a:r>
          </a:p>
        </p:txBody>
      </p:sp>
      <p:sp>
        <p:nvSpPr>
          <p:cNvPr id="3" name="Content Placeholder 2"/>
          <p:cNvSpPr>
            <a:spLocks noGrp="1"/>
          </p:cNvSpPr>
          <p:nvPr>
            <p:ph idx="1"/>
          </p:nvPr>
        </p:nvSpPr>
        <p:spPr/>
        <p:txBody>
          <a:bodyPr/>
          <a:lstStyle/>
          <a:p>
            <a:pPr marL="365760" indent="-256032" defTabSz="914400" eaLnBrk="1" fontAlgn="auto" hangingPunct="1">
              <a:spcBef>
                <a:spcPts val="400"/>
              </a:spcBef>
              <a:spcAft>
                <a:spcPts val="0"/>
              </a:spcAft>
              <a:buClr>
                <a:srgbClr val="2DA2BF"/>
              </a:buClr>
              <a:buSzPct val="68000"/>
              <a:buFont typeface="Wingdings 3"/>
              <a:buChar char=""/>
              <a:defRPr/>
            </a:pPr>
            <a:r>
              <a:rPr lang="en-GB" sz="2400" b="0" dirty="0" smtClean="0">
                <a:solidFill>
                  <a:prstClr val="black"/>
                </a:solidFill>
                <a:latin typeface="Lucida Sans Unicode"/>
                <a:ea typeface="+mn-ea"/>
                <a:cs typeface="+mn-cs"/>
              </a:rPr>
              <a:t>‘</a:t>
            </a:r>
            <a:r>
              <a:rPr lang="en-GB" sz="2400" b="0" dirty="0" smtClean="0">
                <a:solidFill>
                  <a:prstClr val="black"/>
                </a:solidFill>
                <a:latin typeface="Arial" pitchFamily="34" charset="0"/>
                <a:ea typeface="+mn-ea"/>
                <a:cs typeface="Arial" pitchFamily="34" charset="0"/>
              </a:rPr>
              <a:t>All types of negotiation, consultation or simply exchange of information between or among, representatives of governments, employers and workers, on issues of common interest relating to economic and social policy’ ILO</a:t>
            </a:r>
          </a:p>
          <a:p>
            <a:pPr marL="365760" indent="-256032" defTabSz="914400" eaLnBrk="1" fontAlgn="auto" hangingPunct="1">
              <a:spcBef>
                <a:spcPts val="400"/>
              </a:spcBef>
              <a:spcAft>
                <a:spcPts val="0"/>
              </a:spcAft>
              <a:buClr>
                <a:srgbClr val="2DA2BF"/>
              </a:buClr>
              <a:buSzPct val="68000"/>
              <a:buFont typeface="Wingdings 3"/>
              <a:buChar char=""/>
              <a:defRPr/>
            </a:pPr>
            <a:endParaRPr lang="en-GB" sz="2400" b="0" dirty="0" smtClean="0">
              <a:solidFill>
                <a:prstClr val="black"/>
              </a:solidFill>
              <a:latin typeface="Arial" pitchFamily="34" charset="0"/>
              <a:ea typeface="+mn-ea"/>
              <a:cs typeface="Arial" pitchFamily="34" charset="0"/>
            </a:endParaRPr>
          </a:p>
          <a:p>
            <a:pPr marL="365760" indent="-256032" defTabSz="914400" eaLnBrk="1" fontAlgn="auto" hangingPunct="1">
              <a:spcBef>
                <a:spcPts val="400"/>
              </a:spcBef>
              <a:spcAft>
                <a:spcPts val="0"/>
              </a:spcAft>
              <a:buClr>
                <a:srgbClr val="2DA2BF"/>
              </a:buClr>
              <a:buSzPct val="68000"/>
              <a:buFont typeface="Wingdings 3"/>
              <a:buChar char=""/>
              <a:defRPr/>
            </a:pPr>
            <a:r>
              <a:rPr lang="en-GB" sz="2400" b="0" dirty="0" smtClean="0">
                <a:solidFill>
                  <a:prstClr val="black"/>
                </a:solidFill>
                <a:latin typeface="Arial" pitchFamily="34" charset="0"/>
                <a:ea typeface="+mn-ea"/>
                <a:cs typeface="Arial" pitchFamily="34" charset="0"/>
              </a:rPr>
              <a:t>Tripartite </a:t>
            </a:r>
          </a:p>
          <a:p>
            <a:pPr marL="365760" indent="-256032" defTabSz="914400" eaLnBrk="1" fontAlgn="auto" hangingPunct="1">
              <a:spcBef>
                <a:spcPts val="400"/>
              </a:spcBef>
              <a:spcAft>
                <a:spcPts val="0"/>
              </a:spcAft>
              <a:buClr>
                <a:srgbClr val="2DA2BF"/>
              </a:buClr>
              <a:buSzPct val="68000"/>
              <a:buFont typeface="Wingdings 3"/>
              <a:buChar char=""/>
              <a:defRPr/>
            </a:pPr>
            <a:r>
              <a:rPr lang="en-GB" sz="2400" b="0" dirty="0" smtClean="0">
                <a:solidFill>
                  <a:prstClr val="black"/>
                </a:solidFill>
                <a:latin typeface="Arial" pitchFamily="34" charset="0"/>
                <a:ea typeface="+mn-ea"/>
                <a:cs typeface="Arial" pitchFamily="34" charset="0"/>
              </a:rPr>
              <a:t>Bipartite: Collective bargaining </a:t>
            </a:r>
          </a:p>
          <a:p>
            <a:pPr marL="365760" indent="-256032" defTabSz="914400" eaLnBrk="1" fontAlgn="auto" hangingPunct="1">
              <a:spcBef>
                <a:spcPts val="400"/>
              </a:spcBef>
              <a:spcAft>
                <a:spcPts val="0"/>
              </a:spcAft>
              <a:buClr>
                <a:srgbClr val="2DA2BF"/>
              </a:buClr>
              <a:buSzPct val="68000"/>
              <a:buFont typeface="Wingdings 3"/>
              <a:buChar char=""/>
              <a:defRPr/>
            </a:pPr>
            <a:r>
              <a:rPr lang="en-GB" sz="2400" b="0" dirty="0" smtClean="0">
                <a:solidFill>
                  <a:prstClr val="black"/>
                </a:solidFill>
                <a:latin typeface="Arial" pitchFamily="34" charset="0"/>
                <a:ea typeface="+mn-ea"/>
                <a:cs typeface="Arial" pitchFamily="34" charset="0"/>
              </a:rPr>
              <a:t>Joint consultation </a:t>
            </a:r>
          </a:p>
          <a:p>
            <a:pPr marL="365760" indent="-256032" defTabSz="914400" eaLnBrk="1" fontAlgn="auto" hangingPunct="1">
              <a:spcBef>
                <a:spcPts val="400"/>
              </a:spcBef>
              <a:spcAft>
                <a:spcPts val="0"/>
              </a:spcAft>
              <a:buClr>
                <a:srgbClr val="2DA2BF"/>
              </a:buClr>
              <a:buSzPct val="68000"/>
              <a:buFont typeface="Wingdings 3"/>
              <a:buChar char=""/>
              <a:defRPr/>
            </a:pPr>
            <a:r>
              <a:rPr lang="en-GB" sz="2400" b="0" dirty="0" smtClean="0">
                <a:solidFill>
                  <a:prstClr val="black"/>
                </a:solidFill>
                <a:latin typeface="Arial" pitchFamily="34" charset="0"/>
                <a:ea typeface="+mn-ea"/>
                <a:cs typeface="Arial" pitchFamily="34" charset="0"/>
              </a:rPr>
              <a:t>Cross-border:</a:t>
            </a:r>
            <a:br>
              <a:rPr lang="en-GB" sz="2400" b="0" dirty="0" smtClean="0">
                <a:solidFill>
                  <a:prstClr val="black"/>
                </a:solidFill>
                <a:latin typeface="Arial" pitchFamily="34" charset="0"/>
                <a:ea typeface="+mn-ea"/>
                <a:cs typeface="Arial" pitchFamily="34" charset="0"/>
              </a:rPr>
            </a:br>
            <a:r>
              <a:rPr lang="en-GB" sz="2400" b="0" dirty="0" smtClean="0">
                <a:solidFill>
                  <a:prstClr val="black"/>
                </a:solidFill>
                <a:latin typeface="Arial" pitchFamily="34" charset="0"/>
                <a:ea typeface="+mn-ea"/>
                <a:cs typeface="Arial" pitchFamily="34" charset="0"/>
              </a:rPr>
              <a:t>- </a:t>
            </a:r>
            <a:r>
              <a:rPr lang="en-GB" sz="2400" b="0" dirty="0" err="1" smtClean="0">
                <a:solidFill>
                  <a:prstClr val="black"/>
                </a:solidFill>
                <a:latin typeface="Arial" pitchFamily="34" charset="0"/>
                <a:ea typeface="+mn-ea"/>
                <a:cs typeface="Arial" pitchFamily="34" charset="0"/>
              </a:rPr>
              <a:t>sectoral</a:t>
            </a:r>
            <a:r>
              <a:rPr lang="en-GB" sz="2400" b="0" dirty="0" smtClean="0">
                <a:solidFill>
                  <a:prstClr val="black"/>
                </a:solidFill>
                <a:latin typeface="Arial" pitchFamily="34" charset="0"/>
                <a:ea typeface="+mn-ea"/>
                <a:cs typeface="Arial" pitchFamily="34" charset="0"/>
              </a:rPr>
              <a:t> social dialogue committees </a:t>
            </a:r>
          </a:p>
          <a:p>
            <a:pPr marL="365760" indent="-256032" defTabSz="914400" eaLnBrk="1" fontAlgn="auto" hangingPunct="1">
              <a:spcBef>
                <a:spcPts val="400"/>
              </a:spcBef>
              <a:spcAft>
                <a:spcPts val="0"/>
              </a:spcAft>
              <a:buClr>
                <a:srgbClr val="2DA2BF"/>
              </a:buClr>
              <a:buSzPct val="68000"/>
              <a:buFont typeface="Wingdings 3"/>
              <a:buChar char=""/>
              <a:defRPr/>
            </a:pPr>
            <a:endParaRPr lang="en-GB" sz="2400" b="0" dirty="0" smtClean="0">
              <a:solidFill>
                <a:prstClr val="black"/>
              </a:solidFill>
              <a:latin typeface="Arial" pitchFamily="34" charset="0"/>
              <a:ea typeface="+mn-ea"/>
              <a:cs typeface="Arial" pitchFamily="34" charset="0"/>
            </a:endParaRPr>
          </a:p>
        </p:txBody>
      </p:sp>
    </p:spTree>
    <p:extLst>
      <p:ext uri="{BB962C8B-B14F-4D97-AF65-F5344CB8AC3E}">
        <p14:creationId xmlns:p14="http://schemas.microsoft.com/office/powerpoint/2010/main" val="9501185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GB" sz="4000" smtClean="0">
                <a:latin typeface="Georgia" pitchFamily="18" charset="0"/>
                <a:ea typeface="ＭＳ Ｐゴシック" pitchFamily="34" charset="-128"/>
                <a:cs typeface="Georgia" pitchFamily="18" charset="0"/>
              </a:rPr>
              <a:t>Social Dialogue in Europe </a:t>
            </a:r>
            <a:endParaRPr lang="en-US" sz="4000" smtClean="0">
              <a:latin typeface="Georgia" pitchFamily="18" charset="0"/>
              <a:ea typeface="ＭＳ Ｐゴシック" pitchFamily="34" charset="-128"/>
              <a:cs typeface="Georgia" pitchFamily="18" charset="0"/>
            </a:endParaRPr>
          </a:p>
        </p:txBody>
      </p:sp>
      <p:sp>
        <p:nvSpPr>
          <p:cNvPr id="21506" name="Content Placeholder 2"/>
          <p:cNvSpPr>
            <a:spLocks noGrp="1"/>
          </p:cNvSpPr>
          <p:nvPr>
            <p:ph idx="1"/>
          </p:nvPr>
        </p:nvSpPr>
        <p:spPr/>
        <p:txBody>
          <a:bodyPr/>
          <a:lstStyle/>
          <a:p>
            <a:r>
              <a:rPr lang="en-US" sz="2400" b="0" smtClean="0">
                <a:latin typeface="Arial" charset="0"/>
                <a:ea typeface="ＭＳ Ｐゴシック" pitchFamily="34" charset="-128"/>
                <a:cs typeface="Arial" charset="0"/>
              </a:rPr>
              <a:t>Social dialogue core value of the EU (TEU - Maastricht) </a:t>
            </a:r>
            <a:br>
              <a:rPr lang="en-US" sz="2400" b="0" smtClean="0">
                <a:latin typeface="Arial" charset="0"/>
                <a:ea typeface="ＭＳ Ｐゴシック" pitchFamily="34" charset="-128"/>
                <a:cs typeface="Arial" charset="0"/>
              </a:rPr>
            </a:br>
            <a:r>
              <a:rPr lang="en-US" sz="2400" b="0" smtClean="0">
                <a:latin typeface="Arial" charset="0"/>
                <a:ea typeface="ＭＳ Ｐゴシック" pitchFamily="34" charset="-128"/>
                <a:cs typeface="Arial" charset="0"/>
              </a:rPr>
              <a:t>- stronger role for social partners </a:t>
            </a:r>
          </a:p>
          <a:p>
            <a:endParaRPr lang="en-US" sz="2400" b="0" smtClean="0">
              <a:latin typeface="Arial" charset="0"/>
              <a:ea typeface="ＭＳ Ｐゴシック" pitchFamily="34" charset="-128"/>
              <a:cs typeface="Arial" charset="0"/>
            </a:endParaRPr>
          </a:p>
          <a:p>
            <a:r>
              <a:rPr lang="en-US" sz="2400" b="0" smtClean="0">
                <a:latin typeface="Arial" charset="0"/>
                <a:ea typeface="ＭＳ Ｐゴシック" pitchFamily="34" charset="-128"/>
                <a:cs typeface="Arial" charset="0"/>
              </a:rPr>
              <a:t>Charter of Fundamental Rights: </a:t>
            </a:r>
            <a:br>
              <a:rPr lang="en-US" sz="2400" b="0" smtClean="0">
                <a:latin typeface="Arial" charset="0"/>
                <a:ea typeface="ＭＳ Ｐゴシック" pitchFamily="34" charset="-128"/>
                <a:cs typeface="Arial" charset="0"/>
              </a:rPr>
            </a:br>
            <a:r>
              <a:rPr lang="en-US" sz="2400" b="0" smtClean="0">
                <a:latin typeface="Arial" charset="0"/>
                <a:ea typeface="ＭＳ Ｐゴシック" pitchFamily="34" charset="-128"/>
                <a:cs typeface="Arial" charset="0"/>
              </a:rPr>
              <a:t>- Freedom of assembly and association </a:t>
            </a:r>
            <a:br>
              <a:rPr lang="en-US" sz="2400" b="0" smtClean="0">
                <a:latin typeface="Arial" charset="0"/>
                <a:ea typeface="ＭＳ Ｐゴシック" pitchFamily="34" charset="-128"/>
                <a:cs typeface="Arial" charset="0"/>
              </a:rPr>
            </a:br>
            <a:r>
              <a:rPr lang="en-US" sz="2400" b="0" smtClean="0">
                <a:latin typeface="Arial" charset="0"/>
                <a:ea typeface="ＭＳ Ｐゴシック" pitchFamily="34" charset="-128"/>
                <a:cs typeface="Arial" charset="0"/>
              </a:rPr>
              <a:t>- Information and consultation within the undertaking  </a:t>
            </a:r>
            <a:br>
              <a:rPr lang="en-US" sz="2400" b="0" smtClean="0">
                <a:latin typeface="Arial" charset="0"/>
                <a:ea typeface="ＭＳ Ｐゴシック" pitchFamily="34" charset="-128"/>
                <a:cs typeface="Arial" charset="0"/>
              </a:rPr>
            </a:br>
            <a:r>
              <a:rPr lang="en-US" sz="2400" b="0" smtClean="0">
                <a:latin typeface="Arial" charset="0"/>
                <a:ea typeface="ＭＳ Ｐゴシック" pitchFamily="34" charset="-128"/>
                <a:cs typeface="Arial" charset="0"/>
              </a:rPr>
              <a:t>- Collective bargaining and action  </a:t>
            </a:r>
            <a:br>
              <a:rPr lang="en-US" sz="2400" b="0" smtClean="0">
                <a:latin typeface="Arial" charset="0"/>
                <a:ea typeface="ＭＳ Ｐゴシック" pitchFamily="34" charset="-128"/>
                <a:cs typeface="Arial" charset="0"/>
              </a:rPr>
            </a:br>
            <a:endParaRPr lang="en-US" sz="2400" b="0" smtClean="0">
              <a:latin typeface="Arial" charset="0"/>
              <a:ea typeface="ＭＳ Ｐゴシック" pitchFamily="34" charset="-128"/>
              <a:cs typeface="Arial" charset="0"/>
            </a:endParaRPr>
          </a:p>
          <a:p>
            <a:r>
              <a:rPr lang="en-US" sz="2400" b="0" smtClean="0">
                <a:latin typeface="Arial" charset="0"/>
                <a:ea typeface="ＭＳ Ｐゴシック" pitchFamily="34" charset="-128"/>
                <a:cs typeface="Arial" charset="0"/>
              </a:rPr>
              <a:t>Social dialogue as a central component of the European social model – at EU level and in the member states </a:t>
            </a:r>
          </a:p>
          <a:p>
            <a:endParaRPr lang="en-US" smtClean="0">
              <a:latin typeface="Arial" charset="0"/>
              <a:ea typeface="ＭＳ Ｐゴシック" pitchFamily="34" charset="-128"/>
              <a:cs typeface="Arial" charset="0"/>
            </a:endParaRPr>
          </a:p>
        </p:txBody>
      </p:sp>
    </p:spTree>
    <p:extLst>
      <p:ext uri="{BB962C8B-B14F-4D97-AF65-F5344CB8AC3E}">
        <p14:creationId xmlns:p14="http://schemas.microsoft.com/office/powerpoint/2010/main" val="35614204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GB" sz="4000" smtClean="0">
                <a:latin typeface="Georgia" pitchFamily="18" charset="0"/>
                <a:ea typeface="ＭＳ Ｐゴシック" pitchFamily="34" charset="-128"/>
                <a:cs typeface="Georgia" pitchFamily="18" charset="0"/>
              </a:rPr>
              <a:t>Levels/Forms </a:t>
            </a:r>
            <a:endParaRPr lang="en-US" sz="4000" smtClean="0">
              <a:latin typeface="Georgia" pitchFamily="18" charset="0"/>
              <a:ea typeface="ＭＳ Ｐゴシック" pitchFamily="34" charset="-128"/>
              <a:cs typeface="Georgia" pitchFamily="18" charset="0"/>
            </a:endParaRPr>
          </a:p>
        </p:txBody>
      </p:sp>
      <p:sp>
        <p:nvSpPr>
          <p:cNvPr id="22530" name="Content Placeholder 2"/>
          <p:cNvSpPr>
            <a:spLocks noGrp="1"/>
          </p:cNvSpPr>
          <p:nvPr>
            <p:ph idx="1"/>
          </p:nvPr>
        </p:nvSpPr>
        <p:spPr/>
        <p:txBody>
          <a:bodyPr/>
          <a:lstStyle/>
          <a:p>
            <a:r>
              <a:rPr lang="en-US" sz="2400" b="0" smtClean="0">
                <a:latin typeface="Arial" charset="0"/>
                <a:ea typeface="ＭＳ Ｐゴシック" pitchFamily="34" charset="-128"/>
                <a:cs typeface="Arial" charset="0"/>
              </a:rPr>
              <a:t>Company: rights to be informed &amp; consulted</a:t>
            </a:r>
            <a:br>
              <a:rPr lang="en-US" sz="2400" b="0" smtClean="0">
                <a:latin typeface="Arial" charset="0"/>
                <a:ea typeface="ＭＳ Ｐゴシック" pitchFamily="34" charset="-128"/>
                <a:cs typeface="Arial" charset="0"/>
              </a:rPr>
            </a:br>
            <a:r>
              <a:rPr lang="en-US" sz="2400" b="0" smtClean="0">
                <a:latin typeface="Arial" charset="0"/>
                <a:ea typeface="ＭＳ Ｐゴシック" pitchFamily="34" charset="-128"/>
                <a:cs typeface="Arial" charset="0"/>
              </a:rPr>
              <a:t>- economic and social matters</a:t>
            </a:r>
            <a:br>
              <a:rPr lang="en-US" sz="2400" b="0" smtClean="0">
                <a:latin typeface="Arial" charset="0"/>
                <a:ea typeface="ＭＳ Ｐゴシック" pitchFamily="34" charset="-128"/>
                <a:cs typeface="Arial" charset="0"/>
              </a:rPr>
            </a:br>
            <a:r>
              <a:rPr lang="en-US" sz="2400" b="0" smtClean="0">
                <a:latin typeface="Arial" charset="0"/>
                <a:ea typeface="ＭＳ Ｐゴシック" pitchFamily="34" charset="-128"/>
                <a:cs typeface="Arial" charset="0"/>
              </a:rPr>
              <a:t>- future  prospects</a:t>
            </a:r>
            <a:br>
              <a:rPr lang="en-US" sz="2400" b="0" smtClean="0">
                <a:latin typeface="Arial" charset="0"/>
                <a:ea typeface="ＭＳ Ｐゴシック" pitchFamily="34" charset="-128"/>
                <a:cs typeface="Arial" charset="0"/>
              </a:rPr>
            </a:br>
            <a:endParaRPr lang="en-US" sz="2400" b="0" smtClean="0">
              <a:latin typeface="Arial" charset="0"/>
              <a:ea typeface="ＭＳ Ｐゴシック" pitchFamily="34" charset="-128"/>
              <a:cs typeface="Arial" charset="0"/>
            </a:endParaRPr>
          </a:p>
          <a:p>
            <a:r>
              <a:rPr lang="en-US" sz="2400" b="0" smtClean="0">
                <a:latin typeface="Arial" charset="0"/>
                <a:ea typeface="ＭＳ Ｐゴシック" pitchFamily="34" charset="-128"/>
                <a:cs typeface="Arial" charset="0"/>
              </a:rPr>
              <a:t>Company: transnationally – European Works Councils </a:t>
            </a:r>
          </a:p>
          <a:p>
            <a:endParaRPr lang="en-US" sz="2400" b="0" smtClean="0">
              <a:latin typeface="Arial" charset="0"/>
              <a:ea typeface="ＭＳ Ｐゴシック" pitchFamily="34" charset="-128"/>
              <a:cs typeface="Arial" charset="0"/>
            </a:endParaRPr>
          </a:p>
          <a:p>
            <a:r>
              <a:rPr lang="en-US" sz="2400" b="0" smtClean="0">
                <a:latin typeface="Arial" charset="0"/>
                <a:ea typeface="ＭＳ Ｐゴシック" pitchFamily="34" charset="-128"/>
                <a:cs typeface="Arial" charset="0"/>
              </a:rPr>
              <a:t>Nationally: Member State level – big variations </a:t>
            </a:r>
            <a:br>
              <a:rPr lang="en-US" sz="2400" b="0" smtClean="0">
                <a:latin typeface="Arial" charset="0"/>
                <a:ea typeface="ＭＳ Ｐゴシック" pitchFamily="34" charset="-128"/>
                <a:cs typeface="Arial" charset="0"/>
              </a:rPr>
            </a:br>
            <a:r>
              <a:rPr lang="en-US" sz="2400" b="0" smtClean="0">
                <a:latin typeface="Arial" charset="0"/>
                <a:ea typeface="ＭＳ Ｐゴシック" pitchFamily="34" charset="-128"/>
                <a:cs typeface="Arial" charset="0"/>
              </a:rPr>
              <a:t>- tripartite: social dialogue at national level</a:t>
            </a:r>
            <a:br>
              <a:rPr lang="en-US" sz="2400" b="0" smtClean="0">
                <a:latin typeface="Arial" charset="0"/>
                <a:ea typeface="ＭＳ Ｐゴシック" pitchFamily="34" charset="-128"/>
                <a:cs typeface="Arial" charset="0"/>
              </a:rPr>
            </a:br>
            <a:r>
              <a:rPr lang="en-US" sz="2400" b="0" smtClean="0">
                <a:latin typeface="Arial" charset="0"/>
                <a:ea typeface="ＭＳ Ｐゴシック" pitchFamily="34" charset="-128"/>
                <a:cs typeface="Arial" charset="0"/>
              </a:rPr>
              <a:t>- collective bargaining – often at sectoral level</a:t>
            </a:r>
          </a:p>
          <a:p>
            <a:endParaRPr lang="en-US" sz="2400" b="0" smtClean="0">
              <a:latin typeface="Arial" charset="0"/>
              <a:ea typeface="ＭＳ Ｐゴシック" pitchFamily="34" charset="-128"/>
              <a:cs typeface="Arial" charset="0"/>
            </a:endParaRPr>
          </a:p>
          <a:p>
            <a:endParaRPr lang="en-US" smtClean="0">
              <a:latin typeface="Arial" charset="0"/>
              <a:ea typeface="ＭＳ Ｐゴシック" pitchFamily="34" charset="-128"/>
              <a:cs typeface="Arial" charset="0"/>
            </a:endParaRPr>
          </a:p>
        </p:txBody>
      </p:sp>
    </p:spTree>
    <p:extLst>
      <p:ext uri="{BB962C8B-B14F-4D97-AF65-F5344CB8AC3E}">
        <p14:creationId xmlns:p14="http://schemas.microsoft.com/office/powerpoint/2010/main" val="31331146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GB" sz="4000" smtClean="0">
                <a:latin typeface="Georgia" pitchFamily="18" charset="0"/>
                <a:ea typeface="ＭＳ Ｐゴシック" pitchFamily="34" charset="-128"/>
                <a:cs typeface="Georgia" pitchFamily="18" charset="0"/>
              </a:rPr>
              <a:t>European social dialogue</a:t>
            </a:r>
            <a:br>
              <a:rPr lang="en-GB" sz="4000" smtClean="0">
                <a:latin typeface="Georgia" pitchFamily="18" charset="0"/>
                <a:ea typeface="ＭＳ Ｐゴシック" pitchFamily="34" charset="-128"/>
                <a:cs typeface="Georgia" pitchFamily="18" charset="0"/>
              </a:rPr>
            </a:br>
            <a:r>
              <a:rPr lang="en-GB" sz="4000" smtClean="0">
                <a:latin typeface="Georgia" pitchFamily="18" charset="0"/>
                <a:ea typeface="ＭＳ Ｐゴシック" pitchFamily="34" charset="-128"/>
                <a:cs typeface="Georgia" pitchFamily="18" charset="0"/>
              </a:rPr>
              <a:t>TFEU – Lisbon  2009</a:t>
            </a:r>
            <a:endParaRPr lang="en-US" sz="4000" smtClean="0">
              <a:latin typeface="Georgia" pitchFamily="18" charset="0"/>
              <a:ea typeface="ＭＳ Ｐゴシック" pitchFamily="34" charset="-128"/>
              <a:cs typeface="Georgia" pitchFamily="18" charset="0"/>
            </a:endParaRPr>
          </a:p>
        </p:txBody>
      </p:sp>
      <p:sp>
        <p:nvSpPr>
          <p:cNvPr id="23554" name="Content Placeholder 2"/>
          <p:cNvSpPr>
            <a:spLocks noGrp="1"/>
          </p:cNvSpPr>
          <p:nvPr>
            <p:ph idx="1"/>
          </p:nvPr>
        </p:nvSpPr>
        <p:spPr/>
        <p:txBody>
          <a:bodyPr/>
          <a:lstStyle/>
          <a:p>
            <a:r>
              <a:rPr lang="fr-FR" sz="2400" b="0" smtClean="0">
                <a:latin typeface="Arial" charset="0"/>
                <a:ea typeface="ＭＳ Ｐゴシック" pitchFamily="34" charset="-128"/>
                <a:cs typeface="Arial" charset="0"/>
              </a:rPr>
              <a:t>Recognition/promotion role of social partners at EU level &amp; Tripartite social summit (Art 152 TFEU)</a:t>
            </a:r>
            <a:br>
              <a:rPr lang="fr-FR" sz="2400" b="0" smtClean="0">
                <a:latin typeface="Arial" charset="0"/>
                <a:ea typeface="ＭＳ Ｐゴシック" pitchFamily="34" charset="-128"/>
                <a:cs typeface="Arial" charset="0"/>
              </a:rPr>
            </a:br>
            <a:r>
              <a:rPr lang="fr-FR" sz="2400" b="0" smtClean="0">
                <a:latin typeface="Arial" charset="0"/>
                <a:ea typeface="ＭＳ Ｐゴシック" pitchFamily="34" charset="-128"/>
                <a:cs typeface="Arial" charset="0"/>
              </a:rPr>
              <a:t>- consultation of social partners by the Commission &amp; </a:t>
            </a:r>
            <a:br>
              <a:rPr lang="fr-FR" sz="2400" b="0" smtClean="0">
                <a:latin typeface="Arial" charset="0"/>
                <a:ea typeface="ＭＳ Ｐゴシック" pitchFamily="34" charset="-128"/>
                <a:cs typeface="Arial" charset="0"/>
              </a:rPr>
            </a:br>
            <a:r>
              <a:rPr lang="fr-FR" sz="2400" b="0" smtClean="0">
                <a:latin typeface="Arial" charset="0"/>
                <a:ea typeface="ＭＳ Ｐゴシック" pitchFamily="34" charset="-128"/>
                <a:cs typeface="Arial" charset="0"/>
              </a:rPr>
              <a:t>   support for their dialogue (Art 154 TFEU)</a:t>
            </a:r>
            <a:br>
              <a:rPr lang="fr-FR" sz="2400" b="0" smtClean="0">
                <a:latin typeface="Arial" charset="0"/>
                <a:ea typeface="ＭＳ Ｐゴシック" pitchFamily="34" charset="-128"/>
                <a:cs typeface="Arial" charset="0"/>
              </a:rPr>
            </a:br>
            <a:r>
              <a:rPr lang="fr-FR" sz="2400" b="0" smtClean="0">
                <a:latin typeface="Arial" charset="0"/>
                <a:ea typeface="ＭＳ Ｐゴシック" pitchFamily="34" charset="-128"/>
                <a:cs typeface="Arial" charset="0"/>
              </a:rPr>
              <a:t>- ‘contractual relations’ including agreements, can be </a:t>
            </a:r>
            <a:br>
              <a:rPr lang="fr-FR" sz="2400" b="0" smtClean="0">
                <a:latin typeface="Arial" charset="0"/>
                <a:ea typeface="ＭＳ Ｐゴシック" pitchFamily="34" charset="-128"/>
                <a:cs typeface="Arial" charset="0"/>
              </a:rPr>
            </a:br>
            <a:r>
              <a:rPr lang="fr-FR" sz="2400" b="0" smtClean="0">
                <a:latin typeface="Arial" charset="0"/>
                <a:ea typeface="ＭＳ Ｐゴシック" pitchFamily="34" charset="-128"/>
                <a:cs typeface="Arial" charset="0"/>
              </a:rPr>
              <a:t>   concluded by the social partners (Art155 TFEU) </a:t>
            </a:r>
          </a:p>
          <a:p>
            <a:endParaRPr lang="en-US" sz="2400" b="0" smtClean="0">
              <a:latin typeface="Arial" charset="0"/>
              <a:ea typeface="ＭＳ Ｐゴシック" pitchFamily="34" charset="-128"/>
              <a:cs typeface="Arial" charset="0"/>
            </a:endParaRPr>
          </a:p>
          <a:p>
            <a:r>
              <a:rPr lang="en-US" sz="2400" b="0" smtClean="0">
                <a:latin typeface="Arial" charset="0"/>
                <a:ea typeface="ＭＳ Ｐゴシック" pitchFamily="34" charset="-128"/>
                <a:cs typeface="Arial" charset="0"/>
              </a:rPr>
              <a:t>Sectoral social dialogue:</a:t>
            </a:r>
            <a:br>
              <a:rPr lang="en-US" sz="2400" b="0" smtClean="0">
                <a:latin typeface="Arial" charset="0"/>
                <a:ea typeface="ＭＳ Ｐゴシック" pitchFamily="34" charset="-128"/>
                <a:cs typeface="Arial" charset="0"/>
              </a:rPr>
            </a:br>
            <a:r>
              <a:rPr lang="en-US" sz="2400" b="0" smtClean="0">
                <a:latin typeface="Arial" charset="0"/>
                <a:ea typeface="ＭＳ Ｐゴシック" pitchFamily="34" charset="-128"/>
                <a:cs typeface="Arial" charset="0"/>
              </a:rPr>
              <a:t>- 41 committees</a:t>
            </a:r>
            <a:br>
              <a:rPr lang="en-US" sz="2400" b="0" smtClean="0">
                <a:latin typeface="Arial" charset="0"/>
                <a:ea typeface="ＭＳ Ｐゴシック" pitchFamily="34" charset="-128"/>
                <a:cs typeface="Arial" charset="0"/>
              </a:rPr>
            </a:br>
            <a:r>
              <a:rPr lang="en-US" sz="2400" b="0" smtClean="0">
                <a:latin typeface="Arial" charset="0"/>
                <a:ea typeface="ＭＳ Ｐゴシック" pitchFamily="34" charset="-128"/>
                <a:cs typeface="Arial" charset="0"/>
              </a:rPr>
              <a:t>- response to the crisis   </a:t>
            </a:r>
            <a:r>
              <a:rPr lang="en-GB" sz="2400" smtClean="0">
                <a:latin typeface="Arial" charset="0"/>
                <a:ea typeface="ＭＳ Ｐゴシック" pitchFamily="34" charset="-128"/>
                <a:cs typeface="Arial" charset="0"/>
              </a:rPr>
              <a:t> </a:t>
            </a:r>
            <a:endParaRPr lang="en-US" sz="2400" smtClean="0">
              <a:latin typeface="Arial" charset="0"/>
              <a:ea typeface="ＭＳ Ｐゴシック" pitchFamily="34" charset="-128"/>
              <a:cs typeface="Arial" charset="0"/>
            </a:endParaRPr>
          </a:p>
        </p:txBody>
      </p:sp>
    </p:spTree>
    <p:extLst>
      <p:ext uri="{BB962C8B-B14F-4D97-AF65-F5344CB8AC3E}">
        <p14:creationId xmlns:p14="http://schemas.microsoft.com/office/powerpoint/2010/main" val="8691705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GB" sz="4000" smtClean="0">
                <a:latin typeface="Georgia" pitchFamily="18" charset="0"/>
                <a:ea typeface="ＭＳ Ｐゴシック" pitchFamily="34" charset="-128"/>
                <a:cs typeface="Georgia" pitchFamily="18" charset="0"/>
              </a:rPr>
              <a:t>Social dialogue issues </a:t>
            </a:r>
            <a:endParaRPr lang="en-US" sz="4000" smtClean="0">
              <a:latin typeface="Georgia" pitchFamily="18" charset="0"/>
              <a:ea typeface="ＭＳ Ｐゴシック" pitchFamily="34" charset="-128"/>
              <a:cs typeface="Georgia" pitchFamily="18" charset="0"/>
            </a:endParaRPr>
          </a:p>
        </p:txBody>
      </p:sp>
      <p:sp>
        <p:nvSpPr>
          <p:cNvPr id="24578" name="Content Placeholder 2"/>
          <p:cNvSpPr>
            <a:spLocks noGrp="1"/>
          </p:cNvSpPr>
          <p:nvPr>
            <p:ph idx="1"/>
          </p:nvPr>
        </p:nvSpPr>
        <p:spPr/>
        <p:txBody>
          <a:bodyPr/>
          <a:lstStyle/>
          <a:p>
            <a:r>
              <a:rPr lang="en-US" sz="2400" b="0" smtClean="0">
                <a:latin typeface="Arial" charset="0"/>
                <a:ea typeface="ＭＳ Ｐゴシック" pitchFamily="34" charset="-128"/>
                <a:cs typeface="Arial" charset="0"/>
              </a:rPr>
              <a:t>Involve all national social partners: variable involvement</a:t>
            </a:r>
            <a:br>
              <a:rPr lang="en-US" sz="2400" b="0" smtClean="0">
                <a:latin typeface="Arial" charset="0"/>
                <a:ea typeface="ＭＳ Ｐゴシック" pitchFamily="34" charset="-128"/>
                <a:cs typeface="Arial" charset="0"/>
              </a:rPr>
            </a:br>
            <a:r>
              <a:rPr lang="en-US" sz="2400" b="0" smtClean="0">
                <a:latin typeface="Arial" charset="0"/>
                <a:ea typeface="ＭＳ Ｐゴシック" pitchFamily="34" charset="-128"/>
                <a:cs typeface="Arial" charset="0"/>
              </a:rPr>
              <a:t>- ensures legitimacy</a:t>
            </a:r>
            <a:br>
              <a:rPr lang="en-US" sz="2400" b="0" smtClean="0">
                <a:latin typeface="Arial" charset="0"/>
                <a:ea typeface="ＭＳ Ｐゴシック" pitchFamily="34" charset="-128"/>
                <a:cs typeface="Arial" charset="0"/>
              </a:rPr>
            </a:br>
            <a:r>
              <a:rPr lang="en-US" sz="2400" b="0" smtClean="0">
                <a:latin typeface="Arial" charset="0"/>
                <a:ea typeface="ＭＳ Ｐゴシック" pitchFamily="34" charset="-128"/>
                <a:cs typeface="Arial" charset="0"/>
              </a:rPr>
              <a:t>- achieves effective outcomes/national follow-up </a:t>
            </a:r>
            <a:br>
              <a:rPr lang="en-US" sz="2400" b="0" smtClean="0">
                <a:latin typeface="Arial" charset="0"/>
                <a:ea typeface="ＭＳ Ｐゴシック" pitchFamily="34" charset="-128"/>
                <a:cs typeface="Arial" charset="0"/>
              </a:rPr>
            </a:br>
            <a:endParaRPr lang="en-US" sz="2400" b="0" smtClean="0">
              <a:latin typeface="Arial" charset="0"/>
              <a:ea typeface="ＭＳ Ｐゴシック" pitchFamily="34" charset="-128"/>
              <a:cs typeface="Arial" charset="0"/>
            </a:endParaRPr>
          </a:p>
          <a:p>
            <a:r>
              <a:rPr lang="en-US" sz="2400" b="0" smtClean="0">
                <a:latin typeface="Arial" charset="0"/>
                <a:ea typeface="ＭＳ Ｐゴシック" pitchFamily="34" charset="-128"/>
                <a:cs typeface="Arial" charset="0"/>
              </a:rPr>
              <a:t>Consultation and administrative capacity: </a:t>
            </a:r>
            <a:br>
              <a:rPr lang="en-US" sz="2400" b="0" smtClean="0">
                <a:latin typeface="Arial" charset="0"/>
                <a:ea typeface="ＭＳ Ｐゴシック" pitchFamily="34" charset="-128"/>
                <a:cs typeface="Arial" charset="0"/>
              </a:rPr>
            </a:br>
            <a:r>
              <a:rPr lang="en-US" sz="2400" b="0" smtClean="0">
                <a:latin typeface="Arial" charset="0"/>
                <a:ea typeface="ＭＳ Ｐゴシック" pitchFamily="34" charset="-128"/>
                <a:cs typeface="Arial" charset="0"/>
              </a:rPr>
              <a:t>- to enable involvement in the European policy-making </a:t>
            </a:r>
            <a:br>
              <a:rPr lang="en-US" sz="2400" b="0" smtClean="0">
                <a:latin typeface="Arial" charset="0"/>
                <a:ea typeface="ＭＳ Ｐゴシック" pitchFamily="34" charset="-128"/>
                <a:cs typeface="Arial" charset="0"/>
              </a:rPr>
            </a:br>
            <a:r>
              <a:rPr lang="en-US" sz="2400" b="0" smtClean="0">
                <a:latin typeface="Arial" charset="0"/>
                <a:ea typeface="ＭＳ Ｐゴシック" pitchFamily="34" charset="-128"/>
                <a:cs typeface="Arial" charset="0"/>
              </a:rPr>
              <a:t>   process and timely responses</a:t>
            </a:r>
            <a:br>
              <a:rPr lang="en-US" sz="2400" b="0" smtClean="0">
                <a:latin typeface="Arial" charset="0"/>
                <a:ea typeface="ＭＳ Ｐゴシック" pitchFamily="34" charset="-128"/>
                <a:cs typeface="Arial" charset="0"/>
              </a:rPr>
            </a:br>
            <a:r>
              <a:rPr lang="en-US" sz="2400" b="0" smtClean="0">
                <a:latin typeface="Arial" charset="0"/>
                <a:ea typeface="ＭＳ Ｐゴシック" pitchFamily="34" charset="-128"/>
                <a:cs typeface="Arial" charset="0"/>
              </a:rPr>
              <a:t>- capacity depends on that of national </a:t>
            </a:r>
            <a:r>
              <a:rPr lang="en-US" sz="2000" b="0" smtClean="0">
                <a:latin typeface="Arial" charset="0"/>
                <a:ea typeface="ＭＳ Ｐゴシック" pitchFamily="34" charset="-128"/>
                <a:cs typeface="Arial" charset="0"/>
              </a:rPr>
              <a:t>affiliates </a:t>
            </a:r>
          </a:p>
          <a:p>
            <a:endParaRPr lang="en-GB" sz="2000" b="0" smtClean="0">
              <a:latin typeface="Arial" charset="0"/>
              <a:ea typeface="ＭＳ Ｐゴシック" pitchFamily="34" charset="-128"/>
              <a:cs typeface="Arial" charset="0"/>
            </a:endParaRPr>
          </a:p>
          <a:p>
            <a:r>
              <a:rPr lang="en-GB" sz="2400" b="0" smtClean="0">
                <a:latin typeface="Arial" charset="0"/>
                <a:ea typeface="ＭＳ Ｐゴシック" pitchFamily="34" charset="-128"/>
                <a:cs typeface="Arial" charset="0"/>
              </a:rPr>
              <a:t>Some agreements: Hospitals – sharp injuries </a:t>
            </a:r>
            <a:endParaRPr lang="en-US" sz="2400" b="0" smtClean="0">
              <a:latin typeface="Arial" charset="0"/>
              <a:ea typeface="ＭＳ Ｐゴシック" pitchFamily="34" charset="-128"/>
              <a:cs typeface="Arial" charset="0"/>
            </a:endParaRPr>
          </a:p>
          <a:p>
            <a:endParaRPr lang="en-US" smtClean="0">
              <a:latin typeface="Arial" charset="0"/>
              <a:ea typeface="ＭＳ Ｐゴシック" pitchFamily="34" charset="-128"/>
              <a:cs typeface="Arial" charset="0"/>
            </a:endParaRPr>
          </a:p>
        </p:txBody>
      </p:sp>
    </p:spTree>
    <p:extLst>
      <p:ext uri="{BB962C8B-B14F-4D97-AF65-F5344CB8AC3E}">
        <p14:creationId xmlns:p14="http://schemas.microsoft.com/office/powerpoint/2010/main" val="34744676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GB" sz="4000" smtClean="0">
                <a:latin typeface="Georgia" pitchFamily="18" charset="0"/>
                <a:ea typeface="ＭＳ Ｐゴシック" pitchFamily="34" charset="-128"/>
                <a:cs typeface="Georgia" pitchFamily="18" charset="0"/>
              </a:rPr>
              <a:t>The crisis: intensified threats    </a:t>
            </a:r>
            <a:endParaRPr lang="en-US" sz="4000" smtClean="0">
              <a:latin typeface="Georgia" pitchFamily="18" charset="0"/>
              <a:ea typeface="ＭＳ Ｐゴシック" pitchFamily="34" charset="-128"/>
              <a:cs typeface="Georgia" pitchFamily="18" charset="0"/>
            </a:endParaRPr>
          </a:p>
        </p:txBody>
      </p:sp>
      <p:sp>
        <p:nvSpPr>
          <p:cNvPr id="25602" name="Content Placeholder 2"/>
          <p:cNvSpPr>
            <a:spLocks noGrp="1"/>
          </p:cNvSpPr>
          <p:nvPr>
            <p:ph idx="1"/>
          </p:nvPr>
        </p:nvSpPr>
        <p:spPr/>
        <p:txBody>
          <a:bodyPr/>
          <a:lstStyle/>
          <a:p>
            <a:r>
              <a:rPr lang="en-US" sz="2400" b="0" smtClean="0">
                <a:latin typeface="Arial" charset="0"/>
                <a:ea typeface="ＭＳ Ｐゴシック" pitchFamily="34" charset="-128"/>
                <a:cs typeface="Arial" charset="0"/>
              </a:rPr>
              <a:t>High (youth) unemployment: growth and job creation </a:t>
            </a:r>
          </a:p>
          <a:p>
            <a:endParaRPr lang="en-US" sz="2400" b="0" smtClean="0">
              <a:latin typeface="Arial" charset="0"/>
              <a:ea typeface="ＭＳ Ｐゴシック" pitchFamily="34" charset="-128"/>
              <a:cs typeface="Arial" charset="0"/>
            </a:endParaRPr>
          </a:p>
          <a:p>
            <a:r>
              <a:rPr lang="en-US" sz="2400" b="0" smtClean="0">
                <a:latin typeface="Arial" charset="0"/>
                <a:ea typeface="ＭＳ Ｐゴシック" pitchFamily="34" charset="-128"/>
                <a:cs typeface="Arial" charset="0"/>
              </a:rPr>
              <a:t>Debt crisis public sector austerity measures: Blyth (2013)</a:t>
            </a:r>
            <a:br>
              <a:rPr lang="en-US" sz="2400" b="0" smtClean="0">
                <a:latin typeface="Arial" charset="0"/>
                <a:ea typeface="ＭＳ Ｐゴシック" pitchFamily="34" charset="-128"/>
                <a:cs typeface="Arial" charset="0"/>
              </a:rPr>
            </a:br>
            <a:r>
              <a:rPr lang="en-GB" sz="2000" b="0" i="1" smtClean="0">
                <a:latin typeface="Arial" charset="0"/>
                <a:ea typeface="ＭＳ Ｐゴシック" pitchFamily="34" charset="-128"/>
                <a:cs typeface="Arial" charset="0"/>
              </a:rPr>
              <a:t>‘European fixation on austerity as the only possible way forward’</a:t>
            </a:r>
            <a:endParaRPr lang="en-US" sz="2000" b="0" i="1" smtClean="0">
              <a:latin typeface="Arial" charset="0"/>
              <a:ea typeface="ＭＳ Ｐゴシック" pitchFamily="34" charset="-128"/>
              <a:cs typeface="Arial" charset="0"/>
            </a:endParaRPr>
          </a:p>
          <a:p>
            <a:endParaRPr lang="en-US" sz="2400" b="0" smtClean="0">
              <a:latin typeface="Arial" charset="0"/>
              <a:ea typeface="ＭＳ Ｐゴシック" pitchFamily="34" charset="-128"/>
              <a:cs typeface="Arial" charset="0"/>
            </a:endParaRPr>
          </a:p>
          <a:p>
            <a:r>
              <a:rPr lang="en-US" sz="2400" b="0" smtClean="0">
                <a:latin typeface="Arial" charset="0"/>
                <a:ea typeface="ＭＳ Ｐゴシック" pitchFamily="34" charset="-128"/>
                <a:cs typeface="Arial" charset="0"/>
              </a:rPr>
              <a:t>Effect on social dialogue in the public sector </a:t>
            </a:r>
          </a:p>
          <a:p>
            <a:endParaRPr lang="en-US" sz="2400" b="0" smtClean="0">
              <a:latin typeface="Arial" charset="0"/>
              <a:ea typeface="ＭＳ Ｐゴシック" pitchFamily="34" charset="-128"/>
              <a:cs typeface="Arial" charset="0"/>
            </a:endParaRPr>
          </a:p>
          <a:p>
            <a:r>
              <a:rPr lang="en-GB" sz="2400" b="0" smtClean="0">
                <a:latin typeface="Arial" charset="0"/>
                <a:ea typeface="ＭＳ Ｐゴシック" pitchFamily="34" charset="-128"/>
                <a:cs typeface="Arial" charset="0"/>
              </a:rPr>
              <a:t>Austerity/new economic governance – jeopardises democratic process (see Wolfgang Streeck) </a:t>
            </a:r>
          </a:p>
          <a:p>
            <a:endParaRPr lang="en-US" smtClean="0">
              <a:latin typeface="Arial" charset="0"/>
              <a:ea typeface="ＭＳ Ｐゴシック" pitchFamily="34" charset="-128"/>
              <a:cs typeface="Arial" charset="0"/>
            </a:endParaRPr>
          </a:p>
        </p:txBody>
      </p:sp>
    </p:spTree>
    <p:extLst>
      <p:ext uri="{BB962C8B-B14F-4D97-AF65-F5344CB8AC3E}">
        <p14:creationId xmlns:p14="http://schemas.microsoft.com/office/powerpoint/2010/main" val="24420143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GB" sz="4000" smtClean="0">
                <a:latin typeface="Georgia" pitchFamily="18" charset="0"/>
                <a:ea typeface="ＭＳ Ｐゴシック" pitchFamily="34" charset="-128"/>
                <a:cs typeface="Georgia" pitchFamily="18" charset="0"/>
              </a:rPr>
              <a:t>Commitment to social dialogue </a:t>
            </a:r>
            <a:endParaRPr lang="en-US" sz="4000" smtClean="0">
              <a:latin typeface="Georgia" pitchFamily="18" charset="0"/>
              <a:ea typeface="ＭＳ Ｐゴシック" pitchFamily="34" charset="-128"/>
              <a:cs typeface="Georgia" pitchFamily="18" charset="0"/>
            </a:endParaRPr>
          </a:p>
        </p:txBody>
      </p:sp>
      <p:sp>
        <p:nvSpPr>
          <p:cNvPr id="26626" name="Content Placeholder 3"/>
          <p:cNvSpPr>
            <a:spLocks noGrp="1"/>
          </p:cNvSpPr>
          <p:nvPr>
            <p:ph idx="1"/>
          </p:nvPr>
        </p:nvSpPr>
        <p:spPr>
          <a:xfrm>
            <a:off x="428625" y="1643063"/>
            <a:ext cx="8229600" cy="4525962"/>
          </a:xfrm>
        </p:spPr>
        <p:txBody>
          <a:bodyPr/>
          <a:lstStyle/>
          <a:p>
            <a:r>
              <a:rPr lang="en-GB" sz="2000" b="0" smtClean="0">
                <a:latin typeface="Arial" charset="0"/>
                <a:ea typeface="ＭＳ Ｐゴシック" pitchFamily="34" charset="-128"/>
                <a:cs typeface="Arial" charset="0"/>
              </a:rPr>
              <a:t>Commissioner Andor:</a:t>
            </a:r>
            <a:br>
              <a:rPr lang="en-GB" sz="2000" b="0" smtClean="0">
                <a:latin typeface="Arial" charset="0"/>
                <a:ea typeface="ＭＳ Ｐゴシック" pitchFamily="34" charset="-128"/>
                <a:cs typeface="Arial" charset="0"/>
              </a:rPr>
            </a:br>
            <a:r>
              <a:rPr lang="en-GB" sz="2000" b="0" i="1" smtClean="0">
                <a:latin typeface="Arial" charset="0"/>
                <a:ea typeface="ＭＳ Ｐゴシック" pitchFamily="34" charset="-128"/>
                <a:cs typeface="Arial" charset="0"/>
              </a:rPr>
              <a:t>‘Collective bargaining and strong social dialogue remain major attributes of our European Social Model. Social partners’ involvement in the EU economic governance, at national and EU level, is crucial to provide renewed impetus i n our efforts to deliver a job-led recovery and growth </a:t>
            </a:r>
            <a:r>
              <a:rPr lang="en-GB" sz="2000" b="0" smtClean="0">
                <a:latin typeface="Arial" charset="0"/>
                <a:ea typeface="ＭＳ Ｐゴシック" pitchFamily="34" charset="-128"/>
                <a:cs typeface="Arial" charset="0"/>
              </a:rPr>
              <a:t>(Tripartite social summit  18/12/12)</a:t>
            </a:r>
          </a:p>
          <a:p>
            <a:endParaRPr lang="en-GB" sz="2000" b="0" smtClean="0">
              <a:latin typeface="Arial" charset="0"/>
              <a:ea typeface="ＭＳ Ｐゴシック" pitchFamily="34" charset="-128"/>
              <a:cs typeface="Arial" charset="0"/>
            </a:endParaRPr>
          </a:p>
          <a:p>
            <a:r>
              <a:rPr lang="en-GB" sz="2400" b="0" smtClean="0">
                <a:latin typeface="Arial" charset="0"/>
                <a:ea typeface="ＭＳ Ｐゴシック" pitchFamily="34" charset="-128"/>
                <a:cs typeface="Arial" charset="0"/>
              </a:rPr>
              <a:t>State of social dialogue:</a:t>
            </a:r>
            <a:br>
              <a:rPr lang="en-GB" sz="2400" b="0" smtClean="0">
                <a:latin typeface="Arial" charset="0"/>
                <a:ea typeface="ＭＳ Ｐゴシック" pitchFamily="34" charset="-128"/>
                <a:cs typeface="Arial" charset="0"/>
              </a:rPr>
            </a:br>
            <a:r>
              <a:rPr lang="en-GB" sz="2400" b="0" smtClean="0">
                <a:latin typeface="Arial" charset="0"/>
                <a:ea typeface="ＭＳ Ｐゴシック" pitchFamily="34" charset="-128"/>
                <a:cs typeface="Arial" charset="0"/>
              </a:rPr>
              <a:t>-  new member states  </a:t>
            </a:r>
            <a:br>
              <a:rPr lang="en-GB" sz="2400" b="0" smtClean="0">
                <a:latin typeface="Arial" charset="0"/>
                <a:ea typeface="ＭＳ Ｐゴシック" pitchFamily="34" charset="-128"/>
                <a:cs typeface="Arial" charset="0"/>
              </a:rPr>
            </a:br>
            <a:r>
              <a:rPr lang="en-GB" sz="2400" b="0" smtClean="0">
                <a:latin typeface="Arial" charset="0"/>
                <a:ea typeface="ＭＳ Ｐゴシック" pitchFamily="34" charset="-128"/>
                <a:cs typeface="Arial" charset="0"/>
              </a:rPr>
              <a:t>- ‘programme’ countries</a:t>
            </a:r>
          </a:p>
          <a:p>
            <a:endParaRPr lang="en-GB" sz="2400" b="0" smtClean="0">
              <a:latin typeface="Arial" charset="0"/>
              <a:ea typeface="ＭＳ Ｐゴシック" pitchFamily="34" charset="-128"/>
              <a:cs typeface="Arial" charset="0"/>
            </a:endParaRPr>
          </a:p>
          <a:p>
            <a:r>
              <a:rPr lang="en-GB" sz="2400" b="0" smtClean="0">
                <a:latin typeface="Arial" charset="0"/>
                <a:ea typeface="ＭＳ Ｐゴシック" pitchFamily="34" charset="-128"/>
                <a:cs typeface="Arial" charset="0"/>
              </a:rPr>
              <a:t>Views of policy elites:</a:t>
            </a:r>
            <a:br>
              <a:rPr lang="en-GB" sz="2400" b="0" smtClean="0">
                <a:latin typeface="Arial" charset="0"/>
                <a:ea typeface="ＭＳ Ｐゴシック" pitchFamily="34" charset="-128"/>
                <a:cs typeface="Arial" charset="0"/>
              </a:rPr>
            </a:br>
            <a:r>
              <a:rPr lang="en-GB" sz="2400" b="0" smtClean="0">
                <a:latin typeface="Arial" charset="0"/>
                <a:ea typeface="ＭＳ Ｐゴシック" pitchFamily="34" charset="-128"/>
                <a:cs typeface="Arial" charset="0"/>
              </a:rPr>
              <a:t>- Ireland : Croke Park/Croke Park 2</a:t>
            </a:r>
          </a:p>
          <a:p>
            <a:endParaRPr lang="en-GB" smtClean="0">
              <a:latin typeface="Arial" charset="0"/>
              <a:ea typeface="ＭＳ Ｐゴシック" pitchFamily="34" charset="-128"/>
              <a:cs typeface="Arial" charset="0"/>
            </a:endParaRPr>
          </a:p>
          <a:p>
            <a:endParaRPr lang="en-GB" smtClean="0">
              <a:latin typeface="Arial" charset="0"/>
              <a:ea typeface="ＭＳ Ｐゴシック" pitchFamily="34" charset="-128"/>
              <a:cs typeface="Arial" charset="0"/>
            </a:endParaRPr>
          </a:p>
          <a:p>
            <a:endParaRPr lang="en-GB" smtClean="0">
              <a:latin typeface="Arial" charset="0"/>
              <a:ea typeface="ＭＳ Ｐゴシック" pitchFamily="34" charset="-128"/>
              <a:cs typeface="Arial" charset="0"/>
            </a:endParaRPr>
          </a:p>
          <a:p>
            <a:endParaRPr lang="en-GB" smtClean="0">
              <a:latin typeface="Arial" charset="0"/>
              <a:ea typeface="ＭＳ Ｐゴシック" pitchFamily="34" charset="-128"/>
              <a:cs typeface="Arial" charset="0"/>
            </a:endParaRPr>
          </a:p>
        </p:txBody>
      </p:sp>
    </p:spTree>
    <p:extLst>
      <p:ext uri="{BB962C8B-B14F-4D97-AF65-F5344CB8AC3E}">
        <p14:creationId xmlns:p14="http://schemas.microsoft.com/office/powerpoint/2010/main" val="9130778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GB" sz="4000" smtClean="0">
                <a:latin typeface="Georgia" pitchFamily="18" charset="0"/>
                <a:ea typeface="ＭＳ Ｐゴシック" pitchFamily="34" charset="-128"/>
                <a:cs typeface="Georgia" pitchFamily="18" charset="0"/>
              </a:rPr>
              <a:t>Public sector: overall trends </a:t>
            </a:r>
            <a:endParaRPr lang="en-US" sz="4000" smtClean="0">
              <a:latin typeface="Georgia" pitchFamily="18" charset="0"/>
              <a:ea typeface="ＭＳ Ｐゴシック" pitchFamily="34" charset="-128"/>
              <a:cs typeface="Georgia" pitchFamily="18" charset="0"/>
            </a:endParaRPr>
          </a:p>
        </p:txBody>
      </p:sp>
      <p:sp>
        <p:nvSpPr>
          <p:cNvPr id="27650" name="Content Placeholder 2"/>
          <p:cNvSpPr>
            <a:spLocks noGrp="1"/>
          </p:cNvSpPr>
          <p:nvPr>
            <p:ph idx="1"/>
          </p:nvPr>
        </p:nvSpPr>
        <p:spPr>
          <a:xfrm>
            <a:off x="457200" y="1428750"/>
            <a:ext cx="8229600" cy="4697413"/>
          </a:xfrm>
        </p:spPr>
        <p:txBody>
          <a:bodyPr/>
          <a:lstStyle/>
          <a:p>
            <a:r>
              <a:rPr lang="en-GB" sz="2400" b="0" smtClean="0">
                <a:latin typeface="Arial" charset="0"/>
                <a:ea typeface="ＭＳ Ｐゴシック" pitchFamily="34" charset="-128"/>
                <a:cs typeface="Arial" charset="0"/>
              </a:rPr>
              <a:t>A return to unilateralism:</a:t>
            </a:r>
            <a:br>
              <a:rPr lang="en-GB" sz="2400" b="0" smtClean="0">
                <a:latin typeface="Arial" charset="0"/>
                <a:ea typeface="ＭＳ Ｐゴシック" pitchFamily="34" charset="-128"/>
                <a:cs typeface="Arial" charset="0"/>
              </a:rPr>
            </a:br>
            <a:r>
              <a:rPr lang="en-GB" sz="2400" b="0" smtClean="0">
                <a:latin typeface="Arial" charset="0"/>
                <a:ea typeface="ＭＳ Ｐゴシック" pitchFamily="34" charset="-128"/>
                <a:cs typeface="Arial" charset="0"/>
              </a:rPr>
              <a:t>- imposition wage freezes or wage cuts</a:t>
            </a:r>
            <a:br>
              <a:rPr lang="en-GB" sz="2400" b="0" smtClean="0">
                <a:latin typeface="Arial" charset="0"/>
                <a:ea typeface="ＭＳ Ｐゴシック" pitchFamily="34" charset="-128"/>
                <a:cs typeface="Arial" charset="0"/>
              </a:rPr>
            </a:br>
            <a:r>
              <a:rPr lang="en-GB" sz="2400" b="0" smtClean="0">
                <a:latin typeface="Arial" charset="0"/>
                <a:ea typeface="ＭＳ Ｐゴシック" pitchFamily="34" charset="-128"/>
                <a:cs typeface="Arial" charset="0"/>
              </a:rPr>
              <a:t>-  bypassing social dialogue channels </a:t>
            </a:r>
          </a:p>
          <a:p>
            <a:endParaRPr lang="en-GB" sz="2400" b="0" smtClean="0">
              <a:latin typeface="Arial" charset="0"/>
              <a:ea typeface="ＭＳ Ｐゴシック" pitchFamily="34" charset="-128"/>
              <a:cs typeface="Arial" charset="0"/>
            </a:endParaRPr>
          </a:p>
          <a:p>
            <a:r>
              <a:rPr lang="en-GB" sz="2400" b="0" smtClean="0">
                <a:latin typeface="Arial" charset="0"/>
                <a:ea typeface="ＭＳ Ｐゴシック" pitchFamily="34" charset="-128"/>
                <a:cs typeface="Arial" charset="0"/>
              </a:rPr>
              <a:t>Removal of collective bargaining rights:</a:t>
            </a:r>
            <a:br>
              <a:rPr lang="en-GB" sz="2400" b="0" smtClean="0">
                <a:latin typeface="Arial" charset="0"/>
                <a:ea typeface="ＭＳ Ｐゴシック" pitchFamily="34" charset="-128"/>
                <a:cs typeface="Arial" charset="0"/>
              </a:rPr>
            </a:br>
            <a:r>
              <a:rPr lang="en-GB" sz="2400" b="0" smtClean="0">
                <a:latin typeface="Arial" charset="0"/>
                <a:ea typeface="ＭＳ Ｐゴシック" pitchFamily="34" charset="-128"/>
                <a:cs typeface="Arial" charset="0"/>
              </a:rPr>
              <a:t>e.g. UK/US </a:t>
            </a:r>
            <a:br>
              <a:rPr lang="en-GB" sz="2400" b="0" smtClean="0">
                <a:latin typeface="Arial" charset="0"/>
                <a:ea typeface="ＭＳ Ｐゴシック" pitchFamily="34" charset="-128"/>
                <a:cs typeface="Arial" charset="0"/>
              </a:rPr>
            </a:br>
            <a:r>
              <a:rPr lang="en-GB" sz="2400" b="0" smtClean="0">
                <a:latin typeface="Arial" charset="0"/>
                <a:ea typeface="ＭＳ Ｐゴシック" pitchFamily="34" charset="-128"/>
                <a:cs typeface="Arial" charset="0"/>
              </a:rPr>
              <a:t> </a:t>
            </a:r>
          </a:p>
          <a:p>
            <a:r>
              <a:rPr lang="en-GB" sz="2400" b="0" smtClean="0">
                <a:latin typeface="Arial" charset="0"/>
                <a:ea typeface="ＭＳ Ｐゴシック" pitchFamily="34" charset="-128"/>
                <a:cs typeface="Arial" charset="0"/>
              </a:rPr>
              <a:t>Narrowing/altered scope of collective bargaining:</a:t>
            </a:r>
            <a:br>
              <a:rPr lang="en-GB" sz="2400" b="0" smtClean="0">
                <a:latin typeface="Arial" charset="0"/>
                <a:ea typeface="ＭＳ Ｐゴシック" pitchFamily="34" charset="-128"/>
                <a:cs typeface="Arial" charset="0"/>
              </a:rPr>
            </a:br>
            <a:r>
              <a:rPr lang="en-GB" sz="2400" b="0" smtClean="0">
                <a:latin typeface="Arial" charset="0"/>
                <a:ea typeface="ＭＳ Ｐゴシック" pitchFamily="34" charset="-128"/>
                <a:cs typeface="Arial" charset="0"/>
              </a:rPr>
              <a:t>- mandatory arbitration </a:t>
            </a:r>
            <a:br>
              <a:rPr lang="en-GB" sz="2400" b="0" smtClean="0">
                <a:latin typeface="Arial" charset="0"/>
                <a:ea typeface="ＭＳ Ｐゴシック" pitchFamily="34" charset="-128"/>
                <a:cs typeface="Arial" charset="0"/>
              </a:rPr>
            </a:br>
            <a:r>
              <a:rPr lang="en-GB" sz="2400" b="0" smtClean="0">
                <a:latin typeface="Arial" charset="0"/>
                <a:ea typeface="ＭＳ Ｐゴシック" pitchFamily="34" charset="-128"/>
                <a:cs typeface="Arial" charset="0"/>
              </a:rPr>
              <a:t> </a:t>
            </a:r>
          </a:p>
          <a:p>
            <a:r>
              <a:rPr lang="en-GB" sz="2400" b="0" smtClean="0">
                <a:latin typeface="Arial" charset="0"/>
                <a:ea typeface="ＭＳ Ｐゴシック" pitchFamily="34" charset="-128"/>
                <a:cs typeface="Arial" charset="0"/>
              </a:rPr>
              <a:t>Undermining (direct or indirectly) trade unionism:</a:t>
            </a:r>
            <a:br>
              <a:rPr lang="en-GB" sz="2400" b="0" smtClean="0">
                <a:latin typeface="Arial" charset="0"/>
                <a:ea typeface="ＭＳ Ｐゴシック" pitchFamily="34" charset="-128"/>
                <a:cs typeface="Arial" charset="0"/>
              </a:rPr>
            </a:br>
            <a:r>
              <a:rPr lang="en-GB" sz="2400" b="0" smtClean="0">
                <a:latin typeface="Arial" charset="0"/>
                <a:ea typeface="ＭＳ Ｐゴシック" pitchFamily="34" charset="-128"/>
                <a:cs typeface="Arial" charset="0"/>
              </a:rPr>
              <a:t>e.g. limitations on work time to carry out union duties    </a:t>
            </a:r>
          </a:p>
          <a:p>
            <a:endParaRPr lang="en-US" smtClean="0">
              <a:latin typeface="Arial" charset="0"/>
              <a:ea typeface="ＭＳ Ｐゴシック" pitchFamily="34" charset="-128"/>
              <a:cs typeface="Arial" charset="0"/>
            </a:endParaRPr>
          </a:p>
        </p:txBody>
      </p:sp>
    </p:spTree>
    <p:extLst>
      <p:ext uri="{BB962C8B-B14F-4D97-AF65-F5344CB8AC3E}">
        <p14:creationId xmlns:p14="http://schemas.microsoft.com/office/powerpoint/2010/main" val="22568664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GB" altLang="fr-FR" noProof="0" dirty="0" smtClean="0"/>
              <a:t>European Minimum Wage Policy: a social right!</a:t>
            </a:r>
          </a:p>
        </p:txBody>
      </p:sp>
      <p:sp>
        <p:nvSpPr>
          <p:cNvPr id="2" name="Tijdelijke aanduiding voor inhoud 1"/>
          <p:cNvSpPr>
            <a:spLocks noGrp="1"/>
          </p:cNvSpPr>
          <p:nvPr>
            <p:ph idx="1"/>
          </p:nvPr>
        </p:nvSpPr>
        <p:spPr/>
        <p:txBody>
          <a:bodyPr/>
          <a:lstStyle/>
          <a:p>
            <a:pPr marL="0" indent="0" eaLnBrk="1" hangingPunct="1">
              <a:spcBef>
                <a:spcPts val="300"/>
              </a:spcBef>
              <a:buNone/>
            </a:pPr>
            <a:r>
              <a:rPr lang="en-GB" altLang="fr-FR" noProof="0" dirty="0" smtClean="0"/>
              <a:t>Community Charter of Fundamental Social Rights for Workers of the EU from 1989: </a:t>
            </a:r>
          </a:p>
          <a:p>
            <a:pPr marL="0" indent="0" eaLnBrk="1" hangingPunct="1">
              <a:spcBef>
                <a:spcPts val="300"/>
              </a:spcBef>
              <a:buNone/>
            </a:pPr>
            <a:endParaRPr lang="en-GB" altLang="fr-FR" noProof="0" dirty="0" smtClean="0"/>
          </a:p>
          <a:p>
            <a:pPr marL="0" indent="0" eaLnBrk="1" hangingPunct="1">
              <a:spcBef>
                <a:spcPts val="300"/>
              </a:spcBef>
              <a:buNone/>
            </a:pPr>
            <a:r>
              <a:rPr lang="en-GB" altLang="fr-FR" i="1" noProof="0" dirty="0" smtClean="0"/>
              <a:t>“All employment shall be fairly remunerated. To this end, in accordance with arrangements applying in each country, workers shall be assured of an equitable wage i.e. a wage sufficient to enable them to have a decent standard of living” (Title 1,5)</a:t>
            </a:r>
            <a:endParaRPr lang="en-GB" noProof="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GB" sz="3200" smtClean="0">
                <a:latin typeface="Georgia" pitchFamily="18" charset="0"/>
                <a:ea typeface="ＭＳ Ｐゴシック" pitchFamily="34" charset="-128"/>
                <a:cs typeface="Georgia" pitchFamily="18" charset="0"/>
              </a:rPr>
              <a:t>Austerity and social dialogue: Research </a:t>
            </a:r>
            <a:endParaRPr lang="en-US" sz="3200" smtClean="0">
              <a:latin typeface="Georgia" pitchFamily="18" charset="0"/>
              <a:ea typeface="ＭＳ Ｐゴシック" pitchFamily="34" charset="-128"/>
              <a:cs typeface="Georgia" pitchFamily="18" charset="0"/>
            </a:endParaRPr>
          </a:p>
        </p:txBody>
      </p:sp>
      <p:sp>
        <p:nvSpPr>
          <p:cNvPr id="28674" name="Content Placeholder 2"/>
          <p:cNvSpPr>
            <a:spLocks noGrp="1"/>
          </p:cNvSpPr>
          <p:nvPr>
            <p:ph idx="1"/>
          </p:nvPr>
        </p:nvSpPr>
        <p:spPr>
          <a:xfrm>
            <a:off x="457200" y="1214438"/>
            <a:ext cx="8229600" cy="4911725"/>
          </a:xfrm>
        </p:spPr>
        <p:txBody>
          <a:bodyPr/>
          <a:lstStyle/>
          <a:p>
            <a:pPr>
              <a:buFont typeface="Arial" charset="0"/>
              <a:buNone/>
            </a:pPr>
            <a:r>
              <a:rPr lang="en-GB" sz="2400" b="0" smtClean="0">
                <a:solidFill>
                  <a:srgbClr val="000000"/>
                </a:solidFill>
                <a:latin typeface="Arial" charset="0"/>
                <a:ea typeface="ＭＳ Ｐゴシック" pitchFamily="34" charset="-128"/>
                <a:cs typeface="Arial" charset="0"/>
              </a:rPr>
              <a:t>Starting point:  </a:t>
            </a:r>
            <a:br>
              <a:rPr lang="en-GB" sz="2400" b="0" smtClean="0">
                <a:solidFill>
                  <a:srgbClr val="000000"/>
                </a:solidFill>
                <a:latin typeface="Arial" charset="0"/>
                <a:ea typeface="ＭＳ Ｐゴシック" pitchFamily="34" charset="-128"/>
                <a:cs typeface="Arial" charset="0"/>
              </a:rPr>
            </a:br>
            <a:r>
              <a:rPr lang="en-GB" sz="2400" b="0" smtClean="0">
                <a:solidFill>
                  <a:srgbClr val="000000"/>
                </a:solidFill>
                <a:latin typeface="Arial" charset="0"/>
                <a:ea typeface="ＭＳ Ｐゴシック" pitchFamily="34" charset="-128"/>
                <a:cs typeface="Arial" charset="0"/>
              </a:rPr>
              <a:t>A) stronger SD institutions/practice = acceptable IR change                               </a:t>
            </a:r>
          </a:p>
          <a:p>
            <a:pPr>
              <a:buFont typeface="Arial" charset="0"/>
              <a:buNone/>
            </a:pPr>
            <a:r>
              <a:rPr lang="en-GB" sz="2400" b="0" smtClean="0">
                <a:solidFill>
                  <a:srgbClr val="000000"/>
                </a:solidFill>
                <a:latin typeface="Arial" charset="0"/>
                <a:ea typeface="ＭＳ Ｐゴシック" pitchFamily="34" charset="-128"/>
                <a:cs typeface="Arial" charset="0"/>
              </a:rPr>
              <a:t>	B)  austerity overwhelms scope for consensual change </a:t>
            </a:r>
          </a:p>
          <a:p>
            <a:pPr>
              <a:buFont typeface="Arial" charset="0"/>
              <a:buNone/>
            </a:pPr>
            <a:endParaRPr lang="en-GB" sz="2400" b="0" smtClean="0">
              <a:solidFill>
                <a:srgbClr val="000000"/>
              </a:solidFill>
              <a:latin typeface="Arial" charset="0"/>
              <a:ea typeface="ＭＳ Ｐゴシック" pitchFamily="34" charset="-128"/>
              <a:cs typeface="Arial" charset="0"/>
            </a:endParaRPr>
          </a:p>
          <a:p>
            <a:pPr>
              <a:buFont typeface="Arial" charset="0"/>
              <a:buNone/>
            </a:pPr>
            <a:r>
              <a:rPr lang="en-GB" sz="2400" b="0" smtClean="0">
                <a:latin typeface="Arial" charset="0"/>
                <a:ea typeface="ＭＳ Ｐゴシック" pitchFamily="34" charset="-128"/>
                <a:cs typeface="Arial" charset="0"/>
              </a:rPr>
              <a:t>Country selection: </a:t>
            </a:r>
            <a:br>
              <a:rPr lang="en-GB" sz="2400" b="0" smtClean="0">
                <a:latin typeface="Arial" charset="0"/>
                <a:ea typeface="ＭＳ Ｐゴシック" pitchFamily="34" charset="-128"/>
                <a:cs typeface="Arial" charset="0"/>
              </a:rPr>
            </a:br>
            <a:r>
              <a:rPr lang="en-GB" sz="2400" b="0" smtClean="0">
                <a:latin typeface="Arial" charset="0"/>
                <a:ea typeface="ＭＳ Ｐゴシック" pitchFamily="34" charset="-128"/>
                <a:cs typeface="Arial" charset="0"/>
              </a:rPr>
              <a:t>Czech Republic; Denmark, France, Italy, Netherlands, UK – variations: size/traditions</a:t>
            </a:r>
          </a:p>
          <a:p>
            <a:pPr>
              <a:buFont typeface="Arial" charset="0"/>
              <a:buNone/>
            </a:pPr>
            <a:endParaRPr lang="en-GB" sz="2400" b="0" smtClean="0">
              <a:latin typeface="Arial" charset="0"/>
              <a:ea typeface="ＭＳ Ｐゴシック" pitchFamily="34" charset="-128"/>
              <a:cs typeface="Arial" charset="0"/>
            </a:endParaRPr>
          </a:p>
          <a:p>
            <a:pPr>
              <a:buFont typeface="Arial" charset="0"/>
              <a:buNone/>
            </a:pPr>
            <a:r>
              <a:rPr lang="en-GB" sz="2400" b="0" smtClean="0">
                <a:latin typeface="Arial" charset="0"/>
                <a:ea typeface="ＭＳ Ｐゴシック" pitchFamily="34" charset="-128"/>
                <a:cs typeface="Arial" charset="0"/>
              </a:rPr>
              <a:t>Data collection: </a:t>
            </a:r>
            <a:br>
              <a:rPr lang="en-GB" sz="2400" b="0" smtClean="0">
                <a:latin typeface="Arial" charset="0"/>
                <a:ea typeface="ＭＳ Ｐゴシック" pitchFamily="34" charset="-128"/>
                <a:cs typeface="Arial" charset="0"/>
              </a:rPr>
            </a:br>
            <a:r>
              <a:rPr lang="en-GB" sz="2400" b="0" smtClean="0">
                <a:latin typeface="Arial" charset="0"/>
                <a:ea typeface="ＭＳ Ｐゴシック" pitchFamily="34" charset="-128"/>
                <a:cs typeface="Arial" charset="0"/>
              </a:rPr>
              <a:t>Phase 1: meeting with EU social partners</a:t>
            </a:r>
            <a:br>
              <a:rPr lang="en-GB" sz="2400" b="0" smtClean="0">
                <a:latin typeface="Arial" charset="0"/>
                <a:ea typeface="ＭＳ Ｐゴシック" pitchFamily="34" charset="-128"/>
                <a:cs typeface="Arial" charset="0"/>
              </a:rPr>
            </a:br>
            <a:r>
              <a:rPr lang="en-GB" sz="2400" b="0" smtClean="0">
                <a:latin typeface="Arial" charset="0"/>
                <a:ea typeface="ＭＳ Ｐゴシック" pitchFamily="34" charset="-128"/>
                <a:cs typeface="Arial" charset="0"/>
              </a:rPr>
              <a:t>Phase 2: analysis of national experience 			        	  </a:t>
            </a:r>
            <a:br>
              <a:rPr lang="en-GB" sz="2400" b="0" smtClean="0">
                <a:latin typeface="Arial" charset="0"/>
                <a:ea typeface="ＭＳ Ｐゴシック" pitchFamily="34" charset="-128"/>
                <a:cs typeface="Arial" charset="0"/>
              </a:rPr>
            </a:br>
            <a:r>
              <a:rPr lang="en-GB" sz="2400" b="0" smtClean="0">
                <a:latin typeface="Arial" charset="0"/>
                <a:ea typeface="ＭＳ Ｐゴシック" pitchFamily="34" charset="-128"/>
                <a:cs typeface="Arial" charset="0"/>
              </a:rPr>
              <a:t>Phase 3: case studies of local government 					</a:t>
            </a:r>
            <a:endParaRPr lang="en-US" sz="2400" smtClean="0">
              <a:latin typeface="Arial" charset="0"/>
              <a:ea typeface="ＭＳ Ｐゴシック" pitchFamily="34" charset="-128"/>
              <a:cs typeface="Arial" charset="0"/>
            </a:endParaRPr>
          </a:p>
          <a:p>
            <a:endParaRPr lang="en-US" smtClean="0">
              <a:latin typeface="Arial" charset="0"/>
              <a:ea typeface="ＭＳ Ｐゴシック" pitchFamily="34" charset="-128"/>
              <a:cs typeface="Arial" charset="0"/>
            </a:endParaRPr>
          </a:p>
        </p:txBody>
      </p:sp>
    </p:spTree>
    <p:extLst>
      <p:ext uri="{BB962C8B-B14F-4D97-AF65-F5344CB8AC3E}">
        <p14:creationId xmlns:p14="http://schemas.microsoft.com/office/powerpoint/2010/main" val="1434255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GB" sz="3600" smtClean="0">
                <a:latin typeface="Georgia" pitchFamily="18" charset="0"/>
                <a:ea typeface="ＭＳ Ｐゴシック" pitchFamily="34" charset="-128"/>
                <a:cs typeface="Georgia" pitchFamily="18" charset="0"/>
              </a:rPr>
              <a:t>Research Questions </a:t>
            </a:r>
            <a:endParaRPr lang="en-US" sz="3600" smtClean="0">
              <a:latin typeface="Georgia" pitchFamily="18" charset="0"/>
              <a:ea typeface="ＭＳ Ｐゴシック" pitchFamily="34" charset="-128"/>
              <a:cs typeface="Georgia" pitchFamily="18" charset="0"/>
            </a:endParaRPr>
          </a:p>
        </p:txBody>
      </p:sp>
      <p:sp>
        <p:nvSpPr>
          <p:cNvPr id="4" name="Content Placeholder 3"/>
          <p:cNvSpPr>
            <a:spLocks noGrp="1"/>
          </p:cNvSpPr>
          <p:nvPr>
            <p:ph idx="1"/>
          </p:nvPr>
        </p:nvSpPr>
        <p:spPr>
          <a:xfrm>
            <a:off x="457200" y="1285875"/>
            <a:ext cx="8229600" cy="4840288"/>
          </a:xfrm>
        </p:spPr>
        <p:txBody>
          <a:bodyPr/>
          <a:lstStyle/>
          <a:p>
            <a:pPr marL="514350" indent="-514350">
              <a:buFont typeface="+mj-lt"/>
              <a:buAutoNum type="arabicPeriod"/>
              <a:defRPr/>
            </a:pPr>
            <a:r>
              <a:rPr lang="en-US" sz="2400" b="0" dirty="0" smtClean="0"/>
              <a:t>What have been the main drivers and measures of austerity adopted in each country?</a:t>
            </a:r>
            <a:br>
              <a:rPr lang="en-US" sz="2400" b="0" dirty="0" smtClean="0"/>
            </a:br>
            <a:endParaRPr lang="en-US" sz="2400" b="0" dirty="0" smtClean="0"/>
          </a:p>
          <a:p>
            <a:pPr marL="514350" indent="-514350">
              <a:buFont typeface="+mj-lt"/>
              <a:buAutoNum type="arabicPeriod"/>
              <a:defRPr/>
            </a:pPr>
            <a:r>
              <a:rPr lang="en-US" sz="2400" b="0" dirty="0" smtClean="0"/>
              <a:t>How have these changes been implemented and to what extent has social dialogue contributed to the change process at national, </a:t>
            </a:r>
            <a:r>
              <a:rPr lang="en-US" sz="2400" b="0" dirty="0" err="1" smtClean="0"/>
              <a:t>sectoral</a:t>
            </a:r>
            <a:r>
              <a:rPr lang="en-US" sz="2400" b="0" dirty="0" smtClean="0"/>
              <a:t> and workplace level?</a:t>
            </a:r>
            <a:br>
              <a:rPr lang="en-US" sz="2400" b="0" dirty="0" smtClean="0"/>
            </a:br>
            <a:endParaRPr lang="en-US" sz="2400" b="0" dirty="0" smtClean="0"/>
          </a:p>
          <a:p>
            <a:pPr marL="514350" indent="-514350">
              <a:buFont typeface="+mj-lt"/>
              <a:buAutoNum type="arabicPeriod"/>
              <a:defRPr/>
            </a:pPr>
            <a:r>
              <a:rPr lang="en-US" sz="2400" b="0" dirty="0" smtClean="0"/>
              <a:t>How have institutions of social dialogue influenced industrial relations processes and  outcomes in the public services</a:t>
            </a:r>
            <a:r>
              <a:rPr lang="en-US" sz="2800" b="0" dirty="0" smtClean="0"/>
              <a:t>?</a:t>
            </a:r>
          </a:p>
          <a:p>
            <a:pPr>
              <a:defRPr/>
            </a:pPr>
            <a:endParaRPr lang="en-US" dirty="0"/>
          </a:p>
        </p:txBody>
      </p:sp>
    </p:spTree>
    <p:extLst>
      <p:ext uri="{BB962C8B-B14F-4D97-AF65-F5344CB8AC3E}">
        <p14:creationId xmlns:p14="http://schemas.microsoft.com/office/powerpoint/2010/main" val="4757259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8" name="AutoShape 10"/>
          <p:cNvSpPr>
            <a:spLocks noChangeArrowheads="1"/>
          </p:cNvSpPr>
          <p:nvPr/>
        </p:nvSpPr>
        <p:spPr bwMode="auto">
          <a:xfrm>
            <a:off x="4398963" y="857250"/>
            <a:ext cx="523875" cy="298450"/>
          </a:xfrm>
          <a:prstGeom prst="downArrow">
            <a:avLst>
              <a:gd name="adj1" fmla="val 50000"/>
              <a:gd name="adj2" fmla="val 25000"/>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a:lstStyle/>
          <a:p>
            <a:pPr fontAlgn="auto">
              <a:spcBef>
                <a:spcPts val="0"/>
              </a:spcBef>
              <a:spcAft>
                <a:spcPts val="0"/>
              </a:spcAft>
              <a:defRPr/>
            </a:pPr>
            <a:endParaRPr lang="en-US">
              <a:solidFill>
                <a:prstClr val="black"/>
              </a:solidFill>
              <a:latin typeface="Calibri"/>
              <a:cs typeface="+mn-cs"/>
            </a:endParaRPr>
          </a:p>
        </p:txBody>
      </p:sp>
      <p:sp>
        <p:nvSpPr>
          <p:cNvPr id="30722" name="Oval 5"/>
          <p:cNvSpPr>
            <a:spLocks noChangeArrowheads="1"/>
          </p:cNvSpPr>
          <p:nvPr/>
        </p:nvSpPr>
        <p:spPr bwMode="auto">
          <a:xfrm>
            <a:off x="2500313" y="4572000"/>
            <a:ext cx="3884612" cy="2000250"/>
          </a:xfrm>
          <a:prstGeom prst="ellipse">
            <a:avLst/>
          </a:prstGeom>
          <a:solidFill>
            <a:srgbClr val="FFFFFF"/>
          </a:solidFill>
          <a:ln w="31750">
            <a:solidFill>
              <a:srgbClr val="4F81BD"/>
            </a:solidFill>
            <a:round/>
            <a:headEnd/>
            <a:tailEnd/>
          </a:ln>
        </p:spPr>
        <p:txBody>
          <a:bodyPr/>
          <a:lstStyle/>
          <a:p>
            <a:pPr algn="ctr"/>
            <a:r>
              <a:rPr lang="en-GB" sz="1600" b="1">
                <a:solidFill>
                  <a:prstClr val="black"/>
                </a:solidFill>
                <a:latin typeface="Arial" charset="0"/>
                <a:cs typeface="Arial" charset="0"/>
              </a:rPr>
              <a:t>Austerity Outcomes</a:t>
            </a:r>
          </a:p>
          <a:p>
            <a:pPr>
              <a:buFont typeface="Arial" charset="0"/>
              <a:buChar char="•"/>
            </a:pPr>
            <a:r>
              <a:rPr lang="en-GB" sz="1600">
                <a:solidFill>
                  <a:prstClr val="black"/>
                </a:solidFill>
                <a:latin typeface="Arial" charset="0"/>
                <a:cs typeface="Arial" charset="0"/>
              </a:rPr>
              <a:t>Employment reductions</a:t>
            </a:r>
          </a:p>
          <a:p>
            <a:pPr>
              <a:buFont typeface="Arial" charset="0"/>
              <a:buChar char="•"/>
            </a:pPr>
            <a:r>
              <a:rPr lang="en-GB" sz="1600">
                <a:solidFill>
                  <a:prstClr val="black"/>
                </a:solidFill>
                <a:latin typeface="Arial" charset="0"/>
                <a:cs typeface="Arial" charset="0"/>
              </a:rPr>
              <a:t>Wage cuts</a:t>
            </a:r>
          </a:p>
          <a:p>
            <a:pPr>
              <a:buFont typeface="Arial" charset="0"/>
              <a:buChar char="•"/>
            </a:pPr>
            <a:r>
              <a:rPr lang="en-GB" sz="1600">
                <a:solidFill>
                  <a:prstClr val="black"/>
                </a:solidFill>
                <a:latin typeface="Arial" charset="0"/>
                <a:cs typeface="Arial" charset="0"/>
              </a:rPr>
              <a:t>Pay freezes</a:t>
            </a:r>
          </a:p>
          <a:p>
            <a:pPr>
              <a:buFont typeface="Arial" charset="0"/>
              <a:buChar char="•"/>
            </a:pPr>
            <a:r>
              <a:rPr lang="en-GB" sz="1600">
                <a:solidFill>
                  <a:prstClr val="black"/>
                </a:solidFill>
                <a:latin typeface="Arial" charset="0"/>
                <a:cs typeface="Arial" charset="0"/>
              </a:rPr>
              <a:t>Pension reform</a:t>
            </a:r>
          </a:p>
          <a:p>
            <a:pPr>
              <a:buFont typeface="Arial" charset="0"/>
              <a:buChar char="•"/>
            </a:pPr>
            <a:r>
              <a:rPr lang="en-GB" sz="1600">
                <a:solidFill>
                  <a:prstClr val="black"/>
                </a:solidFill>
                <a:latin typeface="Arial" charset="0"/>
                <a:cs typeface="Arial" charset="0"/>
              </a:rPr>
              <a:t>Work intensification</a:t>
            </a:r>
            <a:endParaRPr lang="en-US" sz="1600">
              <a:solidFill>
                <a:prstClr val="black"/>
              </a:solidFill>
              <a:latin typeface="Arial" charset="0"/>
              <a:cs typeface="Arial" charset="0"/>
            </a:endParaRPr>
          </a:p>
        </p:txBody>
      </p:sp>
      <p:graphicFrame>
        <p:nvGraphicFramePr>
          <p:cNvPr id="7" name="Table 6"/>
          <p:cNvGraphicFramePr>
            <a:graphicFrameLocks noGrp="1"/>
          </p:cNvGraphicFramePr>
          <p:nvPr/>
        </p:nvGraphicFramePr>
        <p:xfrm>
          <a:off x="0" y="0"/>
          <a:ext cx="9144000" cy="3929066"/>
        </p:xfrm>
        <a:graphic>
          <a:graphicData uri="http://schemas.openxmlformats.org/drawingml/2006/table">
            <a:tbl>
              <a:tblPr/>
              <a:tblGrid>
                <a:gridCol w="9144000"/>
              </a:tblGrid>
              <a:tr h="3929066">
                <a:tc>
                  <a:txBody>
                    <a:bodyPr/>
                    <a:lstStyle/>
                    <a:p>
                      <a:pPr algn="r">
                        <a:lnSpc>
                          <a:spcPts val="1200"/>
                        </a:lnSpc>
                        <a:spcAft>
                          <a:spcPts val="1000"/>
                        </a:spcAft>
                      </a:pPr>
                      <a:endParaRPr lang="en-US" sz="600" dirty="0">
                        <a:latin typeface="Calibri"/>
                        <a:ea typeface="Calibri"/>
                        <a:cs typeface="Times New Roman"/>
                      </a:endParaRPr>
                    </a:p>
                  </a:txBody>
                  <a:tcPr marL="36769" marR="36769" marT="0" marB="0">
                    <a:lnL>
                      <a:noFill/>
                    </a:lnL>
                    <a:lnR>
                      <a:noFill/>
                    </a:lnR>
                    <a:lnT>
                      <a:noFill/>
                    </a:lnT>
                    <a:lnB>
                      <a:noFill/>
                    </a:lnB>
                  </a:tcPr>
                </a:tc>
              </a:tr>
            </a:tbl>
          </a:graphicData>
        </a:graphic>
      </p:graphicFrame>
      <p:sp>
        <p:nvSpPr>
          <p:cNvPr id="30725" name="AutoShape 8"/>
          <p:cNvSpPr>
            <a:spLocks noChangeArrowheads="1"/>
          </p:cNvSpPr>
          <p:nvPr/>
        </p:nvSpPr>
        <p:spPr bwMode="auto">
          <a:xfrm>
            <a:off x="2428875" y="4214813"/>
            <a:ext cx="468313" cy="428625"/>
          </a:xfrm>
          <a:prstGeom prst="downArrow">
            <a:avLst>
              <a:gd name="adj1" fmla="val 50000"/>
              <a:gd name="adj2" fmla="val 26694"/>
            </a:avLst>
          </a:prstGeom>
          <a:solidFill>
            <a:srgbClr val="FFFFFF"/>
          </a:solidFill>
          <a:ln w="9525">
            <a:solidFill>
              <a:srgbClr val="000000"/>
            </a:solidFill>
            <a:miter lim="800000"/>
            <a:headEnd/>
            <a:tailEnd/>
          </a:ln>
        </p:spPr>
        <p:txBody>
          <a:bodyPr/>
          <a:lstStyle/>
          <a:p>
            <a:endParaRPr lang="nl-NL">
              <a:solidFill>
                <a:prstClr val="black"/>
              </a:solidFill>
              <a:latin typeface="Calibri" pitchFamily="34" charset="0"/>
              <a:cs typeface="Arial" charset="0"/>
            </a:endParaRPr>
          </a:p>
        </p:txBody>
      </p:sp>
      <p:sp>
        <p:nvSpPr>
          <p:cNvPr id="30726" name="AutoShape 7"/>
          <p:cNvSpPr>
            <a:spLocks noChangeArrowheads="1"/>
          </p:cNvSpPr>
          <p:nvPr/>
        </p:nvSpPr>
        <p:spPr bwMode="auto">
          <a:xfrm>
            <a:off x="4143375" y="4214813"/>
            <a:ext cx="468313" cy="357187"/>
          </a:xfrm>
          <a:prstGeom prst="downArrow">
            <a:avLst>
              <a:gd name="adj1" fmla="val 50000"/>
              <a:gd name="adj2" fmla="val 26694"/>
            </a:avLst>
          </a:prstGeom>
          <a:solidFill>
            <a:srgbClr val="FFFFFF"/>
          </a:solidFill>
          <a:ln w="9525">
            <a:solidFill>
              <a:srgbClr val="000000"/>
            </a:solidFill>
            <a:miter lim="800000"/>
            <a:headEnd/>
            <a:tailEnd/>
          </a:ln>
        </p:spPr>
        <p:txBody>
          <a:bodyPr/>
          <a:lstStyle/>
          <a:p>
            <a:endParaRPr lang="nl-NL">
              <a:solidFill>
                <a:prstClr val="black"/>
              </a:solidFill>
              <a:latin typeface="Calibri" pitchFamily="34" charset="0"/>
              <a:cs typeface="Arial" charset="0"/>
            </a:endParaRPr>
          </a:p>
        </p:txBody>
      </p:sp>
      <p:sp>
        <p:nvSpPr>
          <p:cNvPr id="30727" name="AutoShape 6"/>
          <p:cNvSpPr>
            <a:spLocks noChangeArrowheads="1"/>
          </p:cNvSpPr>
          <p:nvPr/>
        </p:nvSpPr>
        <p:spPr bwMode="auto">
          <a:xfrm>
            <a:off x="6000750" y="4286250"/>
            <a:ext cx="468313" cy="285750"/>
          </a:xfrm>
          <a:prstGeom prst="downArrow">
            <a:avLst>
              <a:gd name="adj1" fmla="val 50000"/>
              <a:gd name="adj2" fmla="val 27968"/>
            </a:avLst>
          </a:prstGeom>
          <a:solidFill>
            <a:srgbClr val="FFFFFF"/>
          </a:solidFill>
          <a:ln w="9525">
            <a:solidFill>
              <a:srgbClr val="000000"/>
            </a:solidFill>
            <a:miter lim="800000"/>
            <a:headEnd/>
            <a:tailEnd/>
          </a:ln>
        </p:spPr>
        <p:txBody>
          <a:bodyPr/>
          <a:lstStyle/>
          <a:p>
            <a:endParaRPr lang="nl-NL">
              <a:solidFill>
                <a:prstClr val="black"/>
              </a:solidFill>
              <a:latin typeface="Calibri" pitchFamily="34" charset="0"/>
              <a:cs typeface="Arial" charset="0"/>
            </a:endParaRPr>
          </a:p>
        </p:txBody>
      </p:sp>
      <p:sp>
        <p:nvSpPr>
          <p:cNvPr id="30728" name="Rectangle 13"/>
          <p:cNvSpPr>
            <a:spLocks noChangeArrowheads="1"/>
          </p:cNvSpPr>
          <p:nvPr/>
        </p:nvSpPr>
        <p:spPr bwMode="auto">
          <a:xfrm>
            <a:off x="2286000" y="1214438"/>
            <a:ext cx="4500563" cy="1071562"/>
          </a:xfrm>
          <a:prstGeom prst="rect">
            <a:avLst/>
          </a:prstGeom>
          <a:solidFill>
            <a:srgbClr val="FFFFFF"/>
          </a:solidFill>
          <a:ln w="31750">
            <a:solidFill>
              <a:srgbClr val="4F81BD"/>
            </a:solidFill>
            <a:miter lim="800000"/>
            <a:headEnd/>
            <a:tailEnd/>
          </a:ln>
        </p:spPr>
        <p:txBody>
          <a:bodyPr/>
          <a:lstStyle/>
          <a:p>
            <a:pPr algn="ctr"/>
            <a:r>
              <a:rPr lang="en-GB" sz="1600" b="1">
                <a:solidFill>
                  <a:prstClr val="black"/>
                </a:solidFill>
                <a:latin typeface="Arial" charset="0"/>
                <a:cs typeface="Arial" charset="0"/>
              </a:rPr>
              <a:t>Austerity Measures</a:t>
            </a:r>
          </a:p>
          <a:p>
            <a:pPr>
              <a:buFont typeface="Arial" charset="0"/>
              <a:buChar char="•"/>
            </a:pPr>
            <a:r>
              <a:rPr lang="en-GB" sz="1600">
                <a:solidFill>
                  <a:prstClr val="black"/>
                </a:solidFill>
                <a:latin typeface="Arial" charset="0"/>
                <a:cs typeface="Arial" charset="0"/>
              </a:rPr>
              <a:t> Budgetary cuts </a:t>
            </a:r>
          </a:p>
          <a:p>
            <a:pPr>
              <a:buFont typeface="Arial" charset="0"/>
              <a:buChar char="•"/>
            </a:pPr>
            <a:r>
              <a:rPr lang="en-GB" sz="1600">
                <a:solidFill>
                  <a:prstClr val="black"/>
                </a:solidFill>
                <a:latin typeface="Arial" charset="0"/>
                <a:cs typeface="Arial" charset="0"/>
              </a:rPr>
              <a:t> Staffing policies (e.g. replacement ratios)</a:t>
            </a:r>
          </a:p>
          <a:p>
            <a:pPr>
              <a:buFont typeface="Arial" charset="0"/>
              <a:buChar char="•"/>
            </a:pPr>
            <a:r>
              <a:rPr lang="en-GB" sz="1600">
                <a:solidFill>
                  <a:prstClr val="black"/>
                </a:solidFill>
                <a:latin typeface="Arial" charset="0"/>
                <a:cs typeface="Arial" charset="0"/>
              </a:rPr>
              <a:t> Alterations in wage fixing</a:t>
            </a:r>
            <a:endParaRPr lang="en-US" sz="1600">
              <a:solidFill>
                <a:prstClr val="black"/>
              </a:solidFill>
              <a:latin typeface="Arial" charset="0"/>
              <a:cs typeface="Arial" charset="0"/>
            </a:endParaRPr>
          </a:p>
        </p:txBody>
      </p:sp>
      <p:sp>
        <p:nvSpPr>
          <p:cNvPr id="12300" name="AutoShape 12"/>
          <p:cNvSpPr>
            <a:spLocks noChangeArrowheads="1"/>
          </p:cNvSpPr>
          <p:nvPr/>
        </p:nvSpPr>
        <p:spPr bwMode="auto">
          <a:xfrm>
            <a:off x="3357563" y="2286000"/>
            <a:ext cx="495300" cy="214313"/>
          </a:xfrm>
          <a:prstGeom prst="downArrow">
            <a:avLst>
              <a:gd name="adj1" fmla="val 50000"/>
              <a:gd name="adj2" fmla="val 25000"/>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a:lstStyle/>
          <a:p>
            <a:pPr fontAlgn="auto">
              <a:spcBef>
                <a:spcPts val="0"/>
              </a:spcBef>
              <a:spcAft>
                <a:spcPts val="0"/>
              </a:spcAft>
              <a:defRPr/>
            </a:pPr>
            <a:endParaRPr lang="en-US">
              <a:solidFill>
                <a:prstClr val="black"/>
              </a:solidFill>
              <a:latin typeface="Calibri"/>
              <a:cs typeface="+mn-cs"/>
            </a:endParaRPr>
          </a:p>
        </p:txBody>
      </p:sp>
      <p:sp>
        <p:nvSpPr>
          <p:cNvPr id="30730" name="Rectangle 11"/>
          <p:cNvSpPr>
            <a:spLocks noChangeArrowheads="1"/>
          </p:cNvSpPr>
          <p:nvPr/>
        </p:nvSpPr>
        <p:spPr bwMode="auto">
          <a:xfrm>
            <a:off x="3071813" y="142875"/>
            <a:ext cx="3267075" cy="857250"/>
          </a:xfrm>
          <a:prstGeom prst="rect">
            <a:avLst/>
          </a:prstGeom>
          <a:solidFill>
            <a:srgbClr val="FFFFFF"/>
          </a:solidFill>
          <a:ln w="19050">
            <a:solidFill>
              <a:srgbClr val="4F81BD"/>
            </a:solidFill>
            <a:prstDash val="dash"/>
            <a:miter lim="800000"/>
            <a:headEnd/>
            <a:tailEnd/>
          </a:ln>
        </p:spPr>
        <p:txBody>
          <a:bodyPr/>
          <a:lstStyle/>
          <a:p>
            <a:pPr algn="ctr"/>
            <a:r>
              <a:rPr lang="en-GB" sz="1600" b="1">
                <a:solidFill>
                  <a:prstClr val="black"/>
                </a:solidFill>
                <a:latin typeface="Arial" charset="0"/>
                <a:cs typeface="Arial" charset="0"/>
              </a:rPr>
              <a:t>Drivers of Austerity </a:t>
            </a:r>
          </a:p>
          <a:p>
            <a:pPr>
              <a:buFont typeface="Arial" charset="0"/>
              <a:buChar char="•"/>
            </a:pPr>
            <a:r>
              <a:rPr lang="en-GB" sz="1600">
                <a:solidFill>
                  <a:prstClr val="black"/>
                </a:solidFill>
                <a:latin typeface="Arial" charset="0"/>
                <a:cs typeface="Arial" charset="0"/>
              </a:rPr>
              <a:t> External/ Internal</a:t>
            </a:r>
          </a:p>
          <a:p>
            <a:pPr>
              <a:buFont typeface="Arial" charset="0"/>
              <a:buChar char="•"/>
            </a:pPr>
            <a:r>
              <a:rPr lang="en-GB" sz="1600">
                <a:solidFill>
                  <a:prstClr val="black"/>
                </a:solidFill>
                <a:latin typeface="Arial" charset="0"/>
                <a:cs typeface="Arial" charset="0"/>
              </a:rPr>
              <a:t>High/ Low pressure</a:t>
            </a:r>
            <a:endParaRPr lang="en-US" sz="1600">
              <a:solidFill>
                <a:prstClr val="black"/>
              </a:solidFill>
              <a:latin typeface="Arial" charset="0"/>
              <a:cs typeface="Arial" charset="0"/>
            </a:endParaRPr>
          </a:p>
        </p:txBody>
      </p:sp>
      <p:sp>
        <p:nvSpPr>
          <p:cNvPr id="12297" name="AutoShape 9"/>
          <p:cNvSpPr>
            <a:spLocks noChangeArrowheads="1"/>
          </p:cNvSpPr>
          <p:nvPr/>
        </p:nvSpPr>
        <p:spPr bwMode="auto">
          <a:xfrm rot="10800000">
            <a:off x="5214938" y="2286000"/>
            <a:ext cx="514350" cy="214313"/>
          </a:xfrm>
          <a:prstGeom prst="downArrow">
            <a:avLst>
              <a:gd name="adj1" fmla="val 50000"/>
              <a:gd name="adj2" fmla="val 25000"/>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a:lstStyle/>
          <a:p>
            <a:pPr fontAlgn="auto">
              <a:spcBef>
                <a:spcPts val="0"/>
              </a:spcBef>
              <a:spcAft>
                <a:spcPts val="0"/>
              </a:spcAft>
              <a:defRPr/>
            </a:pPr>
            <a:endParaRPr lang="en-US">
              <a:solidFill>
                <a:prstClr val="black"/>
              </a:solidFill>
              <a:latin typeface="Calibri"/>
              <a:cs typeface="+mn-cs"/>
            </a:endParaRPr>
          </a:p>
        </p:txBody>
      </p:sp>
      <p:sp>
        <p:nvSpPr>
          <p:cNvPr id="12292" name="Rectangle 4"/>
          <p:cNvSpPr>
            <a:spLocks noChangeArrowheads="1"/>
          </p:cNvSpPr>
          <p:nvPr/>
        </p:nvSpPr>
        <p:spPr bwMode="auto">
          <a:xfrm>
            <a:off x="1928813" y="2571750"/>
            <a:ext cx="5181600" cy="1500188"/>
          </a:xfrm>
          <a:prstGeom prst="rect">
            <a:avLst/>
          </a:prstGeom>
          <a:solidFill>
            <a:srgbClr val="8DB3E2"/>
          </a:solidFill>
          <a:ln w="38100">
            <a:solidFill>
              <a:srgbClr val="F2F2F2"/>
            </a:solidFill>
            <a:miter lim="800000"/>
            <a:headEnd/>
            <a:tailEnd/>
          </a:ln>
          <a:effectLst>
            <a:outerShdw dist="28398" dir="3806097" algn="ctr" rotWithShape="0">
              <a:srgbClr val="243F60">
                <a:alpha val="50000"/>
              </a:srgbClr>
            </a:outerShdw>
          </a:effectLst>
        </p:spPr>
        <p:txBody>
          <a:bodyPr/>
          <a:lstStyle/>
          <a:p>
            <a:pPr algn="ctr">
              <a:tabLst>
                <a:tab pos="1890713" algn="l"/>
              </a:tabLst>
              <a:defRPr/>
            </a:pPr>
            <a:r>
              <a:rPr lang="en-GB" sz="1600" b="1" dirty="0">
                <a:solidFill>
                  <a:prstClr val="black"/>
                </a:solidFill>
                <a:cs typeface="+mn-cs"/>
              </a:rPr>
              <a:t>Social Dialogue</a:t>
            </a:r>
          </a:p>
          <a:p>
            <a:pPr algn="ctr">
              <a:buFont typeface="Arial" pitchFamily="34" charset="0"/>
              <a:buChar char="•"/>
              <a:tabLst>
                <a:tab pos="1890713" algn="l"/>
              </a:tabLst>
              <a:defRPr/>
            </a:pPr>
            <a:r>
              <a:rPr lang="en-GB" sz="1600" dirty="0">
                <a:solidFill>
                  <a:prstClr val="black"/>
                </a:solidFill>
                <a:cs typeface="+mn-cs"/>
              </a:rPr>
              <a:t> </a:t>
            </a:r>
            <a:r>
              <a:rPr lang="en-GB" sz="1600" dirty="0" err="1">
                <a:solidFill>
                  <a:prstClr val="black"/>
                </a:solidFill>
                <a:cs typeface="+mn-cs"/>
              </a:rPr>
              <a:t>Tripartism</a:t>
            </a:r>
            <a:endParaRPr lang="en-GB" sz="1600" dirty="0">
              <a:solidFill>
                <a:prstClr val="black"/>
              </a:solidFill>
              <a:cs typeface="+mn-cs"/>
            </a:endParaRPr>
          </a:p>
          <a:p>
            <a:pPr algn="ctr">
              <a:buFont typeface="Arial" pitchFamily="34" charset="0"/>
              <a:buChar char="•"/>
              <a:tabLst>
                <a:tab pos="1890713" algn="l"/>
              </a:tabLst>
              <a:defRPr/>
            </a:pPr>
            <a:r>
              <a:rPr lang="en-GB" sz="1600" dirty="0">
                <a:solidFill>
                  <a:prstClr val="black"/>
                </a:solidFill>
                <a:cs typeface="+mn-cs"/>
              </a:rPr>
              <a:t> Collective bargaining</a:t>
            </a:r>
          </a:p>
          <a:p>
            <a:pPr algn="ctr">
              <a:buFont typeface="Arial" pitchFamily="34" charset="0"/>
              <a:buChar char="•"/>
              <a:tabLst>
                <a:tab pos="1890713" algn="l"/>
              </a:tabLst>
              <a:defRPr/>
            </a:pPr>
            <a:r>
              <a:rPr lang="en-GB" sz="1600" dirty="0">
                <a:solidFill>
                  <a:prstClr val="black"/>
                </a:solidFill>
                <a:cs typeface="+mn-cs"/>
              </a:rPr>
              <a:t>Joint consultation</a:t>
            </a:r>
          </a:p>
          <a:p>
            <a:pPr algn="ctr">
              <a:buFont typeface="Arial" pitchFamily="34" charset="0"/>
              <a:buChar char="•"/>
              <a:tabLst>
                <a:tab pos="1890713" algn="l"/>
              </a:tabLst>
              <a:defRPr/>
            </a:pPr>
            <a:r>
              <a:rPr lang="en-GB" sz="1600" dirty="0">
                <a:solidFill>
                  <a:prstClr val="black"/>
                </a:solidFill>
                <a:cs typeface="+mn-cs"/>
              </a:rPr>
              <a:t>Cross-border</a:t>
            </a:r>
            <a:endParaRPr lang="en-US" sz="1600" dirty="0">
              <a:solidFill>
                <a:prstClr val="black"/>
              </a:solidFill>
              <a:cs typeface="+mn-cs"/>
            </a:endParaRPr>
          </a:p>
        </p:txBody>
      </p:sp>
      <p:sp>
        <p:nvSpPr>
          <p:cNvPr id="30733" name="Text Box 3"/>
          <p:cNvSpPr txBox="1">
            <a:spLocks noChangeArrowheads="1"/>
          </p:cNvSpPr>
          <p:nvPr/>
        </p:nvSpPr>
        <p:spPr bwMode="auto">
          <a:xfrm>
            <a:off x="5286375" y="3857625"/>
            <a:ext cx="1857375" cy="357188"/>
          </a:xfrm>
          <a:prstGeom prst="rect">
            <a:avLst/>
          </a:prstGeom>
          <a:solidFill>
            <a:srgbClr val="FFFFFF"/>
          </a:solidFill>
          <a:ln w="31750">
            <a:solidFill>
              <a:srgbClr val="4F81BD"/>
            </a:solidFill>
            <a:miter lim="800000"/>
            <a:headEnd/>
            <a:tailEnd/>
          </a:ln>
        </p:spPr>
        <p:txBody>
          <a:bodyPr/>
          <a:lstStyle/>
          <a:p>
            <a:r>
              <a:rPr lang="en-GB">
                <a:solidFill>
                  <a:prstClr val="black"/>
                </a:solidFill>
                <a:latin typeface="Arial" charset="0"/>
                <a:cs typeface="Arial" charset="0"/>
              </a:rPr>
              <a:t>Reconfiguration</a:t>
            </a:r>
            <a:endParaRPr lang="en-US">
              <a:solidFill>
                <a:prstClr val="black"/>
              </a:solidFill>
              <a:latin typeface="Arial" charset="0"/>
              <a:cs typeface="Arial" charset="0"/>
            </a:endParaRPr>
          </a:p>
        </p:txBody>
      </p:sp>
      <p:sp>
        <p:nvSpPr>
          <p:cNvPr id="30734" name="Text Box 2"/>
          <p:cNvSpPr txBox="1">
            <a:spLocks noChangeArrowheads="1"/>
          </p:cNvSpPr>
          <p:nvPr/>
        </p:nvSpPr>
        <p:spPr bwMode="auto">
          <a:xfrm>
            <a:off x="3571875" y="3857625"/>
            <a:ext cx="1714500" cy="357188"/>
          </a:xfrm>
          <a:prstGeom prst="rect">
            <a:avLst/>
          </a:prstGeom>
          <a:solidFill>
            <a:srgbClr val="FFFFFF"/>
          </a:solidFill>
          <a:ln w="31750">
            <a:solidFill>
              <a:srgbClr val="4F81BD"/>
            </a:solidFill>
            <a:miter lim="800000"/>
            <a:headEnd/>
            <a:tailEnd/>
          </a:ln>
        </p:spPr>
        <p:txBody>
          <a:bodyPr/>
          <a:lstStyle/>
          <a:p>
            <a:r>
              <a:rPr lang="en-GB">
                <a:solidFill>
                  <a:prstClr val="black"/>
                </a:solidFill>
                <a:latin typeface="Arial" charset="0"/>
                <a:cs typeface="Arial" charset="0"/>
              </a:rPr>
              <a:t>Resilience </a:t>
            </a:r>
            <a:endParaRPr lang="en-US">
              <a:solidFill>
                <a:prstClr val="black"/>
              </a:solidFill>
              <a:latin typeface="Arial" charset="0"/>
              <a:cs typeface="Arial" charset="0"/>
            </a:endParaRPr>
          </a:p>
        </p:txBody>
      </p:sp>
      <p:sp>
        <p:nvSpPr>
          <p:cNvPr id="30735" name="Text Box 1"/>
          <p:cNvSpPr txBox="1">
            <a:spLocks noChangeArrowheads="1"/>
          </p:cNvSpPr>
          <p:nvPr/>
        </p:nvSpPr>
        <p:spPr bwMode="auto">
          <a:xfrm>
            <a:off x="1928813" y="3857625"/>
            <a:ext cx="1666875" cy="357188"/>
          </a:xfrm>
          <a:prstGeom prst="rect">
            <a:avLst/>
          </a:prstGeom>
          <a:solidFill>
            <a:srgbClr val="FFFFFF"/>
          </a:solidFill>
          <a:ln w="31750">
            <a:solidFill>
              <a:srgbClr val="4F81BD"/>
            </a:solidFill>
            <a:miter lim="800000"/>
            <a:headEnd/>
            <a:tailEnd/>
          </a:ln>
        </p:spPr>
        <p:txBody>
          <a:bodyPr/>
          <a:lstStyle/>
          <a:p>
            <a:r>
              <a:rPr lang="en-GB">
                <a:solidFill>
                  <a:prstClr val="black"/>
                </a:solidFill>
                <a:latin typeface="Arial" charset="0"/>
                <a:cs typeface="Arial" charset="0"/>
              </a:rPr>
              <a:t>Restriction	</a:t>
            </a:r>
            <a:endParaRPr lang="en-US">
              <a:solidFill>
                <a:prstClr val="black"/>
              </a:solidFill>
              <a:latin typeface="Arial" charset="0"/>
              <a:cs typeface="Arial" charset="0"/>
            </a:endParaRPr>
          </a:p>
        </p:txBody>
      </p:sp>
    </p:spTree>
    <p:extLst>
      <p:ext uri="{BB962C8B-B14F-4D97-AF65-F5344CB8AC3E}">
        <p14:creationId xmlns:p14="http://schemas.microsoft.com/office/powerpoint/2010/main" val="40919174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468313" y="0"/>
            <a:ext cx="8229600" cy="1143000"/>
          </a:xfrm>
        </p:spPr>
        <p:txBody>
          <a:bodyPr/>
          <a:lstStyle/>
          <a:p>
            <a:r>
              <a:rPr lang="en-GB" sz="3600" smtClean="0">
                <a:latin typeface="Georgia" pitchFamily="18" charset="0"/>
                <a:ea typeface="ＭＳ Ｐゴシック" pitchFamily="34" charset="-128"/>
                <a:cs typeface="Georgia" pitchFamily="18" charset="0"/>
              </a:rPr>
              <a:t>Drivers: General Government Consolidated Gross Debt</a:t>
            </a:r>
          </a:p>
        </p:txBody>
      </p:sp>
      <p:graphicFrame>
        <p:nvGraphicFramePr>
          <p:cNvPr id="5" name="Chart 4"/>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055478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68313" y="0"/>
            <a:ext cx="8229600" cy="1143000"/>
          </a:xfrm>
        </p:spPr>
        <p:txBody>
          <a:bodyPr/>
          <a:lstStyle/>
          <a:p>
            <a:r>
              <a:rPr lang="en-GB" sz="3600" smtClean="0">
                <a:latin typeface="Georgia" pitchFamily="18" charset="0"/>
                <a:ea typeface="ＭＳ Ｐゴシック" pitchFamily="34" charset="-128"/>
                <a:cs typeface="Georgia" pitchFamily="18" charset="0"/>
              </a:rPr>
              <a:t>Drivers: General Government Deficit/ Surplus</a:t>
            </a:r>
          </a:p>
        </p:txBody>
      </p:sp>
      <p:graphicFrame>
        <p:nvGraphicFramePr>
          <p:cNvPr id="4" name="Chart 3"/>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637344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Oval 4"/>
          <p:cNvSpPr>
            <a:spLocks noChangeArrowheads="1"/>
          </p:cNvSpPr>
          <p:nvPr/>
        </p:nvSpPr>
        <p:spPr bwMode="auto">
          <a:xfrm>
            <a:off x="4714875" y="1357313"/>
            <a:ext cx="3214688" cy="1785937"/>
          </a:xfrm>
          <a:prstGeom prst="ellipse">
            <a:avLst/>
          </a:prstGeom>
          <a:solidFill>
            <a:srgbClr val="92CDDC">
              <a:alpha val="53999"/>
            </a:srgbClr>
          </a:solidFill>
          <a:ln w="38100">
            <a:solidFill>
              <a:srgbClr val="F2F2F2"/>
            </a:solidFill>
            <a:round/>
            <a:headEnd/>
            <a:tailEnd/>
          </a:ln>
          <a:effectLst>
            <a:outerShdw dist="28398" dir="3806097" algn="ctr" rotWithShape="0">
              <a:srgbClr val="205867">
                <a:alpha val="50000"/>
              </a:srgbClr>
            </a:outerShdw>
          </a:effectLst>
        </p:spPr>
        <p:txBody>
          <a:bodyPr/>
          <a:lstStyle/>
          <a:p>
            <a:pPr algn="ctr">
              <a:defRPr/>
            </a:pPr>
            <a:r>
              <a:rPr lang="en-GB" b="1" dirty="0">
                <a:solidFill>
                  <a:prstClr val="black"/>
                </a:solidFill>
                <a:cs typeface="+mn-cs"/>
              </a:rPr>
              <a:t>Market Reaction </a:t>
            </a:r>
          </a:p>
          <a:p>
            <a:pPr algn="ctr">
              <a:defRPr/>
            </a:pPr>
            <a:endParaRPr lang="en-GB" dirty="0">
              <a:solidFill>
                <a:prstClr val="black"/>
              </a:solidFill>
              <a:cs typeface="+mn-cs"/>
            </a:endParaRPr>
          </a:p>
          <a:p>
            <a:pPr algn="ctr">
              <a:defRPr/>
            </a:pPr>
            <a:r>
              <a:rPr lang="en-GB" dirty="0">
                <a:solidFill>
                  <a:prstClr val="black"/>
                </a:solidFill>
                <a:cs typeface="+mn-cs"/>
              </a:rPr>
              <a:t>Italy</a:t>
            </a:r>
            <a:endParaRPr lang="en-US" dirty="0">
              <a:solidFill>
                <a:prstClr val="black"/>
              </a:solidFill>
              <a:cs typeface="+mn-cs"/>
            </a:endParaRPr>
          </a:p>
        </p:txBody>
      </p:sp>
      <p:sp>
        <p:nvSpPr>
          <p:cNvPr id="11265" name="Oval 1"/>
          <p:cNvSpPr>
            <a:spLocks noChangeArrowheads="1"/>
          </p:cNvSpPr>
          <p:nvPr/>
        </p:nvSpPr>
        <p:spPr bwMode="auto">
          <a:xfrm>
            <a:off x="4786313" y="3429000"/>
            <a:ext cx="3303587" cy="1928813"/>
          </a:xfrm>
          <a:prstGeom prst="ellipse">
            <a:avLst/>
          </a:prstGeom>
          <a:solidFill>
            <a:srgbClr val="FABF8F"/>
          </a:solidFill>
          <a:ln w="38100">
            <a:solidFill>
              <a:srgbClr val="F2F2F2"/>
            </a:solidFill>
            <a:round/>
            <a:headEnd/>
            <a:tailEnd/>
          </a:ln>
          <a:effectLst>
            <a:outerShdw dist="28398" dir="3806097" algn="ctr" rotWithShape="0">
              <a:srgbClr val="4E6128">
                <a:alpha val="50000"/>
              </a:srgbClr>
            </a:outerShdw>
          </a:effectLst>
        </p:spPr>
        <p:txBody>
          <a:bodyPr/>
          <a:lstStyle/>
          <a:p>
            <a:pPr algn="ctr">
              <a:defRPr/>
            </a:pPr>
            <a:r>
              <a:rPr lang="en-GB" b="1" dirty="0">
                <a:solidFill>
                  <a:prstClr val="black"/>
                </a:solidFill>
                <a:cs typeface="+mn-cs"/>
              </a:rPr>
              <a:t>Coalition for change </a:t>
            </a:r>
          </a:p>
          <a:p>
            <a:pPr algn="ctr">
              <a:defRPr/>
            </a:pPr>
            <a:endParaRPr lang="en-GB" sz="1100" dirty="0">
              <a:solidFill>
                <a:prstClr val="black"/>
              </a:solidFill>
              <a:cs typeface="+mn-cs"/>
            </a:endParaRPr>
          </a:p>
          <a:p>
            <a:pPr algn="ctr">
              <a:defRPr/>
            </a:pPr>
            <a:r>
              <a:rPr lang="en-GB" dirty="0">
                <a:solidFill>
                  <a:prstClr val="black"/>
                </a:solidFill>
                <a:cs typeface="+mn-cs"/>
              </a:rPr>
              <a:t>Czech Republic </a:t>
            </a:r>
          </a:p>
          <a:p>
            <a:pPr algn="ctr">
              <a:defRPr/>
            </a:pPr>
            <a:r>
              <a:rPr lang="en-GB" dirty="0">
                <a:solidFill>
                  <a:prstClr val="black"/>
                </a:solidFill>
                <a:cs typeface="+mn-cs"/>
              </a:rPr>
              <a:t>Netherlands</a:t>
            </a:r>
          </a:p>
          <a:p>
            <a:pPr algn="ctr">
              <a:defRPr/>
            </a:pPr>
            <a:r>
              <a:rPr lang="en-GB" dirty="0">
                <a:solidFill>
                  <a:prstClr val="black"/>
                </a:solidFill>
                <a:cs typeface="+mn-cs"/>
              </a:rPr>
              <a:t>UK</a:t>
            </a:r>
            <a:endParaRPr lang="en-US" dirty="0">
              <a:solidFill>
                <a:prstClr val="black"/>
              </a:solidFill>
              <a:cs typeface="+mn-cs"/>
            </a:endParaRPr>
          </a:p>
        </p:txBody>
      </p:sp>
      <p:sp>
        <p:nvSpPr>
          <p:cNvPr id="11267" name="Oval 3"/>
          <p:cNvSpPr>
            <a:spLocks noChangeArrowheads="1"/>
          </p:cNvSpPr>
          <p:nvPr/>
        </p:nvSpPr>
        <p:spPr bwMode="auto">
          <a:xfrm>
            <a:off x="1214438" y="2143125"/>
            <a:ext cx="3357562" cy="1928813"/>
          </a:xfrm>
          <a:prstGeom prst="ellipse">
            <a:avLst/>
          </a:prstGeom>
          <a:solidFill>
            <a:srgbClr val="C6D9F1"/>
          </a:solidFill>
          <a:ln w="38100" cap="rnd">
            <a:solidFill>
              <a:srgbClr val="F2F2F2"/>
            </a:solidFill>
            <a:prstDash val="sysDot"/>
            <a:round/>
            <a:headEnd/>
            <a:tailEnd/>
          </a:ln>
          <a:effectLst>
            <a:outerShdw dist="28398" dir="3806097" algn="ctr" rotWithShape="0">
              <a:srgbClr val="243F60">
                <a:alpha val="50000"/>
              </a:srgbClr>
            </a:outerShdw>
          </a:effectLst>
        </p:spPr>
        <p:txBody>
          <a:bodyPr/>
          <a:lstStyle/>
          <a:p>
            <a:pPr algn="ctr">
              <a:defRPr/>
            </a:pPr>
            <a:r>
              <a:rPr lang="en-GB" b="1" dirty="0">
                <a:solidFill>
                  <a:prstClr val="black"/>
                </a:solidFill>
                <a:cs typeface="+mn-cs"/>
              </a:rPr>
              <a:t>Lagged Response</a:t>
            </a:r>
          </a:p>
          <a:p>
            <a:pPr algn="ctr">
              <a:defRPr/>
            </a:pPr>
            <a:endParaRPr lang="en-GB" dirty="0">
              <a:solidFill>
                <a:prstClr val="black"/>
              </a:solidFill>
              <a:cs typeface="+mn-cs"/>
            </a:endParaRPr>
          </a:p>
          <a:p>
            <a:pPr algn="ctr">
              <a:defRPr/>
            </a:pPr>
            <a:r>
              <a:rPr lang="en-GB" dirty="0">
                <a:solidFill>
                  <a:prstClr val="black"/>
                </a:solidFill>
                <a:cs typeface="+mn-cs"/>
              </a:rPr>
              <a:t>France</a:t>
            </a:r>
            <a:endParaRPr lang="en-US" dirty="0">
              <a:solidFill>
                <a:prstClr val="black"/>
              </a:solidFill>
              <a:cs typeface="+mn-cs"/>
            </a:endParaRPr>
          </a:p>
        </p:txBody>
      </p:sp>
      <p:sp>
        <p:nvSpPr>
          <p:cNvPr id="11266" name="Oval 2"/>
          <p:cNvSpPr>
            <a:spLocks noChangeArrowheads="1"/>
          </p:cNvSpPr>
          <p:nvPr/>
        </p:nvSpPr>
        <p:spPr bwMode="auto">
          <a:xfrm>
            <a:off x="1214438" y="3643313"/>
            <a:ext cx="3357562" cy="1857375"/>
          </a:xfrm>
          <a:prstGeom prst="ellipse">
            <a:avLst/>
          </a:prstGeom>
          <a:solidFill>
            <a:srgbClr val="EAF1DD"/>
          </a:solidFill>
          <a:ln w="38100">
            <a:solidFill>
              <a:srgbClr val="F2F2F2"/>
            </a:solidFill>
            <a:round/>
            <a:headEnd/>
            <a:tailEnd/>
          </a:ln>
          <a:effectLst>
            <a:outerShdw dist="40161" dir="4293903" algn="ctr" rotWithShape="0">
              <a:srgbClr val="4E6128">
                <a:alpha val="50000"/>
              </a:srgbClr>
            </a:outerShdw>
          </a:effectLst>
        </p:spPr>
        <p:txBody>
          <a:bodyPr/>
          <a:lstStyle/>
          <a:p>
            <a:pPr algn="ctr">
              <a:defRPr/>
            </a:pPr>
            <a:r>
              <a:rPr lang="en-GB" b="1" dirty="0">
                <a:solidFill>
                  <a:prstClr val="black"/>
                </a:solidFill>
                <a:cs typeface="+mn-cs"/>
              </a:rPr>
              <a:t>Steady State </a:t>
            </a:r>
          </a:p>
          <a:p>
            <a:pPr algn="ctr">
              <a:defRPr/>
            </a:pPr>
            <a:endParaRPr lang="en-GB" dirty="0">
              <a:solidFill>
                <a:prstClr val="black"/>
              </a:solidFill>
              <a:cs typeface="+mn-cs"/>
            </a:endParaRPr>
          </a:p>
          <a:p>
            <a:pPr algn="ctr">
              <a:defRPr/>
            </a:pPr>
            <a:r>
              <a:rPr lang="en-GB" dirty="0">
                <a:solidFill>
                  <a:prstClr val="black"/>
                </a:solidFill>
                <a:cs typeface="+mn-cs"/>
              </a:rPr>
              <a:t>Denmark</a:t>
            </a:r>
            <a:endParaRPr lang="en-US" dirty="0">
              <a:solidFill>
                <a:prstClr val="black"/>
              </a:solidFill>
              <a:cs typeface="+mn-cs"/>
            </a:endParaRPr>
          </a:p>
        </p:txBody>
      </p:sp>
      <p:cxnSp>
        <p:nvCxnSpPr>
          <p:cNvPr id="20" name="Straight Connector 19"/>
          <p:cNvCxnSpPr/>
          <p:nvPr/>
        </p:nvCxnSpPr>
        <p:spPr>
          <a:xfrm rot="5400000">
            <a:off x="-1428750" y="3286125"/>
            <a:ext cx="485775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1000125" y="5715000"/>
            <a:ext cx="7000875" cy="1588"/>
          </a:xfrm>
          <a:prstGeom prst="line">
            <a:avLst/>
          </a:prstGeom>
        </p:spPr>
        <p:style>
          <a:lnRef idx="2">
            <a:schemeClr val="accent1"/>
          </a:lnRef>
          <a:fillRef idx="0">
            <a:schemeClr val="accent1"/>
          </a:fillRef>
          <a:effectRef idx="1">
            <a:schemeClr val="accent1"/>
          </a:effectRef>
          <a:fontRef idx="minor">
            <a:schemeClr val="tx1"/>
          </a:fontRef>
        </p:style>
      </p:cxnSp>
      <p:sp>
        <p:nvSpPr>
          <p:cNvPr id="33799" name="TextBox 23"/>
          <p:cNvSpPr txBox="1">
            <a:spLocks noChangeArrowheads="1"/>
          </p:cNvSpPr>
          <p:nvPr/>
        </p:nvSpPr>
        <p:spPr bwMode="auto">
          <a:xfrm>
            <a:off x="214313" y="285750"/>
            <a:ext cx="1428750" cy="646113"/>
          </a:xfrm>
          <a:prstGeom prst="rect">
            <a:avLst/>
          </a:prstGeom>
          <a:noFill/>
          <a:ln w="9525">
            <a:noFill/>
            <a:miter lim="800000"/>
            <a:headEnd/>
            <a:tailEnd/>
          </a:ln>
        </p:spPr>
        <p:txBody>
          <a:bodyPr>
            <a:spAutoFit/>
          </a:bodyPr>
          <a:lstStyle/>
          <a:p>
            <a:r>
              <a:rPr lang="en-GB" b="1">
                <a:solidFill>
                  <a:prstClr val="black"/>
                </a:solidFill>
                <a:latin typeface="Calibri" pitchFamily="34" charset="0"/>
                <a:cs typeface="Arial" charset="0"/>
              </a:rPr>
              <a:t>Source of pressure</a:t>
            </a:r>
            <a:endParaRPr lang="en-US" b="1">
              <a:solidFill>
                <a:prstClr val="black"/>
              </a:solidFill>
              <a:latin typeface="Calibri" pitchFamily="34" charset="0"/>
              <a:cs typeface="Arial" charset="0"/>
            </a:endParaRPr>
          </a:p>
        </p:txBody>
      </p:sp>
      <p:sp>
        <p:nvSpPr>
          <p:cNvPr id="33800" name="TextBox 24"/>
          <p:cNvSpPr txBox="1">
            <a:spLocks noChangeArrowheads="1"/>
          </p:cNvSpPr>
          <p:nvPr/>
        </p:nvSpPr>
        <p:spPr bwMode="auto">
          <a:xfrm>
            <a:off x="7929563" y="5357813"/>
            <a:ext cx="1214437" cy="646112"/>
          </a:xfrm>
          <a:prstGeom prst="rect">
            <a:avLst/>
          </a:prstGeom>
          <a:noFill/>
          <a:ln w="9525">
            <a:noFill/>
            <a:miter lim="800000"/>
            <a:headEnd/>
            <a:tailEnd/>
          </a:ln>
        </p:spPr>
        <p:txBody>
          <a:bodyPr>
            <a:spAutoFit/>
          </a:bodyPr>
          <a:lstStyle/>
          <a:p>
            <a:r>
              <a:rPr lang="en-GB" b="1">
                <a:solidFill>
                  <a:prstClr val="black"/>
                </a:solidFill>
                <a:latin typeface="Calibri" pitchFamily="34" charset="0"/>
                <a:cs typeface="Arial" charset="0"/>
              </a:rPr>
              <a:t>Degree of pressure</a:t>
            </a:r>
            <a:endParaRPr lang="en-US" b="1">
              <a:solidFill>
                <a:prstClr val="black"/>
              </a:solidFill>
              <a:latin typeface="Calibri" pitchFamily="34" charset="0"/>
              <a:cs typeface="Arial" charset="0"/>
            </a:endParaRPr>
          </a:p>
        </p:txBody>
      </p:sp>
      <p:sp>
        <p:nvSpPr>
          <p:cNvPr id="33801" name="TextBox 31"/>
          <p:cNvSpPr txBox="1">
            <a:spLocks noChangeArrowheads="1"/>
          </p:cNvSpPr>
          <p:nvPr/>
        </p:nvSpPr>
        <p:spPr bwMode="auto">
          <a:xfrm>
            <a:off x="1071563" y="5786438"/>
            <a:ext cx="1071562" cy="369887"/>
          </a:xfrm>
          <a:prstGeom prst="rect">
            <a:avLst/>
          </a:prstGeom>
          <a:noFill/>
          <a:ln w="9525">
            <a:noFill/>
            <a:miter lim="800000"/>
            <a:headEnd/>
            <a:tailEnd/>
          </a:ln>
        </p:spPr>
        <p:txBody>
          <a:bodyPr>
            <a:spAutoFit/>
          </a:bodyPr>
          <a:lstStyle/>
          <a:p>
            <a:r>
              <a:rPr lang="en-GB" b="1">
                <a:solidFill>
                  <a:prstClr val="black"/>
                </a:solidFill>
                <a:latin typeface="Calibri" pitchFamily="34" charset="0"/>
                <a:cs typeface="Arial" charset="0"/>
              </a:rPr>
              <a:t>Low</a:t>
            </a:r>
            <a:endParaRPr lang="en-US" b="1">
              <a:solidFill>
                <a:prstClr val="black"/>
              </a:solidFill>
              <a:latin typeface="Calibri" pitchFamily="34" charset="0"/>
              <a:cs typeface="Arial" charset="0"/>
            </a:endParaRPr>
          </a:p>
        </p:txBody>
      </p:sp>
      <p:sp>
        <p:nvSpPr>
          <p:cNvPr id="33802" name="TextBox 32"/>
          <p:cNvSpPr txBox="1">
            <a:spLocks noChangeArrowheads="1"/>
          </p:cNvSpPr>
          <p:nvPr/>
        </p:nvSpPr>
        <p:spPr bwMode="auto">
          <a:xfrm>
            <a:off x="7000875" y="5857875"/>
            <a:ext cx="1285875" cy="369888"/>
          </a:xfrm>
          <a:prstGeom prst="rect">
            <a:avLst/>
          </a:prstGeom>
          <a:noFill/>
          <a:ln w="9525">
            <a:noFill/>
            <a:miter lim="800000"/>
            <a:headEnd/>
            <a:tailEnd/>
          </a:ln>
        </p:spPr>
        <p:txBody>
          <a:bodyPr>
            <a:spAutoFit/>
          </a:bodyPr>
          <a:lstStyle/>
          <a:p>
            <a:r>
              <a:rPr lang="en-GB" b="1">
                <a:solidFill>
                  <a:prstClr val="black"/>
                </a:solidFill>
                <a:latin typeface="Calibri" pitchFamily="34" charset="0"/>
                <a:cs typeface="Arial" charset="0"/>
              </a:rPr>
              <a:t>High</a:t>
            </a:r>
            <a:endParaRPr lang="en-US" b="1">
              <a:solidFill>
                <a:prstClr val="black"/>
              </a:solidFill>
              <a:latin typeface="Calibri" pitchFamily="34" charset="0"/>
              <a:cs typeface="Arial" charset="0"/>
            </a:endParaRPr>
          </a:p>
        </p:txBody>
      </p:sp>
      <p:sp>
        <p:nvSpPr>
          <p:cNvPr id="33803" name="TextBox 34"/>
          <p:cNvSpPr txBox="1">
            <a:spLocks noChangeArrowheads="1"/>
          </p:cNvSpPr>
          <p:nvPr/>
        </p:nvSpPr>
        <p:spPr bwMode="auto">
          <a:xfrm>
            <a:off x="0" y="1000125"/>
            <a:ext cx="1000125" cy="369888"/>
          </a:xfrm>
          <a:prstGeom prst="rect">
            <a:avLst/>
          </a:prstGeom>
          <a:noFill/>
          <a:ln w="9525">
            <a:noFill/>
            <a:miter lim="800000"/>
            <a:headEnd/>
            <a:tailEnd/>
          </a:ln>
        </p:spPr>
        <p:txBody>
          <a:bodyPr>
            <a:spAutoFit/>
          </a:bodyPr>
          <a:lstStyle/>
          <a:p>
            <a:r>
              <a:rPr lang="en-GB" b="1">
                <a:solidFill>
                  <a:prstClr val="black"/>
                </a:solidFill>
                <a:latin typeface="Calibri" pitchFamily="34" charset="0"/>
                <a:cs typeface="Arial" charset="0"/>
              </a:rPr>
              <a:t>External</a:t>
            </a:r>
            <a:endParaRPr lang="en-US" b="1">
              <a:solidFill>
                <a:prstClr val="black"/>
              </a:solidFill>
              <a:latin typeface="Calibri" pitchFamily="34" charset="0"/>
              <a:cs typeface="Arial" charset="0"/>
            </a:endParaRPr>
          </a:p>
        </p:txBody>
      </p:sp>
      <p:sp>
        <p:nvSpPr>
          <p:cNvPr id="33804" name="TextBox 36"/>
          <p:cNvSpPr txBox="1">
            <a:spLocks noChangeArrowheads="1"/>
          </p:cNvSpPr>
          <p:nvPr/>
        </p:nvSpPr>
        <p:spPr bwMode="auto">
          <a:xfrm>
            <a:off x="0" y="5143500"/>
            <a:ext cx="928688" cy="369888"/>
          </a:xfrm>
          <a:prstGeom prst="rect">
            <a:avLst/>
          </a:prstGeom>
          <a:noFill/>
          <a:ln w="9525">
            <a:noFill/>
            <a:miter lim="800000"/>
            <a:headEnd/>
            <a:tailEnd/>
          </a:ln>
        </p:spPr>
        <p:txBody>
          <a:bodyPr>
            <a:spAutoFit/>
          </a:bodyPr>
          <a:lstStyle/>
          <a:p>
            <a:r>
              <a:rPr lang="en-GB" b="1">
                <a:solidFill>
                  <a:prstClr val="black"/>
                </a:solidFill>
                <a:latin typeface="Calibri" pitchFamily="34" charset="0"/>
                <a:cs typeface="Arial" charset="0"/>
              </a:rPr>
              <a:t>Internal</a:t>
            </a:r>
            <a:endParaRPr lang="en-US" b="1">
              <a:solidFill>
                <a:prstClr val="black"/>
              </a:solidFill>
              <a:latin typeface="Calibri" pitchFamily="34" charset="0"/>
              <a:cs typeface="Arial" charset="0"/>
            </a:endParaRPr>
          </a:p>
        </p:txBody>
      </p:sp>
      <p:sp>
        <p:nvSpPr>
          <p:cNvPr id="33805" name="TextBox 13"/>
          <p:cNvSpPr txBox="1">
            <a:spLocks noChangeArrowheads="1"/>
          </p:cNvSpPr>
          <p:nvPr/>
        </p:nvSpPr>
        <p:spPr bwMode="auto">
          <a:xfrm>
            <a:off x="1835150" y="188913"/>
            <a:ext cx="7058025" cy="954087"/>
          </a:xfrm>
          <a:prstGeom prst="rect">
            <a:avLst/>
          </a:prstGeom>
          <a:noFill/>
          <a:ln w="9525">
            <a:noFill/>
            <a:miter lim="800000"/>
            <a:headEnd/>
            <a:tailEnd/>
          </a:ln>
        </p:spPr>
        <p:txBody>
          <a:bodyPr>
            <a:spAutoFit/>
          </a:bodyPr>
          <a:lstStyle/>
          <a:p>
            <a:r>
              <a:rPr lang="en-GB" sz="2800">
                <a:solidFill>
                  <a:prstClr val="black"/>
                </a:solidFill>
                <a:latin typeface="Calibri" pitchFamily="34" charset="0"/>
                <a:cs typeface="Arial" charset="0"/>
              </a:rPr>
              <a:t>Drivers of Austerity : retrenchment pressures</a:t>
            </a:r>
          </a:p>
          <a:p>
            <a:r>
              <a:rPr lang="en-GB" sz="2800">
                <a:solidFill>
                  <a:prstClr val="black"/>
                </a:solidFill>
                <a:latin typeface="Calibri" pitchFamily="34" charset="0"/>
                <a:cs typeface="Arial" charset="0"/>
              </a:rPr>
              <a:t>Implications for social dialogue  </a:t>
            </a:r>
          </a:p>
        </p:txBody>
      </p:sp>
      <p:sp>
        <p:nvSpPr>
          <p:cNvPr id="33806" name="TextBox 14"/>
          <p:cNvSpPr txBox="1">
            <a:spLocks noChangeArrowheads="1"/>
          </p:cNvSpPr>
          <p:nvPr/>
        </p:nvSpPr>
        <p:spPr bwMode="auto">
          <a:xfrm>
            <a:off x="642938" y="6215063"/>
            <a:ext cx="6500812" cy="369887"/>
          </a:xfrm>
          <a:prstGeom prst="rect">
            <a:avLst/>
          </a:prstGeom>
          <a:noFill/>
          <a:ln w="9525">
            <a:noFill/>
            <a:miter lim="800000"/>
            <a:headEnd/>
            <a:tailEnd/>
          </a:ln>
        </p:spPr>
        <p:txBody>
          <a:bodyPr>
            <a:spAutoFit/>
          </a:bodyPr>
          <a:lstStyle/>
          <a:p>
            <a:r>
              <a:rPr lang="en-GB">
                <a:solidFill>
                  <a:prstClr val="black"/>
                </a:solidFill>
                <a:latin typeface="Calibri" pitchFamily="34" charset="0"/>
                <a:cs typeface="Arial" charset="0"/>
              </a:rPr>
              <a:t>Adapted from OECD (2011) </a:t>
            </a:r>
            <a:r>
              <a:rPr lang="en-GB" i="1">
                <a:solidFill>
                  <a:prstClr val="black"/>
                </a:solidFill>
                <a:latin typeface="Calibri" pitchFamily="34" charset="0"/>
                <a:cs typeface="Arial" charset="0"/>
              </a:rPr>
              <a:t>Restoring Public Finances </a:t>
            </a:r>
            <a:endParaRPr lang="en-US">
              <a:solidFill>
                <a:prstClr val="black"/>
              </a:solidFill>
              <a:latin typeface="Calibri" pitchFamily="34" charset="0"/>
              <a:cs typeface="Arial" charset="0"/>
            </a:endParaRPr>
          </a:p>
        </p:txBody>
      </p:sp>
    </p:spTree>
    <p:extLst>
      <p:ext uri="{BB962C8B-B14F-4D97-AF65-F5344CB8AC3E}">
        <p14:creationId xmlns:p14="http://schemas.microsoft.com/office/powerpoint/2010/main" val="31101862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idx="4294967295"/>
          </p:nvPr>
        </p:nvSpPr>
        <p:spPr>
          <a:xfrm>
            <a:off x="0" y="0"/>
            <a:ext cx="8229600" cy="1071563"/>
          </a:xfrm>
        </p:spPr>
        <p:txBody>
          <a:bodyPr/>
          <a:lstStyle/>
          <a:p>
            <a:r>
              <a:rPr lang="en-GB" sz="3600" smtClean="0">
                <a:latin typeface="Georgia" pitchFamily="18" charset="0"/>
                <a:ea typeface="ＭＳ Ｐゴシック" pitchFamily="34" charset="-128"/>
                <a:cs typeface="Georgia" pitchFamily="18" charset="0"/>
              </a:rPr>
              <a:t> 	Measures  </a:t>
            </a:r>
            <a:endParaRPr lang="en-US" sz="3600" smtClean="0">
              <a:latin typeface="Georgia" pitchFamily="18" charset="0"/>
              <a:ea typeface="ＭＳ Ｐゴシック" pitchFamily="34" charset="-128"/>
              <a:cs typeface="Georgia" pitchFamily="18" charset="0"/>
            </a:endParaRPr>
          </a:p>
        </p:txBody>
      </p:sp>
      <p:sp>
        <p:nvSpPr>
          <p:cNvPr id="4" name="Oval 3"/>
          <p:cNvSpPr/>
          <p:nvPr/>
        </p:nvSpPr>
        <p:spPr>
          <a:xfrm>
            <a:off x="642938" y="642938"/>
            <a:ext cx="3429000" cy="3146425"/>
          </a:xfrm>
          <a:prstGeom prst="ellipse">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GB" dirty="0">
                <a:solidFill>
                  <a:prstClr val="white"/>
                </a:solidFill>
              </a:rPr>
              <a:t>Pay Freeze </a:t>
            </a:r>
          </a:p>
          <a:p>
            <a:pPr algn="ctr" fontAlgn="auto">
              <a:spcBef>
                <a:spcPts val="0"/>
              </a:spcBef>
              <a:spcAft>
                <a:spcPts val="0"/>
              </a:spcAft>
              <a:defRPr/>
            </a:pPr>
            <a:endParaRPr lang="en-GB" dirty="0">
              <a:solidFill>
                <a:prstClr val="white"/>
              </a:solidFill>
            </a:endParaRPr>
          </a:p>
          <a:p>
            <a:pPr algn="ctr" fontAlgn="auto">
              <a:spcBef>
                <a:spcPts val="0"/>
              </a:spcBef>
              <a:spcAft>
                <a:spcPts val="0"/>
              </a:spcAft>
              <a:defRPr/>
            </a:pPr>
            <a:r>
              <a:rPr lang="en-GB" dirty="0">
                <a:solidFill>
                  <a:prstClr val="white"/>
                </a:solidFill>
              </a:rPr>
              <a:t>France (2010-2012 index point value)</a:t>
            </a:r>
          </a:p>
          <a:p>
            <a:pPr algn="ctr" fontAlgn="auto">
              <a:spcBef>
                <a:spcPts val="0"/>
              </a:spcBef>
              <a:spcAft>
                <a:spcPts val="0"/>
              </a:spcAft>
              <a:defRPr/>
            </a:pPr>
            <a:r>
              <a:rPr lang="en-GB" dirty="0">
                <a:solidFill>
                  <a:prstClr val="white"/>
                </a:solidFill>
              </a:rPr>
              <a:t>Netherlands (2011-13 central govt; education)</a:t>
            </a:r>
          </a:p>
          <a:p>
            <a:pPr algn="ctr" fontAlgn="auto">
              <a:spcBef>
                <a:spcPts val="0"/>
              </a:spcBef>
              <a:spcAft>
                <a:spcPts val="0"/>
              </a:spcAft>
              <a:defRPr/>
            </a:pPr>
            <a:r>
              <a:rPr lang="en-GB" dirty="0">
                <a:solidFill>
                  <a:prstClr val="white"/>
                </a:solidFill>
              </a:rPr>
              <a:t>UK (2011-2013)</a:t>
            </a:r>
            <a:endParaRPr lang="en-US" dirty="0">
              <a:solidFill>
                <a:prstClr val="white"/>
              </a:solidFill>
            </a:endParaRPr>
          </a:p>
        </p:txBody>
      </p:sp>
      <p:sp>
        <p:nvSpPr>
          <p:cNvPr id="5" name="Oval 4"/>
          <p:cNvSpPr/>
          <p:nvPr/>
        </p:nvSpPr>
        <p:spPr>
          <a:xfrm>
            <a:off x="5429250" y="285750"/>
            <a:ext cx="3071813" cy="2643188"/>
          </a:xfrm>
          <a:prstGeom prst="ellipse">
            <a:avLst/>
          </a:prstGeom>
          <a:solidFill>
            <a:schemeClr val="accent6"/>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GB" dirty="0">
                <a:solidFill>
                  <a:prstClr val="white"/>
                </a:solidFill>
              </a:rPr>
              <a:t>Pay Cuts </a:t>
            </a:r>
          </a:p>
          <a:p>
            <a:pPr algn="ctr" fontAlgn="auto">
              <a:spcBef>
                <a:spcPts val="0"/>
              </a:spcBef>
              <a:spcAft>
                <a:spcPts val="0"/>
              </a:spcAft>
              <a:defRPr/>
            </a:pPr>
            <a:endParaRPr lang="en-GB" dirty="0">
              <a:solidFill>
                <a:prstClr val="white"/>
              </a:solidFill>
            </a:endParaRPr>
          </a:p>
          <a:p>
            <a:pPr algn="ctr" fontAlgn="auto">
              <a:spcBef>
                <a:spcPts val="0"/>
              </a:spcBef>
              <a:spcAft>
                <a:spcPts val="0"/>
              </a:spcAft>
              <a:defRPr/>
            </a:pPr>
            <a:r>
              <a:rPr lang="en-GB" dirty="0">
                <a:solidFill>
                  <a:prstClr val="white"/>
                </a:solidFill>
              </a:rPr>
              <a:t>Czech Republic 10%</a:t>
            </a:r>
          </a:p>
          <a:p>
            <a:pPr algn="ctr" fontAlgn="auto">
              <a:spcBef>
                <a:spcPts val="0"/>
              </a:spcBef>
              <a:spcAft>
                <a:spcPts val="0"/>
              </a:spcAft>
              <a:defRPr/>
            </a:pPr>
            <a:r>
              <a:rPr lang="en-GB" dirty="0">
                <a:solidFill>
                  <a:prstClr val="white"/>
                </a:solidFill>
              </a:rPr>
              <a:t>Italy 5-10% (linked to earnings) </a:t>
            </a:r>
          </a:p>
          <a:p>
            <a:pPr algn="ctr" fontAlgn="auto">
              <a:spcBef>
                <a:spcPts val="0"/>
              </a:spcBef>
              <a:spcAft>
                <a:spcPts val="0"/>
              </a:spcAft>
              <a:defRPr/>
            </a:pPr>
            <a:endParaRPr lang="en-US" dirty="0">
              <a:solidFill>
                <a:prstClr val="white"/>
              </a:solidFill>
            </a:endParaRPr>
          </a:p>
        </p:txBody>
      </p:sp>
      <p:sp>
        <p:nvSpPr>
          <p:cNvPr id="6" name="Oval 5"/>
          <p:cNvSpPr/>
          <p:nvPr/>
        </p:nvSpPr>
        <p:spPr>
          <a:xfrm>
            <a:off x="714375" y="3933825"/>
            <a:ext cx="3136900" cy="2735263"/>
          </a:xfrm>
          <a:prstGeom prst="ellipse">
            <a:avLst/>
          </a:prstGeom>
          <a:solidFill>
            <a:schemeClr val="accent5">
              <a:lumMod val="50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GB" dirty="0">
                <a:solidFill>
                  <a:prstClr val="white"/>
                </a:solidFill>
              </a:rPr>
              <a:t>Pension Reform</a:t>
            </a:r>
          </a:p>
          <a:p>
            <a:pPr algn="ctr" fontAlgn="auto">
              <a:spcBef>
                <a:spcPts val="0"/>
              </a:spcBef>
              <a:spcAft>
                <a:spcPts val="0"/>
              </a:spcAft>
              <a:defRPr/>
            </a:pPr>
            <a:endParaRPr lang="en-GB" dirty="0">
              <a:solidFill>
                <a:prstClr val="white"/>
              </a:solidFill>
            </a:endParaRPr>
          </a:p>
          <a:p>
            <a:pPr algn="ctr" fontAlgn="auto">
              <a:spcBef>
                <a:spcPts val="0"/>
              </a:spcBef>
              <a:spcAft>
                <a:spcPts val="0"/>
              </a:spcAft>
              <a:defRPr/>
            </a:pPr>
            <a:r>
              <a:rPr lang="en-GB" dirty="0">
                <a:solidFill>
                  <a:prstClr val="white"/>
                </a:solidFill>
              </a:rPr>
              <a:t>Czech Republic </a:t>
            </a:r>
          </a:p>
          <a:p>
            <a:pPr algn="ctr" fontAlgn="auto">
              <a:spcBef>
                <a:spcPts val="0"/>
              </a:spcBef>
              <a:spcAft>
                <a:spcPts val="0"/>
              </a:spcAft>
              <a:defRPr/>
            </a:pPr>
            <a:r>
              <a:rPr lang="en-GB" dirty="0">
                <a:solidFill>
                  <a:prstClr val="white"/>
                </a:solidFill>
              </a:rPr>
              <a:t>Denmark</a:t>
            </a:r>
          </a:p>
          <a:p>
            <a:pPr algn="ctr" fontAlgn="auto">
              <a:spcBef>
                <a:spcPts val="0"/>
              </a:spcBef>
              <a:spcAft>
                <a:spcPts val="0"/>
              </a:spcAft>
              <a:defRPr/>
            </a:pPr>
            <a:r>
              <a:rPr lang="en-GB" dirty="0">
                <a:solidFill>
                  <a:prstClr val="white"/>
                </a:solidFill>
              </a:rPr>
              <a:t>France </a:t>
            </a:r>
          </a:p>
          <a:p>
            <a:pPr algn="ctr" fontAlgn="auto">
              <a:spcBef>
                <a:spcPts val="0"/>
              </a:spcBef>
              <a:spcAft>
                <a:spcPts val="0"/>
              </a:spcAft>
              <a:defRPr/>
            </a:pPr>
            <a:r>
              <a:rPr lang="en-GB" dirty="0">
                <a:solidFill>
                  <a:prstClr val="white"/>
                </a:solidFill>
              </a:rPr>
              <a:t>Italy</a:t>
            </a:r>
          </a:p>
          <a:p>
            <a:pPr algn="ctr" fontAlgn="auto">
              <a:spcBef>
                <a:spcPts val="0"/>
              </a:spcBef>
              <a:spcAft>
                <a:spcPts val="0"/>
              </a:spcAft>
              <a:defRPr/>
            </a:pPr>
            <a:r>
              <a:rPr lang="en-GB" dirty="0">
                <a:solidFill>
                  <a:prstClr val="white"/>
                </a:solidFill>
              </a:rPr>
              <a:t>Netherlands </a:t>
            </a:r>
          </a:p>
          <a:p>
            <a:pPr algn="ctr" fontAlgn="auto">
              <a:spcBef>
                <a:spcPts val="0"/>
              </a:spcBef>
              <a:spcAft>
                <a:spcPts val="0"/>
              </a:spcAft>
              <a:defRPr/>
            </a:pPr>
            <a:r>
              <a:rPr lang="en-GB" dirty="0">
                <a:solidFill>
                  <a:prstClr val="white"/>
                </a:solidFill>
              </a:rPr>
              <a:t>UK </a:t>
            </a:r>
          </a:p>
          <a:p>
            <a:pPr algn="ctr" fontAlgn="auto">
              <a:spcBef>
                <a:spcPts val="0"/>
              </a:spcBef>
              <a:spcAft>
                <a:spcPts val="0"/>
              </a:spcAft>
              <a:defRPr/>
            </a:pPr>
            <a:r>
              <a:rPr lang="en-GB" dirty="0">
                <a:solidFill>
                  <a:prstClr val="white"/>
                </a:solidFill>
              </a:rPr>
              <a:t> </a:t>
            </a:r>
            <a:endParaRPr lang="en-US" dirty="0">
              <a:solidFill>
                <a:prstClr val="white"/>
              </a:solidFill>
            </a:endParaRPr>
          </a:p>
        </p:txBody>
      </p:sp>
      <p:sp>
        <p:nvSpPr>
          <p:cNvPr id="7" name="Oval 6"/>
          <p:cNvSpPr/>
          <p:nvPr/>
        </p:nvSpPr>
        <p:spPr>
          <a:xfrm>
            <a:off x="4500563" y="3000375"/>
            <a:ext cx="4000500" cy="3643313"/>
          </a:xfrm>
          <a:prstGeom prst="ellipse">
            <a:avLst/>
          </a:prstGeom>
          <a:solidFill>
            <a:srgbClr val="00206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GB" dirty="0">
                <a:solidFill>
                  <a:prstClr val="white"/>
                </a:solidFill>
              </a:rPr>
              <a:t>Employment reductions </a:t>
            </a:r>
          </a:p>
          <a:p>
            <a:pPr algn="ctr" fontAlgn="auto">
              <a:spcBef>
                <a:spcPts val="0"/>
              </a:spcBef>
              <a:spcAft>
                <a:spcPts val="0"/>
              </a:spcAft>
              <a:defRPr/>
            </a:pPr>
            <a:endParaRPr lang="en-GB" dirty="0">
              <a:solidFill>
                <a:prstClr val="white"/>
              </a:solidFill>
            </a:endParaRPr>
          </a:p>
          <a:p>
            <a:pPr algn="ctr" fontAlgn="auto">
              <a:spcBef>
                <a:spcPts val="0"/>
              </a:spcBef>
              <a:spcAft>
                <a:spcPts val="0"/>
              </a:spcAft>
              <a:defRPr/>
            </a:pPr>
            <a:r>
              <a:rPr lang="en-GB" dirty="0">
                <a:solidFill>
                  <a:prstClr val="white"/>
                </a:solidFill>
              </a:rPr>
              <a:t>Czech Republic (5.5% 2009-12)</a:t>
            </a:r>
          </a:p>
          <a:p>
            <a:pPr algn="ctr" fontAlgn="auto">
              <a:spcBef>
                <a:spcPts val="0"/>
              </a:spcBef>
              <a:spcAft>
                <a:spcPts val="0"/>
              </a:spcAft>
              <a:defRPr/>
            </a:pPr>
            <a:r>
              <a:rPr lang="en-GB" dirty="0">
                <a:solidFill>
                  <a:prstClr val="white"/>
                </a:solidFill>
              </a:rPr>
              <a:t>Denmark (2%: 2010-12)</a:t>
            </a:r>
          </a:p>
          <a:p>
            <a:pPr algn="ctr" fontAlgn="auto">
              <a:spcBef>
                <a:spcPts val="0"/>
              </a:spcBef>
              <a:spcAft>
                <a:spcPts val="0"/>
              </a:spcAft>
              <a:defRPr/>
            </a:pPr>
            <a:r>
              <a:rPr lang="en-GB" dirty="0">
                <a:solidFill>
                  <a:prstClr val="white"/>
                </a:solidFill>
              </a:rPr>
              <a:t>France (5% state administration 2008-10)</a:t>
            </a:r>
          </a:p>
          <a:p>
            <a:pPr algn="ctr" fontAlgn="auto">
              <a:spcBef>
                <a:spcPts val="0"/>
              </a:spcBef>
              <a:spcAft>
                <a:spcPts val="0"/>
              </a:spcAft>
              <a:defRPr/>
            </a:pPr>
            <a:r>
              <a:rPr lang="en-GB" dirty="0">
                <a:solidFill>
                  <a:prstClr val="white"/>
                </a:solidFill>
              </a:rPr>
              <a:t>Italy  (10% 2008-14)</a:t>
            </a:r>
          </a:p>
          <a:p>
            <a:pPr algn="ctr" fontAlgn="auto">
              <a:spcBef>
                <a:spcPts val="0"/>
              </a:spcBef>
              <a:spcAft>
                <a:spcPts val="0"/>
              </a:spcAft>
              <a:defRPr/>
            </a:pPr>
            <a:r>
              <a:rPr lang="en-GB" dirty="0">
                <a:solidFill>
                  <a:prstClr val="white"/>
                </a:solidFill>
              </a:rPr>
              <a:t>Netherlands  (cuts planned up to 2014)</a:t>
            </a:r>
          </a:p>
          <a:p>
            <a:pPr algn="ctr" fontAlgn="auto">
              <a:spcBef>
                <a:spcPts val="0"/>
              </a:spcBef>
              <a:spcAft>
                <a:spcPts val="0"/>
              </a:spcAft>
              <a:defRPr/>
            </a:pPr>
            <a:r>
              <a:rPr lang="en-GB" dirty="0">
                <a:solidFill>
                  <a:prstClr val="white"/>
                </a:solidFill>
              </a:rPr>
              <a:t>UK (12%  2008-12)</a:t>
            </a:r>
            <a:endParaRPr lang="en-US" dirty="0">
              <a:solidFill>
                <a:prstClr val="white"/>
              </a:solidFill>
            </a:endParaRPr>
          </a:p>
        </p:txBody>
      </p:sp>
    </p:spTree>
    <p:extLst>
      <p:ext uri="{BB962C8B-B14F-4D97-AF65-F5344CB8AC3E}">
        <p14:creationId xmlns:p14="http://schemas.microsoft.com/office/powerpoint/2010/main" val="192833404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GB" sz="3600" smtClean="0">
                <a:latin typeface="Georgia" pitchFamily="18" charset="0"/>
                <a:ea typeface="ＭＳ Ｐゴシック" pitchFamily="34" charset="-128"/>
                <a:cs typeface="Georgia" pitchFamily="18" charset="0"/>
              </a:rPr>
              <a:t>Role of Social Dialogue: Variation </a:t>
            </a:r>
            <a:endParaRPr lang="en-US" sz="3600" smtClean="0">
              <a:latin typeface="Georgia" pitchFamily="18" charset="0"/>
              <a:ea typeface="ＭＳ Ｐゴシック" pitchFamily="34" charset="-128"/>
              <a:cs typeface="Georgia" pitchFamily="18" charset="0"/>
            </a:endParaRPr>
          </a:p>
        </p:txBody>
      </p:sp>
      <p:sp>
        <p:nvSpPr>
          <p:cNvPr id="37890" name="Content Placeholder 2"/>
          <p:cNvSpPr>
            <a:spLocks noGrp="1"/>
          </p:cNvSpPr>
          <p:nvPr>
            <p:ph idx="1"/>
          </p:nvPr>
        </p:nvSpPr>
        <p:spPr>
          <a:xfrm>
            <a:off x="457200" y="1600200"/>
            <a:ext cx="8401050" cy="4525963"/>
          </a:xfrm>
        </p:spPr>
        <p:txBody>
          <a:bodyPr/>
          <a:lstStyle/>
          <a:p>
            <a:r>
              <a:rPr lang="en-GB" sz="2800" b="0" smtClean="0">
                <a:latin typeface="Arial" charset="0"/>
                <a:ea typeface="ＭＳ Ｐゴシック" pitchFamily="34" charset="-128"/>
                <a:cs typeface="Arial" charset="0"/>
              </a:rPr>
              <a:t>Institutions (structure) and practice (agency)</a:t>
            </a:r>
            <a:br>
              <a:rPr lang="en-GB" sz="2800" b="0" smtClean="0">
                <a:latin typeface="Arial" charset="0"/>
                <a:ea typeface="ＭＳ Ｐゴシック" pitchFamily="34" charset="-128"/>
                <a:cs typeface="Arial" charset="0"/>
              </a:rPr>
            </a:br>
            <a:endParaRPr lang="en-GB" sz="2800" b="0" smtClean="0">
              <a:latin typeface="Arial" charset="0"/>
              <a:ea typeface="ＭＳ Ｐゴシック" pitchFamily="34" charset="-128"/>
              <a:cs typeface="Arial" charset="0"/>
            </a:endParaRPr>
          </a:p>
          <a:p>
            <a:r>
              <a:rPr lang="en-GB" sz="2800" b="0" smtClean="0">
                <a:latin typeface="Arial" charset="0"/>
                <a:ea typeface="ＭＳ Ｐゴシック" pitchFamily="34" charset="-128"/>
                <a:cs typeface="Arial" charset="0"/>
              </a:rPr>
              <a:t>Restriction – institutional suspension &amp; shift to </a:t>
            </a:r>
            <a:br>
              <a:rPr lang="en-GB" sz="2800" b="0" smtClean="0">
                <a:latin typeface="Arial" charset="0"/>
                <a:ea typeface="ＭＳ Ｐゴシック" pitchFamily="34" charset="-128"/>
                <a:cs typeface="Arial" charset="0"/>
              </a:rPr>
            </a:br>
            <a:r>
              <a:rPr lang="en-GB" sz="2800" b="0" smtClean="0">
                <a:latin typeface="Arial" charset="0"/>
                <a:ea typeface="ＭＳ Ｐゴシック" pitchFamily="34" charset="-128"/>
                <a:cs typeface="Arial" charset="0"/>
              </a:rPr>
              <a:t>                     unilateralism </a:t>
            </a:r>
          </a:p>
          <a:p>
            <a:endParaRPr lang="en-GB" sz="2800" b="0" smtClean="0">
              <a:latin typeface="Arial" charset="0"/>
              <a:ea typeface="ＭＳ Ｐゴシック" pitchFamily="34" charset="-128"/>
              <a:cs typeface="Arial" charset="0"/>
            </a:endParaRPr>
          </a:p>
          <a:p>
            <a:r>
              <a:rPr lang="en-GB" sz="2800" b="0" smtClean="0">
                <a:latin typeface="Arial" charset="0"/>
                <a:ea typeface="ＭＳ Ｐゴシック" pitchFamily="34" charset="-128"/>
                <a:cs typeface="Arial" charset="0"/>
              </a:rPr>
              <a:t>Resilience – institutional maintenance </a:t>
            </a:r>
            <a:br>
              <a:rPr lang="en-GB" sz="2800" b="0" smtClean="0">
                <a:latin typeface="Arial" charset="0"/>
                <a:ea typeface="ＭＳ Ｐゴシック" pitchFamily="34" charset="-128"/>
                <a:cs typeface="Arial" charset="0"/>
              </a:rPr>
            </a:br>
            <a:r>
              <a:rPr lang="en-GB" sz="2800" b="0" smtClean="0">
                <a:latin typeface="Arial" charset="0"/>
                <a:ea typeface="ＭＳ Ｐゴシック" pitchFamily="34" charset="-128"/>
                <a:cs typeface="Arial" charset="0"/>
              </a:rPr>
              <a:t>                   - alterations in practice     </a:t>
            </a:r>
          </a:p>
          <a:p>
            <a:endParaRPr lang="en-GB" sz="2800" b="0" smtClean="0">
              <a:latin typeface="Arial" charset="0"/>
              <a:ea typeface="ＭＳ Ｐゴシック" pitchFamily="34" charset="-128"/>
              <a:cs typeface="Arial" charset="0"/>
            </a:endParaRPr>
          </a:p>
          <a:p>
            <a:r>
              <a:rPr lang="en-GB" sz="2800" b="0" smtClean="0">
                <a:latin typeface="Arial" charset="0"/>
                <a:ea typeface="ＭＳ Ｐゴシック" pitchFamily="34" charset="-128"/>
                <a:cs typeface="Arial" charset="0"/>
              </a:rPr>
              <a:t>Reconfiguration – institutional reform</a:t>
            </a:r>
            <a:br>
              <a:rPr lang="en-GB" sz="2800" b="0" smtClean="0">
                <a:latin typeface="Arial" charset="0"/>
                <a:ea typeface="ＭＳ Ｐゴシック" pitchFamily="34" charset="-128"/>
                <a:cs typeface="Arial" charset="0"/>
              </a:rPr>
            </a:br>
            <a:r>
              <a:rPr lang="en-GB" sz="2800" b="0" smtClean="0">
                <a:latin typeface="Arial" charset="0"/>
                <a:ea typeface="ＭＳ Ｐゴシック" pitchFamily="34" charset="-128"/>
                <a:cs typeface="Arial" charset="0"/>
              </a:rPr>
              <a:t>                            - redirected to different ends      </a:t>
            </a:r>
          </a:p>
          <a:p>
            <a:endParaRPr lang="en-US" smtClean="0">
              <a:latin typeface="Arial" charset="0"/>
              <a:ea typeface="ＭＳ Ｐゴシック" pitchFamily="34" charset="-128"/>
              <a:cs typeface="Arial" charset="0"/>
            </a:endParaRPr>
          </a:p>
        </p:txBody>
      </p:sp>
    </p:spTree>
    <p:extLst>
      <p:ext uri="{BB962C8B-B14F-4D97-AF65-F5344CB8AC3E}">
        <p14:creationId xmlns:p14="http://schemas.microsoft.com/office/powerpoint/2010/main" val="12163066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GB" sz="3600" smtClean="0">
                <a:latin typeface="Georgia" pitchFamily="18" charset="0"/>
                <a:ea typeface="ＭＳ Ｐゴシック" pitchFamily="34" charset="-128"/>
                <a:cs typeface="Georgia" pitchFamily="18" charset="0"/>
              </a:rPr>
              <a:t>Findings </a:t>
            </a:r>
            <a:endParaRPr lang="en-US" sz="3600" smtClean="0">
              <a:latin typeface="Georgia" pitchFamily="18" charset="0"/>
              <a:ea typeface="ＭＳ Ｐゴシック" pitchFamily="34" charset="-128"/>
              <a:cs typeface="Georgia" pitchFamily="18" charset="0"/>
            </a:endParaRPr>
          </a:p>
        </p:txBody>
      </p:sp>
      <p:sp>
        <p:nvSpPr>
          <p:cNvPr id="39938" name="Content Placeholder 2"/>
          <p:cNvSpPr>
            <a:spLocks noGrp="1"/>
          </p:cNvSpPr>
          <p:nvPr>
            <p:ph idx="1"/>
          </p:nvPr>
        </p:nvSpPr>
        <p:spPr/>
        <p:txBody>
          <a:bodyPr/>
          <a:lstStyle/>
          <a:p>
            <a:r>
              <a:rPr lang="en-GB" sz="2800" b="0" smtClean="0">
                <a:latin typeface="Arial" charset="0"/>
                <a:ea typeface="ＭＳ Ｐゴシック" pitchFamily="34" charset="-128"/>
                <a:cs typeface="Arial" charset="0"/>
              </a:rPr>
              <a:t>National level: </a:t>
            </a:r>
            <a:r>
              <a:rPr lang="en-GB" sz="2800" b="0" i="1" smtClean="0">
                <a:latin typeface="Arial" charset="0"/>
                <a:ea typeface="ＭＳ Ｐゴシック" pitchFamily="34" charset="-128"/>
                <a:cs typeface="Arial" charset="0"/>
              </a:rPr>
              <a:t>restriction</a:t>
            </a:r>
            <a:r>
              <a:rPr lang="en-GB" sz="2800" b="0" smtClean="0">
                <a:latin typeface="Arial" charset="0"/>
                <a:ea typeface="ＭＳ Ｐゴシック" pitchFamily="34" charset="-128"/>
                <a:cs typeface="Arial" charset="0"/>
              </a:rPr>
              <a:t> re wage developments:</a:t>
            </a:r>
            <a:br>
              <a:rPr lang="en-GB" sz="2800" b="0" smtClean="0">
                <a:latin typeface="Arial" charset="0"/>
                <a:ea typeface="ＭＳ Ｐゴシック" pitchFamily="34" charset="-128"/>
                <a:cs typeface="Arial" charset="0"/>
              </a:rPr>
            </a:br>
            <a:r>
              <a:rPr lang="en-GB" sz="2800" b="0" smtClean="0">
                <a:latin typeface="Arial" charset="0"/>
                <a:ea typeface="ＭＳ Ｐゴシック" pitchFamily="34" charset="-128"/>
                <a:cs typeface="Arial" charset="0"/>
              </a:rPr>
              <a:t>-  new factors (markets) and new actors (Troika) </a:t>
            </a:r>
            <a:br>
              <a:rPr lang="en-GB" sz="2800" b="0" smtClean="0">
                <a:latin typeface="Arial" charset="0"/>
                <a:ea typeface="ＭＳ Ｐゴシック" pitchFamily="34" charset="-128"/>
                <a:cs typeface="Arial" charset="0"/>
              </a:rPr>
            </a:br>
            <a:r>
              <a:rPr lang="en-GB" sz="2800" b="0" smtClean="0">
                <a:latin typeface="Arial" charset="0"/>
                <a:ea typeface="ＭＳ Ｐゴシック" pitchFamily="34" charset="-128"/>
                <a:cs typeface="Arial" charset="0"/>
              </a:rPr>
              <a:t>-  little input employers/unions</a:t>
            </a:r>
            <a:br>
              <a:rPr lang="en-GB" sz="2800" b="0" smtClean="0">
                <a:latin typeface="Arial" charset="0"/>
                <a:ea typeface="ＭＳ Ｐゴシック" pitchFamily="34" charset="-128"/>
                <a:cs typeface="Arial" charset="0"/>
              </a:rPr>
            </a:br>
            <a:r>
              <a:rPr lang="en-GB" sz="2800" b="0" smtClean="0">
                <a:latin typeface="Arial" charset="0"/>
                <a:ea typeface="ＭＳ Ｐゴシック" pitchFamily="34" charset="-128"/>
                <a:cs typeface="Arial" charset="0"/>
              </a:rPr>
              <a:t>-  ‘hollowing out’ of IR: time scales</a:t>
            </a:r>
            <a:br>
              <a:rPr lang="en-GB" sz="2800" b="0" smtClean="0">
                <a:latin typeface="Arial" charset="0"/>
                <a:ea typeface="ＭＳ Ｐゴシック" pitchFamily="34" charset="-128"/>
                <a:cs typeface="Arial" charset="0"/>
              </a:rPr>
            </a:br>
            <a:r>
              <a:rPr lang="en-GB" sz="2800" b="0" smtClean="0">
                <a:latin typeface="Arial" charset="0"/>
                <a:ea typeface="ＭＳ Ｐゴシック" pitchFamily="34" charset="-128"/>
                <a:cs typeface="Arial" charset="0"/>
              </a:rPr>
              <a:t>-  legislative/budgetary instruments dominate     </a:t>
            </a:r>
            <a:br>
              <a:rPr lang="en-GB" sz="2800" b="0" smtClean="0">
                <a:latin typeface="Arial" charset="0"/>
                <a:ea typeface="ＭＳ Ｐゴシック" pitchFamily="34" charset="-128"/>
                <a:cs typeface="Arial" charset="0"/>
              </a:rPr>
            </a:br>
            <a:endParaRPr lang="en-GB" sz="2800" b="0" smtClean="0">
              <a:latin typeface="Arial" charset="0"/>
              <a:ea typeface="ＭＳ Ｐゴシック" pitchFamily="34" charset="-128"/>
              <a:cs typeface="Arial" charset="0"/>
            </a:endParaRPr>
          </a:p>
          <a:p>
            <a:r>
              <a:rPr lang="en-GB" sz="2800" b="0" smtClean="0">
                <a:latin typeface="Arial" charset="0"/>
                <a:ea typeface="ＭＳ Ｐゴシック" pitchFamily="34" charset="-128"/>
                <a:cs typeface="Arial" charset="0"/>
              </a:rPr>
              <a:t>Czech Republic; Italy; UK </a:t>
            </a:r>
          </a:p>
          <a:p>
            <a:endParaRPr lang="en-GB" sz="2800" b="0" smtClean="0">
              <a:latin typeface="Arial" charset="0"/>
              <a:ea typeface="ＭＳ Ｐゴシック" pitchFamily="34" charset="-128"/>
              <a:cs typeface="Arial" charset="0"/>
            </a:endParaRPr>
          </a:p>
          <a:p>
            <a:r>
              <a:rPr lang="en-GB" sz="2800" b="0" smtClean="0">
                <a:latin typeface="Arial" charset="0"/>
                <a:ea typeface="ＭＳ Ｐゴシック" pitchFamily="34" charset="-128"/>
                <a:cs typeface="Arial" charset="0"/>
              </a:rPr>
              <a:t>More participation at sectoral/local level</a:t>
            </a:r>
          </a:p>
          <a:p>
            <a:endParaRPr lang="en-US" smtClean="0">
              <a:latin typeface="Arial" charset="0"/>
              <a:ea typeface="ＭＳ Ｐゴシック" pitchFamily="34" charset="-128"/>
              <a:cs typeface="Arial" charset="0"/>
            </a:endParaRPr>
          </a:p>
        </p:txBody>
      </p:sp>
    </p:spTree>
    <p:extLst>
      <p:ext uri="{BB962C8B-B14F-4D97-AF65-F5344CB8AC3E}">
        <p14:creationId xmlns:p14="http://schemas.microsoft.com/office/powerpoint/2010/main" val="28841726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en-GB" sz="3200" smtClean="0">
                <a:latin typeface="Georgia" pitchFamily="18" charset="0"/>
                <a:ea typeface="ＭＳ Ｐゴシック" pitchFamily="34" charset="-128"/>
                <a:cs typeface="Georgia" pitchFamily="18" charset="0"/>
              </a:rPr>
              <a:t>Resilience</a:t>
            </a:r>
          </a:p>
        </p:txBody>
      </p:sp>
      <p:sp>
        <p:nvSpPr>
          <p:cNvPr id="41986" name="Content Placeholder 2"/>
          <p:cNvSpPr>
            <a:spLocks noGrp="1"/>
          </p:cNvSpPr>
          <p:nvPr>
            <p:ph idx="1"/>
          </p:nvPr>
        </p:nvSpPr>
        <p:spPr>
          <a:xfrm>
            <a:off x="457200" y="1600200"/>
            <a:ext cx="8291513" cy="4525963"/>
          </a:xfrm>
        </p:spPr>
        <p:txBody>
          <a:bodyPr/>
          <a:lstStyle/>
          <a:p>
            <a:r>
              <a:rPr lang="en-GB" sz="2800" b="0" smtClean="0">
                <a:latin typeface="Arial" charset="0"/>
                <a:ea typeface="ＭＳ Ｐゴシック" pitchFamily="34" charset="-128"/>
                <a:cs typeface="Arial" charset="0"/>
              </a:rPr>
              <a:t>Denmark </a:t>
            </a:r>
          </a:p>
          <a:p>
            <a:r>
              <a:rPr lang="en-GB" sz="2800" b="0" smtClean="0">
                <a:latin typeface="Arial" charset="0"/>
                <a:ea typeface="ＭＳ Ｐゴシック" pitchFamily="34" charset="-128"/>
                <a:cs typeface="Arial" charset="0"/>
              </a:rPr>
              <a:t>France </a:t>
            </a:r>
          </a:p>
          <a:p>
            <a:r>
              <a:rPr lang="en-GB" sz="2800" b="0" smtClean="0">
                <a:latin typeface="Arial" charset="0"/>
                <a:ea typeface="ＭＳ Ｐゴシック" pitchFamily="34" charset="-128"/>
                <a:cs typeface="Arial" charset="0"/>
              </a:rPr>
              <a:t>Netherlands </a:t>
            </a:r>
          </a:p>
          <a:p>
            <a:endParaRPr lang="en-GB" sz="2800" b="0" smtClean="0">
              <a:latin typeface="Arial" charset="0"/>
              <a:ea typeface="ＭＳ Ｐゴシック" pitchFamily="34" charset="-128"/>
              <a:cs typeface="Arial" charset="0"/>
            </a:endParaRPr>
          </a:p>
          <a:p>
            <a:r>
              <a:rPr lang="en-GB" sz="2800" b="0" smtClean="0">
                <a:latin typeface="Arial" charset="0"/>
                <a:ea typeface="ＭＳ Ｐゴシック" pitchFamily="34" charset="-128"/>
                <a:cs typeface="Arial" charset="0"/>
              </a:rPr>
              <a:t>Influences on findings: </a:t>
            </a:r>
            <a:br>
              <a:rPr lang="en-GB" sz="2800" b="0" smtClean="0">
                <a:latin typeface="Arial" charset="0"/>
                <a:ea typeface="ＭＳ Ｐゴシック" pitchFamily="34" charset="-128"/>
                <a:cs typeface="Arial" charset="0"/>
              </a:rPr>
            </a:br>
            <a:r>
              <a:rPr lang="en-GB" sz="2800" b="0" smtClean="0">
                <a:latin typeface="Arial" charset="0"/>
                <a:ea typeface="ＭＳ Ｐゴシック" pitchFamily="34" charset="-128"/>
                <a:cs typeface="Arial" charset="0"/>
              </a:rPr>
              <a:t>- employer strategy </a:t>
            </a:r>
            <a:br>
              <a:rPr lang="en-GB" sz="2800" b="0" smtClean="0">
                <a:latin typeface="Arial" charset="0"/>
                <a:ea typeface="ＭＳ Ｐゴシック" pitchFamily="34" charset="-128"/>
                <a:cs typeface="Arial" charset="0"/>
              </a:rPr>
            </a:br>
            <a:r>
              <a:rPr lang="en-GB" sz="2800" b="0" smtClean="0">
                <a:latin typeface="Arial" charset="0"/>
                <a:ea typeface="ＭＳ Ｐゴシック" pitchFamily="34" charset="-128"/>
                <a:cs typeface="Arial" charset="0"/>
              </a:rPr>
              <a:t>- trade union responses  </a:t>
            </a:r>
            <a:br>
              <a:rPr lang="en-GB" sz="2800" b="0" smtClean="0">
                <a:latin typeface="Arial" charset="0"/>
                <a:ea typeface="ＭＳ Ｐゴシック" pitchFamily="34" charset="-128"/>
                <a:cs typeface="Arial" charset="0"/>
              </a:rPr>
            </a:br>
            <a:r>
              <a:rPr lang="en-GB" sz="2800" b="0" smtClean="0">
                <a:latin typeface="Arial" charset="0"/>
                <a:ea typeface="ＭＳ Ｐゴシック" pitchFamily="34" charset="-128"/>
                <a:cs typeface="Arial" charset="0"/>
              </a:rPr>
              <a:t>- different institutional/legal traditions e.g. works </a:t>
            </a:r>
            <a:br>
              <a:rPr lang="en-GB" sz="2800" b="0" smtClean="0">
                <a:latin typeface="Arial" charset="0"/>
                <a:ea typeface="ＭＳ Ｐゴシック" pitchFamily="34" charset="-128"/>
                <a:cs typeface="Arial" charset="0"/>
              </a:rPr>
            </a:br>
            <a:r>
              <a:rPr lang="en-GB" sz="2800" b="0" smtClean="0">
                <a:latin typeface="Arial" charset="0"/>
                <a:ea typeface="ＭＳ Ｐゴシック" pitchFamily="34" charset="-128"/>
                <a:cs typeface="Arial" charset="0"/>
              </a:rPr>
              <a:t>  councils </a:t>
            </a:r>
            <a:endParaRPr lang="en-GB" sz="1600" b="0" smtClean="0">
              <a:latin typeface="Arial" charset="0"/>
              <a:ea typeface="ＭＳ Ｐゴシック" pitchFamily="34" charset="-128"/>
              <a:cs typeface="Arial" charset="0"/>
            </a:endParaRPr>
          </a:p>
        </p:txBody>
      </p:sp>
    </p:spTree>
    <p:extLst>
      <p:ext uri="{BB962C8B-B14F-4D97-AF65-F5344CB8AC3E}">
        <p14:creationId xmlns:p14="http://schemas.microsoft.com/office/powerpoint/2010/main" val="14723129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0" y="323850"/>
            <a:ext cx="8348663" cy="872902"/>
          </a:xfrm>
        </p:spPr>
        <p:txBody>
          <a:bodyPr/>
          <a:lstStyle/>
          <a:p>
            <a:r>
              <a:rPr lang="en-GB" noProof="0" dirty="0" smtClean="0"/>
              <a:t>The context</a:t>
            </a:r>
            <a:br>
              <a:rPr lang="en-GB" noProof="0" dirty="0" smtClean="0"/>
            </a:br>
            <a:r>
              <a:rPr lang="en-GB" noProof="0" dirty="0" smtClean="0"/>
              <a:t>European anti-crisis policy: basic assumption</a:t>
            </a:r>
            <a:endParaRPr lang="en-GB" noProof="0" dirty="0"/>
          </a:p>
        </p:txBody>
      </p:sp>
      <p:sp>
        <p:nvSpPr>
          <p:cNvPr id="3" name="Tijdelijke aanduiding voor inhoud 2"/>
          <p:cNvSpPr>
            <a:spLocks noGrp="1"/>
          </p:cNvSpPr>
          <p:nvPr>
            <p:ph idx="1"/>
          </p:nvPr>
        </p:nvSpPr>
        <p:spPr/>
        <p:txBody>
          <a:bodyPr/>
          <a:lstStyle/>
          <a:p>
            <a:r>
              <a:rPr lang="en-GB" noProof="0" dirty="0" smtClean="0"/>
              <a:t>Lowering labour costs is the key to regain competitiveness (strategy of internal devaluation)</a:t>
            </a:r>
          </a:p>
          <a:p>
            <a:pPr lvl="1">
              <a:buFont typeface="Wingdings" panose="05000000000000000000" pitchFamily="2" charset="2"/>
              <a:buChar char="Ø"/>
            </a:pPr>
            <a:r>
              <a:rPr lang="en-GB" noProof="0" dirty="0" smtClean="0"/>
              <a:t>Direct Interventions in current wage developments (wage cuts/freezes)</a:t>
            </a:r>
          </a:p>
          <a:p>
            <a:pPr lvl="1">
              <a:buFont typeface="Wingdings" panose="05000000000000000000" pitchFamily="2" charset="2"/>
              <a:buChar char="Ø"/>
            </a:pPr>
            <a:r>
              <a:rPr lang="en-GB" noProof="0" dirty="0" smtClean="0"/>
              <a:t>“Structural reforms“ of collective bargaining systems in order to increase downward flexibility of wages</a:t>
            </a:r>
            <a:endParaRPr lang="en-GB" noProof="0" dirty="0"/>
          </a:p>
        </p:txBody>
      </p:sp>
    </p:spTree>
    <p:extLst>
      <p:ext uri="{BB962C8B-B14F-4D97-AF65-F5344CB8AC3E}">
        <p14:creationId xmlns:p14="http://schemas.microsoft.com/office/powerpoint/2010/main" val="13822891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2"/>
          <p:cNvSpPr>
            <a:spLocks noGrp="1"/>
          </p:cNvSpPr>
          <p:nvPr>
            <p:ph type="title"/>
          </p:nvPr>
        </p:nvSpPr>
        <p:spPr/>
        <p:txBody>
          <a:bodyPr/>
          <a:lstStyle/>
          <a:p>
            <a:r>
              <a:rPr lang="en-GB" sz="3600" smtClean="0">
                <a:latin typeface="Georgia" pitchFamily="18" charset="0"/>
                <a:ea typeface="ＭＳ Ｐゴシック" pitchFamily="34" charset="-128"/>
                <a:cs typeface="Georgia" pitchFamily="18" charset="0"/>
              </a:rPr>
              <a:t>UK: Restriction </a:t>
            </a:r>
          </a:p>
        </p:txBody>
      </p:sp>
      <p:sp>
        <p:nvSpPr>
          <p:cNvPr id="44034" name="Content Placeholder 3"/>
          <p:cNvSpPr>
            <a:spLocks noGrp="1"/>
          </p:cNvSpPr>
          <p:nvPr>
            <p:ph idx="1"/>
          </p:nvPr>
        </p:nvSpPr>
        <p:spPr/>
        <p:txBody>
          <a:bodyPr/>
          <a:lstStyle/>
          <a:p>
            <a:r>
              <a:rPr lang="en-GB" sz="2800" b="0" smtClean="0">
                <a:latin typeface="Arial" charset="0"/>
                <a:ea typeface="ＭＳ Ｐゴシック" pitchFamily="34" charset="-128"/>
                <a:cs typeface="Arial" charset="0"/>
              </a:rPr>
              <a:t>Austerity measures 2010- </a:t>
            </a:r>
            <a:br>
              <a:rPr lang="en-GB" sz="2800" b="0" smtClean="0">
                <a:latin typeface="Arial" charset="0"/>
                <a:ea typeface="ＭＳ Ｐゴシック" pitchFamily="34" charset="-128"/>
                <a:cs typeface="Arial" charset="0"/>
              </a:rPr>
            </a:br>
            <a:r>
              <a:rPr lang="en-GB" sz="2800" b="0" smtClean="0">
                <a:latin typeface="Arial" charset="0"/>
                <a:ea typeface="ＭＳ Ｐゴシック" pitchFamily="34" charset="-128"/>
                <a:cs typeface="Arial" charset="0"/>
              </a:rPr>
              <a:t>- 2010-15/16 expenditure reductions </a:t>
            </a:r>
            <a:br>
              <a:rPr lang="en-GB" sz="2800" b="0" smtClean="0">
                <a:latin typeface="Arial" charset="0"/>
                <a:ea typeface="ＭＳ Ｐゴシック" pitchFamily="34" charset="-128"/>
                <a:cs typeface="Arial" charset="0"/>
              </a:rPr>
            </a:br>
            <a:r>
              <a:rPr lang="en-GB" sz="2800" b="0" smtClean="0">
                <a:latin typeface="Arial" charset="0"/>
                <a:ea typeface="ＭＳ Ｐゴシック" pitchFamily="34" charset="-128"/>
                <a:cs typeface="Arial" charset="0"/>
              </a:rPr>
              <a:t>- 27% local government cut</a:t>
            </a:r>
            <a:br>
              <a:rPr lang="en-GB" sz="2800" b="0" smtClean="0">
                <a:latin typeface="Arial" charset="0"/>
                <a:ea typeface="ＭＳ Ｐゴシック" pitchFamily="34" charset="-128"/>
                <a:cs typeface="Arial" charset="0"/>
              </a:rPr>
            </a:br>
            <a:endParaRPr lang="en-GB" sz="2800" b="0" smtClean="0">
              <a:latin typeface="Arial" charset="0"/>
              <a:ea typeface="ＭＳ Ｐゴシック" pitchFamily="34" charset="-128"/>
              <a:cs typeface="Arial" charset="0"/>
            </a:endParaRPr>
          </a:p>
          <a:p>
            <a:r>
              <a:rPr lang="en-GB" sz="2800" b="0" smtClean="0">
                <a:latin typeface="Arial" charset="0"/>
                <a:ea typeface="ＭＳ Ｐゴシック" pitchFamily="34" charset="-128"/>
                <a:cs typeface="Arial" charset="0"/>
              </a:rPr>
              <a:t>Government policy: competition and privatisation</a:t>
            </a:r>
            <a:br>
              <a:rPr lang="en-GB" sz="2800" b="0" smtClean="0">
                <a:latin typeface="Arial" charset="0"/>
                <a:ea typeface="ＭＳ Ｐゴシック" pitchFamily="34" charset="-128"/>
                <a:cs typeface="Arial" charset="0"/>
              </a:rPr>
            </a:br>
            <a:r>
              <a:rPr lang="en-GB" sz="2800" b="0" smtClean="0">
                <a:latin typeface="Arial" charset="0"/>
                <a:ea typeface="ＭＳ Ｐゴシック" pitchFamily="34" charset="-128"/>
                <a:cs typeface="Arial" charset="0"/>
              </a:rPr>
              <a:t>- outsourcing, shared services, withdrawal   </a:t>
            </a:r>
            <a:br>
              <a:rPr lang="en-GB" sz="2800" b="0" smtClean="0">
                <a:latin typeface="Arial" charset="0"/>
                <a:ea typeface="ＭＳ Ｐゴシック" pitchFamily="34" charset="-128"/>
                <a:cs typeface="Arial" charset="0"/>
              </a:rPr>
            </a:br>
            <a:endParaRPr lang="en-GB" sz="2800" b="0" smtClean="0">
              <a:latin typeface="Arial" charset="0"/>
              <a:ea typeface="ＭＳ Ｐゴシック" pitchFamily="34" charset="-128"/>
              <a:cs typeface="Arial" charset="0"/>
            </a:endParaRPr>
          </a:p>
          <a:p>
            <a:r>
              <a:rPr lang="en-GB" sz="2800" b="0" smtClean="0">
                <a:latin typeface="Arial" charset="0"/>
                <a:ea typeface="ＭＳ Ｐゴシック" pitchFamily="34" charset="-128"/>
                <a:cs typeface="Arial" charset="0"/>
              </a:rPr>
              <a:t>Outcomes:</a:t>
            </a:r>
            <a:br>
              <a:rPr lang="en-GB" sz="2800" b="0" smtClean="0">
                <a:latin typeface="Arial" charset="0"/>
                <a:ea typeface="ＭＳ Ｐゴシック" pitchFamily="34" charset="-128"/>
                <a:cs typeface="Arial" charset="0"/>
              </a:rPr>
            </a:br>
            <a:r>
              <a:rPr lang="en-GB" sz="2800" b="0" smtClean="0">
                <a:latin typeface="Arial" charset="0"/>
                <a:ea typeface="ＭＳ Ｐゴシック" pitchFamily="34" charset="-128"/>
                <a:cs typeface="Arial" charset="0"/>
              </a:rPr>
              <a:t>-  employment reductions, </a:t>
            </a:r>
            <a:br>
              <a:rPr lang="en-GB" sz="2800" b="0" smtClean="0">
                <a:latin typeface="Arial" charset="0"/>
                <a:ea typeface="ＭＳ Ｐゴシック" pitchFamily="34" charset="-128"/>
                <a:cs typeface="Arial" charset="0"/>
              </a:rPr>
            </a:br>
            <a:r>
              <a:rPr lang="en-GB" sz="2800" b="0" smtClean="0">
                <a:latin typeface="Arial" charset="0"/>
                <a:ea typeface="ＭＳ Ｐゴシック" pitchFamily="34" charset="-128"/>
                <a:cs typeface="Arial" charset="0"/>
              </a:rPr>
              <a:t> - work intensification and fear of job loss</a:t>
            </a:r>
          </a:p>
        </p:txBody>
      </p:sp>
    </p:spTree>
    <p:extLst>
      <p:ext uri="{BB962C8B-B14F-4D97-AF65-F5344CB8AC3E}">
        <p14:creationId xmlns:p14="http://schemas.microsoft.com/office/powerpoint/2010/main" val="15348088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457200" y="0"/>
            <a:ext cx="8229600" cy="931863"/>
          </a:xfrm>
        </p:spPr>
        <p:txBody>
          <a:bodyPr/>
          <a:lstStyle/>
          <a:p>
            <a:r>
              <a:rPr lang="en-GB" sz="2900" smtClean="0">
                <a:latin typeface="Georgia" pitchFamily="18" charset="0"/>
                <a:ea typeface="ＭＳ Ｐゴシック" pitchFamily="34" charset="-128"/>
                <a:cs typeface="Georgia" pitchFamily="18" charset="0"/>
              </a:rPr>
              <a:t>Trade union density in the Public Sector (UK)</a:t>
            </a:r>
            <a:endParaRPr lang="en-US" sz="2900" smtClean="0">
              <a:latin typeface="Georgia" pitchFamily="18" charset="0"/>
              <a:ea typeface="ＭＳ Ｐゴシック" pitchFamily="34" charset="-128"/>
              <a:cs typeface="Georgia" pitchFamily="18" charset="0"/>
            </a:endParaRPr>
          </a:p>
        </p:txBody>
      </p:sp>
      <p:graphicFrame>
        <p:nvGraphicFramePr>
          <p:cNvPr id="4" name="Chart 3"/>
          <p:cNvGraphicFramePr/>
          <p:nvPr/>
        </p:nvGraphicFramePr>
        <p:xfrm>
          <a:off x="0" y="675861"/>
          <a:ext cx="9144000" cy="6182139"/>
        </p:xfrm>
        <a:graphic>
          <a:graphicData uri="http://schemas.openxmlformats.org/drawingml/2006/chart">
            <c:chart xmlns:c="http://schemas.openxmlformats.org/drawingml/2006/chart" xmlns:r="http://schemas.openxmlformats.org/officeDocument/2006/relationships" r:id="rId2"/>
          </a:graphicData>
        </a:graphic>
      </p:graphicFrame>
      <p:sp>
        <p:nvSpPr>
          <p:cNvPr id="46083" name="TextBox 4"/>
          <p:cNvSpPr txBox="1">
            <a:spLocks noChangeArrowheads="1"/>
          </p:cNvSpPr>
          <p:nvPr/>
        </p:nvSpPr>
        <p:spPr bwMode="auto">
          <a:xfrm>
            <a:off x="258763" y="6550025"/>
            <a:ext cx="8428037" cy="307975"/>
          </a:xfrm>
          <a:prstGeom prst="rect">
            <a:avLst/>
          </a:prstGeom>
          <a:noFill/>
          <a:ln w="9525">
            <a:noFill/>
            <a:miter lim="800000"/>
            <a:headEnd/>
            <a:tailEnd/>
          </a:ln>
        </p:spPr>
        <p:txBody>
          <a:bodyPr>
            <a:spAutoFit/>
          </a:bodyPr>
          <a:lstStyle/>
          <a:p>
            <a:r>
              <a:rPr lang="en-GB" sz="1400">
                <a:solidFill>
                  <a:prstClr val="black"/>
                </a:solidFill>
                <a:latin typeface="Calibri" pitchFamily="34" charset="0"/>
                <a:cs typeface="Arial" charset="0"/>
              </a:rPr>
              <a:t>Source: BIS (2012)_available at: https://www.gov.uk/government/publications/trade-union-statistics-2012 </a:t>
            </a:r>
            <a:endParaRPr lang="en-US" sz="1400">
              <a:solidFill>
                <a:prstClr val="black"/>
              </a:solidFill>
              <a:latin typeface="Calibri" pitchFamily="34" charset="0"/>
              <a:cs typeface="Arial" charset="0"/>
            </a:endParaRPr>
          </a:p>
        </p:txBody>
      </p:sp>
    </p:spTree>
    <p:extLst>
      <p:ext uri="{BB962C8B-B14F-4D97-AF65-F5344CB8AC3E}">
        <p14:creationId xmlns:p14="http://schemas.microsoft.com/office/powerpoint/2010/main" val="11724843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457200" y="0"/>
            <a:ext cx="8229600" cy="573088"/>
          </a:xfrm>
        </p:spPr>
        <p:txBody>
          <a:bodyPr/>
          <a:lstStyle/>
          <a:p>
            <a:r>
              <a:rPr lang="en-GB" smtClean="0">
                <a:latin typeface="Georgia" pitchFamily="18" charset="0"/>
                <a:ea typeface="ＭＳ Ｐゴシック" pitchFamily="34" charset="-128"/>
                <a:cs typeface="Georgia" pitchFamily="18" charset="0"/>
              </a:rPr>
              <a:t>Consequences: Disputes</a:t>
            </a:r>
            <a:endParaRPr lang="en-US" smtClean="0">
              <a:latin typeface="Georgia" pitchFamily="18" charset="0"/>
              <a:ea typeface="ＭＳ Ｐゴシック" pitchFamily="34" charset="-128"/>
              <a:cs typeface="Georgia" pitchFamily="18" charset="0"/>
            </a:endParaRPr>
          </a:p>
        </p:txBody>
      </p:sp>
      <p:graphicFrame>
        <p:nvGraphicFramePr>
          <p:cNvPr id="4" name="Chart 3"/>
          <p:cNvGraphicFramePr/>
          <p:nvPr/>
        </p:nvGraphicFramePr>
        <p:xfrm>
          <a:off x="0" y="410817"/>
          <a:ext cx="9144000" cy="6447183"/>
        </p:xfrm>
        <a:graphic>
          <a:graphicData uri="http://schemas.openxmlformats.org/drawingml/2006/chart">
            <c:chart xmlns:c="http://schemas.openxmlformats.org/drawingml/2006/chart" xmlns:r="http://schemas.openxmlformats.org/officeDocument/2006/relationships" r:id="rId2"/>
          </a:graphicData>
        </a:graphic>
      </p:graphicFrame>
      <p:sp>
        <p:nvSpPr>
          <p:cNvPr id="47107" name="TextBox 4"/>
          <p:cNvSpPr txBox="1">
            <a:spLocks noChangeArrowheads="1"/>
          </p:cNvSpPr>
          <p:nvPr/>
        </p:nvSpPr>
        <p:spPr bwMode="auto">
          <a:xfrm>
            <a:off x="7793038" y="6065838"/>
            <a:ext cx="1119187" cy="647700"/>
          </a:xfrm>
          <a:prstGeom prst="rect">
            <a:avLst/>
          </a:prstGeom>
          <a:noFill/>
          <a:ln w="9525">
            <a:noFill/>
            <a:miter lim="800000"/>
            <a:headEnd/>
            <a:tailEnd/>
          </a:ln>
        </p:spPr>
        <p:txBody>
          <a:bodyPr>
            <a:spAutoFit/>
          </a:bodyPr>
          <a:lstStyle/>
          <a:p>
            <a:r>
              <a:rPr lang="en-GB">
                <a:solidFill>
                  <a:prstClr val="black"/>
                </a:solidFill>
                <a:latin typeface="Calibri" pitchFamily="34" charset="0"/>
                <a:cs typeface="Arial" charset="0"/>
              </a:rPr>
              <a:t>Source: ONS</a:t>
            </a:r>
            <a:endParaRPr lang="en-US">
              <a:solidFill>
                <a:prstClr val="black"/>
              </a:solidFill>
              <a:latin typeface="Calibri" pitchFamily="34" charset="0"/>
              <a:cs typeface="Arial" charset="0"/>
            </a:endParaRPr>
          </a:p>
        </p:txBody>
      </p:sp>
    </p:spTree>
    <p:extLst>
      <p:ext uri="{BB962C8B-B14F-4D97-AF65-F5344CB8AC3E}">
        <p14:creationId xmlns:p14="http://schemas.microsoft.com/office/powerpoint/2010/main" val="61588833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457200" y="214313"/>
            <a:ext cx="8229600" cy="700087"/>
          </a:xfrm>
        </p:spPr>
        <p:txBody>
          <a:bodyPr/>
          <a:lstStyle/>
          <a:p>
            <a:r>
              <a:rPr lang="en-GB" sz="2800" smtClean="0">
                <a:latin typeface="Georgia" pitchFamily="18" charset="0"/>
                <a:ea typeface="ＭＳ Ｐゴシック" pitchFamily="34" charset="-128"/>
                <a:cs typeface="Georgia" pitchFamily="18" charset="0"/>
              </a:rPr>
              <a:t>Example: Mid-Town   </a:t>
            </a:r>
          </a:p>
        </p:txBody>
      </p:sp>
      <p:graphicFrame>
        <p:nvGraphicFramePr>
          <p:cNvPr id="4" name="Content Placeholder 3"/>
          <p:cNvGraphicFramePr>
            <a:graphicFrameLocks noGrp="1"/>
          </p:cNvGraphicFramePr>
          <p:nvPr>
            <p:ph idx="1"/>
          </p:nvPr>
        </p:nvGraphicFramePr>
        <p:xfrm>
          <a:off x="357188" y="928688"/>
          <a:ext cx="8572560" cy="5622116"/>
        </p:xfrm>
        <a:graphic>
          <a:graphicData uri="http://schemas.openxmlformats.org/drawingml/2006/table">
            <a:tbl>
              <a:tblPr firstRow="1" bandRow="1">
                <a:tableStyleId>{5C22544A-7EE6-4342-B048-85BDC9FD1C3A}</a:tableStyleId>
              </a:tblPr>
              <a:tblGrid>
                <a:gridCol w="3341845"/>
                <a:gridCol w="5230715"/>
              </a:tblGrid>
              <a:tr h="444103">
                <a:tc>
                  <a:txBody>
                    <a:bodyPr/>
                    <a:lstStyle/>
                    <a:p>
                      <a:endParaRPr lang="en-GB"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2400" dirty="0" smtClean="0"/>
                        <a:t>Mid-Town  </a:t>
                      </a:r>
                      <a:endParaRPr lang="en-US" sz="2400" dirty="0" smtClean="0">
                        <a:latin typeface="+mn-lt"/>
                        <a:ea typeface="Calibri"/>
                        <a:cs typeface="Times New Roman"/>
                      </a:endParaRPr>
                    </a:p>
                  </a:txBody>
                  <a:tcPr/>
                </a:tc>
              </a:tr>
              <a:tr h="770764">
                <a:tc>
                  <a:txBody>
                    <a:bodyPr/>
                    <a:lstStyle/>
                    <a:p>
                      <a:r>
                        <a:rPr lang="en-GB" sz="2000" b="1" dirty="0" smtClean="0"/>
                        <a:t>Background</a:t>
                      </a:r>
                      <a:endParaRPr lang="en-GB" sz="2000" b="1" dirty="0"/>
                    </a:p>
                  </a:txBody>
                  <a:tcPr/>
                </a:tc>
                <a:tc>
                  <a:txBody>
                    <a:bodyPr/>
                    <a:lstStyle/>
                    <a:p>
                      <a:r>
                        <a:rPr lang="en-GB" sz="2000" kern="1200" dirty="0" smtClean="0">
                          <a:solidFill>
                            <a:schemeClr val="dk1"/>
                          </a:solidFill>
                          <a:latin typeface="+mn-lt"/>
                          <a:ea typeface="+mn-ea"/>
                          <a:cs typeface="+mn-cs"/>
                        </a:rPr>
                        <a:t>District Council</a:t>
                      </a:r>
                    </a:p>
                    <a:p>
                      <a:r>
                        <a:rPr lang="en-GB" sz="2000" kern="1200" dirty="0" smtClean="0">
                          <a:solidFill>
                            <a:schemeClr val="dk1"/>
                          </a:solidFill>
                          <a:latin typeface="+mn-lt"/>
                          <a:ea typeface="+mn-ea"/>
                          <a:cs typeface="+mn-cs"/>
                        </a:rPr>
                        <a:t>Labour 2010 – present </a:t>
                      </a:r>
                      <a:endParaRPr lang="en-GB" sz="2000" dirty="0"/>
                    </a:p>
                  </a:txBody>
                  <a:tcPr/>
                </a:tc>
              </a:tr>
              <a:tr h="412151">
                <a:tc>
                  <a:txBody>
                    <a:bodyPr/>
                    <a:lstStyle/>
                    <a:p>
                      <a:r>
                        <a:rPr lang="en-GB" sz="2000" b="1" dirty="0" smtClean="0"/>
                        <a:t>Population</a:t>
                      </a:r>
                      <a:endParaRPr lang="en-GB" sz="2000" b="1" dirty="0"/>
                    </a:p>
                  </a:txBody>
                  <a:tcPr/>
                </a:tc>
                <a:tc>
                  <a:txBody>
                    <a:bodyPr/>
                    <a:lstStyle/>
                    <a:p>
                      <a:r>
                        <a:rPr lang="en-GB" sz="2000" kern="1200" dirty="0" smtClean="0">
                          <a:solidFill>
                            <a:schemeClr val="dk1"/>
                          </a:solidFill>
                          <a:latin typeface="+mn-lt"/>
                          <a:ea typeface="+mn-ea"/>
                          <a:cs typeface="+mn-cs"/>
                        </a:rPr>
                        <a:t>151,900</a:t>
                      </a:r>
                      <a:r>
                        <a:rPr lang="en-US" sz="2000" kern="1200" dirty="0" smtClean="0">
                          <a:solidFill>
                            <a:schemeClr val="dk1"/>
                          </a:solidFill>
                          <a:latin typeface="+mn-lt"/>
                          <a:ea typeface="+mn-ea"/>
                          <a:cs typeface="+mn-cs"/>
                        </a:rPr>
                        <a:t> (2011 Census) </a:t>
                      </a:r>
                      <a:endParaRPr lang="en-GB" sz="2000" dirty="0"/>
                    </a:p>
                  </a:txBody>
                  <a:tcPr/>
                </a:tc>
              </a:tr>
              <a:tr h="671332">
                <a:tc>
                  <a:txBody>
                    <a:bodyPr/>
                    <a:lstStyle/>
                    <a:p>
                      <a:r>
                        <a:rPr lang="en-GB" sz="2000" b="1" kern="1200" dirty="0" smtClean="0">
                          <a:solidFill>
                            <a:schemeClr val="dk1"/>
                          </a:solidFill>
                          <a:latin typeface="+mn-lt"/>
                          <a:ea typeface="+mn-ea"/>
                          <a:cs typeface="+mn-cs"/>
                        </a:rPr>
                        <a:t>Workforce Size (Headcount) </a:t>
                      </a:r>
                      <a:endParaRPr lang="en-GB" sz="2000" b="1" dirty="0"/>
                    </a:p>
                  </a:txBody>
                  <a:tcPr/>
                </a:tc>
                <a:tc>
                  <a:txBody>
                    <a:bodyPr/>
                    <a:lstStyle/>
                    <a:p>
                      <a:r>
                        <a:rPr lang="en-GB" sz="2000" kern="1200" dirty="0" smtClean="0">
                          <a:solidFill>
                            <a:schemeClr val="dk1"/>
                          </a:solidFill>
                          <a:latin typeface="+mn-lt"/>
                          <a:ea typeface="+mn-ea"/>
                          <a:cs typeface="+mn-cs"/>
                        </a:rPr>
                        <a:t>1,206 (1,140 FTE) as of 2012 Q2 </a:t>
                      </a:r>
                      <a:endParaRPr lang="en-GB" sz="2000" dirty="0"/>
                    </a:p>
                  </a:txBody>
                  <a:tcPr/>
                </a:tc>
              </a:tr>
              <a:tr h="474238">
                <a:tc>
                  <a:txBody>
                    <a:bodyPr/>
                    <a:lstStyle/>
                    <a:p>
                      <a:r>
                        <a:rPr lang="en-GB" sz="2000" b="1" kern="1200" dirty="0" smtClean="0">
                          <a:solidFill>
                            <a:schemeClr val="dk1"/>
                          </a:solidFill>
                          <a:latin typeface="+mn-lt"/>
                          <a:ea typeface="+mn-ea"/>
                          <a:cs typeface="+mn-cs"/>
                        </a:rPr>
                        <a:t>Social Dialogue </a:t>
                      </a:r>
                      <a:endParaRPr lang="en-GB" sz="2000" b="1" dirty="0"/>
                    </a:p>
                  </a:txBody>
                  <a:tcPr/>
                </a:tc>
                <a:tc>
                  <a:txBody>
                    <a:bodyPr/>
                    <a:lstStyle/>
                    <a:p>
                      <a:r>
                        <a:rPr lang="en-GB" sz="2000" dirty="0" smtClean="0"/>
                        <a:t>Extensive</a:t>
                      </a:r>
                      <a:endParaRPr lang="en-GB" sz="2000" dirty="0"/>
                    </a:p>
                  </a:txBody>
                  <a:tcPr/>
                </a:tc>
              </a:tr>
              <a:tr h="421399">
                <a:tc>
                  <a:txBody>
                    <a:bodyPr/>
                    <a:lstStyle/>
                    <a:p>
                      <a:r>
                        <a:rPr lang="en-GB" sz="2000" b="1" dirty="0" smtClean="0"/>
                        <a:t>Union exclusion</a:t>
                      </a:r>
                      <a:endParaRPr lang="en-GB" sz="2000" b="1" dirty="0"/>
                    </a:p>
                  </a:txBody>
                  <a:tcPr/>
                </a:tc>
                <a:tc>
                  <a:txBody>
                    <a:bodyPr/>
                    <a:lstStyle/>
                    <a:p>
                      <a:r>
                        <a:rPr lang="en-GB" sz="2000" dirty="0" smtClean="0"/>
                        <a:t>Low</a:t>
                      </a:r>
                      <a:endParaRPr lang="en-GB" sz="2000" dirty="0"/>
                    </a:p>
                  </a:txBody>
                  <a:tcPr/>
                </a:tc>
              </a:tr>
              <a:tr h="671332">
                <a:tc>
                  <a:txBody>
                    <a:bodyPr/>
                    <a:lstStyle/>
                    <a:p>
                      <a:r>
                        <a:rPr lang="en-GB" sz="2000" b="1" kern="1200" dirty="0" smtClean="0">
                          <a:solidFill>
                            <a:schemeClr val="dk1"/>
                          </a:solidFill>
                          <a:latin typeface="+mn-lt"/>
                          <a:ea typeface="+mn-ea"/>
                          <a:cs typeface="+mn-cs"/>
                        </a:rPr>
                        <a:t>Employment Reduction </a:t>
                      </a:r>
                      <a:endParaRPr lang="en-GB" sz="2000" b="1" dirty="0"/>
                    </a:p>
                  </a:txBody>
                  <a:tcPr/>
                </a:tc>
                <a:tc>
                  <a:txBody>
                    <a:bodyPr/>
                    <a:lstStyle/>
                    <a:p>
                      <a:r>
                        <a:rPr lang="en-GB" sz="2000" dirty="0" smtClean="0"/>
                        <a:t>Few</a:t>
                      </a:r>
                      <a:endParaRPr lang="en-GB" sz="2000" dirty="0"/>
                    </a:p>
                  </a:txBody>
                  <a:tcPr/>
                </a:tc>
              </a:tr>
              <a:tr h="445700">
                <a:tc>
                  <a:txBody>
                    <a:bodyPr/>
                    <a:lstStyle/>
                    <a:p>
                      <a:r>
                        <a:rPr lang="en-GB" sz="2000" b="1" dirty="0" smtClean="0"/>
                        <a:t>Pay Reductions</a:t>
                      </a:r>
                      <a:endParaRPr lang="en-GB" sz="2000" b="1" dirty="0"/>
                    </a:p>
                  </a:txBody>
                  <a:tcPr/>
                </a:tc>
                <a:tc>
                  <a:txBody>
                    <a:bodyPr/>
                    <a:lstStyle/>
                    <a:p>
                      <a:r>
                        <a:rPr lang="en-GB" sz="2000" kern="1200" dirty="0" smtClean="0">
                          <a:solidFill>
                            <a:schemeClr val="dk1"/>
                          </a:solidFill>
                          <a:latin typeface="+mn-lt"/>
                          <a:ea typeface="+mn-ea"/>
                          <a:cs typeface="+mn-cs"/>
                        </a:rPr>
                        <a:t>Yes, removed increment; ‘partnership payment’ </a:t>
                      </a:r>
                      <a:endParaRPr lang="en-GB" sz="2000" dirty="0"/>
                    </a:p>
                  </a:txBody>
                  <a:tcPr/>
                </a:tc>
              </a:tr>
              <a:tr h="657776">
                <a:tc>
                  <a:txBody>
                    <a:bodyPr/>
                    <a:lstStyle/>
                    <a:p>
                      <a:r>
                        <a:rPr lang="en-GB" sz="2000" b="1" kern="1200" dirty="0" smtClean="0">
                          <a:solidFill>
                            <a:schemeClr val="dk1"/>
                          </a:solidFill>
                          <a:latin typeface="+mn-lt"/>
                          <a:ea typeface="+mn-ea"/>
                          <a:cs typeface="+mn-cs"/>
                        </a:rPr>
                        <a:t>Changes to terms &amp; conditions </a:t>
                      </a:r>
                      <a:endParaRPr lang="en-GB" sz="2000" b="1" dirty="0"/>
                    </a:p>
                  </a:txBody>
                  <a:tcPr/>
                </a:tc>
                <a:tc>
                  <a:txBody>
                    <a:bodyPr/>
                    <a:lstStyle/>
                    <a:p>
                      <a:r>
                        <a:rPr lang="en-GB" sz="2000" kern="1200" dirty="0" smtClean="0">
                          <a:solidFill>
                            <a:schemeClr val="dk1"/>
                          </a:solidFill>
                          <a:latin typeface="+mn-lt"/>
                          <a:ea typeface="+mn-ea"/>
                          <a:cs typeface="+mn-cs"/>
                        </a:rPr>
                        <a:t>Yes, by local collective agreement </a:t>
                      </a:r>
                      <a:endParaRPr lang="en-GB" sz="2000" dirty="0"/>
                    </a:p>
                  </a:txBody>
                  <a:tcPr/>
                </a:tc>
              </a:tr>
              <a:tr h="596960">
                <a:tc>
                  <a:txBody>
                    <a:bodyPr/>
                    <a:lstStyle/>
                    <a:p>
                      <a:r>
                        <a:rPr lang="en-GB" sz="2000" b="1" kern="1200" dirty="0" smtClean="0">
                          <a:solidFill>
                            <a:schemeClr val="dk1"/>
                          </a:solidFill>
                          <a:latin typeface="+mn-lt"/>
                          <a:ea typeface="+mn-ea"/>
                          <a:cs typeface="+mn-cs"/>
                        </a:rPr>
                        <a:t>Industrial action </a:t>
                      </a:r>
                      <a:endParaRPr lang="en-GB" sz="2000" b="1" dirty="0"/>
                    </a:p>
                  </a:txBody>
                  <a:tcPr/>
                </a:tc>
                <a:tc>
                  <a:txBody>
                    <a:bodyPr/>
                    <a:lstStyle/>
                    <a:p>
                      <a:r>
                        <a:rPr lang="en-GB" sz="2000" dirty="0" smtClean="0"/>
                        <a:t>No </a:t>
                      </a:r>
                      <a:endParaRPr lang="en-GB" sz="2000" dirty="0"/>
                    </a:p>
                  </a:txBody>
                  <a:tcPr/>
                </a:tc>
              </a:tr>
            </a:tbl>
          </a:graphicData>
        </a:graphic>
      </p:graphicFrame>
    </p:spTree>
    <p:extLst>
      <p:ext uri="{BB962C8B-B14F-4D97-AF65-F5344CB8AC3E}">
        <p14:creationId xmlns:p14="http://schemas.microsoft.com/office/powerpoint/2010/main" val="10503143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en-GB" sz="3600" smtClean="0">
                <a:latin typeface="Georgia" pitchFamily="18" charset="0"/>
                <a:ea typeface="ＭＳ Ｐゴシック" pitchFamily="34" charset="-128"/>
                <a:cs typeface="Georgia" pitchFamily="18" charset="0"/>
              </a:rPr>
              <a:t>Mid-Town </a:t>
            </a:r>
            <a:br>
              <a:rPr lang="en-GB" sz="3600" smtClean="0">
                <a:latin typeface="Georgia" pitchFamily="18" charset="0"/>
                <a:ea typeface="ＭＳ Ｐゴシック" pitchFamily="34" charset="-128"/>
                <a:cs typeface="Georgia" pitchFamily="18" charset="0"/>
              </a:rPr>
            </a:br>
            <a:r>
              <a:rPr lang="en-GB" sz="3600" smtClean="0">
                <a:latin typeface="Georgia" pitchFamily="18" charset="0"/>
                <a:ea typeface="ＭＳ Ｐゴシック" pitchFamily="34" charset="-128"/>
                <a:cs typeface="Georgia" pitchFamily="18" charset="0"/>
              </a:rPr>
              <a:t>Reconfiguration </a:t>
            </a:r>
            <a:endParaRPr lang="en-US" sz="3600" smtClean="0">
              <a:latin typeface="Georgia" pitchFamily="18" charset="0"/>
              <a:ea typeface="ＭＳ Ｐゴシック" pitchFamily="34" charset="-128"/>
              <a:cs typeface="Georgia" pitchFamily="18" charset="0"/>
            </a:endParaRPr>
          </a:p>
        </p:txBody>
      </p:sp>
      <p:sp>
        <p:nvSpPr>
          <p:cNvPr id="49154" name="Content Placeholder 2"/>
          <p:cNvSpPr>
            <a:spLocks noGrp="1"/>
          </p:cNvSpPr>
          <p:nvPr>
            <p:ph idx="1"/>
          </p:nvPr>
        </p:nvSpPr>
        <p:spPr/>
        <p:txBody>
          <a:bodyPr/>
          <a:lstStyle/>
          <a:p>
            <a:r>
              <a:rPr lang="en-GB" sz="2400" b="0" smtClean="0">
                <a:latin typeface="Arial" charset="0"/>
                <a:ea typeface="ＭＳ Ｐゴシック" pitchFamily="34" charset="-128"/>
                <a:cs typeface="Arial" charset="0"/>
              </a:rPr>
              <a:t>Social dialogue: Intensive   </a:t>
            </a:r>
            <a:br>
              <a:rPr lang="en-GB" sz="2400" b="0" smtClean="0">
                <a:latin typeface="Arial" charset="0"/>
                <a:ea typeface="ＭＳ Ｐゴシック" pitchFamily="34" charset="-128"/>
                <a:cs typeface="Arial" charset="0"/>
              </a:rPr>
            </a:br>
            <a:r>
              <a:rPr lang="en-GB" sz="2400" b="0" smtClean="0">
                <a:latin typeface="Arial" charset="0"/>
                <a:ea typeface="ＭＳ Ｐゴシック" pitchFamily="34" charset="-128"/>
                <a:cs typeface="Arial" charset="0"/>
              </a:rPr>
              <a:t>- direct </a:t>
            </a:r>
            <a:r>
              <a:rPr lang="en-GB" sz="2400" b="0" i="1" smtClean="0">
                <a:latin typeface="Arial" charset="0"/>
                <a:ea typeface="ＭＳ Ｐゴシック" pitchFamily="34" charset="-128"/>
                <a:cs typeface="Arial" charset="0"/>
              </a:rPr>
              <a:t>and</a:t>
            </a:r>
            <a:r>
              <a:rPr lang="en-GB" sz="2400" b="0" smtClean="0">
                <a:latin typeface="Arial" charset="0"/>
                <a:ea typeface="ＭＳ Ｐゴシック" pitchFamily="34" charset="-128"/>
                <a:cs typeface="Arial" charset="0"/>
              </a:rPr>
              <a:t> indirect involvement</a:t>
            </a:r>
            <a:br>
              <a:rPr lang="en-GB" sz="2400" b="0" smtClean="0">
                <a:latin typeface="Arial" charset="0"/>
                <a:ea typeface="ＭＳ Ｐゴシック" pitchFamily="34" charset="-128"/>
                <a:cs typeface="Arial" charset="0"/>
              </a:rPr>
            </a:br>
            <a:r>
              <a:rPr lang="en-GB" sz="2400" b="0" smtClean="0">
                <a:latin typeface="Arial" charset="0"/>
                <a:ea typeface="ＭＳ Ｐゴシック" pitchFamily="34" charset="-128"/>
                <a:cs typeface="Arial" charset="0"/>
              </a:rPr>
              <a:t>- supported living wage: £7.45; €9.04 v. £6.31; €7.66 </a:t>
            </a:r>
            <a:br>
              <a:rPr lang="en-GB" sz="2400" b="0" smtClean="0">
                <a:latin typeface="Arial" charset="0"/>
                <a:ea typeface="ＭＳ Ｐゴシック" pitchFamily="34" charset="-128"/>
                <a:cs typeface="Arial" charset="0"/>
              </a:rPr>
            </a:br>
            <a:r>
              <a:rPr lang="en-GB" sz="2400" b="0" smtClean="0">
                <a:latin typeface="Arial" charset="0"/>
                <a:ea typeface="ＭＳ Ｐゴシック" pitchFamily="34" charset="-128"/>
                <a:cs typeface="Arial" charset="0"/>
              </a:rPr>
              <a:t>  National Minimum Wage </a:t>
            </a:r>
          </a:p>
          <a:p>
            <a:endParaRPr lang="en-GB" sz="2400" b="0" smtClean="0">
              <a:latin typeface="Arial" charset="0"/>
              <a:ea typeface="ＭＳ Ｐゴシック" pitchFamily="34" charset="-128"/>
              <a:cs typeface="Arial" charset="0"/>
            </a:endParaRPr>
          </a:p>
          <a:p>
            <a:r>
              <a:rPr lang="en-GB" sz="2400" b="0" smtClean="0">
                <a:latin typeface="Arial" charset="0"/>
                <a:ea typeface="ＭＳ Ｐゴシック" pitchFamily="34" charset="-128"/>
                <a:cs typeface="Arial" charset="0"/>
              </a:rPr>
              <a:t>Employer approach: in-house services refocused </a:t>
            </a:r>
            <a:br>
              <a:rPr lang="en-GB" sz="2400" b="0" smtClean="0">
                <a:latin typeface="Arial" charset="0"/>
                <a:ea typeface="ＭＳ Ｐゴシック" pitchFamily="34" charset="-128"/>
                <a:cs typeface="Arial" charset="0"/>
              </a:rPr>
            </a:br>
            <a:r>
              <a:rPr lang="en-GB" sz="2400" b="0" smtClean="0">
                <a:latin typeface="Arial" charset="0"/>
                <a:ea typeface="ＭＳ Ｐゴシック" pitchFamily="34" charset="-128"/>
                <a:cs typeface="Arial" charset="0"/>
              </a:rPr>
              <a:t>- 20: 20 approach; work reorganised:</a:t>
            </a:r>
            <a:br>
              <a:rPr lang="en-GB" sz="2400" b="0" smtClean="0">
                <a:latin typeface="Arial" charset="0"/>
                <a:ea typeface="ＭＳ Ｐゴシック" pitchFamily="34" charset="-128"/>
                <a:cs typeface="Arial" charset="0"/>
              </a:rPr>
            </a:br>
            <a:r>
              <a:rPr lang="en-GB" sz="2400" b="0" smtClean="0">
                <a:latin typeface="Arial" charset="0"/>
                <a:ea typeface="ＭＳ Ｐゴシック" pitchFamily="34" charset="-128"/>
                <a:cs typeface="Arial" charset="0"/>
              </a:rPr>
              <a:t>‘</a:t>
            </a:r>
            <a:r>
              <a:rPr lang="en-GB" sz="2400" b="0" i="1" smtClean="0">
                <a:latin typeface="Arial" charset="0"/>
                <a:ea typeface="ＭＳ Ｐゴシック" pitchFamily="34" charset="-128"/>
                <a:cs typeface="Arial" charset="0"/>
              </a:rPr>
              <a:t>It’s people on the frontline that that will come up with the solution if you give them the space to do it’ ‘CEO</a:t>
            </a:r>
          </a:p>
          <a:p>
            <a:endParaRPr lang="en-US" sz="2400" b="0" i="1" smtClean="0">
              <a:latin typeface="Arial" charset="0"/>
              <a:ea typeface="ＭＳ Ｐゴシック" pitchFamily="34" charset="-128"/>
              <a:cs typeface="Arial" charset="0"/>
            </a:endParaRPr>
          </a:p>
          <a:p>
            <a:r>
              <a:rPr lang="en-GB" sz="2400" b="0" smtClean="0">
                <a:latin typeface="Arial" charset="0"/>
                <a:ea typeface="ＭＳ Ｐゴシック" pitchFamily="34" charset="-128"/>
                <a:cs typeface="Arial" charset="0"/>
              </a:rPr>
              <a:t>Advantages in-house provision:</a:t>
            </a:r>
            <a:br>
              <a:rPr lang="en-GB" sz="2400" b="0" smtClean="0">
                <a:latin typeface="Arial" charset="0"/>
                <a:ea typeface="ＭＳ Ｐゴシック" pitchFamily="34" charset="-128"/>
                <a:cs typeface="Arial" charset="0"/>
              </a:rPr>
            </a:br>
            <a:r>
              <a:rPr lang="en-GB" sz="2400" b="0" smtClean="0">
                <a:latin typeface="Arial" charset="0"/>
                <a:ea typeface="ＭＳ Ｐゴシック" pitchFamily="34" charset="-128"/>
                <a:cs typeface="Arial" charset="0"/>
              </a:rPr>
              <a:t>- control/trading </a:t>
            </a:r>
            <a:r>
              <a:rPr lang="en-GB" sz="2400" i="1" smtClean="0">
                <a:latin typeface="Arial" charset="0"/>
                <a:ea typeface="ＭＳ Ｐゴシック" pitchFamily="34" charset="-128"/>
                <a:cs typeface="Arial" charset="0"/>
              </a:rPr>
              <a:t> </a:t>
            </a:r>
            <a:r>
              <a:rPr lang="en-GB" sz="2400" b="0" smtClean="0">
                <a:latin typeface="Lucida Sans Unicode" pitchFamily="34" charset="0"/>
                <a:ea typeface="ＭＳ Ｐゴシック" pitchFamily="34" charset="-128"/>
                <a:cs typeface="Arial" charset="0"/>
              </a:rPr>
              <a:t/>
            </a:r>
            <a:br>
              <a:rPr lang="en-GB" sz="2400" b="0" smtClean="0">
                <a:latin typeface="Lucida Sans Unicode" pitchFamily="34" charset="0"/>
                <a:ea typeface="ＭＳ Ｐゴシック" pitchFamily="34" charset="-128"/>
                <a:cs typeface="Arial" charset="0"/>
              </a:rPr>
            </a:br>
            <a:r>
              <a:rPr lang="en-GB" sz="2400" b="0" smtClean="0">
                <a:latin typeface="Lucida Sans Unicode" pitchFamily="34" charset="0"/>
                <a:ea typeface="ＭＳ Ｐゴシック" pitchFamily="34" charset="-128"/>
                <a:cs typeface="Arial" charset="0"/>
              </a:rPr>
              <a:t/>
            </a:r>
            <a:br>
              <a:rPr lang="en-GB" sz="2400" b="0" smtClean="0">
                <a:latin typeface="Lucida Sans Unicode" pitchFamily="34" charset="0"/>
                <a:ea typeface="ＭＳ Ｐゴシック" pitchFamily="34" charset="-128"/>
                <a:cs typeface="Arial" charset="0"/>
              </a:rPr>
            </a:br>
            <a:r>
              <a:rPr lang="en-GB" sz="2400" b="0" smtClean="0">
                <a:latin typeface="Lucida Sans Unicode" pitchFamily="34" charset="0"/>
                <a:ea typeface="ＭＳ Ｐゴシック" pitchFamily="34" charset="-128"/>
                <a:cs typeface="Arial" charset="0"/>
              </a:rPr>
              <a:t/>
            </a:r>
            <a:br>
              <a:rPr lang="en-GB" sz="2400" b="0" smtClean="0">
                <a:latin typeface="Lucida Sans Unicode" pitchFamily="34" charset="0"/>
                <a:ea typeface="ＭＳ Ｐゴシック" pitchFamily="34" charset="-128"/>
                <a:cs typeface="Arial" charset="0"/>
              </a:rPr>
            </a:br>
            <a:r>
              <a:rPr lang="en-GB" sz="2400" b="0" smtClean="0">
                <a:latin typeface="Lucida Sans Unicode" pitchFamily="34" charset="0"/>
                <a:ea typeface="ＭＳ Ｐゴシック" pitchFamily="34" charset="-128"/>
                <a:cs typeface="Arial" charset="0"/>
              </a:rPr>
              <a:t/>
            </a:r>
            <a:br>
              <a:rPr lang="en-GB" sz="2400" b="0" smtClean="0">
                <a:latin typeface="Lucida Sans Unicode" pitchFamily="34" charset="0"/>
                <a:ea typeface="ＭＳ Ｐゴシック" pitchFamily="34" charset="-128"/>
                <a:cs typeface="Arial" charset="0"/>
              </a:rPr>
            </a:br>
            <a:endParaRPr lang="en-US" sz="2400" b="0" smtClean="0">
              <a:latin typeface="Lucida Sans Unicode" pitchFamily="34" charset="0"/>
              <a:ea typeface="ＭＳ Ｐゴシック" pitchFamily="34" charset="-128"/>
              <a:cs typeface="Arial" charset="0"/>
            </a:endParaRPr>
          </a:p>
        </p:txBody>
      </p:sp>
    </p:spTree>
    <p:extLst>
      <p:ext uri="{BB962C8B-B14F-4D97-AF65-F5344CB8AC3E}">
        <p14:creationId xmlns:p14="http://schemas.microsoft.com/office/powerpoint/2010/main" val="143838980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457200" y="274638"/>
            <a:ext cx="8543925" cy="1143000"/>
          </a:xfrm>
        </p:spPr>
        <p:txBody>
          <a:bodyPr/>
          <a:lstStyle/>
          <a:p>
            <a:r>
              <a:rPr lang="en-GB" sz="4000" smtClean="0">
                <a:latin typeface="Georgia" pitchFamily="18" charset="0"/>
                <a:ea typeface="ＭＳ Ｐゴシック" pitchFamily="34" charset="-128"/>
                <a:cs typeface="Georgia" pitchFamily="18" charset="0"/>
              </a:rPr>
              <a:t>Rewards:  Partnership payment  </a:t>
            </a:r>
            <a:endParaRPr lang="en-US" sz="4000" smtClean="0">
              <a:latin typeface="Georgia" pitchFamily="18" charset="0"/>
              <a:ea typeface="ＭＳ Ｐゴシック" pitchFamily="34" charset="-128"/>
              <a:cs typeface="Georgia" pitchFamily="18" charset="0"/>
            </a:endParaRPr>
          </a:p>
        </p:txBody>
      </p:sp>
      <p:sp>
        <p:nvSpPr>
          <p:cNvPr id="3" name="Content Placeholder 2"/>
          <p:cNvSpPr>
            <a:spLocks noGrp="1"/>
          </p:cNvSpPr>
          <p:nvPr>
            <p:ph idx="1"/>
          </p:nvPr>
        </p:nvSpPr>
        <p:spPr>
          <a:xfrm>
            <a:off x="457200" y="1428750"/>
            <a:ext cx="8229600" cy="4697413"/>
          </a:xfrm>
        </p:spPr>
        <p:txBody>
          <a:bodyPr/>
          <a:lstStyle/>
          <a:p>
            <a:pPr>
              <a:defRPr/>
            </a:pPr>
            <a:r>
              <a:rPr lang="en-GB" sz="2400" b="0" dirty="0" smtClean="0">
                <a:latin typeface="Arial" pitchFamily="34" charset="0"/>
                <a:cs typeface="Arial" pitchFamily="34" charset="0"/>
              </a:rPr>
              <a:t>Response to 2010 coalition cuts</a:t>
            </a:r>
          </a:p>
          <a:p>
            <a:pPr>
              <a:defRPr/>
            </a:pPr>
            <a:r>
              <a:rPr lang="en-GB" sz="2400" b="0" dirty="0" smtClean="0">
                <a:latin typeface="Arial" pitchFamily="34" charset="0"/>
                <a:cs typeface="Arial" pitchFamily="34" charset="0"/>
              </a:rPr>
              <a:t>3 year national pay freeze </a:t>
            </a:r>
            <a:r>
              <a:rPr lang="en-GB" sz="2400" b="0" u="sng" dirty="0" smtClean="0">
                <a:latin typeface="Arial" pitchFamily="34" charset="0"/>
                <a:cs typeface="Arial" pitchFamily="34" charset="0"/>
              </a:rPr>
              <a:t>but</a:t>
            </a:r>
            <a:r>
              <a:rPr lang="en-GB" sz="2400" b="0" dirty="0" smtClean="0">
                <a:latin typeface="Arial" pitchFamily="34" charset="0"/>
                <a:cs typeface="Arial" pitchFamily="34" charset="0"/>
              </a:rPr>
              <a:t> incremental pay</a:t>
            </a:r>
          </a:p>
          <a:p>
            <a:pPr marL="400050">
              <a:defRPr/>
            </a:pPr>
            <a:r>
              <a:rPr lang="en-GB" sz="2400" b="0" dirty="0" smtClean="0">
                <a:latin typeface="Arial" pitchFamily="34" charset="0"/>
                <a:cs typeface="Arial" pitchFamily="34" charset="0"/>
              </a:rPr>
              <a:t>£400 annual partnership payments - subject to:</a:t>
            </a:r>
          </a:p>
          <a:p>
            <a:pPr lvl="1">
              <a:defRPr/>
            </a:pPr>
            <a:r>
              <a:rPr lang="en-GB" sz="2400" dirty="0" smtClean="0">
                <a:latin typeface="Arial" pitchFamily="34" charset="0"/>
                <a:cs typeface="Arial" pitchFamily="34" charset="0"/>
              </a:rPr>
              <a:t>Meeting corporate efficiency improvement target</a:t>
            </a:r>
          </a:p>
          <a:p>
            <a:pPr lvl="1">
              <a:defRPr/>
            </a:pPr>
            <a:r>
              <a:rPr lang="en-GB" sz="2400" dirty="0" smtClean="0">
                <a:latin typeface="Arial" pitchFamily="34" charset="0"/>
                <a:cs typeface="Arial" pitchFamily="34" charset="0"/>
              </a:rPr>
              <a:t>Appraisal targets achieved </a:t>
            </a:r>
          </a:p>
          <a:p>
            <a:pPr lvl="1">
              <a:defRPr/>
            </a:pPr>
            <a:r>
              <a:rPr lang="en-GB" sz="2400" dirty="0" smtClean="0">
                <a:latin typeface="Arial" pitchFamily="34" charset="0"/>
                <a:cs typeface="Arial" pitchFamily="34" charset="0"/>
              </a:rPr>
              <a:t>Improve attendance (&lt;12 days per year)</a:t>
            </a:r>
            <a:br>
              <a:rPr lang="en-GB" sz="2400" dirty="0" smtClean="0">
                <a:latin typeface="Arial" pitchFamily="34" charset="0"/>
                <a:cs typeface="Arial" pitchFamily="34" charset="0"/>
              </a:rPr>
            </a:br>
            <a:endParaRPr lang="en-GB" sz="2400" dirty="0" smtClean="0">
              <a:latin typeface="Arial" pitchFamily="34" charset="0"/>
              <a:cs typeface="Arial" pitchFamily="34" charset="0"/>
            </a:endParaRPr>
          </a:p>
          <a:p>
            <a:pPr>
              <a:defRPr/>
            </a:pPr>
            <a:r>
              <a:rPr lang="en-GB" sz="2400" b="0" dirty="0" smtClean="0">
                <a:latin typeface="Arial" pitchFamily="34" charset="0"/>
                <a:cs typeface="Arial" pitchFamily="34" charset="0"/>
              </a:rPr>
              <a:t>Result: 25% cost reduction - 90% targets met</a:t>
            </a:r>
          </a:p>
          <a:p>
            <a:pPr>
              <a:defRPr/>
            </a:pPr>
            <a:r>
              <a:rPr lang="en-GB" sz="2400" b="0" dirty="0" smtClean="0">
                <a:latin typeface="Arial" pitchFamily="34" charset="0"/>
                <a:cs typeface="Arial" pitchFamily="34" charset="0"/>
              </a:rPr>
              <a:t>Halved sickness - 14 days to 7 days</a:t>
            </a:r>
          </a:p>
          <a:p>
            <a:pPr>
              <a:defRPr/>
            </a:pPr>
            <a:r>
              <a:rPr lang="en-GB" sz="2400" b="0" dirty="0" smtClean="0">
                <a:latin typeface="Arial" pitchFamily="34" charset="0"/>
                <a:cs typeface="Arial" pitchFamily="34" charset="0"/>
              </a:rPr>
              <a:t>Workforce reduction 10% (few mandatory redundancies)</a:t>
            </a:r>
            <a:r>
              <a:rPr lang="en-GB" sz="2200" dirty="0" smtClean="0"/>
              <a:t> </a:t>
            </a:r>
          </a:p>
        </p:txBody>
      </p:sp>
    </p:spTree>
    <p:extLst>
      <p:ext uri="{BB962C8B-B14F-4D97-AF65-F5344CB8AC3E}">
        <p14:creationId xmlns:p14="http://schemas.microsoft.com/office/powerpoint/2010/main" val="71007818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GB" sz="3600" smtClean="0">
                <a:latin typeface="Georgia" pitchFamily="18" charset="0"/>
                <a:ea typeface="ＭＳ Ｐゴシック" pitchFamily="34" charset="-128"/>
                <a:cs typeface="Georgia" pitchFamily="18" charset="0"/>
              </a:rPr>
              <a:t>Mid-Town Implications </a:t>
            </a:r>
            <a:endParaRPr lang="en-US" sz="3600" smtClean="0">
              <a:latin typeface="Georgia" pitchFamily="18" charset="0"/>
              <a:ea typeface="ＭＳ Ｐゴシック" pitchFamily="34" charset="-128"/>
              <a:cs typeface="Georgia" pitchFamily="18" charset="0"/>
            </a:endParaRPr>
          </a:p>
        </p:txBody>
      </p:sp>
      <p:sp>
        <p:nvSpPr>
          <p:cNvPr id="51202" name="Content Placeholder 2"/>
          <p:cNvSpPr>
            <a:spLocks noGrp="1"/>
          </p:cNvSpPr>
          <p:nvPr>
            <p:ph idx="1"/>
          </p:nvPr>
        </p:nvSpPr>
        <p:spPr>
          <a:xfrm>
            <a:off x="457200" y="1600200"/>
            <a:ext cx="8329613" cy="4525963"/>
          </a:xfrm>
        </p:spPr>
        <p:txBody>
          <a:bodyPr/>
          <a:lstStyle/>
          <a:p>
            <a:r>
              <a:rPr lang="en-GB" sz="2400" b="0" smtClean="0">
                <a:latin typeface="Arial" charset="0"/>
                <a:ea typeface="ＭＳ Ｐゴシック" pitchFamily="34" charset="-128"/>
                <a:cs typeface="Arial" charset="0"/>
              </a:rPr>
              <a:t>Scope for social dialogue:</a:t>
            </a:r>
            <a:br>
              <a:rPr lang="en-GB" sz="2400" b="0" smtClean="0">
                <a:latin typeface="Arial" charset="0"/>
                <a:ea typeface="ＭＳ Ｐゴシック" pitchFamily="34" charset="-128"/>
                <a:cs typeface="Arial" charset="0"/>
              </a:rPr>
            </a:br>
            <a:r>
              <a:rPr lang="en-GB" sz="2400" b="0" smtClean="0">
                <a:latin typeface="Arial" charset="0"/>
                <a:ea typeface="ＭＳ Ｐゴシック" pitchFamily="34" charset="-128"/>
                <a:cs typeface="Arial" charset="0"/>
              </a:rPr>
              <a:t>- UK limited institutional requirements for dialogue   </a:t>
            </a:r>
            <a:br>
              <a:rPr lang="en-GB" sz="2400" b="0" smtClean="0">
                <a:latin typeface="Arial" charset="0"/>
                <a:ea typeface="ＭＳ Ｐゴシック" pitchFamily="34" charset="-128"/>
                <a:cs typeface="Arial" charset="0"/>
              </a:rPr>
            </a:br>
            <a:r>
              <a:rPr lang="en-GB" sz="2400" b="0" smtClean="0">
                <a:latin typeface="Arial" charset="0"/>
                <a:ea typeface="ＭＳ Ｐゴシック" pitchFamily="34" charset="-128"/>
                <a:cs typeface="Arial" charset="0"/>
              </a:rPr>
              <a:t>- mixture of </a:t>
            </a:r>
            <a:r>
              <a:rPr lang="en-GB" sz="2400" b="0" i="1" smtClean="0">
                <a:latin typeface="Arial" charset="0"/>
                <a:ea typeface="ＭＳ Ｐゴシック" pitchFamily="34" charset="-128"/>
                <a:cs typeface="Arial" charset="0"/>
              </a:rPr>
              <a:t>direct </a:t>
            </a:r>
            <a:r>
              <a:rPr lang="en-GB" sz="2400" b="0" smtClean="0">
                <a:latin typeface="Arial" charset="0"/>
                <a:ea typeface="ＭＳ Ｐゴシック" pitchFamily="34" charset="-128"/>
                <a:cs typeface="Arial" charset="0"/>
              </a:rPr>
              <a:t>and </a:t>
            </a:r>
            <a:r>
              <a:rPr lang="en-GB" sz="2400" b="0" i="1" smtClean="0">
                <a:latin typeface="Arial" charset="0"/>
                <a:ea typeface="ＭＳ Ｐゴシック" pitchFamily="34" charset="-128"/>
                <a:cs typeface="Arial" charset="0"/>
              </a:rPr>
              <a:t>indirect </a:t>
            </a:r>
            <a:r>
              <a:rPr lang="en-GB" sz="2400" b="0" smtClean="0">
                <a:latin typeface="Arial" charset="0"/>
                <a:ea typeface="ＭＳ Ｐゴシック" pitchFamily="34" charset="-128"/>
                <a:cs typeface="Arial" charset="0"/>
              </a:rPr>
              <a:t>involvement</a:t>
            </a:r>
          </a:p>
          <a:p>
            <a:endParaRPr lang="en-GB" sz="2400" b="0" smtClean="0">
              <a:latin typeface="Arial" charset="0"/>
              <a:ea typeface="ＭＳ Ｐゴシック" pitchFamily="34" charset="-128"/>
              <a:cs typeface="Arial" charset="0"/>
            </a:endParaRPr>
          </a:p>
          <a:p>
            <a:r>
              <a:rPr lang="en-GB" sz="2400" b="0" smtClean="0">
                <a:latin typeface="Arial" charset="0"/>
                <a:ea typeface="ＭＳ Ｐゴシック" pitchFamily="34" charset="-128"/>
                <a:cs typeface="Arial" charset="0"/>
              </a:rPr>
              <a:t>Reconfiguration: </a:t>
            </a:r>
            <a:br>
              <a:rPr lang="en-GB" sz="2400" b="0" smtClean="0">
                <a:latin typeface="Arial" charset="0"/>
                <a:ea typeface="ＭＳ Ｐゴシック" pitchFamily="34" charset="-128"/>
                <a:cs typeface="Arial" charset="0"/>
              </a:rPr>
            </a:br>
            <a:r>
              <a:rPr lang="en-GB" sz="2400" b="0" smtClean="0">
                <a:latin typeface="Arial" charset="0"/>
                <a:ea typeface="ＭＳ Ｐゴシック" pitchFamily="34" charset="-128"/>
                <a:cs typeface="Arial" charset="0"/>
              </a:rPr>
              <a:t>- influence of lack of national pay award </a:t>
            </a:r>
            <a:br>
              <a:rPr lang="en-GB" sz="2400" b="0" smtClean="0">
                <a:latin typeface="Arial" charset="0"/>
                <a:ea typeface="ＭＳ Ｐゴシック" pitchFamily="34" charset="-128"/>
                <a:cs typeface="Arial" charset="0"/>
              </a:rPr>
            </a:br>
            <a:r>
              <a:rPr lang="en-GB" sz="2400" b="0" smtClean="0">
                <a:latin typeface="Arial" charset="0"/>
                <a:ea typeface="ＭＳ Ｐゴシック" pitchFamily="34" charset="-128"/>
                <a:cs typeface="Arial" charset="0"/>
              </a:rPr>
              <a:t>- built workforce acceptance for change </a:t>
            </a:r>
            <a:br>
              <a:rPr lang="en-GB" sz="2400" b="0" smtClean="0">
                <a:latin typeface="Arial" charset="0"/>
                <a:ea typeface="ＭＳ Ｐゴシック" pitchFamily="34" charset="-128"/>
                <a:cs typeface="Arial" charset="0"/>
              </a:rPr>
            </a:br>
            <a:r>
              <a:rPr lang="en-GB" sz="2400" b="0" smtClean="0">
                <a:latin typeface="Arial" charset="0"/>
                <a:ea typeface="ＭＳ Ｐゴシック" pitchFamily="34" charset="-128"/>
                <a:cs typeface="Arial" charset="0"/>
              </a:rPr>
              <a:t>- reconfiguration around progression/increments: </a:t>
            </a:r>
            <a:br>
              <a:rPr lang="en-GB" sz="2400" b="0" smtClean="0">
                <a:latin typeface="Arial" charset="0"/>
                <a:ea typeface="ＭＳ Ｐゴシック" pitchFamily="34" charset="-128"/>
                <a:cs typeface="Arial" charset="0"/>
              </a:rPr>
            </a:br>
            <a:r>
              <a:rPr lang="en-GB" sz="2400" b="0" smtClean="0">
                <a:latin typeface="Arial" charset="0"/>
                <a:ea typeface="ＭＳ Ｐゴシック" pitchFamily="34" charset="-128"/>
                <a:cs typeface="Arial" charset="0"/>
              </a:rPr>
              <a:t>  </a:t>
            </a:r>
            <a:r>
              <a:rPr lang="en-GB" sz="2400" b="0" i="1" smtClean="0">
                <a:latin typeface="Arial" charset="0"/>
                <a:ea typeface="ＭＳ Ｐゴシック" pitchFamily="34" charset="-128"/>
                <a:cs typeface="Arial" charset="0"/>
              </a:rPr>
              <a:t>individualised performance - </a:t>
            </a:r>
            <a:r>
              <a:rPr lang="en-GB" sz="2400" b="0" smtClean="0">
                <a:latin typeface="Arial" charset="0"/>
                <a:ea typeface="ＭＳ Ｐゴシック" pitchFamily="34" charset="-128"/>
                <a:cs typeface="Arial" charset="0"/>
              </a:rPr>
              <a:t>attendance, appraisal     </a:t>
            </a:r>
          </a:p>
          <a:p>
            <a:endParaRPr lang="en-GB" sz="2400" b="0" smtClean="0">
              <a:latin typeface="Lucida Sans Unicode" pitchFamily="34" charset="0"/>
              <a:ea typeface="ＭＳ Ｐゴシック" pitchFamily="34" charset="-128"/>
              <a:cs typeface="Arial" charset="0"/>
            </a:endParaRPr>
          </a:p>
        </p:txBody>
      </p:sp>
    </p:spTree>
    <p:extLst>
      <p:ext uri="{BB962C8B-B14F-4D97-AF65-F5344CB8AC3E}">
        <p14:creationId xmlns:p14="http://schemas.microsoft.com/office/powerpoint/2010/main" val="197529983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en-GB" sz="3600" smtClean="0">
                <a:latin typeface="Georgia" pitchFamily="18" charset="0"/>
                <a:ea typeface="ＭＳ Ｐゴシック" pitchFamily="34" charset="-128"/>
                <a:cs typeface="Georgia" pitchFamily="18" charset="0"/>
              </a:rPr>
              <a:t>Emerging issues in social dialogue </a:t>
            </a:r>
            <a:endParaRPr lang="en-US" sz="3600" smtClean="0">
              <a:latin typeface="Georgia" pitchFamily="18" charset="0"/>
              <a:ea typeface="ＭＳ Ｐゴシック" pitchFamily="34" charset="-128"/>
              <a:cs typeface="Georgia" pitchFamily="18" charset="0"/>
            </a:endParaRPr>
          </a:p>
        </p:txBody>
      </p:sp>
      <p:sp>
        <p:nvSpPr>
          <p:cNvPr id="52226" name="Content Placeholder 2"/>
          <p:cNvSpPr>
            <a:spLocks noGrp="1"/>
          </p:cNvSpPr>
          <p:nvPr>
            <p:ph idx="1"/>
          </p:nvPr>
        </p:nvSpPr>
        <p:spPr/>
        <p:txBody>
          <a:bodyPr/>
          <a:lstStyle/>
          <a:p>
            <a:r>
              <a:rPr lang="en-GB" sz="2400" b="0" smtClean="0">
                <a:latin typeface="Arial" charset="0"/>
                <a:ea typeface="ＭＳ Ｐゴシック" pitchFamily="34" charset="-128"/>
                <a:cs typeface="Arial" charset="0"/>
              </a:rPr>
              <a:t>Increased emphasis on citizen participation:</a:t>
            </a:r>
            <a:br>
              <a:rPr lang="en-GB" sz="2400" b="0" smtClean="0">
                <a:latin typeface="Arial" charset="0"/>
                <a:ea typeface="ＭＳ Ｐゴシック" pitchFamily="34" charset="-128"/>
                <a:cs typeface="Arial" charset="0"/>
              </a:rPr>
            </a:br>
            <a:r>
              <a:rPr lang="en-GB" sz="2400" b="0" smtClean="0">
                <a:latin typeface="Arial" charset="0"/>
                <a:ea typeface="ＭＳ Ｐゴシック" pitchFamily="34" charset="-128"/>
                <a:cs typeface="Arial" charset="0"/>
              </a:rPr>
              <a:t>-individual consumer rights perspective v. Services of general interest  </a:t>
            </a:r>
            <a:br>
              <a:rPr lang="en-GB" sz="2400" b="0" smtClean="0">
                <a:latin typeface="Arial" charset="0"/>
                <a:ea typeface="ＭＳ Ｐゴシック" pitchFamily="34" charset="-128"/>
                <a:cs typeface="Arial" charset="0"/>
              </a:rPr>
            </a:br>
            <a:endParaRPr lang="en-GB" sz="2400" b="0" smtClean="0">
              <a:latin typeface="Arial" charset="0"/>
              <a:ea typeface="ＭＳ Ｐゴシック" pitchFamily="34" charset="-128"/>
              <a:cs typeface="Arial" charset="0"/>
            </a:endParaRPr>
          </a:p>
          <a:p>
            <a:r>
              <a:rPr lang="en-GB" sz="2400" b="0" smtClean="0">
                <a:latin typeface="Arial" charset="0"/>
                <a:ea typeface="ＭＳ Ｐゴシック" pitchFamily="34" charset="-128"/>
                <a:cs typeface="Arial" charset="0"/>
              </a:rPr>
              <a:t>Responses of trade unions:</a:t>
            </a:r>
            <a:br>
              <a:rPr lang="en-GB" sz="2400" b="0" smtClean="0">
                <a:latin typeface="Arial" charset="0"/>
                <a:ea typeface="ＭＳ Ｐゴシック" pitchFamily="34" charset="-128"/>
                <a:cs typeface="Arial" charset="0"/>
              </a:rPr>
            </a:br>
            <a:r>
              <a:rPr lang="en-GB" sz="2400" b="0" smtClean="0">
                <a:latin typeface="Arial" charset="0"/>
                <a:ea typeface="ＭＳ Ｐゴシック" pitchFamily="34" charset="-128"/>
                <a:cs typeface="Arial" charset="0"/>
              </a:rPr>
              <a:t>- engage? alliances</a:t>
            </a:r>
            <a:br>
              <a:rPr lang="en-GB" sz="2400" b="0" smtClean="0">
                <a:latin typeface="Arial" charset="0"/>
                <a:ea typeface="ＭＳ Ｐゴシック" pitchFamily="34" charset="-128"/>
                <a:cs typeface="Arial" charset="0"/>
              </a:rPr>
            </a:br>
            <a:r>
              <a:rPr lang="en-GB" sz="2400" b="0" smtClean="0">
                <a:latin typeface="Arial" charset="0"/>
                <a:ea typeface="ＭＳ Ｐゴシック" pitchFamily="34" charset="-128"/>
                <a:cs typeface="Arial" charset="0"/>
              </a:rPr>
              <a:t>- concerns? Civil society as </a:t>
            </a:r>
            <a:r>
              <a:rPr lang="en-GB" sz="2400" b="0" i="1" smtClean="0">
                <a:latin typeface="Arial" charset="0"/>
                <a:ea typeface="ＭＳ Ｐゴシック" pitchFamily="34" charset="-128"/>
                <a:cs typeface="Arial" charset="0"/>
              </a:rPr>
              <a:t>substitute </a:t>
            </a:r>
            <a:r>
              <a:rPr lang="en-GB" sz="2400" b="0" smtClean="0">
                <a:latin typeface="Arial" charset="0"/>
                <a:ea typeface="ＭＳ Ｐゴシック" pitchFamily="34" charset="-128"/>
                <a:cs typeface="Arial" charset="0"/>
              </a:rPr>
              <a:t> </a:t>
            </a:r>
            <a:br>
              <a:rPr lang="en-GB" sz="2400" b="0" smtClean="0">
                <a:latin typeface="Arial" charset="0"/>
                <a:ea typeface="ＭＳ Ｐゴシック" pitchFamily="34" charset="-128"/>
                <a:cs typeface="Arial" charset="0"/>
              </a:rPr>
            </a:br>
            <a:r>
              <a:rPr lang="en-GB" sz="2400" b="0" smtClean="0">
                <a:latin typeface="Arial" charset="0"/>
                <a:ea typeface="ＭＳ Ｐゴシック" pitchFamily="34" charset="-128"/>
                <a:cs typeface="Arial" charset="0"/>
              </a:rPr>
              <a:t>				representativeness? Workplace presence?</a:t>
            </a:r>
          </a:p>
          <a:p>
            <a:endParaRPr lang="en-GB" sz="2400" b="0" smtClean="0">
              <a:latin typeface="Arial" charset="0"/>
              <a:ea typeface="ＭＳ Ｐゴシック" pitchFamily="34" charset="-128"/>
              <a:cs typeface="Arial" charset="0"/>
            </a:endParaRPr>
          </a:p>
          <a:p>
            <a:r>
              <a:rPr lang="en-GB" sz="2400" b="0" smtClean="0">
                <a:latin typeface="Arial" charset="0"/>
                <a:ea typeface="ＭＳ Ｐゴシック" pitchFamily="34" charset="-128"/>
                <a:cs typeface="Arial" charset="0"/>
              </a:rPr>
              <a:t>New economic governance – European Semester:</a:t>
            </a:r>
            <a:br>
              <a:rPr lang="en-GB" sz="2400" b="0" smtClean="0">
                <a:latin typeface="Arial" charset="0"/>
                <a:ea typeface="ＭＳ Ｐゴシック" pitchFamily="34" charset="-128"/>
                <a:cs typeface="Arial" charset="0"/>
              </a:rPr>
            </a:br>
            <a:r>
              <a:rPr lang="en-GB" sz="2400" b="0" smtClean="0">
                <a:latin typeface="Arial" charset="0"/>
                <a:ea typeface="ＭＳ Ｐゴシック" pitchFamily="34" charset="-128"/>
                <a:cs typeface="Arial" charset="0"/>
              </a:rPr>
              <a:t>- growth-friendly fiscal consolidation  </a:t>
            </a:r>
            <a:r>
              <a:rPr lang="en-GB" b="0" smtClean="0">
                <a:latin typeface="Arial" charset="0"/>
                <a:ea typeface="ＭＳ Ｐゴシック" pitchFamily="34" charset="-128"/>
                <a:cs typeface="Arial" charset="0"/>
              </a:rPr>
              <a:t/>
            </a:r>
            <a:br>
              <a:rPr lang="en-GB" b="0" smtClean="0">
                <a:latin typeface="Arial" charset="0"/>
                <a:ea typeface="ＭＳ Ｐゴシック" pitchFamily="34" charset="-128"/>
                <a:cs typeface="Arial" charset="0"/>
              </a:rPr>
            </a:br>
            <a:endParaRPr lang="en-GB" b="0" smtClean="0">
              <a:latin typeface="Arial" charset="0"/>
              <a:ea typeface="ＭＳ Ｐゴシック" pitchFamily="34" charset="-128"/>
              <a:cs typeface="Arial" charset="0"/>
            </a:endParaRPr>
          </a:p>
          <a:p>
            <a:endParaRPr lang="en-US" b="0" smtClean="0">
              <a:latin typeface="Arial" charset="0"/>
              <a:ea typeface="ＭＳ Ｐゴシック" pitchFamily="34" charset="-128"/>
              <a:cs typeface="Arial" charset="0"/>
            </a:endParaRPr>
          </a:p>
        </p:txBody>
      </p:sp>
    </p:spTree>
    <p:extLst>
      <p:ext uri="{BB962C8B-B14F-4D97-AF65-F5344CB8AC3E}">
        <p14:creationId xmlns:p14="http://schemas.microsoft.com/office/powerpoint/2010/main" val="188496203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n-GB" sz="3600" smtClean="0">
                <a:latin typeface="Georgia" pitchFamily="18" charset="0"/>
                <a:ea typeface="ＭＳ Ｐゴシック" pitchFamily="34" charset="-128"/>
                <a:cs typeface="Georgia" pitchFamily="18" charset="0"/>
              </a:rPr>
              <a:t>Conclusions   </a:t>
            </a:r>
            <a:endParaRPr lang="en-US" sz="3600" smtClean="0">
              <a:latin typeface="Georgia" pitchFamily="18" charset="0"/>
              <a:ea typeface="ＭＳ Ｐゴシック" pitchFamily="34" charset="-128"/>
              <a:cs typeface="Georgia" pitchFamily="18" charset="0"/>
            </a:endParaRPr>
          </a:p>
        </p:txBody>
      </p:sp>
      <p:sp>
        <p:nvSpPr>
          <p:cNvPr id="53250" name="Content Placeholder 2"/>
          <p:cNvSpPr>
            <a:spLocks noGrp="1"/>
          </p:cNvSpPr>
          <p:nvPr>
            <p:ph idx="1"/>
          </p:nvPr>
        </p:nvSpPr>
        <p:spPr>
          <a:xfrm>
            <a:off x="457200" y="1214438"/>
            <a:ext cx="8229600" cy="4911725"/>
          </a:xfrm>
        </p:spPr>
        <p:txBody>
          <a:bodyPr/>
          <a:lstStyle/>
          <a:p>
            <a:r>
              <a:rPr lang="en-GB" sz="2400" b="0" smtClean="0">
                <a:latin typeface="Arial" charset="0"/>
                <a:ea typeface="ＭＳ Ｐゴシック" pitchFamily="34" charset="-128"/>
                <a:cs typeface="Arial" charset="0"/>
              </a:rPr>
              <a:t>Public sector remains a distinctive employer: </a:t>
            </a:r>
            <a:br>
              <a:rPr lang="en-GB" sz="2400" b="0" smtClean="0">
                <a:latin typeface="Arial" charset="0"/>
                <a:ea typeface="ＭＳ Ｐゴシック" pitchFamily="34" charset="-128"/>
                <a:cs typeface="Arial" charset="0"/>
              </a:rPr>
            </a:br>
            <a:r>
              <a:rPr lang="en-GB" sz="2400" b="0" smtClean="0">
                <a:latin typeface="Arial" charset="0"/>
                <a:ea typeface="ＭＳ Ｐゴシック" pitchFamily="34" charset="-128"/>
                <a:cs typeface="Arial" charset="0"/>
              </a:rPr>
              <a:t>- political domain/scope for unilateralism/centralism</a:t>
            </a:r>
            <a:br>
              <a:rPr lang="en-GB" sz="2400" b="0" smtClean="0">
                <a:latin typeface="Arial" charset="0"/>
                <a:ea typeface="ＭＳ Ｐゴシック" pitchFamily="34" charset="-128"/>
                <a:cs typeface="Arial" charset="0"/>
              </a:rPr>
            </a:br>
            <a:r>
              <a:rPr lang="en-GB" sz="2400" b="0" smtClean="0">
                <a:latin typeface="Arial" charset="0"/>
                <a:ea typeface="ＭＳ Ｐゴシック" pitchFamily="34" charset="-128"/>
                <a:cs typeface="Arial" charset="0"/>
              </a:rPr>
              <a:t>- but less </a:t>
            </a:r>
            <a:r>
              <a:rPr lang="en-GB" sz="2400" b="0" i="1" smtClean="0">
                <a:latin typeface="Arial" charset="0"/>
                <a:ea typeface="ＭＳ Ｐゴシック" pitchFamily="34" charset="-128"/>
                <a:cs typeface="Arial" charset="0"/>
              </a:rPr>
              <a:t>sheltered: </a:t>
            </a:r>
            <a:r>
              <a:rPr lang="en-GB" sz="2400" b="0" smtClean="0">
                <a:latin typeface="Arial" charset="0"/>
                <a:ea typeface="ＭＳ Ｐゴシック" pitchFamily="34" charset="-128"/>
                <a:cs typeface="Arial" charset="0"/>
              </a:rPr>
              <a:t>new actors and factors </a:t>
            </a:r>
          </a:p>
          <a:p>
            <a:endParaRPr lang="en-GB" sz="2400" b="0" smtClean="0">
              <a:latin typeface="Arial" charset="0"/>
              <a:ea typeface="ＭＳ Ｐゴシック" pitchFamily="34" charset="-128"/>
              <a:cs typeface="Arial" charset="0"/>
            </a:endParaRPr>
          </a:p>
          <a:p>
            <a:r>
              <a:rPr lang="en-GB" sz="2400" b="0" smtClean="0">
                <a:latin typeface="Arial" charset="0"/>
                <a:ea typeface="ＭＳ Ｐゴシック" pitchFamily="34" charset="-128"/>
                <a:cs typeface="Arial" charset="0"/>
              </a:rPr>
              <a:t>Variation in outcomes: </a:t>
            </a:r>
            <a:br>
              <a:rPr lang="en-GB" sz="2400" b="0" smtClean="0">
                <a:latin typeface="Arial" charset="0"/>
                <a:ea typeface="ＭＳ Ｐゴシック" pitchFamily="34" charset="-128"/>
                <a:cs typeface="Arial" charset="0"/>
              </a:rPr>
            </a:br>
            <a:r>
              <a:rPr lang="en-GB" sz="2400" b="0" smtClean="0">
                <a:latin typeface="Arial" charset="0"/>
                <a:ea typeface="ＭＳ Ｐゴシック" pitchFamily="34" charset="-128"/>
                <a:cs typeface="Arial" charset="0"/>
              </a:rPr>
              <a:t>- restriction; resilience; reconfiguration: </a:t>
            </a:r>
            <a:br>
              <a:rPr lang="en-GB" sz="2400" b="0" smtClean="0">
                <a:latin typeface="Arial" charset="0"/>
                <a:ea typeface="ＭＳ Ｐゴシック" pitchFamily="34" charset="-128"/>
                <a:cs typeface="Arial" charset="0"/>
              </a:rPr>
            </a:br>
            <a:r>
              <a:rPr lang="en-GB" sz="2400" b="0" smtClean="0">
                <a:latin typeface="Arial" charset="0"/>
                <a:ea typeface="ＭＳ Ｐゴシック" pitchFamily="34" charset="-128"/>
                <a:cs typeface="Arial" charset="0"/>
              </a:rPr>
              <a:t>- social partner role: workplace involvement </a:t>
            </a:r>
            <a:br>
              <a:rPr lang="en-GB" sz="2400" b="0" smtClean="0">
                <a:latin typeface="Arial" charset="0"/>
                <a:ea typeface="ＭＳ Ｐゴシック" pitchFamily="34" charset="-128"/>
                <a:cs typeface="Arial" charset="0"/>
              </a:rPr>
            </a:br>
            <a:r>
              <a:rPr lang="en-GB" sz="2400" b="0" smtClean="0">
                <a:latin typeface="Arial" charset="0"/>
                <a:ea typeface="ＭＳ Ｐゴシック" pitchFamily="34" charset="-128"/>
                <a:cs typeface="Arial" charset="0"/>
              </a:rPr>
              <a:t> </a:t>
            </a:r>
          </a:p>
          <a:p>
            <a:r>
              <a:rPr lang="en-GB" sz="2400" b="0" smtClean="0">
                <a:latin typeface="Arial" charset="0"/>
                <a:ea typeface="ＭＳ Ｐゴシック" pitchFamily="34" charset="-128"/>
                <a:cs typeface="Arial" charset="0"/>
              </a:rPr>
              <a:t>Implication for key actors:</a:t>
            </a:r>
            <a:br>
              <a:rPr lang="en-GB" sz="2400" b="0" smtClean="0">
                <a:latin typeface="Arial" charset="0"/>
                <a:ea typeface="ＭＳ Ｐゴシック" pitchFamily="34" charset="-128"/>
                <a:cs typeface="Arial" charset="0"/>
              </a:rPr>
            </a:br>
            <a:r>
              <a:rPr lang="en-GB" sz="2400" b="0" smtClean="0">
                <a:latin typeface="Arial" charset="0"/>
                <a:ea typeface="ＭＳ Ｐゴシック" pitchFamily="34" charset="-128"/>
                <a:cs typeface="Arial" charset="0"/>
              </a:rPr>
              <a:t>- unions severely weakened </a:t>
            </a:r>
            <a:br>
              <a:rPr lang="en-GB" sz="2400" b="0" smtClean="0">
                <a:latin typeface="Arial" charset="0"/>
                <a:ea typeface="ＭＳ Ｐゴシック" pitchFamily="34" charset="-128"/>
                <a:cs typeface="Arial" charset="0"/>
              </a:rPr>
            </a:br>
            <a:r>
              <a:rPr lang="en-GB" sz="2400" b="0" smtClean="0">
                <a:latin typeface="Arial" charset="0"/>
                <a:ea typeface="ＭＳ Ｐゴシック" pitchFamily="34" charset="-128"/>
                <a:cs typeface="Arial" charset="0"/>
              </a:rPr>
              <a:t>- ambiguous effects on employers</a:t>
            </a:r>
            <a:br>
              <a:rPr lang="en-GB" sz="2400" b="0" smtClean="0">
                <a:latin typeface="Arial" charset="0"/>
                <a:ea typeface="ＭＳ Ｐゴシック" pitchFamily="34" charset="-128"/>
                <a:cs typeface="Arial" charset="0"/>
              </a:rPr>
            </a:br>
            <a:r>
              <a:rPr lang="en-GB" sz="2400" b="0" smtClean="0">
                <a:latin typeface="Arial" charset="0"/>
                <a:ea typeface="ＭＳ Ｐゴシック" pitchFamily="34" charset="-128"/>
                <a:cs typeface="Arial" charset="0"/>
              </a:rPr>
              <a:t>- government shift towards unilateralism &amp;</a:t>
            </a:r>
            <a:br>
              <a:rPr lang="en-GB" sz="2400" b="0" smtClean="0">
                <a:latin typeface="Arial" charset="0"/>
                <a:ea typeface="ＭＳ Ｐゴシック" pitchFamily="34" charset="-128"/>
                <a:cs typeface="Arial" charset="0"/>
              </a:rPr>
            </a:br>
            <a:r>
              <a:rPr lang="en-GB" sz="2400" b="0" smtClean="0">
                <a:latin typeface="Arial" charset="0"/>
                <a:ea typeface="ＭＳ Ｐゴシック" pitchFamily="34" charset="-128"/>
                <a:cs typeface="Arial" charset="0"/>
              </a:rPr>
              <a:t>   less interest in role of social partners    </a:t>
            </a:r>
          </a:p>
          <a:p>
            <a:endParaRPr lang="en-GB" sz="2800" b="0" smtClean="0">
              <a:latin typeface="Arial" charset="0"/>
              <a:ea typeface="ＭＳ Ｐゴシック" pitchFamily="34" charset="-128"/>
              <a:cs typeface="Arial" charset="0"/>
            </a:endParaRPr>
          </a:p>
          <a:p>
            <a:endParaRPr lang="en-GB" sz="2800" b="0" smtClean="0">
              <a:latin typeface="Arial" charset="0"/>
              <a:ea typeface="ＭＳ Ｐゴシック" pitchFamily="34" charset="-128"/>
              <a:cs typeface="Arial" charset="0"/>
            </a:endParaRPr>
          </a:p>
        </p:txBody>
      </p:sp>
    </p:spTree>
    <p:extLst>
      <p:ext uri="{BB962C8B-B14F-4D97-AF65-F5344CB8AC3E}">
        <p14:creationId xmlns:p14="http://schemas.microsoft.com/office/powerpoint/2010/main" val="149544147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GB" sz="4000" smtClean="0">
                <a:latin typeface="Georgia" pitchFamily="18" charset="0"/>
                <a:ea typeface="ＭＳ Ｐゴシック" pitchFamily="34" charset="-128"/>
                <a:cs typeface="Georgia" pitchFamily="18" charset="0"/>
              </a:rPr>
              <a:t>References/Further information</a:t>
            </a:r>
            <a:endParaRPr lang="en-US" sz="4000" smtClean="0">
              <a:latin typeface="Georgia" pitchFamily="18" charset="0"/>
              <a:ea typeface="ＭＳ Ｐゴシック" pitchFamily="34" charset="-128"/>
              <a:cs typeface="Georgia" pitchFamily="18" charset="0"/>
            </a:endParaRPr>
          </a:p>
        </p:txBody>
      </p:sp>
      <p:sp>
        <p:nvSpPr>
          <p:cNvPr id="54274" name="Content Placeholder 2"/>
          <p:cNvSpPr>
            <a:spLocks noGrp="1"/>
          </p:cNvSpPr>
          <p:nvPr>
            <p:ph idx="1"/>
          </p:nvPr>
        </p:nvSpPr>
        <p:spPr/>
        <p:txBody>
          <a:bodyPr/>
          <a:lstStyle/>
          <a:p>
            <a:r>
              <a:rPr lang="en-GB" sz="2000" b="0" smtClean="0">
                <a:latin typeface="Arial" charset="0"/>
                <a:ea typeface="ＭＳ Ｐゴシック" pitchFamily="34" charset="-128"/>
                <a:cs typeface="Arial" charset="0"/>
              </a:rPr>
              <a:t>Social Dialogue under austerity project website:</a:t>
            </a:r>
            <a:br>
              <a:rPr lang="en-GB" sz="2000" b="0" smtClean="0">
                <a:latin typeface="Arial" charset="0"/>
                <a:ea typeface="ＭＳ Ｐゴシック" pitchFamily="34" charset="-128"/>
                <a:cs typeface="Arial" charset="0"/>
              </a:rPr>
            </a:br>
            <a:r>
              <a:rPr lang="en-GB" sz="2000" b="0" u="sng" smtClean="0">
                <a:latin typeface="Arial" charset="0"/>
                <a:ea typeface="ＭＳ Ｐゴシック" pitchFamily="34" charset="-128"/>
                <a:cs typeface="Arial" charset="0"/>
                <a:hlinkClick r:id="rId2"/>
              </a:rPr>
              <a:t>http://www.kcl.ac.uk/sspp/departments/management/Social-Dialogue-and-Austerity-EU.aspx</a:t>
            </a:r>
            <a:endParaRPr lang="en-GB" sz="2000" b="0" u="sng" smtClean="0">
              <a:latin typeface="Arial" charset="0"/>
              <a:ea typeface="ＭＳ Ｐゴシック" pitchFamily="34" charset="-128"/>
              <a:cs typeface="Arial" charset="0"/>
            </a:endParaRPr>
          </a:p>
          <a:p>
            <a:endParaRPr lang="en-GB" sz="2000" b="0" u="sng" smtClean="0">
              <a:latin typeface="Arial" charset="0"/>
              <a:ea typeface="ＭＳ Ｐゴシック" pitchFamily="34" charset="-128"/>
              <a:cs typeface="Arial" charset="0"/>
            </a:endParaRPr>
          </a:p>
          <a:p>
            <a:r>
              <a:rPr lang="en-GB" sz="2000" b="0" smtClean="0">
                <a:latin typeface="Arial" charset="0"/>
                <a:ea typeface="ＭＳ Ｐゴシック" pitchFamily="34" charset="-128"/>
                <a:cs typeface="Arial" charset="0"/>
              </a:rPr>
              <a:t>Bach, S. &amp; Bordogna, L. (2013) ‘Reframing public service employment relations’: The impact of Economic Crisis, </a:t>
            </a:r>
            <a:r>
              <a:rPr lang="en-GB" sz="2000" b="0" i="1" smtClean="0">
                <a:latin typeface="Arial" charset="0"/>
                <a:ea typeface="ＭＳ Ｐゴシック" pitchFamily="34" charset="-128"/>
                <a:cs typeface="Arial" charset="0"/>
              </a:rPr>
              <a:t>European Journal of Industrial Relations,  </a:t>
            </a:r>
            <a:r>
              <a:rPr lang="en-GB" sz="2000" b="0" smtClean="0">
                <a:latin typeface="Arial" charset="0"/>
                <a:ea typeface="ＭＳ Ｐゴシック" pitchFamily="34" charset="-128"/>
                <a:cs typeface="Arial" charset="0"/>
              </a:rPr>
              <a:t>19(4) 279-294.</a:t>
            </a:r>
            <a:r>
              <a:rPr lang="en-GB" sz="2000" b="0" u="sng" smtClean="0">
                <a:latin typeface="Arial" charset="0"/>
                <a:ea typeface="ＭＳ Ｐゴシック" pitchFamily="34" charset="-128"/>
                <a:cs typeface="Arial" charset="0"/>
              </a:rPr>
              <a:t/>
            </a:r>
            <a:br>
              <a:rPr lang="en-GB" sz="2000" b="0" u="sng" smtClean="0">
                <a:latin typeface="Arial" charset="0"/>
                <a:ea typeface="ＭＳ Ｐゴシック" pitchFamily="34" charset="-128"/>
                <a:cs typeface="Arial" charset="0"/>
              </a:rPr>
            </a:br>
            <a:endParaRPr lang="en-GB" sz="2000" b="0" u="sng" smtClean="0">
              <a:latin typeface="Arial" charset="0"/>
              <a:ea typeface="ＭＳ Ｐゴシック" pitchFamily="34" charset="-128"/>
              <a:cs typeface="Arial" charset="0"/>
            </a:endParaRPr>
          </a:p>
          <a:p>
            <a:r>
              <a:rPr lang="en-GB" sz="2000" b="0" smtClean="0">
                <a:latin typeface="Arial" charset="0"/>
                <a:ea typeface="ＭＳ Ｐゴシック" pitchFamily="34" charset="-128"/>
                <a:cs typeface="Arial" charset="0"/>
              </a:rPr>
              <a:t> IR in Europe Report 2012: (focus on public services – chs 3 and 4)</a:t>
            </a:r>
            <a:br>
              <a:rPr lang="en-GB" sz="2000" b="0" smtClean="0">
                <a:latin typeface="Arial" charset="0"/>
                <a:ea typeface="ＭＳ Ｐゴシック" pitchFamily="34" charset="-128"/>
                <a:cs typeface="Arial" charset="0"/>
              </a:rPr>
            </a:br>
            <a:r>
              <a:rPr lang="en-GB" sz="2000" b="0" u="sng" smtClean="0">
                <a:latin typeface="Arial" charset="0"/>
                <a:ea typeface="ＭＳ Ｐゴシック" pitchFamily="34" charset="-128"/>
                <a:cs typeface="Arial" charset="0"/>
                <a:hlinkClick r:id="rId3"/>
              </a:rPr>
              <a:t>http://ec.europa.eu/social/keyDocuments.jsp?type=0&amp;policyArea=0&amp;subCategory=0&amp;country=0&amp;year=0&amp;advSearchKey=IRIE&amp;mode=advancedSubmit&amp;langId=en</a:t>
            </a:r>
            <a:endParaRPr lang="en-GB" sz="2000" b="0" u="sng" smtClean="0">
              <a:latin typeface="Arial" charset="0"/>
              <a:ea typeface="ＭＳ Ｐゴシック" pitchFamily="34" charset="-128"/>
              <a:cs typeface="Arial" charset="0"/>
            </a:endParaRPr>
          </a:p>
          <a:p>
            <a:endParaRPr lang="en-US" smtClean="0">
              <a:latin typeface="Arial" charset="0"/>
              <a:ea typeface="ＭＳ Ｐゴシック" pitchFamily="34" charset="-128"/>
              <a:cs typeface="Arial" charset="0"/>
            </a:endParaRPr>
          </a:p>
        </p:txBody>
      </p:sp>
    </p:spTree>
    <p:extLst>
      <p:ext uri="{BB962C8B-B14F-4D97-AF65-F5344CB8AC3E}">
        <p14:creationId xmlns:p14="http://schemas.microsoft.com/office/powerpoint/2010/main" val="35346445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323850" y="323850"/>
            <a:ext cx="8348663" cy="800894"/>
          </a:xfrm>
        </p:spPr>
        <p:txBody>
          <a:bodyPr/>
          <a:lstStyle/>
          <a:p>
            <a:r>
              <a:rPr lang="en-GB" noProof="0" dirty="0" smtClean="0"/>
              <a:t>The context</a:t>
            </a:r>
            <a:br>
              <a:rPr lang="en-GB" noProof="0" dirty="0" smtClean="0"/>
            </a:br>
            <a:r>
              <a:rPr lang="en-GB" noProof="0" dirty="0" smtClean="0"/>
              <a:t>New European wage policy interventionism 2011-2013</a:t>
            </a:r>
            <a:endParaRPr lang="en-GB" noProof="0" dirty="0"/>
          </a:p>
        </p:txBody>
      </p:sp>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770" y="1722941"/>
            <a:ext cx="8550573"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87704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2313" y="3861048"/>
            <a:ext cx="7772400" cy="1907927"/>
          </a:xfrm>
        </p:spPr>
        <p:txBody>
          <a:bodyPr/>
          <a:lstStyle/>
          <a:p>
            <a:r>
              <a:rPr lang="nl-BE" dirty="0" smtClean="0"/>
              <a:t>The European </a:t>
            </a:r>
            <a:r>
              <a:rPr lang="nl-BE" dirty="0" err="1" smtClean="0"/>
              <a:t>civil</a:t>
            </a:r>
            <a:r>
              <a:rPr lang="nl-BE" dirty="0" smtClean="0"/>
              <a:t> </a:t>
            </a:r>
            <a:r>
              <a:rPr lang="nl-BE" dirty="0" err="1" smtClean="0"/>
              <a:t>dialogue</a:t>
            </a:r>
            <a:r>
              <a:rPr lang="nl-BE" dirty="0" smtClean="0"/>
              <a:t>: a </a:t>
            </a:r>
            <a:r>
              <a:rPr lang="nl-BE" dirty="0" err="1" smtClean="0"/>
              <a:t>legitimization</a:t>
            </a:r>
            <a:r>
              <a:rPr lang="nl-BE" dirty="0" smtClean="0"/>
              <a:t> </a:t>
            </a:r>
            <a:r>
              <a:rPr lang="nl-BE" dirty="0" err="1" smtClean="0"/>
              <a:t>foR</a:t>
            </a:r>
            <a:r>
              <a:rPr lang="nl-BE" dirty="0" smtClean="0"/>
              <a:t> Europe?</a:t>
            </a:r>
            <a:endParaRPr lang="nl-BE" dirty="0"/>
          </a:p>
        </p:txBody>
      </p:sp>
      <p:sp>
        <p:nvSpPr>
          <p:cNvPr id="3" name="Tijdelijke aanduiding voor tekst 2"/>
          <p:cNvSpPr>
            <a:spLocks noGrp="1"/>
          </p:cNvSpPr>
          <p:nvPr>
            <p:ph type="body" idx="1"/>
          </p:nvPr>
        </p:nvSpPr>
        <p:spPr>
          <a:xfrm>
            <a:off x="683568" y="2348880"/>
            <a:ext cx="7772400" cy="1500187"/>
          </a:xfrm>
        </p:spPr>
        <p:txBody>
          <a:bodyPr/>
          <a:lstStyle/>
          <a:p>
            <a:r>
              <a:rPr lang="nl-BE" sz="3600" dirty="0" smtClean="0"/>
              <a:t>Dr. Eva </a:t>
            </a:r>
            <a:r>
              <a:rPr lang="nl-BE" sz="3600" dirty="0" err="1" smtClean="0"/>
              <a:t>Heidbreder</a:t>
            </a:r>
            <a:endParaRPr lang="nl-BE" sz="3600" dirty="0"/>
          </a:p>
        </p:txBody>
      </p:sp>
    </p:spTree>
    <p:extLst>
      <p:ext uri="{BB962C8B-B14F-4D97-AF65-F5344CB8AC3E}">
        <p14:creationId xmlns:p14="http://schemas.microsoft.com/office/powerpoint/2010/main" val="12293466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9"/>
          <p:cNvSpPr>
            <a:spLocks noChangeArrowheads="1"/>
          </p:cNvSpPr>
          <p:nvPr/>
        </p:nvSpPr>
        <p:spPr bwMode="auto">
          <a:xfrm>
            <a:off x="42863" y="64404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heSansCorrespondence" pitchFamily="34" charset="0"/>
                <a:ea typeface="ＭＳ Ｐゴシック" pitchFamily="34" charset="-128"/>
              </a:defRPr>
            </a:lvl1pPr>
            <a:lvl2pPr marL="742950" indent="-285750" eaLnBrk="0" hangingPunct="0">
              <a:defRPr sz="2400">
                <a:solidFill>
                  <a:schemeClr val="tx1"/>
                </a:solidFill>
                <a:latin typeface="TheSansCorrespondence" pitchFamily="34" charset="0"/>
                <a:ea typeface="ＭＳ Ｐゴシック" pitchFamily="34" charset="-128"/>
              </a:defRPr>
            </a:lvl2pPr>
            <a:lvl3pPr marL="1143000" indent="-228600" eaLnBrk="0" hangingPunct="0">
              <a:defRPr sz="2400">
                <a:solidFill>
                  <a:schemeClr val="tx1"/>
                </a:solidFill>
                <a:latin typeface="TheSansCorrespondence" pitchFamily="34" charset="0"/>
                <a:ea typeface="ＭＳ Ｐゴシック" pitchFamily="34" charset="-128"/>
              </a:defRPr>
            </a:lvl3pPr>
            <a:lvl4pPr marL="1600200" indent="-228600" eaLnBrk="0" hangingPunct="0">
              <a:defRPr sz="2400">
                <a:solidFill>
                  <a:schemeClr val="tx1"/>
                </a:solidFill>
                <a:latin typeface="TheSansCorrespondence" pitchFamily="34" charset="0"/>
                <a:ea typeface="ＭＳ Ｐゴシック" pitchFamily="34" charset="-128"/>
              </a:defRPr>
            </a:lvl4pPr>
            <a:lvl5pPr marL="2057400" indent="-228600" eaLnBrk="0" hangingPunct="0">
              <a:defRPr sz="2400">
                <a:solidFill>
                  <a:schemeClr val="tx1"/>
                </a:solidFill>
                <a:latin typeface="TheSansCorrespondence"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9pPr>
          </a:lstStyle>
          <a:p>
            <a:endParaRPr lang="de-DE" altLang="nl-BE" sz="1800" smtClean="0">
              <a:solidFill>
                <a:srgbClr val="292934"/>
              </a:solidFill>
            </a:endParaRPr>
          </a:p>
        </p:txBody>
      </p:sp>
      <p:sp>
        <p:nvSpPr>
          <p:cNvPr id="15362" name="Rectangle 13"/>
          <p:cNvSpPr>
            <a:spLocks noChangeArrowheads="1"/>
          </p:cNvSpPr>
          <p:nvPr/>
        </p:nvSpPr>
        <p:spPr bwMode="auto">
          <a:xfrm>
            <a:off x="5181600" y="1295400"/>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heSansCorrespondence" pitchFamily="34" charset="0"/>
                <a:ea typeface="ＭＳ Ｐゴシック" pitchFamily="34" charset="-128"/>
              </a:defRPr>
            </a:lvl1pPr>
            <a:lvl2pPr marL="742950" indent="-285750" eaLnBrk="0" hangingPunct="0">
              <a:defRPr sz="2400">
                <a:solidFill>
                  <a:schemeClr val="tx1"/>
                </a:solidFill>
                <a:latin typeface="TheSansCorrespondence" pitchFamily="34" charset="0"/>
                <a:ea typeface="ＭＳ Ｐゴシック" pitchFamily="34" charset="-128"/>
              </a:defRPr>
            </a:lvl2pPr>
            <a:lvl3pPr marL="1143000" indent="-228600" eaLnBrk="0" hangingPunct="0">
              <a:defRPr sz="2400">
                <a:solidFill>
                  <a:schemeClr val="tx1"/>
                </a:solidFill>
                <a:latin typeface="TheSansCorrespondence" pitchFamily="34" charset="0"/>
                <a:ea typeface="ＭＳ Ｐゴシック" pitchFamily="34" charset="-128"/>
              </a:defRPr>
            </a:lvl3pPr>
            <a:lvl4pPr marL="1600200" indent="-228600" eaLnBrk="0" hangingPunct="0">
              <a:defRPr sz="2400">
                <a:solidFill>
                  <a:schemeClr val="tx1"/>
                </a:solidFill>
                <a:latin typeface="TheSansCorrespondence" pitchFamily="34" charset="0"/>
                <a:ea typeface="ＭＳ Ｐゴシック" pitchFamily="34" charset="-128"/>
              </a:defRPr>
            </a:lvl4pPr>
            <a:lvl5pPr marL="2057400" indent="-228600" eaLnBrk="0" hangingPunct="0">
              <a:defRPr sz="2400">
                <a:solidFill>
                  <a:schemeClr val="tx1"/>
                </a:solidFill>
                <a:latin typeface="TheSansCorrespondence"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9pPr>
          </a:lstStyle>
          <a:p>
            <a:pPr algn="ctr"/>
            <a:r>
              <a:rPr lang="de-DE" altLang="nl-BE" sz="1800" smtClean="0">
                <a:solidFill>
                  <a:srgbClr val="292934"/>
                </a:solidFill>
              </a:rPr>
              <a:t> </a:t>
            </a:r>
          </a:p>
        </p:txBody>
      </p:sp>
      <p:grpSp>
        <p:nvGrpSpPr>
          <p:cNvPr id="15363" name="Group 16"/>
          <p:cNvGrpSpPr>
            <a:grpSpLocks/>
          </p:cNvGrpSpPr>
          <p:nvPr/>
        </p:nvGrpSpPr>
        <p:grpSpPr bwMode="auto">
          <a:xfrm>
            <a:off x="42863" y="1473200"/>
            <a:ext cx="8993187" cy="4332288"/>
            <a:chOff x="-182" y="3357"/>
            <a:chExt cx="6329" cy="1206"/>
          </a:xfrm>
        </p:grpSpPr>
        <p:sp>
          <p:nvSpPr>
            <p:cNvPr id="15366" name="Rectangle 4"/>
            <p:cNvSpPr>
              <a:spLocks noChangeArrowheads="1"/>
            </p:cNvSpPr>
            <p:nvPr/>
          </p:nvSpPr>
          <p:spPr bwMode="auto">
            <a:xfrm>
              <a:off x="-182" y="3357"/>
              <a:ext cx="6329" cy="120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0000" tIns="108000" rIns="0" bIns="0"/>
            <a:lstStyle>
              <a:lvl1pPr eaLnBrk="0" hangingPunct="0">
                <a:defRPr sz="2400">
                  <a:solidFill>
                    <a:schemeClr val="tx1"/>
                  </a:solidFill>
                  <a:latin typeface="TheSansCorrespondence" pitchFamily="34" charset="0"/>
                  <a:ea typeface="ＭＳ Ｐゴシック" pitchFamily="34" charset="-128"/>
                </a:defRPr>
              </a:lvl1pPr>
              <a:lvl2pPr marL="742950" indent="-285750" eaLnBrk="0" hangingPunct="0">
                <a:defRPr sz="2400">
                  <a:solidFill>
                    <a:schemeClr val="tx1"/>
                  </a:solidFill>
                  <a:latin typeface="TheSansCorrespondence" pitchFamily="34" charset="0"/>
                  <a:ea typeface="ＭＳ Ｐゴシック" pitchFamily="34" charset="-128"/>
                </a:defRPr>
              </a:lvl2pPr>
              <a:lvl3pPr marL="1143000" indent="-228600" eaLnBrk="0" hangingPunct="0">
                <a:defRPr sz="2400">
                  <a:solidFill>
                    <a:schemeClr val="tx1"/>
                  </a:solidFill>
                  <a:latin typeface="TheSansCorrespondence" pitchFamily="34" charset="0"/>
                  <a:ea typeface="ＭＳ Ｐゴシック" pitchFamily="34" charset="-128"/>
                </a:defRPr>
              </a:lvl3pPr>
              <a:lvl4pPr marL="1600200" indent="-228600" eaLnBrk="0" hangingPunct="0">
                <a:defRPr sz="2400">
                  <a:solidFill>
                    <a:schemeClr val="tx1"/>
                  </a:solidFill>
                  <a:latin typeface="TheSansCorrespondence" pitchFamily="34" charset="0"/>
                  <a:ea typeface="ＭＳ Ｐゴシック" pitchFamily="34" charset="-128"/>
                </a:defRPr>
              </a:lvl4pPr>
              <a:lvl5pPr marL="2057400" indent="-228600" eaLnBrk="0" hangingPunct="0">
                <a:defRPr sz="2400">
                  <a:solidFill>
                    <a:schemeClr val="tx1"/>
                  </a:solidFill>
                  <a:latin typeface="TheSansCorrespondence"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9pPr>
            </a:lstStyle>
            <a:p>
              <a:pPr eaLnBrk="1" hangingPunct="1">
                <a:spcBef>
                  <a:spcPts val="2400"/>
                </a:spcBef>
              </a:pPr>
              <a:r>
                <a:rPr lang="en-GB" altLang="nl-BE" sz="2800" b="1" smtClean="0">
                  <a:solidFill>
                    <a:srgbClr val="292934"/>
                  </a:solidFill>
                  <a:latin typeface="TheSans 7-Bold" charset="0"/>
                </a:rPr>
                <a:t>Legitimacy through Civil Society Participation? </a:t>
              </a:r>
              <a:br>
                <a:rPr lang="en-GB" altLang="nl-BE" sz="2800" b="1" smtClean="0">
                  <a:solidFill>
                    <a:srgbClr val="292934"/>
                  </a:solidFill>
                  <a:latin typeface="TheSans 7-Bold" charset="0"/>
                </a:rPr>
              </a:br>
              <a:endParaRPr lang="en-GB" altLang="nl-BE" sz="2800" b="1" smtClean="0">
                <a:solidFill>
                  <a:srgbClr val="292934"/>
                </a:solidFill>
                <a:latin typeface="TheSans 7-Bold" charset="0"/>
              </a:endParaRPr>
            </a:p>
            <a:p>
              <a:pPr eaLnBrk="1" hangingPunct="1">
                <a:spcBef>
                  <a:spcPts val="2400"/>
                </a:spcBef>
              </a:pPr>
              <a:r>
                <a:rPr lang="en-GB" altLang="nl-BE" sz="2800" smtClean="0">
                  <a:solidFill>
                    <a:srgbClr val="C00000"/>
                  </a:solidFill>
                  <a:latin typeface="TheSans 7-Bold" charset="0"/>
                </a:rPr>
                <a:t>Eva G. Heidbreder</a:t>
              </a:r>
              <a:br>
                <a:rPr lang="en-GB" altLang="nl-BE" sz="2800" smtClean="0">
                  <a:solidFill>
                    <a:srgbClr val="C00000"/>
                  </a:solidFill>
                  <a:latin typeface="TheSans 7-Bold" charset="0"/>
                </a:rPr>
              </a:br>
              <a:r>
                <a:rPr lang="en-GB" altLang="nl-BE" sz="2000" smtClean="0">
                  <a:solidFill>
                    <a:srgbClr val="C00000"/>
                  </a:solidFill>
                  <a:latin typeface="TheSans 7-Bold" charset="0"/>
                </a:rPr>
                <a:t>Professor for EU Integration</a:t>
              </a:r>
              <a:br>
                <a:rPr lang="en-GB" altLang="nl-BE" sz="2000" smtClean="0">
                  <a:solidFill>
                    <a:srgbClr val="C00000"/>
                  </a:solidFill>
                  <a:latin typeface="TheSans 7-Bold" charset="0"/>
                </a:rPr>
              </a:br>
              <a:r>
                <a:rPr lang="en-GB" altLang="nl-BE" sz="2000" smtClean="0">
                  <a:solidFill>
                    <a:srgbClr val="C00000"/>
                  </a:solidFill>
                  <a:latin typeface="TheSans 7-Bold" charset="0"/>
                </a:rPr>
                <a:t>Heinrich Heine University</a:t>
              </a:r>
              <a:endParaRPr lang="en-GB" altLang="nl-BE" sz="2000" b="1" smtClean="0">
                <a:solidFill>
                  <a:srgbClr val="C00000"/>
                </a:solidFill>
                <a:latin typeface="TheSans 7-Bold" charset="0"/>
              </a:endParaRPr>
            </a:p>
            <a:p>
              <a:pPr eaLnBrk="1" hangingPunct="1">
                <a:spcBef>
                  <a:spcPct val="50000"/>
                </a:spcBef>
              </a:pPr>
              <a:endParaRPr lang="en-GB" altLang="nl-BE" sz="2000" b="1" smtClean="0">
                <a:solidFill>
                  <a:srgbClr val="C00000"/>
                </a:solidFill>
                <a:latin typeface="TheSans 7-Bold" charset="0"/>
              </a:endParaRPr>
            </a:p>
            <a:p>
              <a:pPr eaLnBrk="1" hangingPunct="1">
                <a:spcBef>
                  <a:spcPct val="50000"/>
                </a:spcBef>
              </a:pPr>
              <a:endParaRPr lang="en-GB" altLang="nl-BE" sz="2000" b="1" smtClean="0">
                <a:solidFill>
                  <a:srgbClr val="C00000"/>
                </a:solidFill>
                <a:latin typeface="TheSans 7-Bold" charset="0"/>
              </a:endParaRPr>
            </a:p>
            <a:p>
              <a:pPr eaLnBrk="1" hangingPunct="1">
                <a:spcBef>
                  <a:spcPct val="50000"/>
                </a:spcBef>
              </a:pPr>
              <a:endParaRPr lang="en-GB" altLang="nl-BE" sz="2000" b="1" smtClean="0">
                <a:solidFill>
                  <a:srgbClr val="C00000"/>
                </a:solidFill>
                <a:latin typeface="TheSans 7-Bold" charset="0"/>
              </a:endParaRPr>
            </a:p>
            <a:p>
              <a:pPr eaLnBrk="1" hangingPunct="1">
                <a:spcBef>
                  <a:spcPct val="50000"/>
                </a:spcBef>
              </a:pPr>
              <a:r>
                <a:rPr lang="en-GB" altLang="nl-BE" sz="2000" b="1" smtClean="0">
                  <a:solidFill>
                    <a:srgbClr val="C00000"/>
                  </a:solidFill>
                  <a:latin typeface="TheSans 7-Bold" charset="0"/>
                </a:rPr>
                <a:t>Alliances to fight Poverty – Seminar</a:t>
              </a:r>
            </a:p>
            <a:p>
              <a:pPr eaLnBrk="1" hangingPunct="1">
                <a:spcBef>
                  <a:spcPct val="50000"/>
                </a:spcBef>
              </a:pPr>
              <a:r>
                <a:rPr lang="en-GB" altLang="nl-BE" sz="2000" b="1" smtClean="0">
                  <a:solidFill>
                    <a:srgbClr val="292934"/>
                  </a:solidFill>
                </a:rPr>
                <a:t>The necessity of an enhanced social and civil dialogue for a more social, sustainable and democratic Europe.</a:t>
              </a:r>
              <a:endParaRPr lang="de-DE" altLang="nl-BE" sz="2000" smtClean="0">
                <a:solidFill>
                  <a:srgbClr val="292934"/>
                </a:solidFill>
              </a:endParaRPr>
            </a:p>
            <a:p>
              <a:pPr eaLnBrk="1" hangingPunct="1">
                <a:spcBef>
                  <a:spcPct val="50000"/>
                </a:spcBef>
              </a:pPr>
              <a:r>
                <a:rPr lang="en-GB" altLang="nl-BE" sz="2000" b="1" smtClean="0">
                  <a:solidFill>
                    <a:srgbClr val="C00000"/>
                  </a:solidFill>
                  <a:latin typeface="TheSans 7-Bold" charset="0"/>
                </a:rPr>
                <a:t> </a:t>
              </a:r>
            </a:p>
          </p:txBody>
        </p:sp>
        <p:sp>
          <p:nvSpPr>
            <p:cNvPr id="15367" name="Text Box 15"/>
            <p:cNvSpPr txBox="1">
              <a:spLocks noChangeArrowheads="1"/>
            </p:cNvSpPr>
            <p:nvPr/>
          </p:nvSpPr>
          <p:spPr bwMode="auto">
            <a:xfrm>
              <a:off x="4771" y="3750"/>
              <a:ext cx="1058"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heSansCorrespondence" pitchFamily="34" charset="0"/>
                  <a:ea typeface="ＭＳ Ｐゴシック" pitchFamily="34" charset="-128"/>
                </a:defRPr>
              </a:lvl1pPr>
              <a:lvl2pPr marL="742950" indent="-285750" eaLnBrk="0" hangingPunct="0">
                <a:defRPr sz="2400">
                  <a:solidFill>
                    <a:schemeClr val="tx1"/>
                  </a:solidFill>
                  <a:latin typeface="TheSansCorrespondence" pitchFamily="34" charset="0"/>
                  <a:ea typeface="ＭＳ Ｐゴシック" pitchFamily="34" charset="-128"/>
                </a:defRPr>
              </a:lvl2pPr>
              <a:lvl3pPr marL="1143000" indent="-228600" eaLnBrk="0" hangingPunct="0">
                <a:defRPr sz="2400">
                  <a:solidFill>
                    <a:schemeClr val="tx1"/>
                  </a:solidFill>
                  <a:latin typeface="TheSansCorrespondence" pitchFamily="34" charset="0"/>
                  <a:ea typeface="ＭＳ Ｐゴシック" pitchFamily="34" charset="-128"/>
                </a:defRPr>
              </a:lvl3pPr>
              <a:lvl4pPr marL="1600200" indent="-228600" eaLnBrk="0" hangingPunct="0">
                <a:defRPr sz="2400">
                  <a:solidFill>
                    <a:schemeClr val="tx1"/>
                  </a:solidFill>
                  <a:latin typeface="TheSansCorrespondence" pitchFamily="34" charset="0"/>
                  <a:ea typeface="ＭＳ Ｐゴシック" pitchFamily="34" charset="-128"/>
                </a:defRPr>
              </a:lvl4pPr>
              <a:lvl5pPr marL="2057400" indent="-228600" eaLnBrk="0" hangingPunct="0">
                <a:defRPr sz="2400">
                  <a:solidFill>
                    <a:schemeClr val="tx1"/>
                  </a:solidFill>
                  <a:latin typeface="TheSansCorrespondence"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9pPr>
            </a:lstStyle>
            <a:p>
              <a:pPr eaLnBrk="1" hangingPunct="1"/>
              <a:endParaRPr lang="de-DE" altLang="nl-BE" sz="2000" smtClean="0">
                <a:solidFill>
                  <a:srgbClr val="F3F2DC"/>
                </a:solidFill>
                <a:latin typeface="TheSans 7-Bold" charset="0"/>
              </a:endParaRPr>
            </a:p>
          </p:txBody>
        </p:sp>
      </p:grpSp>
      <p:pic>
        <p:nvPicPr>
          <p:cNvPr id="15364" name="Bild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46850" y="404813"/>
            <a:ext cx="2159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Bild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84663" y="2352675"/>
            <a:ext cx="3857625" cy="280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983658"/>
      </p:ext>
    </p:extLst>
  </p:cSld>
  <p:clrMapOvr>
    <a:masterClrMapping/>
  </p:clrMapOvr>
  <p:transition>
    <p:zoom/>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6"/>
          <p:cNvSpPr txBox="1">
            <a:spLocks noChangeArrowheads="1"/>
          </p:cNvSpPr>
          <p:nvPr/>
        </p:nvSpPr>
        <p:spPr bwMode="auto">
          <a:xfrm>
            <a:off x="685800" y="533400"/>
            <a:ext cx="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heSansCorrespondence" pitchFamily="34" charset="0"/>
                <a:ea typeface="ＭＳ Ｐゴシック" pitchFamily="34" charset="-128"/>
              </a:defRPr>
            </a:lvl1pPr>
            <a:lvl2pPr marL="742950" indent="-285750" eaLnBrk="0" hangingPunct="0">
              <a:defRPr sz="2400">
                <a:solidFill>
                  <a:schemeClr val="tx1"/>
                </a:solidFill>
                <a:latin typeface="TheSansCorrespondence" pitchFamily="34" charset="0"/>
                <a:ea typeface="ＭＳ Ｐゴシック" pitchFamily="34" charset="-128"/>
              </a:defRPr>
            </a:lvl2pPr>
            <a:lvl3pPr marL="1143000" indent="-228600" eaLnBrk="0" hangingPunct="0">
              <a:defRPr sz="2400">
                <a:solidFill>
                  <a:schemeClr val="tx1"/>
                </a:solidFill>
                <a:latin typeface="TheSansCorrespondence" pitchFamily="34" charset="0"/>
                <a:ea typeface="ＭＳ Ｐゴシック" pitchFamily="34" charset="-128"/>
              </a:defRPr>
            </a:lvl3pPr>
            <a:lvl4pPr marL="1600200" indent="-228600" eaLnBrk="0" hangingPunct="0">
              <a:defRPr sz="2400">
                <a:solidFill>
                  <a:schemeClr val="tx1"/>
                </a:solidFill>
                <a:latin typeface="TheSansCorrespondence" pitchFamily="34" charset="0"/>
                <a:ea typeface="ＭＳ Ｐゴシック" pitchFamily="34" charset="-128"/>
              </a:defRPr>
            </a:lvl4pPr>
            <a:lvl5pPr marL="2057400" indent="-228600" eaLnBrk="0" hangingPunct="0">
              <a:defRPr sz="2400">
                <a:solidFill>
                  <a:schemeClr val="tx1"/>
                </a:solidFill>
                <a:latin typeface="TheSansCorrespondence"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9pPr>
          </a:lstStyle>
          <a:p>
            <a:endParaRPr lang="de-DE" altLang="nl-BE" sz="2800" smtClean="0">
              <a:solidFill>
                <a:srgbClr val="990000"/>
              </a:solidFill>
              <a:latin typeface="TheSans 7-Bold" charset="0"/>
              <a:cs typeface="Arial" charset="0"/>
            </a:endParaRPr>
          </a:p>
        </p:txBody>
      </p:sp>
      <p:sp>
        <p:nvSpPr>
          <p:cNvPr id="17411" name="Titel 4"/>
          <p:cNvSpPr>
            <a:spLocks noGrp="1"/>
          </p:cNvSpPr>
          <p:nvPr>
            <p:ph type="title"/>
          </p:nvPr>
        </p:nvSpPr>
        <p:spPr bwMode="auto">
          <a:xfrm>
            <a:off x="457200" y="557213"/>
            <a:ext cx="73152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a:r>
              <a:rPr lang="en-GB" altLang="nl-BE" sz="3200" b="1" smtClean="0">
                <a:solidFill>
                  <a:srgbClr val="C00000"/>
                </a:solidFill>
                <a:ea typeface="ＭＳ Ｐゴシック" pitchFamily="34" charset="-128"/>
                <a:cs typeface="Arial" charset="0"/>
              </a:rPr>
              <a:t>Civil Society – in the EU? </a:t>
            </a:r>
          </a:p>
        </p:txBody>
      </p:sp>
      <p:pic>
        <p:nvPicPr>
          <p:cNvPr id="2" name="Bild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52600"/>
            <a:ext cx="5638800" cy="427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feld 4"/>
          <p:cNvSpPr txBox="1">
            <a:spLocks noChangeArrowheads="1"/>
          </p:cNvSpPr>
          <p:nvPr/>
        </p:nvSpPr>
        <p:spPr bwMode="auto">
          <a:xfrm>
            <a:off x="5715000" y="2293938"/>
            <a:ext cx="3505200"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heSansCorrespondence" pitchFamily="34" charset="0"/>
                <a:ea typeface="ＭＳ Ｐゴシック" pitchFamily="34" charset="-128"/>
              </a:defRPr>
            </a:lvl1pPr>
            <a:lvl2pPr marL="742950" indent="-285750" eaLnBrk="0" hangingPunct="0">
              <a:defRPr sz="2400">
                <a:solidFill>
                  <a:schemeClr val="tx1"/>
                </a:solidFill>
                <a:latin typeface="TheSansCorrespondence" pitchFamily="34" charset="0"/>
                <a:ea typeface="ＭＳ Ｐゴシック" pitchFamily="34" charset="-128"/>
              </a:defRPr>
            </a:lvl2pPr>
            <a:lvl3pPr marL="1143000" indent="-228600" eaLnBrk="0" hangingPunct="0">
              <a:defRPr sz="2400">
                <a:solidFill>
                  <a:schemeClr val="tx1"/>
                </a:solidFill>
                <a:latin typeface="TheSansCorrespondence" pitchFamily="34" charset="0"/>
                <a:ea typeface="ＭＳ Ｐゴシック" pitchFamily="34" charset="-128"/>
              </a:defRPr>
            </a:lvl3pPr>
            <a:lvl4pPr marL="1600200" indent="-228600" eaLnBrk="0" hangingPunct="0">
              <a:defRPr sz="2400">
                <a:solidFill>
                  <a:schemeClr val="tx1"/>
                </a:solidFill>
                <a:latin typeface="TheSansCorrespondence" pitchFamily="34" charset="0"/>
                <a:ea typeface="ＭＳ Ｐゴシック" pitchFamily="34" charset="-128"/>
              </a:defRPr>
            </a:lvl4pPr>
            <a:lvl5pPr marL="2057400" indent="-228600" eaLnBrk="0" hangingPunct="0">
              <a:defRPr sz="2400">
                <a:solidFill>
                  <a:schemeClr val="tx1"/>
                </a:solidFill>
                <a:latin typeface="TheSansCorrespondence"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9pPr>
          </a:lstStyle>
          <a:p>
            <a:pPr algn="ctr" eaLnBrk="1" hangingPunct="1"/>
            <a:r>
              <a:rPr lang="en-GB" altLang="nl-BE" sz="1800" smtClean="0">
                <a:solidFill>
                  <a:srgbClr val="292934"/>
                </a:solidFill>
                <a:cs typeface="Arial" charset="0"/>
              </a:rPr>
              <a:t>Main interest and </a:t>
            </a:r>
            <a:br>
              <a:rPr lang="en-GB" altLang="nl-BE" sz="1800" smtClean="0">
                <a:solidFill>
                  <a:srgbClr val="292934"/>
                </a:solidFill>
                <a:cs typeface="Arial" charset="0"/>
              </a:rPr>
            </a:br>
            <a:r>
              <a:rPr lang="en-GB" altLang="nl-BE" sz="1800" smtClean="0">
                <a:solidFill>
                  <a:srgbClr val="292934"/>
                </a:solidFill>
                <a:cs typeface="Arial" charset="0"/>
              </a:rPr>
              <a:t>research agenda:</a:t>
            </a:r>
          </a:p>
          <a:p>
            <a:pPr algn="ctr" eaLnBrk="1" hangingPunct="1"/>
            <a:endParaRPr lang="en-GB" altLang="nl-BE" sz="1800" smtClean="0">
              <a:solidFill>
                <a:srgbClr val="292934"/>
              </a:solidFill>
              <a:cs typeface="Arial" charset="0"/>
            </a:endParaRPr>
          </a:p>
          <a:p>
            <a:pPr algn="ctr" eaLnBrk="1" hangingPunct="1"/>
            <a:r>
              <a:rPr lang="en-GB" altLang="nl-BE" sz="3200" smtClean="0">
                <a:solidFill>
                  <a:srgbClr val="C00000"/>
                </a:solidFill>
                <a:latin typeface="Arial" charset="0"/>
                <a:cs typeface="Arial" charset="0"/>
              </a:rPr>
              <a:t>Does </a:t>
            </a:r>
          </a:p>
          <a:p>
            <a:pPr algn="ctr" eaLnBrk="1" hangingPunct="1"/>
            <a:r>
              <a:rPr lang="en-GB" altLang="nl-BE" sz="3200" b="1" smtClean="0">
                <a:solidFill>
                  <a:srgbClr val="C00000"/>
                </a:solidFill>
                <a:latin typeface="Arial" charset="0"/>
                <a:cs typeface="Arial" charset="0"/>
              </a:rPr>
              <a:t>civil society </a:t>
            </a:r>
            <a:r>
              <a:rPr lang="en-GB" altLang="nl-BE" sz="3200" smtClean="0">
                <a:solidFill>
                  <a:srgbClr val="C00000"/>
                </a:solidFill>
                <a:latin typeface="Arial" charset="0"/>
                <a:cs typeface="Arial" charset="0"/>
              </a:rPr>
              <a:t>enhance the</a:t>
            </a:r>
          </a:p>
          <a:p>
            <a:pPr algn="ctr" eaLnBrk="1" hangingPunct="1"/>
            <a:r>
              <a:rPr lang="en-GB" altLang="nl-BE" sz="3200" b="1" smtClean="0">
                <a:solidFill>
                  <a:srgbClr val="C00000"/>
                </a:solidFill>
                <a:latin typeface="Arial" charset="0"/>
                <a:cs typeface="Arial" charset="0"/>
              </a:rPr>
              <a:t>democratic quality</a:t>
            </a:r>
            <a:r>
              <a:rPr lang="en-GB" altLang="nl-BE" sz="3200" smtClean="0">
                <a:solidFill>
                  <a:srgbClr val="C00000"/>
                </a:solidFill>
                <a:latin typeface="Arial" charset="0"/>
                <a:cs typeface="Arial" charset="0"/>
              </a:rPr>
              <a:t> </a:t>
            </a:r>
            <a:br>
              <a:rPr lang="en-GB" altLang="nl-BE" sz="3200" smtClean="0">
                <a:solidFill>
                  <a:srgbClr val="C00000"/>
                </a:solidFill>
                <a:latin typeface="Arial" charset="0"/>
                <a:cs typeface="Arial" charset="0"/>
              </a:rPr>
            </a:br>
            <a:r>
              <a:rPr lang="en-GB" altLang="nl-BE" sz="3200" smtClean="0">
                <a:solidFill>
                  <a:srgbClr val="C00000"/>
                </a:solidFill>
                <a:latin typeface="Arial" charset="0"/>
                <a:cs typeface="Arial" charset="0"/>
              </a:rPr>
              <a:t>of the EU? </a:t>
            </a:r>
          </a:p>
        </p:txBody>
      </p:sp>
    </p:spTree>
    <p:extLst>
      <p:ext uri="{BB962C8B-B14F-4D97-AF65-F5344CB8AC3E}">
        <p14:creationId xmlns:p14="http://schemas.microsoft.com/office/powerpoint/2010/main" val="240298318"/>
      </p:ext>
    </p:extLst>
  </p:cSld>
  <p:clrMapOvr>
    <a:masterClrMapping/>
  </p:clrMapOvr>
  <p:transition>
    <p:zoom/>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7" name="Text Box 6"/>
          <p:cNvSpPr txBox="1">
            <a:spLocks noChangeArrowheads="1"/>
          </p:cNvSpPr>
          <p:nvPr/>
        </p:nvSpPr>
        <p:spPr bwMode="auto">
          <a:xfrm>
            <a:off x="685800" y="533400"/>
            <a:ext cx="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heSansCorrespondence" pitchFamily="34" charset="0"/>
                <a:ea typeface="ＭＳ Ｐゴシック" pitchFamily="34" charset="-128"/>
              </a:defRPr>
            </a:lvl1pPr>
            <a:lvl2pPr marL="742950" indent="-285750" eaLnBrk="0" hangingPunct="0">
              <a:defRPr sz="2400">
                <a:solidFill>
                  <a:schemeClr val="tx1"/>
                </a:solidFill>
                <a:latin typeface="TheSansCorrespondence" pitchFamily="34" charset="0"/>
                <a:ea typeface="ＭＳ Ｐゴシック" pitchFamily="34" charset="-128"/>
              </a:defRPr>
            </a:lvl2pPr>
            <a:lvl3pPr marL="1143000" indent="-228600" eaLnBrk="0" hangingPunct="0">
              <a:defRPr sz="2400">
                <a:solidFill>
                  <a:schemeClr val="tx1"/>
                </a:solidFill>
                <a:latin typeface="TheSansCorrespondence" pitchFamily="34" charset="0"/>
                <a:ea typeface="ＭＳ Ｐゴシック" pitchFamily="34" charset="-128"/>
              </a:defRPr>
            </a:lvl3pPr>
            <a:lvl4pPr marL="1600200" indent="-228600" eaLnBrk="0" hangingPunct="0">
              <a:defRPr sz="2400">
                <a:solidFill>
                  <a:schemeClr val="tx1"/>
                </a:solidFill>
                <a:latin typeface="TheSansCorrespondence" pitchFamily="34" charset="0"/>
                <a:ea typeface="ＭＳ Ｐゴシック" pitchFamily="34" charset="-128"/>
              </a:defRPr>
            </a:lvl4pPr>
            <a:lvl5pPr marL="2057400" indent="-228600" eaLnBrk="0" hangingPunct="0">
              <a:defRPr sz="2400">
                <a:solidFill>
                  <a:schemeClr val="tx1"/>
                </a:solidFill>
                <a:latin typeface="TheSansCorrespondence"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9pPr>
          </a:lstStyle>
          <a:p>
            <a:endParaRPr lang="de-DE" altLang="nl-BE" sz="2800" smtClean="0">
              <a:solidFill>
                <a:srgbClr val="990000"/>
              </a:solidFill>
              <a:latin typeface="TheSans 7-Bold" charset="0"/>
              <a:cs typeface="Arial" charset="0"/>
            </a:endParaRPr>
          </a:p>
        </p:txBody>
      </p:sp>
      <p:sp>
        <p:nvSpPr>
          <p:cNvPr id="19460" name="Inhaltsplatzhalter 5"/>
          <p:cNvSpPr>
            <a:spLocks noGrp="1"/>
          </p:cNvSpPr>
          <p:nvPr>
            <p:ph idx="1"/>
          </p:nvPr>
        </p:nvSpPr>
        <p:spPr>
          <a:xfrm>
            <a:off x="533400" y="2057400"/>
            <a:ext cx="8229600" cy="3916363"/>
          </a:xfrm>
        </p:spPr>
        <p:txBody>
          <a:bodyPr/>
          <a:lstStyle/>
          <a:p>
            <a:pPr marL="457200" indent="-457200">
              <a:buFont typeface="TheSansCorrespondence" pitchFamily="34" charset="0"/>
              <a:buAutoNum type="arabicPeriod"/>
            </a:pPr>
            <a:r>
              <a:rPr lang="en-GB" altLang="nl-BE" smtClean="0">
                <a:ea typeface="ＭＳ Ｐゴシック" pitchFamily="34" charset="-128"/>
                <a:cs typeface="Arial" charset="0"/>
              </a:rPr>
              <a:t>What is </a:t>
            </a:r>
            <a:r>
              <a:rPr lang="en-GB" altLang="de-DE" smtClean="0">
                <a:ea typeface="ＭＳ Ｐゴシック" pitchFamily="34" charset="-128"/>
                <a:cs typeface="Arial" charset="0"/>
              </a:rPr>
              <a:t>‘</a:t>
            </a:r>
            <a:r>
              <a:rPr lang="en-GB" altLang="nl-BE" smtClean="0">
                <a:ea typeface="ＭＳ Ｐゴシック" pitchFamily="34" charset="-128"/>
                <a:cs typeface="Arial" charset="0"/>
              </a:rPr>
              <a:t>civil society</a:t>
            </a:r>
            <a:r>
              <a:rPr lang="en-GB" altLang="de-DE" smtClean="0">
                <a:ea typeface="ＭＳ Ｐゴシック" pitchFamily="34" charset="-128"/>
                <a:cs typeface="Arial" charset="0"/>
              </a:rPr>
              <a:t>’</a:t>
            </a:r>
            <a:r>
              <a:rPr lang="en-GB" altLang="nl-BE" smtClean="0">
                <a:ea typeface="ＭＳ Ｐゴシック" pitchFamily="34" charset="-128"/>
                <a:cs typeface="Arial" charset="0"/>
              </a:rPr>
              <a:t> (CS)? </a:t>
            </a:r>
          </a:p>
          <a:p>
            <a:pPr lvl="1">
              <a:buFont typeface="Wingdings" pitchFamily="2" charset="2"/>
              <a:buNone/>
            </a:pPr>
            <a:r>
              <a:rPr lang="en-GB" altLang="nl-BE" smtClean="0">
                <a:ea typeface="ＭＳ Ｐゴシック" pitchFamily="34" charset="-128"/>
                <a:cs typeface="Arial" charset="0"/>
              </a:rPr>
              <a:t>&gt; Competing conceptual </a:t>
            </a:r>
            <a:r>
              <a:rPr lang="en-GB" altLang="nl-BE" b="1" smtClean="0">
                <a:ea typeface="ＭＳ Ｐゴシック" pitchFamily="34" charset="-128"/>
                <a:cs typeface="Arial" charset="0"/>
              </a:rPr>
              <a:t>definitions</a:t>
            </a:r>
            <a:r>
              <a:rPr lang="en-GB" altLang="nl-BE" smtClean="0">
                <a:ea typeface="ＭＳ Ｐゴシック" pitchFamily="34" charset="-128"/>
                <a:cs typeface="Arial" charset="0"/>
              </a:rPr>
              <a:t> of CS in EU research</a:t>
            </a:r>
          </a:p>
          <a:p>
            <a:pPr marL="457200" indent="-457200">
              <a:buFont typeface="TheSansCorrespondence" pitchFamily="34" charset="0"/>
              <a:buAutoNum type="arabicPeriod"/>
            </a:pPr>
            <a:endParaRPr lang="en-GB" altLang="nl-BE" smtClean="0">
              <a:ea typeface="ＭＳ Ｐゴシック" pitchFamily="34" charset="-128"/>
              <a:cs typeface="Arial" charset="0"/>
            </a:endParaRPr>
          </a:p>
          <a:p>
            <a:pPr marL="457200" indent="-457200">
              <a:buFont typeface="TheSansCorrespondence" pitchFamily="34" charset="0"/>
              <a:buAutoNum type="arabicPeriod"/>
            </a:pPr>
            <a:r>
              <a:rPr lang="en-GB" altLang="nl-BE" smtClean="0">
                <a:ea typeface="ＭＳ Ｐゴシック" pitchFamily="34" charset="-128"/>
                <a:cs typeface="Arial" charset="0"/>
              </a:rPr>
              <a:t>Which roles does civil society in the EU?  </a:t>
            </a:r>
          </a:p>
          <a:p>
            <a:pPr lvl="1">
              <a:buFont typeface="TheSansCorrespondence" pitchFamily="34" charset="0"/>
              <a:buNone/>
            </a:pPr>
            <a:r>
              <a:rPr lang="en-GB" altLang="nl-BE" smtClean="0">
                <a:ea typeface="ＭＳ Ｐゴシック" pitchFamily="34" charset="-128"/>
                <a:cs typeface="Arial" charset="0"/>
              </a:rPr>
              <a:t>&gt; </a:t>
            </a:r>
            <a:r>
              <a:rPr lang="en-GB" altLang="nl-BE" b="1" smtClean="0">
                <a:ea typeface="ＭＳ Ｐゴシック" pitchFamily="34" charset="-128"/>
                <a:cs typeface="Arial" charset="0"/>
              </a:rPr>
              <a:t>Scholarly</a:t>
            </a:r>
            <a:r>
              <a:rPr lang="en-GB" altLang="nl-BE" smtClean="0">
                <a:ea typeface="ＭＳ Ｐゴシック" pitchFamily="34" charset="-128"/>
                <a:cs typeface="Arial" charset="0"/>
              </a:rPr>
              <a:t> and </a:t>
            </a:r>
            <a:r>
              <a:rPr lang="en-GB" altLang="nl-BE" b="1" smtClean="0">
                <a:ea typeface="ＭＳ Ｐゴシック" pitchFamily="34" charset="-128"/>
                <a:cs typeface="Arial" charset="0"/>
              </a:rPr>
              <a:t>applied</a:t>
            </a:r>
            <a:r>
              <a:rPr lang="en-GB" altLang="nl-BE" smtClean="0">
                <a:ea typeface="ＭＳ Ｐゴシック" pitchFamily="34" charset="-128"/>
                <a:cs typeface="Arial" charset="0"/>
              </a:rPr>
              <a:t> </a:t>
            </a:r>
            <a:r>
              <a:rPr lang="en-GB" altLang="nl-BE" b="1" smtClean="0">
                <a:ea typeface="ＭＳ Ｐゴシック" pitchFamily="34" charset="-128"/>
                <a:cs typeface="Arial" charset="0"/>
              </a:rPr>
              <a:t>approaches</a:t>
            </a:r>
            <a:r>
              <a:rPr lang="en-GB" altLang="nl-BE" smtClean="0">
                <a:ea typeface="ＭＳ Ｐゴシック" pitchFamily="34" charset="-128"/>
                <a:cs typeface="Arial" charset="0"/>
              </a:rPr>
              <a:t> to civil society </a:t>
            </a:r>
          </a:p>
          <a:p>
            <a:pPr marL="457200" indent="-457200">
              <a:buFont typeface="TheSansCorrespondence" pitchFamily="34" charset="0"/>
              <a:buAutoNum type="arabicPeriod"/>
            </a:pPr>
            <a:endParaRPr lang="en-GB" altLang="nl-BE" smtClean="0">
              <a:ea typeface="ＭＳ Ｐゴシック" pitchFamily="34" charset="-128"/>
              <a:cs typeface="Arial" charset="0"/>
            </a:endParaRPr>
          </a:p>
          <a:p>
            <a:pPr marL="457200" indent="-457200">
              <a:buFont typeface="TheSansCorrespondence" pitchFamily="34" charset="0"/>
              <a:buAutoNum type="arabicPeriod"/>
            </a:pPr>
            <a:r>
              <a:rPr lang="en-GB" altLang="nl-BE" smtClean="0">
                <a:ea typeface="ＭＳ Ｐゴシック" pitchFamily="34" charset="-128"/>
                <a:cs typeface="Arial" charset="0"/>
              </a:rPr>
              <a:t>Does, can &amp; should civil society fulfil its ascribed role? </a:t>
            </a:r>
          </a:p>
          <a:p>
            <a:pPr lvl="1">
              <a:buFont typeface="TheSansCorrespondence" pitchFamily="34" charset="0"/>
              <a:buNone/>
            </a:pPr>
            <a:r>
              <a:rPr lang="en-GB" altLang="nl-BE" smtClean="0">
                <a:ea typeface="ＭＳ Ｐゴシック" pitchFamily="34" charset="-128"/>
                <a:cs typeface="Arial" charset="0"/>
              </a:rPr>
              <a:t>&gt; </a:t>
            </a:r>
            <a:r>
              <a:rPr lang="en-GB" altLang="nl-BE" b="1" smtClean="0">
                <a:ea typeface="ＭＳ Ｐゴシック" pitchFamily="34" charset="-128"/>
                <a:cs typeface="Arial" charset="0"/>
              </a:rPr>
              <a:t>Normative</a:t>
            </a:r>
            <a:r>
              <a:rPr lang="en-GB" altLang="nl-BE" smtClean="0">
                <a:ea typeface="ＭＳ Ｐゴシック" pitchFamily="34" charset="-128"/>
                <a:cs typeface="Arial" charset="0"/>
              </a:rPr>
              <a:t> and </a:t>
            </a:r>
            <a:r>
              <a:rPr lang="en-GB" altLang="nl-BE" b="1" smtClean="0">
                <a:ea typeface="ＭＳ Ｐゴシック" pitchFamily="34" charset="-128"/>
                <a:cs typeface="Arial" charset="0"/>
              </a:rPr>
              <a:t>evaluative</a:t>
            </a:r>
            <a:r>
              <a:rPr lang="en-GB" altLang="nl-BE" smtClean="0">
                <a:ea typeface="ＭＳ Ｐゴシック" pitchFamily="34" charset="-128"/>
                <a:cs typeface="Arial" charset="0"/>
              </a:rPr>
              <a:t> views </a:t>
            </a:r>
          </a:p>
        </p:txBody>
      </p:sp>
      <p:sp>
        <p:nvSpPr>
          <p:cNvPr id="7" name="Titel 4"/>
          <p:cNvSpPr>
            <a:spLocks noGrp="1"/>
          </p:cNvSpPr>
          <p:nvPr>
            <p:ph type="title"/>
          </p:nvPr>
        </p:nvSpPr>
        <p:spPr bwMode="auto">
          <a:xfrm>
            <a:off x="457200" y="908050"/>
            <a:ext cx="8229600" cy="990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a:defRPr/>
            </a:pPr>
            <a:r>
              <a:rPr lang="en-GB" sz="3200" b="1" dirty="0" smtClean="0">
                <a:solidFill>
                  <a:srgbClr val="C00000"/>
                </a:solidFill>
                <a:cs typeface="Arial" charset="0"/>
              </a:rPr>
              <a:t>Overview</a:t>
            </a:r>
            <a:endParaRPr lang="en-GB" sz="3200" b="1" dirty="0">
              <a:solidFill>
                <a:srgbClr val="C00000"/>
              </a:solidFill>
              <a:cs typeface="Arial" charset="0"/>
            </a:endParaRPr>
          </a:p>
        </p:txBody>
      </p:sp>
    </p:spTree>
    <p:extLst>
      <p:ext uri="{BB962C8B-B14F-4D97-AF65-F5344CB8AC3E}">
        <p14:creationId xmlns:p14="http://schemas.microsoft.com/office/powerpoint/2010/main" val="2698888168"/>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460">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46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460">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60">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46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Inhaltsplatzhalter 2"/>
          <p:cNvSpPr>
            <a:spLocks noGrp="1"/>
          </p:cNvSpPr>
          <p:nvPr>
            <p:ph idx="1"/>
          </p:nvPr>
        </p:nvSpPr>
        <p:spPr>
          <a:xfrm>
            <a:off x="457200" y="2420938"/>
            <a:ext cx="8075613" cy="4056062"/>
          </a:xfrm>
        </p:spPr>
        <p:txBody>
          <a:bodyPr/>
          <a:lstStyle/>
          <a:p>
            <a:pPr algn="ctr">
              <a:buFontTx/>
              <a:buNone/>
            </a:pPr>
            <a:endParaRPr lang="de-DE" altLang="nl-BE" b="1" smtClean="0">
              <a:latin typeface="TheSansCorrespondence" pitchFamily="34" charset="0"/>
              <a:ea typeface="ＭＳ Ｐゴシック" pitchFamily="34" charset="-128"/>
            </a:endParaRPr>
          </a:p>
        </p:txBody>
      </p:sp>
      <p:pic>
        <p:nvPicPr>
          <p:cNvPr id="21506" name="Bild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276600"/>
            <a:ext cx="41148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Bild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2870200"/>
            <a:ext cx="304800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el 4"/>
          <p:cNvSpPr>
            <a:spLocks noGrp="1"/>
          </p:cNvSpPr>
          <p:nvPr>
            <p:ph type="title"/>
          </p:nvPr>
        </p:nvSpPr>
        <p:spPr bwMode="auto">
          <a:xfrm>
            <a:off x="457200" y="908050"/>
            <a:ext cx="8229600" cy="990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0000"/>
          </a:bodyPr>
          <a:lstStyle/>
          <a:p>
            <a:pPr algn="ctr">
              <a:defRPr/>
            </a:pPr>
            <a:r>
              <a:rPr lang="en-GB" sz="3200" b="1" dirty="0" smtClean="0">
                <a:solidFill>
                  <a:srgbClr val="C00000"/>
                </a:solidFill>
                <a:cs typeface="Arial" charset="0"/>
              </a:rPr>
              <a:t>1</a:t>
            </a:r>
            <a:br>
              <a:rPr lang="en-GB" sz="3200" b="1" dirty="0" smtClean="0">
                <a:solidFill>
                  <a:srgbClr val="C00000"/>
                </a:solidFill>
                <a:cs typeface="Arial" charset="0"/>
              </a:rPr>
            </a:br>
            <a:r>
              <a:rPr lang="en-GB" sz="3200" b="1" dirty="0" smtClean="0">
                <a:solidFill>
                  <a:srgbClr val="C00000"/>
                </a:solidFill>
                <a:cs typeface="Arial" charset="0"/>
              </a:rPr>
              <a:t>What is civil society?</a:t>
            </a:r>
            <a:endParaRPr lang="en-GB" sz="3200" b="1" dirty="0">
              <a:solidFill>
                <a:srgbClr val="C00000"/>
              </a:solidFill>
              <a:cs typeface="Arial" charset="0"/>
            </a:endParaRPr>
          </a:p>
        </p:txBody>
      </p:sp>
    </p:spTree>
    <p:extLst>
      <p:ext uri="{BB962C8B-B14F-4D97-AF65-F5344CB8AC3E}">
        <p14:creationId xmlns:p14="http://schemas.microsoft.com/office/powerpoint/2010/main" val="635875258"/>
      </p:ext>
    </p:extLst>
  </p:cSld>
  <p:clrMapOvr>
    <a:masterClrMapping/>
  </p:clrMapOvr>
  <p:transition>
    <p:zoom/>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6"/>
          <p:cNvSpPr txBox="1">
            <a:spLocks noChangeArrowheads="1"/>
          </p:cNvSpPr>
          <p:nvPr/>
        </p:nvSpPr>
        <p:spPr bwMode="auto">
          <a:xfrm>
            <a:off x="685800" y="533400"/>
            <a:ext cx="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heSansCorrespondence" pitchFamily="34" charset="0"/>
                <a:ea typeface="ＭＳ Ｐゴシック" pitchFamily="34" charset="-128"/>
              </a:defRPr>
            </a:lvl1pPr>
            <a:lvl2pPr marL="742950" indent="-285750" eaLnBrk="0" hangingPunct="0">
              <a:defRPr sz="2400">
                <a:solidFill>
                  <a:schemeClr val="tx1"/>
                </a:solidFill>
                <a:latin typeface="TheSansCorrespondence" pitchFamily="34" charset="0"/>
                <a:ea typeface="ＭＳ Ｐゴシック" pitchFamily="34" charset="-128"/>
              </a:defRPr>
            </a:lvl2pPr>
            <a:lvl3pPr marL="1143000" indent="-228600" eaLnBrk="0" hangingPunct="0">
              <a:defRPr sz="2400">
                <a:solidFill>
                  <a:schemeClr val="tx1"/>
                </a:solidFill>
                <a:latin typeface="TheSansCorrespondence" pitchFamily="34" charset="0"/>
                <a:ea typeface="ＭＳ Ｐゴシック" pitchFamily="34" charset="-128"/>
              </a:defRPr>
            </a:lvl3pPr>
            <a:lvl4pPr marL="1600200" indent="-228600" eaLnBrk="0" hangingPunct="0">
              <a:defRPr sz="2400">
                <a:solidFill>
                  <a:schemeClr val="tx1"/>
                </a:solidFill>
                <a:latin typeface="TheSansCorrespondence" pitchFamily="34" charset="0"/>
                <a:ea typeface="ＭＳ Ｐゴシック" pitchFamily="34" charset="-128"/>
              </a:defRPr>
            </a:lvl4pPr>
            <a:lvl5pPr marL="2057400" indent="-228600" eaLnBrk="0" hangingPunct="0">
              <a:defRPr sz="2400">
                <a:solidFill>
                  <a:schemeClr val="tx1"/>
                </a:solidFill>
                <a:latin typeface="TheSansCorrespondence"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9pPr>
          </a:lstStyle>
          <a:p>
            <a:endParaRPr lang="de-DE" altLang="nl-BE" sz="2800" smtClean="0">
              <a:solidFill>
                <a:srgbClr val="990000"/>
              </a:solidFill>
              <a:latin typeface="TheSans 7-Bold" charset="0"/>
              <a:cs typeface="Arial" charset="0"/>
            </a:endParaRPr>
          </a:p>
        </p:txBody>
      </p:sp>
      <p:sp>
        <p:nvSpPr>
          <p:cNvPr id="23555" name="Titel 4"/>
          <p:cNvSpPr>
            <a:spLocks noGrp="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GB" sz="3200">
                <a:solidFill>
                  <a:srgbClr val="C00000"/>
                </a:solidFill>
                <a:cs typeface="Arial" charset="0"/>
              </a:rPr>
              <a:t>Definitions of CS </a:t>
            </a:r>
          </a:p>
        </p:txBody>
      </p:sp>
      <p:sp>
        <p:nvSpPr>
          <p:cNvPr id="23556" name="Inhaltsplatzhalter 5"/>
          <p:cNvSpPr>
            <a:spLocks noGrp="1"/>
          </p:cNvSpPr>
          <p:nvPr>
            <p:ph idx="1"/>
          </p:nvPr>
        </p:nvSpPr>
        <p:spPr>
          <a:xfrm>
            <a:off x="381000" y="1371600"/>
            <a:ext cx="8610600" cy="5410200"/>
          </a:xfrm>
        </p:spPr>
        <p:txBody>
          <a:bodyPr/>
          <a:lstStyle/>
          <a:p>
            <a:pPr>
              <a:buFontTx/>
              <a:buNone/>
            </a:pPr>
            <a:endParaRPr lang="en-GB" altLang="nl-BE" sz="1100" smtClean="0">
              <a:ea typeface="ＭＳ Ｐゴシック" pitchFamily="34" charset="-128"/>
              <a:cs typeface="Arial" charset="0"/>
            </a:endParaRPr>
          </a:p>
          <a:p>
            <a:r>
              <a:rPr lang="en-GB" altLang="nl-BE" sz="1800" smtClean="0">
                <a:latin typeface="TheSansCorrespondence" pitchFamily="34" charset="0"/>
                <a:ea typeface="ＭＳ Ｐゴシック" pitchFamily="34" charset="-128"/>
                <a:cs typeface="Arial" charset="0"/>
              </a:rPr>
              <a:t>Brief look into the past … Locke, Tocqueville, Marx, Montesquieu, Hegel</a:t>
            </a:r>
          </a:p>
          <a:p>
            <a:pPr lvl="1"/>
            <a:r>
              <a:rPr lang="en-GB" altLang="nl-BE" sz="1800" smtClean="0">
                <a:latin typeface="TheSansCorrespondence" pitchFamily="34" charset="0"/>
                <a:ea typeface="ＭＳ Ｐゴシック" pitchFamily="34" charset="-128"/>
                <a:cs typeface="Arial" charset="0"/>
              </a:rPr>
              <a:t>CS as </a:t>
            </a:r>
            <a:r>
              <a:rPr lang="en-GB" altLang="nl-BE" sz="1800" b="1" smtClean="0">
                <a:latin typeface="TheSansCorrespondence" pitchFamily="34" charset="0"/>
                <a:ea typeface="ＭＳ Ｐゴシック" pitchFamily="34" charset="-128"/>
                <a:cs typeface="Arial" charset="0"/>
              </a:rPr>
              <a:t>opposition to the state</a:t>
            </a:r>
            <a:r>
              <a:rPr lang="en-GB" altLang="nl-BE" sz="1800" smtClean="0">
                <a:latin typeface="TheSansCorrespondence" pitchFamily="34" charset="0"/>
                <a:ea typeface="ＭＳ Ｐゴシック" pitchFamily="34" charset="-128"/>
                <a:cs typeface="Arial" charset="0"/>
              </a:rPr>
              <a:t>, both autonomous &amp; distinct spheres</a:t>
            </a:r>
          </a:p>
          <a:p>
            <a:pPr lvl="1"/>
            <a:r>
              <a:rPr lang="en-GB" altLang="nl-BE" sz="1800" b="1" smtClean="0">
                <a:latin typeface="TheSansCorrespondence" pitchFamily="34" charset="0"/>
                <a:ea typeface="ＭＳ Ｐゴシック" pitchFamily="34" charset="-128"/>
                <a:cs typeface="Arial" charset="0"/>
              </a:rPr>
              <a:t>Integrative state-society relations</a:t>
            </a:r>
            <a:r>
              <a:rPr lang="en-GB" altLang="nl-BE" sz="1800" smtClean="0">
                <a:latin typeface="TheSansCorrespondence" pitchFamily="34" charset="0"/>
                <a:ea typeface="ＭＳ Ｐゴシック" pitchFamily="34" charset="-128"/>
                <a:cs typeface="Arial" charset="0"/>
              </a:rPr>
              <a:t>, CS constitutive part of state   </a:t>
            </a:r>
          </a:p>
          <a:p>
            <a:pPr lvl="1"/>
            <a:endParaRPr lang="en-GB" altLang="nl-BE" sz="1600" smtClean="0">
              <a:latin typeface="TheSansCorrespondence" pitchFamily="34" charset="0"/>
              <a:ea typeface="ＭＳ Ｐゴシック" pitchFamily="34" charset="-128"/>
              <a:cs typeface="Arial" charset="0"/>
            </a:endParaRPr>
          </a:p>
          <a:p>
            <a:r>
              <a:rPr lang="en-GB" altLang="nl-BE" sz="1800" smtClean="0">
                <a:latin typeface="TheSansCorrespondence" pitchFamily="34" charset="0"/>
                <a:ea typeface="ＭＳ Ｐゴシック" pitchFamily="34" charset="-128"/>
                <a:cs typeface="Arial" charset="0"/>
              </a:rPr>
              <a:t>Following up on latter, recent accounts often start from notion of </a:t>
            </a:r>
            <a:r>
              <a:rPr lang="en-GB" altLang="nl-BE" sz="1800" b="1" smtClean="0">
                <a:latin typeface="TheSansCorrespondence" pitchFamily="34" charset="0"/>
                <a:ea typeface="ＭＳ Ｐゴシック" pitchFamily="34" charset="-128"/>
                <a:cs typeface="Arial" charset="0"/>
              </a:rPr>
              <a:t>civility </a:t>
            </a:r>
            <a:endParaRPr lang="en-GB" altLang="nl-BE" sz="1800" smtClean="0">
              <a:latin typeface="TheSansCorrespondence" pitchFamily="34" charset="0"/>
              <a:ea typeface="ＭＳ Ｐゴシック" pitchFamily="34" charset="-128"/>
              <a:cs typeface="Arial" charset="0"/>
            </a:endParaRPr>
          </a:p>
          <a:p>
            <a:pPr lvl="1"/>
            <a:r>
              <a:rPr lang="en-GB" altLang="nl-BE" sz="1600" smtClean="0">
                <a:latin typeface="TheSansCorrespondence" pitchFamily="34" charset="0"/>
                <a:ea typeface="ＭＳ Ｐゴシック" pitchFamily="34" charset="-128"/>
                <a:cs typeface="Arial" charset="0"/>
              </a:rPr>
              <a:t>Well-ordered social arrangement: </a:t>
            </a:r>
            <a:r>
              <a:rPr lang="en-GB" altLang="nl-BE" sz="1600" b="1" smtClean="0">
                <a:latin typeface="TheSansCorrespondence" pitchFamily="34" charset="0"/>
                <a:ea typeface="ＭＳ Ｐゴシック" pitchFamily="34" charset="-128"/>
                <a:cs typeface="Arial" charset="0"/>
              </a:rPr>
              <a:t>civil vs </a:t>
            </a:r>
            <a:r>
              <a:rPr lang="en-GB" altLang="de-DE" sz="1600" b="1" smtClean="0">
                <a:latin typeface="TheSansCorrespondence" pitchFamily="34" charset="0"/>
                <a:ea typeface="ＭＳ Ｐゴシック" pitchFamily="34" charset="-128"/>
                <a:cs typeface="Arial" charset="0"/>
              </a:rPr>
              <a:t>“</a:t>
            </a:r>
            <a:r>
              <a:rPr lang="en-GB" altLang="nl-BE" sz="1600" b="1" smtClean="0">
                <a:latin typeface="TheSansCorrespondence" pitchFamily="34" charset="0"/>
                <a:ea typeface="ＭＳ Ｐゴシック" pitchFamily="34" charset="-128"/>
                <a:cs typeface="Arial" charset="0"/>
              </a:rPr>
              <a:t>uncivil</a:t>
            </a:r>
            <a:r>
              <a:rPr lang="en-GB" altLang="de-DE" sz="1600" smtClean="0">
                <a:latin typeface="TheSansCorrespondence" pitchFamily="34" charset="0"/>
                <a:ea typeface="ＭＳ Ｐゴシック" pitchFamily="34" charset="-128"/>
                <a:cs typeface="Arial" charset="0"/>
              </a:rPr>
              <a:t>”</a:t>
            </a:r>
            <a:r>
              <a:rPr lang="en-GB" altLang="nl-BE" sz="1600" smtClean="0">
                <a:latin typeface="TheSansCorrespondence" pitchFamily="34" charset="0"/>
                <a:ea typeface="ＭＳ Ｐゴシック" pitchFamily="34" charset="-128"/>
                <a:cs typeface="Arial" charset="0"/>
              </a:rPr>
              <a:t> society (departure from state of nature)</a:t>
            </a:r>
          </a:p>
          <a:p>
            <a:pPr lvl="1">
              <a:buFontTx/>
              <a:buNone/>
            </a:pPr>
            <a:endParaRPr lang="en-GB" altLang="nl-BE" sz="1600" smtClean="0">
              <a:latin typeface="TheSansCorrespondence" pitchFamily="34" charset="0"/>
              <a:ea typeface="ＭＳ Ｐゴシック" pitchFamily="34" charset="-128"/>
              <a:cs typeface="Arial" charset="0"/>
            </a:endParaRPr>
          </a:p>
          <a:p>
            <a:pPr lvl="1">
              <a:buFontTx/>
              <a:buNone/>
            </a:pPr>
            <a:r>
              <a:rPr lang="en-GB" altLang="nl-BE" sz="1600" b="1" smtClean="0">
                <a:latin typeface="TheSansCorrespondence" pitchFamily="34" charset="0"/>
                <a:ea typeface="ＭＳ Ｐゴシック" pitchFamily="34" charset="-128"/>
                <a:cs typeface="Arial" charset="0"/>
              </a:rPr>
              <a:t>Communitarian notion: </a:t>
            </a:r>
          </a:p>
          <a:p>
            <a:pPr lvl="1">
              <a:buFontTx/>
              <a:buChar char="•"/>
            </a:pPr>
            <a:r>
              <a:rPr lang="en-GB" altLang="nl-BE" sz="1600" smtClean="0">
                <a:latin typeface="TheSansCorrespondence" pitchFamily="34" charset="0"/>
                <a:ea typeface="ＭＳ Ｐゴシック" pitchFamily="34" charset="-128"/>
                <a:cs typeface="Arial" charset="0"/>
              </a:rPr>
              <a:t>significance of </a:t>
            </a:r>
            <a:r>
              <a:rPr lang="en-GB" altLang="nl-BE" sz="1600" b="1" smtClean="0">
                <a:latin typeface="TheSansCorrespondence" pitchFamily="34" charset="0"/>
                <a:ea typeface="ＭＳ Ｐゴシック" pitchFamily="34" charset="-128"/>
                <a:cs typeface="Arial" charset="0"/>
              </a:rPr>
              <a:t>active citizenship &amp; political community</a:t>
            </a:r>
            <a:endParaRPr lang="en-GB" altLang="nl-BE" sz="1600" smtClean="0">
              <a:latin typeface="TheSansCorrespondence" pitchFamily="34" charset="0"/>
              <a:ea typeface="ＭＳ Ｐゴシック" pitchFamily="34" charset="-128"/>
              <a:cs typeface="Arial" charset="0"/>
            </a:endParaRPr>
          </a:p>
          <a:p>
            <a:pPr lvl="1">
              <a:buFontTx/>
              <a:buChar char="•"/>
            </a:pPr>
            <a:r>
              <a:rPr lang="en-GB" altLang="nl-BE" sz="1600" i="1" smtClean="0">
                <a:latin typeface="TheSansCorrespondence" pitchFamily="34" charset="0"/>
                <a:ea typeface="ＭＳ Ｐゴシック" pitchFamily="34" charset="-128"/>
                <a:cs typeface="Arial" charset="0"/>
              </a:rPr>
              <a:t>Transferability: is EU a political community? </a:t>
            </a:r>
            <a:endParaRPr lang="en-GB" altLang="nl-BE" sz="1600" smtClean="0">
              <a:latin typeface="TheSansCorrespondence" pitchFamily="34" charset="0"/>
              <a:ea typeface="ＭＳ Ｐゴシック" pitchFamily="34" charset="-128"/>
              <a:cs typeface="Arial" charset="0"/>
            </a:endParaRPr>
          </a:p>
          <a:p>
            <a:pPr lvl="1">
              <a:buFontTx/>
              <a:buNone/>
            </a:pPr>
            <a:endParaRPr lang="en-GB" altLang="nl-BE" sz="1600" smtClean="0">
              <a:latin typeface="TheSansCorrespondence" pitchFamily="34" charset="0"/>
              <a:ea typeface="ＭＳ Ｐゴシック" pitchFamily="34" charset="-128"/>
              <a:cs typeface="Arial" charset="0"/>
            </a:endParaRPr>
          </a:p>
          <a:p>
            <a:pPr lvl="1">
              <a:buFontTx/>
              <a:buNone/>
            </a:pPr>
            <a:r>
              <a:rPr lang="en-GB" altLang="nl-BE" sz="1600" b="1" smtClean="0">
                <a:latin typeface="TheSansCorrespondence" pitchFamily="34" charset="0"/>
                <a:ea typeface="ＭＳ Ｐゴシック" pitchFamily="34" charset="-128"/>
                <a:cs typeface="Arial" charset="0"/>
              </a:rPr>
              <a:t>Procedural notion: </a:t>
            </a:r>
          </a:p>
          <a:p>
            <a:pPr lvl="1">
              <a:buFontTx/>
              <a:buChar char="•"/>
            </a:pPr>
            <a:r>
              <a:rPr lang="en-GB" altLang="nl-BE" sz="1600" b="1" smtClean="0">
                <a:latin typeface="TheSansCorrespondence" pitchFamily="34" charset="0"/>
                <a:ea typeface="ＭＳ Ｐゴシック" pitchFamily="34" charset="-128"/>
                <a:cs typeface="Arial" charset="0"/>
              </a:rPr>
              <a:t>deliberative democracy </a:t>
            </a:r>
            <a:r>
              <a:rPr lang="en-GB" altLang="nl-BE" sz="1600" smtClean="0">
                <a:latin typeface="TheSansCorrespondence" pitchFamily="34" charset="0"/>
                <a:ea typeface="ＭＳ Ｐゴシック" pitchFamily="34" charset="-128"/>
                <a:cs typeface="Arial" charset="0"/>
              </a:rPr>
              <a:t>in common legal framework to associate </a:t>
            </a:r>
            <a:br>
              <a:rPr lang="en-GB" altLang="nl-BE" sz="1600" smtClean="0">
                <a:latin typeface="TheSansCorrespondence" pitchFamily="34" charset="0"/>
                <a:ea typeface="ＭＳ Ｐゴシック" pitchFamily="34" charset="-128"/>
                <a:cs typeface="Arial" charset="0"/>
              </a:rPr>
            </a:br>
            <a:r>
              <a:rPr lang="en-GB" altLang="nl-BE" sz="1600" smtClean="0">
                <a:latin typeface="TheSansCorrespondence" pitchFamily="34" charset="0"/>
                <a:ea typeface="ＭＳ Ｐゴシック" pitchFamily="34" charset="-128"/>
                <a:cs typeface="Arial" charset="0"/>
              </a:rPr>
              <a:t>and communication in public sphere </a:t>
            </a:r>
          </a:p>
          <a:p>
            <a:pPr lvl="1">
              <a:buFontTx/>
              <a:buChar char="•"/>
            </a:pPr>
            <a:r>
              <a:rPr lang="en-GB" altLang="nl-BE" sz="1600" i="1" smtClean="0">
                <a:latin typeface="TheSansCorrespondence" pitchFamily="34" charset="0"/>
                <a:ea typeface="ＭＳ Ｐゴシック" pitchFamily="34" charset="-128"/>
                <a:cs typeface="Arial" charset="0"/>
              </a:rPr>
              <a:t>Transferability: formally possible (arguable: existence of a public sphere?)</a:t>
            </a:r>
          </a:p>
        </p:txBody>
      </p:sp>
      <p:sp>
        <p:nvSpPr>
          <p:cNvPr id="2" name="Rectangle 5"/>
          <p:cNvSpPr>
            <a:spLocks noChangeArrowheads="1"/>
          </p:cNvSpPr>
          <p:nvPr/>
        </p:nvSpPr>
        <p:spPr bwMode="auto">
          <a:xfrm>
            <a:off x="8502650" y="7366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heSansCorrespondence" pitchFamily="34" charset="0"/>
                <a:ea typeface="ＭＳ Ｐゴシック" pitchFamily="34" charset="-128"/>
              </a:defRPr>
            </a:lvl1pPr>
            <a:lvl2pPr marL="742950" indent="-285750" eaLnBrk="0" hangingPunct="0">
              <a:defRPr sz="2400">
                <a:solidFill>
                  <a:schemeClr val="tx1"/>
                </a:solidFill>
                <a:latin typeface="TheSansCorrespondence" pitchFamily="34" charset="0"/>
                <a:ea typeface="ＭＳ Ｐゴシック" pitchFamily="34" charset="-128"/>
              </a:defRPr>
            </a:lvl2pPr>
            <a:lvl3pPr marL="1143000" indent="-228600" eaLnBrk="0" hangingPunct="0">
              <a:defRPr sz="2400">
                <a:solidFill>
                  <a:schemeClr val="tx1"/>
                </a:solidFill>
                <a:latin typeface="TheSansCorrespondence" pitchFamily="34" charset="0"/>
                <a:ea typeface="ＭＳ Ｐゴシック" pitchFamily="34" charset="-128"/>
              </a:defRPr>
            </a:lvl3pPr>
            <a:lvl4pPr marL="1600200" indent="-228600" eaLnBrk="0" hangingPunct="0">
              <a:defRPr sz="2400">
                <a:solidFill>
                  <a:schemeClr val="tx1"/>
                </a:solidFill>
                <a:latin typeface="TheSansCorrespondence" pitchFamily="34" charset="0"/>
                <a:ea typeface="ＭＳ Ｐゴシック" pitchFamily="34" charset="-128"/>
              </a:defRPr>
            </a:lvl4pPr>
            <a:lvl5pPr marL="2057400" indent="-228600" eaLnBrk="0" hangingPunct="0">
              <a:defRPr sz="2400">
                <a:solidFill>
                  <a:schemeClr val="tx1"/>
                </a:solidFill>
                <a:latin typeface="TheSansCorrespondence"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9pPr>
          </a:lstStyle>
          <a:p>
            <a:pPr eaLnBrk="1" hangingPunct="1"/>
            <a:endParaRPr lang="en-GB" altLang="nl-BE" sz="1800" smtClean="0">
              <a:solidFill>
                <a:srgbClr val="292934"/>
              </a:solidFill>
            </a:endParaRPr>
          </a:p>
        </p:txBody>
      </p:sp>
      <p:pic>
        <p:nvPicPr>
          <p:cNvPr id="7" name="Bild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91100" y="3733800"/>
            <a:ext cx="32766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01700" y="2133600"/>
            <a:ext cx="34417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9919440"/>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6">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55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556">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556">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556">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556">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556">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556">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556">
                                            <p:txEl>
                                              <p:pRg st="12" end="1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556">
                                            <p:txEl>
                                              <p:pRg st="13" end="1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556">
                                            <p:txEl>
                                              <p:pRg st="14" end="14"/>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build="p"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Inhaltsplatzhalter 2"/>
          <p:cNvSpPr>
            <a:spLocks noGrp="1"/>
          </p:cNvSpPr>
          <p:nvPr>
            <p:ph idx="1"/>
          </p:nvPr>
        </p:nvSpPr>
        <p:spPr/>
        <p:txBody>
          <a:bodyPr/>
          <a:lstStyle/>
          <a:p>
            <a:pPr algn="ctr">
              <a:buFontTx/>
              <a:buNone/>
            </a:pPr>
            <a:endParaRPr lang="en-GB" altLang="nl-BE" b="1" smtClean="0">
              <a:solidFill>
                <a:srgbClr val="C00000"/>
              </a:solidFill>
              <a:latin typeface="TheSansCorrespondence" pitchFamily="34" charset="0"/>
              <a:ea typeface="ＭＳ Ｐゴシック" pitchFamily="34" charset="-128"/>
            </a:endParaRPr>
          </a:p>
          <a:p>
            <a:pPr algn="ctr">
              <a:buFontTx/>
              <a:buNone/>
            </a:pPr>
            <a:r>
              <a:rPr lang="en-GB" altLang="nl-BE" b="1" smtClean="0">
                <a:solidFill>
                  <a:srgbClr val="C00000"/>
                </a:solidFill>
                <a:latin typeface="TheSansCorrespondence" pitchFamily="34" charset="0"/>
                <a:ea typeface="ＭＳ Ｐゴシック" pitchFamily="34" charset="-128"/>
              </a:rPr>
              <a:t>… counterweight challenging </a:t>
            </a:r>
            <a:br>
              <a:rPr lang="en-GB" altLang="nl-BE" b="1" smtClean="0">
                <a:solidFill>
                  <a:srgbClr val="C00000"/>
                </a:solidFill>
                <a:latin typeface="TheSansCorrespondence" pitchFamily="34" charset="0"/>
                <a:ea typeface="ＭＳ Ｐゴシック" pitchFamily="34" charset="-128"/>
              </a:rPr>
            </a:br>
            <a:r>
              <a:rPr lang="en-GB" altLang="nl-BE" b="1" smtClean="0">
                <a:solidFill>
                  <a:srgbClr val="C00000"/>
                </a:solidFill>
                <a:latin typeface="TheSansCorrespondence" pitchFamily="34" charset="0"/>
                <a:ea typeface="ＭＳ Ｐゴシック" pitchFamily="34" charset="-128"/>
              </a:rPr>
              <a:t>public authorities (state) </a:t>
            </a:r>
          </a:p>
          <a:p>
            <a:pPr algn="ctr">
              <a:buFontTx/>
              <a:buNone/>
            </a:pPr>
            <a:r>
              <a:rPr lang="en-GB" altLang="nl-BE" b="1" i="1" u="sng" smtClean="0">
                <a:solidFill>
                  <a:srgbClr val="C00000"/>
                </a:solidFill>
                <a:latin typeface="TheSansCorrespondence" pitchFamily="34" charset="0"/>
                <a:ea typeface="ＭＳ Ｐゴシック" pitchFamily="34" charset="-128"/>
              </a:rPr>
              <a:t>Or</a:t>
            </a:r>
            <a:endParaRPr lang="en-GB" altLang="nl-BE" b="1" u="sng" smtClean="0">
              <a:solidFill>
                <a:srgbClr val="C00000"/>
              </a:solidFill>
              <a:latin typeface="TheSansCorrespondence" pitchFamily="34" charset="0"/>
              <a:ea typeface="ＭＳ Ｐゴシック" pitchFamily="34" charset="-128"/>
            </a:endParaRPr>
          </a:p>
          <a:p>
            <a:pPr algn="ctr">
              <a:buFontTx/>
              <a:buNone/>
            </a:pPr>
            <a:r>
              <a:rPr lang="en-GB" altLang="nl-BE" b="1" smtClean="0">
                <a:solidFill>
                  <a:srgbClr val="C00000"/>
                </a:solidFill>
                <a:latin typeface="TheSansCorrespondence" pitchFamily="34" charset="0"/>
                <a:ea typeface="ＭＳ Ｐゴシック" pitchFamily="34" charset="-128"/>
              </a:rPr>
              <a:t>… constitutes CIVILITY in </a:t>
            </a:r>
            <a:br>
              <a:rPr lang="en-GB" altLang="nl-BE" b="1" smtClean="0">
                <a:solidFill>
                  <a:srgbClr val="C00000"/>
                </a:solidFill>
                <a:latin typeface="TheSansCorrespondence" pitchFamily="34" charset="0"/>
                <a:ea typeface="ＭＳ Ｐゴシック" pitchFamily="34" charset="-128"/>
              </a:rPr>
            </a:br>
            <a:r>
              <a:rPr lang="en-GB" altLang="nl-BE" b="1" smtClean="0">
                <a:solidFill>
                  <a:srgbClr val="C00000"/>
                </a:solidFill>
                <a:latin typeface="TheSansCorrespondence" pitchFamily="34" charset="0"/>
                <a:ea typeface="ＭＳ Ｐゴシック" pitchFamily="34" charset="-128"/>
              </a:rPr>
              <a:t>organisation of societal interests</a:t>
            </a:r>
            <a:endParaRPr lang="en-GB" altLang="nl-BE" sz="2800" b="1" smtClean="0">
              <a:ea typeface="ＭＳ Ｐゴシック" pitchFamily="34" charset="-128"/>
              <a:cs typeface="Arial" charset="0"/>
              <a:sym typeface="Wingdings" pitchFamily="2" charset="2"/>
            </a:endParaRPr>
          </a:p>
          <a:p>
            <a:pPr algn="ctr">
              <a:buFontTx/>
              <a:buNone/>
            </a:pPr>
            <a:endParaRPr lang="en-GB" altLang="nl-BE" sz="2800" b="1" smtClean="0">
              <a:ea typeface="ＭＳ Ｐゴシック" pitchFamily="34" charset="-128"/>
              <a:cs typeface="Arial" charset="0"/>
              <a:sym typeface="Wingdings" pitchFamily="2" charset="2"/>
            </a:endParaRPr>
          </a:p>
          <a:p>
            <a:pPr algn="ctr">
              <a:buFontTx/>
              <a:buNone/>
            </a:pPr>
            <a:r>
              <a:rPr lang="en-GB" altLang="nl-BE" sz="2800" b="1" smtClean="0">
                <a:ea typeface="ＭＳ Ｐゴシック" pitchFamily="34" charset="-128"/>
                <a:cs typeface="Arial" charset="0"/>
                <a:sym typeface="Wingdings" pitchFamily="2" charset="2"/>
              </a:rPr>
              <a:t> QUESTION: </a:t>
            </a:r>
            <a:br>
              <a:rPr lang="en-GB" altLang="nl-BE" sz="2800" b="1" smtClean="0">
                <a:ea typeface="ＭＳ Ｐゴシック" pitchFamily="34" charset="-128"/>
                <a:cs typeface="Arial" charset="0"/>
                <a:sym typeface="Wingdings" pitchFamily="2" charset="2"/>
              </a:rPr>
            </a:br>
            <a:r>
              <a:rPr lang="en-GB" altLang="nl-BE" sz="2800" b="1" smtClean="0">
                <a:ea typeface="ＭＳ Ｐゴシック" pitchFamily="34" charset="-128"/>
                <a:cs typeface="Arial" charset="0"/>
                <a:sym typeface="Wingdings" pitchFamily="2" charset="2"/>
              </a:rPr>
              <a:t>how can this play out in multilevel polity </a:t>
            </a:r>
            <a:br>
              <a:rPr lang="en-GB" altLang="nl-BE" sz="2800" b="1" smtClean="0">
                <a:ea typeface="ＭＳ Ｐゴシック" pitchFamily="34" charset="-128"/>
                <a:cs typeface="Arial" charset="0"/>
                <a:sym typeface="Wingdings" pitchFamily="2" charset="2"/>
              </a:rPr>
            </a:br>
            <a:r>
              <a:rPr lang="en-GB" altLang="nl-BE" sz="2800" b="1" smtClean="0">
                <a:ea typeface="ＭＳ Ｐゴシック" pitchFamily="34" charset="-128"/>
                <a:cs typeface="Arial" charset="0"/>
                <a:sym typeface="Wingdings" pitchFamily="2" charset="2"/>
              </a:rPr>
              <a:t>that lacks basic state features? </a:t>
            </a:r>
            <a:endParaRPr lang="en-GB" altLang="nl-BE" b="1" smtClean="0">
              <a:ea typeface="ＭＳ Ｐゴシック" pitchFamily="34" charset="-128"/>
              <a:cs typeface="Arial" charset="0"/>
            </a:endParaRPr>
          </a:p>
        </p:txBody>
      </p:sp>
      <p:sp>
        <p:nvSpPr>
          <p:cNvPr id="4" name="Titel 4"/>
          <p:cNvSpPr txBox="1">
            <a:spLocks/>
          </p:cNvSpPr>
          <p:nvPr/>
        </p:nvSpPr>
        <p:spPr bwMode="auto">
          <a:xfrm>
            <a:off x="46038" y="908050"/>
            <a:ext cx="9051925" cy="99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eaLnBrk="0" hangingPunct="0">
              <a:defRPr sz="2400">
                <a:solidFill>
                  <a:schemeClr val="tx1"/>
                </a:solidFill>
                <a:latin typeface="TheSansCorrespondence" pitchFamily="34" charset="0"/>
                <a:ea typeface="ＭＳ Ｐゴシック" pitchFamily="34" charset="-128"/>
              </a:defRPr>
            </a:lvl1pPr>
            <a:lvl2pPr marL="742950" indent="-285750" eaLnBrk="0" hangingPunct="0">
              <a:defRPr sz="2400">
                <a:solidFill>
                  <a:schemeClr val="tx1"/>
                </a:solidFill>
                <a:latin typeface="TheSansCorrespondence" pitchFamily="34" charset="0"/>
                <a:ea typeface="ＭＳ Ｐゴシック" pitchFamily="34" charset="-128"/>
              </a:defRPr>
            </a:lvl2pPr>
            <a:lvl3pPr marL="1143000" indent="-228600" eaLnBrk="0" hangingPunct="0">
              <a:defRPr sz="2400">
                <a:solidFill>
                  <a:schemeClr val="tx1"/>
                </a:solidFill>
                <a:latin typeface="TheSansCorrespondence" pitchFamily="34" charset="0"/>
                <a:ea typeface="ＭＳ Ｐゴシック" pitchFamily="34" charset="-128"/>
              </a:defRPr>
            </a:lvl3pPr>
            <a:lvl4pPr marL="1600200" indent="-228600" eaLnBrk="0" hangingPunct="0">
              <a:defRPr sz="2400">
                <a:solidFill>
                  <a:schemeClr val="tx1"/>
                </a:solidFill>
                <a:latin typeface="TheSansCorrespondence" pitchFamily="34" charset="0"/>
                <a:ea typeface="ＭＳ Ｐゴシック" pitchFamily="34" charset="-128"/>
              </a:defRPr>
            </a:lvl4pPr>
            <a:lvl5pPr marL="2057400" indent="-228600" eaLnBrk="0" hangingPunct="0">
              <a:defRPr sz="2400">
                <a:solidFill>
                  <a:schemeClr val="tx1"/>
                </a:solidFill>
                <a:latin typeface="TheSansCorrespondence"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9pPr>
          </a:lstStyle>
          <a:p>
            <a:pPr algn="ctr"/>
            <a:r>
              <a:rPr lang="en-GB" altLang="nl-BE" sz="3100" b="1" smtClean="0">
                <a:solidFill>
                  <a:srgbClr val="C00000"/>
                </a:solidFill>
                <a:latin typeface="Arial" charset="0"/>
                <a:cs typeface="Arial" charset="0"/>
              </a:rPr>
              <a:t>Civil society is …</a:t>
            </a:r>
          </a:p>
        </p:txBody>
      </p:sp>
    </p:spTree>
    <p:extLst>
      <p:ext uri="{BB962C8B-B14F-4D97-AF65-F5344CB8AC3E}">
        <p14:creationId xmlns:p14="http://schemas.microsoft.com/office/powerpoint/2010/main" val="128579342"/>
      </p:ext>
    </p:extLst>
  </p:cSld>
  <p:clrMapOvr>
    <a:masterClrMapping/>
  </p:clrMapOvr>
  <p:transition>
    <p:zoom/>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6"/>
          <p:cNvSpPr txBox="1">
            <a:spLocks noChangeArrowheads="1"/>
          </p:cNvSpPr>
          <p:nvPr/>
        </p:nvSpPr>
        <p:spPr bwMode="auto">
          <a:xfrm>
            <a:off x="685800" y="533400"/>
            <a:ext cx="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heSansCorrespondence" pitchFamily="34" charset="0"/>
                <a:ea typeface="ＭＳ Ｐゴシック" pitchFamily="34" charset="-128"/>
              </a:defRPr>
            </a:lvl1pPr>
            <a:lvl2pPr marL="742950" indent="-285750" eaLnBrk="0" hangingPunct="0">
              <a:defRPr sz="2400">
                <a:solidFill>
                  <a:schemeClr val="tx1"/>
                </a:solidFill>
                <a:latin typeface="TheSansCorrespondence" pitchFamily="34" charset="0"/>
                <a:ea typeface="ＭＳ Ｐゴシック" pitchFamily="34" charset="-128"/>
              </a:defRPr>
            </a:lvl2pPr>
            <a:lvl3pPr marL="1143000" indent="-228600" eaLnBrk="0" hangingPunct="0">
              <a:defRPr sz="2400">
                <a:solidFill>
                  <a:schemeClr val="tx1"/>
                </a:solidFill>
                <a:latin typeface="TheSansCorrespondence" pitchFamily="34" charset="0"/>
                <a:ea typeface="ＭＳ Ｐゴシック" pitchFamily="34" charset="-128"/>
              </a:defRPr>
            </a:lvl3pPr>
            <a:lvl4pPr marL="1600200" indent="-228600" eaLnBrk="0" hangingPunct="0">
              <a:defRPr sz="2400">
                <a:solidFill>
                  <a:schemeClr val="tx1"/>
                </a:solidFill>
                <a:latin typeface="TheSansCorrespondence" pitchFamily="34" charset="0"/>
                <a:ea typeface="ＭＳ Ｐゴシック" pitchFamily="34" charset="-128"/>
              </a:defRPr>
            </a:lvl4pPr>
            <a:lvl5pPr marL="2057400" indent="-228600" eaLnBrk="0" hangingPunct="0">
              <a:defRPr sz="2400">
                <a:solidFill>
                  <a:schemeClr val="tx1"/>
                </a:solidFill>
                <a:latin typeface="TheSansCorrespondence"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9pPr>
          </a:lstStyle>
          <a:p>
            <a:endParaRPr lang="de-DE" altLang="nl-BE" sz="2800" smtClean="0">
              <a:solidFill>
                <a:srgbClr val="990000"/>
              </a:solidFill>
              <a:latin typeface="TheSans 7-Bold" charset="0"/>
              <a:cs typeface="Arial" charset="0"/>
            </a:endParaRPr>
          </a:p>
        </p:txBody>
      </p:sp>
      <p:sp>
        <p:nvSpPr>
          <p:cNvPr id="26627" name="Titel 4"/>
          <p:cNvSpPr>
            <a:spLocks noGrp="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GB" sz="3200" dirty="0">
                <a:solidFill>
                  <a:srgbClr val="C00000"/>
                </a:solidFill>
                <a:cs typeface="Arial" charset="0"/>
              </a:rPr>
              <a:t>Definitions of </a:t>
            </a:r>
            <a:r>
              <a:rPr lang="en-GB" sz="3200" dirty="0" smtClean="0">
                <a:solidFill>
                  <a:srgbClr val="C00000"/>
                </a:solidFill>
                <a:cs typeface="Arial" charset="0"/>
              </a:rPr>
              <a:t>civil society in </a:t>
            </a:r>
            <a:r>
              <a:rPr lang="en-GB" sz="3200" dirty="0">
                <a:solidFill>
                  <a:srgbClr val="C00000"/>
                </a:solidFill>
                <a:cs typeface="Arial" charset="0"/>
              </a:rPr>
              <a:t>the EU </a:t>
            </a:r>
          </a:p>
        </p:txBody>
      </p:sp>
      <p:sp>
        <p:nvSpPr>
          <p:cNvPr id="26628" name="Inhaltsplatzhalter 5"/>
          <p:cNvSpPr>
            <a:spLocks noGrp="1"/>
          </p:cNvSpPr>
          <p:nvPr>
            <p:ph idx="1"/>
          </p:nvPr>
        </p:nvSpPr>
        <p:spPr>
          <a:xfrm>
            <a:off x="381000" y="1371600"/>
            <a:ext cx="8367713" cy="5105400"/>
          </a:xfrm>
        </p:spPr>
        <p:txBody>
          <a:bodyPr/>
          <a:lstStyle/>
          <a:p>
            <a:pPr>
              <a:buFontTx/>
              <a:buNone/>
            </a:pPr>
            <a:endParaRPr lang="en-US" altLang="nl-BE" sz="1100" smtClean="0">
              <a:ea typeface="ＭＳ Ｐゴシック" pitchFamily="34" charset="-128"/>
              <a:cs typeface="Arial" charset="0"/>
            </a:endParaRPr>
          </a:p>
          <a:p>
            <a:r>
              <a:rPr lang="en-US" altLang="nl-BE" sz="2200" smtClean="0">
                <a:latin typeface="TheSansCorrespondence" pitchFamily="34" charset="0"/>
                <a:ea typeface="ＭＳ Ｐゴシック" pitchFamily="34" charset="-128"/>
                <a:cs typeface="Arial" charset="0"/>
              </a:rPr>
              <a:t>Transfer of CS definitions to EU context, one dominant interest: </a:t>
            </a:r>
          </a:p>
          <a:p>
            <a:pPr>
              <a:buFontTx/>
              <a:buNone/>
            </a:pPr>
            <a:r>
              <a:rPr lang="en-US" altLang="nl-BE" sz="2000" smtClean="0">
                <a:latin typeface="TheSansCorrespondence" pitchFamily="34" charset="0"/>
                <a:ea typeface="ＭＳ Ｐゴシック" pitchFamily="34" charset="-128"/>
                <a:cs typeface="Arial" charset="0"/>
              </a:rPr>
              <a:t>		</a:t>
            </a:r>
            <a:r>
              <a:rPr lang="en-US" altLang="nl-BE" sz="2000" b="1" smtClean="0">
                <a:latin typeface="TheSansCorrespondence" pitchFamily="34" charset="0"/>
                <a:ea typeface="ＭＳ Ｐゴシック" pitchFamily="34" charset="-128"/>
                <a:cs typeface="Arial" charset="0"/>
              </a:rPr>
              <a:t>Can CS enhance democratic quality of the EU? </a:t>
            </a:r>
          </a:p>
          <a:p>
            <a:pPr>
              <a:buFontTx/>
              <a:buNone/>
            </a:pPr>
            <a:endParaRPr lang="en-US" altLang="nl-BE" sz="2000" b="1" smtClean="0">
              <a:latin typeface="TheSansCorrespondence" pitchFamily="34" charset="0"/>
              <a:ea typeface="ＭＳ Ｐゴシック" pitchFamily="34" charset="-128"/>
              <a:cs typeface="Arial" charset="0"/>
            </a:endParaRPr>
          </a:p>
          <a:p>
            <a:r>
              <a:rPr lang="en-US" altLang="nl-BE" sz="2200" smtClean="0">
                <a:latin typeface="TheSansCorrespondence" pitchFamily="34" charset="0"/>
                <a:ea typeface="ＭＳ Ｐゴシック" pitchFamily="34" charset="-128"/>
                <a:cs typeface="Arial" charset="0"/>
              </a:rPr>
              <a:t>Competing conceptions in scholarship (Kohler-Koch, 2011): </a:t>
            </a:r>
          </a:p>
          <a:p>
            <a:pPr lvl="1"/>
            <a:r>
              <a:rPr lang="en-US" altLang="nl-BE" sz="1800" b="1" smtClean="0">
                <a:latin typeface="TheSansCorrespondence" pitchFamily="34" charset="0"/>
                <a:ea typeface="ＭＳ Ｐゴシック" pitchFamily="34" charset="-128"/>
                <a:cs typeface="Arial" charset="0"/>
              </a:rPr>
              <a:t>EU = multilevel institutional setting</a:t>
            </a:r>
          </a:p>
          <a:p>
            <a:pPr lvl="1">
              <a:buFontTx/>
              <a:buNone/>
            </a:pPr>
            <a:r>
              <a:rPr lang="en-US" altLang="nl-BE" sz="1800" smtClean="0">
                <a:latin typeface="TheSansCorrespondence" pitchFamily="34" charset="0"/>
                <a:ea typeface="ＭＳ Ｐゴシック" pitchFamily="34" charset="-128"/>
                <a:cs typeface="Arial" charset="0"/>
              </a:rPr>
              <a:t>	&gt; CS = sum of non-governmental, non profit-oriented associations</a:t>
            </a:r>
          </a:p>
          <a:p>
            <a:pPr lvl="1">
              <a:buFontTx/>
              <a:buNone/>
            </a:pPr>
            <a:r>
              <a:rPr lang="en-US" altLang="nl-BE" sz="1800" smtClean="0">
                <a:latin typeface="TheSansCorrespondence" pitchFamily="34" charset="0"/>
                <a:ea typeface="ＭＳ Ｐゴシック" pitchFamily="34" charset="-128"/>
                <a:cs typeface="Arial" charset="0"/>
              </a:rPr>
              <a:t>	&gt; role CS: transmission belt in political system, policy input (besides 	experts)</a:t>
            </a:r>
          </a:p>
          <a:p>
            <a:pPr lvl="1"/>
            <a:r>
              <a:rPr lang="en-US" altLang="nl-BE" sz="1800" b="1" smtClean="0">
                <a:latin typeface="TheSansCorrespondence" pitchFamily="34" charset="0"/>
                <a:ea typeface="ＭＳ Ｐゴシック" pitchFamily="34" charset="-128"/>
                <a:cs typeface="Arial" charset="0"/>
              </a:rPr>
              <a:t>EU = multilevel governance including private actors</a:t>
            </a:r>
          </a:p>
          <a:p>
            <a:pPr lvl="1">
              <a:buFontTx/>
              <a:buNone/>
            </a:pPr>
            <a:r>
              <a:rPr lang="en-US" altLang="nl-BE" sz="1800" smtClean="0">
                <a:latin typeface="TheSansCorrespondence" pitchFamily="34" charset="0"/>
                <a:ea typeface="ＭＳ Ｐゴシック" pitchFamily="34" charset="-128"/>
                <a:cs typeface="Arial" charset="0"/>
              </a:rPr>
              <a:t>	&gt; CS = stakeholders and affected citizens of EU policies</a:t>
            </a:r>
          </a:p>
          <a:p>
            <a:pPr lvl="1">
              <a:buFontTx/>
              <a:buNone/>
            </a:pPr>
            <a:r>
              <a:rPr lang="en-US" altLang="nl-BE" sz="1800" smtClean="0">
                <a:latin typeface="TheSansCorrespondence" pitchFamily="34" charset="0"/>
                <a:ea typeface="ＭＳ Ｐゴシック" pitchFamily="34" charset="-128"/>
                <a:cs typeface="Arial" charset="0"/>
              </a:rPr>
              <a:t>	&gt; role CS: co-producers of governance, shaping/implem. policies, </a:t>
            </a:r>
          </a:p>
          <a:p>
            <a:pPr lvl="1"/>
            <a:r>
              <a:rPr lang="en-US" altLang="nl-BE" sz="1800" b="1" smtClean="0">
                <a:latin typeface="TheSansCorrespondence" pitchFamily="34" charset="0"/>
                <a:ea typeface="ＭＳ Ｐゴシック" pitchFamily="34" charset="-128"/>
                <a:cs typeface="Arial" charset="0"/>
              </a:rPr>
              <a:t>EU = polity in the making, based on transnational public sphere  </a:t>
            </a:r>
          </a:p>
          <a:p>
            <a:pPr lvl="1">
              <a:buFontTx/>
              <a:buNone/>
            </a:pPr>
            <a:r>
              <a:rPr lang="en-US" altLang="nl-BE" sz="1800" smtClean="0">
                <a:latin typeface="TheSansCorrespondence" pitchFamily="34" charset="0"/>
                <a:ea typeface="ＭＳ Ｐゴシック" pitchFamily="34" charset="-128"/>
                <a:cs typeface="Arial" charset="0"/>
              </a:rPr>
              <a:t>	&gt; CS = engaged citizens/non-profit organisations, shape public discourse </a:t>
            </a:r>
          </a:p>
          <a:p>
            <a:pPr lvl="1">
              <a:buFontTx/>
              <a:buNone/>
            </a:pPr>
            <a:r>
              <a:rPr lang="en-US" altLang="nl-BE" sz="1800" smtClean="0">
                <a:latin typeface="TheSansCorrespondence" pitchFamily="34" charset="0"/>
                <a:ea typeface="ＭＳ Ｐゴシック" pitchFamily="34" charset="-128"/>
                <a:cs typeface="Arial" charset="0"/>
              </a:rPr>
              <a:t>	&gt; role CS: society vs. EU politics, pol. order, pub. discourse, transnat. 	dialogue</a:t>
            </a:r>
          </a:p>
          <a:p>
            <a:pPr algn="ctr">
              <a:buFontTx/>
              <a:buNone/>
            </a:pPr>
            <a:endParaRPr lang="en-US" altLang="nl-BE" sz="1800" b="1" smtClean="0">
              <a:solidFill>
                <a:srgbClr val="C00000"/>
              </a:solidFill>
              <a:latin typeface="TheSansCorrespondence" pitchFamily="34" charset="0"/>
              <a:ea typeface="ＭＳ Ｐゴシック" pitchFamily="34" charset="-128"/>
            </a:endParaRPr>
          </a:p>
        </p:txBody>
      </p:sp>
      <p:sp>
        <p:nvSpPr>
          <p:cNvPr id="2" name="Rectangle 5"/>
          <p:cNvSpPr>
            <a:spLocks noChangeArrowheads="1"/>
          </p:cNvSpPr>
          <p:nvPr/>
        </p:nvSpPr>
        <p:spPr bwMode="auto">
          <a:xfrm>
            <a:off x="8502650" y="7366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heSansCorrespondence" pitchFamily="34" charset="0"/>
                <a:ea typeface="ＭＳ Ｐゴシック" pitchFamily="34" charset="-128"/>
              </a:defRPr>
            </a:lvl1pPr>
            <a:lvl2pPr marL="742950" indent="-285750" eaLnBrk="0" hangingPunct="0">
              <a:defRPr sz="2400">
                <a:solidFill>
                  <a:schemeClr val="tx1"/>
                </a:solidFill>
                <a:latin typeface="TheSansCorrespondence" pitchFamily="34" charset="0"/>
                <a:ea typeface="ＭＳ Ｐゴシック" pitchFamily="34" charset="-128"/>
              </a:defRPr>
            </a:lvl2pPr>
            <a:lvl3pPr marL="1143000" indent="-228600" eaLnBrk="0" hangingPunct="0">
              <a:defRPr sz="2400">
                <a:solidFill>
                  <a:schemeClr val="tx1"/>
                </a:solidFill>
                <a:latin typeface="TheSansCorrespondence" pitchFamily="34" charset="0"/>
                <a:ea typeface="ＭＳ Ｐゴシック" pitchFamily="34" charset="-128"/>
              </a:defRPr>
            </a:lvl3pPr>
            <a:lvl4pPr marL="1600200" indent="-228600" eaLnBrk="0" hangingPunct="0">
              <a:defRPr sz="2400">
                <a:solidFill>
                  <a:schemeClr val="tx1"/>
                </a:solidFill>
                <a:latin typeface="TheSansCorrespondence" pitchFamily="34" charset="0"/>
                <a:ea typeface="ＭＳ Ｐゴシック" pitchFamily="34" charset="-128"/>
              </a:defRPr>
            </a:lvl4pPr>
            <a:lvl5pPr marL="2057400" indent="-228600" eaLnBrk="0" hangingPunct="0">
              <a:defRPr sz="2400">
                <a:solidFill>
                  <a:schemeClr val="tx1"/>
                </a:solidFill>
                <a:latin typeface="TheSansCorrespondence"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9pPr>
          </a:lstStyle>
          <a:p>
            <a:pPr eaLnBrk="1" hangingPunct="1"/>
            <a:endParaRPr lang="en-GB" altLang="nl-BE" sz="1800" smtClean="0">
              <a:solidFill>
                <a:srgbClr val="292934"/>
              </a:solidFill>
            </a:endParaRPr>
          </a:p>
        </p:txBody>
      </p:sp>
    </p:spTree>
    <p:extLst>
      <p:ext uri="{BB962C8B-B14F-4D97-AF65-F5344CB8AC3E}">
        <p14:creationId xmlns:p14="http://schemas.microsoft.com/office/powerpoint/2010/main" val="4169224641"/>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8">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8">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628">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628">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628">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628">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628">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628">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628">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628">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628">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Inhaltsplatzhalter 2"/>
          <p:cNvSpPr>
            <a:spLocks noGrp="1"/>
          </p:cNvSpPr>
          <p:nvPr>
            <p:ph idx="1"/>
          </p:nvPr>
        </p:nvSpPr>
        <p:spPr>
          <a:xfrm>
            <a:off x="457200" y="2008188"/>
            <a:ext cx="8229600" cy="4876800"/>
          </a:xfrm>
        </p:spPr>
        <p:txBody>
          <a:bodyPr/>
          <a:lstStyle/>
          <a:p>
            <a:pPr algn="ctr">
              <a:buFontTx/>
              <a:buNone/>
            </a:pPr>
            <a:endParaRPr lang="en-US" altLang="nl-BE" b="1" smtClean="0">
              <a:solidFill>
                <a:srgbClr val="C00000"/>
              </a:solidFill>
              <a:latin typeface="TheSansCorrespondence" pitchFamily="34" charset="0"/>
              <a:ea typeface="ＭＳ Ｐゴシック" pitchFamily="34" charset="-128"/>
            </a:endParaRPr>
          </a:p>
          <a:p>
            <a:pPr algn="ctr">
              <a:buFontTx/>
              <a:buNone/>
            </a:pPr>
            <a:r>
              <a:rPr lang="en-US" altLang="nl-BE" b="1" smtClean="0">
                <a:solidFill>
                  <a:srgbClr val="C00000"/>
                </a:solidFill>
                <a:latin typeface="TheSansCorrespondence" pitchFamily="34" charset="0"/>
                <a:ea typeface="ＭＳ Ｐゴシック" pitchFamily="34" charset="-128"/>
              </a:rPr>
              <a:t>Ambiguous Concept:  </a:t>
            </a:r>
            <a:br>
              <a:rPr lang="en-US" altLang="nl-BE" b="1" smtClean="0">
                <a:solidFill>
                  <a:srgbClr val="C00000"/>
                </a:solidFill>
                <a:latin typeface="TheSansCorrespondence" pitchFamily="34" charset="0"/>
                <a:ea typeface="ＭＳ Ｐゴシック" pitchFamily="34" charset="-128"/>
              </a:rPr>
            </a:br>
            <a:r>
              <a:rPr lang="en-US" altLang="nl-BE" smtClean="0">
                <a:solidFill>
                  <a:srgbClr val="C00000"/>
                </a:solidFill>
                <a:latin typeface="TheSansCorrespondence" pitchFamily="34" charset="0"/>
                <a:ea typeface="ＭＳ Ｐゴシック" pitchFamily="34" charset="-128"/>
              </a:rPr>
              <a:t>dependent on image of EU, </a:t>
            </a:r>
            <a:br>
              <a:rPr lang="en-US" altLang="nl-BE" smtClean="0">
                <a:solidFill>
                  <a:srgbClr val="C00000"/>
                </a:solidFill>
                <a:latin typeface="TheSansCorrespondence" pitchFamily="34" charset="0"/>
                <a:ea typeface="ＭＳ Ｐゴシック" pitchFamily="34" charset="-128"/>
              </a:rPr>
            </a:br>
            <a:r>
              <a:rPr lang="en-US" altLang="nl-BE" smtClean="0">
                <a:solidFill>
                  <a:srgbClr val="C00000"/>
                </a:solidFill>
                <a:latin typeface="TheSansCorrespondence" pitchFamily="34" charset="0"/>
                <a:ea typeface="ＭＳ Ｐゴシック" pitchFamily="34" charset="-128"/>
              </a:rPr>
              <a:t>on definition of </a:t>
            </a:r>
            <a:r>
              <a:rPr lang="ja-JP" altLang="en-US" smtClean="0">
                <a:solidFill>
                  <a:srgbClr val="C00000"/>
                </a:solidFill>
                <a:latin typeface="TheSansCorrespondence" pitchFamily="34" charset="0"/>
                <a:ea typeface="ＭＳ Ｐゴシック" pitchFamily="34" charset="-128"/>
              </a:rPr>
              <a:t>‘</a:t>
            </a:r>
            <a:r>
              <a:rPr lang="en-US" altLang="ja-JP" smtClean="0">
                <a:solidFill>
                  <a:srgbClr val="C00000"/>
                </a:solidFill>
                <a:latin typeface="TheSansCorrespondence" pitchFamily="34" charset="0"/>
                <a:ea typeface="ＭＳ Ｐゴシック" pitchFamily="34" charset="-128"/>
              </a:rPr>
              <a:t>democratic deficit’</a:t>
            </a:r>
            <a:r>
              <a:rPr lang="de-DE" altLang="ja-JP" smtClean="0">
                <a:solidFill>
                  <a:srgbClr val="C00000"/>
                </a:solidFill>
                <a:latin typeface="TheSansCorrespondence" pitchFamily="34" charset="0"/>
                <a:ea typeface="ＭＳ Ｐゴシック" pitchFamily="34" charset="-128"/>
              </a:rPr>
              <a:t/>
            </a:r>
            <a:br>
              <a:rPr lang="de-DE" altLang="ja-JP" smtClean="0">
                <a:solidFill>
                  <a:srgbClr val="C00000"/>
                </a:solidFill>
                <a:latin typeface="TheSansCorrespondence" pitchFamily="34" charset="0"/>
                <a:ea typeface="ＭＳ Ｐゴシック" pitchFamily="34" charset="-128"/>
              </a:rPr>
            </a:br>
            <a:r>
              <a:rPr lang="en-US" altLang="ja-JP" smtClean="0">
                <a:solidFill>
                  <a:srgbClr val="C00000"/>
                </a:solidFill>
                <a:latin typeface="TheSansCorrespondence" pitchFamily="34" charset="0"/>
                <a:ea typeface="ＭＳ Ｐゴシック" pitchFamily="34" charset="-128"/>
              </a:rPr>
              <a:t>and normative stand-point on CS</a:t>
            </a:r>
            <a:endParaRPr lang="en-US" altLang="ja-JP" smtClean="0">
              <a:latin typeface="TheSansCorrespondence" pitchFamily="34" charset="0"/>
              <a:ea typeface="ＭＳ Ｐゴシック" pitchFamily="34" charset="-128"/>
            </a:endParaRPr>
          </a:p>
          <a:p>
            <a:pPr algn="ctr">
              <a:buFontTx/>
              <a:buNone/>
            </a:pPr>
            <a:endParaRPr lang="en-US" altLang="nl-BE" sz="2800" smtClean="0">
              <a:latin typeface="TheSansCorrespondence" pitchFamily="34" charset="0"/>
              <a:ea typeface="ＭＳ Ｐゴシック" pitchFamily="34" charset="-128"/>
              <a:cs typeface="Arial" charset="0"/>
            </a:endParaRPr>
          </a:p>
          <a:p>
            <a:pPr algn="ctr">
              <a:buFontTx/>
              <a:buNone/>
            </a:pPr>
            <a:r>
              <a:rPr lang="en-US" altLang="nl-BE" sz="2800" smtClean="0">
                <a:latin typeface="TheSansCorrespondence" pitchFamily="34" charset="0"/>
                <a:ea typeface="ＭＳ Ｐゴシック" pitchFamily="34" charset="-128"/>
                <a:cs typeface="Arial" charset="0"/>
              </a:rPr>
              <a:t>Two scholars who refer to civil society and the EU may not necessarily mean the same thing</a:t>
            </a:r>
          </a:p>
          <a:p>
            <a:pPr algn="ctr">
              <a:buFontTx/>
              <a:buNone/>
            </a:pPr>
            <a:r>
              <a:rPr lang="en-US" altLang="nl-BE" sz="2800" smtClean="0">
                <a:latin typeface="TheSansCorrespondence" pitchFamily="34" charset="0"/>
                <a:ea typeface="ＭＳ Ｐゴシック" pitchFamily="34" charset="-128"/>
                <a:cs typeface="Arial" charset="0"/>
              </a:rPr>
              <a:t>(Finke 2007)  </a:t>
            </a:r>
          </a:p>
          <a:p>
            <a:endParaRPr lang="de-DE" altLang="nl-BE" smtClean="0">
              <a:latin typeface="TheSansCorrespondence" pitchFamily="34" charset="0"/>
              <a:ea typeface="ＭＳ Ｐゴシック" pitchFamily="34" charset="-128"/>
            </a:endParaRPr>
          </a:p>
        </p:txBody>
      </p:sp>
      <p:sp>
        <p:nvSpPr>
          <p:cNvPr id="5" name="Titel 4"/>
          <p:cNvSpPr>
            <a:spLocks noGrp="1"/>
          </p:cNvSpPr>
          <p:nvPr>
            <p:ph type="title"/>
          </p:nvPr>
        </p:nvSpPr>
        <p:spPr bwMode="auto">
          <a:xfrm>
            <a:off x="457200" y="908050"/>
            <a:ext cx="8229600" cy="990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0000"/>
          </a:bodyPr>
          <a:lstStyle/>
          <a:p>
            <a:pPr algn="ctr">
              <a:defRPr/>
            </a:pPr>
            <a:r>
              <a:rPr lang="en-GB" sz="3200" b="1" dirty="0" smtClean="0">
                <a:solidFill>
                  <a:srgbClr val="C00000"/>
                </a:solidFill>
                <a:cs typeface="Arial" charset="0"/>
              </a:rPr>
              <a:t>Sum:</a:t>
            </a:r>
            <a:r>
              <a:rPr lang="en-GB" sz="3200" b="1" dirty="0">
                <a:solidFill>
                  <a:srgbClr val="C00000"/>
                </a:solidFill>
                <a:cs typeface="Arial" charset="0"/>
              </a:rPr>
              <a:t> </a:t>
            </a:r>
            <a:r>
              <a:rPr lang="en-GB" sz="3200" b="1" dirty="0" smtClean="0">
                <a:solidFill>
                  <a:srgbClr val="C00000"/>
                </a:solidFill>
                <a:cs typeface="Arial" charset="0"/>
              </a:rPr>
              <a:t/>
            </a:r>
            <a:br>
              <a:rPr lang="en-GB" sz="3200" b="1" dirty="0" smtClean="0">
                <a:solidFill>
                  <a:srgbClr val="C00000"/>
                </a:solidFill>
                <a:cs typeface="Arial" charset="0"/>
              </a:rPr>
            </a:br>
            <a:r>
              <a:rPr lang="en-GB" sz="3200" b="1" dirty="0" smtClean="0">
                <a:solidFill>
                  <a:srgbClr val="C00000"/>
                </a:solidFill>
                <a:cs typeface="Arial" charset="0"/>
              </a:rPr>
              <a:t>What is the EU civil society?</a:t>
            </a:r>
            <a:endParaRPr lang="en-GB" sz="3200" b="1" dirty="0">
              <a:solidFill>
                <a:srgbClr val="C00000"/>
              </a:solidFill>
              <a:cs typeface="Arial" charset="0"/>
            </a:endParaRPr>
          </a:p>
        </p:txBody>
      </p:sp>
    </p:spTree>
    <p:extLst>
      <p:ext uri="{BB962C8B-B14F-4D97-AF65-F5344CB8AC3E}">
        <p14:creationId xmlns:p14="http://schemas.microsoft.com/office/powerpoint/2010/main" val="4282145191"/>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67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67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Inhaltsplatzhalter 2"/>
          <p:cNvSpPr>
            <a:spLocks noGrp="1"/>
          </p:cNvSpPr>
          <p:nvPr>
            <p:ph idx="1"/>
          </p:nvPr>
        </p:nvSpPr>
        <p:spPr>
          <a:xfrm>
            <a:off x="76200" y="2349500"/>
            <a:ext cx="8610600" cy="3776663"/>
          </a:xfrm>
        </p:spPr>
        <p:txBody>
          <a:bodyPr/>
          <a:lstStyle/>
          <a:p>
            <a:pPr algn="ctr">
              <a:buFontTx/>
              <a:buNone/>
            </a:pPr>
            <a:endParaRPr lang="en-GB" altLang="nl-BE" smtClean="0">
              <a:solidFill>
                <a:srgbClr val="C00000"/>
              </a:solidFill>
              <a:ea typeface="ＭＳ Ｐゴシック" pitchFamily="34" charset="-128"/>
              <a:cs typeface="Arial" charset="0"/>
            </a:endParaRPr>
          </a:p>
          <a:p>
            <a:pPr algn="ctr">
              <a:buFontTx/>
              <a:buNone/>
            </a:pPr>
            <a:endParaRPr lang="en-GB" altLang="nl-BE" smtClean="0">
              <a:solidFill>
                <a:srgbClr val="C00000"/>
              </a:solidFill>
              <a:ea typeface="ＭＳ Ｐゴシック" pitchFamily="34" charset="-128"/>
              <a:cs typeface="Arial" charset="0"/>
            </a:endParaRPr>
          </a:p>
          <a:p>
            <a:pPr algn="ctr">
              <a:buFontTx/>
              <a:buNone/>
            </a:pPr>
            <a:endParaRPr lang="en-GB" altLang="nl-BE" smtClean="0">
              <a:solidFill>
                <a:srgbClr val="C00000"/>
              </a:solidFill>
              <a:ea typeface="ＭＳ Ｐゴシック" pitchFamily="34" charset="-128"/>
              <a:cs typeface="Arial" charset="0"/>
            </a:endParaRPr>
          </a:p>
          <a:p>
            <a:pPr algn="ctr">
              <a:buFontTx/>
              <a:buNone/>
            </a:pPr>
            <a:endParaRPr lang="en-GB" altLang="nl-BE" smtClean="0">
              <a:solidFill>
                <a:srgbClr val="C00000"/>
              </a:solidFill>
              <a:ea typeface="ＭＳ Ｐゴシック" pitchFamily="34" charset="-128"/>
              <a:cs typeface="Arial" charset="0"/>
            </a:endParaRPr>
          </a:p>
          <a:p>
            <a:pPr algn="ctr">
              <a:buFontTx/>
              <a:buNone/>
            </a:pPr>
            <a:r>
              <a:rPr lang="en-GB" altLang="nl-BE" b="1" smtClean="0">
                <a:solidFill>
                  <a:srgbClr val="C00000"/>
                </a:solidFill>
                <a:ea typeface="ＭＳ Ｐゴシック" pitchFamily="34" charset="-128"/>
                <a:cs typeface="Arial" charset="0"/>
              </a:rPr>
              <a:t> </a:t>
            </a:r>
            <a:endParaRPr lang="de-DE" altLang="nl-BE" b="1" smtClean="0">
              <a:latin typeface="TheSansCorrespondence" pitchFamily="34" charset="0"/>
              <a:ea typeface="ＭＳ Ｐゴシック" pitchFamily="34" charset="-128"/>
            </a:endParaRPr>
          </a:p>
        </p:txBody>
      </p:sp>
      <p:pic>
        <p:nvPicPr>
          <p:cNvPr id="29698" name="Bild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1550" y="2205038"/>
            <a:ext cx="7264400" cy="398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el 4"/>
          <p:cNvSpPr>
            <a:spLocks noGrp="1"/>
          </p:cNvSpPr>
          <p:nvPr>
            <p:ph type="title"/>
          </p:nvPr>
        </p:nvSpPr>
        <p:spPr bwMode="auto">
          <a:xfrm>
            <a:off x="457200" y="908050"/>
            <a:ext cx="8229600" cy="990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0000"/>
          </a:bodyPr>
          <a:lstStyle/>
          <a:p>
            <a:pPr algn="ctr">
              <a:defRPr/>
            </a:pPr>
            <a:r>
              <a:rPr lang="en-GB" sz="3200" b="1" dirty="0" smtClean="0">
                <a:solidFill>
                  <a:srgbClr val="C00000"/>
                </a:solidFill>
                <a:cs typeface="Arial" charset="0"/>
              </a:rPr>
              <a:t>2</a:t>
            </a:r>
            <a:br>
              <a:rPr lang="en-GB" sz="3200" b="1" dirty="0" smtClean="0">
                <a:solidFill>
                  <a:srgbClr val="C00000"/>
                </a:solidFill>
                <a:cs typeface="Arial" charset="0"/>
              </a:rPr>
            </a:br>
            <a:r>
              <a:rPr lang="en-GB" sz="3200" b="1" dirty="0" smtClean="0">
                <a:solidFill>
                  <a:srgbClr val="C00000"/>
                </a:solidFill>
                <a:cs typeface="Arial" charset="0"/>
              </a:rPr>
              <a:t>Which </a:t>
            </a:r>
            <a:r>
              <a:rPr lang="en-GB" sz="3200" b="1" dirty="0">
                <a:solidFill>
                  <a:srgbClr val="C00000"/>
                </a:solidFill>
                <a:cs typeface="Arial" charset="0"/>
              </a:rPr>
              <a:t>roles for civil society in the EU?</a:t>
            </a:r>
            <a:r>
              <a:rPr lang="en-GB" sz="3200" dirty="0">
                <a:solidFill>
                  <a:srgbClr val="C00000"/>
                </a:solidFill>
                <a:cs typeface="Arial" charset="0"/>
              </a:rPr>
              <a:t/>
            </a:r>
            <a:br>
              <a:rPr lang="en-GB" sz="3200" dirty="0">
                <a:solidFill>
                  <a:srgbClr val="C00000"/>
                </a:solidFill>
                <a:cs typeface="Arial" charset="0"/>
              </a:rPr>
            </a:br>
            <a:endParaRPr lang="en-GB" sz="3200" b="1" dirty="0">
              <a:solidFill>
                <a:srgbClr val="C00000"/>
              </a:solidFill>
              <a:cs typeface="Arial" charset="0"/>
            </a:endParaRPr>
          </a:p>
        </p:txBody>
      </p:sp>
    </p:spTree>
    <p:extLst>
      <p:ext uri="{BB962C8B-B14F-4D97-AF65-F5344CB8AC3E}">
        <p14:creationId xmlns:p14="http://schemas.microsoft.com/office/powerpoint/2010/main" val="908973929"/>
      </p:ext>
    </p:extLst>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0" y="323850"/>
            <a:ext cx="8348663" cy="800894"/>
          </a:xfrm>
        </p:spPr>
        <p:txBody>
          <a:bodyPr/>
          <a:lstStyle/>
          <a:p>
            <a:r>
              <a:rPr lang="en-GB" noProof="0" dirty="0" smtClean="0"/>
              <a:t>The context</a:t>
            </a:r>
            <a:br>
              <a:rPr lang="en-GB" noProof="0" dirty="0" smtClean="0"/>
            </a:br>
            <a:r>
              <a:rPr lang="en-GB" noProof="0" dirty="0" smtClean="0"/>
              <a:t>Wage cuts and freezes in the public sector, 2008-2013</a:t>
            </a:r>
            <a:endParaRPr lang="en-GB" noProof="0" dirty="0"/>
          </a:p>
        </p:txBody>
      </p:sp>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00808"/>
            <a:ext cx="8478870" cy="3111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58464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6"/>
          <p:cNvSpPr txBox="1">
            <a:spLocks noChangeArrowheads="1"/>
          </p:cNvSpPr>
          <p:nvPr/>
        </p:nvSpPr>
        <p:spPr bwMode="auto">
          <a:xfrm>
            <a:off x="685800" y="533400"/>
            <a:ext cx="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heSansCorrespondence" pitchFamily="34" charset="0"/>
                <a:ea typeface="ＭＳ Ｐゴシック" pitchFamily="34" charset="-128"/>
              </a:defRPr>
            </a:lvl1pPr>
            <a:lvl2pPr marL="742950" indent="-285750" eaLnBrk="0" hangingPunct="0">
              <a:defRPr sz="2400">
                <a:solidFill>
                  <a:schemeClr val="tx1"/>
                </a:solidFill>
                <a:latin typeface="TheSansCorrespondence" pitchFamily="34" charset="0"/>
                <a:ea typeface="ＭＳ Ｐゴシック" pitchFamily="34" charset="-128"/>
              </a:defRPr>
            </a:lvl2pPr>
            <a:lvl3pPr marL="1143000" indent="-228600" eaLnBrk="0" hangingPunct="0">
              <a:defRPr sz="2400">
                <a:solidFill>
                  <a:schemeClr val="tx1"/>
                </a:solidFill>
                <a:latin typeface="TheSansCorrespondence" pitchFamily="34" charset="0"/>
                <a:ea typeface="ＭＳ Ｐゴシック" pitchFamily="34" charset="-128"/>
              </a:defRPr>
            </a:lvl3pPr>
            <a:lvl4pPr marL="1600200" indent="-228600" eaLnBrk="0" hangingPunct="0">
              <a:defRPr sz="2400">
                <a:solidFill>
                  <a:schemeClr val="tx1"/>
                </a:solidFill>
                <a:latin typeface="TheSansCorrespondence" pitchFamily="34" charset="0"/>
                <a:ea typeface="ＭＳ Ｐゴシック" pitchFamily="34" charset="-128"/>
              </a:defRPr>
            </a:lvl4pPr>
            <a:lvl5pPr marL="2057400" indent="-228600" eaLnBrk="0" hangingPunct="0">
              <a:defRPr sz="2400">
                <a:solidFill>
                  <a:schemeClr val="tx1"/>
                </a:solidFill>
                <a:latin typeface="TheSansCorrespondence"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9pPr>
          </a:lstStyle>
          <a:p>
            <a:endParaRPr lang="de-DE" altLang="nl-BE" sz="2800" smtClean="0">
              <a:solidFill>
                <a:srgbClr val="990000"/>
              </a:solidFill>
              <a:latin typeface="TheSans 7-Bold" charset="0"/>
              <a:cs typeface="Arial" charset="0"/>
            </a:endParaRPr>
          </a:p>
        </p:txBody>
      </p:sp>
      <p:sp>
        <p:nvSpPr>
          <p:cNvPr id="30723" name="Titel 4"/>
          <p:cNvSpPr>
            <a:spLocks noGrp="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GB" sz="3200" dirty="0" smtClean="0">
                <a:solidFill>
                  <a:srgbClr val="C00000"/>
                </a:solidFill>
                <a:cs typeface="Arial" charset="0"/>
              </a:rPr>
              <a:t>Civil society </a:t>
            </a:r>
            <a:r>
              <a:rPr lang="en-GB" sz="3200" dirty="0">
                <a:solidFill>
                  <a:srgbClr val="C00000"/>
                </a:solidFill>
                <a:cs typeface="Arial" charset="0"/>
              </a:rPr>
              <a:t>on </a:t>
            </a:r>
            <a:r>
              <a:rPr lang="en-GB" sz="3200" dirty="0" smtClean="0">
                <a:solidFill>
                  <a:srgbClr val="C00000"/>
                </a:solidFill>
                <a:cs typeface="Arial" charset="0"/>
              </a:rPr>
              <a:t>the EU agenda</a:t>
            </a:r>
            <a:endParaRPr lang="en-GB" sz="3200" dirty="0">
              <a:solidFill>
                <a:srgbClr val="C00000"/>
              </a:solidFill>
              <a:cs typeface="Arial" charset="0"/>
            </a:endParaRPr>
          </a:p>
        </p:txBody>
      </p:sp>
      <p:sp>
        <p:nvSpPr>
          <p:cNvPr id="30724" name="Inhaltsplatzhalter 5"/>
          <p:cNvSpPr>
            <a:spLocks noGrp="1"/>
          </p:cNvSpPr>
          <p:nvPr>
            <p:ph idx="1"/>
          </p:nvPr>
        </p:nvSpPr>
        <p:spPr>
          <a:xfrm>
            <a:off x="457200" y="1412875"/>
            <a:ext cx="8229600" cy="5445125"/>
          </a:xfrm>
        </p:spPr>
        <p:txBody>
          <a:bodyPr/>
          <a:lstStyle/>
          <a:p>
            <a:r>
              <a:rPr lang="en-GB" altLang="nl-BE" smtClean="0">
                <a:latin typeface="TheSansCorrespondence" pitchFamily="34" charset="0"/>
                <a:ea typeface="ＭＳ Ｐゴシック" pitchFamily="34" charset="-128"/>
                <a:cs typeface="Arial" charset="0"/>
              </a:rPr>
              <a:t>Traditional role of civil society: limited </a:t>
            </a:r>
          </a:p>
          <a:p>
            <a:pPr lvl="1"/>
            <a:r>
              <a:rPr lang="en-GB" altLang="nl-BE" sz="1800" smtClean="0">
                <a:latin typeface="TheSansCorrespondence" pitchFamily="34" charset="0"/>
                <a:ea typeface="ＭＳ Ｐゴシック" pitchFamily="34" charset="-128"/>
                <a:cs typeface="Arial" charset="0"/>
              </a:rPr>
              <a:t>EU integration as elite project until early 1990s</a:t>
            </a:r>
          </a:p>
          <a:p>
            <a:pPr lvl="1"/>
            <a:r>
              <a:rPr lang="en-GB" altLang="nl-BE" sz="1800" b="1" smtClean="0">
                <a:latin typeface="TheSansCorrespondence" pitchFamily="34" charset="0"/>
                <a:ea typeface="ＭＳ Ｐゴシック" pitchFamily="34" charset="-128"/>
                <a:cs typeface="Arial" charset="0"/>
              </a:rPr>
              <a:t>Shift with Treaty of Maastricht: </a:t>
            </a:r>
            <a:br>
              <a:rPr lang="en-GB" altLang="nl-BE" sz="1800" b="1" smtClean="0">
                <a:latin typeface="TheSansCorrespondence" pitchFamily="34" charset="0"/>
                <a:ea typeface="ＭＳ Ｐゴシック" pitchFamily="34" charset="-128"/>
                <a:cs typeface="Arial" charset="0"/>
              </a:rPr>
            </a:br>
            <a:r>
              <a:rPr lang="en-GB" altLang="nl-BE" sz="1800" b="1" smtClean="0">
                <a:latin typeface="TheSansCorrespondence" pitchFamily="34" charset="0"/>
                <a:ea typeface="ＭＳ Ｐゴシック" pitchFamily="34" charset="-128"/>
                <a:cs typeface="Arial" charset="0"/>
              </a:rPr>
              <a:t>political union + new policies + diversification of coordination</a:t>
            </a:r>
          </a:p>
          <a:p>
            <a:pPr lvl="1">
              <a:buFontTx/>
              <a:buNone/>
            </a:pPr>
            <a:r>
              <a:rPr lang="en-GB" altLang="nl-BE" sz="1800" smtClean="0">
                <a:latin typeface="TheSansCorrespondence" pitchFamily="34" charset="0"/>
                <a:ea typeface="ＭＳ Ｐゴシック" pitchFamily="34" charset="-128"/>
                <a:cs typeface="Arial" charset="0"/>
                <a:sym typeface="Wingdings" pitchFamily="2" charset="2"/>
              </a:rPr>
              <a:t> end of permissive consensus (Hooghe / Marks 2009)</a:t>
            </a:r>
            <a:endParaRPr lang="en-GB" altLang="nl-BE" sz="1800" smtClean="0">
              <a:latin typeface="TheSansCorrespondence" pitchFamily="34" charset="0"/>
              <a:ea typeface="ＭＳ Ｐゴシック" pitchFamily="34" charset="-128"/>
              <a:cs typeface="Arial" charset="0"/>
            </a:endParaRPr>
          </a:p>
          <a:p>
            <a:pPr lvl="1">
              <a:buFontTx/>
              <a:buNone/>
            </a:pPr>
            <a:endParaRPr lang="en-GB" altLang="nl-BE" sz="1400" smtClean="0">
              <a:latin typeface="TheSansCorrespondence" pitchFamily="34" charset="0"/>
              <a:ea typeface="ＭＳ Ｐゴシック" pitchFamily="34" charset="-128"/>
              <a:cs typeface="Arial" charset="0"/>
            </a:endParaRPr>
          </a:p>
          <a:p>
            <a:r>
              <a:rPr lang="en-GB" altLang="nl-BE" smtClean="0">
                <a:latin typeface="TheSansCorrespondence" pitchFamily="34" charset="0"/>
                <a:ea typeface="ＭＳ Ｐゴシック" pitchFamily="34" charset="-128"/>
                <a:cs typeface="Arial" charset="0"/>
              </a:rPr>
              <a:t>Declaratory Documents </a:t>
            </a:r>
            <a:r>
              <a:rPr lang="en-GB" altLang="nl-BE" smtClean="0">
                <a:latin typeface="TheSansCorrespondence" pitchFamily="34" charset="0"/>
                <a:ea typeface="ＭＳ Ｐゴシック" pitchFamily="34" charset="-128"/>
                <a:cs typeface="Arial" charset="0"/>
                <a:sym typeface="Wingdings" pitchFamily="2" charset="2"/>
              </a:rPr>
              <a:t> Inclusion of civil society</a:t>
            </a:r>
            <a:endParaRPr lang="en-GB" altLang="nl-BE" smtClean="0">
              <a:latin typeface="TheSansCorrespondence" pitchFamily="34" charset="0"/>
              <a:ea typeface="ＭＳ Ｐゴシック" pitchFamily="34" charset="-128"/>
              <a:cs typeface="Arial" charset="0"/>
            </a:endParaRPr>
          </a:p>
          <a:p>
            <a:pPr lvl="1"/>
            <a:r>
              <a:rPr lang="en-GB" altLang="nl-BE" sz="1800" b="1" smtClean="0">
                <a:latin typeface="TheSansCorrespondence" pitchFamily="34" charset="0"/>
                <a:ea typeface="ＭＳ Ｐゴシック" pitchFamily="34" charset="-128"/>
                <a:cs typeface="Arial" charset="0"/>
              </a:rPr>
              <a:t>White Paper on Governance </a:t>
            </a:r>
            <a:r>
              <a:rPr lang="en-GB" altLang="nl-BE" sz="1800" smtClean="0">
                <a:latin typeface="TheSansCorrespondence" pitchFamily="34" charset="0"/>
                <a:ea typeface="ＭＳ Ｐゴシック" pitchFamily="34" charset="-128"/>
                <a:cs typeface="Arial" charset="0"/>
              </a:rPr>
              <a:t>(Commission 2001): participation of CS to promote input and output legitimacy </a:t>
            </a:r>
            <a:br>
              <a:rPr lang="en-GB" altLang="nl-BE" sz="1800" smtClean="0">
                <a:latin typeface="TheSansCorrespondence" pitchFamily="34" charset="0"/>
                <a:ea typeface="ＭＳ Ｐゴシック" pitchFamily="34" charset="-128"/>
                <a:cs typeface="Arial" charset="0"/>
              </a:rPr>
            </a:br>
            <a:r>
              <a:rPr lang="en-GB" altLang="nl-BE" sz="1800" smtClean="0">
                <a:latin typeface="TheSansCorrespondence" pitchFamily="34" charset="0"/>
                <a:ea typeface="ＭＳ Ｐゴシック" pitchFamily="34" charset="-128"/>
                <a:cs typeface="Arial" charset="0"/>
                <a:sym typeface="Wingdings" pitchFamily="2" charset="2"/>
              </a:rPr>
              <a:t> consultation regime</a:t>
            </a:r>
            <a:endParaRPr lang="en-GB" altLang="nl-BE" sz="1800" smtClean="0">
              <a:latin typeface="TheSansCorrespondence" pitchFamily="34" charset="0"/>
              <a:ea typeface="ＭＳ Ｐゴシック" pitchFamily="34" charset="-128"/>
              <a:cs typeface="Arial" charset="0"/>
            </a:endParaRPr>
          </a:p>
          <a:p>
            <a:pPr lvl="1"/>
            <a:r>
              <a:rPr lang="en-GB" altLang="nl-BE" sz="1800" b="1" smtClean="0">
                <a:latin typeface="TheSansCorrespondence" pitchFamily="34" charset="0"/>
                <a:ea typeface="ＭＳ Ｐゴシック" pitchFamily="34" charset="-128"/>
                <a:cs typeface="Arial" charset="0"/>
              </a:rPr>
              <a:t>Laeken Mandate </a:t>
            </a:r>
            <a:r>
              <a:rPr lang="en-GB" altLang="nl-BE" sz="1800" smtClean="0">
                <a:latin typeface="TheSansCorrespondence" pitchFamily="34" charset="0"/>
                <a:ea typeface="ＭＳ Ｐゴシック" pitchFamily="34" charset="-128"/>
                <a:cs typeface="Arial" charset="0"/>
              </a:rPr>
              <a:t>(2001): </a:t>
            </a:r>
            <a:r>
              <a:rPr lang="en-GB" altLang="de-DE" sz="1800" smtClean="0">
                <a:latin typeface="TheSansCorrespondence" pitchFamily="34" charset="0"/>
                <a:ea typeface="ＭＳ Ｐゴシック" pitchFamily="34" charset="-128"/>
                <a:cs typeface="Arial" charset="0"/>
              </a:rPr>
              <a:t>“</a:t>
            </a:r>
            <a:r>
              <a:rPr lang="en-GB" altLang="nl-BE" sz="1800" smtClean="0">
                <a:latin typeface="TheSansCorrespondence" pitchFamily="34" charset="0"/>
                <a:ea typeface="ＭＳ Ｐゴシック" pitchFamily="34" charset="-128"/>
                <a:cs typeface="Arial" charset="0"/>
              </a:rPr>
              <a:t>bringing EU closer to citizens</a:t>
            </a:r>
            <a:r>
              <a:rPr lang="en-GB" altLang="de-DE" sz="1800" smtClean="0">
                <a:latin typeface="TheSansCorrespondence" pitchFamily="34" charset="0"/>
                <a:ea typeface="ＭＳ Ｐゴシック" pitchFamily="34" charset="-128"/>
                <a:cs typeface="Arial" charset="0"/>
              </a:rPr>
              <a:t>”</a:t>
            </a:r>
            <a:r>
              <a:rPr lang="en-GB" altLang="nl-BE" sz="1800" smtClean="0">
                <a:latin typeface="TheSansCorrespondence" pitchFamily="34" charset="0"/>
                <a:ea typeface="ＭＳ Ｐゴシック" pitchFamily="34" charset="-128"/>
                <a:cs typeface="Arial" charset="0"/>
              </a:rPr>
              <a:t> </a:t>
            </a:r>
          </a:p>
          <a:p>
            <a:pPr lvl="1">
              <a:buFontTx/>
              <a:buNone/>
            </a:pPr>
            <a:r>
              <a:rPr lang="en-GB" altLang="nl-BE" sz="1800" smtClean="0">
                <a:latin typeface="TheSansCorrespondence" pitchFamily="34" charset="0"/>
                <a:ea typeface="ＭＳ Ｐゴシック" pitchFamily="34" charset="-128"/>
                <a:cs typeface="Arial" charset="0"/>
                <a:sym typeface="Wingdings" pitchFamily="2" charset="2"/>
              </a:rPr>
              <a:t>	 Convention on the Future of Europe (</a:t>
            </a:r>
            <a:r>
              <a:rPr lang="en-GB" altLang="de-DE" sz="1800" smtClean="0">
                <a:latin typeface="TheSansCorrespondence" pitchFamily="34" charset="0"/>
                <a:ea typeface="ＭＳ Ｐゴシック" pitchFamily="34" charset="-128"/>
                <a:cs typeface="Arial" charset="0"/>
                <a:sym typeface="Wingdings" pitchFamily="2" charset="2"/>
              </a:rPr>
              <a:t>“</a:t>
            </a:r>
            <a:r>
              <a:rPr lang="en-GB" altLang="nl-BE" sz="1800" smtClean="0">
                <a:latin typeface="TheSansCorrespondence" pitchFamily="34" charset="0"/>
                <a:ea typeface="ＭＳ Ｐゴシック" pitchFamily="34" charset="-128"/>
                <a:cs typeface="Arial" charset="0"/>
                <a:sym typeface="Wingdings" pitchFamily="2" charset="2"/>
              </a:rPr>
              <a:t>constitutional treaty</a:t>
            </a:r>
            <a:r>
              <a:rPr lang="en-GB" altLang="de-DE" sz="1800" smtClean="0">
                <a:latin typeface="TheSansCorrespondence" pitchFamily="34" charset="0"/>
                <a:ea typeface="ＭＳ Ｐゴシック" pitchFamily="34" charset="-128"/>
                <a:cs typeface="Arial" charset="0"/>
                <a:sym typeface="Wingdings" pitchFamily="2" charset="2"/>
              </a:rPr>
              <a:t>”</a:t>
            </a:r>
            <a:r>
              <a:rPr lang="en-GB" altLang="nl-BE" sz="1800" smtClean="0">
                <a:latin typeface="TheSansCorrespondence" pitchFamily="34" charset="0"/>
                <a:ea typeface="ＭＳ Ｐゴシック" pitchFamily="34" charset="-128"/>
                <a:cs typeface="Arial" charset="0"/>
                <a:sym typeface="Wingdings" pitchFamily="2" charset="2"/>
              </a:rPr>
              <a:t>)</a:t>
            </a:r>
            <a:endParaRPr lang="en-GB" altLang="nl-BE" sz="1800" smtClean="0">
              <a:latin typeface="TheSansCorrespondence" pitchFamily="34" charset="0"/>
              <a:ea typeface="ＭＳ Ｐゴシック" pitchFamily="34" charset="-128"/>
              <a:cs typeface="Arial" charset="0"/>
            </a:endParaRPr>
          </a:p>
          <a:p>
            <a:pPr lvl="1"/>
            <a:r>
              <a:rPr lang="en-GB" altLang="nl-BE" sz="1800" b="1" smtClean="0">
                <a:latin typeface="TheSansCorrespondence" pitchFamily="34" charset="0"/>
                <a:ea typeface="ＭＳ Ｐゴシック" pitchFamily="34" charset="-128"/>
                <a:cs typeface="Arial" charset="0"/>
              </a:rPr>
              <a:t>Lisbon Strategy </a:t>
            </a:r>
            <a:r>
              <a:rPr lang="en-GB" altLang="nl-BE" sz="1800" smtClean="0">
                <a:latin typeface="TheSansCorrespondence" pitchFamily="34" charset="0"/>
                <a:ea typeface="ＭＳ Ｐゴシック" pitchFamily="34" charset="-128"/>
                <a:cs typeface="Arial" charset="0"/>
              </a:rPr>
              <a:t>(2001): making EU most competitive and innovative area in the world </a:t>
            </a:r>
            <a:br>
              <a:rPr lang="en-GB" altLang="nl-BE" sz="1800" smtClean="0">
                <a:latin typeface="TheSansCorrespondence" pitchFamily="34" charset="0"/>
                <a:ea typeface="ＭＳ Ｐゴシック" pitchFamily="34" charset="-128"/>
                <a:cs typeface="Arial" charset="0"/>
              </a:rPr>
            </a:br>
            <a:r>
              <a:rPr lang="en-GB" altLang="nl-BE" sz="1800" smtClean="0">
                <a:latin typeface="TheSansCorrespondence" pitchFamily="34" charset="0"/>
                <a:ea typeface="ＭＳ Ｐゴシック" pitchFamily="34" charset="-128"/>
                <a:cs typeface="Arial" charset="0"/>
                <a:sym typeface="Wingdings" pitchFamily="2" charset="2"/>
              </a:rPr>
              <a:t> Open Method of Coordination </a:t>
            </a:r>
            <a:endParaRPr lang="en-GB" altLang="nl-BE" sz="1800" smtClean="0">
              <a:latin typeface="TheSansCorrespondence" pitchFamily="34" charset="0"/>
              <a:ea typeface="ＭＳ Ｐゴシック" pitchFamily="34" charset="-128"/>
              <a:cs typeface="Arial" charset="0"/>
            </a:endParaRPr>
          </a:p>
        </p:txBody>
      </p:sp>
      <p:sp>
        <p:nvSpPr>
          <p:cNvPr id="2" name="Rectangle 5"/>
          <p:cNvSpPr>
            <a:spLocks noChangeArrowheads="1"/>
          </p:cNvSpPr>
          <p:nvPr/>
        </p:nvSpPr>
        <p:spPr bwMode="auto">
          <a:xfrm>
            <a:off x="8502650" y="7366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heSansCorrespondence" pitchFamily="34" charset="0"/>
                <a:ea typeface="ＭＳ Ｐゴシック" pitchFamily="34" charset="-128"/>
              </a:defRPr>
            </a:lvl1pPr>
            <a:lvl2pPr marL="742950" indent="-285750" eaLnBrk="0" hangingPunct="0">
              <a:defRPr sz="2400">
                <a:solidFill>
                  <a:schemeClr val="tx1"/>
                </a:solidFill>
                <a:latin typeface="TheSansCorrespondence" pitchFamily="34" charset="0"/>
                <a:ea typeface="ＭＳ Ｐゴシック" pitchFamily="34" charset="-128"/>
              </a:defRPr>
            </a:lvl2pPr>
            <a:lvl3pPr marL="1143000" indent="-228600" eaLnBrk="0" hangingPunct="0">
              <a:defRPr sz="2400">
                <a:solidFill>
                  <a:schemeClr val="tx1"/>
                </a:solidFill>
                <a:latin typeface="TheSansCorrespondence" pitchFamily="34" charset="0"/>
                <a:ea typeface="ＭＳ Ｐゴシック" pitchFamily="34" charset="-128"/>
              </a:defRPr>
            </a:lvl3pPr>
            <a:lvl4pPr marL="1600200" indent="-228600" eaLnBrk="0" hangingPunct="0">
              <a:defRPr sz="2400">
                <a:solidFill>
                  <a:schemeClr val="tx1"/>
                </a:solidFill>
                <a:latin typeface="TheSansCorrespondence" pitchFamily="34" charset="0"/>
                <a:ea typeface="ＭＳ Ｐゴシック" pitchFamily="34" charset="-128"/>
              </a:defRPr>
            </a:lvl4pPr>
            <a:lvl5pPr marL="2057400" indent="-228600" eaLnBrk="0" hangingPunct="0">
              <a:defRPr sz="2400">
                <a:solidFill>
                  <a:schemeClr val="tx1"/>
                </a:solidFill>
                <a:latin typeface="TheSansCorrespondence"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9pPr>
          </a:lstStyle>
          <a:p>
            <a:pPr eaLnBrk="1" hangingPunct="1"/>
            <a:endParaRPr lang="en-GB" altLang="nl-BE" sz="1800" smtClean="0">
              <a:solidFill>
                <a:srgbClr val="292934"/>
              </a:solidFill>
            </a:endParaRPr>
          </a:p>
        </p:txBody>
      </p:sp>
    </p:spTree>
    <p:extLst>
      <p:ext uri="{BB962C8B-B14F-4D97-AF65-F5344CB8AC3E}">
        <p14:creationId xmlns:p14="http://schemas.microsoft.com/office/powerpoint/2010/main" val="3565350744"/>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2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2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24">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724">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724">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724">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724">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72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6"/>
          <p:cNvSpPr txBox="1">
            <a:spLocks noChangeArrowheads="1"/>
          </p:cNvSpPr>
          <p:nvPr/>
        </p:nvSpPr>
        <p:spPr bwMode="auto">
          <a:xfrm>
            <a:off x="685800" y="533400"/>
            <a:ext cx="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heSansCorrespondence" pitchFamily="34" charset="0"/>
                <a:ea typeface="ＭＳ Ｐゴシック" pitchFamily="34" charset="-128"/>
              </a:defRPr>
            </a:lvl1pPr>
            <a:lvl2pPr marL="742950" indent="-285750" eaLnBrk="0" hangingPunct="0">
              <a:defRPr sz="2400">
                <a:solidFill>
                  <a:schemeClr val="tx1"/>
                </a:solidFill>
                <a:latin typeface="TheSansCorrespondence" pitchFamily="34" charset="0"/>
                <a:ea typeface="ＭＳ Ｐゴシック" pitchFamily="34" charset="-128"/>
              </a:defRPr>
            </a:lvl2pPr>
            <a:lvl3pPr marL="1143000" indent="-228600" eaLnBrk="0" hangingPunct="0">
              <a:defRPr sz="2400">
                <a:solidFill>
                  <a:schemeClr val="tx1"/>
                </a:solidFill>
                <a:latin typeface="TheSansCorrespondence" pitchFamily="34" charset="0"/>
                <a:ea typeface="ＭＳ Ｐゴシック" pitchFamily="34" charset="-128"/>
              </a:defRPr>
            </a:lvl3pPr>
            <a:lvl4pPr marL="1600200" indent="-228600" eaLnBrk="0" hangingPunct="0">
              <a:defRPr sz="2400">
                <a:solidFill>
                  <a:schemeClr val="tx1"/>
                </a:solidFill>
                <a:latin typeface="TheSansCorrespondence" pitchFamily="34" charset="0"/>
                <a:ea typeface="ＭＳ Ｐゴシック" pitchFamily="34" charset="-128"/>
              </a:defRPr>
            </a:lvl4pPr>
            <a:lvl5pPr marL="2057400" indent="-228600" eaLnBrk="0" hangingPunct="0">
              <a:defRPr sz="2400">
                <a:solidFill>
                  <a:schemeClr val="tx1"/>
                </a:solidFill>
                <a:latin typeface="TheSansCorrespondence"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9pPr>
          </a:lstStyle>
          <a:p>
            <a:endParaRPr lang="de-DE" altLang="nl-BE" sz="2800" smtClean="0">
              <a:solidFill>
                <a:srgbClr val="990000"/>
              </a:solidFill>
              <a:latin typeface="TheSans 7-Bold" charset="0"/>
              <a:cs typeface="Arial" charset="0"/>
            </a:endParaRPr>
          </a:p>
        </p:txBody>
      </p:sp>
      <p:sp>
        <p:nvSpPr>
          <p:cNvPr id="32771" name="Titel 4"/>
          <p:cNvSpPr>
            <a:spLocks noGrp="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GB" sz="3200" dirty="0" smtClean="0">
                <a:solidFill>
                  <a:srgbClr val="C00000"/>
                </a:solidFill>
                <a:cs typeface="Arial" charset="0"/>
              </a:rPr>
              <a:t>Who participates? </a:t>
            </a:r>
            <a:endParaRPr lang="en-GB" sz="3200" dirty="0">
              <a:solidFill>
                <a:srgbClr val="C00000"/>
              </a:solidFill>
              <a:cs typeface="Arial" charset="0"/>
            </a:endParaRPr>
          </a:p>
        </p:txBody>
      </p:sp>
      <p:sp>
        <p:nvSpPr>
          <p:cNvPr id="32772" name="Inhaltsplatzhalter 5"/>
          <p:cNvSpPr>
            <a:spLocks noGrp="1"/>
          </p:cNvSpPr>
          <p:nvPr>
            <p:ph idx="1"/>
          </p:nvPr>
        </p:nvSpPr>
        <p:spPr>
          <a:xfrm>
            <a:off x="179388" y="1412875"/>
            <a:ext cx="8507412" cy="5445125"/>
          </a:xfrm>
        </p:spPr>
        <p:txBody>
          <a:bodyPr/>
          <a:lstStyle/>
          <a:p>
            <a:r>
              <a:rPr lang="en-GB" altLang="nl-BE" smtClean="0">
                <a:latin typeface="TheSansCorrespondence" pitchFamily="34" charset="0"/>
                <a:ea typeface="ＭＳ Ｐゴシック" pitchFamily="34" charset="-128"/>
                <a:cs typeface="Arial" charset="0"/>
              </a:rPr>
              <a:t>Civil society on EU level = mainly civil society organisations</a:t>
            </a:r>
          </a:p>
          <a:p>
            <a:pPr lvl="1"/>
            <a:r>
              <a:rPr lang="en-GB" altLang="nl-BE" sz="1800" smtClean="0">
                <a:latin typeface="TheSansCorrespondence" pitchFamily="34" charset="0"/>
                <a:ea typeface="ＭＳ Ｐゴシック" pitchFamily="34" charset="-128"/>
                <a:cs typeface="Arial" charset="0"/>
              </a:rPr>
              <a:t>Challenges: specialised expertise to participate in EU policy making + funding </a:t>
            </a:r>
          </a:p>
          <a:p>
            <a:pPr lvl="1"/>
            <a:r>
              <a:rPr lang="en-GB" altLang="nl-BE" sz="1800" smtClean="0">
                <a:latin typeface="TheSansCorrespondence" pitchFamily="34" charset="0"/>
                <a:ea typeface="ＭＳ Ｐゴシック" pitchFamily="34" charset="-128"/>
                <a:cs typeface="Arial" charset="0"/>
              </a:rPr>
              <a:t>EU input: funding (to non-industry groups) + </a:t>
            </a:r>
            <a:r>
              <a:rPr lang="en-GB" altLang="de-DE" sz="1800" smtClean="0">
                <a:latin typeface="TheSansCorrespondence" pitchFamily="34" charset="0"/>
                <a:ea typeface="ＭＳ Ｐゴシック" pitchFamily="34" charset="-128"/>
                <a:cs typeface="Arial" charset="0"/>
              </a:rPr>
              <a:t>‘</a:t>
            </a:r>
            <a:r>
              <a:rPr lang="en-GB" altLang="nl-BE" sz="1800" smtClean="0">
                <a:latin typeface="TheSansCorrespondence" pitchFamily="34" charset="0"/>
                <a:ea typeface="ＭＳ Ｐゴシック" pitchFamily="34" charset="-128"/>
                <a:cs typeface="Arial" charset="0"/>
              </a:rPr>
              <a:t>activation</a:t>
            </a:r>
            <a:r>
              <a:rPr lang="en-GB" altLang="de-DE" sz="1800" smtClean="0">
                <a:latin typeface="TheSansCorrespondence" pitchFamily="34" charset="0"/>
                <a:ea typeface="ＭＳ Ｐゴシック" pitchFamily="34" charset="-128"/>
                <a:cs typeface="Arial" charset="0"/>
              </a:rPr>
              <a:t>’</a:t>
            </a:r>
            <a:r>
              <a:rPr lang="en-GB" altLang="nl-BE" sz="1800" smtClean="0">
                <a:latin typeface="TheSansCorrespondence" pitchFamily="34" charset="0"/>
                <a:ea typeface="ＭＳ Ｐゴシック" pitchFamily="34" charset="-128"/>
                <a:cs typeface="Arial" charset="0"/>
              </a:rPr>
              <a:t> strategy by Commission </a:t>
            </a:r>
          </a:p>
          <a:p>
            <a:pPr lvl="1"/>
            <a:r>
              <a:rPr lang="en-GB" altLang="nl-BE" sz="1800" smtClean="0">
                <a:latin typeface="TheSansCorrespondence" pitchFamily="34" charset="0"/>
                <a:ea typeface="ＭＳ Ｐゴシック" pitchFamily="34" charset="-128"/>
                <a:cs typeface="Arial" charset="0"/>
              </a:rPr>
              <a:t>Consolidation: professionalisation + transparency attempts (registry)</a:t>
            </a:r>
          </a:p>
          <a:p>
            <a:pPr lvl="1"/>
            <a:r>
              <a:rPr lang="en-GB" altLang="nl-BE" sz="1800" b="1" smtClean="0">
                <a:latin typeface="TheSansCorrespondence" pitchFamily="34" charset="0"/>
                <a:ea typeface="ＭＳ Ｐゴシック" pitchFamily="34" charset="-128"/>
                <a:cs typeface="Arial" charset="0"/>
              </a:rPr>
              <a:t>Drawback: Persistent gap between </a:t>
            </a:r>
            <a:r>
              <a:rPr lang="en-GB" altLang="de-DE" sz="1800" b="1" smtClean="0">
                <a:latin typeface="TheSansCorrespondence" pitchFamily="34" charset="0"/>
                <a:ea typeface="ＭＳ Ｐゴシック" pitchFamily="34" charset="-128"/>
                <a:cs typeface="Arial" charset="0"/>
              </a:rPr>
              <a:t>‘</a:t>
            </a:r>
            <a:r>
              <a:rPr lang="en-GB" altLang="nl-BE" sz="1800" b="1" smtClean="0">
                <a:latin typeface="TheSansCorrespondence" pitchFamily="34" charset="0"/>
                <a:ea typeface="ＭＳ Ｐゴシック" pitchFamily="34" charset="-128"/>
                <a:cs typeface="Arial" charset="0"/>
              </a:rPr>
              <a:t>Brussels</a:t>
            </a:r>
            <a:r>
              <a:rPr lang="en-GB" altLang="de-DE" sz="1800" b="1" smtClean="0">
                <a:latin typeface="TheSansCorrespondence" pitchFamily="34" charset="0"/>
                <a:ea typeface="ＭＳ Ｐゴシック" pitchFamily="34" charset="-128"/>
                <a:cs typeface="Arial" charset="0"/>
              </a:rPr>
              <a:t>’</a:t>
            </a:r>
            <a:r>
              <a:rPr lang="en-GB" altLang="nl-BE" sz="1800" b="1" smtClean="0">
                <a:latin typeface="TheSansCorrespondence" pitchFamily="34" charset="0"/>
                <a:ea typeface="ＭＳ Ｐゴシック" pitchFamily="34" charset="-128"/>
                <a:cs typeface="Arial" charset="0"/>
              </a:rPr>
              <a:t> and grass-root level </a:t>
            </a:r>
          </a:p>
          <a:p>
            <a:pPr lvl="1"/>
            <a:endParaRPr lang="en-GB" altLang="nl-BE" sz="2400" b="1" smtClean="0">
              <a:latin typeface="TheSansCorrespondence" pitchFamily="34" charset="0"/>
              <a:ea typeface="ＭＳ Ｐゴシック" pitchFamily="34" charset="-128"/>
              <a:cs typeface="Arial" charset="0"/>
            </a:endParaRPr>
          </a:p>
          <a:p>
            <a:r>
              <a:rPr lang="en-GB" altLang="nl-BE" smtClean="0">
                <a:latin typeface="TheSansCorrespondence" pitchFamily="34" charset="0"/>
                <a:ea typeface="ＭＳ Ｐゴシック" pitchFamily="34" charset="-128"/>
                <a:cs typeface="Arial" charset="0"/>
              </a:rPr>
              <a:t>Inclusion in policy process, Commission </a:t>
            </a:r>
          </a:p>
          <a:p>
            <a:pPr lvl="1"/>
            <a:r>
              <a:rPr lang="en-GB" altLang="nl-BE" sz="1800" smtClean="0">
                <a:latin typeface="TheSansCorrespondence" pitchFamily="34" charset="0"/>
                <a:ea typeface="ＭＳ Ｐゴシック" pitchFamily="34" charset="-128"/>
                <a:cs typeface="Arial" charset="0"/>
              </a:rPr>
              <a:t>Challenge: increase input </a:t>
            </a:r>
            <a:r>
              <a:rPr lang="en-GB" altLang="nl-BE" sz="1800" i="1" smtClean="0">
                <a:latin typeface="TheSansCorrespondence" pitchFamily="34" charset="0"/>
                <a:ea typeface="ＭＳ Ｐゴシック" pitchFamily="34" charset="-128"/>
                <a:cs typeface="Arial" charset="0"/>
              </a:rPr>
              <a:t>and</a:t>
            </a:r>
            <a:r>
              <a:rPr lang="en-GB" altLang="nl-BE" sz="1800" smtClean="0">
                <a:latin typeface="TheSansCorrespondence" pitchFamily="34" charset="0"/>
                <a:ea typeface="ＭＳ Ｐゴシック" pitchFamily="34" charset="-128"/>
                <a:cs typeface="Arial" charset="0"/>
              </a:rPr>
              <a:t> output legitimacy (participation and expertise) </a:t>
            </a:r>
          </a:p>
          <a:p>
            <a:pPr lvl="1"/>
            <a:r>
              <a:rPr lang="en-GB" altLang="nl-BE" sz="1800" smtClean="0">
                <a:latin typeface="TheSansCorrespondence" pitchFamily="34" charset="0"/>
                <a:ea typeface="ＭＳ Ｐゴシック" pitchFamily="34" charset="-128"/>
                <a:cs typeface="Arial" charset="0"/>
              </a:rPr>
              <a:t>EU input: Commission</a:t>
            </a:r>
            <a:r>
              <a:rPr lang="en-GB" altLang="de-DE" sz="1800" smtClean="0">
                <a:latin typeface="TheSansCorrespondence" pitchFamily="34" charset="0"/>
                <a:ea typeface="ＭＳ Ｐゴシック" pitchFamily="34" charset="-128"/>
                <a:cs typeface="Arial" charset="0"/>
              </a:rPr>
              <a:t>’</a:t>
            </a:r>
            <a:r>
              <a:rPr lang="en-GB" altLang="nl-BE" sz="1800" smtClean="0">
                <a:latin typeface="TheSansCorrespondence" pitchFamily="34" charset="0"/>
                <a:ea typeface="ＭＳ Ｐゴシック" pitchFamily="34" charset="-128"/>
                <a:cs typeface="Arial" charset="0"/>
              </a:rPr>
              <a:t>s consultation procedure (additional tools: seminars, hearings…)</a:t>
            </a:r>
          </a:p>
          <a:p>
            <a:pPr lvl="1"/>
            <a:r>
              <a:rPr lang="en-GB" altLang="nl-BE" sz="1800" smtClean="0">
                <a:latin typeface="TheSansCorrespondence" pitchFamily="34" charset="0"/>
                <a:ea typeface="ＭＳ Ｐゴシック" pitchFamily="34" charset="-128"/>
                <a:cs typeface="Arial" charset="0"/>
              </a:rPr>
              <a:t>Consolidation: more routine and better functioning online consultations  </a:t>
            </a:r>
          </a:p>
          <a:p>
            <a:pPr lvl="1"/>
            <a:r>
              <a:rPr lang="en-GB" altLang="nl-BE" sz="1800" b="1" smtClean="0">
                <a:latin typeface="TheSansCorrespondence" pitchFamily="34" charset="0"/>
                <a:ea typeface="ＭＳ Ｐゴシック" pitchFamily="34" charset="-128"/>
                <a:cs typeface="Arial" charset="0"/>
              </a:rPr>
              <a:t>Drawbacks: limitation to EU CSOs (independence?) + territorial, sector-specific, resource-dependent variance + no effective communicative discourse into public sphere</a:t>
            </a:r>
            <a:endParaRPr lang="en-GB" altLang="nl-BE" sz="2400" b="1" smtClean="0">
              <a:solidFill>
                <a:srgbClr val="C00000"/>
              </a:solidFill>
              <a:latin typeface="TheSansCorrespondence" pitchFamily="34" charset="0"/>
              <a:ea typeface="ＭＳ Ｐゴシック" pitchFamily="34" charset="-128"/>
            </a:endParaRPr>
          </a:p>
        </p:txBody>
      </p:sp>
      <p:sp>
        <p:nvSpPr>
          <p:cNvPr id="2" name="Rectangle 5"/>
          <p:cNvSpPr>
            <a:spLocks noChangeArrowheads="1"/>
          </p:cNvSpPr>
          <p:nvPr/>
        </p:nvSpPr>
        <p:spPr bwMode="auto">
          <a:xfrm>
            <a:off x="8502650" y="7366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heSansCorrespondence" pitchFamily="34" charset="0"/>
                <a:ea typeface="ＭＳ Ｐゴシック" pitchFamily="34" charset="-128"/>
              </a:defRPr>
            </a:lvl1pPr>
            <a:lvl2pPr marL="742950" indent="-285750" eaLnBrk="0" hangingPunct="0">
              <a:defRPr sz="2400">
                <a:solidFill>
                  <a:schemeClr val="tx1"/>
                </a:solidFill>
                <a:latin typeface="TheSansCorrespondence" pitchFamily="34" charset="0"/>
                <a:ea typeface="ＭＳ Ｐゴシック" pitchFamily="34" charset="-128"/>
              </a:defRPr>
            </a:lvl2pPr>
            <a:lvl3pPr marL="1143000" indent="-228600" eaLnBrk="0" hangingPunct="0">
              <a:defRPr sz="2400">
                <a:solidFill>
                  <a:schemeClr val="tx1"/>
                </a:solidFill>
                <a:latin typeface="TheSansCorrespondence" pitchFamily="34" charset="0"/>
                <a:ea typeface="ＭＳ Ｐゴシック" pitchFamily="34" charset="-128"/>
              </a:defRPr>
            </a:lvl3pPr>
            <a:lvl4pPr marL="1600200" indent="-228600" eaLnBrk="0" hangingPunct="0">
              <a:defRPr sz="2400">
                <a:solidFill>
                  <a:schemeClr val="tx1"/>
                </a:solidFill>
                <a:latin typeface="TheSansCorrespondence" pitchFamily="34" charset="0"/>
                <a:ea typeface="ＭＳ Ｐゴシック" pitchFamily="34" charset="-128"/>
              </a:defRPr>
            </a:lvl4pPr>
            <a:lvl5pPr marL="2057400" indent="-228600" eaLnBrk="0" hangingPunct="0">
              <a:defRPr sz="2400">
                <a:solidFill>
                  <a:schemeClr val="tx1"/>
                </a:solidFill>
                <a:latin typeface="TheSansCorrespondence"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9pPr>
          </a:lstStyle>
          <a:p>
            <a:pPr eaLnBrk="1" hangingPunct="1"/>
            <a:endParaRPr lang="en-GB" altLang="nl-BE" sz="1800" smtClean="0">
              <a:solidFill>
                <a:srgbClr val="292934"/>
              </a:solidFill>
            </a:endParaRPr>
          </a:p>
        </p:txBody>
      </p:sp>
    </p:spTree>
    <p:extLst>
      <p:ext uri="{BB962C8B-B14F-4D97-AF65-F5344CB8AC3E}">
        <p14:creationId xmlns:p14="http://schemas.microsoft.com/office/powerpoint/2010/main" val="482013757"/>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77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77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77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772">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772">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772">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772">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772">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77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6"/>
          <p:cNvSpPr txBox="1">
            <a:spLocks noChangeArrowheads="1"/>
          </p:cNvSpPr>
          <p:nvPr/>
        </p:nvSpPr>
        <p:spPr bwMode="auto">
          <a:xfrm>
            <a:off x="685800" y="533400"/>
            <a:ext cx="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heSansCorrespondence" pitchFamily="34" charset="0"/>
                <a:ea typeface="ＭＳ Ｐゴシック" pitchFamily="34" charset="-128"/>
              </a:defRPr>
            </a:lvl1pPr>
            <a:lvl2pPr marL="742950" indent="-285750" eaLnBrk="0" hangingPunct="0">
              <a:defRPr sz="2400">
                <a:solidFill>
                  <a:schemeClr val="tx1"/>
                </a:solidFill>
                <a:latin typeface="TheSansCorrespondence" pitchFamily="34" charset="0"/>
                <a:ea typeface="ＭＳ Ｐゴシック" pitchFamily="34" charset="-128"/>
              </a:defRPr>
            </a:lvl2pPr>
            <a:lvl3pPr marL="1143000" indent="-228600" eaLnBrk="0" hangingPunct="0">
              <a:defRPr sz="2400">
                <a:solidFill>
                  <a:schemeClr val="tx1"/>
                </a:solidFill>
                <a:latin typeface="TheSansCorrespondence" pitchFamily="34" charset="0"/>
                <a:ea typeface="ＭＳ Ｐゴシック" pitchFamily="34" charset="-128"/>
              </a:defRPr>
            </a:lvl3pPr>
            <a:lvl4pPr marL="1600200" indent="-228600" eaLnBrk="0" hangingPunct="0">
              <a:defRPr sz="2400">
                <a:solidFill>
                  <a:schemeClr val="tx1"/>
                </a:solidFill>
                <a:latin typeface="TheSansCorrespondence" pitchFamily="34" charset="0"/>
                <a:ea typeface="ＭＳ Ｐゴシック" pitchFamily="34" charset="-128"/>
              </a:defRPr>
            </a:lvl4pPr>
            <a:lvl5pPr marL="2057400" indent="-228600" eaLnBrk="0" hangingPunct="0">
              <a:defRPr sz="2400">
                <a:solidFill>
                  <a:schemeClr val="tx1"/>
                </a:solidFill>
                <a:latin typeface="TheSansCorrespondence"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9pPr>
          </a:lstStyle>
          <a:p>
            <a:endParaRPr lang="de-DE" altLang="nl-BE" sz="2800" smtClean="0">
              <a:solidFill>
                <a:srgbClr val="990000"/>
              </a:solidFill>
              <a:latin typeface="TheSans 7-Bold" charset="0"/>
              <a:cs typeface="Arial" charset="0"/>
            </a:endParaRPr>
          </a:p>
        </p:txBody>
      </p:sp>
      <p:sp>
        <p:nvSpPr>
          <p:cNvPr id="34819" name="Titel 4"/>
          <p:cNvSpPr>
            <a:spLocks noGrp="1"/>
          </p:cNvSpPr>
          <p:nvPr>
            <p:ph type="title" idx="4294967295"/>
          </p:nvPr>
        </p:nvSpPr>
        <p:spPr bwMode="auto">
          <a:xfrm>
            <a:off x="304800" y="76200"/>
            <a:ext cx="82296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sz="3200" dirty="0" smtClean="0">
                <a:solidFill>
                  <a:srgbClr val="C00000"/>
                </a:solidFill>
                <a:cs typeface="Arial" charset="0"/>
              </a:rPr>
              <a:t>Example: Consultation </a:t>
            </a:r>
            <a:r>
              <a:rPr lang="en-GB" sz="3200" dirty="0">
                <a:solidFill>
                  <a:srgbClr val="C00000"/>
                </a:solidFill>
                <a:cs typeface="Arial" charset="0"/>
              </a:rPr>
              <a:t>Regime</a:t>
            </a:r>
          </a:p>
        </p:txBody>
      </p:sp>
      <p:sp>
        <p:nvSpPr>
          <p:cNvPr id="2" name="Inhaltsplatzhalter 5"/>
          <p:cNvSpPr>
            <a:spLocks noGrp="1"/>
          </p:cNvSpPr>
          <p:nvPr>
            <p:ph idx="4294967295"/>
          </p:nvPr>
        </p:nvSpPr>
        <p:spPr>
          <a:xfrm>
            <a:off x="457200" y="1371600"/>
            <a:ext cx="8229600" cy="5181600"/>
          </a:xfrm>
        </p:spPr>
        <p:txBody>
          <a:bodyPr/>
          <a:lstStyle/>
          <a:p>
            <a:pPr algn="ctr">
              <a:buFontTx/>
              <a:buNone/>
            </a:pPr>
            <a:endParaRPr lang="en-GB" altLang="nl-BE" sz="2000" b="1" smtClean="0">
              <a:solidFill>
                <a:srgbClr val="C00000"/>
              </a:solidFill>
              <a:ea typeface="ＭＳ Ｐゴシック" pitchFamily="34" charset="-128"/>
              <a:cs typeface="Arial" charset="0"/>
            </a:endParaRPr>
          </a:p>
        </p:txBody>
      </p:sp>
      <p:pic>
        <p:nvPicPr>
          <p:cNvPr id="34820" name="Bild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9700" y="1371600"/>
            <a:ext cx="5803900" cy="492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feld 5"/>
          <p:cNvSpPr txBox="1">
            <a:spLocks noChangeArrowheads="1"/>
          </p:cNvSpPr>
          <p:nvPr/>
        </p:nvSpPr>
        <p:spPr bwMode="auto">
          <a:xfrm>
            <a:off x="5930900" y="1398588"/>
            <a:ext cx="3289300" cy="50784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heSansCorrespondence" pitchFamily="34" charset="0"/>
                <a:ea typeface="ＭＳ Ｐゴシック" pitchFamily="34" charset="-128"/>
              </a:defRPr>
            </a:lvl1pPr>
            <a:lvl2pPr marL="742950" indent="-285750" eaLnBrk="0" hangingPunct="0">
              <a:defRPr sz="2400">
                <a:solidFill>
                  <a:schemeClr val="tx1"/>
                </a:solidFill>
                <a:latin typeface="TheSansCorrespondence" pitchFamily="34" charset="0"/>
                <a:ea typeface="ＭＳ Ｐゴシック" pitchFamily="34" charset="-128"/>
              </a:defRPr>
            </a:lvl2pPr>
            <a:lvl3pPr marL="1143000" indent="-228600" eaLnBrk="0" hangingPunct="0">
              <a:defRPr sz="2400">
                <a:solidFill>
                  <a:schemeClr val="tx1"/>
                </a:solidFill>
                <a:latin typeface="TheSansCorrespondence" pitchFamily="34" charset="0"/>
                <a:ea typeface="ＭＳ Ｐゴシック" pitchFamily="34" charset="-128"/>
              </a:defRPr>
            </a:lvl3pPr>
            <a:lvl4pPr marL="1600200" indent="-228600" eaLnBrk="0" hangingPunct="0">
              <a:defRPr sz="2400">
                <a:solidFill>
                  <a:schemeClr val="tx1"/>
                </a:solidFill>
                <a:latin typeface="TheSansCorrespondence" pitchFamily="34" charset="0"/>
                <a:ea typeface="ＭＳ Ｐゴシック" pitchFamily="34" charset="-128"/>
              </a:defRPr>
            </a:lvl4pPr>
            <a:lvl5pPr marL="2057400" indent="-228600" eaLnBrk="0" hangingPunct="0">
              <a:defRPr sz="2400">
                <a:solidFill>
                  <a:schemeClr val="tx1"/>
                </a:solidFill>
                <a:latin typeface="TheSansCorrespondence"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9pPr>
          </a:lstStyle>
          <a:p>
            <a:pPr eaLnBrk="1" hangingPunct="1"/>
            <a:r>
              <a:rPr lang="en-GB" altLang="nl-BE" sz="1800" smtClean="0">
                <a:solidFill>
                  <a:srgbClr val="800000"/>
                </a:solidFill>
                <a:cs typeface="Arial" charset="0"/>
              </a:rPr>
              <a:t>Consultation Regime</a:t>
            </a:r>
          </a:p>
          <a:p>
            <a:pPr eaLnBrk="1" hangingPunct="1"/>
            <a:r>
              <a:rPr lang="en-GB" altLang="nl-BE" sz="1800" smtClean="0">
                <a:solidFill>
                  <a:srgbClr val="800000"/>
                </a:solidFill>
                <a:cs typeface="Arial" charset="0"/>
              </a:rPr>
              <a:t>of the Commission: </a:t>
            </a:r>
          </a:p>
          <a:p>
            <a:pPr eaLnBrk="1" hangingPunct="1"/>
            <a:endParaRPr lang="en-GB" altLang="nl-BE" sz="1800" smtClean="0">
              <a:solidFill>
                <a:srgbClr val="292934"/>
              </a:solidFill>
              <a:cs typeface="Arial" charset="0"/>
            </a:endParaRPr>
          </a:p>
          <a:p>
            <a:pPr eaLnBrk="1" hangingPunct="1">
              <a:buFont typeface="Arial" charset="0"/>
              <a:buChar char="•"/>
            </a:pPr>
            <a:r>
              <a:rPr lang="en-GB" altLang="nl-BE" sz="1800" smtClean="0">
                <a:solidFill>
                  <a:srgbClr val="292934"/>
                </a:solidFill>
                <a:cs typeface="Arial" charset="0"/>
              </a:rPr>
              <a:t> partially </a:t>
            </a:r>
            <a:r>
              <a:rPr lang="en-GB" altLang="nl-BE" sz="1800" b="1" smtClean="0">
                <a:solidFill>
                  <a:srgbClr val="292934"/>
                </a:solidFill>
                <a:cs typeface="Arial" charset="0"/>
              </a:rPr>
              <a:t>endogenously</a:t>
            </a:r>
            <a:r>
              <a:rPr lang="en-GB" altLang="nl-BE" sz="1800" smtClean="0">
                <a:solidFill>
                  <a:srgbClr val="292934"/>
                </a:solidFill>
                <a:cs typeface="Arial" charset="0"/>
              </a:rPr>
              <a:t> evolved out of </a:t>
            </a:r>
            <a:r>
              <a:rPr lang="en-GB" altLang="de-DE" sz="1800" smtClean="0">
                <a:solidFill>
                  <a:srgbClr val="292934"/>
                </a:solidFill>
                <a:cs typeface="Arial" charset="0"/>
              </a:rPr>
              <a:t>‘</a:t>
            </a:r>
            <a:r>
              <a:rPr lang="en-GB" altLang="nl-BE" sz="1800" smtClean="0">
                <a:solidFill>
                  <a:srgbClr val="292934"/>
                </a:solidFill>
                <a:cs typeface="Arial" charset="0"/>
              </a:rPr>
              <a:t>Social Dialogue</a:t>
            </a:r>
            <a:r>
              <a:rPr lang="en-GB" altLang="de-DE" sz="1800" smtClean="0">
                <a:solidFill>
                  <a:srgbClr val="292934"/>
                </a:solidFill>
                <a:cs typeface="Arial" charset="0"/>
              </a:rPr>
              <a:t>’</a:t>
            </a:r>
            <a:r>
              <a:rPr lang="en-GB" altLang="nl-BE" sz="1800" smtClean="0">
                <a:solidFill>
                  <a:srgbClr val="292934"/>
                </a:solidFill>
                <a:cs typeface="Arial" charset="0"/>
              </a:rPr>
              <a:t> (since 1985)</a:t>
            </a:r>
          </a:p>
          <a:p>
            <a:pPr eaLnBrk="1" hangingPunct="1"/>
            <a:endParaRPr lang="en-GB" altLang="nl-BE" sz="1800" smtClean="0">
              <a:solidFill>
                <a:srgbClr val="292934"/>
              </a:solidFill>
              <a:cs typeface="Arial" charset="0"/>
            </a:endParaRPr>
          </a:p>
          <a:p>
            <a:pPr eaLnBrk="1" hangingPunct="1">
              <a:buFont typeface="Arial" charset="0"/>
              <a:buChar char="•"/>
            </a:pPr>
            <a:r>
              <a:rPr lang="en-GB" altLang="nl-BE" sz="1800" smtClean="0">
                <a:solidFill>
                  <a:srgbClr val="292934"/>
                </a:solidFill>
                <a:cs typeface="Arial" charset="0"/>
              </a:rPr>
              <a:t> part </a:t>
            </a:r>
            <a:r>
              <a:rPr lang="en-GB" altLang="nl-BE" sz="1800" b="1" smtClean="0">
                <a:solidFill>
                  <a:srgbClr val="292934"/>
                </a:solidFill>
                <a:cs typeface="Arial" charset="0"/>
              </a:rPr>
              <a:t>exogenously</a:t>
            </a:r>
            <a:r>
              <a:rPr lang="en-GB" altLang="nl-BE" sz="1800" smtClean="0">
                <a:solidFill>
                  <a:srgbClr val="292934"/>
                </a:solidFill>
                <a:cs typeface="Arial" charset="0"/>
              </a:rPr>
              <a:t> triggered out of claims in certain policies (environment, social affairs, development) and need to better legitimise EU (Commission) </a:t>
            </a:r>
          </a:p>
          <a:p>
            <a:pPr eaLnBrk="1" hangingPunct="1">
              <a:buFont typeface="Arial" charset="0"/>
              <a:buChar char="•"/>
            </a:pPr>
            <a:endParaRPr lang="en-GB" altLang="nl-BE" sz="1800" smtClean="0">
              <a:solidFill>
                <a:srgbClr val="292934"/>
              </a:solidFill>
              <a:cs typeface="Arial" charset="0"/>
            </a:endParaRPr>
          </a:p>
          <a:p>
            <a:pPr eaLnBrk="1" hangingPunct="1">
              <a:buFont typeface="Arial" charset="0"/>
              <a:buChar char="•"/>
            </a:pPr>
            <a:r>
              <a:rPr lang="en-GB" altLang="nl-BE" sz="1800" smtClean="0">
                <a:solidFill>
                  <a:srgbClr val="292934"/>
                </a:solidFill>
                <a:cs typeface="Arial" charset="0"/>
              </a:rPr>
              <a:t> example social dialogue: reluctance of traditional state-centred groups (trade unions) to reorient to EU level  </a:t>
            </a:r>
          </a:p>
        </p:txBody>
      </p:sp>
    </p:spTree>
    <p:extLst>
      <p:ext uri="{BB962C8B-B14F-4D97-AF65-F5344CB8AC3E}">
        <p14:creationId xmlns:p14="http://schemas.microsoft.com/office/powerpoint/2010/main" val="1863394307"/>
      </p:ext>
    </p:extLst>
  </p:cSld>
  <p:clrMapOvr>
    <a:masterClrMapping/>
  </p:clrMapOvr>
  <p:transition>
    <p:zoom/>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6"/>
          <p:cNvSpPr txBox="1">
            <a:spLocks noChangeArrowheads="1"/>
          </p:cNvSpPr>
          <p:nvPr/>
        </p:nvSpPr>
        <p:spPr bwMode="auto">
          <a:xfrm>
            <a:off x="685800" y="533400"/>
            <a:ext cx="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heSansCorrespondence" pitchFamily="34" charset="0"/>
                <a:ea typeface="ＭＳ Ｐゴシック" pitchFamily="34" charset="-128"/>
              </a:defRPr>
            </a:lvl1pPr>
            <a:lvl2pPr marL="742950" indent="-285750" eaLnBrk="0" hangingPunct="0">
              <a:defRPr sz="2400">
                <a:solidFill>
                  <a:schemeClr val="tx1"/>
                </a:solidFill>
                <a:latin typeface="TheSansCorrespondence" pitchFamily="34" charset="0"/>
                <a:ea typeface="ＭＳ Ｐゴシック" pitchFamily="34" charset="-128"/>
              </a:defRPr>
            </a:lvl2pPr>
            <a:lvl3pPr marL="1143000" indent="-228600" eaLnBrk="0" hangingPunct="0">
              <a:defRPr sz="2400">
                <a:solidFill>
                  <a:schemeClr val="tx1"/>
                </a:solidFill>
                <a:latin typeface="TheSansCorrespondence" pitchFamily="34" charset="0"/>
                <a:ea typeface="ＭＳ Ｐゴシック" pitchFamily="34" charset="-128"/>
              </a:defRPr>
            </a:lvl3pPr>
            <a:lvl4pPr marL="1600200" indent="-228600" eaLnBrk="0" hangingPunct="0">
              <a:defRPr sz="2400">
                <a:solidFill>
                  <a:schemeClr val="tx1"/>
                </a:solidFill>
                <a:latin typeface="TheSansCorrespondence" pitchFamily="34" charset="0"/>
                <a:ea typeface="ＭＳ Ｐゴシック" pitchFamily="34" charset="-128"/>
              </a:defRPr>
            </a:lvl4pPr>
            <a:lvl5pPr marL="2057400" indent="-228600" eaLnBrk="0" hangingPunct="0">
              <a:defRPr sz="2400">
                <a:solidFill>
                  <a:schemeClr val="tx1"/>
                </a:solidFill>
                <a:latin typeface="TheSansCorrespondence"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9pPr>
          </a:lstStyle>
          <a:p>
            <a:endParaRPr lang="de-DE" altLang="nl-BE" sz="2800" smtClean="0">
              <a:solidFill>
                <a:srgbClr val="990000"/>
              </a:solidFill>
              <a:latin typeface="TheSans 7-Bold" charset="0"/>
              <a:cs typeface="Arial" charset="0"/>
            </a:endParaRPr>
          </a:p>
        </p:txBody>
      </p:sp>
      <p:sp>
        <p:nvSpPr>
          <p:cNvPr id="37891" name="Titel 4"/>
          <p:cNvSpPr>
            <a:spLocks noGrp="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0000"/>
          </a:bodyPr>
          <a:lstStyle/>
          <a:p>
            <a:pPr>
              <a:defRPr/>
            </a:pPr>
            <a:r>
              <a:rPr lang="en-GB" sz="3200" dirty="0" smtClean="0">
                <a:solidFill>
                  <a:srgbClr val="C00000"/>
                </a:solidFill>
                <a:cs typeface="Arial" charset="0"/>
              </a:rPr>
              <a:t>Three </a:t>
            </a:r>
            <a:r>
              <a:rPr lang="en-GB" sz="3200" dirty="0">
                <a:solidFill>
                  <a:srgbClr val="C00000"/>
                </a:solidFill>
                <a:cs typeface="Arial" charset="0"/>
              </a:rPr>
              <a:t>Generations of Consultation Regime </a:t>
            </a:r>
            <a:br>
              <a:rPr lang="en-GB" sz="3200" dirty="0">
                <a:solidFill>
                  <a:srgbClr val="C00000"/>
                </a:solidFill>
                <a:cs typeface="Arial" charset="0"/>
              </a:rPr>
            </a:br>
            <a:r>
              <a:rPr lang="en-GB" sz="3200" dirty="0">
                <a:solidFill>
                  <a:srgbClr val="C00000"/>
                </a:solidFill>
                <a:cs typeface="Arial" charset="0"/>
              </a:rPr>
              <a:t>(Quittkat/Finke 2009)</a:t>
            </a:r>
            <a:br>
              <a:rPr lang="en-GB" sz="3200" dirty="0">
                <a:solidFill>
                  <a:srgbClr val="C00000"/>
                </a:solidFill>
                <a:cs typeface="Arial" charset="0"/>
              </a:rPr>
            </a:br>
            <a:endParaRPr lang="en-GB" sz="3200" dirty="0">
              <a:solidFill>
                <a:srgbClr val="C00000"/>
              </a:solidFill>
              <a:cs typeface="Arial" charset="0"/>
            </a:endParaRPr>
          </a:p>
        </p:txBody>
      </p:sp>
      <p:sp>
        <p:nvSpPr>
          <p:cNvPr id="37892" name="Inhaltsplatzhalter 5"/>
          <p:cNvSpPr>
            <a:spLocks noGrp="1"/>
          </p:cNvSpPr>
          <p:nvPr>
            <p:ph idx="1"/>
          </p:nvPr>
        </p:nvSpPr>
        <p:spPr>
          <a:xfrm>
            <a:off x="457200" y="1295400"/>
            <a:ext cx="8229600" cy="5181600"/>
          </a:xfrm>
        </p:spPr>
        <p:txBody>
          <a:bodyPr/>
          <a:lstStyle/>
          <a:p>
            <a:pPr>
              <a:buFontTx/>
              <a:buNone/>
            </a:pPr>
            <a:endParaRPr lang="en-GB" altLang="nl-BE" sz="1100" smtClean="0">
              <a:ea typeface="ＭＳ Ｐゴシック" pitchFamily="34" charset="-128"/>
              <a:cs typeface="Arial" charset="0"/>
            </a:endParaRPr>
          </a:p>
          <a:p>
            <a:endParaRPr lang="en-GB" altLang="nl-BE" sz="2200" smtClean="0">
              <a:latin typeface="TheSansCorrespondence" pitchFamily="34" charset="0"/>
              <a:ea typeface="ＭＳ Ｐゴシック" pitchFamily="34" charset="-128"/>
              <a:cs typeface="Arial" charset="0"/>
            </a:endParaRPr>
          </a:p>
          <a:p>
            <a:pPr>
              <a:buFont typeface="Arial" charset="0"/>
              <a:buNone/>
            </a:pPr>
            <a:r>
              <a:rPr lang="en-GB" altLang="nl-BE" sz="2200" b="1" smtClean="0">
                <a:latin typeface="TheSansCorrespondence" pitchFamily="34" charset="0"/>
                <a:ea typeface="ＭＳ Ｐゴシック" pitchFamily="34" charset="-128"/>
                <a:cs typeface="Arial" charset="0"/>
              </a:rPr>
              <a:t>1	European Economic Integration</a:t>
            </a:r>
            <a:r>
              <a:rPr lang="en-GB" altLang="nl-BE" sz="2200" smtClean="0">
                <a:latin typeface="TheSansCorrespondence" pitchFamily="34" charset="0"/>
                <a:ea typeface="ＭＳ Ｐゴシック" pitchFamily="34" charset="-128"/>
                <a:cs typeface="Arial" charset="0"/>
              </a:rPr>
              <a:t>:</a:t>
            </a:r>
            <a:br>
              <a:rPr lang="en-GB" altLang="nl-BE" sz="2200" smtClean="0">
                <a:latin typeface="TheSansCorrespondence" pitchFamily="34" charset="0"/>
                <a:ea typeface="ＭＳ Ｐゴシック" pitchFamily="34" charset="-128"/>
                <a:cs typeface="Arial" charset="0"/>
              </a:rPr>
            </a:br>
            <a:r>
              <a:rPr lang="en-GB" altLang="nl-BE" sz="2200" smtClean="0">
                <a:latin typeface="TheSansCorrespondence" pitchFamily="34" charset="0"/>
                <a:ea typeface="ＭＳ Ｐゴシック" pitchFamily="34" charset="-128"/>
                <a:cs typeface="Arial" charset="0"/>
              </a:rPr>
              <a:t>	intense, informal, ad hoc dialogue </a:t>
            </a:r>
            <a:br>
              <a:rPr lang="en-GB" altLang="nl-BE" sz="2200" smtClean="0">
                <a:latin typeface="TheSansCorrespondence" pitchFamily="34" charset="0"/>
                <a:ea typeface="ＭＳ Ｐゴシック" pitchFamily="34" charset="-128"/>
                <a:cs typeface="Arial" charset="0"/>
              </a:rPr>
            </a:br>
            <a:r>
              <a:rPr lang="en-GB" altLang="nl-BE" sz="2200" smtClean="0">
                <a:latin typeface="TheSansCorrespondence" pitchFamily="34" charset="0"/>
                <a:ea typeface="ＭＳ Ｐゴシック" pitchFamily="34" charset="-128"/>
                <a:cs typeface="Arial" charset="0"/>
              </a:rPr>
              <a:t>	between Commission and economic experts </a:t>
            </a:r>
          </a:p>
          <a:p>
            <a:endParaRPr lang="en-GB" altLang="nl-BE" sz="2200" smtClean="0">
              <a:latin typeface="TheSansCorrespondence" pitchFamily="34" charset="0"/>
              <a:ea typeface="ＭＳ Ｐゴシック" pitchFamily="34" charset="-128"/>
              <a:cs typeface="Arial" charset="0"/>
            </a:endParaRPr>
          </a:p>
          <a:p>
            <a:pPr>
              <a:buFont typeface="Arial" charset="0"/>
              <a:buNone/>
            </a:pPr>
            <a:r>
              <a:rPr lang="en-GB" altLang="nl-BE" sz="2200" b="1" smtClean="0">
                <a:latin typeface="TheSansCorrespondence" pitchFamily="34" charset="0"/>
                <a:ea typeface="ＭＳ Ｐゴシック" pitchFamily="34" charset="-128"/>
                <a:cs typeface="Arial" charset="0"/>
              </a:rPr>
              <a:t>2	Mid 1980s: move to </a:t>
            </a:r>
            <a:r>
              <a:rPr lang="en-GB" altLang="de-DE" sz="2200" b="1" smtClean="0">
                <a:latin typeface="TheSansCorrespondence" pitchFamily="34" charset="0"/>
                <a:ea typeface="ＭＳ Ｐゴシック" pitchFamily="34" charset="-128"/>
                <a:cs typeface="Arial" charset="0"/>
              </a:rPr>
              <a:t>‘</a:t>
            </a:r>
            <a:r>
              <a:rPr lang="en-GB" altLang="nl-BE" sz="2200" b="1" smtClean="0">
                <a:latin typeface="TheSansCorrespondence" pitchFamily="34" charset="0"/>
                <a:ea typeface="ＭＳ Ｐゴシック" pitchFamily="34" charset="-128"/>
                <a:cs typeface="Arial" charset="0"/>
              </a:rPr>
              <a:t>partnership</a:t>
            </a:r>
            <a:r>
              <a:rPr lang="en-GB" altLang="de-DE" sz="2200" b="1" smtClean="0">
                <a:latin typeface="TheSansCorrespondence" pitchFamily="34" charset="0"/>
                <a:ea typeface="ＭＳ Ｐゴシック" pitchFamily="34" charset="-128"/>
                <a:cs typeface="Arial" charset="0"/>
              </a:rPr>
              <a:t>’</a:t>
            </a:r>
            <a:r>
              <a:rPr lang="en-GB" altLang="nl-BE" sz="2200" b="1" smtClean="0">
                <a:latin typeface="TheSansCorrespondence" pitchFamily="34" charset="0"/>
                <a:ea typeface="ＭＳ Ｐゴシック" pitchFamily="34" charset="-128"/>
                <a:cs typeface="Arial" charset="0"/>
              </a:rPr>
              <a:t> in EU policies</a:t>
            </a:r>
          </a:p>
          <a:p>
            <a:pPr marL="800100" lvl="1" indent="-342900"/>
            <a:r>
              <a:rPr lang="en-GB" altLang="nl-BE" sz="2200" smtClean="0">
                <a:latin typeface="TheSansCorrespondence" pitchFamily="34" charset="0"/>
                <a:ea typeface="ＭＳ Ｐゴシック" pitchFamily="34" charset="-128"/>
                <a:cs typeface="Arial" charset="0"/>
              </a:rPr>
              <a:t>Social Dialogue vitalised </a:t>
            </a:r>
          </a:p>
          <a:p>
            <a:pPr marL="800100" lvl="1" indent="-342900"/>
            <a:r>
              <a:rPr lang="en-GB" altLang="nl-BE" sz="2200" smtClean="0">
                <a:latin typeface="TheSansCorrespondence" pitchFamily="34" charset="0"/>
                <a:ea typeface="ＭＳ Ｐゴシック" pitchFamily="34" charset="-128"/>
                <a:cs typeface="Arial" charset="0"/>
              </a:rPr>
              <a:t>	dialogue with NGOs in certain areas </a:t>
            </a:r>
            <a:r>
              <a:rPr lang="de-DE" altLang="nl-BE" sz="2200" smtClean="0">
                <a:latin typeface="TheSansCorrespondence" pitchFamily="34" charset="0"/>
                <a:ea typeface="ＭＳ Ｐゴシック" pitchFamily="34" charset="-128"/>
                <a:cs typeface="Arial" charset="0"/>
                <a:sym typeface="Wingdings" pitchFamily="2" charset="2"/>
              </a:rPr>
              <a:t> </a:t>
            </a:r>
            <a:r>
              <a:rPr lang="en-GB" altLang="nl-BE" sz="2200" smtClean="0">
                <a:latin typeface="TheSansCorrespondence" pitchFamily="34" charset="0"/>
                <a:ea typeface="ＭＳ Ｐゴシック" pitchFamily="34" charset="-128"/>
                <a:cs typeface="Arial" charset="0"/>
              </a:rPr>
              <a:t> </a:t>
            </a:r>
            <a:r>
              <a:rPr lang="en-GB" altLang="de-DE" sz="2200" smtClean="0">
                <a:latin typeface="TheSansCorrespondence" pitchFamily="34" charset="0"/>
                <a:ea typeface="ＭＳ Ｐゴシック" pitchFamily="34" charset="-128"/>
                <a:cs typeface="Arial" charset="0"/>
              </a:rPr>
              <a:t>‘</a:t>
            </a:r>
            <a:r>
              <a:rPr lang="en-GB" altLang="nl-BE" sz="2200" smtClean="0">
                <a:latin typeface="TheSansCorrespondence" pitchFamily="34" charset="0"/>
                <a:ea typeface="ＭＳ Ｐゴシック" pitchFamily="34" charset="-128"/>
                <a:cs typeface="Arial" charset="0"/>
              </a:rPr>
              <a:t>civil dialogue</a:t>
            </a:r>
            <a:r>
              <a:rPr lang="en-GB" altLang="de-DE" sz="2200" smtClean="0">
                <a:latin typeface="TheSansCorrespondence" pitchFamily="34" charset="0"/>
                <a:ea typeface="ＭＳ Ｐゴシック" pitchFamily="34" charset="-128"/>
                <a:cs typeface="Arial" charset="0"/>
              </a:rPr>
              <a:t>’</a:t>
            </a:r>
            <a:r>
              <a:rPr lang="en-GB" altLang="nl-BE" sz="2200" smtClean="0">
                <a:latin typeface="TheSansCorrespondence" pitchFamily="34" charset="0"/>
                <a:ea typeface="ＭＳ Ｐゴシック" pitchFamily="34" charset="-128"/>
                <a:cs typeface="Arial" charset="0"/>
              </a:rPr>
              <a:t> </a:t>
            </a:r>
          </a:p>
          <a:p>
            <a:pPr marL="800100" lvl="1" indent="-342900"/>
            <a:r>
              <a:rPr lang="de-DE" altLang="nl-BE" sz="2200" smtClean="0">
                <a:latin typeface="TheSansCorrespondence" pitchFamily="34" charset="0"/>
                <a:ea typeface="ＭＳ Ｐゴシック" pitchFamily="34" charset="-128"/>
                <a:cs typeface="Arial" charset="0"/>
                <a:sym typeface="Wingdings" pitchFamily="2" charset="2"/>
              </a:rPr>
              <a:t>	 Social platform  </a:t>
            </a:r>
            <a:endParaRPr lang="en-GB" altLang="nl-BE" sz="2200" smtClean="0">
              <a:latin typeface="TheSansCorrespondence" pitchFamily="34" charset="0"/>
              <a:ea typeface="ＭＳ Ｐゴシック" pitchFamily="34" charset="-128"/>
              <a:cs typeface="Arial" charset="0"/>
            </a:endParaRPr>
          </a:p>
          <a:p>
            <a:pPr marL="800100" lvl="1" indent="-342900"/>
            <a:endParaRPr lang="en-GB" altLang="nl-BE" sz="2200" smtClean="0">
              <a:latin typeface="TheSansCorrespondence" pitchFamily="34" charset="0"/>
              <a:ea typeface="ＭＳ Ｐゴシック" pitchFamily="34" charset="-128"/>
              <a:cs typeface="Arial" charset="0"/>
            </a:endParaRPr>
          </a:p>
          <a:p>
            <a:pPr>
              <a:buFont typeface="Arial" charset="0"/>
              <a:buNone/>
            </a:pPr>
            <a:r>
              <a:rPr lang="en-GB" altLang="nl-BE" sz="2200" b="1" smtClean="0">
                <a:latin typeface="TheSansCorrespondence" pitchFamily="34" charset="0"/>
                <a:ea typeface="ＭＳ Ｐゴシック" pitchFamily="34" charset="-128"/>
                <a:cs typeface="Arial" charset="0"/>
              </a:rPr>
              <a:t>3	As from 2001: move to </a:t>
            </a:r>
            <a:r>
              <a:rPr lang="en-GB" altLang="de-DE" sz="2200" b="1" smtClean="0">
                <a:latin typeface="TheSansCorrespondence" pitchFamily="34" charset="0"/>
                <a:ea typeface="ＭＳ Ｐゴシック" pitchFamily="34" charset="-128"/>
                <a:cs typeface="Arial" charset="0"/>
              </a:rPr>
              <a:t>‘</a:t>
            </a:r>
            <a:r>
              <a:rPr lang="en-GB" altLang="nl-BE" sz="2200" b="1" smtClean="0">
                <a:latin typeface="TheSansCorrespondence" pitchFamily="34" charset="0"/>
                <a:ea typeface="ＭＳ Ｐゴシック" pitchFamily="34" charset="-128"/>
                <a:cs typeface="Arial" charset="0"/>
              </a:rPr>
              <a:t>participatory democracy</a:t>
            </a:r>
            <a:r>
              <a:rPr lang="en-GB" altLang="de-DE" sz="2200" b="1" smtClean="0">
                <a:latin typeface="TheSansCorrespondence" pitchFamily="34" charset="0"/>
                <a:ea typeface="ＭＳ Ｐゴシック" pitchFamily="34" charset="-128"/>
                <a:cs typeface="Arial" charset="0"/>
              </a:rPr>
              <a:t>’</a:t>
            </a:r>
            <a:r>
              <a:rPr lang="en-GB" altLang="nl-BE" sz="2200" b="1" smtClean="0">
                <a:latin typeface="TheSansCorrespondence" pitchFamily="34" charset="0"/>
                <a:ea typeface="ＭＳ Ｐゴシック" pitchFamily="34" charset="-128"/>
                <a:cs typeface="Arial" charset="0"/>
              </a:rPr>
              <a:t> </a:t>
            </a:r>
          </a:p>
          <a:p>
            <a:pPr marL="800100" lvl="1" indent="-342900"/>
            <a:r>
              <a:rPr lang="en-GB" altLang="nl-BE" sz="2200" smtClean="0">
                <a:latin typeface="TheSansCorrespondence" pitchFamily="34" charset="0"/>
                <a:ea typeface="ＭＳ Ｐゴシック" pitchFamily="34" charset="-128"/>
                <a:cs typeface="Arial" charset="0"/>
              </a:rPr>
              <a:t>	Partnership with civil society </a:t>
            </a:r>
          </a:p>
          <a:p>
            <a:pPr>
              <a:buFontTx/>
              <a:buNone/>
            </a:pPr>
            <a:endParaRPr lang="en-GB" altLang="nl-BE" sz="1800" smtClean="0">
              <a:latin typeface="TheSansCorrespondence" pitchFamily="34" charset="0"/>
              <a:ea typeface="ＭＳ Ｐゴシック" pitchFamily="34" charset="-128"/>
              <a:cs typeface="Arial" charset="0"/>
            </a:endParaRPr>
          </a:p>
          <a:p>
            <a:pPr algn="ctr">
              <a:buFontTx/>
              <a:buNone/>
            </a:pPr>
            <a:r>
              <a:rPr lang="en-GB" altLang="nl-BE" sz="1800" b="1" smtClean="0">
                <a:solidFill>
                  <a:srgbClr val="C00000"/>
                </a:solidFill>
                <a:latin typeface="TheSansCorrespondence" pitchFamily="34" charset="0"/>
                <a:ea typeface="ＭＳ Ｐゴシック" pitchFamily="34" charset="-128"/>
              </a:rPr>
              <a:t> </a:t>
            </a:r>
          </a:p>
        </p:txBody>
      </p:sp>
      <p:sp>
        <p:nvSpPr>
          <p:cNvPr id="36868" name="Rectangle 5"/>
          <p:cNvSpPr>
            <a:spLocks noChangeArrowheads="1"/>
          </p:cNvSpPr>
          <p:nvPr/>
        </p:nvSpPr>
        <p:spPr bwMode="auto">
          <a:xfrm>
            <a:off x="8502650" y="7366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heSansCorrespondence" pitchFamily="34" charset="0"/>
                <a:ea typeface="ＭＳ Ｐゴシック" pitchFamily="34" charset="-128"/>
              </a:defRPr>
            </a:lvl1pPr>
            <a:lvl2pPr marL="742950" indent="-285750" eaLnBrk="0" hangingPunct="0">
              <a:defRPr sz="2400">
                <a:solidFill>
                  <a:schemeClr val="tx1"/>
                </a:solidFill>
                <a:latin typeface="TheSansCorrespondence" pitchFamily="34" charset="0"/>
                <a:ea typeface="ＭＳ Ｐゴシック" pitchFamily="34" charset="-128"/>
              </a:defRPr>
            </a:lvl2pPr>
            <a:lvl3pPr marL="1143000" indent="-228600" eaLnBrk="0" hangingPunct="0">
              <a:defRPr sz="2400">
                <a:solidFill>
                  <a:schemeClr val="tx1"/>
                </a:solidFill>
                <a:latin typeface="TheSansCorrespondence" pitchFamily="34" charset="0"/>
                <a:ea typeface="ＭＳ Ｐゴシック" pitchFamily="34" charset="-128"/>
              </a:defRPr>
            </a:lvl3pPr>
            <a:lvl4pPr marL="1600200" indent="-228600" eaLnBrk="0" hangingPunct="0">
              <a:defRPr sz="2400">
                <a:solidFill>
                  <a:schemeClr val="tx1"/>
                </a:solidFill>
                <a:latin typeface="TheSansCorrespondence" pitchFamily="34" charset="0"/>
                <a:ea typeface="ＭＳ Ｐゴシック" pitchFamily="34" charset="-128"/>
              </a:defRPr>
            </a:lvl4pPr>
            <a:lvl5pPr marL="2057400" indent="-228600" eaLnBrk="0" hangingPunct="0">
              <a:defRPr sz="2400">
                <a:solidFill>
                  <a:schemeClr val="tx1"/>
                </a:solidFill>
                <a:latin typeface="TheSansCorrespondence"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9pPr>
          </a:lstStyle>
          <a:p>
            <a:pPr eaLnBrk="1" hangingPunct="1"/>
            <a:endParaRPr lang="en-GB" altLang="nl-BE" sz="1800" smtClean="0">
              <a:solidFill>
                <a:srgbClr val="292934"/>
              </a:solidFill>
            </a:endParaRPr>
          </a:p>
        </p:txBody>
      </p:sp>
    </p:spTree>
    <p:extLst>
      <p:ext uri="{BB962C8B-B14F-4D97-AF65-F5344CB8AC3E}">
        <p14:creationId xmlns:p14="http://schemas.microsoft.com/office/powerpoint/2010/main" val="727458441"/>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2">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892">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892">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892">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892">
                                            <p:txEl>
                                              <p:pRg st="7" end="7"/>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7892">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892">
                                            <p:txEl>
                                              <p:pRg st="10" end="1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89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116013"/>
            <a:ext cx="9144000" cy="459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Bild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7088" y="33338"/>
            <a:ext cx="68500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Bild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91788" y="188913"/>
            <a:ext cx="53578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Bild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288" y="-34925"/>
            <a:ext cx="57261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Bild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86188" y="-34925"/>
            <a:ext cx="53578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181255"/>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Box 6"/>
          <p:cNvSpPr txBox="1">
            <a:spLocks noChangeArrowheads="1"/>
          </p:cNvSpPr>
          <p:nvPr/>
        </p:nvSpPr>
        <p:spPr bwMode="auto">
          <a:xfrm>
            <a:off x="685800" y="533400"/>
            <a:ext cx="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heSansCorrespondence" pitchFamily="34" charset="0"/>
                <a:ea typeface="ＭＳ Ｐゴシック" pitchFamily="34" charset="-128"/>
              </a:defRPr>
            </a:lvl1pPr>
            <a:lvl2pPr marL="742950" indent="-285750" eaLnBrk="0" hangingPunct="0">
              <a:defRPr sz="2400">
                <a:solidFill>
                  <a:schemeClr val="tx1"/>
                </a:solidFill>
                <a:latin typeface="TheSansCorrespondence" pitchFamily="34" charset="0"/>
                <a:ea typeface="ＭＳ Ｐゴシック" pitchFamily="34" charset="-128"/>
              </a:defRPr>
            </a:lvl2pPr>
            <a:lvl3pPr marL="1143000" indent="-228600" eaLnBrk="0" hangingPunct="0">
              <a:defRPr sz="2400">
                <a:solidFill>
                  <a:schemeClr val="tx1"/>
                </a:solidFill>
                <a:latin typeface="TheSansCorrespondence" pitchFamily="34" charset="0"/>
                <a:ea typeface="ＭＳ Ｐゴシック" pitchFamily="34" charset="-128"/>
              </a:defRPr>
            </a:lvl3pPr>
            <a:lvl4pPr marL="1600200" indent="-228600" eaLnBrk="0" hangingPunct="0">
              <a:defRPr sz="2400">
                <a:solidFill>
                  <a:schemeClr val="tx1"/>
                </a:solidFill>
                <a:latin typeface="TheSansCorrespondence" pitchFamily="34" charset="0"/>
                <a:ea typeface="ＭＳ Ｐゴシック" pitchFamily="34" charset="-128"/>
              </a:defRPr>
            </a:lvl4pPr>
            <a:lvl5pPr marL="2057400" indent="-228600" eaLnBrk="0" hangingPunct="0">
              <a:defRPr sz="2400">
                <a:solidFill>
                  <a:schemeClr val="tx1"/>
                </a:solidFill>
                <a:latin typeface="TheSansCorrespondence"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9pPr>
          </a:lstStyle>
          <a:p>
            <a:endParaRPr lang="de-DE" altLang="nl-BE" sz="2800" smtClean="0">
              <a:solidFill>
                <a:srgbClr val="990000"/>
              </a:solidFill>
              <a:latin typeface="TheSans 7-Bold" charset="0"/>
              <a:cs typeface="Arial" charset="0"/>
            </a:endParaRPr>
          </a:p>
        </p:txBody>
      </p:sp>
      <p:sp>
        <p:nvSpPr>
          <p:cNvPr id="37891" name="Titel 4"/>
          <p:cNvSpPr>
            <a:spLocks noGrp="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GB" sz="3200">
                <a:solidFill>
                  <a:srgbClr val="C00000"/>
                </a:solidFill>
                <a:cs typeface="Arial" charset="0"/>
              </a:rPr>
              <a:t>Other Instruments </a:t>
            </a:r>
          </a:p>
        </p:txBody>
      </p:sp>
      <p:sp>
        <p:nvSpPr>
          <p:cNvPr id="37892" name="Inhaltsplatzhalter 5"/>
          <p:cNvSpPr>
            <a:spLocks noGrp="1"/>
          </p:cNvSpPr>
          <p:nvPr>
            <p:ph idx="1"/>
          </p:nvPr>
        </p:nvSpPr>
        <p:spPr>
          <a:xfrm>
            <a:off x="457200" y="1295400"/>
            <a:ext cx="8229600" cy="5181600"/>
          </a:xfrm>
        </p:spPr>
        <p:txBody>
          <a:bodyPr/>
          <a:lstStyle/>
          <a:p>
            <a:pPr>
              <a:buFontTx/>
              <a:buNone/>
            </a:pPr>
            <a:r>
              <a:rPr lang="en-GB" altLang="nl-BE" sz="2000" b="1" smtClean="0">
                <a:latin typeface="TheSansCorrespondence" pitchFamily="34" charset="0"/>
                <a:ea typeface="ＭＳ Ｐゴシック" pitchFamily="34" charset="-128"/>
                <a:cs typeface="Arial" charset="0"/>
              </a:rPr>
              <a:t>The Convention Method </a:t>
            </a:r>
          </a:p>
          <a:p>
            <a:r>
              <a:rPr lang="en-GB" altLang="nl-BE" sz="2000" smtClean="0">
                <a:latin typeface="TheSansCorrespondence" pitchFamily="34" charset="0"/>
                <a:ea typeface="ＭＳ Ｐゴシック" pitchFamily="34" charset="-128"/>
                <a:cs typeface="Arial" charset="0"/>
              </a:rPr>
              <a:t>Expectation: discursive space + activation of CS as public sphere </a:t>
            </a:r>
          </a:p>
          <a:p>
            <a:r>
              <a:rPr lang="en-GB" altLang="nl-BE" sz="2000" smtClean="0">
                <a:latin typeface="TheSansCorrespondence" pitchFamily="34" charset="0"/>
                <a:ea typeface="ＭＳ Ｐゴシック" pitchFamily="34" charset="-128"/>
                <a:cs typeface="Arial" charset="0"/>
              </a:rPr>
              <a:t>Findings: activation did not work + communicative discourse failed largely </a:t>
            </a:r>
          </a:p>
          <a:p>
            <a:pPr>
              <a:buFontTx/>
              <a:buNone/>
            </a:pPr>
            <a:endParaRPr lang="en-GB" altLang="nl-BE" sz="2000" smtClean="0">
              <a:latin typeface="TheSansCorrespondence" pitchFamily="34" charset="0"/>
              <a:ea typeface="ＭＳ Ｐゴシック" pitchFamily="34" charset="-128"/>
              <a:cs typeface="Arial" charset="0"/>
            </a:endParaRPr>
          </a:p>
          <a:p>
            <a:pPr>
              <a:buFontTx/>
              <a:buNone/>
            </a:pPr>
            <a:r>
              <a:rPr lang="en-GB" altLang="nl-BE" sz="2000" b="1" smtClean="0">
                <a:latin typeface="TheSansCorrespondence" pitchFamily="34" charset="0"/>
                <a:ea typeface="ＭＳ Ｐゴシック" pitchFamily="34" charset="-128"/>
                <a:cs typeface="Arial" charset="0"/>
              </a:rPr>
              <a:t>The Open method of Coordination </a:t>
            </a:r>
          </a:p>
          <a:p>
            <a:r>
              <a:rPr lang="en-GB" altLang="nl-BE" sz="2000" smtClean="0">
                <a:latin typeface="TheSansCorrespondence" pitchFamily="34" charset="0"/>
                <a:ea typeface="ＭＳ Ｐゴシック" pitchFamily="34" charset="-128"/>
                <a:cs typeface="Arial" charset="0"/>
              </a:rPr>
              <a:t>Expectations: inclusion of private actors (on all levels of governance)</a:t>
            </a:r>
          </a:p>
          <a:p>
            <a:r>
              <a:rPr lang="en-GB" altLang="nl-BE" sz="2000" smtClean="0">
                <a:latin typeface="TheSansCorrespondence" pitchFamily="34" charset="0"/>
                <a:ea typeface="ＭＳ Ｐゴシック" pitchFamily="34" charset="-128"/>
                <a:cs typeface="Arial" charset="0"/>
              </a:rPr>
              <a:t>Findings: both in- and output legitimacy very limited </a:t>
            </a:r>
          </a:p>
          <a:p>
            <a:pPr>
              <a:buFontTx/>
              <a:buNone/>
            </a:pPr>
            <a:endParaRPr lang="en-GB" altLang="nl-BE" sz="2000" smtClean="0">
              <a:latin typeface="TheSansCorrespondence" pitchFamily="34" charset="0"/>
              <a:ea typeface="ＭＳ Ｐゴシック" pitchFamily="34" charset="-128"/>
              <a:cs typeface="Arial" charset="0"/>
            </a:endParaRPr>
          </a:p>
          <a:p>
            <a:pPr>
              <a:buFontTx/>
              <a:buNone/>
            </a:pPr>
            <a:r>
              <a:rPr lang="en-GB" altLang="nl-BE" sz="2000" b="1" smtClean="0">
                <a:latin typeface="TheSansCorrespondence" pitchFamily="34" charset="0"/>
                <a:ea typeface="ＭＳ Ｐゴシック" pitchFamily="34" charset="-128"/>
                <a:cs typeface="Arial" charset="0"/>
              </a:rPr>
              <a:t>Citizens initiative (introduced in Treaty of Lisbon) </a:t>
            </a:r>
          </a:p>
          <a:p>
            <a:r>
              <a:rPr lang="en-GB" altLang="nl-BE" sz="2000" smtClean="0">
                <a:latin typeface="TheSansCorrespondence" pitchFamily="34" charset="0"/>
                <a:ea typeface="ＭＳ Ｐゴシック" pitchFamily="34" charset="-128"/>
                <a:cs typeface="Arial" charset="0"/>
              </a:rPr>
              <a:t>Expectation: mobilisation not only of institutionalised CSOs but also individuals </a:t>
            </a:r>
          </a:p>
          <a:p>
            <a:r>
              <a:rPr lang="en-GB" altLang="nl-BE" sz="2000" smtClean="0">
                <a:latin typeface="TheSansCorrespondence" pitchFamily="34" charset="0"/>
                <a:ea typeface="ＭＳ Ｐゴシック" pitchFamily="34" charset="-128"/>
                <a:cs typeface="Arial" charset="0"/>
              </a:rPr>
              <a:t>Findings: effective since Jan 2012, so-far: blocking instrument </a:t>
            </a:r>
          </a:p>
          <a:p>
            <a:r>
              <a:rPr lang="en-GB" altLang="nl-BE" sz="2000" smtClean="0">
                <a:latin typeface="TheSansCorrespondence" pitchFamily="34" charset="0"/>
                <a:ea typeface="ＭＳ Ｐゴシック" pitchFamily="34" charset="-128"/>
                <a:cs typeface="Arial" charset="0"/>
              </a:rPr>
              <a:t>Questions: mobilisation across </a:t>
            </a:r>
            <a:r>
              <a:rPr lang="en-GB" altLang="de-DE" sz="2000" smtClean="0">
                <a:latin typeface="TheSansCorrespondence" pitchFamily="34" charset="0"/>
                <a:ea typeface="ＭＳ Ｐゴシック" pitchFamily="34" charset="-128"/>
                <a:cs typeface="Arial" charset="0"/>
              </a:rPr>
              <a:t>“</a:t>
            </a:r>
            <a:r>
              <a:rPr lang="en-GB" altLang="ja-JP" sz="2000" smtClean="0">
                <a:latin typeface="TheSansCorrespondence" pitchFamily="34" charset="0"/>
                <a:ea typeface="ＭＳ Ｐゴシック" pitchFamily="34" charset="-128"/>
                <a:cs typeface="Arial" charset="0"/>
              </a:rPr>
              <a:t>demoicracies</a:t>
            </a:r>
            <a:r>
              <a:rPr lang="en-GB" altLang="de-DE" sz="2000" smtClean="0">
                <a:latin typeface="TheSansCorrespondence" pitchFamily="34" charset="0"/>
                <a:ea typeface="ＭＳ Ｐゴシック" pitchFamily="34" charset="-128"/>
                <a:cs typeface="Arial" charset="0"/>
              </a:rPr>
              <a:t>”</a:t>
            </a:r>
            <a:r>
              <a:rPr lang="en-GB" altLang="ja-JP" sz="2000" smtClean="0">
                <a:latin typeface="TheSansCorrespondence" pitchFamily="34" charset="0"/>
                <a:ea typeface="ＭＳ Ｐゴシック" pitchFamily="34" charset="-128"/>
                <a:cs typeface="Arial" charset="0"/>
              </a:rPr>
              <a:t>, non-bindingness … </a:t>
            </a:r>
            <a:endParaRPr lang="en-GB" altLang="nl-BE" sz="2000" smtClean="0">
              <a:latin typeface="TheSansCorrespondence" pitchFamily="34" charset="0"/>
              <a:ea typeface="ＭＳ Ｐゴシック" pitchFamily="34" charset="-128"/>
              <a:cs typeface="Arial" charset="0"/>
            </a:endParaRPr>
          </a:p>
        </p:txBody>
      </p:sp>
      <p:sp>
        <p:nvSpPr>
          <p:cNvPr id="39940" name="Rectangle 5"/>
          <p:cNvSpPr>
            <a:spLocks noChangeArrowheads="1"/>
          </p:cNvSpPr>
          <p:nvPr/>
        </p:nvSpPr>
        <p:spPr bwMode="auto">
          <a:xfrm>
            <a:off x="8502650" y="7366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heSansCorrespondence" pitchFamily="34" charset="0"/>
                <a:ea typeface="ＭＳ Ｐゴシック" pitchFamily="34" charset="-128"/>
              </a:defRPr>
            </a:lvl1pPr>
            <a:lvl2pPr marL="742950" indent="-285750" eaLnBrk="0" hangingPunct="0">
              <a:defRPr sz="2400">
                <a:solidFill>
                  <a:schemeClr val="tx1"/>
                </a:solidFill>
                <a:latin typeface="TheSansCorrespondence" pitchFamily="34" charset="0"/>
                <a:ea typeface="ＭＳ Ｐゴシック" pitchFamily="34" charset="-128"/>
              </a:defRPr>
            </a:lvl2pPr>
            <a:lvl3pPr marL="1143000" indent="-228600" eaLnBrk="0" hangingPunct="0">
              <a:defRPr sz="2400">
                <a:solidFill>
                  <a:schemeClr val="tx1"/>
                </a:solidFill>
                <a:latin typeface="TheSansCorrespondence" pitchFamily="34" charset="0"/>
                <a:ea typeface="ＭＳ Ｐゴシック" pitchFamily="34" charset="-128"/>
              </a:defRPr>
            </a:lvl3pPr>
            <a:lvl4pPr marL="1600200" indent="-228600" eaLnBrk="0" hangingPunct="0">
              <a:defRPr sz="2400">
                <a:solidFill>
                  <a:schemeClr val="tx1"/>
                </a:solidFill>
                <a:latin typeface="TheSansCorrespondence" pitchFamily="34" charset="0"/>
                <a:ea typeface="ＭＳ Ｐゴシック" pitchFamily="34" charset="-128"/>
              </a:defRPr>
            </a:lvl4pPr>
            <a:lvl5pPr marL="2057400" indent="-228600" eaLnBrk="0" hangingPunct="0">
              <a:defRPr sz="2400">
                <a:solidFill>
                  <a:schemeClr val="tx1"/>
                </a:solidFill>
                <a:latin typeface="TheSansCorrespondence"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9pPr>
          </a:lstStyle>
          <a:p>
            <a:pPr eaLnBrk="1" hangingPunct="1"/>
            <a:endParaRPr lang="en-GB" altLang="nl-BE" sz="1800" smtClean="0">
              <a:solidFill>
                <a:srgbClr val="292934"/>
              </a:solidFill>
            </a:endParaRPr>
          </a:p>
        </p:txBody>
      </p:sp>
    </p:spTree>
    <p:extLst>
      <p:ext uri="{BB962C8B-B14F-4D97-AF65-F5344CB8AC3E}">
        <p14:creationId xmlns:p14="http://schemas.microsoft.com/office/powerpoint/2010/main" val="1570434161"/>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89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89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789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89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892">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789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7892">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7892">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789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lgn="ctr">
              <a:buFont typeface="Arial" charset="0"/>
              <a:buNone/>
            </a:pPr>
            <a:endParaRPr lang="en-GB" altLang="nl-BE" b="1" smtClean="0">
              <a:solidFill>
                <a:srgbClr val="C00000"/>
              </a:solidFill>
              <a:latin typeface="TheSansCorrespondence" pitchFamily="34" charset="0"/>
              <a:ea typeface="ＭＳ Ｐゴシック" pitchFamily="34" charset="-128"/>
            </a:endParaRPr>
          </a:p>
          <a:p>
            <a:pPr marL="0" indent="0" algn="ctr">
              <a:buFont typeface="Arial" charset="0"/>
              <a:buNone/>
            </a:pPr>
            <a:endParaRPr lang="en-GB" altLang="nl-BE" b="1" smtClean="0">
              <a:solidFill>
                <a:srgbClr val="C00000"/>
              </a:solidFill>
              <a:latin typeface="TheSansCorrespondence" pitchFamily="34" charset="0"/>
              <a:ea typeface="ＭＳ Ｐゴシック" pitchFamily="34" charset="-128"/>
            </a:endParaRPr>
          </a:p>
          <a:p>
            <a:pPr marL="0" indent="0" algn="ctr">
              <a:buFont typeface="Arial" charset="0"/>
              <a:buNone/>
            </a:pPr>
            <a:r>
              <a:rPr lang="en-GB" altLang="nl-BE" b="1" smtClean="0">
                <a:solidFill>
                  <a:srgbClr val="C00000"/>
                </a:solidFill>
                <a:latin typeface="TheSansCorrespondence" pitchFamily="34" charset="0"/>
                <a:ea typeface="ＭＳ Ｐゴシック" pitchFamily="34" charset="-128"/>
              </a:rPr>
              <a:t>Various instruments raising expectations in both definitions of CS …</a:t>
            </a:r>
            <a:br>
              <a:rPr lang="en-GB" altLang="nl-BE" b="1" smtClean="0">
                <a:solidFill>
                  <a:srgbClr val="C00000"/>
                </a:solidFill>
                <a:latin typeface="TheSansCorrespondence" pitchFamily="34" charset="0"/>
                <a:ea typeface="ＭＳ Ｐゴシック" pitchFamily="34" charset="-128"/>
              </a:rPr>
            </a:br>
            <a:r>
              <a:rPr lang="en-GB" altLang="nl-BE" b="1" smtClean="0">
                <a:solidFill>
                  <a:srgbClr val="C00000"/>
                </a:solidFill>
                <a:latin typeface="TheSansCorrespondence" pitchFamily="34" charset="0"/>
                <a:ea typeface="ＭＳ Ｐゴシック" pitchFamily="34" charset="-128"/>
              </a:rPr>
              <a:t>… empirically: largely disappointed. </a:t>
            </a:r>
          </a:p>
          <a:p>
            <a:pPr marL="0" indent="0" algn="ctr">
              <a:buFont typeface="Arial" charset="0"/>
              <a:buNone/>
            </a:pPr>
            <a:endParaRPr lang="en-GB" altLang="nl-BE" b="1" smtClean="0">
              <a:solidFill>
                <a:srgbClr val="C00000"/>
              </a:solidFill>
              <a:latin typeface="TheSansCorrespondence" pitchFamily="34" charset="0"/>
              <a:ea typeface="ＭＳ Ｐゴシック" pitchFamily="34" charset="-128"/>
            </a:endParaRPr>
          </a:p>
          <a:p>
            <a:pPr marL="0" indent="0" algn="ctr">
              <a:buFont typeface="Arial" charset="0"/>
              <a:buNone/>
            </a:pPr>
            <a:endParaRPr lang="en-GB" altLang="nl-BE" b="1" smtClean="0">
              <a:solidFill>
                <a:srgbClr val="C00000"/>
              </a:solidFill>
              <a:latin typeface="TheSansCorrespondence" pitchFamily="34" charset="0"/>
              <a:ea typeface="ＭＳ Ｐゴシック" pitchFamily="34" charset="-128"/>
            </a:endParaRPr>
          </a:p>
          <a:p>
            <a:pPr marL="0" indent="0" algn="ctr">
              <a:buFont typeface="Arial" charset="0"/>
              <a:buNone/>
            </a:pPr>
            <a:r>
              <a:rPr lang="en-GB" altLang="nl-BE" b="1" smtClean="0">
                <a:solidFill>
                  <a:srgbClr val="C00000"/>
                </a:solidFill>
                <a:latin typeface="TheSansCorrespondence" pitchFamily="34" charset="0"/>
                <a:ea typeface="ＭＳ Ｐゴシック" pitchFamily="34" charset="-128"/>
              </a:rPr>
              <a:t>Commission</a:t>
            </a:r>
            <a:r>
              <a:rPr lang="en-GB" altLang="de-DE" b="1" smtClean="0">
                <a:solidFill>
                  <a:srgbClr val="C00000"/>
                </a:solidFill>
                <a:latin typeface="TheSansCorrespondence" pitchFamily="34" charset="0"/>
                <a:ea typeface="ＭＳ Ｐゴシック" pitchFamily="34" charset="-128"/>
              </a:rPr>
              <a:t>’</a:t>
            </a:r>
            <a:r>
              <a:rPr lang="en-GB" altLang="nl-BE" b="1" smtClean="0">
                <a:solidFill>
                  <a:srgbClr val="C00000"/>
                </a:solidFill>
                <a:latin typeface="TheSansCorrespondence" pitchFamily="34" charset="0"/>
                <a:ea typeface="ＭＳ Ｐゴシック" pitchFamily="34" charset="-128"/>
              </a:rPr>
              <a:t>s consultation system </a:t>
            </a:r>
            <a:br>
              <a:rPr lang="en-GB" altLang="nl-BE" b="1" smtClean="0">
                <a:solidFill>
                  <a:srgbClr val="C00000"/>
                </a:solidFill>
                <a:latin typeface="TheSansCorrespondence" pitchFamily="34" charset="0"/>
                <a:ea typeface="ＭＳ Ｐゴシック" pitchFamily="34" charset="-128"/>
              </a:rPr>
            </a:br>
            <a:r>
              <a:rPr lang="en-GB" altLang="nl-BE" b="1" smtClean="0">
                <a:solidFill>
                  <a:srgbClr val="C00000"/>
                </a:solidFill>
                <a:latin typeface="TheSansCorrespondence" pitchFamily="34" charset="0"/>
                <a:ea typeface="ＭＳ Ｐゴシック" pitchFamily="34" charset="-128"/>
              </a:rPr>
              <a:t>= most elaborate instrument to include civil society </a:t>
            </a:r>
            <a:br>
              <a:rPr lang="en-GB" altLang="nl-BE" b="1" smtClean="0">
                <a:solidFill>
                  <a:srgbClr val="C00000"/>
                </a:solidFill>
                <a:latin typeface="TheSansCorrespondence" pitchFamily="34" charset="0"/>
                <a:ea typeface="ＭＳ Ｐゴシック" pitchFamily="34" charset="-128"/>
              </a:rPr>
            </a:br>
            <a:r>
              <a:rPr lang="en-GB" altLang="nl-BE" b="1" smtClean="0">
                <a:solidFill>
                  <a:srgbClr val="C00000"/>
                </a:solidFill>
                <a:latin typeface="TheSansCorrespondence" pitchFamily="34" charset="0"/>
                <a:ea typeface="ＭＳ Ｐゴシック" pitchFamily="34" charset="-128"/>
              </a:rPr>
              <a:t>as </a:t>
            </a:r>
            <a:r>
              <a:rPr lang="en-GB" altLang="de-DE" b="1" smtClean="0">
                <a:solidFill>
                  <a:srgbClr val="C00000"/>
                </a:solidFill>
                <a:latin typeface="TheSansCorrespondence" pitchFamily="34" charset="0"/>
                <a:ea typeface="ＭＳ Ｐゴシック" pitchFamily="34" charset="-128"/>
              </a:rPr>
              <a:t>‘</a:t>
            </a:r>
            <a:r>
              <a:rPr lang="en-GB" altLang="nl-BE" b="1" smtClean="0">
                <a:solidFill>
                  <a:srgbClr val="C00000"/>
                </a:solidFill>
                <a:latin typeface="TheSansCorrespondence" pitchFamily="34" charset="0"/>
                <a:ea typeface="ＭＳ Ｐゴシック" pitchFamily="34" charset="-128"/>
              </a:rPr>
              <a:t>stakeholder/expert/coalition</a:t>
            </a:r>
          </a:p>
          <a:p>
            <a:pPr marL="0" indent="0" algn="ctr">
              <a:buFont typeface="Arial" charset="0"/>
              <a:buNone/>
            </a:pPr>
            <a:endParaRPr lang="de-DE" altLang="nl-BE" smtClean="0">
              <a:ea typeface="ＭＳ Ｐゴシック" pitchFamily="34" charset="-128"/>
            </a:endParaRPr>
          </a:p>
        </p:txBody>
      </p:sp>
    </p:spTree>
    <p:extLst>
      <p:ext uri="{BB962C8B-B14F-4D97-AF65-F5344CB8AC3E}">
        <p14:creationId xmlns:p14="http://schemas.microsoft.com/office/powerpoint/2010/main" val="3686177942"/>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6"/>
          <p:cNvSpPr txBox="1">
            <a:spLocks noChangeArrowheads="1"/>
          </p:cNvSpPr>
          <p:nvPr/>
        </p:nvSpPr>
        <p:spPr bwMode="auto">
          <a:xfrm>
            <a:off x="685800" y="533400"/>
            <a:ext cx="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heSansCorrespondence" pitchFamily="34" charset="0"/>
                <a:ea typeface="ＭＳ Ｐゴシック" pitchFamily="34" charset="-128"/>
              </a:defRPr>
            </a:lvl1pPr>
            <a:lvl2pPr marL="742950" indent="-285750" eaLnBrk="0" hangingPunct="0">
              <a:defRPr sz="2400">
                <a:solidFill>
                  <a:schemeClr val="tx1"/>
                </a:solidFill>
                <a:latin typeface="TheSansCorrespondence" pitchFamily="34" charset="0"/>
                <a:ea typeface="ＭＳ Ｐゴシック" pitchFamily="34" charset="-128"/>
              </a:defRPr>
            </a:lvl2pPr>
            <a:lvl3pPr marL="1143000" indent="-228600" eaLnBrk="0" hangingPunct="0">
              <a:defRPr sz="2400">
                <a:solidFill>
                  <a:schemeClr val="tx1"/>
                </a:solidFill>
                <a:latin typeface="TheSansCorrespondence" pitchFamily="34" charset="0"/>
                <a:ea typeface="ＭＳ Ｐゴシック" pitchFamily="34" charset="-128"/>
              </a:defRPr>
            </a:lvl3pPr>
            <a:lvl4pPr marL="1600200" indent="-228600" eaLnBrk="0" hangingPunct="0">
              <a:defRPr sz="2400">
                <a:solidFill>
                  <a:schemeClr val="tx1"/>
                </a:solidFill>
                <a:latin typeface="TheSansCorrespondence" pitchFamily="34" charset="0"/>
                <a:ea typeface="ＭＳ Ｐゴシック" pitchFamily="34" charset="-128"/>
              </a:defRPr>
            </a:lvl4pPr>
            <a:lvl5pPr marL="2057400" indent="-228600" eaLnBrk="0" hangingPunct="0">
              <a:defRPr sz="2400">
                <a:solidFill>
                  <a:schemeClr val="tx1"/>
                </a:solidFill>
                <a:latin typeface="TheSansCorrespondence"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9pPr>
          </a:lstStyle>
          <a:p>
            <a:endParaRPr lang="de-DE" altLang="nl-BE" sz="2800" smtClean="0">
              <a:solidFill>
                <a:srgbClr val="990000"/>
              </a:solidFill>
              <a:latin typeface="TheSans 7-Bold" charset="0"/>
              <a:cs typeface="Arial" charset="0"/>
            </a:endParaRPr>
          </a:p>
        </p:txBody>
      </p:sp>
      <p:sp>
        <p:nvSpPr>
          <p:cNvPr id="39940" name="Inhaltsplatzhalter 5"/>
          <p:cNvSpPr>
            <a:spLocks noGrp="1"/>
          </p:cNvSpPr>
          <p:nvPr>
            <p:ph idx="1"/>
          </p:nvPr>
        </p:nvSpPr>
        <p:spPr>
          <a:xfrm>
            <a:off x="431800" y="1676400"/>
            <a:ext cx="8229600" cy="5181600"/>
          </a:xfrm>
        </p:spPr>
        <p:txBody>
          <a:bodyPr/>
          <a:lstStyle/>
          <a:p>
            <a:pPr>
              <a:buFontTx/>
              <a:buNone/>
            </a:pPr>
            <a:r>
              <a:rPr lang="en-GB" altLang="nl-BE" sz="2000" b="1" smtClean="0">
                <a:latin typeface="TheSansCorrespondence" pitchFamily="34" charset="0"/>
                <a:ea typeface="ＭＳ Ｐゴシック" pitchFamily="34" charset="-128"/>
                <a:cs typeface="Arial" charset="0"/>
              </a:rPr>
              <a:t>Organisational characteristics </a:t>
            </a:r>
            <a:r>
              <a:rPr lang="en-GB" altLang="nl-BE" sz="2000" smtClean="0">
                <a:latin typeface="TheSansCorrespondence" pitchFamily="34" charset="0"/>
                <a:ea typeface="ＭＳ Ｐゴシック" pitchFamily="34" charset="-128"/>
                <a:cs typeface="Arial" charset="0"/>
              </a:rPr>
              <a:t>of CS in EU policy making</a:t>
            </a:r>
          </a:p>
          <a:p>
            <a:r>
              <a:rPr lang="en-GB" altLang="nl-BE" sz="2000" smtClean="0">
                <a:latin typeface="TheSansCorrespondence" pitchFamily="34" charset="0"/>
                <a:ea typeface="ＭＳ Ｐゴシック" pitchFamily="34" charset="-128"/>
                <a:cs typeface="Arial" charset="0"/>
              </a:rPr>
              <a:t>CS = stakeholders, in form of institutionalised CSO </a:t>
            </a:r>
          </a:p>
          <a:p>
            <a:r>
              <a:rPr lang="en-GB" altLang="nl-BE" sz="2000" smtClean="0">
                <a:latin typeface="TheSansCorrespondence" pitchFamily="34" charset="0"/>
                <a:ea typeface="ＭＳ Ｐゴシック" pitchFamily="34" charset="-128"/>
                <a:cs typeface="Arial" charset="0"/>
              </a:rPr>
              <a:t>CS = professionalised on EU level, fail to create </a:t>
            </a:r>
            <a:r>
              <a:rPr lang="en-GB" altLang="de-DE" sz="2000" smtClean="0">
                <a:latin typeface="TheSansCorrespondence" pitchFamily="34" charset="0"/>
                <a:ea typeface="ＭＳ Ｐゴシック" pitchFamily="34" charset="-128"/>
                <a:cs typeface="Arial" charset="0"/>
              </a:rPr>
              <a:t>‘</a:t>
            </a:r>
            <a:r>
              <a:rPr lang="en-GB" altLang="nl-BE" sz="2000" smtClean="0">
                <a:latin typeface="TheSansCorrespondence" pitchFamily="34" charset="0"/>
                <a:ea typeface="ＭＳ Ｐゴシック" pitchFamily="34" charset="-128"/>
                <a:cs typeface="Arial" charset="0"/>
              </a:rPr>
              <a:t>transmission belt</a:t>
            </a:r>
            <a:r>
              <a:rPr lang="en-GB" altLang="de-DE" sz="2000" smtClean="0">
                <a:latin typeface="TheSansCorrespondence" pitchFamily="34" charset="0"/>
                <a:ea typeface="ＭＳ Ｐゴシック" pitchFamily="34" charset="-128"/>
                <a:cs typeface="Arial" charset="0"/>
              </a:rPr>
              <a:t>’</a:t>
            </a:r>
            <a:r>
              <a:rPr lang="en-GB" altLang="nl-BE" sz="2000" smtClean="0">
                <a:latin typeface="TheSansCorrespondence" pitchFamily="34" charset="0"/>
                <a:ea typeface="ＭＳ Ｐゴシック" pitchFamily="34" charset="-128"/>
                <a:cs typeface="Arial" charset="0"/>
              </a:rPr>
              <a:t> </a:t>
            </a:r>
          </a:p>
          <a:p>
            <a:r>
              <a:rPr lang="en-GB" altLang="nl-BE" sz="2000" smtClean="0">
                <a:latin typeface="TheSansCorrespondence" pitchFamily="34" charset="0"/>
                <a:ea typeface="ＭＳ Ｐゴシック" pitchFamily="34" charset="-128"/>
                <a:cs typeface="Arial" charset="0"/>
              </a:rPr>
              <a:t>CS / NGOs = close to COM / EP preferences (financial dependence?) </a:t>
            </a:r>
          </a:p>
          <a:p>
            <a:pPr>
              <a:buFontTx/>
              <a:buNone/>
            </a:pPr>
            <a:endParaRPr lang="en-GB" altLang="nl-BE" sz="2000" smtClean="0">
              <a:latin typeface="TheSansCorrespondence" pitchFamily="34" charset="0"/>
              <a:ea typeface="ＭＳ Ｐゴシック" pitchFamily="34" charset="-128"/>
              <a:cs typeface="Arial" charset="0"/>
            </a:endParaRPr>
          </a:p>
          <a:p>
            <a:pPr>
              <a:buFontTx/>
              <a:buNone/>
            </a:pPr>
            <a:r>
              <a:rPr lang="en-GB" altLang="nl-BE" sz="2000" b="1" smtClean="0">
                <a:latin typeface="TheSansCorrespondence" pitchFamily="34" charset="0"/>
                <a:ea typeface="ＭＳ Ｐゴシック" pitchFamily="34" charset="-128"/>
                <a:cs typeface="Arial" charset="0"/>
              </a:rPr>
              <a:t>Roles and Functions </a:t>
            </a:r>
            <a:r>
              <a:rPr lang="en-GB" altLang="nl-BE" sz="2000" smtClean="0">
                <a:latin typeface="TheSansCorrespondence" pitchFamily="34" charset="0"/>
                <a:ea typeface="ＭＳ Ｐゴシック" pitchFamily="34" charset="-128"/>
                <a:cs typeface="Arial" charset="0"/>
              </a:rPr>
              <a:t>of CS in EU policy making </a:t>
            </a:r>
          </a:p>
          <a:p>
            <a:r>
              <a:rPr lang="en-GB" altLang="nl-BE" sz="2000" smtClean="0">
                <a:latin typeface="TheSansCorrespondence" pitchFamily="34" charset="0"/>
                <a:ea typeface="ＭＳ Ｐゴシック" pitchFamily="34" charset="-128"/>
                <a:cs typeface="Arial" charset="0"/>
              </a:rPr>
              <a:t>Supportive functions in policy formulation / implementation (mainly to COM)</a:t>
            </a:r>
          </a:p>
          <a:p>
            <a:r>
              <a:rPr lang="en-GB" altLang="nl-BE" sz="2000" smtClean="0">
                <a:latin typeface="TheSansCorrespondence" pitchFamily="34" charset="0"/>
                <a:ea typeface="ＭＳ Ｐゴシック" pitchFamily="34" charset="-128"/>
                <a:cs typeface="Arial" charset="0"/>
              </a:rPr>
              <a:t>BUT:  no effective accountability control of COM (consultation = voluntary practice) – instead often financial dependence on COM </a:t>
            </a:r>
          </a:p>
          <a:p>
            <a:r>
              <a:rPr lang="en-GB" altLang="nl-BE" sz="2000" smtClean="0">
                <a:latin typeface="TheSansCorrespondence" pitchFamily="34" charset="0"/>
                <a:ea typeface="ＭＳ Ｐゴシック" pitchFamily="34" charset="-128"/>
                <a:cs typeface="Arial" charset="0"/>
              </a:rPr>
              <a:t>Failure to act as transmission belts to grass-root level</a:t>
            </a:r>
          </a:p>
          <a:p>
            <a:pPr algn="ctr">
              <a:buFontTx/>
              <a:buNone/>
            </a:pPr>
            <a:endParaRPr lang="en-GB" altLang="nl-BE" sz="2000" b="1" smtClean="0">
              <a:solidFill>
                <a:srgbClr val="C00000"/>
              </a:solidFill>
              <a:latin typeface="TheSansCorrespondence" pitchFamily="34" charset="0"/>
              <a:ea typeface="ＭＳ Ｐゴシック" pitchFamily="34" charset="-128"/>
            </a:endParaRPr>
          </a:p>
          <a:p>
            <a:pPr algn="ctr">
              <a:buFontTx/>
              <a:buNone/>
            </a:pPr>
            <a:r>
              <a:rPr lang="en-GB" altLang="nl-BE" sz="2000" b="1" smtClean="0">
                <a:solidFill>
                  <a:srgbClr val="C00000"/>
                </a:solidFill>
                <a:latin typeface="TheSansCorrespondence" pitchFamily="34" charset="0"/>
                <a:ea typeface="ＭＳ Ｐゴシック" pitchFamily="34" charset="-128"/>
              </a:rPr>
              <a:t>Image of civil society as actors in EU policy process</a:t>
            </a:r>
            <a:br>
              <a:rPr lang="en-GB" altLang="nl-BE" sz="2000" b="1" smtClean="0">
                <a:solidFill>
                  <a:srgbClr val="C00000"/>
                </a:solidFill>
                <a:latin typeface="TheSansCorrespondence" pitchFamily="34" charset="0"/>
                <a:ea typeface="ＭＳ Ｐゴシック" pitchFamily="34" charset="-128"/>
              </a:rPr>
            </a:br>
            <a:r>
              <a:rPr lang="en-GB" altLang="nl-BE" sz="2000" b="1" smtClean="0">
                <a:solidFill>
                  <a:srgbClr val="C00000"/>
                </a:solidFill>
                <a:latin typeface="TheSansCorrespondence" pitchFamily="34" charset="0"/>
                <a:ea typeface="ＭＳ Ｐゴシック" pitchFamily="34" charset="-128"/>
              </a:rPr>
              <a:t>dominates (expert, partner, organised CS).</a:t>
            </a:r>
            <a:endParaRPr lang="en-GB" altLang="nl-BE" sz="1800" b="1" smtClean="0">
              <a:latin typeface="TheSansCorrespondence" pitchFamily="34" charset="0"/>
              <a:ea typeface="ＭＳ Ｐゴシック" pitchFamily="34" charset="-128"/>
              <a:cs typeface="Arial" charset="0"/>
            </a:endParaRPr>
          </a:p>
        </p:txBody>
      </p:sp>
      <p:sp>
        <p:nvSpPr>
          <p:cNvPr id="43011" name="Rectangle 5"/>
          <p:cNvSpPr>
            <a:spLocks noChangeArrowheads="1"/>
          </p:cNvSpPr>
          <p:nvPr/>
        </p:nvSpPr>
        <p:spPr bwMode="auto">
          <a:xfrm>
            <a:off x="8502650" y="7366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heSansCorrespondence" pitchFamily="34" charset="0"/>
                <a:ea typeface="ＭＳ Ｐゴシック" pitchFamily="34" charset="-128"/>
              </a:defRPr>
            </a:lvl1pPr>
            <a:lvl2pPr marL="742950" indent="-285750" eaLnBrk="0" hangingPunct="0">
              <a:defRPr sz="2400">
                <a:solidFill>
                  <a:schemeClr val="tx1"/>
                </a:solidFill>
                <a:latin typeface="TheSansCorrespondence" pitchFamily="34" charset="0"/>
                <a:ea typeface="ＭＳ Ｐゴシック" pitchFamily="34" charset="-128"/>
              </a:defRPr>
            </a:lvl2pPr>
            <a:lvl3pPr marL="1143000" indent="-228600" eaLnBrk="0" hangingPunct="0">
              <a:defRPr sz="2400">
                <a:solidFill>
                  <a:schemeClr val="tx1"/>
                </a:solidFill>
                <a:latin typeface="TheSansCorrespondence" pitchFamily="34" charset="0"/>
                <a:ea typeface="ＭＳ Ｐゴシック" pitchFamily="34" charset="-128"/>
              </a:defRPr>
            </a:lvl3pPr>
            <a:lvl4pPr marL="1600200" indent="-228600" eaLnBrk="0" hangingPunct="0">
              <a:defRPr sz="2400">
                <a:solidFill>
                  <a:schemeClr val="tx1"/>
                </a:solidFill>
                <a:latin typeface="TheSansCorrespondence" pitchFamily="34" charset="0"/>
                <a:ea typeface="ＭＳ Ｐゴシック" pitchFamily="34" charset="-128"/>
              </a:defRPr>
            </a:lvl4pPr>
            <a:lvl5pPr marL="2057400" indent="-228600" eaLnBrk="0" hangingPunct="0">
              <a:defRPr sz="2400">
                <a:solidFill>
                  <a:schemeClr val="tx1"/>
                </a:solidFill>
                <a:latin typeface="TheSansCorrespondence"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9pPr>
          </a:lstStyle>
          <a:p>
            <a:pPr eaLnBrk="1" hangingPunct="1"/>
            <a:endParaRPr lang="en-GB" altLang="nl-BE" sz="1800" smtClean="0">
              <a:solidFill>
                <a:srgbClr val="292934"/>
              </a:solidFill>
            </a:endParaRPr>
          </a:p>
        </p:txBody>
      </p:sp>
      <p:sp>
        <p:nvSpPr>
          <p:cNvPr id="7" name="Titel 4"/>
          <p:cNvSpPr txBox="1">
            <a:spLocks/>
          </p:cNvSpPr>
          <p:nvPr/>
        </p:nvSpPr>
        <p:spPr bwMode="auto">
          <a:xfrm>
            <a:off x="250825" y="549275"/>
            <a:ext cx="8229600" cy="99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lvl1pPr algn="l" rtl="0" eaLnBrk="0" fontAlgn="base" hangingPunct="0">
              <a:spcBef>
                <a:spcPct val="0"/>
              </a:spcBef>
              <a:spcAft>
                <a:spcPct val="0"/>
              </a:spcAft>
              <a:defRPr sz="4000" kern="1200" spc="-1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Arial" charset="0"/>
                <a:ea typeface="ＭＳ Ｐゴシック" charset="0"/>
                <a:cs typeface="ＭＳ Ｐゴシック" charset="0"/>
              </a:defRPr>
            </a:lvl6pPr>
            <a:lvl7pPr marL="914400" algn="l" rtl="0" fontAlgn="base">
              <a:spcBef>
                <a:spcPct val="0"/>
              </a:spcBef>
              <a:spcAft>
                <a:spcPct val="0"/>
              </a:spcAft>
              <a:defRPr sz="4000">
                <a:solidFill>
                  <a:schemeClr val="tx2"/>
                </a:solidFill>
                <a:latin typeface="Arial" charset="0"/>
                <a:ea typeface="ＭＳ Ｐゴシック" charset="0"/>
                <a:cs typeface="ＭＳ Ｐゴシック" charset="0"/>
              </a:defRPr>
            </a:lvl7pPr>
            <a:lvl8pPr marL="1371600" algn="l" rtl="0" fontAlgn="base">
              <a:spcBef>
                <a:spcPct val="0"/>
              </a:spcBef>
              <a:spcAft>
                <a:spcPct val="0"/>
              </a:spcAft>
              <a:defRPr sz="4000">
                <a:solidFill>
                  <a:schemeClr val="tx2"/>
                </a:solidFill>
                <a:latin typeface="Arial" charset="0"/>
                <a:ea typeface="ＭＳ Ｐゴシック" charset="0"/>
                <a:cs typeface="ＭＳ Ｐゴシック" charset="0"/>
              </a:defRPr>
            </a:lvl8pPr>
            <a:lvl9pPr marL="1828800" algn="l" rtl="0" fontAlgn="base">
              <a:spcBef>
                <a:spcPct val="0"/>
              </a:spcBef>
              <a:spcAft>
                <a:spcPct val="0"/>
              </a:spcAft>
              <a:defRPr sz="4000">
                <a:solidFill>
                  <a:schemeClr val="tx2"/>
                </a:solidFill>
                <a:latin typeface="Arial" charset="0"/>
                <a:ea typeface="ＭＳ Ｐゴシック" charset="0"/>
                <a:cs typeface="ＭＳ Ｐゴシック" charset="0"/>
              </a:defRPr>
            </a:lvl9pPr>
          </a:lstStyle>
          <a:p>
            <a:pPr algn="ctr">
              <a:defRPr/>
            </a:pPr>
            <a:r>
              <a:rPr lang="en-GB" sz="3200" b="1" dirty="0" smtClean="0">
                <a:solidFill>
                  <a:srgbClr val="C00000"/>
                </a:solidFill>
                <a:cs typeface="Arial" charset="0"/>
              </a:rPr>
              <a:t>Sum: </a:t>
            </a:r>
          </a:p>
          <a:p>
            <a:pPr algn="ctr">
              <a:defRPr/>
            </a:pPr>
            <a:r>
              <a:rPr lang="en-GB" sz="3200" b="1" dirty="0" smtClean="0">
                <a:solidFill>
                  <a:srgbClr val="C00000"/>
                </a:solidFill>
                <a:cs typeface="Arial" charset="0"/>
              </a:rPr>
              <a:t>What role has civil society in the EU? </a:t>
            </a:r>
            <a:endParaRPr lang="en-GB" sz="3200" b="1" dirty="0">
              <a:solidFill>
                <a:srgbClr val="C00000"/>
              </a:solidFill>
              <a:cs typeface="Arial" charset="0"/>
            </a:endParaRPr>
          </a:p>
        </p:txBody>
      </p:sp>
    </p:spTree>
    <p:extLst>
      <p:ext uri="{BB962C8B-B14F-4D97-AF65-F5344CB8AC3E}">
        <p14:creationId xmlns:p14="http://schemas.microsoft.com/office/powerpoint/2010/main" val="4094154630"/>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94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94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94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9940">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9940">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9940">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940">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940">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994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Inhaltsplatzhalter 2"/>
          <p:cNvSpPr>
            <a:spLocks noGrp="1"/>
          </p:cNvSpPr>
          <p:nvPr>
            <p:ph idx="1"/>
          </p:nvPr>
        </p:nvSpPr>
        <p:spPr>
          <a:xfrm>
            <a:off x="611188" y="2708275"/>
            <a:ext cx="8075612" cy="3681413"/>
          </a:xfrm>
        </p:spPr>
        <p:txBody>
          <a:bodyPr/>
          <a:lstStyle/>
          <a:p>
            <a:pPr algn="ctr">
              <a:buFontTx/>
              <a:buNone/>
            </a:pPr>
            <a:endParaRPr lang="en-GB" altLang="nl-BE" b="1" smtClean="0">
              <a:solidFill>
                <a:srgbClr val="C00000"/>
              </a:solidFill>
              <a:ea typeface="ＭＳ Ｐゴシック" pitchFamily="34" charset="-128"/>
              <a:cs typeface="Arial" charset="0"/>
            </a:endParaRPr>
          </a:p>
        </p:txBody>
      </p:sp>
      <p:pic>
        <p:nvPicPr>
          <p:cNvPr id="45058" name="Bild 6" descr="CS-NGOAni.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430588"/>
            <a:ext cx="2970213" cy="297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el 4"/>
          <p:cNvSpPr>
            <a:spLocks noGrp="1"/>
          </p:cNvSpPr>
          <p:nvPr>
            <p:ph type="title"/>
          </p:nvPr>
        </p:nvSpPr>
        <p:spPr bwMode="auto">
          <a:xfrm>
            <a:off x="457200" y="908050"/>
            <a:ext cx="8229600" cy="14414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algn="ctr">
              <a:defRPr/>
            </a:pPr>
            <a:r>
              <a:rPr lang="en-GB" sz="2900" b="1" dirty="0">
                <a:solidFill>
                  <a:srgbClr val="C00000"/>
                </a:solidFill>
                <a:cs typeface="Arial" charset="0"/>
              </a:rPr>
              <a:t>3</a:t>
            </a:r>
            <a:r>
              <a:rPr lang="en-GB" sz="2900" b="1" dirty="0" smtClean="0">
                <a:solidFill>
                  <a:srgbClr val="C00000"/>
                </a:solidFill>
                <a:cs typeface="Arial" charset="0"/>
              </a:rPr>
              <a:t/>
            </a:r>
            <a:br>
              <a:rPr lang="en-GB" sz="2900" b="1" dirty="0" smtClean="0">
                <a:solidFill>
                  <a:srgbClr val="C00000"/>
                </a:solidFill>
                <a:cs typeface="Arial" charset="0"/>
              </a:rPr>
            </a:br>
            <a:r>
              <a:rPr lang="en-GB" sz="2900" b="1" dirty="0" smtClean="0">
                <a:solidFill>
                  <a:srgbClr val="C00000"/>
                </a:solidFill>
                <a:cs typeface="Arial" charset="0"/>
              </a:rPr>
              <a:t>Does, can and </a:t>
            </a:r>
            <a:r>
              <a:rPr lang="en-GB" sz="2900" b="1" dirty="0">
                <a:solidFill>
                  <a:srgbClr val="C00000"/>
                </a:solidFill>
                <a:cs typeface="Arial" charset="0"/>
              </a:rPr>
              <a:t>should civil society </a:t>
            </a:r>
            <a:br>
              <a:rPr lang="en-GB" sz="2900" b="1" dirty="0">
                <a:solidFill>
                  <a:srgbClr val="C00000"/>
                </a:solidFill>
                <a:cs typeface="Arial" charset="0"/>
              </a:rPr>
            </a:br>
            <a:r>
              <a:rPr lang="en-GB" sz="2900" b="1" dirty="0">
                <a:solidFill>
                  <a:srgbClr val="C00000"/>
                </a:solidFill>
                <a:cs typeface="Arial" charset="0"/>
              </a:rPr>
              <a:t>fulfil its ascribed role? </a:t>
            </a:r>
            <a:br>
              <a:rPr lang="en-GB" sz="2900" b="1" dirty="0">
                <a:solidFill>
                  <a:srgbClr val="C00000"/>
                </a:solidFill>
                <a:cs typeface="Arial" charset="0"/>
              </a:rPr>
            </a:br>
            <a:r>
              <a:rPr lang="en-GB" sz="2900" b="1" dirty="0">
                <a:solidFill>
                  <a:srgbClr val="C00000"/>
                </a:solidFill>
                <a:cs typeface="Arial" charset="0"/>
              </a:rPr>
              <a:t/>
            </a:r>
            <a:br>
              <a:rPr lang="en-GB" sz="2900" b="1" dirty="0">
                <a:solidFill>
                  <a:srgbClr val="C00000"/>
                </a:solidFill>
                <a:cs typeface="Arial" charset="0"/>
              </a:rPr>
            </a:br>
            <a:endParaRPr lang="en-GB" sz="2900" b="1" dirty="0">
              <a:solidFill>
                <a:srgbClr val="C00000"/>
              </a:solidFill>
              <a:cs typeface="Arial" charset="0"/>
            </a:endParaRPr>
          </a:p>
        </p:txBody>
      </p:sp>
    </p:spTree>
    <p:extLst>
      <p:ext uri="{BB962C8B-B14F-4D97-AF65-F5344CB8AC3E}">
        <p14:creationId xmlns:p14="http://schemas.microsoft.com/office/powerpoint/2010/main" val="2333836388"/>
      </p:ext>
    </p:extLst>
  </p:cSld>
  <p:clrMapOvr>
    <a:masterClrMapping/>
  </p:clrMapOvr>
  <p:transition>
    <p:zoom/>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Box 6"/>
          <p:cNvSpPr txBox="1">
            <a:spLocks noChangeArrowheads="1"/>
          </p:cNvSpPr>
          <p:nvPr/>
        </p:nvSpPr>
        <p:spPr bwMode="auto">
          <a:xfrm>
            <a:off x="685800" y="533400"/>
            <a:ext cx="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heSansCorrespondence" pitchFamily="34" charset="0"/>
                <a:ea typeface="ＭＳ Ｐゴシック" pitchFamily="34" charset="-128"/>
              </a:defRPr>
            </a:lvl1pPr>
            <a:lvl2pPr marL="742950" indent="-285750" eaLnBrk="0" hangingPunct="0">
              <a:defRPr sz="2400">
                <a:solidFill>
                  <a:schemeClr val="tx1"/>
                </a:solidFill>
                <a:latin typeface="TheSansCorrespondence" pitchFamily="34" charset="0"/>
                <a:ea typeface="ＭＳ Ｐゴシック" pitchFamily="34" charset="-128"/>
              </a:defRPr>
            </a:lvl2pPr>
            <a:lvl3pPr marL="1143000" indent="-228600" eaLnBrk="0" hangingPunct="0">
              <a:defRPr sz="2400">
                <a:solidFill>
                  <a:schemeClr val="tx1"/>
                </a:solidFill>
                <a:latin typeface="TheSansCorrespondence" pitchFamily="34" charset="0"/>
                <a:ea typeface="ＭＳ Ｐゴシック" pitchFamily="34" charset="-128"/>
              </a:defRPr>
            </a:lvl3pPr>
            <a:lvl4pPr marL="1600200" indent="-228600" eaLnBrk="0" hangingPunct="0">
              <a:defRPr sz="2400">
                <a:solidFill>
                  <a:schemeClr val="tx1"/>
                </a:solidFill>
                <a:latin typeface="TheSansCorrespondence" pitchFamily="34" charset="0"/>
                <a:ea typeface="ＭＳ Ｐゴシック" pitchFamily="34" charset="-128"/>
              </a:defRPr>
            </a:lvl4pPr>
            <a:lvl5pPr marL="2057400" indent="-228600" eaLnBrk="0" hangingPunct="0">
              <a:defRPr sz="2400">
                <a:solidFill>
                  <a:schemeClr val="tx1"/>
                </a:solidFill>
                <a:latin typeface="TheSansCorrespondence"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9pPr>
          </a:lstStyle>
          <a:p>
            <a:endParaRPr lang="de-DE" altLang="nl-BE" sz="2800" smtClean="0">
              <a:solidFill>
                <a:srgbClr val="990000"/>
              </a:solidFill>
              <a:latin typeface="TheSans 7-Bold" charset="0"/>
              <a:cs typeface="Arial" charset="0"/>
            </a:endParaRPr>
          </a:p>
        </p:txBody>
      </p:sp>
      <p:sp>
        <p:nvSpPr>
          <p:cNvPr id="44035" name="Titel 4"/>
          <p:cNvSpPr>
            <a:spLocks noGrp="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nl-BE" sz="2900" smtClean="0">
                <a:solidFill>
                  <a:srgbClr val="C00000"/>
                </a:solidFill>
                <a:ea typeface="ＭＳ Ｐゴシック" pitchFamily="34" charset="-128"/>
                <a:cs typeface="Arial" charset="0"/>
              </a:rPr>
              <a:t>Empirical Evaluation: </a:t>
            </a:r>
            <a:r>
              <a:rPr lang="en-GB" altLang="nl-BE" sz="2900" b="1" smtClean="0">
                <a:latin typeface="TheSansCorrespondence" pitchFamily="34" charset="0"/>
                <a:ea typeface="ＭＳ Ｐゴシック" pitchFamily="34" charset="-128"/>
                <a:cs typeface="Arial" charset="0"/>
              </a:rPr>
              <a:t>Does </a:t>
            </a:r>
            <a:r>
              <a:rPr lang="en-GB" altLang="nl-BE" sz="2900" smtClean="0">
                <a:latin typeface="TheSansCorrespondence" pitchFamily="34" charset="0"/>
                <a:ea typeface="ＭＳ Ｐゴシック" pitchFamily="34" charset="-128"/>
                <a:cs typeface="Arial" charset="0"/>
              </a:rPr>
              <a:t>and </a:t>
            </a:r>
            <a:r>
              <a:rPr lang="en-GB" altLang="nl-BE" sz="2900" b="1" smtClean="0">
                <a:latin typeface="TheSansCorrespondence" pitchFamily="34" charset="0"/>
                <a:ea typeface="ＭＳ Ｐゴシック" pitchFamily="34" charset="-128"/>
                <a:cs typeface="Arial" charset="0"/>
              </a:rPr>
              <a:t>can </a:t>
            </a:r>
            <a:r>
              <a:rPr lang="en-GB" altLang="nl-BE" sz="2900" smtClean="0">
                <a:latin typeface="TheSansCorrespondence" pitchFamily="34" charset="0"/>
                <a:ea typeface="ＭＳ Ｐゴシック" pitchFamily="34" charset="-128"/>
                <a:cs typeface="Arial" charset="0"/>
              </a:rPr>
              <a:t>civil society fulfil its ascribed role to enhance EU</a:t>
            </a:r>
            <a:r>
              <a:rPr lang="en-GB" altLang="de-DE" sz="2900" smtClean="0">
                <a:latin typeface="TheSansCorrespondence" pitchFamily="34" charset="0"/>
                <a:ea typeface="ＭＳ Ｐゴシック" pitchFamily="34" charset="-128"/>
                <a:cs typeface="Arial" charset="0"/>
              </a:rPr>
              <a:t>’</a:t>
            </a:r>
            <a:r>
              <a:rPr lang="en-GB" altLang="nl-BE" sz="2900" smtClean="0">
                <a:latin typeface="TheSansCorrespondence" pitchFamily="34" charset="0"/>
                <a:ea typeface="ＭＳ Ｐゴシック" pitchFamily="34" charset="-128"/>
                <a:cs typeface="Arial" charset="0"/>
              </a:rPr>
              <a:t>s democratic quality? </a:t>
            </a:r>
            <a:r>
              <a:rPr lang="en-GB" altLang="nl-BE" sz="2900" smtClean="0">
                <a:solidFill>
                  <a:srgbClr val="C00000"/>
                </a:solidFill>
                <a:ea typeface="ＭＳ Ｐゴシック" pitchFamily="34" charset="-128"/>
                <a:cs typeface="Arial" charset="0"/>
              </a:rPr>
              <a:t> </a:t>
            </a:r>
          </a:p>
        </p:txBody>
      </p:sp>
      <p:sp>
        <p:nvSpPr>
          <p:cNvPr id="44036" name="Inhaltsplatzhalter 5"/>
          <p:cNvSpPr>
            <a:spLocks noGrp="1"/>
          </p:cNvSpPr>
          <p:nvPr>
            <p:ph idx="1"/>
          </p:nvPr>
        </p:nvSpPr>
        <p:spPr>
          <a:xfrm>
            <a:off x="319088" y="1524000"/>
            <a:ext cx="8520112" cy="5181600"/>
          </a:xfrm>
        </p:spPr>
        <p:txBody>
          <a:bodyPr/>
          <a:lstStyle/>
          <a:p>
            <a:pPr>
              <a:buFontTx/>
              <a:buNone/>
            </a:pPr>
            <a:endParaRPr lang="en-GB" altLang="nl-BE" sz="1100" smtClean="0">
              <a:ea typeface="ＭＳ Ｐゴシック" pitchFamily="34" charset="-128"/>
              <a:cs typeface="Arial" charset="0"/>
            </a:endParaRPr>
          </a:p>
          <a:p>
            <a:pPr>
              <a:buFontTx/>
              <a:buNone/>
            </a:pPr>
            <a:r>
              <a:rPr lang="en-GB" altLang="nl-BE" sz="1800" b="1" smtClean="0">
                <a:latin typeface="TheSansCorrespondence" pitchFamily="34" charset="0"/>
                <a:ea typeface="ＭＳ Ｐゴシック" pitchFamily="34" charset="-128"/>
                <a:cs typeface="Arial" charset="0"/>
              </a:rPr>
              <a:t>Does</a:t>
            </a:r>
            <a:r>
              <a:rPr lang="en-GB" altLang="nl-BE" sz="1800" smtClean="0">
                <a:latin typeface="TheSansCorrespondence" pitchFamily="34" charset="0"/>
                <a:ea typeface="ＭＳ Ｐゴシック" pitchFamily="34" charset="-128"/>
                <a:cs typeface="Arial" charset="0"/>
              </a:rPr>
              <a:t> CS fulfil its ascribed role to enhance EU</a:t>
            </a:r>
            <a:r>
              <a:rPr lang="en-GB" altLang="de-DE" sz="1800" smtClean="0">
                <a:latin typeface="TheSansCorrespondence" pitchFamily="34" charset="0"/>
                <a:ea typeface="ＭＳ Ｐゴシック" pitchFamily="34" charset="-128"/>
                <a:cs typeface="Arial" charset="0"/>
              </a:rPr>
              <a:t>’</a:t>
            </a:r>
            <a:r>
              <a:rPr lang="en-GB" altLang="nl-BE" sz="1800" smtClean="0">
                <a:latin typeface="TheSansCorrespondence" pitchFamily="34" charset="0"/>
                <a:ea typeface="ＭＳ Ｐゴシック" pitchFamily="34" charset="-128"/>
                <a:cs typeface="Arial" charset="0"/>
              </a:rPr>
              <a:t>s democratic quality? – </a:t>
            </a:r>
            <a:r>
              <a:rPr lang="en-GB" altLang="nl-BE" sz="1800" b="1" smtClean="0">
                <a:latin typeface="TheSansCorrespondence" pitchFamily="34" charset="0"/>
                <a:ea typeface="ＭＳ Ｐゴシック" pitchFamily="34" charset="-128"/>
                <a:cs typeface="Arial" charset="0"/>
              </a:rPr>
              <a:t>No.</a:t>
            </a:r>
            <a:endParaRPr lang="en-GB" altLang="nl-BE" sz="1800" smtClean="0">
              <a:latin typeface="TheSansCorrespondence" pitchFamily="34" charset="0"/>
              <a:ea typeface="ＭＳ Ｐゴシック" pitchFamily="34" charset="-128"/>
              <a:cs typeface="Arial" charset="0"/>
            </a:endParaRPr>
          </a:p>
          <a:p>
            <a:r>
              <a:rPr lang="en-GB" altLang="nl-BE" sz="1800" b="1" smtClean="0">
                <a:latin typeface="TheSansCorrespondence" pitchFamily="34" charset="0"/>
                <a:ea typeface="ＭＳ Ｐゴシック" pitchFamily="34" charset="-128"/>
                <a:cs typeface="Arial" charset="0"/>
              </a:rPr>
              <a:t>Input side</a:t>
            </a:r>
            <a:r>
              <a:rPr lang="en-GB" altLang="nl-BE" sz="1800" smtClean="0">
                <a:latin typeface="TheSansCorrespondence" pitchFamily="34" charset="0"/>
                <a:ea typeface="ＭＳ Ｐゴシック" pitchFamily="34" charset="-128"/>
                <a:cs typeface="Arial" charset="0"/>
              </a:rPr>
              <a:t>: </a:t>
            </a:r>
            <a:r>
              <a:rPr lang="en-GB" altLang="de-DE" sz="1800" smtClean="0">
                <a:latin typeface="TheSansCorrespondence" pitchFamily="34" charset="0"/>
                <a:ea typeface="ＭＳ Ｐゴシック" pitchFamily="34" charset="-128"/>
                <a:cs typeface="Arial" charset="0"/>
              </a:rPr>
              <a:t>“</a:t>
            </a:r>
            <a:r>
              <a:rPr lang="en-GB" altLang="nl-BE" sz="1800" smtClean="0">
                <a:latin typeface="TheSansCorrespondence" pitchFamily="34" charset="0"/>
                <a:ea typeface="ＭＳ Ｐゴシック" pitchFamily="34" charset="-128"/>
                <a:cs typeface="Arial" charset="0"/>
              </a:rPr>
              <a:t>the promise of </a:t>
            </a:r>
            <a:r>
              <a:rPr lang="en-GB" altLang="de-DE" sz="1800" smtClean="0">
                <a:latin typeface="TheSansCorrespondence" pitchFamily="34" charset="0"/>
                <a:ea typeface="ＭＳ Ｐゴシック" pitchFamily="34" charset="-128"/>
                <a:cs typeface="Arial" charset="0"/>
              </a:rPr>
              <a:t>‘</a:t>
            </a:r>
            <a:r>
              <a:rPr lang="en-GB" altLang="nl-BE" sz="1800" smtClean="0">
                <a:latin typeface="TheSansCorrespondence" pitchFamily="34" charset="0"/>
                <a:ea typeface="ＭＳ Ｐゴシック" pitchFamily="34" charset="-128"/>
                <a:cs typeface="Arial" charset="0"/>
              </a:rPr>
              <a:t>involving civil society</a:t>
            </a:r>
            <a:r>
              <a:rPr lang="en-GB" altLang="de-DE" sz="1800" smtClean="0">
                <a:latin typeface="TheSansCorrespondence" pitchFamily="34" charset="0"/>
                <a:ea typeface="ＭＳ Ｐゴシック" pitchFamily="34" charset="-128"/>
                <a:cs typeface="Arial" charset="0"/>
              </a:rPr>
              <a:t>’</a:t>
            </a:r>
            <a:r>
              <a:rPr lang="en-GB" altLang="nl-BE" sz="1800" smtClean="0">
                <a:latin typeface="TheSansCorrespondence" pitchFamily="34" charset="0"/>
                <a:ea typeface="ＭＳ Ｐゴシック" pitchFamily="34" charset="-128"/>
                <a:cs typeface="Arial" charset="0"/>
              </a:rPr>
              <a:t> has not bridged the gap between Europe and the people, but rather </a:t>
            </a:r>
            <a:r>
              <a:rPr lang="en-GB" altLang="nl-BE" sz="1800" b="1" smtClean="0">
                <a:latin typeface="TheSansCorrespondence" pitchFamily="34" charset="0"/>
                <a:ea typeface="ＭＳ Ｐゴシック" pitchFamily="34" charset="-128"/>
                <a:cs typeface="Arial" charset="0"/>
              </a:rPr>
              <a:t>sponsored a Brussels-based CSO </a:t>
            </a:r>
            <a:r>
              <a:rPr lang="en-GB" altLang="nl-BE" sz="1800" smtClean="0">
                <a:latin typeface="TheSansCorrespondence" pitchFamily="34" charset="0"/>
                <a:ea typeface="ＭＳ Ｐゴシック" pitchFamily="34" charset="-128"/>
                <a:cs typeface="Arial" charset="0"/>
              </a:rPr>
              <a:t>elite working in the interest of deeper integration</a:t>
            </a:r>
            <a:r>
              <a:rPr lang="en-GB" altLang="de-DE" sz="1800" smtClean="0">
                <a:latin typeface="TheSansCorrespondence" pitchFamily="34" charset="0"/>
                <a:ea typeface="ＭＳ Ｐゴシック" pitchFamily="34" charset="-128"/>
                <a:cs typeface="Arial" charset="0"/>
              </a:rPr>
              <a:t>”</a:t>
            </a:r>
            <a:r>
              <a:rPr lang="en-GB" altLang="nl-BE" sz="1800" smtClean="0">
                <a:latin typeface="TheSansCorrespondence" pitchFamily="34" charset="0"/>
                <a:ea typeface="ＭＳ Ｐゴシック" pitchFamily="34" charset="-128"/>
                <a:cs typeface="Arial" charset="0"/>
              </a:rPr>
              <a:t> (Kohler-Koch 2010) </a:t>
            </a:r>
          </a:p>
          <a:p>
            <a:pPr>
              <a:buFontTx/>
              <a:buNone/>
            </a:pPr>
            <a:r>
              <a:rPr lang="en-GB" altLang="nl-BE" sz="1800" smtClean="0">
                <a:latin typeface="TheSansCorrespondence" pitchFamily="34" charset="0"/>
                <a:ea typeface="ＭＳ Ｐゴシック" pitchFamily="34" charset="-128"/>
                <a:cs typeface="Arial" charset="0"/>
              </a:rPr>
              <a:t> 	increased exchange EU / CSO do </a:t>
            </a:r>
            <a:r>
              <a:rPr lang="en-GB" altLang="de-DE" sz="1800" smtClean="0">
                <a:latin typeface="TheSansCorrespondence" pitchFamily="34" charset="0"/>
                <a:ea typeface="ＭＳ Ｐゴシック" pitchFamily="34" charset="-128"/>
                <a:cs typeface="Arial" charset="0"/>
              </a:rPr>
              <a:t>“</a:t>
            </a:r>
            <a:r>
              <a:rPr lang="en-GB" altLang="ja-JP" sz="1800" b="1" smtClean="0">
                <a:latin typeface="TheSansCorrespondence" pitchFamily="34" charset="0"/>
                <a:ea typeface="ＭＳ Ｐゴシック" pitchFamily="34" charset="-128"/>
                <a:cs typeface="Arial" charset="0"/>
              </a:rPr>
              <a:t>not</a:t>
            </a:r>
            <a:r>
              <a:rPr lang="en-GB" altLang="ja-JP" sz="1800" smtClean="0">
                <a:latin typeface="TheSansCorrespondence" pitchFamily="34" charset="0"/>
                <a:ea typeface="ＭＳ Ｐゴシック" pitchFamily="34" charset="-128"/>
                <a:cs typeface="Arial" charset="0"/>
              </a:rPr>
              <a:t> support emergence of larger engaged public &amp; deliberation in the </a:t>
            </a:r>
            <a:r>
              <a:rPr lang="en-GB" altLang="ja-JP" sz="1800" b="1" smtClean="0">
                <a:latin typeface="TheSansCorrespondence" pitchFamily="34" charset="0"/>
                <a:ea typeface="ＭＳ Ｐゴシック" pitchFamily="34" charset="-128"/>
                <a:cs typeface="Arial" charset="0"/>
              </a:rPr>
              <a:t>general public sphere</a:t>
            </a:r>
            <a:r>
              <a:rPr lang="en-GB" altLang="de-DE" sz="1800" smtClean="0">
                <a:latin typeface="TheSansCorrespondence" pitchFamily="34" charset="0"/>
                <a:ea typeface="ＭＳ Ｐゴシック" pitchFamily="34" charset="-128"/>
                <a:cs typeface="Arial" charset="0"/>
              </a:rPr>
              <a:t>”</a:t>
            </a:r>
            <a:r>
              <a:rPr lang="en-GB" altLang="ja-JP" sz="1800" smtClean="0">
                <a:latin typeface="TheSansCorrespondence" pitchFamily="34" charset="0"/>
                <a:ea typeface="ＭＳ Ｐゴシック" pitchFamily="34" charset="-128"/>
                <a:cs typeface="Arial" charset="0"/>
              </a:rPr>
              <a:t> (Dabrowska 2007) </a:t>
            </a:r>
          </a:p>
          <a:p>
            <a:r>
              <a:rPr lang="en-GB" altLang="nl-BE" sz="1800" b="1" smtClean="0">
                <a:latin typeface="TheSansCorrespondence" pitchFamily="34" charset="0"/>
                <a:ea typeface="ＭＳ Ｐゴシック" pitchFamily="34" charset="-128"/>
                <a:cs typeface="Arial" charset="0"/>
              </a:rPr>
              <a:t>Output side</a:t>
            </a:r>
            <a:r>
              <a:rPr lang="en-GB" altLang="nl-BE" sz="1800" smtClean="0">
                <a:latin typeface="TheSansCorrespondence" pitchFamily="34" charset="0"/>
                <a:ea typeface="ＭＳ Ｐゴシック" pitchFamily="34" charset="-128"/>
                <a:cs typeface="Arial" charset="0"/>
              </a:rPr>
              <a:t>: doubtful balance due to multiple biases (territorial, sectoral, resources), same so far also reproduced in online consultations </a:t>
            </a:r>
          </a:p>
          <a:p>
            <a:pPr>
              <a:buFontTx/>
              <a:buNone/>
            </a:pPr>
            <a:endParaRPr lang="en-GB" altLang="nl-BE" sz="1800" b="1" smtClean="0">
              <a:latin typeface="TheSansCorrespondence" pitchFamily="34" charset="0"/>
              <a:ea typeface="ＭＳ Ｐゴシック" pitchFamily="34" charset="-128"/>
              <a:cs typeface="Arial" charset="0"/>
            </a:endParaRPr>
          </a:p>
          <a:p>
            <a:pPr>
              <a:buFontTx/>
              <a:buNone/>
            </a:pPr>
            <a:r>
              <a:rPr lang="en-GB" altLang="nl-BE" sz="1800" b="1" smtClean="0">
                <a:latin typeface="TheSansCorrespondence" pitchFamily="34" charset="0"/>
                <a:ea typeface="ＭＳ Ｐゴシック" pitchFamily="34" charset="-128"/>
                <a:cs typeface="Arial" charset="0"/>
              </a:rPr>
              <a:t>Can</a:t>
            </a:r>
            <a:r>
              <a:rPr lang="en-GB" altLang="nl-BE" sz="1800" smtClean="0">
                <a:latin typeface="TheSansCorrespondence" pitchFamily="34" charset="0"/>
                <a:ea typeface="ＭＳ Ｐゴシック" pitchFamily="34" charset="-128"/>
                <a:cs typeface="Arial" charset="0"/>
              </a:rPr>
              <a:t> CS fulfil its ascribed role to enhance EU</a:t>
            </a:r>
            <a:r>
              <a:rPr lang="en-GB" altLang="de-DE" sz="1800" smtClean="0">
                <a:latin typeface="TheSansCorrespondence" pitchFamily="34" charset="0"/>
                <a:ea typeface="ＭＳ Ｐゴシック" pitchFamily="34" charset="-128"/>
                <a:cs typeface="Arial" charset="0"/>
              </a:rPr>
              <a:t>’</a:t>
            </a:r>
            <a:r>
              <a:rPr lang="en-GB" altLang="nl-BE" sz="1800" smtClean="0">
                <a:latin typeface="TheSansCorrespondence" pitchFamily="34" charset="0"/>
                <a:ea typeface="ＭＳ Ｐゴシック" pitchFamily="34" charset="-128"/>
                <a:cs typeface="Arial" charset="0"/>
              </a:rPr>
              <a:t>s democratic quality? – </a:t>
            </a:r>
            <a:r>
              <a:rPr lang="en-GB" altLang="nl-BE" sz="1800" b="1" smtClean="0">
                <a:latin typeface="TheSansCorrespondence" pitchFamily="34" charset="0"/>
                <a:ea typeface="ＭＳ Ｐゴシック" pitchFamily="34" charset="-128"/>
                <a:cs typeface="Arial" charset="0"/>
              </a:rPr>
              <a:t>Unlikely.</a:t>
            </a:r>
            <a:r>
              <a:rPr lang="en-GB" altLang="nl-BE" sz="1800" smtClean="0">
                <a:latin typeface="TheSansCorrespondence" pitchFamily="34" charset="0"/>
                <a:ea typeface="ＭＳ Ｐゴシック" pitchFamily="34" charset="-128"/>
                <a:cs typeface="Arial" charset="0"/>
              </a:rPr>
              <a:t> </a:t>
            </a:r>
          </a:p>
          <a:p>
            <a:r>
              <a:rPr lang="en-GB" altLang="nl-BE" sz="1800" b="1" smtClean="0">
                <a:latin typeface="TheSansCorrespondence" pitchFamily="34" charset="0"/>
                <a:ea typeface="ＭＳ Ｐゴシック" pitchFamily="34" charset="-128"/>
                <a:cs typeface="Arial" charset="0"/>
              </a:rPr>
              <a:t>Input side</a:t>
            </a:r>
            <a:r>
              <a:rPr lang="en-GB" altLang="nl-BE" sz="1800" smtClean="0">
                <a:latin typeface="TheSansCorrespondence" pitchFamily="34" charset="0"/>
                <a:ea typeface="ＭＳ Ｐゴシック" pitchFamily="34" charset="-128"/>
                <a:cs typeface="Arial" charset="0"/>
              </a:rPr>
              <a:t>: move to binding accountability control by civil society contradicts constitutional logic of EU + practical difficulty to bridge </a:t>
            </a:r>
            <a:r>
              <a:rPr lang="en-GB" altLang="de-DE" sz="1800" smtClean="0">
                <a:latin typeface="TheSansCorrespondence" pitchFamily="34" charset="0"/>
                <a:ea typeface="ＭＳ Ｐゴシック" pitchFamily="34" charset="-128"/>
                <a:cs typeface="Arial" charset="0"/>
              </a:rPr>
              <a:t>‘</a:t>
            </a:r>
            <a:r>
              <a:rPr lang="en-GB" altLang="nl-BE" sz="1800" smtClean="0">
                <a:latin typeface="TheSansCorrespondence" pitchFamily="34" charset="0"/>
                <a:ea typeface="ＭＳ Ｐゴシック" pitchFamily="34" charset="-128"/>
                <a:cs typeface="Arial" charset="0"/>
              </a:rPr>
              <a:t>Brussels professionalism</a:t>
            </a:r>
            <a:r>
              <a:rPr lang="en-GB" altLang="de-DE" sz="1800" smtClean="0">
                <a:latin typeface="TheSansCorrespondence" pitchFamily="34" charset="0"/>
                <a:ea typeface="ＭＳ Ｐゴシック" pitchFamily="34" charset="-128"/>
                <a:cs typeface="Arial" charset="0"/>
              </a:rPr>
              <a:t>’</a:t>
            </a:r>
            <a:r>
              <a:rPr lang="en-GB" altLang="nl-BE" sz="1800" smtClean="0">
                <a:latin typeface="TheSansCorrespondence" pitchFamily="34" charset="0"/>
                <a:ea typeface="ＭＳ Ｐゴシック" pitchFamily="34" charset="-128"/>
                <a:cs typeface="Arial" charset="0"/>
              </a:rPr>
              <a:t> and grass-route + underdeveloped national CS structures </a:t>
            </a:r>
          </a:p>
          <a:p>
            <a:r>
              <a:rPr lang="en-GB" altLang="nl-BE" sz="1800" b="1" smtClean="0">
                <a:latin typeface="TheSansCorrespondence" pitchFamily="34" charset="0"/>
                <a:ea typeface="ＭＳ Ｐゴシック" pitchFamily="34" charset="-128"/>
                <a:cs typeface="Arial" charset="0"/>
              </a:rPr>
              <a:t>Output side</a:t>
            </a:r>
            <a:r>
              <a:rPr lang="en-GB" altLang="nl-BE" sz="1800" smtClean="0">
                <a:latin typeface="TheSansCorrespondence" pitchFamily="34" charset="0"/>
                <a:ea typeface="ＭＳ Ｐゴシック" pitchFamily="34" charset="-128"/>
                <a:cs typeface="Arial" charset="0"/>
              </a:rPr>
              <a:t>: depending image of EU and CS, potential for increased stakeholder (expertise) inclusion (one, limited image of CSO), but open question if online participation and direct democratic instruments may still unfold</a:t>
            </a:r>
          </a:p>
        </p:txBody>
      </p:sp>
      <p:sp>
        <p:nvSpPr>
          <p:cNvPr id="47108" name="Rectangle 5"/>
          <p:cNvSpPr>
            <a:spLocks noChangeArrowheads="1"/>
          </p:cNvSpPr>
          <p:nvPr/>
        </p:nvSpPr>
        <p:spPr bwMode="auto">
          <a:xfrm>
            <a:off x="8502650" y="7366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heSansCorrespondence" pitchFamily="34" charset="0"/>
                <a:ea typeface="ＭＳ Ｐゴシック" pitchFamily="34" charset="-128"/>
              </a:defRPr>
            </a:lvl1pPr>
            <a:lvl2pPr marL="742950" indent="-285750" eaLnBrk="0" hangingPunct="0">
              <a:defRPr sz="2400">
                <a:solidFill>
                  <a:schemeClr val="tx1"/>
                </a:solidFill>
                <a:latin typeface="TheSansCorrespondence" pitchFamily="34" charset="0"/>
                <a:ea typeface="ＭＳ Ｐゴシック" pitchFamily="34" charset="-128"/>
              </a:defRPr>
            </a:lvl2pPr>
            <a:lvl3pPr marL="1143000" indent="-228600" eaLnBrk="0" hangingPunct="0">
              <a:defRPr sz="2400">
                <a:solidFill>
                  <a:schemeClr val="tx1"/>
                </a:solidFill>
                <a:latin typeface="TheSansCorrespondence" pitchFamily="34" charset="0"/>
                <a:ea typeface="ＭＳ Ｐゴシック" pitchFamily="34" charset="-128"/>
              </a:defRPr>
            </a:lvl3pPr>
            <a:lvl4pPr marL="1600200" indent="-228600" eaLnBrk="0" hangingPunct="0">
              <a:defRPr sz="2400">
                <a:solidFill>
                  <a:schemeClr val="tx1"/>
                </a:solidFill>
                <a:latin typeface="TheSansCorrespondence" pitchFamily="34" charset="0"/>
                <a:ea typeface="ＭＳ Ｐゴシック" pitchFamily="34" charset="-128"/>
              </a:defRPr>
            </a:lvl4pPr>
            <a:lvl5pPr marL="2057400" indent="-228600" eaLnBrk="0" hangingPunct="0">
              <a:defRPr sz="2400">
                <a:solidFill>
                  <a:schemeClr val="tx1"/>
                </a:solidFill>
                <a:latin typeface="TheSansCorrespondence"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9pPr>
          </a:lstStyle>
          <a:p>
            <a:pPr eaLnBrk="1" hangingPunct="1"/>
            <a:endParaRPr lang="en-GB" altLang="nl-BE" sz="1800" smtClean="0">
              <a:solidFill>
                <a:srgbClr val="292934"/>
              </a:solidFill>
            </a:endParaRPr>
          </a:p>
        </p:txBody>
      </p:sp>
    </p:spTree>
    <p:extLst>
      <p:ext uri="{BB962C8B-B14F-4D97-AF65-F5344CB8AC3E}">
        <p14:creationId xmlns:p14="http://schemas.microsoft.com/office/powerpoint/2010/main" val="4020048130"/>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403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03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03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4036">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4036">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4036">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403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0" y="323850"/>
            <a:ext cx="8348663" cy="800894"/>
          </a:xfrm>
        </p:spPr>
        <p:txBody>
          <a:bodyPr/>
          <a:lstStyle/>
          <a:p>
            <a:r>
              <a:rPr lang="en-GB" noProof="0" dirty="0" smtClean="0"/>
              <a:t>The context</a:t>
            </a:r>
            <a:br>
              <a:rPr lang="en-GB" noProof="0" dirty="0" smtClean="0"/>
            </a:br>
            <a:r>
              <a:rPr lang="en-GB" noProof="0" dirty="0" smtClean="0"/>
              <a:t>Development of real wages: 2007-2009 and 2009-2013</a:t>
            </a:r>
            <a:endParaRPr lang="en-GB" noProof="0" dirty="0"/>
          </a:p>
        </p:txBody>
      </p:sp>
      <p:pic>
        <p:nvPicPr>
          <p:cNvPr id="50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953" y="1844824"/>
            <a:ext cx="8331592"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1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820" y="1833641"/>
            <a:ext cx="8305725" cy="3179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61451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0179"/>
                                        </p:tgtEl>
                                        <p:attrNameLst>
                                          <p:attrName>style.visibility</p:attrName>
                                        </p:attrNameLst>
                                      </p:cBhvr>
                                      <p:to>
                                        <p:strVal val="visible"/>
                                      </p:to>
                                    </p:set>
                                    <p:animEffect transition="in" filter="barn(inVertical)">
                                      <p:cBhvr>
                                        <p:cTn id="7" dur="500"/>
                                        <p:tgtEl>
                                          <p:spTgt spid="50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Inhaltsplatzhalter 2"/>
          <p:cNvSpPr>
            <a:spLocks noGrp="1"/>
          </p:cNvSpPr>
          <p:nvPr>
            <p:ph idx="1"/>
          </p:nvPr>
        </p:nvSpPr>
        <p:spPr/>
        <p:txBody>
          <a:bodyPr/>
          <a:lstStyle/>
          <a:p>
            <a:pPr algn="ctr">
              <a:buFontTx/>
              <a:buNone/>
            </a:pPr>
            <a:endParaRPr lang="en-GB" altLang="nl-BE" b="1" smtClean="0">
              <a:solidFill>
                <a:srgbClr val="C00000"/>
              </a:solidFill>
              <a:latin typeface="TheSansCorrespondence" pitchFamily="34" charset="0"/>
              <a:ea typeface="ＭＳ Ｐゴシック" pitchFamily="34" charset="-128"/>
            </a:endParaRPr>
          </a:p>
          <a:p>
            <a:pPr algn="ctr">
              <a:buFontTx/>
              <a:buNone/>
            </a:pPr>
            <a:r>
              <a:rPr lang="en-GB" altLang="nl-BE" b="1" smtClean="0">
                <a:solidFill>
                  <a:srgbClr val="C00000"/>
                </a:solidFill>
                <a:latin typeface="TheSansCorrespondence" pitchFamily="34" charset="0"/>
                <a:ea typeface="ＭＳ Ｐゴシック" pitchFamily="34" charset="-128"/>
              </a:rPr>
              <a:t>At best mixed empirical balance,</a:t>
            </a:r>
          </a:p>
          <a:p>
            <a:pPr algn="ctr">
              <a:buFontTx/>
              <a:buNone/>
            </a:pPr>
            <a:r>
              <a:rPr lang="en-GB" altLang="nl-BE" b="1" smtClean="0">
                <a:solidFill>
                  <a:srgbClr val="C00000"/>
                </a:solidFill>
                <a:latin typeface="TheSansCorrespondence" pitchFamily="34" charset="0"/>
                <a:ea typeface="ＭＳ Ｐゴシック" pitchFamily="34" charset="-128"/>
              </a:rPr>
              <a:t>expectations on </a:t>
            </a:r>
            <a:br>
              <a:rPr lang="en-GB" altLang="nl-BE" b="1" smtClean="0">
                <a:solidFill>
                  <a:srgbClr val="C00000"/>
                </a:solidFill>
                <a:latin typeface="TheSansCorrespondence" pitchFamily="34" charset="0"/>
                <a:ea typeface="ＭＳ Ｐゴシック" pitchFamily="34" charset="-128"/>
              </a:rPr>
            </a:br>
            <a:r>
              <a:rPr lang="en-GB" altLang="de-DE" b="1" smtClean="0">
                <a:solidFill>
                  <a:srgbClr val="C00000"/>
                </a:solidFill>
                <a:latin typeface="TheSansCorrespondence" pitchFamily="34" charset="0"/>
                <a:ea typeface="ＭＳ Ｐゴシック" pitchFamily="34" charset="-128"/>
              </a:rPr>
              <a:t>‘</a:t>
            </a:r>
            <a:r>
              <a:rPr lang="en-GB" altLang="nl-BE" b="1" smtClean="0">
                <a:solidFill>
                  <a:srgbClr val="C00000"/>
                </a:solidFill>
                <a:latin typeface="TheSansCorrespondence" pitchFamily="34" charset="0"/>
                <a:ea typeface="ＭＳ Ｐゴシック" pitchFamily="34" charset="-128"/>
              </a:rPr>
              <a:t>improving democratic quality</a:t>
            </a:r>
            <a:r>
              <a:rPr lang="en-GB" altLang="de-DE" b="1" smtClean="0">
                <a:solidFill>
                  <a:srgbClr val="C00000"/>
                </a:solidFill>
                <a:latin typeface="TheSansCorrespondence" pitchFamily="34" charset="0"/>
                <a:ea typeface="ＭＳ Ｐゴシック" pitchFamily="34" charset="-128"/>
              </a:rPr>
              <a:t>’</a:t>
            </a:r>
            <a:r>
              <a:rPr lang="en-GB" altLang="nl-BE" b="1" smtClean="0">
                <a:solidFill>
                  <a:srgbClr val="C00000"/>
                </a:solidFill>
                <a:latin typeface="TheSansCorrespondence" pitchFamily="34" charset="0"/>
                <a:ea typeface="ＭＳ Ｐゴシック" pitchFamily="34" charset="-128"/>
              </a:rPr>
              <a:t> </a:t>
            </a:r>
          </a:p>
          <a:p>
            <a:pPr algn="ctr">
              <a:buFontTx/>
              <a:buNone/>
            </a:pPr>
            <a:r>
              <a:rPr lang="en-GB" altLang="nl-BE" b="1" smtClean="0">
                <a:solidFill>
                  <a:srgbClr val="C00000"/>
                </a:solidFill>
                <a:latin typeface="TheSansCorrespondence" pitchFamily="34" charset="0"/>
                <a:ea typeface="ＭＳ Ｐゴシック" pitchFamily="34" charset="-128"/>
              </a:rPr>
              <a:t>largely unfulfilled! </a:t>
            </a:r>
          </a:p>
          <a:p>
            <a:pPr algn="ctr">
              <a:buFontTx/>
              <a:buNone/>
            </a:pPr>
            <a:endParaRPr lang="en-GB" altLang="nl-BE" b="1" smtClean="0">
              <a:solidFill>
                <a:srgbClr val="C00000"/>
              </a:solidFill>
              <a:latin typeface="TheSansCorrespondence" pitchFamily="34" charset="0"/>
              <a:ea typeface="ＭＳ Ｐゴシック" pitchFamily="34" charset="-128"/>
            </a:endParaRPr>
          </a:p>
          <a:p>
            <a:pPr algn="ctr">
              <a:buFontTx/>
              <a:buNone/>
            </a:pPr>
            <a:endParaRPr lang="en-GB" altLang="nl-BE" b="1" smtClean="0">
              <a:solidFill>
                <a:srgbClr val="C00000"/>
              </a:solidFill>
              <a:latin typeface="TheSansCorrespondence" pitchFamily="34" charset="0"/>
              <a:ea typeface="ＭＳ Ｐゴシック" pitchFamily="34" charset="-128"/>
            </a:endParaRPr>
          </a:p>
          <a:p>
            <a:pPr algn="ctr">
              <a:buFontTx/>
              <a:buNone/>
            </a:pPr>
            <a:r>
              <a:rPr lang="en-GB" altLang="nl-BE" b="1" smtClean="0">
                <a:solidFill>
                  <a:srgbClr val="C00000"/>
                </a:solidFill>
                <a:latin typeface="TheSansCorrespondence" pitchFamily="34" charset="0"/>
                <a:ea typeface="ＭＳ Ｐゴシック" pitchFamily="34" charset="-128"/>
              </a:rPr>
              <a:t>Questionable: </a:t>
            </a:r>
            <a:br>
              <a:rPr lang="en-GB" altLang="nl-BE" b="1" smtClean="0">
                <a:solidFill>
                  <a:srgbClr val="C00000"/>
                </a:solidFill>
                <a:latin typeface="TheSansCorrespondence" pitchFamily="34" charset="0"/>
                <a:ea typeface="ＭＳ Ｐゴシック" pitchFamily="34" charset="-128"/>
              </a:rPr>
            </a:br>
            <a:r>
              <a:rPr lang="en-GB" altLang="nl-BE" b="1" smtClean="0">
                <a:solidFill>
                  <a:srgbClr val="C00000"/>
                </a:solidFill>
                <a:latin typeface="TheSansCorrespondence" pitchFamily="34" charset="0"/>
                <a:ea typeface="ＭＳ Ｐゴシック" pitchFamily="34" charset="-128"/>
              </a:rPr>
              <a:t>Future of new participatory instruments?</a:t>
            </a:r>
          </a:p>
          <a:p>
            <a:endParaRPr lang="de-DE" altLang="nl-BE" smtClean="0">
              <a:latin typeface="TheSansCorrespondence" pitchFamily="34" charset="0"/>
              <a:ea typeface="ＭＳ Ｐゴシック" pitchFamily="34" charset="-128"/>
            </a:endParaRPr>
          </a:p>
        </p:txBody>
      </p:sp>
    </p:spTree>
    <p:extLst>
      <p:ext uri="{BB962C8B-B14F-4D97-AF65-F5344CB8AC3E}">
        <p14:creationId xmlns:p14="http://schemas.microsoft.com/office/powerpoint/2010/main" val="132878699"/>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08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60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el 1"/>
          <p:cNvSpPr>
            <a:spLocks noGrp="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a:defRPr/>
            </a:pPr>
            <a:r>
              <a:rPr lang="en-GB" sz="2900" dirty="0">
                <a:solidFill>
                  <a:srgbClr val="C00000"/>
                </a:solidFill>
                <a:cs typeface="Arial" charset="0"/>
              </a:rPr>
              <a:t>Normative </a:t>
            </a:r>
            <a:r>
              <a:rPr lang="en-GB" sz="2900" dirty="0" smtClean="0">
                <a:solidFill>
                  <a:srgbClr val="C00000"/>
                </a:solidFill>
                <a:cs typeface="Arial" charset="0"/>
              </a:rPr>
              <a:t>Evaluation: </a:t>
            </a:r>
            <a:r>
              <a:rPr lang="en-GB" sz="2900" dirty="0">
                <a:latin typeface="TheSansCorrespondence" charset="0"/>
                <a:cs typeface="Arial" charset="0"/>
              </a:rPr>
              <a:t>Should CS play a democracy enhancing role in the EU?</a:t>
            </a:r>
            <a:br>
              <a:rPr lang="en-GB" sz="2900" dirty="0">
                <a:latin typeface="TheSansCorrespondence" charset="0"/>
                <a:cs typeface="Arial" charset="0"/>
              </a:rPr>
            </a:br>
            <a:endParaRPr lang="de-DE" sz="2900" dirty="0">
              <a:latin typeface="TheSansCorrespondence" charset="0"/>
            </a:endParaRPr>
          </a:p>
        </p:txBody>
      </p:sp>
      <p:sp>
        <p:nvSpPr>
          <p:cNvPr id="3" name="Inhaltsplatzhalter 2"/>
          <p:cNvSpPr>
            <a:spLocks noGrp="1"/>
          </p:cNvSpPr>
          <p:nvPr>
            <p:ph idx="1"/>
          </p:nvPr>
        </p:nvSpPr>
        <p:spPr>
          <a:xfrm>
            <a:off x="381000" y="1493838"/>
            <a:ext cx="8305800" cy="5175250"/>
          </a:xfrm>
        </p:spPr>
        <p:txBody>
          <a:bodyPr/>
          <a:lstStyle/>
          <a:p>
            <a:endParaRPr lang="en-GB" altLang="nl-BE" b="1" smtClean="0">
              <a:latin typeface="TheSansCorrespondence" pitchFamily="34" charset="0"/>
              <a:ea typeface="ＭＳ Ｐゴシック" pitchFamily="34" charset="-128"/>
              <a:cs typeface="Arial" charset="0"/>
            </a:endParaRPr>
          </a:p>
          <a:p>
            <a:r>
              <a:rPr lang="en-GB" altLang="nl-BE" b="1" smtClean="0">
                <a:latin typeface="TheSansCorrespondence" pitchFamily="34" charset="0"/>
                <a:ea typeface="ＭＳ Ｐゴシック" pitchFamily="34" charset="-128"/>
                <a:cs typeface="Arial" charset="0"/>
              </a:rPr>
              <a:t>Should</a:t>
            </a:r>
            <a:r>
              <a:rPr lang="en-GB" altLang="nl-BE" smtClean="0">
                <a:latin typeface="TheSansCorrespondence" pitchFamily="34" charset="0"/>
                <a:ea typeface="ＭＳ Ｐゴシック" pitchFamily="34" charset="-128"/>
                <a:cs typeface="Arial" charset="0"/>
              </a:rPr>
              <a:t> CS play a democracy enhancing role in the EU?</a:t>
            </a:r>
          </a:p>
          <a:p>
            <a:pPr lvl="1"/>
            <a:r>
              <a:rPr lang="en-GB" altLang="nl-BE" smtClean="0">
                <a:latin typeface="TheSansCorrespondence" pitchFamily="34" charset="0"/>
                <a:ea typeface="ＭＳ Ｐゴシック" pitchFamily="34" charset="-128"/>
                <a:cs typeface="Arial" charset="0"/>
              </a:rPr>
              <a:t>clash with underlying principle of representative democracy</a:t>
            </a:r>
          </a:p>
          <a:p>
            <a:pPr lvl="1"/>
            <a:r>
              <a:rPr lang="en-GB" altLang="nl-BE" smtClean="0">
                <a:latin typeface="TheSansCorrespondence" pitchFamily="34" charset="0"/>
                <a:ea typeface="ＭＳ Ｐゴシック" pitchFamily="34" charset="-128"/>
                <a:cs typeface="Arial" charset="0"/>
              </a:rPr>
              <a:t>accountability control of COM contradicts logic of EU polity set-up</a:t>
            </a:r>
          </a:p>
          <a:p>
            <a:pPr lvl="1"/>
            <a:r>
              <a:rPr lang="en-GB" altLang="nl-BE" smtClean="0">
                <a:latin typeface="TheSansCorrespondence" pitchFamily="34" charset="0"/>
                <a:ea typeface="ＭＳ Ｐゴシック" pitchFamily="34" charset="-128"/>
                <a:cs typeface="Arial" charset="0"/>
              </a:rPr>
              <a:t>reproduction of problems of </a:t>
            </a:r>
            <a:r>
              <a:rPr lang="en-GB" altLang="de-DE" smtClean="0">
                <a:latin typeface="TheSansCorrespondence" pitchFamily="34" charset="0"/>
                <a:ea typeface="ＭＳ Ｐゴシック" pitchFamily="34" charset="-128"/>
                <a:cs typeface="Arial" charset="0"/>
              </a:rPr>
              <a:t>‘</a:t>
            </a:r>
            <a:r>
              <a:rPr lang="en-GB" altLang="nl-BE" smtClean="0">
                <a:latin typeface="TheSansCorrespondence" pitchFamily="34" charset="0"/>
                <a:ea typeface="ＭＳ Ｐゴシック" pitchFamily="34" charset="-128"/>
                <a:cs typeface="Arial" charset="0"/>
              </a:rPr>
              <a:t>democratic deficit</a:t>
            </a:r>
            <a:r>
              <a:rPr lang="en-GB" altLang="de-DE" smtClean="0">
                <a:latin typeface="TheSansCorrespondence" pitchFamily="34" charset="0"/>
                <a:ea typeface="ＭＳ Ｐゴシック" pitchFamily="34" charset="-128"/>
                <a:cs typeface="Arial" charset="0"/>
              </a:rPr>
              <a:t>’</a:t>
            </a:r>
            <a:r>
              <a:rPr lang="en-GB" altLang="nl-BE" smtClean="0">
                <a:latin typeface="TheSansCorrespondence" pitchFamily="34" charset="0"/>
                <a:ea typeface="ＭＳ Ｐゴシック" pitchFamily="34" charset="-128"/>
                <a:cs typeface="Arial" charset="0"/>
              </a:rPr>
              <a:t> rather than solution</a:t>
            </a:r>
            <a:endParaRPr lang="en-GB" altLang="nl-BE" sz="2400" smtClean="0">
              <a:latin typeface="TheSansCorrespondence" pitchFamily="34" charset="0"/>
              <a:ea typeface="ＭＳ Ｐゴシック" pitchFamily="34" charset="-128"/>
              <a:cs typeface="Arial" charset="0"/>
            </a:endParaRPr>
          </a:p>
          <a:p>
            <a:r>
              <a:rPr lang="en-GB" altLang="nl-BE" smtClean="0">
                <a:latin typeface="TheSansCorrespondence" pitchFamily="34" charset="0"/>
                <a:ea typeface="ＭＳ Ｐゴシック" pitchFamily="34" charset="-128"/>
                <a:cs typeface="Arial" charset="0"/>
              </a:rPr>
              <a:t>What would be the </a:t>
            </a:r>
            <a:r>
              <a:rPr lang="en-GB" altLang="nl-BE" b="1" smtClean="0">
                <a:latin typeface="TheSansCorrespondence" pitchFamily="34" charset="0"/>
                <a:ea typeface="ＭＳ Ｐゴシック" pitchFamily="34" charset="-128"/>
                <a:cs typeface="Arial" charset="0"/>
              </a:rPr>
              <a:t>conditions</a:t>
            </a:r>
            <a:r>
              <a:rPr lang="en-GB" altLang="nl-BE" smtClean="0">
                <a:latin typeface="TheSansCorrespondence" pitchFamily="34" charset="0"/>
                <a:ea typeface="ＭＳ Ｐゴシック" pitchFamily="34" charset="-128"/>
                <a:cs typeface="Arial" charset="0"/>
              </a:rPr>
              <a:t> for it to do so </a:t>
            </a:r>
            <a:br>
              <a:rPr lang="en-GB" altLang="nl-BE" smtClean="0">
                <a:latin typeface="TheSansCorrespondence" pitchFamily="34" charset="0"/>
                <a:ea typeface="ＭＳ Ｐゴシック" pitchFamily="34" charset="-128"/>
                <a:cs typeface="Arial" charset="0"/>
              </a:rPr>
            </a:br>
            <a:r>
              <a:rPr lang="en-GB" altLang="nl-BE" sz="2000" smtClean="0">
                <a:latin typeface="TheSansCorrespondence" pitchFamily="34" charset="0"/>
                <a:ea typeface="ＭＳ Ｐゴシック" pitchFamily="34" charset="-128"/>
                <a:cs typeface="Arial" charset="0"/>
              </a:rPr>
              <a:t>(1 = stakeholder/active participant; 2 = civil society vs. state/EU)?</a:t>
            </a:r>
          </a:p>
          <a:p>
            <a:pPr lvl="1"/>
            <a:r>
              <a:rPr lang="en-GB" altLang="nl-BE" smtClean="0">
                <a:latin typeface="TheSansCorrespondence" pitchFamily="34" charset="0"/>
                <a:ea typeface="ＭＳ Ｐゴシック" pitchFamily="34" charset="-128"/>
                <a:cs typeface="Arial" charset="0"/>
              </a:rPr>
              <a:t>1: formal strengthening of CS, also individual access</a:t>
            </a:r>
          </a:p>
          <a:p>
            <a:pPr lvl="1"/>
            <a:r>
              <a:rPr lang="en-GB" altLang="nl-BE" smtClean="0">
                <a:latin typeface="TheSansCorrespondence" pitchFamily="34" charset="0"/>
                <a:ea typeface="ＭＳ Ｐゴシック" pitchFamily="34" charset="-128"/>
                <a:cs typeface="Arial" charset="0"/>
              </a:rPr>
              <a:t>2: strengthening of European identity, transnational public sphere</a:t>
            </a:r>
          </a:p>
          <a:p>
            <a:r>
              <a:rPr lang="en-GB" altLang="nl-BE" smtClean="0">
                <a:latin typeface="TheSansCorrespondence" pitchFamily="34" charset="0"/>
                <a:ea typeface="ＭＳ Ｐゴシック" pitchFamily="34" charset="-128"/>
                <a:cs typeface="Arial" charset="0"/>
              </a:rPr>
              <a:t>Is it </a:t>
            </a:r>
            <a:r>
              <a:rPr lang="en-GB" altLang="nl-BE" b="1" smtClean="0">
                <a:latin typeface="TheSansCorrespondence" pitchFamily="34" charset="0"/>
                <a:ea typeface="ＭＳ Ｐゴシック" pitchFamily="34" charset="-128"/>
                <a:cs typeface="Arial" charset="0"/>
              </a:rPr>
              <a:t>desirable </a:t>
            </a:r>
            <a:r>
              <a:rPr lang="en-GB" altLang="nl-BE" smtClean="0">
                <a:latin typeface="TheSansCorrespondence" pitchFamily="34" charset="0"/>
                <a:ea typeface="ＭＳ Ｐゴシック" pitchFamily="34" charset="-128"/>
                <a:cs typeface="Arial" charset="0"/>
              </a:rPr>
              <a:t>to create such conditions?</a:t>
            </a:r>
            <a:endParaRPr lang="en-GB" altLang="nl-BE" sz="2000" smtClean="0">
              <a:latin typeface="TheSansCorrespondence" pitchFamily="34" charset="0"/>
              <a:ea typeface="ＭＳ Ｐゴシック" pitchFamily="34" charset="-128"/>
              <a:cs typeface="Arial" charset="0"/>
            </a:endParaRPr>
          </a:p>
          <a:p>
            <a:pPr lvl="1"/>
            <a:r>
              <a:rPr lang="en-GB" altLang="nl-BE" smtClean="0">
                <a:latin typeface="TheSansCorrespondence" pitchFamily="34" charset="0"/>
                <a:ea typeface="ＭＳ Ｐゴシック" pitchFamily="34" charset="-128"/>
                <a:cs typeface="Arial" charset="0"/>
              </a:rPr>
              <a:t>Depends in part on image of EU (and desired finalité in mind) </a:t>
            </a:r>
          </a:p>
          <a:p>
            <a:pPr lvl="1"/>
            <a:r>
              <a:rPr lang="en-GB" altLang="nl-BE" smtClean="0">
                <a:latin typeface="TheSansCorrespondence" pitchFamily="34" charset="0"/>
                <a:ea typeface="ＭＳ Ｐゴシック" pitchFamily="34" charset="-128"/>
                <a:cs typeface="Arial" charset="0"/>
              </a:rPr>
              <a:t>Depends on normative stands on civil society and democracy (cf. Schattschneider)</a:t>
            </a:r>
          </a:p>
          <a:p>
            <a:pPr lvl="1">
              <a:buFont typeface="Arial" charset="0"/>
              <a:buNone/>
            </a:pPr>
            <a:endParaRPr lang="en-GB" altLang="nl-BE" b="1" smtClean="0">
              <a:latin typeface="TheSansCorrespondence" pitchFamily="34" charset="0"/>
              <a:ea typeface="ＭＳ Ｐゴシック" pitchFamily="34" charset="-128"/>
              <a:cs typeface="Arial" charset="0"/>
            </a:endParaRPr>
          </a:p>
          <a:p>
            <a:pPr algn="ctr">
              <a:buFontTx/>
              <a:buNone/>
            </a:pPr>
            <a:endParaRPr lang="en-GB" altLang="nl-BE" b="1" smtClean="0">
              <a:latin typeface="TheSansCorrespondence" pitchFamily="34" charset="0"/>
              <a:ea typeface="ＭＳ Ｐゴシック" pitchFamily="34" charset="-128"/>
              <a:cs typeface="Arial" charset="0"/>
            </a:endParaRPr>
          </a:p>
          <a:p>
            <a:endParaRPr lang="en-GB" altLang="nl-BE" b="1" smtClean="0">
              <a:latin typeface="TheSansCorrespondence" pitchFamily="34" charset="0"/>
              <a:ea typeface="ＭＳ Ｐゴシック" pitchFamily="34" charset="-128"/>
              <a:cs typeface="Arial" charset="0"/>
            </a:endParaRPr>
          </a:p>
          <a:p>
            <a:endParaRPr lang="de-DE" altLang="nl-BE" smtClean="0">
              <a:latin typeface="TheSansCorrespondence" pitchFamily="34" charset="0"/>
              <a:ea typeface="ＭＳ Ｐゴシック" pitchFamily="34" charset="-128"/>
            </a:endParaRPr>
          </a:p>
        </p:txBody>
      </p:sp>
    </p:spTree>
    <p:extLst>
      <p:ext uri="{BB962C8B-B14F-4D97-AF65-F5344CB8AC3E}">
        <p14:creationId xmlns:p14="http://schemas.microsoft.com/office/powerpoint/2010/main" val="2121538285"/>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Inhaltsplatzhalter 2"/>
          <p:cNvSpPr>
            <a:spLocks noGrp="1"/>
          </p:cNvSpPr>
          <p:nvPr>
            <p:ph idx="1"/>
          </p:nvPr>
        </p:nvSpPr>
        <p:spPr/>
        <p:txBody>
          <a:bodyPr/>
          <a:lstStyle/>
          <a:p>
            <a:pPr algn="ctr">
              <a:buFontTx/>
              <a:buNone/>
            </a:pPr>
            <a:endParaRPr lang="en-GB" altLang="nl-BE" b="1" smtClean="0">
              <a:solidFill>
                <a:srgbClr val="C00000"/>
              </a:solidFill>
              <a:latin typeface="TheSansCorrespondence" pitchFamily="34" charset="0"/>
              <a:ea typeface="ＭＳ Ｐゴシック" pitchFamily="34" charset="-128"/>
            </a:endParaRPr>
          </a:p>
          <a:p>
            <a:pPr algn="ctr">
              <a:buFontTx/>
              <a:buNone/>
            </a:pPr>
            <a:r>
              <a:rPr lang="en-GB" altLang="nl-BE" b="1" smtClean="0">
                <a:solidFill>
                  <a:srgbClr val="C00000"/>
                </a:solidFill>
                <a:latin typeface="TheSansCorrespondence" pitchFamily="34" charset="0"/>
                <a:ea typeface="ＭＳ Ｐゴシック" pitchFamily="34" charset="-128"/>
              </a:rPr>
              <a:t>Independent of normative stands,</a:t>
            </a:r>
            <a:br>
              <a:rPr lang="en-GB" altLang="nl-BE" b="1" smtClean="0">
                <a:solidFill>
                  <a:srgbClr val="C00000"/>
                </a:solidFill>
                <a:latin typeface="TheSansCorrespondence" pitchFamily="34" charset="0"/>
                <a:ea typeface="ＭＳ Ｐゴシック" pitchFamily="34" charset="-128"/>
              </a:rPr>
            </a:br>
            <a:r>
              <a:rPr lang="en-GB" altLang="nl-BE" b="1" smtClean="0">
                <a:solidFill>
                  <a:srgbClr val="C00000"/>
                </a:solidFill>
                <a:latin typeface="TheSansCorrespondence" pitchFamily="34" charset="0"/>
                <a:ea typeface="ＭＳ Ｐゴシック" pitchFamily="34" charset="-128"/>
              </a:rPr>
              <a:t>EU as it is today:</a:t>
            </a:r>
            <a:br>
              <a:rPr lang="en-GB" altLang="nl-BE" b="1" smtClean="0">
                <a:solidFill>
                  <a:srgbClr val="C00000"/>
                </a:solidFill>
                <a:latin typeface="TheSansCorrespondence" pitchFamily="34" charset="0"/>
                <a:ea typeface="ＭＳ Ｐゴシック" pitchFamily="34" charset="-128"/>
              </a:rPr>
            </a:br>
            <a:r>
              <a:rPr lang="en-GB" altLang="nl-BE" b="1" smtClean="0">
                <a:solidFill>
                  <a:srgbClr val="C00000"/>
                </a:solidFill>
                <a:latin typeface="TheSansCorrespondence" pitchFamily="34" charset="0"/>
                <a:ea typeface="ＭＳ Ｐゴシック" pitchFamily="34" charset="-128"/>
              </a:rPr>
              <a:t>questionable whether civil society (organisations)</a:t>
            </a:r>
            <a:br>
              <a:rPr lang="en-GB" altLang="nl-BE" b="1" smtClean="0">
                <a:solidFill>
                  <a:srgbClr val="C00000"/>
                </a:solidFill>
                <a:latin typeface="TheSansCorrespondence" pitchFamily="34" charset="0"/>
                <a:ea typeface="ＭＳ Ｐゴシック" pitchFamily="34" charset="-128"/>
              </a:rPr>
            </a:br>
            <a:r>
              <a:rPr lang="en-GB" altLang="nl-BE" b="1" smtClean="0">
                <a:solidFill>
                  <a:srgbClr val="C00000"/>
                </a:solidFill>
                <a:latin typeface="TheSansCorrespondence" pitchFamily="34" charset="0"/>
                <a:ea typeface="ＭＳ Ｐゴシック" pitchFamily="34" charset="-128"/>
              </a:rPr>
              <a:t>can enhance democratic quality.</a:t>
            </a:r>
          </a:p>
          <a:p>
            <a:pPr algn="ctr">
              <a:buFontTx/>
              <a:buNone/>
            </a:pPr>
            <a:endParaRPr lang="en-GB" altLang="nl-BE" b="1" smtClean="0">
              <a:solidFill>
                <a:srgbClr val="C00000"/>
              </a:solidFill>
              <a:latin typeface="TheSansCorrespondence" pitchFamily="34" charset="0"/>
              <a:ea typeface="ＭＳ Ｐゴシック" pitchFamily="34" charset="-128"/>
            </a:endParaRPr>
          </a:p>
          <a:p>
            <a:pPr algn="ctr">
              <a:buFontTx/>
              <a:buNone/>
            </a:pPr>
            <a:endParaRPr lang="en-GB" altLang="nl-BE" b="1" smtClean="0">
              <a:solidFill>
                <a:srgbClr val="C00000"/>
              </a:solidFill>
              <a:latin typeface="TheSansCorrespondence" pitchFamily="34" charset="0"/>
              <a:ea typeface="ＭＳ Ｐゴシック" pitchFamily="34" charset="-128"/>
            </a:endParaRPr>
          </a:p>
          <a:p>
            <a:pPr algn="ctr">
              <a:buFontTx/>
              <a:buNone/>
            </a:pPr>
            <a:r>
              <a:rPr lang="en-GB" altLang="nl-BE" b="1" smtClean="0">
                <a:solidFill>
                  <a:srgbClr val="C00000"/>
                </a:solidFill>
                <a:latin typeface="TheSansCorrespondence" pitchFamily="34" charset="0"/>
                <a:ea typeface="ＭＳ Ｐゴシック" pitchFamily="34" charset="-128"/>
              </a:rPr>
              <a:t>General question:</a:t>
            </a:r>
            <a:br>
              <a:rPr lang="en-GB" altLang="nl-BE" b="1" smtClean="0">
                <a:solidFill>
                  <a:srgbClr val="C00000"/>
                </a:solidFill>
                <a:latin typeface="TheSansCorrespondence" pitchFamily="34" charset="0"/>
                <a:ea typeface="ＭＳ Ｐゴシック" pitchFamily="34" charset="-128"/>
              </a:rPr>
            </a:br>
            <a:r>
              <a:rPr lang="en-GB" altLang="nl-BE" b="1" smtClean="0">
                <a:solidFill>
                  <a:srgbClr val="C00000"/>
                </a:solidFill>
                <a:latin typeface="TheSansCorrespondence" pitchFamily="34" charset="0"/>
                <a:ea typeface="ＭＳ Ｐゴシック" pitchFamily="34" charset="-128"/>
              </a:rPr>
              <a:t>Compatibility of new instruments with</a:t>
            </a:r>
            <a:br>
              <a:rPr lang="en-GB" altLang="nl-BE" b="1" smtClean="0">
                <a:solidFill>
                  <a:srgbClr val="C00000"/>
                </a:solidFill>
                <a:latin typeface="TheSansCorrespondence" pitchFamily="34" charset="0"/>
                <a:ea typeface="ＭＳ Ｐゴシック" pitchFamily="34" charset="-128"/>
              </a:rPr>
            </a:br>
            <a:r>
              <a:rPr lang="en-GB" altLang="nl-BE" b="1" smtClean="0">
                <a:solidFill>
                  <a:srgbClr val="C00000"/>
                </a:solidFill>
                <a:latin typeface="TheSansCorrespondence" pitchFamily="34" charset="0"/>
                <a:ea typeface="ＭＳ Ｐゴシック" pitchFamily="34" charset="-128"/>
              </a:rPr>
              <a:t>representative democracy?</a:t>
            </a:r>
          </a:p>
          <a:p>
            <a:pPr algn="ctr">
              <a:buFontTx/>
              <a:buNone/>
            </a:pPr>
            <a:endParaRPr lang="en-GB" altLang="nl-BE" b="1" smtClean="0">
              <a:solidFill>
                <a:srgbClr val="C00000"/>
              </a:solidFill>
              <a:latin typeface="TheSansCorrespondence" pitchFamily="34" charset="0"/>
              <a:ea typeface="ＭＳ Ｐゴシック" pitchFamily="34" charset="-128"/>
            </a:endParaRPr>
          </a:p>
          <a:p>
            <a:endParaRPr lang="de-DE" altLang="nl-BE" smtClean="0">
              <a:latin typeface="TheSansCorrespondence" pitchFamily="34" charset="0"/>
              <a:ea typeface="ＭＳ Ｐゴシック" pitchFamily="34" charset="-128"/>
            </a:endParaRPr>
          </a:p>
        </p:txBody>
      </p:sp>
    </p:spTree>
    <p:extLst>
      <p:ext uri="{BB962C8B-B14F-4D97-AF65-F5344CB8AC3E}">
        <p14:creationId xmlns:p14="http://schemas.microsoft.com/office/powerpoint/2010/main" val="1108789210"/>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buFont typeface="Arial" charset="0"/>
              <a:buNone/>
            </a:pPr>
            <a:endParaRPr lang="en-GB" altLang="nl-BE" smtClean="0">
              <a:ea typeface="ＭＳ Ｐゴシック" pitchFamily="34" charset="-128"/>
            </a:endParaRPr>
          </a:p>
          <a:p>
            <a:pPr marL="0" indent="0">
              <a:buFont typeface="Arial" charset="0"/>
              <a:buNone/>
            </a:pPr>
            <a:r>
              <a:rPr lang="en-GB" altLang="nl-BE" smtClean="0">
                <a:ea typeface="ＭＳ Ｐゴシック" pitchFamily="34" charset="-128"/>
              </a:rPr>
              <a:t>... don</a:t>
            </a:r>
            <a:r>
              <a:rPr lang="en-GB" altLang="de-DE" smtClean="0">
                <a:ea typeface="ＭＳ Ｐゴシック" pitchFamily="34" charset="-128"/>
              </a:rPr>
              <a:t>’</a:t>
            </a:r>
            <a:r>
              <a:rPr lang="en-GB" altLang="nl-BE" smtClean="0">
                <a:ea typeface="ＭＳ Ｐゴシック" pitchFamily="34" charset="-128"/>
              </a:rPr>
              <a:t>t see EU as different but complementary</a:t>
            </a:r>
          </a:p>
          <a:p>
            <a:pPr marL="0" indent="0">
              <a:buFont typeface="Arial" charset="0"/>
              <a:buNone/>
            </a:pPr>
            <a:r>
              <a:rPr lang="en-GB" altLang="nl-BE" smtClean="0">
                <a:ea typeface="ＭＳ Ｐゴシック" pitchFamily="34" charset="-128"/>
              </a:rPr>
              <a:t>... don</a:t>
            </a:r>
            <a:r>
              <a:rPr lang="en-GB" altLang="de-DE" smtClean="0">
                <a:ea typeface="ＭＳ Ｐゴシック" pitchFamily="34" charset="-128"/>
              </a:rPr>
              <a:t>’</a:t>
            </a:r>
            <a:r>
              <a:rPr lang="en-GB" altLang="nl-BE" smtClean="0">
                <a:ea typeface="ＭＳ Ｐゴシック" pitchFamily="34" charset="-128"/>
              </a:rPr>
              <a:t>t concentrate on one actor, play all levels in parallel.</a:t>
            </a:r>
          </a:p>
          <a:p>
            <a:pPr marL="0" indent="0">
              <a:buFont typeface="Arial" charset="0"/>
              <a:buNone/>
            </a:pPr>
            <a:r>
              <a:rPr lang="en-GB" altLang="nl-BE" smtClean="0">
                <a:ea typeface="ＭＳ Ｐゴシック" pitchFamily="34" charset="-128"/>
              </a:rPr>
              <a:t> </a:t>
            </a:r>
          </a:p>
          <a:p>
            <a:pPr marL="0" indent="0">
              <a:buFont typeface="Arial" charset="0"/>
              <a:buNone/>
            </a:pPr>
            <a:r>
              <a:rPr lang="en-GB" altLang="nl-BE" smtClean="0">
                <a:ea typeface="ＭＳ Ｐゴシック" pitchFamily="34" charset="-128"/>
              </a:rPr>
              <a:t>… overcome national dividing lines for content coalitions </a:t>
            </a:r>
          </a:p>
          <a:p>
            <a:pPr marL="0" indent="0">
              <a:buFont typeface="Arial" charset="0"/>
              <a:buNone/>
            </a:pPr>
            <a:r>
              <a:rPr lang="en-GB" altLang="nl-BE" smtClean="0">
                <a:ea typeface="ＭＳ Ｐゴシック" pitchFamily="34" charset="-128"/>
              </a:rPr>
              <a:t>… overcome compartments for networks.</a:t>
            </a:r>
          </a:p>
          <a:p>
            <a:pPr marL="0" indent="0">
              <a:buFont typeface="Arial" charset="0"/>
              <a:buNone/>
            </a:pPr>
            <a:endParaRPr lang="en-GB" altLang="nl-BE" smtClean="0">
              <a:ea typeface="ＭＳ Ｐゴシック" pitchFamily="34" charset="-128"/>
            </a:endParaRPr>
          </a:p>
          <a:p>
            <a:pPr marL="0" indent="0">
              <a:buFont typeface="Arial" charset="0"/>
              <a:buNone/>
            </a:pPr>
            <a:r>
              <a:rPr lang="en-GB" altLang="nl-BE" smtClean="0">
                <a:ea typeface="ＭＳ Ｐゴシック" pitchFamily="34" charset="-128"/>
              </a:rPr>
              <a:t>… take representation and democracy seriously </a:t>
            </a:r>
          </a:p>
          <a:p>
            <a:pPr marL="0" indent="0">
              <a:buFont typeface="Arial" charset="0"/>
              <a:buNone/>
            </a:pPr>
            <a:r>
              <a:rPr lang="en-GB" altLang="nl-BE" smtClean="0">
                <a:ea typeface="ＭＳ Ｐゴシック" pitchFamily="34" charset="-128"/>
              </a:rPr>
              <a:t>… </a:t>
            </a:r>
            <a:r>
              <a:rPr lang="en-GB" altLang="nl-BE" b="1" smtClean="0">
                <a:ea typeface="ＭＳ Ｐゴシック" pitchFamily="34" charset="-128"/>
              </a:rPr>
              <a:t>take EU democracy seriously: demand politics!  </a:t>
            </a:r>
          </a:p>
          <a:p>
            <a:pPr marL="0" indent="0">
              <a:buFont typeface="Arial" charset="0"/>
              <a:buNone/>
            </a:pPr>
            <a:endParaRPr lang="en-GB" altLang="nl-BE" smtClean="0">
              <a:ea typeface="ＭＳ Ｐゴシック" pitchFamily="34" charset="-128"/>
            </a:endParaRPr>
          </a:p>
        </p:txBody>
      </p:sp>
      <p:sp>
        <p:nvSpPr>
          <p:cNvPr id="5" name="Titel 1"/>
          <p:cNvSpPr>
            <a:spLocks noGrp="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r>
              <a:rPr lang="en-GB" altLang="nl-BE" sz="2900" smtClean="0">
                <a:solidFill>
                  <a:srgbClr val="C00000"/>
                </a:solidFill>
                <a:ea typeface="ＭＳ Ｐゴシック" pitchFamily="34" charset="-128"/>
                <a:cs typeface="Arial" charset="0"/>
              </a:rPr>
              <a:t>And so …</a:t>
            </a:r>
            <a:endParaRPr lang="de-DE" altLang="nl-BE" sz="2900" smtClean="0">
              <a:latin typeface="TheSansCorrespondence" pitchFamily="34" charset="0"/>
              <a:ea typeface="ＭＳ Ｐゴシック" pitchFamily="34" charset="-128"/>
            </a:endParaRPr>
          </a:p>
        </p:txBody>
      </p:sp>
    </p:spTree>
    <p:extLst>
      <p:ext uri="{BB962C8B-B14F-4D97-AF65-F5344CB8AC3E}">
        <p14:creationId xmlns:p14="http://schemas.microsoft.com/office/powerpoint/2010/main" val="2270361941"/>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endParaRPr lang="de-DE"/>
          </a:p>
        </p:txBody>
      </p:sp>
      <p:pic>
        <p:nvPicPr>
          <p:cNvPr id="57346" name="Bild 4" descr="Fot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4675" y="496888"/>
            <a:ext cx="8128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Textfeld 5"/>
          <p:cNvSpPr txBox="1">
            <a:spLocks noChangeArrowheads="1"/>
          </p:cNvSpPr>
          <p:nvPr/>
        </p:nvSpPr>
        <p:spPr bwMode="auto">
          <a:xfrm>
            <a:off x="684213" y="4437063"/>
            <a:ext cx="40322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heSansCorrespondence" pitchFamily="34" charset="0"/>
                <a:ea typeface="ＭＳ Ｐゴシック" pitchFamily="34" charset="-128"/>
              </a:defRPr>
            </a:lvl1pPr>
            <a:lvl2pPr marL="742950" indent="-285750" eaLnBrk="0" hangingPunct="0">
              <a:defRPr sz="2400">
                <a:solidFill>
                  <a:schemeClr val="tx1"/>
                </a:solidFill>
                <a:latin typeface="TheSansCorrespondence" pitchFamily="34" charset="0"/>
                <a:ea typeface="ＭＳ Ｐゴシック" pitchFamily="34" charset="-128"/>
              </a:defRPr>
            </a:lvl2pPr>
            <a:lvl3pPr marL="1143000" indent="-228600" eaLnBrk="0" hangingPunct="0">
              <a:defRPr sz="2400">
                <a:solidFill>
                  <a:schemeClr val="tx1"/>
                </a:solidFill>
                <a:latin typeface="TheSansCorrespondence" pitchFamily="34" charset="0"/>
                <a:ea typeface="ＭＳ Ｐゴシック" pitchFamily="34" charset="-128"/>
              </a:defRPr>
            </a:lvl3pPr>
            <a:lvl4pPr marL="1600200" indent="-228600" eaLnBrk="0" hangingPunct="0">
              <a:defRPr sz="2400">
                <a:solidFill>
                  <a:schemeClr val="tx1"/>
                </a:solidFill>
                <a:latin typeface="TheSansCorrespondence" pitchFamily="34" charset="0"/>
                <a:ea typeface="ＭＳ Ｐゴシック" pitchFamily="34" charset="-128"/>
              </a:defRPr>
            </a:lvl4pPr>
            <a:lvl5pPr marL="2057400" indent="-228600" eaLnBrk="0" hangingPunct="0">
              <a:defRPr sz="2400">
                <a:solidFill>
                  <a:schemeClr val="tx1"/>
                </a:solidFill>
                <a:latin typeface="TheSansCorrespondence"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heSansCorrespondence" pitchFamily="34" charset="0"/>
                <a:ea typeface="ＭＳ Ｐゴシック" pitchFamily="34" charset="-128"/>
              </a:defRPr>
            </a:lvl9pPr>
          </a:lstStyle>
          <a:p>
            <a:pPr algn="ctr" eaLnBrk="1" hangingPunct="1"/>
            <a:r>
              <a:rPr lang="en-GB" altLang="nl-BE" sz="1800" smtClean="0">
                <a:solidFill>
                  <a:srgbClr val="FFFFFF"/>
                </a:solidFill>
              </a:rPr>
              <a:t>Nobody</a:t>
            </a:r>
            <a:r>
              <a:rPr lang="en-GB" altLang="de-DE" sz="1800" smtClean="0">
                <a:solidFill>
                  <a:srgbClr val="FFFFFF"/>
                </a:solidFill>
              </a:rPr>
              <a:t>’</a:t>
            </a:r>
            <a:r>
              <a:rPr lang="en-GB" altLang="nl-BE" sz="1800" smtClean="0">
                <a:solidFill>
                  <a:srgbClr val="FFFFFF"/>
                </a:solidFill>
              </a:rPr>
              <a:t>s perfect </a:t>
            </a:r>
          </a:p>
          <a:p>
            <a:pPr algn="ctr" eaLnBrk="1" hangingPunct="1"/>
            <a:r>
              <a:rPr lang="en-GB" altLang="nl-BE" sz="1800" smtClean="0">
                <a:solidFill>
                  <a:srgbClr val="FFFFFF"/>
                </a:solidFill>
              </a:rPr>
              <a:t>European Elections 25 May </a:t>
            </a:r>
          </a:p>
        </p:txBody>
      </p:sp>
    </p:spTree>
    <p:extLst>
      <p:ext uri="{BB962C8B-B14F-4D97-AF65-F5344CB8AC3E}">
        <p14:creationId xmlns:p14="http://schemas.microsoft.com/office/powerpoint/2010/main" val="2166468034"/>
      </p:ext>
    </p:extLst>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23850" y="323850"/>
            <a:ext cx="8348663" cy="800894"/>
          </a:xfrm>
        </p:spPr>
        <p:txBody>
          <a:bodyPr/>
          <a:lstStyle/>
          <a:p>
            <a:pPr eaLnBrk="1" hangingPunct="1"/>
            <a:r>
              <a:rPr lang="en-GB" altLang="fr-FR" noProof="0" dirty="0" smtClean="0"/>
              <a:t>The context</a:t>
            </a:r>
            <a:br>
              <a:rPr lang="en-GB" altLang="fr-FR" noProof="0" dirty="0" smtClean="0"/>
            </a:br>
            <a:r>
              <a:rPr lang="en-GB" altLang="fr-FR" noProof="0" dirty="0" smtClean="0"/>
              <a:t>The consequences of the European wage policy</a:t>
            </a:r>
          </a:p>
        </p:txBody>
      </p:sp>
      <p:sp>
        <p:nvSpPr>
          <p:cNvPr id="2" name="Tijdelijke aanduiding voor inhoud 1"/>
          <p:cNvSpPr>
            <a:spLocks noGrp="1"/>
          </p:cNvSpPr>
          <p:nvPr>
            <p:ph idx="1"/>
          </p:nvPr>
        </p:nvSpPr>
        <p:spPr/>
        <p:txBody>
          <a:bodyPr/>
          <a:lstStyle/>
          <a:p>
            <a:pPr marL="0" indent="0" eaLnBrk="1" hangingPunct="1">
              <a:spcBef>
                <a:spcPts val="300"/>
              </a:spcBef>
              <a:buNone/>
            </a:pPr>
            <a:r>
              <a:rPr lang="en-GB" altLang="fr-FR" noProof="0" dirty="0" smtClean="0"/>
              <a:t>The consequences:</a:t>
            </a:r>
          </a:p>
          <a:p>
            <a:pPr marL="400050" lvl="1" indent="0" eaLnBrk="1" hangingPunct="1">
              <a:spcBef>
                <a:spcPts val="300"/>
              </a:spcBef>
              <a:buFont typeface="Wingdings" pitchFamily="2" charset="2"/>
              <a:buChar char="Ø"/>
            </a:pPr>
            <a:r>
              <a:rPr lang="en-GB" altLang="fr-FR" noProof="0" dirty="0" smtClean="0"/>
              <a:t> Wages viewed as cost factors</a:t>
            </a:r>
          </a:p>
          <a:p>
            <a:pPr marL="400050" lvl="1" indent="0" eaLnBrk="1" hangingPunct="1">
              <a:spcBef>
                <a:spcPts val="300"/>
              </a:spcBef>
              <a:buFont typeface="Wingdings" pitchFamily="2" charset="2"/>
              <a:buChar char="Ø"/>
            </a:pPr>
            <a:r>
              <a:rPr lang="en-GB" altLang="fr-FR" noProof="0" dirty="0" smtClean="0"/>
              <a:t> Wages as a key variable for competitiveness</a:t>
            </a:r>
          </a:p>
          <a:p>
            <a:pPr marL="400050" lvl="1" indent="0" eaLnBrk="1" hangingPunct="1">
              <a:spcBef>
                <a:spcPts val="300"/>
              </a:spcBef>
              <a:buFont typeface="Wingdings" pitchFamily="2" charset="2"/>
              <a:buChar char="Ø"/>
            </a:pPr>
            <a:r>
              <a:rPr lang="en-GB" altLang="fr-FR" noProof="0" dirty="0" smtClean="0"/>
              <a:t> Pressure towards restrictive wage developments</a:t>
            </a:r>
          </a:p>
          <a:p>
            <a:pPr marL="400050" lvl="1" indent="0" eaLnBrk="1" hangingPunct="1">
              <a:spcBef>
                <a:spcPts val="300"/>
              </a:spcBef>
              <a:buFont typeface="Wingdings" pitchFamily="2" charset="2"/>
              <a:buChar char="Ø"/>
            </a:pPr>
            <a:r>
              <a:rPr lang="en-GB" altLang="fr-FR" noProof="0" dirty="0" smtClean="0"/>
              <a:t> Increasing wage inequality</a:t>
            </a:r>
          </a:p>
          <a:p>
            <a:pPr marL="400050" lvl="1" indent="0" eaLnBrk="1" hangingPunct="1">
              <a:spcBef>
                <a:spcPts val="300"/>
              </a:spcBef>
              <a:buFont typeface="Wingdings" pitchFamily="2" charset="2"/>
              <a:buChar char="Ø"/>
            </a:pPr>
            <a:r>
              <a:rPr lang="en-GB" altLang="fr-FR" noProof="0" dirty="0" smtClean="0"/>
              <a:t> Extension of low wage sector and working poor</a:t>
            </a:r>
          </a:p>
          <a:p>
            <a:pPr marL="400050" lvl="1" indent="0" eaLnBrk="1" hangingPunct="1">
              <a:spcBef>
                <a:spcPts val="300"/>
              </a:spcBef>
              <a:buFont typeface="Wingdings" pitchFamily="2" charset="2"/>
              <a:buChar char="Ø"/>
            </a:pPr>
            <a:r>
              <a:rPr lang="en-GB" noProof="0" dirty="0"/>
              <a:t> </a:t>
            </a:r>
            <a:r>
              <a:rPr lang="en-GB" noProof="0" dirty="0" smtClean="0"/>
              <a:t>Social dialogue under pressure or eroded</a:t>
            </a:r>
            <a:endParaRPr lang="en-GB" noProof="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nscreencombi2">
  <a:themeElements>
    <a:clrScheme name="ETUI_Onscreen 2">
      <a:dk1>
        <a:srgbClr val="000000"/>
      </a:dk1>
      <a:lt1>
        <a:srgbClr val="FFFFFF"/>
      </a:lt1>
      <a:dk2>
        <a:srgbClr val="FFFFFF"/>
      </a:dk2>
      <a:lt2>
        <a:srgbClr val="808080"/>
      </a:lt2>
      <a:accent1>
        <a:srgbClr val="C4D9E4"/>
      </a:accent1>
      <a:accent2>
        <a:srgbClr val="9EC3DE"/>
      </a:accent2>
      <a:accent3>
        <a:srgbClr val="FFFFFF"/>
      </a:accent3>
      <a:accent4>
        <a:srgbClr val="000000"/>
      </a:accent4>
      <a:accent5>
        <a:srgbClr val="DEE9EF"/>
      </a:accent5>
      <a:accent6>
        <a:srgbClr val="8FB0C9"/>
      </a:accent6>
      <a:hlink>
        <a:srgbClr val="003F72"/>
      </a:hlink>
      <a:folHlink>
        <a:srgbClr val="003F72"/>
      </a:folHlink>
    </a:clrScheme>
    <a:fontScheme name="ETUI_Onscre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AD3F1">
            <a:alpha val="25000"/>
          </a:srgbClr>
        </a:solidFill>
        <a:ln w="3175" cap="flat" cmpd="sng" algn="ctr">
          <a:solidFill>
            <a:srgbClr val="60A9D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AAD3F1">
            <a:alpha val="25000"/>
          </a:srgbClr>
        </a:solidFill>
        <a:ln w="3175" cap="flat" cmpd="sng" algn="ctr">
          <a:solidFill>
            <a:srgbClr val="60A9D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ETUI_Onscreen 1">
        <a:dk1>
          <a:srgbClr val="000000"/>
        </a:dk1>
        <a:lt1>
          <a:srgbClr val="FFFFFF"/>
        </a:lt1>
        <a:dk2>
          <a:srgbClr val="FFFFFF"/>
        </a:dk2>
        <a:lt2>
          <a:srgbClr val="808080"/>
        </a:lt2>
        <a:accent1>
          <a:srgbClr val="C2C2A0"/>
        </a:accent1>
        <a:accent2>
          <a:srgbClr val="9A996E"/>
        </a:accent2>
        <a:accent3>
          <a:srgbClr val="FFFFFF"/>
        </a:accent3>
        <a:accent4>
          <a:srgbClr val="000000"/>
        </a:accent4>
        <a:accent5>
          <a:srgbClr val="DDDDCD"/>
        </a:accent5>
        <a:accent6>
          <a:srgbClr val="8B8A63"/>
        </a:accent6>
        <a:hlink>
          <a:srgbClr val="4F4C25"/>
        </a:hlink>
        <a:folHlink>
          <a:srgbClr val="4F4C25"/>
        </a:folHlink>
      </a:clrScheme>
      <a:clrMap bg1="lt1" tx1="dk1" bg2="lt2" tx2="dk2" accent1="accent1" accent2="accent2" accent3="accent3" accent4="accent4" accent5="accent5" accent6="accent6" hlink="hlink" folHlink="folHlink"/>
    </a:extraClrScheme>
    <a:extraClrScheme>
      <a:clrScheme name="ETUI_Onscreen 2">
        <a:dk1>
          <a:srgbClr val="000000"/>
        </a:dk1>
        <a:lt1>
          <a:srgbClr val="FFFFFF"/>
        </a:lt1>
        <a:dk2>
          <a:srgbClr val="FFFFFF"/>
        </a:dk2>
        <a:lt2>
          <a:srgbClr val="808080"/>
        </a:lt2>
        <a:accent1>
          <a:srgbClr val="C4D9E4"/>
        </a:accent1>
        <a:accent2>
          <a:srgbClr val="9EC3DE"/>
        </a:accent2>
        <a:accent3>
          <a:srgbClr val="FFFFFF"/>
        </a:accent3>
        <a:accent4>
          <a:srgbClr val="000000"/>
        </a:accent4>
        <a:accent5>
          <a:srgbClr val="DEE9EF"/>
        </a:accent5>
        <a:accent6>
          <a:srgbClr val="8FB0C9"/>
        </a:accent6>
        <a:hlink>
          <a:srgbClr val="003F72"/>
        </a:hlink>
        <a:folHlink>
          <a:srgbClr val="003F72"/>
        </a:folHlink>
      </a:clrScheme>
      <a:clrMap bg1="lt1" tx1="dk1" bg2="lt2" tx2="dk2" accent1="accent1" accent2="accent2" accent3="accent3" accent4="accent4" accent5="accent5" accent6="accent6" hlink="hlink" folHlink="folHlink"/>
    </a:extraClrScheme>
    <a:extraClrScheme>
      <a:clrScheme name="ETUI_Onscreen 3">
        <a:dk1>
          <a:srgbClr val="000000"/>
        </a:dk1>
        <a:lt1>
          <a:srgbClr val="FFFFFF"/>
        </a:lt1>
        <a:dk2>
          <a:srgbClr val="FFFFFF"/>
        </a:dk2>
        <a:lt2>
          <a:srgbClr val="808080"/>
        </a:lt2>
        <a:accent1>
          <a:srgbClr val="B5DAD2"/>
        </a:accent1>
        <a:accent2>
          <a:srgbClr val="0D776E"/>
        </a:accent2>
        <a:accent3>
          <a:srgbClr val="FFFFFF"/>
        </a:accent3>
        <a:accent4>
          <a:srgbClr val="000000"/>
        </a:accent4>
        <a:accent5>
          <a:srgbClr val="D7EAE5"/>
        </a:accent5>
        <a:accent6>
          <a:srgbClr val="0B6B63"/>
        </a:accent6>
        <a:hlink>
          <a:srgbClr val="23423A"/>
        </a:hlink>
        <a:folHlink>
          <a:srgbClr val="21423A"/>
        </a:folHlink>
      </a:clrScheme>
      <a:clrMap bg1="lt1" tx1="dk1" bg2="lt2" tx2="dk2" accent1="accent1" accent2="accent2" accent3="accent3" accent4="accent4" accent5="accent5" accent6="accent6" hlink="hlink" folHlink="folHlink"/>
    </a:extraClrScheme>
    <a:extraClrScheme>
      <a:clrScheme name="ETUI_Onscreen 4">
        <a:dk1>
          <a:srgbClr val="000000"/>
        </a:dk1>
        <a:lt1>
          <a:srgbClr val="FFFFFF"/>
        </a:lt1>
        <a:dk2>
          <a:srgbClr val="FFFFFF"/>
        </a:dk2>
        <a:lt2>
          <a:srgbClr val="808080"/>
        </a:lt2>
        <a:accent1>
          <a:srgbClr val="B5B6B3"/>
        </a:accent1>
        <a:accent2>
          <a:srgbClr val="6C6F70"/>
        </a:accent2>
        <a:accent3>
          <a:srgbClr val="FFFFFF"/>
        </a:accent3>
        <a:accent4>
          <a:srgbClr val="000000"/>
        </a:accent4>
        <a:accent5>
          <a:srgbClr val="D7D7D6"/>
        </a:accent5>
        <a:accent6>
          <a:srgbClr val="616465"/>
        </a:accent6>
        <a:hlink>
          <a:srgbClr val="FF6319"/>
        </a:hlink>
        <a:folHlink>
          <a:srgbClr val="FF6319"/>
        </a:folHlink>
      </a:clrScheme>
      <a:clrMap bg1="lt1" tx1="dk1" bg2="lt2" tx2="dk2" accent1="accent1" accent2="accent2" accent3="accent3" accent4="accent4" accent5="accent5" accent6="accent6" hlink="hlink" folHlink="folHlink"/>
    </a:extraClrScheme>
    <a:extraClrScheme>
      <a:clrScheme name="ETUI_Onscreen 5">
        <a:dk1>
          <a:srgbClr val="000000"/>
        </a:dk1>
        <a:lt1>
          <a:srgbClr val="FFFFFF"/>
        </a:lt1>
        <a:dk2>
          <a:srgbClr val="FFFFFF"/>
        </a:dk2>
        <a:lt2>
          <a:srgbClr val="808080"/>
        </a:lt2>
        <a:accent1>
          <a:srgbClr val="BBE7E6"/>
        </a:accent1>
        <a:accent2>
          <a:srgbClr val="009AA6"/>
        </a:accent2>
        <a:accent3>
          <a:srgbClr val="FFFFFF"/>
        </a:accent3>
        <a:accent4>
          <a:srgbClr val="000000"/>
        </a:accent4>
        <a:accent5>
          <a:srgbClr val="DAF1F0"/>
        </a:accent5>
        <a:accent6>
          <a:srgbClr val="008B96"/>
        </a:accent6>
        <a:hlink>
          <a:srgbClr val="4D5357"/>
        </a:hlink>
        <a:folHlink>
          <a:srgbClr val="4D5357"/>
        </a:folHlink>
      </a:clrScheme>
      <a:clrMap bg1="lt1" tx1="dk1" bg2="lt2" tx2="dk2" accent1="accent1" accent2="accent2" accent3="accent3" accent4="accent4" accent5="accent5" accent6="accent6" hlink="hlink" folHlink="folHlink"/>
    </a:extraClrScheme>
    <a:extraClrScheme>
      <a:clrScheme name="ETUI_Onscreen 6">
        <a:dk1>
          <a:srgbClr val="000000"/>
        </a:dk1>
        <a:lt1>
          <a:srgbClr val="FFFFFF"/>
        </a:lt1>
        <a:dk2>
          <a:srgbClr val="FFFFFF"/>
        </a:dk2>
        <a:lt2>
          <a:srgbClr val="808080"/>
        </a:lt2>
        <a:accent1>
          <a:srgbClr val="EBCAB8"/>
        </a:accent1>
        <a:accent2>
          <a:srgbClr val="D52B1E"/>
        </a:accent2>
        <a:accent3>
          <a:srgbClr val="FFFFFF"/>
        </a:accent3>
        <a:accent4>
          <a:srgbClr val="000000"/>
        </a:accent4>
        <a:accent5>
          <a:srgbClr val="F3E1D8"/>
        </a:accent5>
        <a:accent6>
          <a:srgbClr val="C1261A"/>
        </a:accent6>
        <a:hlink>
          <a:srgbClr val="673327"/>
        </a:hlink>
        <a:folHlink>
          <a:srgbClr val="673327"/>
        </a:folHlink>
      </a:clrScheme>
      <a:clrMap bg1="lt1" tx1="dk1" bg2="lt2" tx2="dk2" accent1="accent1" accent2="accent2" accent3="accent3" accent4="accent4" accent5="accent5" accent6="accent6" hlink="hlink" folHlink="folHlink"/>
    </a:extraClrScheme>
    <a:extraClrScheme>
      <a:clrScheme name="ETUI_Onscreen 7">
        <a:dk1>
          <a:srgbClr val="000000"/>
        </a:dk1>
        <a:lt1>
          <a:srgbClr val="FFFFFF"/>
        </a:lt1>
        <a:dk2>
          <a:srgbClr val="FFFFFF"/>
        </a:dk2>
        <a:lt2>
          <a:srgbClr val="808080"/>
        </a:lt2>
        <a:accent1>
          <a:srgbClr val="BED600"/>
        </a:accent1>
        <a:accent2>
          <a:srgbClr val="009FDA"/>
        </a:accent2>
        <a:accent3>
          <a:srgbClr val="FFFFFF"/>
        </a:accent3>
        <a:accent4>
          <a:srgbClr val="000000"/>
        </a:accent4>
        <a:accent5>
          <a:srgbClr val="DBE8AA"/>
        </a:accent5>
        <a:accent6>
          <a:srgbClr val="0090C5"/>
        </a:accent6>
        <a:hlink>
          <a:srgbClr val="83847A"/>
        </a:hlink>
        <a:folHlink>
          <a:srgbClr val="83847A"/>
        </a:folHlink>
      </a:clrScheme>
      <a:clrMap bg1="lt1" tx1="dk1" bg2="lt2" tx2="dk2" accent1="accent1" accent2="accent2" accent3="accent3" accent4="accent4" accent5="accent5" accent6="accent6" hlink="hlink" folHlink="folHlink"/>
    </a:extraClrScheme>
    <a:extraClrScheme>
      <a:clrScheme name="ETUI_Onscreen 8">
        <a:dk1>
          <a:srgbClr val="000000"/>
        </a:dk1>
        <a:lt1>
          <a:srgbClr val="FFFFFF"/>
        </a:lt1>
        <a:dk2>
          <a:srgbClr val="FFFFFF"/>
        </a:dk2>
        <a:lt2>
          <a:srgbClr val="808080"/>
        </a:lt2>
        <a:accent1>
          <a:srgbClr val="B8CF95"/>
        </a:accent1>
        <a:accent2>
          <a:srgbClr val="69923A"/>
        </a:accent2>
        <a:accent3>
          <a:srgbClr val="FFFFFF"/>
        </a:accent3>
        <a:accent4>
          <a:srgbClr val="000000"/>
        </a:accent4>
        <a:accent5>
          <a:srgbClr val="D8E4C8"/>
        </a:accent5>
        <a:accent6>
          <a:srgbClr val="5E8434"/>
        </a:accent6>
        <a:hlink>
          <a:srgbClr val="C966CD"/>
        </a:hlink>
        <a:folHlink>
          <a:srgbClr val="C966CD"/>
        </a:folHlink>
      </a:clrScheme>
      <a:clrMap bg1="lt1" tx1="dk1" bg2="lt2" tx2="dk2" accent1="accent1" accent2="accent2" accent3="accent3" accent4="accent4" accent5="accent5" accent6="accent6" hlink="hlink" folHlink="folHlink"/>
    </a:extraClrScheme>
    <a:extraClrScheme>
      <a:clrScheme name="ETUI_Onscreen 9">
        <a:dk1>
          <a:srgbClr val="000000"/>
        </a:dk1>
        <a:lt1>
          <a:srgbClr val="FFFFFF"/>
        </a:lt1>
        <a:dk2>
          <a:srgbClr val="FFFFFF"/>
        </a:dk2>
        <a:lt2>
          <a:srgbClr val="808080"/>
        </a:lt2>
        <a:accent1>
          <a:srgbClr val="AACAE6"/>
        </a:accent1>
        <a:accent2>
          <a:srgbClr val="4B92DB"/>
        </a:accent2>
        <a:accent3>
          <a:srgbClr val="FFFFFF"/>
        </a:accent3>
        <a:accent4>
          <a:srgbClr val="000000"/>
        </a:accent4>
        <a:accent5>
          <a:srgbClr val="D2E1F0"/>
        </a:accent5>
        <a:accent6>
          <a:srgbClr val="4384C6"/>
        </a:accent6>
        <a:hlink>
          <a:srgbClr val="D2492B"/>
        </a:hlink>
        <a:folHlink>
          <a:srgbClr val="D2492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Klarheit">
  <a:themeElements>
    <a:clrScheme name="Klarheit">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Klassisch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larheit">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larheit">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Onscreencombi2</Template>
  <TotalTime>1522</TotalTime>
  <Words>2526</Words>
  <Application>Microsoft Office PowerPoint</Application>
  <PresentationFormat>Diavoorstelling (4:3)</PresentationFormat>
  <Paragraphs>655</Paragraphs>
  <Slides>84</Slides>
  <Notes>30</Notes>
  <HiddenSlides>0</HiddenSlides>
  <MMClips>0</MMClips>
  <ScaleCrop>false</ScaleCrop>
  <HeadingPairs>
    <vt:vector size="4" baseType="variant">
      <vt:variant>
        <vt:lpstr>Thema</vt:lpstr>
      </vt:variant>
      <vt:variant>
        <vt:i4>3</vt:i4>
      </vt:variant>
      <vt:variant>
        <vt:lpstr>Diatitels</vt:lpstr>
      </vt:variant>
      <vt:variant>
        <vt:i4>84</vt:i4>
      </vt:variant>
    </vt:vector>
  </HeadingPairs>
  <TitlesOfParts>
    <vt:vector size="87" baseType="lpstr">
      <vt:lpstr>Onscreencombi2</vt:lpstr>
      <vt:lpstr>1_Office Theme</vt:lpstr>
      <vt:lpstr>Klarheit</vt:lpstr>
      <vt:lpstr>The necessity of an enhanced social and civil European dialogue</vt:lpstr>
      <vt:lpstr>European Minimum Wage:  a tool against poverty and inequality ?</vt:lpstr>
      <vt:lpstr>European Minimum Wage:  a tool against  poverty and inequality ? </vt:lpstr>
      <vt:lpstr>European Minimum Wage Policy: a social right!</vt:lpstr>
      <vt:lpstr>The context European anti-crisis policy: basic assumption</vt:lpstr>
      <vt:lpstr>The context New European wage policy interventionism 2011-2013</vt:lpstr>
      <vt:lpstr>The context Wage cuts and freezes in the public sector, 2008-2013</vt:lpstr>
      <vt:lpstr>The context Development of real wages: 2007-2009 and 2009-2013</vt:lpstr>
      <vt:lpstr>The context The consequences of the European wage policy</vt:lpstr>
      <vt:lpstr>State of the art Not one minimum wage regulation</vt:lpstr>
      <vt:lpstr>State of the art Alternative models of MW setting in Europe</vt:lpstr>
      <vt:lpstr>State of the art Variety of Minimum Wage levels in Europe 2013</vt:lpstr>
      <vt:lpstr>State of the art Development of real hourly minimum wages, 2008-2013</vt:lpstr>
      <vt:lpstr>Discussion</vt:lpstr>
      <vt:lpstr>Discussion</vt:lpstr>
      <vt:lpstr>Discussion Why an European MW Policy?</vt:lpstr>
      <vt:lpstr>Discussion Why an European MW Policy?</vt:lpstr>
      <vt:lpstr>Discussion Living wage or a minimum wage?</vt:lpstr>
      <vt:lpstr>Discussion Living wage or a minimum wage?</vt:lpstr>
      <vt:lpstr>Discussion An other Minimum Wage for part-time work?</vt:lpstr>
      <vt:lpstr>Discussion  An other Minimum Wage for part-time work? </vt:lpstr>
      <vt:lpstr>Discussion One fits all?</vt:lpstr>
      <vt:lpstr>Discussion One fits all? </vt:lpstr>
      <vt:lpstr>Discussion One fits all?</vt:lpstr>
      <vt:lpstr>Discussion Which strategy?</vt:lpstr>
      <vt:lpstr>Thank you</vt:lpstr>
      <vt:lpstr>An enhanced social and civil dialogue for a more social, sustainable and democratic Europe</vt:lpstr>
      <vt:lpstr>The social dialogue in times of crisis</vt:lpstr>
      <vt:lpstr>  Madrid April 24th 2014   Social Dialogue in times of Crisis   </vt:lpstr>
      <vt:lpstr>PowerPoint-presentatie</vt:lpstr>
      <vt:lpstr>Presentation structure </vt:lpstr>
      <vt:lpstr>Social dialogue</vt:lpstr>
      <vt:lpstr>Social Dialogue in Europe </vt:lpstr>
      <vt:lpstr>Levels/Forms </vt:lpstr>
      <vt:lpstr>European social dialogue TFEU – Lisbon  2009</vt:lpstr>
      <vt:lpstr>Social dialogue issues </vt:lpstr>
      <vt:lpstr>The crisis: intensified threats    </vt:lpstr>
      <vt:lpstr>Commitment to social dialogue </vt:lpstr>
      <vt:lpstr>Public sector: overall trends </vt:lpstr>
      <vt:lpstr>Austerity and social dialogue: Research </vt:lpstr>
      <vt:lpstr>Research Questions </vt:lpstr>
      <vt:lpstr>PowerPoint-presentatie</vt:lpstr>
      <vt:lpstr>Drivers: General Government Consolidated Gross Debt</vt:lpstr>
      <vt:lpstr>Drivers: General Government Deficit/ Surplus</vt:lpstr>
      <vt:lpstr>PowerPoint-presentatie</vt:lpstr>
      <vt:lpstr>  Measures  </vt:lpstr>
      <vt:lpstr>Role of Social Dialogue: Variation </vt:lpstr>
      <vt:lpstr>Findings </vt:lpstr>
      <vt:lpstr>Resilience</vt:lpstr>
      <vt:lpstr>UK: Restriction </vt:lpstr>
      <vt:lpstr>Trade union density in the Public Sector (UK)</vt:lpstr>
      <vt:lpstr>Consequences: Disputes</vt:lpstr>
      <vt:lpstr>Example: Mid-Town   </vt:lpstr>
      <vt:lpstr>Mid-Town  Reconfiguration </vt:lpstr>
      <vt:lpstr>Rewards:  Partnership payment  </vt:lpstr>
      <vt:lpstr>Mid-Town Implications </vt:lpstr>
      <vt:lpstr>Emerging issues in social dialogue </vt:lpstr>
      <vt:lpstr>Conclusions   </vt:lpstr>
      <vt:lpstr>References/Further information</vt:lpstr>
      <vt:lpstr>The European civil dialogue: a legitimization foR Europe?</vt:lpstr>
      <vt:lpstr>PowerPoint-presentatie</vt:lpstr>
      <vt:lpstr>Civil Society – in the EU? </vt:lpstr>
      <vt:lpstr>Overview</vt:lpstr>
      <vt:lpstr>1 What is civil society?</vt:lpstr>
      <vt:lpstr>Definitions of CS </vt:lpstr>
      <vt:lpstr>PowerPoint-presentatie</vt:lpstr>
      <vt:lpstr>Definitions of civil society in the EU </vt:lpstr>
      <vt:lpstr>Sum:  What is the EU civil society?</vt:lpstr>
      <vt:lpstr>2 Which roles for civil society in the EU? </vt:lpstr>
      <vt:lpstr>Civil society on the EU agenda</vt:lpstr>
      <vt:lpstr>Who participates? </vt:lpstr>
      <vt:lpstr>Example: Consultation Regime</vt:lpstr>
      <vt:lpstr>Three Generations of Consultation Regime  (Quittkat/Finke 2009) </vt:lpstr>
      <vt:lpstr>PowerPoint-presentatie</vt:lpstr>
      <vt:lpstr>Other Instruments </vt:lpstr>
      <vt:lpstr>PowerPoint-presentatie</vt:lpstr>
      <vt:lpstr>PowerPoint-presentatie</vt:lpstr>
      <vt:lpstr>3 Does, can and should civil society  fulfil its ascribed role?   </vt:lpstr>
      <vt:lpstr>Empirical Evaluation: Does and can civil society fulfil its ascribed role to enhance EU’s democratic quality?  </vt:lpstr>
      <vt:lpstr>PowerPoint-presentatie</vt:lpstr>
      <vt:lpstr>Normative Evaluation: Should CS play a democracy enhancing role in the EU? </vt:lpstr>
      <vt:lpstr>PowerPoint-presentatie</vt:lpstr>
      <vt:lpstr>And so …</vt:lpstr>
      <vt:lpstr>PowerPoint-presentatie</vt:lpstr>
    </vt:vector>
  </TitlesOfParts>
  <Company>ETUI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Unions’ strategies</dc:title>
  <dc:creator>VANDAELE, Kurt</dc:creator>
  <cp:lastModifiedBy>Michel</cp:lastModifiedBy>
  <cp:revision>291</cp:revision>
  <cp:lastPrinted>2013-04-22T13:07:52Z</cp:lastPrinted>
  <dcterms:created xsi:type="dcterms:W3CDTF">2012-08-28T14:22:27Z</dcterms:created>
  <dcterms:modified xsi:type="dcterms:W3CDTF">2014-04-28T13:50:55Z</dcterms:modified>
</cp:coreProperties>
</file>