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8.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9.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0.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1.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2.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3.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4.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5.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6.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7.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8.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9.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0.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08" r:id="rId4"/>
    <p:sldMasterId id="2147483720" r:id="rId5"/>
  </p:sldMasterIdLst>
  <p:notesMasterIdLst>
    <p:notesMasterId r:id="rId66"/>
  </p:notesMasterIdLst>
  <p:sldIdLst>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301" r:id="rId32"/>
    <p:sldId id="302" r:id="rId33"/>
    <p:sldId id="303" r:id="rId34"/>
    <p:sldId id="304" r:id="rId35"/>
    <p:sldId id="305" r:id="rId36"/>
    <p:sldId id="306" r:id="rId37"/>
    <p:sldId id="307" r:id="rId38"/>
    <p:sldId id="308" r:id="rId39"/>
    <p:sldId id="286" r:id="rId40"/>
    <p:sldId id="310" r:id="rId41"/>
    <p:sldId id="311" r:id="rId42"/>
    <p:sldId id="312" r:id="rId43"/>
    <p:sldId id="313" r:id="rId44"/>
    <p:sldId id="314" r:id="rId45"/>
    <p:sldId id="315" r:id="rId46"/>
    <p:sldId id="316" r:id="rId47"/>
    <p:sldId id="317" r:id="rId48"/>
    <p:sldId id="318" r:id="rId49"/>
    <p:sldId id="319" r:id="rId50"/>
    <p:sldId id="320" r:id="rId51"/>
    <p:sldId id="287" r:id="rId52"/>
    <p:sldId id="321" r:id="rId53"/>
    <p:sldId id="322" r:id="rId54"/>
    <p:sldId id="323" r:id="rId55"/>
    <p:sldId id="324" r:id="rId56"/>
    <p:sldId id="325" r:id="rId57"/>
    <p:sldId id="326" r:id="rId58"/>
    <p:sldId id="327" r:id="rId59"/>
    <p:sldId id="328" r:id="rId60"/>
    <p:sldId id="329" r:id="rId61"/>
    <p:sldId id="330" r:id="rId62"/>
    <p:sldId id="331" r:id="rId63"/>
    <p:sldId id="332" r:id="rId64"/>
    <p:sldId id="333" r:id="rId65"/>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1FD929-B2D2-4943-A820-037B22D33A82}" type="datetimeFigureOut">
              <a:rPr lang="nl-BE" smtClean="0"/>
              <a:t>28/04/2014</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A2DD8-0D35-454D-B11E-334861BD9A27}" type="slidenum">
              <a:rPr lang="nl-BE" smtClean="0"/>
              <a:t>‹nr.›</a:t>
            </a:fld>
            <a:endParaRPr lang="nl-BE"/>
          </a:p>
        </p:txBody>
      </p:sp>
    </p:spTree>
    <p:extLst>
      <p:ext uri="{BB962C8B-B14F-4D97-AF65-F5344CB8AC3E}">
        <p14:creationId xmlns:p14="http://schemas.microsoft.com/office/powerpoint/2010/main" val="708711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miter lim="800000"/>
            <a:headEnd/>
            <a:tailEnd/>
          </a:ln>
        </p:spPr>
        <p:txBody>
          <a:bodyPr/>
          <a:lstStyle/>
          <a:p>
            <a:fld id="{2FA4C238-8359-4F6E-A9B6-A2129E722FFD}" type="slidenum">
              <a:rPr lang="fr-FR" smtClean="0">
                <a:solidFill>
                  <a:prstClr val="black"/>
                </a:solidFill>
                <a:latin typeface="Times" pitchFamily="18" charset="0"/>
              </a:rPr>
              <a:pPr/>
              <a:t>4</a:t>
            </a:fld>
            <a:endParaRPr lang="fr-FR" smtClean="0">
              <a:solidFill>
                <a:prstClr val="black"/>
              </a:solidFill>
              <a:latin typeface="Times" pitchFamily="18" charset="0"/>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miter lim="800000"/>
            <a:headEnd/>
            <a:tailEnd/>
          </a:ln>
        </p:spPr>
        <p:txBody>
          <a:bodyPr/>
          <a:lstStyle/>
          <a:p>
            <a:fld id="{CE00DFBB-38ED-4AA4-B4F0-2019479D81E1}" type="slidenum">
              <a:rPr lang="fr-FR" smtClean="0">
                <a:solidFill>
                  <a:prstClr val="black"/>
                </a:solidFill>
                <a:latin typeface="Times" pitchFamily="18" charset="0"/>
              </a:rPr>
              <a:pPr/>
              <a:t>13</a:t>
            </a:fld>
            <a:endParaRPr lang="fr-FR" smtClean="0">
              <a:solidFill>
                <a:prstClr val="black"/>
              </a:solidFill>
              <a:latin typeface="Times" pitchFamily="18"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miter lim="800000"/>
            <a:headEnd/>
            <a:tailEnd/>
          </a:ln>
        </p:spPr>
        <p:txBody>
          <a:bodyPr/>
          <a:lstStyle/>
          <a:p>
            <a:fld id="{4700937A-8B92-4C76-A507-4EBB9F3DF1A3}" type="slidenum">
              <a:rPr lang="fr-FR" smtClean="0">
                <a:solidFill>
                  <a:prstClr val="black"/>
                </a:solidFill>
                <a:latin typeface="Times" pitchFamily="18" charset="0"/>
              </a:rPr>
              <a:pPr/>
              <a:t>14</a:t>
            </a:fld>
            <a:endParaRPr lang="fr-FR" smtClean="0">
              <a:solidFill>
                <a:prstClr val="black"/>
              </a:solidFill>
              <a:latin typeface="Times" pitchFamily="18"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miter lim="800000"/>
            <a:headEnd/>
            <a:tailEnd/>
          </a:ln>
        </p:spPr>
        <p:txBody>
          <a:bodyPr/>
          <a:lstStyle/>
          <a:p>
            <a:fld id="{F17B5CF6-472A-4506-B4F0-97445EED7EB7}" type="slidenum">
              <a:rPr lang="fr-FR" smtClean="0">
                <a:solidFill>
                  <a:prstClr val="black"/>
                </a:solidFill>
                <a:latin typeface="Times" pitchFamily="18" charset="0"/>
              </a:rPr>
              <a:pPr/>
              <a:t>15</a:t>
            </a:fld>
            <a:endParaRPr lang="fr-FR" smtClean="0">
              <a:solidFill>
                <a:prstClr val="black"/>
              </a:solidFill>
              <a:latin typeface="Times" pitchFamily="18"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miter lim="800000"/>
            <a:headEnd/>
            <a:tailEnd/>
          </a:ln>
        </p:spPr>
        <p:txBody>
          <a:bodyPr/>
          <a:lstStyle/>
          <a:p>
            <a:fld id="{3010A0E5-253D-41E6-8859-EEAD6A66C126}" type="slidenum">
              <a:rPr lang="fr-FR" smtClean="0">
                <a:solidFill>
                  <a:prstClr val="black"/>
                </a:solidFill>
                <a:latin typeface="Times" pitchFamily="18" charset="0"/>
              </a:rPr>
              <a:pPr/>
              <a:t>16</a:t>
            </a:fld>
            <a:endParaRPr lang="fr-FR" smtClean="0">
              <a:solidFill>
                <a:prstClr val="black"/>
              </a:solidFill>
              <a:latin typeface="Times" pitchFamily="18"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p:spPr>
        <p:txBody>
          <a:bodyPr/>
          <a:lstStyle/>
          <a:p>
            <a:pPr eaLnBrk="1" hangingPunct="1"/>
            <a:r>
              <a:rPr lang="fr-BE" smtClean="0"/>
              <a:t>45 répondants : affiliés nationaux de la CES.</a:t>
            </a:r>
          </a:p>
          <a:p>
            <a:pPr eaLnBrk="1" hangingPunct="1"/>
            <a:r>
              <a:rPr lang="fr-BE" smtClean="0"/>
              <a:t>Constat très significatif : le classement correspond presque exactement au déroulé chronologique : les accords jugés les meilleurs sont les premiers signés (en 1995, 97, 99); les moins bons sont les derniers signés (fin des années 2000). Ce qui montre une insatisfaction « chronologique » croissante des syndicats nationaux par rapport au dialogue social européen. </a:t>
            </a:r>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miter lim="800000"/>
            <a:headEnd/>
            <a:tailEnd/>
          </a:ln>
        </p:spPr>
        <p:txBody>
          <a:bodyPr/>
          <a:lstStyle/>
          <a:p>
            <a:fld id="{60002ABF-AC5C-4ED1-9874-750B5A0EC16F}" type="slidenum">
              <a:rPr lang="fr-FR" smtClean="0">
                <a:solidFill>
                  <a:prstClr val="black"/>
                </a:solidFill>
                <a:latin typeface="Times" pitchFamily="18" charset="0"/>
              </a:rPr>
              <a:pPr/>
              <a:t>17</a:t>
            </a:fld>
            <a:endParaRPr lang="fr-FR" smtClean="0">
              <a:solidFill>
                <a:prstClr val="black"/>
              </a:solidFill>
              <a:latin typeface="Times" pitchFamily="18"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pPr eaLnBrk="1" hangingPunct="1"/>
            <a:r>
              <a:rPr lang="fr-FR" smtClean="0"/>
              <a:t>idem pour la mise en œuvre concrète : de moins en moins satisfaisante.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miter lim="800000"/>
            <a:headEnd/>
            <a:tailEnd/>
          </a:ln>
        </p:spPr>
        <p:txBody>
          <a:bodyPr/>
          <a:lstStyle/>
          <a:p>
            <a:fld id="{47AF1AB0-3AD2-4FC3-A727-9E093BB63E40}" type="slidenum">
              <a:rPr lang="fr-FR" smtClean="0">
                <a:solidFill>
                  <a:prstClr val="black"/>
                </a:solidFill>
                <a:latin typeface="Times" pitchFamily="18" charset="0"/>
              </a:rPr>
              <a:pPr/>
              <a:t>18</a:t>
            </a:fld>
            <a:endParaRPr lang="fr-FR" smtClean="0">
              <a:solidFill>
                <a:prstClr val="black"/>
              </a:solidFill>
              <a:latin typeface="Times" pitchFamily="18"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pPr eaLnBrk="1" hangingPunct="1"/>
            <a:r>
              <a:rPr lang="en-GB" smtClean="0"/>
              <a:t>source de la citation du point 3 : Labour market developments in Europe, 2012;  European economy 5/2012 - http://ec.europa.eu/economy_finance/publications/european_economy/2012/pdf/ee-2012-5_en.pdf</a:t>
            </a:r>
          </a:p>
          <a:p>
            <a:pPr eaLnBrk="1" hangingPunct="1"/>
            <a:endParaRPr lang="en-GB" smtClean="0"/>
          </a:p>
          <a:p>
            <a:pPr eaLnBrk="1" hangingPunct="1"/>
            <a:r>
              <a:rPr lang="en-GB" smtClean="0"/>
              <a:t>Sur salaires à la baisse comme argument de compétitivité (et pour cela réduire le rôle des syndicats) : voir Robert Reich : On pourrait créer du jour au lendemain des millions de jobs si on abaissait les salaires à 1 euro de l’heure et si l’on supprimait toutes les règles de santé et de sécurité sur les lieux de travail. Le problème serait l’effondrement immédiat de la demande interne européenne. Aux USA, Robert Reich propose d’augmenter le salaire minimum à 15 dollars de l’heure aux USA : si le salaire minimum de 1968 avait été maintenu, il serait aujourd’hui à plus de 10 dollars; sans tenir compte du fait que les travailleurs sont deux fois plus productifs aujourd’hui. </a:t>
            </a:r>
          </a:p>
          <a:p>
            <a:pPr eaLnBrk="1" hangingPunct="1"/>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miter lim="800000"/>
            <a:headEnd/>
            <a:tailEnd/>
          </a:ln>
        </p:spPr>
        <p:txBody>
          <a:bodyPr/>
          <a:lstStyle/>
          <a:p>
            <a:fld id="{DB8B121A-B2D5-42E0-AD59-2CC8ABC8CBE4}" type="slidenum">
              <a:rPr lang="fr-FR" smtClean="0">
                <a:solidFill>
                  <a:prstClr val="black"/>
                </a:solidFill>
                <a:latin typeface="Times" pitchFamily="18" charset="0"/>
              </a:rPr>
              <a:pPr/>
              <a:t>19</a:t>
            </a:fld>
            <a:endParaRPr lang="fr-FR" smtClean="0">
              <a:solidFill>
                <a:prstClr val="black"/>
              </a:solidFill>
              <a:latin typeface="Times"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pPr eaLnBrk="1" hangingPunct="1"/>
            <a:r>
              <a:rPr lang="fr-FR" smtClean="0"/>
              <a:t>La Commission semble considérer que le DSS (sectoriel) serait l’avenir du dialogue social européen (et non plus l’interprofessionnel).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miter lim="800000"/>
            <a:headEnd/>
            <a:tailEnd/>
          </a:ln>
        </p:spPr>
        <p:txBody>
          <a:bodyPr/>
          <a:lstStyle/>
          <a:p>
            <a:fld id="{8B3C88B1-6501-4383-A6CD-B20DF8BD5AE9}" type="slidenum">
              <a:rPr lang="fr-FR" smtClean="0">
                <a:solidFill>
                  <a:prstClr val="black"/>
                </a:solidFill>
                <a:latin typeface="Times" pitchFamily="18" charset="0"/>
              </a:rPr>
              <a:pPr/>
              <a:t>20</a:t>
            </a:fld>
            <a:endParaRPr lang="fr-FR" smtClean="0">
              <a:solidFill>
                <a:prstClr val="black"/>
              </a:solidFill>
              <a:latin typeface="Times" pitchFamily="18" charset="0"/>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miter lim="800000"/>
            <a:headEnd/>
            <a:tailEnd/>
          </a:ln>
        </p:spPr>
        <p:txBody>
          <a:bodyPr/>
          <a:lstStyle/>
          <a:p>
            <a:fld id="{FC21907E-A40F-44CB-A7B4-C171CCE88445}" type="slidenum">
              <a:rPr lang="fr-FR" smtClean="0">
                <a:solidFill>
                  <a:prstClr val="black"/>
                </a:solidFill>
                <a:latin typeface="Times" pitchFamily="18" charset="0"/>
              </a:rPr>
              <a:pPr/>
              <a:t>21</a:t>
            </a:fld>
            <a:endParaRPr lang="fr-FR" smtClean="0">
              <a:solidFill>
                <a:prstClr val="black"/>
              </a:solidFill>
              <a:latin typeface="Times" pitchFamily="18" charset="0"/>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miter lim="800000"/>
            <a:headEnd/>
            <a:tailEnd/>
          </a:ln>
        </p:spPr>
        <p:txBody>
          <a:bodyPr/>
          <a:lstStyle/>
          <a:p>
            <a:fld id="{18896304-46C0-4981-A292-54AE0CC61328}" type="slidenum">
              <a:rPr lang="fr-FR" smtClean="0">
                <a:solidFill>
                  <a:prstClr val="black"/>
                </a:solidFill>
                <a:latin typeface="Times" pitchFamily="18" charset="0"/>
              </a:rPr>
              <a:pPr/>
              <a:t>22</a:t>
            </a:fld>
            <a:endParaRPr lang="fr-FR" smtClean="0">
              <a:solidFill>
                <a:prstClr val="black"/>
              </a:solidFill>
              <a:latin typeface="Times" pitchFamily="18" charset="0"/>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pPr eaLnBrk="1" hangingPunct="1"/>
            <a:r>
              <a:rPr lang="fr-FR" smtClean="0"/>
              <a:t>Comme le montre ce graphique, il est vrai que chronologiquement, il y a une augmentation très nette de l’activité du DSS depuis les années 1990. (ce qui n’est pas vrai du DSE interprofessionnel)</a:t>
            </a:r>
          </a:p>
          <a:p>
            <a:pPr eaLnBrk="1" hangingPunct="1"/>
            <a:r>
              <a:rPr lang="fr-FR" smtClean="0"/>
              <a:t>Le graphique ici n’a plus été mis à jour depuis 2009, mais la tendance reste la même : activité assez soutenue du DSS y compris ces dernières années.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50CB1F01-DADE-4CAC-990B-4490CB0FA08E}" type="slidenum">
              <a:rPr lang="fr-FR" smtClean="0">
                <a:solidFill>
                  <a:prstClr val="black"/>
                </a:solidFill>
                <a:latin typeface="Times" pitchFamily="18" charset="0"/>
              </a:rPr>
              <a:pPr/>
              <a:t>5</a:t>
            </a:fld>
            <a:endParaRPr lang="fr-FR" smtClean="0">
              <a:solidFill>
                <a:prstClr val="black"/>
              </a:solidFill>
              <a:latin typeface="Times" pitchFamily="18"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marL="171450" indent="-171450" eaLnBrk="1" hangingPunct="1">
              <a:buFontTx/>
              <a:buChar char="-"/>
            </a:pPr>
            <a:r>
              <a:rPr lang="fr-FR" smtClean="0"/>
              <a:t>Directives et règlements sur la libre circulation des travailleurs, santé-sécurité des travailleurs, égalité homme-femme, droit du travail</a:t>
            </a:r>
          </a:p>
          <a:p>
            <a:pPr marL="171450" indent="-171450" eaLnBrk="1" hangingPunct="1">
              <a:buFontTx/>
              <a:buChar char="-"/>
            </a:pPr>
            <a:r>
              <a:rPr lang="fr-FR" smtClean="0"/>
              <a:t>Stratégie européenne pour l’emploi, pensions, inclusion sociale</a:t>
            </a:r>
          </a:p>
          <a:p>
            <a:pPr marL="171450" indent="-171450" eaLnBrk="1" hangingPunct="1">
              <a:buFontTx/>
              <a:buChar char="-"/>
            </a:pPr>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miter lim="800000"/>
            <a:headEnd/>
            <a:tailEnd/>
          </a:ln>
        </p:spPr>
        <p:txBody>
          <a:bodyPr/>
          <a:lstStyle/>
          <a:p>
            <a:fld id="{EBAAE5AE-24BE-498D-9EEE-D8849484057F}" type="slidenum">
              <a:rPr lang="fr-FR" smtClean="0">
                <a:solidFill>
                  <a:prstClr val="black"/>
                </a:solidFill>
                <a:latin typeface="Times" pitchFamily="18" charset="0"/>
              </a:rPr>
              <a:pPr/>
              <a:t>23</a:t>
            </a:fld>
            <a:endParaRPr lang="fr-FR" smtClean="0">
              <a:solidFill>
                <a:prstClr val="black"/>
              </a:solidFill>
              <a:latin typeface="Times" pitchFamily="18"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pPr eaLnBrk="1" hangingPunct="1"/>
            <a:r>
              <a:rPr lang="fr-FR" smtClean="0"/>
              <a:t>Mais à ce stade, la question qui compte est : l’activité du DSS débouche-t-elle sur des textes ambitieux et juridiquement contraignants ? </a:t>
            </a:r>
          </a:p>
          <a:p>
            <a:pPr eaLnBrk="1" hangingPunct="1"/>
            <a:r>
              <a:rPr lang="fr-FR" smtClean="0"/>
              <a:t>Réponse (slide suivant)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miter lim="800000"/>
            <a:headEnd/>
            <a:tailEnd/>
          </a:ln>
        </p:spPr>
        <p:txBody>
          <a:bodyPr/>
          <a:lstStyle/>
          <a:p>
            <a:fld id="{687C0106-B39F-4D96-B04D-59686B462C76}" type="slidenum">
              <a:rPr lang="fr-FR" smtClean="0">
                <a:solidFill>
                  <a:prstClr val="black"/>
                </a:solidFill>
                <a:latin typeface="Times" pitchFamily="18" charset="0"/>
              </a:rPr>
              <a:pPr/>
              <a:t>24</a:t>
            </a:fld>
            <a:endParaRPr lang="fr-FR" smtClean="0">
              <a:solidFill>
                <a:prstClr val="black"/>
              </a:solidFill>
              <a:latin typeface="Times" pitchFamily="18" charset="0"/>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pPr eaLnBrk="1" hangingPunct="1"/>
            <a:r>
              <a:rPr lang="fr-FR" smtClean="0"/>
              <a:t>lorsqu’on classe ces textes conjoints par catégories, on constate que la grande majorité d’entre eux sont des textes qui n’engagent pas les partenaires sociaux sur des questions précises de conditions de travail etc. (très très peu d’accords-cadres) mais plutôt sur du « lobbying conjoint » face aux institutions européennes (beaucoup de positions communes adressées à la Commission ou au Conseil de l’UE)</a:t>
            </a:r>
          </a:p>
          <a:p>
            <a:pPr eaLnBrk="1" hangingPunct="1"/>
            <a:endParaRPr 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p:spPr>
        <p:txBody>
          <a:bodyPr/>
          <a:lstStyle/>
          <a:p>
            <a:pPr eaLnBrk="1" hangingPunct="1"/>
            <a:r>
              <a:rPr lang="fr-BE" smtClean="0"/>
              <a:t>Point 5 : « réduire la surprotection » etc. Source : Communication de la Commission au Parlement européen, au Conseil, au Comité économique et social européen et au Comité des Régions, « Examen annuel de la croissance – Avancer dans la réponse globale apportée par l’Union européenne à la crise », COM(2011) 11 final/2, le 12 janvier 2011.</a:t>
            </a:r>
            <a:endParaRPr lang="fr-FR" smtClean="0"/>
          </a:p>
        </p:txBody>
      </p:sp>
      <p:sp>
        <p:nvSpPr>
          <p:cNvPr id="58371" name="Slide Number Placeholder 3"/>
          <p:cNvSpPr>
            <a:spLocks noGrp="1"/>
          </p:cNvSpPr>
          <p:nvPr>
            <p:ph type="sldNum" sz="quarter" idx="5"/>
          </p:nvPr>
        </p:nvSpPr>
        <p:spPr>
          <a:noFill/>
          <a:ln>
            <a:miter lim="800000"/>
            <a:headEnd/>
            <a:tailEnd/>
          </a:ln>
        </p:spPr>
        <p:txBody>
          <a:bodyPr/>
          <a:lstStyle/>
          <a:p>
            <a:fld id="{5CB3B7E0-D9E5-4F84-BBAF-043BA8BFB811}" type="slidenum">
              <a:rPr lang="en-US" smtClean="0">
                <a:solidFill>
                  <a:prstClr val="black"/>
                </a:solidFill>
              </a:rPr>
              <a:pPr/>
              <a:t>25</a:t>
            </a:fld>
            <a:endParaRPr lang="en-US" smtClean="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European integration was a response to the strength of American capital in the global system – secure competitive ness in the global system</a:t>
            </a:r>
          </a:p>
          <a:p>
            <a:r>
              <a:rPr lang="en-GB" dirty="0" smtClean="0"/>
              <a:t>within the framework created by European integration, each national state seeks to defend its own interests and those of the capitals predominantly based within it. </a:t>
            </a:r>
          </a:p>
          <a:p>
            <a:r>
              <a:rPr lang="en-GB" dirty="0" smtClean="0"/>
              <a:t>So, overall, European integration is a contradictory process that tends towards the effective integration of the various national fractions of European capital while at the same time each national group of capitals attempts to fashion the process according to its own interests</a:t>
            </a:r>
          </a:p>
          <a:p>
            <a:endParaRPr lang="en-GB" dirty="0"/>
          </a:p>
        </p:txBody>
      </p:sp>
      <p:sp>
        <p:nvSpPr>
          <p:cNvPr id="4" name="Slide Number Placeholder 3"/>
          <p:cNvSpPr>
            <a:spLocks noGrp="1"/>
          </p:cNvSpPr>
          <p:nvPr>
            <p:ph type="sldNum" sz="quarter" idx="10"/>
          </p:nvPr>
        </p:nvSpPr>
        <p:spPr/>
        <p:txBody>
          <a:bodyPr/>
          <a:lstStyle/>
          <a:p>
            <a:fld id="{23601C15-0959-428E-AB4F-AFF7D5684372}"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831559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Greece has witnessed by far the highest number of general strikes—29 since the crisis began. Yet, while exceptional in many ways, Greece is part of a wider pattern. In the Spanish state, unions held a general strike in September 2010, with a second following in March 2012. In Portugal the two main union federations called their first coordinated general strike in 22 years in November 2010, and marked the anniversary in November 2011 with a second on an even larger scale; a third came in March 2012, a week before the action in Spain.</a:t>
            </a:r>
          </a:p>
          <a:p>
            <a:endParaRPr lang="en-GB" dirty="0"/>
          </a:p>
        </p:txBody>
      </p:sp>
      <p:sp>
        <p:nvSpPr>
          <p:cNvPr id="4" name="Slide Number Placeholder 3"/>
          <p:cNvSpPr>
            <a:spLocks noGrp="1"/>
          </p:cNvSpPr>
          <p:nvPr>
            <p:ph type="sldNum" sz="quarter" idx="10"/>
          </p:nvPr>
        </p:nvSpPr>
        <p:spPr/>
        <p:txBody>
          <a:bodyPr/>
          <a:lstStyle/>
          <a:p>
            <a:fld id="{23601C15-0959-428E-AB4F-AFF7D5684372}" type="slidenum">
              <a:rPr lang="en-GB" smtClean="0">
                <a:solidFill>
                  <a:prstClr val="black"/>
                </a:solidFill>
              </a:rPr>
              <a:pPr/>
              <a:t>39</a:t>
            </a:fld>
            <a:endParaRPr lang="en-GB">
              <a:solidFill>
                <a:prstClr val="black"/>
              </a:solidFill>
            </a:endParaRPr>
          </a:p>
        </p:txBody>
      </p:sp>
    </p:spTree>
    <p:extLst>
      <p:ext uri="{BB962C8B-B14F-4D97-AF65-F5344CB8AC3E}">
        <p14:creationId xmlns:p14="http://schemas.microsoft.com/office/powerpoint/2010/main" val="1910319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601C15-0959-428E-AB4F-AFF7D5684372}" type="slidenum">
              <a:rPr lang="en-GB" smtClean="0">
                <a:solidFill>
                  <a:prstClr val="black"/>
                </a:solidFill>
              </a:rPr>
              <a:pPr/>
              <a:t>40</a:t>
            </a:fld>
            <a:endParaRPr lang="en-GB">
              <a:solidFill>
                <a:prstClr val="black"/>
              </a:solidFill>
            </a:endParaRPr>
          </a:p>
        </p:txBody>
      </p:sp>
    </p:spTree>
    <p:extLst>
      <p:ext uri="{BB962C8B-B14F-4D97-AF65-F5344CB8AC3E}">
        <p14:creationId xmlns:p14="http://schemas.microsoft.com/office/powerpoint/2010/main" val="3363578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Neoliberalism:</a:t>
            </a:r>
          </a:p>
          <a:p>
            <a:r>
              <a:rPr lang="en-GB" dirty="0" smtClean="0"/>
              <a:t>Labour movements have been disabled?</a:t>
            </a:r>
          </a:p>
          <a:p>
            <a:r>
              <a:rPr lang="en-GB" dirty="0" smtClean="0"/>
              <a:t>Age of individualism?</a:t>
            </a:r>
          </a:p>
          <a:p>
            <a:r>
              <a:rPr lang="en-GB" dirty="0" smtClean="0"/>
              <a:t>Postmodern society?</a:t>
            </a:r>
          </a:p>
          <a:p>
            <a:r>
              <a:rPr lang="en-GB" dirty="0" smtClean="0"/>
              <a:t>Identity politics not class politics?</a:t>
            </a:r>
          </a:p>
          <a:p>
            <a:r>
              <a:rPr lang="en-GB" dirty="0" smtClean="0"/>
              <a:t>Political disenchantment?</a:t>
            </a:r>
          </a:p>
          <a:p>
            <a:endParaRPr lang="en-GB" dirty="0" smtClean="0"/>
          </a:p>
          <a:p>
            <a:r>
              <a:rPr lang="en-GB" dirty="0" smtClean="0"/>
              <a:t>Kevin </a:t>
            </a:r>
            <a:r>
              <a:rPr lang="en-GB" dirty="0" err="1" smtClean="0"/>
              <a:t>Doogan</a:t>
            </a:r>
            <a:r>
              <a:rPr lang="en-GB" dirty="0" smtClean="0"/>
              <a:t> – ‘weaknesses on the side of labour are ideological not structural’ and there has been a widespread ‘overstatement of capital mobility, job instability and powerlessness’ (2013: 214)</a:t>
            </a:r>
          </a:p>
          <a:p>
            <a:r>
              <a:rPr lang="en-GB" dirty="0" smtClean="0"/>
              <a:t>There is an alternative to crisis (ACW 2014; PCS 2011; </a:t>
            </a:r>
            <a:r>
              <a:rPr lang="en-GB" dirty="0" err="1" smtClean="0"/>
              <a:t>Lavalette</a:t>
            </a:r>
            <a:r>
              <a:rPr lang="en-GB" dirty="0" smtClean="0"/>
              <a:t> 2014) </a:t>
            </a:r>
          </a:p>
          <a:p>
            <a:endParaRPr lang="en-GB" dirty="0"/>
          </a:p>
        </p:txBody>
      </p:sp>
      <p:sp>
        <p:nvSpPr>
          <p:cNvPr id="4" name="Slide Number Placeholder 3"/>
          <p:cNvSpPr>
            <a:spLocks noGrp="1"/>
          </p:cNvSpPr>
          <p:nvPr>
            <p:ph type="sldNum" sz="quarter" idx="10"/>
          </p:nvPr>
        </p:nvSpPr>
        <p:spPr/>
        <p:txBody>
          <a:bodyPr/>
          <a:lstStyle/>
          <a:p>
            <a:fld id="{23601C15-0959-428E-AB4F-AFF7D5684372}" type="slidenum">
              <a:rPr lang="en-GB" smtClean="0">
                <a:solidFill>
                  <a:prstClr val="black"/>
                </a:solidFill>
              </a:rPr>
              <a:pPr/>
              <a:t>42</a:t>
            </a:fld>
            <a:endParaRPr lang="en-GB">
              <a:solidFill>
                <a:prstClr val="black"/>
              </a:solidFill>
            </a:endParaRPr>
          </a:p>
        </p:txBody>
      </p:sp>
    </p:spTree>
    <p:extLst>
      <p:ext uri="{BB962C8B-B14F-4D97-AF65-F5344CB8AC3E}">
        <p14:creationId xmlns:p14="http://schemas.microsoft.com/office/powerpoint/2010/main" val="2024685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social work role is not to take over and replicate forms of paternalistic and patronizing provision, but rather to give support and work alongside people’ (</a:t>
            </a:r>
            <a:r>
              <a:rPr lang="en-GB" dirty="0" err="1" smtClean="0"/>
              <a:t>Postle</a:t>
            </a:r>
            <a:r>
              <a:rPr lang="en-GB" dirty="0" smtClean="0"/>
              <a:t> and Beresford 2007)</a:t>
            </a:r>
          </a:p>
          <a:p>
            <a:endParaRPr lang="en-GB" dirty="0"/>
          </a:p>
        </p:txBody>
      </p:sp>
      <p:sp>
        <p:nvSpPr>
          <p:cNvPr id="4" name="Slide Number Placeholder 3"/>
          <p:cNvSpPr>
            <a:spLocks noGrp="1"/>
          </p:cNvSpPr>
          <p:nvPr>
            <p:ph type="sldNum" sz="quarter" idx="10"/>
          </p:nvPr>
        </p:nvSpPr>
        <p:spPr/>
        <p:txBody>
          <a:bodyPr/>
          <a:lstStyle/>
          <a:p>
            <a:fld id="{23601C15-0959-428E-AB4F-AFF7D5684372}" type="slidenum">
              <a:rPr lang="en-GB" smtClean="0">
                <a:solidFill>
                  <a:prstClr val="black"/>
                </a:solidFill>
              </a:rPr>
              <a:pPr/>
              <a:t>43</a:t>
            </a:fld>
            <a:endParaRPr lang="en-GB">
              <a:solidFill>
                <a:prstClr val="black"/>
              </a:solidFill>
            </a:endParaRPr>
          </a:p>
        </p:txBody>
      </p:sp>
    </p:spTree>
    <p:extLst>
      <p:ext uri="{BB962C8B-B14F-4D97-AF65-F5344CB8AC3E}">
        <p14:creationId xmlns:p14="http://schemas.microsoft.com/office/powerpoint/2010/main" val="2790579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601C15-0959-428E-AB4F-AFF7D5684372}" type="slidenum">
              <a:rPr lang="en-GB" smtClean="0">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717349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687DCB7-EB44-4D0A-9C2F-FE7FE7147ED3}" type="slidenum">
              <a:rPr lang="fr-FR" smtClean="0">
                <a:solidFill>
                  <a:prstClr val="black"/>
                </a:solidFill>
                <a:latin typeface="Times" pitchFamily="18" charset="0"/>
              </a:rPr>
              <a:pPr/>
              <a:t>6</a:t>
            </a:fld>
            <a:endParaRPr lang="fr-FR" smtClean="0">
              <a:solidFill>
                <a:prstClr val="black"/>
              </a:solidFill>
              <a:latin typeface="Times" pitchFamily="18"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miter lim="800000"/>
            <a:headEnd/>
            <a:tailEnd/>
          </a:ln>
        </p:spPr>
        <p:txBody>
          <a:bodyPr/>
          <a:lstStyle/>
          <a:p>
            <a:fld id="{D496DB6B-2CAF-4670-9A66-9912ACB18708}" type="slidenum">
              <a:rPr lang="fr-FR" smtClean="0">
                <a:solidFill>
                  <a:prstClr val="black"/>
                </a:solidFill>
                <a:latin typeface="Times" pitchFamily="18" charset="0"/>
              </a:rPr>
              <a:pPr/>
              <a:t>7</a:t>
            </a:fld>
            <a:endParaRPr lang="fr-FR" smtClean="0">
              <a:solidFill>
                <a:prstClr val="black"/>
              </a:solidFill>
              <a:latin typeface="Times" pitchFamily="18"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miter lim="800000"/>
            <a:headEnd/>
            <a:tailEnd/>
          </a:ln>
        </p:spPr>
        <p:txBody>
          <a:bodyPr/>
          <a:lstStyle/>
          <a:p>
            <a:fld id="{9C163400-43CF-4932-A2D4-17FFA94C1CE3}" type="slidenum">
              <a:rPr lang="fr-FR" smtClean="0">
                <a:solidFill>
                  <a:prstClr val="black"/>
                </a:solidFill>
                <a:latin typeface="Times" pitchFamily="18" charset="0"/>
              </a:rPr>
              <a:pPr/>
              <a:t>8</a:t>
            </a:fld>
            <a:endParaRPr lang="fr-FR" smtClean="0">
              <a:solidFill>
                <a:prstClr val="black"/>
              </a:solidFill>
              <a:latin typeface="Times" pitchFamily="18"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miter lim="800000"/>
            <a:headEnd/>
            <a:tailEnd/>
          </a:ln>
        </p:spPr>
        <p:txBody>
          <a:bodyPr/>
          <a:lstStyle/>
          <a:p>
            <a:fld id="{ECF8AE4E-A103-4D71-BC7E-CC759F7C787B}" type="slidenum">
              <a:rPr lang="fr-FR" smtClean="0">
                <a:solidFill>
                  <a:prstClr val="black"/>
                </a:solidFill>
                <a:latin typeface="Times" pitchFamily="18" charset="0"/>
              </a:rPr>
              <a:pPr/>
              <a:t>9</a:t>
            </a:fld>
            <a:endParaRPr lang="fr-FR" smtClean="0">
              <a:solidFill>
                <a:prstClr val="black"/>
              </a:solidFill>
              <a:latin typeface="Times" pitchFamily="18"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miter lim="800000"/>
            <a:headEnd/>
            <a:tailEnd/>
          </a:ln>
        </p:spPr>
        <p:txBody>
          <a:bodyPr/>
          <a:lstStyle/>
          <a:p>
            <a:fld id="{34D4078A-E61B-4B46-9DB3-DAF67050F929}" type="slidenum">
              <a:rPr lang="fr-FR" smtClean="0">
                <a:solidFill>
                  <a:prstClr val="black"/>
                </a:solidFill>
                <a:latin typeface="Times" pitchFamily="18" charset="0"/>
              </a:rPr>
              <a:pPr/>
              <a:t>10</a:t>
            </a:fld>
            <a:endParaRPr lang="fr-FR" smtClean="0">
              <a:solidFill>
                <a:prstClr val="black"/>
              </a:solidFill>
              <a:latin typeface="Times" pitchFamily="18" charset="0"/>
            </a:endParaRPr>
          </a:p>
        </p:txBody>
      </p:sp>
      <p:sp>
        <p:nvSpPr>
          <p:cNvPr id="27650"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p:txBody>
          <a:bodyPr/>
          <a:lstStyle/>
          <a:p>
            <a:pPr marL="171450" indent="-171450" eaLnBrk="1" hangingPunct="1">
              <a:buFontTx/>
              <a:buChar char="-"/>
              <a:defRPr/>
            </a:pPr>
            <a:r>
              <a:rPr lang="fr-BE" b="1" dirty="0" smtClean="0">
                <a:solidFill>
                  <a:schemeClr val="accent6">
                    <a:lumMod val="50000"/>
                  </a:schemeClr>
                </a:solidFill>
              </a:rPr>
              <a:t>Congé parental : droit individuel </a:t>
            </a:r>
            <a:r>
              <a:rPr lang="fr-BE" dirty="0" smtClean="0"/>
              <a:t>à un congé parental (naissance ou adoption) d’au moins quatre mois. Protection </a:t>
            </a:r>
            <a:r>
              <a:rPr lang="fr-BE" b="1" dirty="0" smtClean="0">
                <a:solidFill>
                  <a:schemeClr val="accent6">
                    <a:lumMod val="50000"/>
                  </a:schemeClr>
                </a:solidFill>
              </a:rPr>
              <a:t>contre le licenciement </a:t>
            </a:r>
            <a:r>
              <a:rPr lang="fr-BE" dirty="0" smtClean="0"/>
              <a:t>en raison de la demande ou de la prise de congé parental. Droit de </a:t>
            </a:r>
            <a:r>
              <a:rPr lang="fr-BE" b="1" dirty="0" smtClean="0">
                <a:solidFill>
                  <a:schemeClr val="accent6">
                    <a:lumMod val="50000"/>
                  </a:schemeClr>
                </a:solidFill>
              </a:rPr>
              <a:t>retrouver son poste de travail </a:t>
            </a:r>
            <a:r>
              <a:rPr lang="fr-BE" dirty="0" smtClean="0"/>
              <a:t>ou, en cas d’impossibilité, un travail équivalent conforme à son contrat ou à sa relation de travail, et cela avec </a:t>
            </a:r>
            <a:r>
              <a:rPr lang="fr-BE" b="1" dirty="0" smtClean="0">
                <a:solidFill>
                  <a:schemeClr val="accent6">
                    <a:lumMod val="50000"/>
                  </a:schemeClr>
                </a:solidFill>
              </a:rPr>
              <a:t>maintien des droits acquis</a:t>
            </a:r>
          </a:p>
          <a:p>
            <a:pPr marL="171450" indent="-171450" eaLnBrk="1" hangingPunct="1">
              <a:buFontTx/>
              <a:buChar char="-"/>
              <a:defRPr/>
            </a:pPr>
            <a:r>
              <a:rPr lang="fr-BE" b="1" dirty="0" smtClean="0">
                <a:solidFill>
                  <a:schemeClr val="accent6">
                    <a:lumMod val="50000"/>
                  </a:schemeClr>
                </a:solidFill>
              </a:rPr>
              <a:t>Temps partiel : traitement comparable </a:t>
            </a:r>
            <a:r>
              <a:rPr lang="fr-BE" dirty="0" smtClean="0"/>
              <a:t>à celui dont bénéficie le personnel à temps plein, suppression des discriminations en matière de </a:t>
            </a:r>
            <a:r>
              <a:rPr lang="fr-BE" b="1" dirty="0" smtClean="0">
                <a:solidFill>
                  <a:schemeClr val="accent6">
                    <a:lumMod val="50000"/>
                  </a:schemeClr>
                </a:solidFill>
              </a:rPr>
              <a:t>conditions d’emploi, </a:t>
            </a:r>
            <a:r>
              <a:rPr lang="fr-BE" dirty="0" smtClean="0"/>
              <a:t>développement du travail à temps partiel sur une </a:t>
            </a:r>
            <a:r>
              <a:rPr lang="fr-BE" b="1" dirty="0" smtClean="0">
                <a:solidFill>
                  <a:schemeClr val="accent6">
                    <a:lumMod val="50000"/>
                  </a:schemeClr>
                </a:solidFill>
              </a:rPr>
              <a:t>base volontaire</a:t>
            </a:r>
            <a:r>
              <a:rPr lang="fr-BE" dirty="0" smtClean="0"/>
              <a:t>, prise en considération par les employeurs, autant que possible, des </a:t>
            </a:r>
            <a:r>
              <a:rPr lang="fr-BE" b="1" dirty="0" smtClean="0">
                <a:solidFill>
                  <a:schemeClr val="accent6">
                    <a:lumMod val="50000"/>
                  </a:schemeClr>
                </a:solidFill>
              </a:rPr>
              <a:t>demandes de transfert </a:t>
            </a:r>
            <a:r>
              <a:rPr lang="fr-BE" dirty="0" smtClean="0"/>
              <a:t>des travailleurs à temps plein à un travail à temps partiel et inversement, </a:t>
            </a:r>
            <a:r>
              <a:rPr lang="fr-BE" b="1" dirty="0" smtClean="0">
                <a:solidFill>
                  <a:schemeClr val="accent6">
                    <a:lumMod val="50000"/>
                  </a:schemeClr>
                </a:solidFill>
              </a:rPr>
              <a:t>fourniture d’informations </a:t>
            </a:r>
            <a:r>
              <a:rPr lang="fr-BE" dirty="0" smtClean="0"/>
              <a:t>sur les postes à temps partiel et à temps plein disponibles dans l’établissement</a:t>
            </a:r>
          </a:p>
          <a:p>
            <a:pPr marL="171450" indent="-171450" eaLnBrk="1" hangingPunct="1">
              <a:buFontTx/>
              <a:buChar char="-"/>
              <a:defRPr/>
            </a:pPr>
            <a:r>
              <a:rPr lang="fr-BE" b="1" dirty="0" smtClean="0"/>
              <a:t>Durée déterminée </a:t>
            </a:r>
            <a:r>
              <a:rPr lang="fr-BE" dirty="0" smtClean="0"/>
              <a:t>: </a:t>
            </a:r>
            <a:r>
              <a:rPr lang="fr-BE" b="1" dirty="0" smtClean="0">
                <a:solidFill>
                  <a:schemeClr val="accent6">
                    <a:lumMod val="50000"/>
                  </a:schemeClr>
                </a:solidFill>
              </a:rPr>
              <a:t>égalité de traitement </a:t>
            </a:r>
            <a:r>
              <a:rPr lang="fr-BE" dirty="0" smtClean="0"/>
              <a:t>entre les travailleurs, </a:t>
            </a:r>
            <a:r>
              <a:rPr lang="fr-BE" b="1" dirty="0" smtClean="0">
                <a:solidFill>
                  <a:schemeClr val="accent6">
                    <a:lumMod val="50000"/>
                  </a:schemeClr>
                </a:solidFill>
              </a:rPr>
              <a:t>prévention des abus </a:t>
            </a:r>
            <a:r>
              <a:rPr lang="fr-BE" dirty="0" smtClean="0"/>
              <a:t>(utilisation de contrats à durée déterminée successifs), </a:t>
            </a:r>
            <a:r>
              <a:rPr lang="fr-BE" b="1" dirty="0" smtClean="0">
                <a:solidFill>
                  <a:schemeClr val="accent6">
                    <a:lumMod val="50000"/>
                  </a:schemeClr>
                </a:solidFill>
              </a:rPr>
              <a:t>faciliter l’accès</a:t>
            </a:r>
            <a:r>
              <a:rPr lang="fr-BE" dirty="0" smtClean="0"/>
              <a:t> des travailleurs à durée déterminée, autant que possible, à des opportunités de formation, au développement de leur carrière et leur mobilité professionnelle</a:t>
            </a:r>
          </a:p>
          <a:p>
            <a:pPr marL="171450" indent="-171450" eaLnBrk="1" hangingPunct="1">
              <a:buFontTx/>
              <a:buChar char="-"/>
              <a:defRPr/>
            </a:pPr>
            <a:r>
              <a:rPr lang="fr-BE" b="1" dirty="0" smtClean="0"/>
              <a:t>Télétravail : </a:t>
            </a:r>
            <a:r>
              <a:rPr lang="fr-BE" dirty="0" smtClean="0"/>
              <a:t>caractère </a:t>
            </a:r>
            <a:r>
              <a:rPr lang="fr-BE" b="1" dirty="0" smtClean="0"/>
              <a:t>volontaire,  </a:t>
            </a:r>
            <a:r>
              <a:rPr lang="fr-BE" dirty="0" smtClean="0"/>
              <a:t>respect des </a:t>
            </a:r>
            <a:r>
              <a:rPr lang="fr-BE" b="1" dirty="0" smtClean="0">
                <a:solidFill>
                  <a:schemeClr val="accent6">
                    <a:lumMod val="50000"/>
                  </a:schemeClr>
                </a:solidFill>
              </a:rPr>
              <a:t>droits et obligations </a:t>
            </a:r>
            <a:r>
              <a:rPr lang="fr-BE" dirty="0" smtClean="0"/>
              <a:t>(protection des données, respect de la vie privée, fourniture des équipements, coûts des communications, appui technique, santé et la sécurité, formation, etc. </a:t>
            </a:r>
          </a:p>
          <a:p>
            <a:pPr marL="171450" indent="-171450" eaLnBrk="1" hangingPunct="1">
              <a:buFontTx/>
              <a:buChar char="-"/>
              <a:defRPr/>
            </a:pPr>
            <a:r>
              <a:rPr lang="fr-BE" b="1" dirty="0" smtClean="0"/>
              <a:t>Stress et harcèlement : </a:t>
            </a:r>
            <a:r>
              <a:rPr lang="fr-BE" dirty="0" smtClean="0"/>
              <a:t> modalités de gestion, de prévention et de résolution des problèmes liés. </a:t>
            </a:r>
            <a:endParaRPr lang="fr-BE" b="1" dirty="0" smtClean="0"/>
          </a:p>
          <a:p>
            <a:pPr marL="171450" indent="-171450" eaLnBrk="1" hangingPunct="1">
              <a:buFontTx/>
              <a:buChar char="-"/>
              <a:defRPr/>
            </a:pPr>
            <a:endParaRPr lang="fr-BE" b="1" dirty="0" smtClean="0"/>
          </a:p>
          <a:p>
            <a:pPr marL="171450" indent="-171450" eaLnBrk="1" hangingPunct="1">
              <a:buFontTx/>
              <a:buChar char="-"/>
              <a:defRPr/>
            </a:pPr>
            <a:endParaRPr lang="fr-BE" b="1" dirty="0" smtClean="0">
              <a:solidFill>
                <a:schemeClr val="accent6">
                  <a:lumMod val="50000"/>
                </a:schemeClr>
              </a:solidFill>
            </a:endParaRPr>
          </a:p>
          <a:p>
            <a:pPr marL="171450" indent="-171450" eaLnBrk="1" hangingPunct="1">
              <a:buFontTx/>
              <a:buChar char="-"/>
              <a:defRPr/>
            </a:pPr>
            <a:endParaRPr lang="fr-BE" b="1" dirty="0" smtClean="0">
              <a:solidFill>
                <a:schemeClr val="accent6">
                  <a:lumMod val="50000"/>
                </a:schemeClr>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miter lim="800000"/>
            <a:headEnd/>
            <a:tailEnd/>
          </a:ln>
        </p:spPr>
        <p:txBody>
          <a:bodyPr/>
          <a:lstStyle/>
          <a:p>
            <a:fld id="{7A4B9877-ADAB-454A-9C51-5B6465FA95F3}" type="slidenum">
              <a:rPr lang="fr-FR" smtClean="0">
                <a:solidFill>
                  <a:prstClr val="black"/>
                </a:solidFill>
                <a:latin typeface="Times" pitchFamily="18" charset="0"/>
              </a:rPr>
              <a:pPr/>
              <a:t>11</a:t>
            </a:fld>
            <a:endParaRPr lang="fr-FR" smtClean="0">
              <a:solidFill>
                <a:prstClr val="black"/>
              </a:solidFill>
              <a:latin typeface="Times" pitchFamily="18"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fld id="{706ED07C-C7FD-457D-980C-7EC83BBBEC92}" type="slidenum">
              <a:rPr lang="fr-FR" smtClean="0">
                <a:solidFill>
                  <a:prstClr val="black"/>
                </a:solidFill>
                <a:latin typeface="Times" pitchFamily="18" charset="0"/>
              </a:rPr>
              <a:pPr/>
              <a:t>12</a:t>
            </a:fld>
            <a:endParaRPr lang="fr-FR" smtClean="0">
              <a:solidFill>
                <a:prstClr val="black"/>
              </a:solidFill>
              <a:latin typeface="Times" pitchFamily="18"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323850" y="1798638"/>
            <a:ext cx="5686425" cy="503237"/>
          </a:xfrm>
          <a:solidFill>
            <a:srgbClr val="77D109"/>
          </a:solidFill>
          <a:extLst/>
        </p:spPr>
        <p:txBody>
          <a:bodyPr lIns="0" rIns="0">
            <a:spAutoFit/>
          </a:bodyPr>
          <a:lstStyle>
            <a:lvl1pPr>
              <a:spcBef>
                <a:spcPct val="20000"/>
              </a:spcBef>
              <a:buClr>
                <a:srgbClr val="00AEEF"/>
              </a:buClr>
              <a:buSzPct val="80000"/>
              <a:buFont typeface="Arial" charset="0"/>
              <a:buNone/>
              <a:defRPr sz="3300">
                <a:solidFill>
                  <a:schemeClr val="tx2"/>
                </a:solidFill>
              </a:defRPr>
            </a:lvl1pPr>
          </a:lstStyle>
          <a:p>
            <a:pPr lvl="0"/>
            <a:r>
              <a:rPr lang="en-US" noProof="0" dirty="0" smtClean="0"/>
              <a:t>Click to edit Master title style</a:t>
            </a:r>
            <a:endParaRPr lang="en-GB" noProof="0" dirty="0" smtClean="0"/>
          </a:p>
        </p:txBody>
      </p:sp>
      <p:sp>
        <p:nvSpPr>
          <p:cNvPr id="43011" name="Rectangle 3"/>
          <p:cNvSpPr>
            <a:spLocks noGrp="1" noChangeArrowheads="1"/>
          </p:cNvSpPr>
          <p:nvPr>
            <p:ph type="subTitle" idx="1"/>
          </p:nvPr>
        </p:nvSpPr>
        <p:spPr>
          <a:xfrm>
            <a:off x="323850" y="3598863"/>
            <a:ext cx="8348663" cy="365125"/>
          </a:xfrm>
          <a:extLst/>
        </p:spPr>
        <p:txBody>
          <a:bodyPr lIns="0" rIns="0"/>
          <a:lstStyle>
            <a:lvl1pPr marL="0" indent="0">
              <a:buFont typeface="Arial" charset="0"/>
              <a:buNone/>
              <a:defRPr>
                <a:solidFill>
                  <a:schemeClr val="tx1"/>
                </a:solidFill>
              </a:defRPr>
            </a:lvl1pPr>
          </a:lstStyle>
          <a:p>
            <a:pPr lvl="0"/>
            <a:r>
              <a:rPr lang="en-US" noProof="0" dirty="0" smtClean="0"/>
              <a:t>Click to edit Master subtitle style</a:t>
            </a:r>
            <a:endParaRPr lang="en-GB" noProof="0" dirty="0" smtClean="0"/>
          </a:p>
        </p:txBody>
      </p:sp>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2388" y="0"/>
            <a:ext cx="4184048" cy="1124744"/>
          </a:xfrm>
          <a:prstGeom prst="rect">
            <a:avLst/>
          </a:prstGeom>
        </p:spPr>
      </p:pic>
    </p:spTree>
    <p:extLst>
      <p:ext uri="{BB962C8B-B14F-4D97-AF65-F5344CB8AC3E}">
        <p14:creationId xmlns:p14="http://schemas.microsoft.com/office/powerpoint/2010/main" val="1256426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31054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323850"/>
            <a:ext cx="2085975" cy="55530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323850"/>
            <a:ext cx="6110288" cy="5553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22528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7" descr="logotype"/>
          <p:cNvPicPr>
            <a:picLocks noChangeAspect="1" noChangeArrowheads="1"/>
          </p:cNvPicPr>
          <p:nvPr/>
        </p:nvPicPr>
        <p:blipFill>
          <a:blip r:embed="rId2"/>
          <a:srcRect/>
          <a:stretch>
            <a:fillRect/>
          </a:stretch>
        </p:blipFill>
        <p:spPr bwMode="auto">
          <a:xfrm>
            <a:off x="7902575" y="6207125"/>
            <a:ext cx="914400" cy="323850"/>
          </a:xfrm>
          <a:prstGeom prst="rect">
            <a:avLst/>
          </a:prstGeom>
          <a:noFill/>
          <a:ln w="9525">
            <a:noFill/>
            <a:miter lim="800000"/>
            <a:headEnd/>
            <a:tailEnd/>
          </a:ln>
        </p:spPr>
      </p:pic>
      <p:sp>
        <p:nvSpPr>
          <p:cNvPr id="43010" name="Rectangle 2"/>
          <p:cNvSpPr>
            <a:spLocks noGrp="1" noChangeArrowheads="1"/>
          </p:cNvSpPr>
          <p:nvPr>
            <p:ph type="ctrTitle"/>
          </p:nvPr>
        </p:nvSpPr>
        <p:spPr>
          <a:xfrm>
            <a:off x="323850" y="1798638"/>
            <a:ext cx="5686425" cy="503237"/>
          </a:xfrm>
          <a:extLst/>
        </p:spPr>
        <p:txBody>
          <a:bodyPr lIns="0" rIns="0">
            <a:spAutoFit/>
          </a:bodyPr>
          <a:lstStyle>
            <a:lvl1pPr>
              <a:spcBef>
                <a:spcPct val="20000"/>
              </a:spcBef>
              <a:buClr>
                <a:srgbClr val="00AEEF"/>
              </a:buClr>
              <a:buSzPct val="80000"/>
              <a:buFont typeface="Arial" charset="0"/>
              <a:buNone/>
              <a:defRPr sz="3300">
                <a:solidFill>
                  <a:schemeClr val="tx2"/>
                </a:solidFill>
              </a:defRPr>
            </a:lvl1pPr>
          </a:lstStyle>
          <a:p>
            <a:pPr lvl="0"/>
            <a:r>
              <a:rPr lang="en-US" noProof="0" smtClean="0"/>
              <a:t>Click to edit Master title style</a:t>
            </a:r>
          </a:p>
        </p:txBody>
      </p:sp>
      <p:sp>
        <p:nvSpPr>
          <p:cNvPr id="43011" name="Rectangle 3"/>
          <p:cNvSpPr>
            <a:spLocks noGrp="1" noChangeArrowheads="1"/>
          </p:cNvSpPr>
          <p:nvPr>
            <p:ph type="subTitle" idx="1"/>
          </p:nvPr>
        </p:nvSpPr>
        <p:spPr>
          <a:xfrm>
            <a:off x="323850" y="3598863"/>
            <a:ext cx="8348663" cy="365125"/>
          </a:xfrm>
          <a:extLst/>
        </p:spPr>
        <p:txBody>
          <a:bodyPr lIns="0" rIns="0"/>
          <a:lstStyle>
            <a:lvl1pPr marL="0" indent="0">
              <a:buFont typeface="Arial" charset="0"/>
              <a:buNone/>
              <a:defRPr>
                <a:solidFill>
                  <a:schemeClr val="hlink"/>
                </a:solidFill>
              </a:defRPr>
            </a:lvl1pPr>
          </a:lstStyle>
          <a:p>
            <a:pPr lvl="0"/>
            <a:r>
              <a:rPr lang="en-US" noProof="0" smtClean="0"/>
              <a:t>Click to edit Master subtitle style</a:t>
            </a:r>
          </a:p>
        </p:txBody>
      </p:sp>
    </p:spTree>
    <p:extLst>
      <p:ext uri="{BB962C8B-B14F-4D97-AF65-F5344CB8AC3E}">
        <p14:creationId xmlns:p14="http://schemas.microsoft.com/office/powerpoint/2010/main" val="3688126398"/>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a:lvl1pPr>
            <a:lvl2pPr>
              <a:defRPr sz="18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Title 6"/>
          <p:cNvSpPr>
            <a:spLocks noGrp="1"/>
          </p:cNvSpPr>
          <p:nvPr>
            <p:ph type="title"/>
          </p:nvPr>
        </p:nvSpPr>
        <p:spPr/>
        <p:txBody>
          <a:bodyPr/>
          <a:lstStyle/>
          <a:p>
            <a:r>
              <a:rPr lang="en-US" smtClean="0"/>
              <a:t>Click to edit Master title style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r>
              <a:rPr lang="fr-FR"/>
              <a:t>yourname © etui (year)</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Christophe Degryse, 2014</a:t>
            </a:r>
          </a:p>
        </p:txBody>
      </p:sp>
      <p:sp>
        <p:nvSpPr>
          <p:cNvPr id="6" name="Rectangle 6"/>
          <p:cNvSpPr>
            <a:spLocks noGrp="1" noChangeArrowheads="1"/>
          </p:cNvSpPr>
          <p:nvPr>
            <p:ph type="sldNum" sz="quarter" idx="12"/>
          </p:nvPr>
        </p:nvSpPr>
        <p:spPr>
          <a:ln/>
        </p:spPr>
        <p:txBody>
          <a:bodyPr/>
          <a:lstStyle>
            <a:lvl1pPr>
              <a:defRPr/>
            </a:lvl1pPr>
          </a:lstStyle>
          <a:p>
            <a:pPr>
              <a:defRPr/>
            </a:pPr>
            <a:fld id="{71224550-1C73-4BDA-9D75-6118483E7ECA}" type="slidenum">
              <a:rPr lang="en-US"/>
              <a:pPr>
                <a:defRPr/>
              </a:pPr>
              <a:t>‹nr.›</a:t>
            </a:fld>
            <a:endParaRPr lang="en-US"/>
          </a:p>
        </p:txBody>
      </p:sp>
    </p:spTree>
    <p:extLst>
      <p:ext uri="{BB962C8B-B14F-4D97-AF65-F5344CB8AC3E}">
        <p14:creationId xmlns:p14="http://schemas.microsoft.com/office/powerpoint/2010/main" val="3400349351"/>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fr-FR"/>
              <a:t>yourname © etui (year)</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Christophe Degryse, 2014</a:t>
            </a:r>
          </a:p>
        </p:txBody>
      </p:sp>
      <p:sp>
        <p:nvSpPr>
          <p:cNvPr id="6" name="Rectangle 6"/>
          <p:cNvSpPr>
            <a:spLocks noGrp="1" noChangeArrowheads="1"/>
          </p:cNvSpPr>
          <p:nvPr>
            <p:ph type="sldNum" sz="quarter" idx="12"/>
          </p:nvPr>
        </p:nvSpPr>
        <p:spPr>
          <a:ln/>
        </p:spPr>
        <p:txBody>
          <a:bodyPr/>
          <a:lstStyle>
            <a:lvl1pPr>
              <a:defRPr/>
            </a:lvl1pPr>
          </a:lstStyle>
          <a:p>
            <a:pPr>
              <a:defRPr/>
            </a:pPr>
            <a:fld id="{C602EA88-FAE6-4653-8601-F39CB18A4D2E}" type="slidenum">
              <a:rPr lang="en-US"/>
              <a:pPr>
                <a:defRPr/>
              </a:pPr>
              <a:t>‹nr.›</a:t>
            </a:fld>
            <a:endParaRPr lang="en-US"/>
          </a:p>
        </p:txBody>
      </p:sp>
    </p:spTree>
    <p:extLst>
      <p:ext uri="{BB962C8B-B14F-4D97-AF65-F5344CB8AC3E}">
        <p14:creationId xmlns:p14="http://schemas.microsoft.com/office/powerpoint/2010/main" val="3569804228"/>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323850" y="1600200"/>
            <a:ext cx="8352606" cy="21168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Content Placeholder 3"/>
          <p:cNvSpPr>
            <a:spLocks noGrp="1"/>
          </p:cNvSpPr>
          <p:nvPr>
            <p:ph sz="half" idx="2"/>
          </p:nvPr>
        </p:nvSpPr>
        <p:spPr>
          <a:xfrm>
            <a:off x="323528" y="3861048"/>
            <a:ext cx="8348985" cy="20158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Rectangle 4"/>
          <p:cNvSpPr>
            <a:spLocks noGrp="1" noChangeArrowheads="1"/>
          </p:cNvSpPr>
          <p:nvPr>
            <p:ph type="dt" sz="half" idx="10"/>
          </p:nvPr>
        </p:nvSpPr>
        <p:spPr>
          <a:ln/>
        </p:spPr>
        <p:txBody>
          <a:bodyPr/>
          <a:lstStyle>
            <a:lvl1pPr>
              <a:defRPr/>
            </a:lvl1pPr>
          </a:lstStyle>
          <a:p>
            <a:pPr>
              <a:defRPr/>
            </a:pPr>
            <a:r>
              <a:rPr lang="fr-FR"/>
              <a:t>yourname © etui (year)</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Christophe Degryse, 2014</a:t>
            </a:r>
          </a:p>
        </p:txBody>
      </p:sp>
      <p:sp>
        <p:nvSpPr>
          <p:cNvPr id="7" name="Rectangle 6"/>
          <p:cNvSpPr>
            <a:spLocks noGrp="1" noChangeArrowheads="1"/>
          </p:cNvSpPr>
          <p:nvPr>
            <p:ph type="sldNum" sz="quarter" idx="12"/>
          </p:nvPr>
        </p:nvSpPr>
        <p:spPr>
          <a:ln/>
        </p:spPr>
        <p:txBody>
          <a:bodyPr/>
          <a:lstStyle>
            <a:lvl1pPr>
              <a:defRPr/>
            </a:lvl1pPr>
          </a:lstStyle>
          <a:p>
            <a:pPr>
              <a:defRPr/>
            </a:pPr>
            <a:fld id="{5FD14839-7EEB-4076-9698-4DAB09B169B8}" type="slidenum">
              <a:rPr lang="en-US"/>
              <a:pPr>
                <a:defRPr/>
              </a:pPr>
              <a:t>‹nr.›</a:t>
            </a:fld>
            <a:endParaRPr lang="en-US"/>
          </a:p>
        </p:txBody>
      </p:sp>
    </p:spTree>
    <p:extLst>
      <p:ext uri="{BB962C8B-B14F-4D97-AF65-F5344CB8AC3E}">
        <p14:creationId xmlns:p14="http://schemas.microsoft.com/office/powerpoint/2010/main" val="4009053714"/>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7" name="Rectangle 4"/>
          <p:cNvSpPr>
            <a:spLocks noGrp="1" noChangeArrowheads="1"/>
          </p:cNvSpPr>
          <p:nvPr>
            <p:ph type="dt" sz="half" idx="10"/>
          </p:nvPr>
        </p:nvSpPr>
        <p:spPr>
          <a:ln/>
        </p:spPr>
        <p:txBody>
          <a:bodyPr/>
          <a:lstStyle>
            <a:lvl1pPr>
              <a:defRPr/>
            </a:lvl1pPr>
          </a:lstStyle>
          <a:p>
            <a:pPr>
              <a:defRPr/>
            </a:pPr>
            <a:r>
              <a:rPr lang="fr-FR"/>
              <a:t>yourname © etui (year)</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Christophe Degryse, 2014</a:t>
            </a:r>
          </a:p>
        </p:txBody>
      </p:sp>
      <p:sp>
        <p:nvSpPr>
          <p:cNvPr id="9" name="Rectangle 6"/>
          <p:cNvSpPr>
            <a:spLocks noGrp="1" noChangeArrowheads="1"/>
          </p:cNvSpPr>
          <p:nvPr>
            <p:ph type="sldNum" sz="quarter" idx="12"/>
          </p:nvPr>
        </p:nvSpPr>
        <p:spPr>
          <a:ln/>
        </p:spPr>
        <p:txBody>
          <a:bodyPr/>
          <a:lstStyle>
            <a:lvl1pPr>
              <a:defRPr/>
            </a:lvl1pPr>
          </a:lstStyle>
          <a:p>
            <a:pPr>
              <a:defRPr/>
            </a:pPr>
            <a:fld id="{F23C4C9E-48A0-4770-B2D9-4CDF01E72ED7}" type="slidenum">
              <a:rPr lang="en-US"/>
              <a:pPr>
                <a:defRPr/>
              </a:pPr>
              <a:t>‹nr.›</a:t>
            </a:fld>
            <a:endParaRPr lang="en-US"/>
          </a:p>
        </p:txBody>
      </p:sp>
    </p:spTree>
    <p:extLst>
      <p:ext uri="{BB962C8B-B14F-4D97-AF65-F5344CB8AC3E}">
        <p14:creationId xmlns:p14="http://schemas.microsoft.com/office/powerpoint/2010/main" val="1204448484"/>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Rectangle 4"/>
          <p:cNvSpPr>
            <a:spLocks noGrp="1" noChangeArrowheads="1"/>
          </p:cNvSpPr>
          <p:nvPr>
            <p:ph type="dt" sz="half" idx="10"/>
          </p:nvPr>
        </p:nvSpPr>
        <p:spPr>
          <a:ln/>
        </p:spPr>
        <p:txBody>
          <a:bodyPr/>
          <a:lstStyle>
            <a:lvl1pPr>
              <a:defRPr/>
            </a:lvl1pPr>
          </a:lstStyle>
          <a:p>
            <a:pPr>
              <a:defRPr/>
            </a:pPr>
            <a:r>
              <a:rPr lang="fr-FR"/>
              <a:t>yourname © etui (year)</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Christophe Degryse, 2014</a:t>
            </a:r>
          </a:p>
        </p:txBody>
      </p:sp>
      <p:sp>
        <p:nvSpPr>
          <p:cNvPr id="5" name="Rectangle 6"/>
          <p:cNvSpPr>
            <a:spLocks noGrp="1" noChangeArrowheads="1"/>
          </p:cNvSpPr>
          <p:nvPr>
            <p:ph type="sldNum" sz="quarter" idx="12"/>
          </p:nvPr>
        </p:nvSpPr>
        <p:spPr>
          <a:ln/>
        </p:spPr>
        <p:txBody>
          <a:bodyPr/>
          <a:lstStyle>
            <a:lvl1pPr>
              <a:defRPr/>
            </a:lvl1pPr>
          </a:lstStyle>
          <a:p>
            <a:pPr>
              <a:defRPr/>
            </a:pPr>
            <a:fld id="{4DE2D396-EA25-45AE-BD55-D7A1EA145533}" type="slidenum">
              <a:rPr lang="en-US"/>
              <a:pPr>
                <a:defRPr/>
              </a:pPr>
              <a:t>‹nr.›</a:t>
            </a:fld>
            <a:endParaRPr lang="en-US"/>
          </a:p>
        </p:txBody>
      </p:sp>
    </p:spTree>
    <p:extLst>
      <p:ext uri="{BB962C8B-B14F-4D97-AF65-F5344CB8AC3E}">
        <p14:creationId xmlns:p14="http://schemas.microsoft.com/office/powerpoint/2010/main" val="3814893228"/>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fr-FR"/>
              <a:t>yourname © etui (year)</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Christophe Degryse, 2014</a:t>
            </a:r>
          </a:p>
        </p:txBody>
      </p:sp>
      <p:sp>
        <p:nvSpPr>
          <p:cNvPr id="4" name="Rectangle 6"/>
          <p:cNvSpPr>
            <a:spLocks noGrp="1" noChangeArrowheads="1"/>
          </p:cNvSpPr>
          <p:nvPr>
            <p:ph type="sldNum" sz="quarter" idx="12"/>
          </p:nvPr>
        </p:nvSpPr>
        <p:spPr>
          <a:ln/>
        </p:spPr>
        <p:txBody>
          <a:bodyPr/>
          <a:lstStyle>
            <a:lvl1pPr>
              <a:defRPr/>
            </a:lvl1pPr>
          </a:lstStyle>
          <a:p>
            <a:pPr>
              <a:defRPr/>
            </a:pPr>
            <a:fld id="{AE237C2F-89A8-4578-A193-CA48EF44DC3E}" type="slidenum">
              <a:rPr lang="en-US"/>
              <a:pPr>
                <a:defRPr/>
              </a:pPr>
              <a:t>‹nr.›</a:t>
            </a:fld>
            <a:endParaRPr lang="en-US"/>
          </a:p>
        </p:txBody>
      </p:sp>
    </p:spTree>
    <p:extLst>
      <p:ext uri="{BB962C8B-B14F-4D97-AF65-F5344CB8AC3E}">
        <p14:creationId xmlns:p14="http://schemas.microsoft.com/office/powerpoint/2010/main" val="131065715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fr-FR"/>
              <a:t>yourname © etui (year)</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Christophe Degryse, 2014</a:t>
            </a:r>
          </a:p>
        </p:txBody>
      </p:sp>
      <p:sp>
        <p:nvSpPr>
          <p:cNvPr id="7" name="Rectangle 6"/>
          <p:cNvSpPr>
            <a:spLocks noGrp="1" noChangeArrowheads="1"/>
          </p:cNvSpPr>
          <p:nvPr>
            <p:ph type="sldNum" sz="quarter" idx="12"/>
          </p:nvPr>
        </p:nvSpPr>
        <p:spPr>
          <a:ln/>
        </p:spPr>
        <p:txBody>
          <a:bodyPr/>
          <a:lstStyle>
            <a:lvl1pPr>
              <a:defRPr/>
            </a:lvl1pPr>
          </a:lstStyle>
          <a:p>
            <a:pPr>
              <a:defRPr/>
            </a:pPr>
            <a:fld id="{DF55E2D3-F1C8-4E80-97C3-9E79C277F1D3}" type="slidenum">
              <a:rPr lang="en-US"/>
              <a:pPr>
                <a:defRPr/>
              </a:pPr>
              <a:t>‹nr.›</a:t>
            </a:fld>
            <a:endParaRPr lang="en-US"/>
          </a:p>
        </p:txBody>
      </p:sp>
    </p:spTree>
    <p:extLst>
      <p:ext uri="{BB962C8B-B14F-4D97-AF65-F5344CB8AC3E}">
        <p14:creationId xmlns:p14="http://schemas.microsoft.com/office/powerpoint/2010/main" val="1711094103"/>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37495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fr-FR"/>
              <a:t>yourname © etui (year)</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Christophe Degryse, 2014</a:t>
            </a:r>
          </a:p>
        </p:txBody>
      </p:sp>
      <p:sp>
        <p:nvSpPr>
          <p:cNvPr id="7" name="Rectangle 6"/>
          <p:cNvSpPr>
            <a:spLocks noGrp="1" noChangeArrowheads="1"/>
          </p:cNvSpPr>
          <p:nvPr>
            <p:ph type="sldNum" sz="quarter" idx="12"/>
          </p:nvPr>
        </p:nvSpPr>
        <p:spPr>
          <a:ln/>
        </p:spPr>
        <p:txBody>
          <a:bodyPr/>
          <a:lstStyle>
            <a:lvl1pPr>
              <a:defRPr/>
            </a:lvl1pPr>
          </a:lstStyle>
          <a:p>
            <a:pPr>
              <a:defRPr/>
            </a:pPr>
            <a:fld id="{ECDD9666-4747-4173-B978-A3AF611C46A2}" type="slidenum">
              <a:rPr lang="en-US"/>
              <a:pPr>
                <a:defRPr/>
              </a:pPr>
              <a:t>‹nr.›</a:t>
            </a:fld>
            <a:endParaRPr lang="en-US"/>
          </a:p>
        </p:txBody>
      </p:sp>
    </p:spTree>
    <p:extLst>
      <p:ext uri="{BB962C8B-B14F-4D97-AF65-F5344CB8AC3E}">
        <p14:creationId xmlns:p14="http://schemas.microsoft.com/office/powerpoint/2010/main" val="626851904"/>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Rectangle 4"/>
          <p:cNvSpPr>
            <a:spLocks noGrp="1" noChangeArrowheads="1"/>
          </p:cNvSpPr>
          <p:nvPr>
            <p:ph type="dt" sz="half" idx="10"/>
          </p:nvPr>
        </p:nvSpPr>
        <p:spPr>
          <a:ln/>
        </p:spPr>
        <p:txBody>
          <a:bodyPr/>
          <a:lstStyle>
            <a:lvl1pPr>
              <a:defRPr/>
            </a:lvl1pPr>
          </a:lstStyle>
          <a:p>
            <a:pPr>
              <a:defRPr/>
            </a:pPr>
            <a:r>
              <a:rPr lang="fr-FR"/>
              <a:t>yourname © etui (year)</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Christophe Degryse, 2014</a:t>
            </a:r>
          </a:p>
        </p:txBody>
      </p:sp>
      <p:sp>
        <p:nvSpPr>
          <p:cNvPr id="6" name="Rectangle 6"/>
          <p:cNvSpPr>
            <a:spLocks noGrp="1" noChangeArrowheads="1"/>
          </p:cNvSpPr>
          <p:nvPr>
            <p:ph type="sldNum" sz="quarter" idx="12"/>
          </p:nvPr>
        </p:nvSpPr>
        <p:spPr>
          <a:ln/>
        </p:spPr>
        <p:txBody>
          <a:bodyPr/>
          <a:lstStyle>
            <a:lvl1pPr>
              <a:defRPr/>
            </a:lvl1pPr>
          </a:lstStyle>
          <a:p>
            <a:pPr>
              <a:defRPr/>
            </a:pPr>
            <a:fld id="{E5103C2F-0A34-4104-AD18-7884202C3F49}" type="slidenum">
              <a:rPr lang="en-US"/>
              <a:pPr>
                <a:defRPr/>
              </a:pPr>
              <a:t>‹nr.›</a:t>
            </a:fld>
            <a:endParaRPr lang="en-US"/>
          </a:p>
        </p:txBody>
      </p:sp>
    </p:spTree>
    <p:extLst>
      <p:ext uri="{BB962C8B-B14F-4D97-AF65-F5344CB8AC3E}">
        <p14:creationId xmlns:p14="http://schemas.microsoft.com/office/powerpoint/2010/main" val="1976938186"/>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323850"/>
            <a:ext cx="2085975" cy="5553075"/>
          </a:xfr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323850" y="323850"/>
            <a:ext cx="6110288" cy="5553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Rectangle 4"/>
          <p:cNvSpPr>
            <a:spLocks noGrp="1" noChangeArrowheads="1"/>
          </p:cNvSpPr>
          <p:nvPr>
            <p:ph type="dt" sz="half" idx="10"/>
          </p:nvPr>
        </p:nvSpPr>
        <p:spPr>
          <a:ln/>
        </p:spPr>
        <p:txBody>
          <a:bodyPr/>
          <a:lstStyle>
            <a:lvl1pPr>
              <a:defRPr/>
            </a:lvl1pPr>
          </a:lstStyle>
          <a:p>
            <a:pPr>
              <a:defRPr/>
            </a:pPr>
            <a:r>
              <a:rPr lang="fr-FR"/>
              <a:t>yourname © etui (year)</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Christophe Degryse, 2014</a:t>
            </a:r>
          </a:p>
        </p:txBody>
      </p:sp>
      <p:sp>
        <p:nvSpPr>
          <p:cNvPr id="6" name="Rectangle 6"/>
          <p:cNvSpPr>
            <a:spLocks noGrp="1" noChangeArrowheads="1"/>
          </p:cNvSpPr>
          <p:nvPr>
            <p:ph type="sldNum" sz="quarter" idx="12"/>
          </p:nvPr>
        </p:nvSpPr>
        <p:spPr>
          <a:ln/>
        </p:spPr>
        <p:txBody>
          <a:bodyPr/>
          <a:lstStyle>
            <a:lvl1pPr>
              <a:defRPr/>
            </a:lvl1pPr>
          </a:lstStyle>
          <a:p>
            <a:pPr>
              <a:defRPr/>
            </a:pPr>
            <a:fld id="{A8440F28-EE2F-4041-AC25-4BFB6A74F54E}" type="slidenum">
              <a:rPr lang="en-US"/>
              <a:pPr>
                <a:defRPr/>
              </a:pPr>
              <a:t>‹nr.›</a:t>
            </a:fld>
            <a:endParaRPr lang="en-US"/>
          </a:p>
        </p:txBody>
      </p:sp>
    </p:spTree>
    <p:extLst>
      <p:ext uri="{BB962C8B-B14F-4D97-AF65-F5344CB8AC3E}">
        <p14:creationId xmlns:p14="http://schemas.microsoft.com/office/powerpoint/2010/main" val="602170710"/>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034696D-CA6B-4394-89BF-A48F4AAE53EF}" type="datetimeFigureOut">
              <a:rPr lang="en-US">
                <a:solidFill>
                  <a:prstClr val="black">
                    <a:tint val="75000"/>
                  </a:prstClr>
                </a:solidFill>
              </a:rPr>
              <a:pPr>
                <a:defRPr/>
              </a:pPr>
              <a:t>4/28/2014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B234D0-6BC0-406A-8611-8E0566A5907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31270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49FB57-66B7-48BE-A5F2-7CB7481C761E}" type="datetimeFigureOut">
              <a:rPr lang="en-US">
                <a:solidFill>
                  <a:prstClr val="black">
                    <a:tint val="75000"/>
                  </a:prstClr>
                </a:solidFill>
              </a:rPr>
              <a:pPr>
                <a:defRPr/>
              </a:pPr>
              <a:t>4/28/2014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95A7E3C-7128-4153-B957-21F2E6CD3649}"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23873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FFE3C07-39D7-4C2C-9B6F-8BE74C511E2F}" type="datetimeFigureOut">
              <a:rPr lang="en-US">
                <a:solidFill>
                  <a:prstClr val="black">
                    <a:tint val="75000"/>
                  </a:prstClr>
                </a:solidFill>
              </a:rPr>
              <a:pPr>
                <a:defRPr/>
              </a:pPr>
              <a:t>4/28/2014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145A2C-66AD-4B66-81D7-8A28AF42FB06}"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420217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9992985-3C83-4C73-9EC2-0FE24DF706EB}" type="datetimeFigureOut">
              <a:rPr lang="en-US">
                <a:solidFill>
                  <a:prstClr val="black">
                    <a:tint val="75000"/>
                  </a:prstClr>
                </a:solidFill>
              </a:rPr>
              <a:pPr>
                <a:defRPr/>
              </a:pPr>
              <a:t>4/28/2014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18A1068-173B-4329-A49C-B3D3EFB47D3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5110504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EC73EAC-4E25-47CA-BD67-8A0B7E379B8C}" type="datetimeFigureOut">
              <a:rPr lang="en-US">
                <a:solidFill>
                  <a:prstClr val="black">
                    <a:tint val="75000"/>
                  </a:prstClr>
                </a:solidFill>
              </a:rPr>
              <a:pPr>
                <a:defRPr/>
              </a:pPr>
              <a:t>4/28/2014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2158DFB-ED41-4FDD-B316-35D386E9DE26}"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019696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4EB7B7A-78C3-4C30-95F1-F31AED209188}" type="datetimeFigureOut">
              <a:rPr lang="en-US">
                <a:solidFill>
                  <a:prstClr val="black">
                    <a:tint val="75000"/>
                  </a:prstClr>
                </a:solidFill>
              </a:rPr>
              <a:pPr>
                <a:defRPr/>
              </a:pPr>
              <a:t>4/28/2014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24D8E50-4CAD-4972-A200-3D69FF6B53F3}"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237610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788B8E2-B888-4D3A-8188-3AF3EE83177D}" type="datetimeFigureOut">
              <a:rPr lang="en-US">
                <a:solidFill>
                  <a:prstClr val="black">
                    <a:tint val="75000"/>
                  </a:prstClr>
                </a:solidFill>
              </a:rPr>
              <a:pPr>
                <a:defRPr/>
              </a:pPr>
              <a:t>4/28/2014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75998E6-E768-4D19-8C94-2D8D2B2957D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795971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32143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BE9BAA-1FED-44FD-A161-1C690E15170B}" type="datetimeFigureOut">
              <a:rPr lang="en-US">
                <a:solidFill>
                  <a:prstClr val="black">
                    <a:tint val="75000"/>
                  </a:prstClr>
                </a:solidFill>
              </a:rPr>
              <a:pPr>
                <a:defRPr/>
              </a:pPr>
              <a:t>4/28/2014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7BE34D4-577B-4084-B9D3-0F6927619C4A}"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169544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6F1E49-02AF-4E16-8CBD-8830DC69490E}" type="datetimeFigureOut">
              <a:rPr lang="en-US">
                <a:solidFill>
                  <a:prstClr val="black">
                    <a:tint val="75000"/>
                  </a:prstClr>
                </a:solidFill>
              </a:rPr>
              <a:pPr>
                <a:defRPr/>
              </a:pPr>
              <a:t>4/28/2014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B65F0E5-83B7-48A1-B838-E87C88799DE3}"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9592877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3080B2-B16E-4F61-B728-D259DCAB1772}" type="datetimeFigureOut">
              <a:rPr lang="en-US">
                <a:solidFill>
                  <a:prstClr val="black">
                    <a:tint val="75000"/>
                  </a:prstClr>
                </a:solidFill>
              </a:rPr>
              <a:pPr>
                <a:defRPr/>
              </a:pPr>
              <a:t>4/28/2014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5F5FA41-4D4C-44F3-AE43-AFFAEE531E0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4617560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3AB4B1-0360-4AC4-8ED8-8D805A17F7F5}" type="datetimeFigureOut">
              <a:rPr lang="en-US">
                <a:solidFill>
                  <a:prstClr val="black">
                    <a:tint val="75000"/>
                  </a:prstClr>
                </a:solidFill>
              </a:rPr>
              <a:pPr>
                <a:defRPr/>
              </a:pPr>
              <a:t>4/28/2014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0F87B68-DA75-4030-BF79-257D27049FF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7550799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4/28/2014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775F55"/>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solidFill>
                  <a:srgbClr val="775F55"/>
                </a:solidFill>
              </a:rPr>
              <a:pPr/>
              <a:t>‹nr.›</a:t>
            </a:fld>
            <a:endParaRPr lang="en-US">
              <a:solidFill>
                <a:srgbClr val="775F55"/>
              </a:solidFill>
            </a:endParaRPr>
          </a:p>
        </p:txBody>
      </p:sp>
    </p:spTree>
    <p:extLst>
      <p:ext uri="{BB962C8B-B14F-4D97-AF65-F5344CB8AC3E}">
        <p14:creationId xmlns:p14="http://schemas.microsoft.com/office/powerpoint/2010/main" val="3879070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775F55"/>
                </a:solidFill>
              </a:rPr>
              <a:pPr/>
              <a:t>4/28/2014</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‹nr.›</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7401511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solidFill>
                  <a:srgbClr val="775F55"/>
                </a:solidFill>
              </a:rPr>
              <a:pPr/>
              <a:t>4/28/2014</a:t>
            </a:fld>
            <a:endParaRPr lang="en-US">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‹nr.›</a:t>
            </a:fld>
            <a:endParaRPr lang="en-US"/>
          </a:p>
        </p:txBody>
      </p:sp>
      <p:sp>
        <p:nvSpPr>
          <p:cNvPr id="14" name="Footer Placeholder 13"/>
          <p:cNvSpPr>
            <a:spLocks noGrp="1"/>
          </p:cNvSpPr>
          <p:nvPr>
            <p:ph type="ftr" sz="quarter" idx="12"/>
          </p:nvPr>
        </p:nvSpPr>
        <p:spPr/>
        <p:txBody>
          <a:bodyPr/>
          <a:lstStyle/>
          <a:p>
            <a:endParaRPr lang="en-US">
              <a:solidFill>
                <a:srgbClr val="775F55"/>
              </a:solidFill>
            </a:endParaRPr>
          </a:p>
        </p:txBody>
      </p:sp>
    </p:spTree>
    <p:extLst>
      <p:ext uri="{BB962C8B-B14F-4D97-AF65-F5344CB8AC3E}">
        <p14:creationId xmlns:p14="http://schemas.microsoft.com/office/powerpoint/2010/main" val="15682450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solidFill>
                  <a:srgbClr val="775F55"/>
                </a:solidFill>
              </a:rPr>
              <a:pPr/>
              <a:t>4/28/2014</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‹nr.›</a:t>
            </a:fld>
            <a:endParaRPr lang="en-US"/>
          </a:p>
        </p:txBody>
      </p:sp>
      <p:sp>
        <p:nvSpPr>
          <p:cNvPr id="12" name="Footer Placeholder 11"/>
          <p:cNvSpPr>
            <a:spLocks noGrp="1"/>
          </p:cNvSpPr>
          <p:nvPr>
            <p:ph type="ftr" sz="quarter" idx="17"/>
          </p:nvPr>
        </p:nvSpPr>
        <p:spPr/>
        <p:txBody>
          <a:bodyPr rtlCol="0"/>
          <a:lstStyle/>
          <a:p>
            <a:endParaRPr lang="en-US">
              <a:solidFill>
                <a:srgbClr val="775F55"/>
              </a:solidFill>
            </a:endParaRPr>
          </a:p>
        </p:txBody>
      </p:sp>
    </p:spTree>
    <p:extLst>
      <p:ext uri="{BB962C8B-B14F-4D97-AF65-F5344CB8AC3E}">
        <p14:creationId xmlns:p14="http://schemas.microsoft.com/office/powerpoint/2010/main" val="29209957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solidFill>
                  <a:srgbClr val="775F55"/>
                </a:solidFill>
              </a:rPr>
              <a:pPr/>
              <a:t>4/28/2014</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‹nr.›</a:t>
            </a:fld>
            <a:endParaRPr lang="en-US"/>
          </a:p>
        </p:txBody>
      </p:sp>
      <p:sp>
        <p:nvSpPr>
          <p:cNvPr id="14" name="Footer Placeholder 13"/>
          <p:cNvSpPr>
            <a:spLocks noGrp="1"/>
          </p:cNvSpPr>
          <p:nvPr>
            <p:ph type="ftr" sz="quarter" idx="17"/>
          </p:nvPr>
        </p:nvSpPr>
        <p:spPr/>
        <p:txBody>
          <a:bodyPr rtlCol="0"/>
          <a:lstStyle/>
          <a:p>
            <a:endParaRPr lang="en-US">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669711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775F55"/>
                </a:solidFill>
              </a:rPr>
              <a:pPr/>
              <a:t>4/28/2014</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‹nr.›</a:t>
            </a:fld>
            <a:endParaRPr lang="en-US"/>
          </a:p>
        </p:txBody>
      </p:sp>
    </p:spTree>
    <p:extLst>
      <p:ext uri="{BB962C8B-B14F-4D97-AF65-F5344CB8AC3E}">
        <p14:creationId xmlns:p14="http://schemas.microsoft.com/office/powerpoint/2010/main" val="275188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600200"/>
            <a:ext cx="4097338"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3588" y="1600200"/>
            <a:ext cx="4098925"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35328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775F55"/>
                </a:solidFill>
              </a:rPr>
              <a:pPr/>
              <a:t>4/28/2014</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solidFill>
                  <a:srgbClr val="775F55"/>
                </a:solidFill>
              </a:rPr>
              <a:pPr/>
              <a:t>‹nr.›</a:t>
            </a:fld>
            <a:endParaRPr lang="en-US">
              <a:solidFill>
                <a:srgbClr val="775F55"/>
              </a:solidFill>
            </a:endParaRPr>
          </a:p>
        </p:txBody>
      </p:sp>
    </p:spTree>
    <p:extLst>
      <p:ext uri="{BB962C8B-B14F-4D97-AF65-F5344CB8AC3E}">
        <p14:creationId xmlns:p14="http://schemas.microsoft.com/office/powerpoint/2010/main" val="18991696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775F55"/>
                </a:solidFill>
              </a:rPr>
              <a:pPr/>
              <a:t>4/28/2014</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‹nr.›</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8962271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solidFill>
                  <a:srgbClr val="775F55"/>
                </a:solidFill>
              </a:rPr>
              <a:pPr/>
              <a:t>4/28/2014</a:t>
            </a:fld>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‹nr.›</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13726060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775F55"/>
                </a:solidFill>
              </a:rPr>
              <a:pPr/>
              <a:t>4/28/2014</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8871938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solidFill>
                  <a:srgbClr val="775F55"/>
                </a:solidFill>
              </a:rPr>
              <a:pPr/>
              <a:t>4/28/2014</a:t>
            </a:fld>
            <a:endParaRPr lang="en-US">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6826644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7" name="Rettangolo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ttangolo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ttangolo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olo 7"/>
          <p:cNvSpPr>
            <a:spLocks noGrp="1"/>
          </p:cNvSpPr>
          <p:nvPr>
            <p:ph type="ctrTitle"/>
          </p:nvPr>
        </p:nvSpPr>
        <p:spPr>
          <a:xfrm>
            <a:off x="2362200" y="4038600"/>
            <a:ext cx="6477000" cy="1828800"/>
          </a:xfrm>
        </p:spPr>
        <p:txBody>
          <a:bodyPr anchor="b"/>
          <a:lstStyle>
            <a:lvl1pPr>
              <a:defRPr cap="all" baseline="0"/>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E3A528C-21F0-424C-91FB-1B4800389934}" type="datetimeFigureOut">
              <a:rPr lang="it-IT" smtClean="0"/>
              <a:pPr/>
              <a:t>28/04/2014</a:t>
            </a:fld>
            <a:endParaRPr lang="it-IT"/>
          </a:p>
        </p:txBody>
      </p:sp>
      <p:sp>
        <p:nvSpPr>
          <p:cNvPr id="17" name="Segnaposto piè di pagina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it-IT">
              <a:solidFill>
                <a:srgbClr val="EBDDC3"/>
              </a:solidFill>
            </a:endParaRPr>
          </a:p>
        </p:txBody>
      </p:sp>
      <p:sp>
        <p:nvSpPr>
          <p:cNvPr id="29" name="Segnaposto numero diapositiva 28"/>
          <p:cNvSpPr>
            <a:spLocks noGrp="1"/>
          </p:cNvSpPr>
          <p:nvPr>
            <p:ph type="sldNum" sz="quarter" idx="12"/>
          </p:nvPr>
        </p:nvSpPr>
        <p:spPr>
          <a:xfrm>
            <a:off x="8001000" y="228600"/>
            <a:ext cx="838200" cy="381000"/>
          </a:xfrm>
        </p:spPr>
        <p:txBody>
          <a:bodyPr/>
          <a:lstStyle>
            <a:lvl1pPr>
              <a:defRPr>
                <a:solidFill>
                  <a:schemeClr val="tx2"/>
                </a:solidFill>
              </a:defRPr>
            </a:lvl1pPr>
          </a:lstStyle>
          <a:p>
            <a:fld id="{69496556-47C1-4D8E-ACE6-C90BF7B3C9D0}" type="slidenum">
              <a:rPr lang="it-IT" smtClean="0">
                <a:solidFill>
                  <a:srgbClr val="EBDDC3"/>
                </a:solidFill>
              </a:rPr>
              <a:pPr/>
              <a:t>‹nr.›</a:t>
            </a:fld>
            <a:endParaRPr lang="it-IT">
              <a:solidFill>
                <a:srgbClr val="EBDDC3"/>
              </a:solidFill>
            </a:endParaRPr>
          </a:p>
        </p:txBody>
      </p:sp>
    </p:spTree>
    <p:extLst>
      <p:ext uri="{BB962C8B-B14F-4D97-AF65-F5344CB8AC3E}">
        <p14:creationId xmlns:p14="http://schemas.microsoft.com/office/powerpoint/2010/main" val="2772417305"/>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12648" y="228600"/>
            <a:ext cx="8153400" cy="990600"/>
          </a:xfrm>
        </p:spPr>
        <p:txBody>
          <a:body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BE3A528C-21F0-424C-91FB-1B4800389934}" type="datetimeFigureOut">
              <a:rPr lang="it-IT" smtClean="0">
                <a:solidFill>
                  <a:srgbClr val="775F55"/>
                </a:solidFill>
              </a:rPr>
              <a:pPr/>
              <a:t>28/04/2014</a:t>
            </a:fld>
            <a:endParaRPr lang="it-IT">
              <a:solidFill>
                <a:srgbClr val="775F55"/>
              </a:solidFill>
            </a:endParaRPr>
          </a:p>
        </p:txBody>
      </p:sp>
      <p:sp>
        <p:nvSpPr>
          <p:cNvPr id="5" name="Segnaposto piè di pagina 4"/>
          <p:cNvSpPr>
            <a:spLocks noGrp="1"/>
          </p:cNvSpPr>
          <p:nvPr>
            <p:ph type="ftr" sz="quarter" idx="11"/>
          </p:nvPr>
        </p:nvSpPr>
        <p:spPr/>
        <p:txBody>
          <a:bodyPr/>
          <a:lstStyle/>
          <a:p>
            <a:endParaRPr lang="it-IT">
              <a:solidFill>
                <a:srgbClr val="775F55"/>
              </a:solidFill>
            </a:endParaRPr>
          </a:p>
        </p:txBody>
      </p:sp>
      <p:sp>
        <p:nvSpPr>
          <p:cNvPr id="6" name="Segnaposto numero diapositiva 5"/>
          <p:cNvSpPr>
            <a:spLocks noGrp="1"/>
          </p:cNvSpPr>
          <p:nvPr>
            <p:ph type="sldNum" sz="quarter" idx="12"/>
          </p:nvPr>
        </p:nvSpPr>
        <p:spPr/>
        <p:txBody>
          <a:bodyPr/>
          <a:lstStyle>
            <a:lvl1pPr>
              <a:defRPr>
                <a:solidFill>
                  <a:srgbClr val="FFFFFF"/>
                </a:solidFill>
              </a:defRPr>
            </a:lvl1pPr>
          </a:lstStyle>
          <a:p>
            <a:fld id="{69496556-47C1-4D8E-ACE6-C90BF7B3C9D0}" type="slidenum">
              <a:rPr lang="it-IT" smtClean="0"/>
              <a:pPr/>
              <a:t>‹nr.›</a:t>
            </a:fld>
            <a:endParaRPr lang="it-IT"/>
          </a:p>
        </p:txBody>
      </p:sp>
      <p:sp>
        <p:nvSpPr>
          <p:cNvPr id="8" name="Segnaposto contenuto 7"/>
          <p:cNvSpPr>
            <a:spLocks noGrp="1"/>
          </p:cNvSpPr>
          <p:nvPr>
            <p:ph sz="quarter" idx="1"/>
          </p:nvPr>
        </p:nvSpPr>
        <p:spPr>
          <a:xfrm>
            <a:off x="612648" y="1600200"/>
            <a:ext cx="8153400" cy="44958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extLst>
      <p:ext uri="{BB962C8B-B14F-4D97-AF65-F5344CB8AC3E}">
        <p14:creationId xmlns:p14="http://schemas.microsoft.com/office/powerpoint/2010/main" val="41650690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1"/>
      </p:bgRef>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7" name="Rettangolo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ttangolo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ttangolo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olo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BE3A528C-21F0-424C-91FB-1B4800389934}" type="datetimeFigureOut">
              <a:rPr lang="it-IT" smtClean="0">
                <a:solidFill>
                  <a:srgbClr val="775F55"/>
                </a:solidFill>
              </a:rPr>
              <a:pPr/>
              <a:t>28/04/2014</a:t>
            </a:fld>
            <a:endParaRPr lang="it-IT">
              <a:solidFill>
                <a:srgbClr val="775F55"/>
              </a:solidFill>
            </a:endParaRPr>
          </a:p>
        </p:txBody>
      </p:sp>
      <p:sp>
        <p:nvSpPr>
          <p:cNvPr id="13" name="Segnaposto numero diapositiva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9496556-47C1-4D8E-ACE6-C90BF7B3C9D0}" type="slidenum">
              <a:rPr lang="it-IT" smtClean="0"/>
              <a:pPr/>
              <a:t>‹nr.›</a:t>
            </a:fld>
            <a:endParaRPr lang="it-IT"/>
          </a:p>
        </p:txBody>
      </p:sp>
      <p:sp>
        <p:nvSpPr>
          <p:cNvPr id="14" name="Segnaposto piè di pagina 13"/>
          <p:cNvSpPr>
            <a:spLocks noGrp="1"/>
          </p:cNvSpPr>
          <p:nvPr>
            <p:ph type="ftr" sz="quarter" idx="12"/>
          </p:nvPr>
        </p:nvSpPr>
        <p:spPr/>
        <p:txBody>
          <a:bodyPr/>
          <a:lstStyle/>
          <a:p>
            <a:endParaRPr lang="it-IT">
              <a:solidFill>
                <a:srgbClr val="775F55"/>
              </a:solidFill>
            </a:endParaRPr>
          </a:p>
        </p:txBody>
      </p:sp>
    </p:spTree>
    <p:extLst>
      <p:ext uri="{BB962C8B-B14F-4D97-AF65-F5344CB8AC3E}">
        <p14:creationId xmlns:p14="http://schemas.microsoft.com/office/powerpoint/2010/main" val="2396898916"/>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9" name="Segnaposto contenuto 8"/>
          <p:cNvSpPr>
            <a:spLocks noGrp="1"/>
          </p:cNvSpPr>
          <p:nvPr>
            <p:ph sz="quarter" idx="1"/>
          </p:nvPr>
        </p:nvSpPr>
        <p:spPr>
          <a:xfrm>
            <a:off x="609600" y="1589567"/>
            <a:ext cx="38862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844901" y="1589567"/>
            <a:ext cx="38862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8" name="Segnaposto data 7"/>
          <p:cNvSpPr>
            <a:spLocks noGrp="1"/>
          </p:cNvSpPr>
          <p:nvPr>
            <p:ph type="dt" sz="half" idx="15"/>
          </p:nvPr>
        </p:nvSpPr>
        <p:spPr/>
        <p:txBody>
          <a:bodyPr rtlCol="0"/>
          <a:lstStyle/>
          <a:p>
            <a:fld id="{BE3A528C-21F0-424C-91FB-1B4800389934}" type="datetimeFigureOut">
              <a:rPr lang="it-IT" smtClean="0">
                <a:solidFill>
                  <a:srgbClr val="775F55"/>
                </a:solidFill>
              </a:rPr>
              <a:pPr/>
              <a:t>28/04/2014</a:t>
            </a:fld>
            <a:endParaRPr lang="it-IT">
              <a:solidFill>
                <a:srgbClr val="775F55"/>
              </a:solidFill>
            </a:endParaRPr>
          </a:p>
        </p:txBody>
      </p:sp>
      <p:sp>
        <p:nvSpPr>
          <p:cNvPr id="10" name="Segnaposto numero diapositiva 9"/>
          <p:cNvSpPr>
            <a:spLocks noGrp="1"/>
          </p:cNvSpPr>
          <p:nvPr>
            <p:ph type="sldNum" sz="quarter" idx="16"/>
          </p:nvPr>
        </p:nvSpPr>
        <p:spPr/>
        <p:txBody>
          <a:bodyPr rtlCol="0"/>
          <a:lstStyle/>
          <a:p>
            <a:fld id="{69496556-47C1-4D8E-ACE6-C90BF7B3C9D0}" type="slidenum">
              <a:rPr lang="it-IT" smtClean="0"/>
              <a:pPr/>
              <a:t>‹nr.›</a:t>
            </a:fld>
            <a:endParaRPr lang="it-IT"/>
          </a:p>
        </p:txBody>
      </p:sp>
      <p:sp>
        <p:nvSpPr>
          <p:cNvPr id="12" name="Segnaposto piè di pagina 11"/>
          <p:cNvSpPr>
            <a:spLocks noGrp="1"/>
          </p:cNvSpPr>
          <p:nvPr>
            <p:ph type="ftr" sz="quarter" idx="17"/>
          </p:nvPr>
        </p:nvSpPr>
        <p:spPr/>
        <p:txBody>
          <a:bodyPr rtlCol="0"/>
          <a:lstStyle/>
          <a:p>
            <a:endParaRPr lang="it-IT">
              <a:solidFill>
                <a:srgbClr val="775F55"/>
              </a:solidFill>
            </a:endParaRPr>
          </a:p>
        </p:txBody>
      </p:sp>
    </p:spTree>
    <p:extLst>
      <p:ext uri="{BB962C8B-B14F-4D97-AF65-F5344CB8AC3E}">
        <p14:creationId xmlns:p14="http://schemas.microsoft.com/office/powerpoint/2010/main" val="31285786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33400" y="273050"/>
            <a:ext cx="8153400" cy="869950"/>
          </a:xfrm>
        </p:spPr>
        <p:txBody>
          <a:bodyPr anchor="ctr"/>
          <a:lstStyle>
            <a:lvl1pPr>
              <a:defRPr/>
            </a:lvl1pPr>
          </a:lstStyle>
          <a:p>
            <a:r>
              <a:rPr kumimoji="0" lang="it-IT" smtClean="0"/>
              <a:t>Fare clic per modificare lo stile del titolo</a:t>
            </a:r>
            <a:endParaRPr kumimoji="0" lang="en-US"/>
          </a:p>
        </p:txBody>
      </p:sp>
      <p:sp>
        <p:nvSpPr>
          <p:cNvPr id="11" name="Segnaposto contenuto 10"/>
          <p:cNvSpPr>
            <a:spLocks noGrp="1"/>
          </p:cNvSpPr>
          <p:nvPr>
            <p:ph sz="quarter" idx="2"/>
          </p:nvPr>
        </p:nvSpPr>
        <p:spPr>
          <a:xfrm>
            <a:off x="609600" y="2438400"/>
            <a:ext cx="3886200" cy="35814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800600" y="2438400"/>
            <a:ext cx="3886200" cy="35814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5"/>
          </p:nvPr>
        </p:nvSpPr>
        <p:spPr/>
        <p:txBody>
          <a:bodyPr rtlCol="0"/>
          <a:lstStyle/>
          <a:p>
            <a:fld id="{BE3A528C-21F0-424C-91FB-1B4800389934}" type="datetimeFigureOut">
              <a:rPr lang="it-IT" smtClean="0">
                <a:solidFill>
                  <a:srgbClr val="775F55"/>
                </a:solidFill>
              </a:rPr>
              <a:pPr/>
              <a:t>28/04/2014</a:t>
            </a:fld>
            <a:endParaRPr lang="it-IT">
              <a:solidFill>
                <a:srgbClr val="775F55"/>
              </a:solidFill>
            </a:endParaRPr>
          </a:p>
        </p:txBody>
      </p:sp>
      <p:sp>
        <p:nvSpPr>
          <p:cNvPr id="12" name="Segnaposto numero diapositiva 11"/>
          <p:cNvSpPr>
            <a:spLocks noGrp="1"/>
          </p:cNvSpPr>
          <p:nvPr>
            <p:ph type="sldNum" sz="quarter" idx="16"/>
          </p:nvPr>
        </p:nvSpPr>
        <p:spPr/>
        <p:txBody>
          <a:bodyPr rtlCol="0"/>
          <a:lstStyle/>
          <a:p>
            <a:fld id="{69496556-47C1-4D8E-ACE6-C90BF7B3C9D0}" type="slidenum">
              <a:rPr lang="it-IT" smtClean="0"/>
              <a:pPr/>
              <a:t>‹nr.›</a:t>
            </a:fld>
            <a:endParaRPr lang="it-IT"/>
          </a:p>
        </p:txBody>
      </p:sp>
      <p:sp>
        <p:nvSpPr>
          <p:cNvPr id="14" name="Segnaposto piè di pagina 13"/>
          <p:cNvSpPr>
            <a:spLocks noGrp="1"/>
          </p:cNvSpPr>
          <p:nvPr>
            <p:ph type="ftr" sz="quarter" idx="17"/>
          </p:nvPr>
        </p:nvSpPr>
        <p:spPr/>
        <p:txBody>
          <a:bodyPr rtlCol="0"/>
          <a:lstStyle/>
          <a:p>
            <a:endParaRPr lang="it-IT">
              <a:solidFill>
                <a:srgbClr val="775F55"/>
              </a:solidFill>
            </a:endParaRPr>
          </a:p>
        </p:txBody>
      </p:sp>
      <p:sp>
        <p:nvSpPr>
          <p:cNvPr id="16" name="Segnaposto testo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5" name="Segnaposto testo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extLst>
      <p:ext uri="{BB962C8B-B14F-4D97-AF65-F5344CB8AC3E}">
        <p14:creationId xmlns:p14="http://schemas.microsoft.com/office/powerpoint/2010/main" val="422368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47104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BE3A528C-21F0-424C-91FB-1B4800389934}" type="datetimeFigureOut">
              <a:rPr lang="it-IT" smtClean="0">
                <a:solidFill>
                  <a:srgbClr val="775F55"/>
                </a:solidFill>
              </a:rPr>
              <a:pPr/>
              <a:t>28/04/2014</a:t>
            </a:fld>
            <a:endParaRPr lang="it-IT">
              <a:solidFill>
                <a:srgbClr val="775F55"/>
              </a:solidFill>
            </a:endParaRPr>
          </a:p>
        </p:txBody>
      </p:sp>
      <p:sp>
        <p:nvSpPr>
          <p:cNvPr id="4" name="Segnaposto piè di pagina 3"/>
          <p:cNvSpPr>
            <a:spLocks noGrp="1"/>
          </p:cNvSpPr>
          <p:nvPr>
            <p:ph type="ftr" sz="quarter" idx="11"/>
          </p:nvPr>
        </p:nvSpPr>
        <p:spPr/>
        <p:txBody>
          <a:bodyPr/>
          <a:lstStyle/>
          <a:p>
            <a:endParaRPr lang="it-IT">
              <a:solidFill>
                <a:srgbClr val="775F55"/>
              </a:solidFill>
            </a:endParaRPr>
          </a:p>
        </p:txBody>
      </p:sp>
      <p:sp>
        <p:nvSpPr>
          <p:cNvPr id="5" name="Segnaposto numero diapositiva 4"/>
          <p:cNvSpPr>
            <a:spLocks noGrp="1"/>
          </p:cNvSpPr>
          <p:nvPr>
            <p:ph type="sldNum" sz="quarter" idx="12"/>
          </p:nvPr>
        </p:nvSpPr>
        <p:spPr/>
        <p:txBody>
          <a:bodyPr/>
          <a:lstStyle>
            <a:lvl1pPr>
              <a:defRPr>
                <a:solidFill>
                  <a:srgbClr val="FFFFFF"/>
                </a:solidFill>
              </a:defRPr>
            </a:lvl1pPr>
          </a:lstStyle>
          <a:p>
            <a:fld id="{69496556-47C1-4D8E-ACE6-C90BF7B3C9D0}" type="slidenum">
              <a:rPr lang="it-IT" smtClean="0"/>
              <a:pPr/>
              <a:t>‹nr.›</a:t>
            </a:fld>
            <a:endParaRPr lang="it-IT"/>
          </a:p>
        </p:txBody>
      </p:sp>
    </p:spTree>
    <p:extLst>
      <p:ext uri="{BB962C8B-B14F-4D97-AF65-F5344CB8AC3E}">
        <p14:creationId xmlns:p14="http://schemas.microsoft.com/office/powerpoint/2010/main" val="35362064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E3A528C-21F0-424C-91FB-1B4800389934}" type="datetimeFigureOut">
              <a:rPr lang="it-IT" smtClean="0">
                <a:solidFill>
                  <a:srgbClr val="775F55"/>
                </a:solidFill>
              </a:rPr>
              <a:pPr/>
              <a:t>28/04/2014</a:t>
            </a:fld>
            <a:endParaRPr lang="it-IT">
              <a:solidFill>
                <a:srgbClr val="775F55"/>
              </a:solidFill>
            </a:endParaRPr>
          </a:p>
        </p:txBody>
      </p:sp>
      <p:sp>
        <p:nvSpPr>
          <p:cNvPr id="3" name="Segnaposto piè di pagina 2"/>
          <p:cNvSpPr>
            <a:spLocks noGrp="1"/>
          </p:cNvSpPr>
          <p:nvPr>
            <p:ph type="ftr" sz="quarter" idx="11"/>
          </p:nvPr>
        </p:nvSpPr>
        <p:spPr/>
        <p:txBody>
          <a:bodyPr/>
          <a:lstStyle/>
          <a:p>
            <a:endParaRPr lang="it-IT">
              <a:solidFill>
                <a:srgbClr val="775F55"/>
              </a:solidFill>
            </a:endParaRPr>
          </a:p>
        </p:txBody>
      </p:sp>
      <p:sp>
        <p:nvSpPr>
          <p:cNvPr id="4" name="Segnaposto numero diapositiva 3"/>
          <p:cNvSpPr>
            <a:spLocks noGrp="1"/>
          </p:cNvSpPr>
          <p:nvPr>
            <p:ph type="sldNum" sz="quarter" idx="12"/>
          </p:nvPr>
        </p:nvSpPr>
        <p:spPr>
          <a:xfrm>
            <a:off x="0" y="6248400"/>
            <a:ext cx="533400" cy="381000"/>
          </a:xfrm>
        </p:spPr>
        <p:txBody>
          <a:bodyPr/>
          <a:lstStyle>
            <a:lvl1pPr>
              <a:defRPr>
                <a:solidFill>
                  <a:schemeClr val="tx2"/>
                </a:solidFill>
              </a:defRPr>
            </a:lvl1pPr>
          </a:lstStyle>
          <a:p>
            <a:fld id="{69496556-47C1-4D8E-ACE6-C90BF7B3C9D0}" type="slidenum">
              <a:rPr lang="it-IT" smtClean="0">
                <a:solidFill>
                  <a:srgbClr val="775F55"/>
                </a:solidFill>
              </a:rPr>
              <a:pPr/>
              <a:t>‹nr.›</a:t>
            </a:fld>
            <a:endParaRPr lang="it-IT">
              <a:solidFill>
                <a:srgbClr val="775F55"/>
              </a:solidFill>
            </a:endParaRPr>
          </a:p>
        </p:txBody>
      </p:sp>
    </p:spTree>
    <p:extLst>
      <p:ext uri="{BB962C8B-B14F-4D97-AF65-F5344CB8AC3E}">
        <p14:creationId xmlns:p14="http://schemas.microsoft.com/office/powerpoint/2010/main" val="26758263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0"/>
            <a:ext cx="8077200" cy="869950"/>
          </a:xfrm>
        </p:spPr>
        <p:txBody>
          <a:bodyPr anchor="ctr"/>
          <a:lstStyle>
            <a:lvl1pPr algn="l">
              <a:buNone/>
              <a:defRPr sz="4400" b="0"/>
            </a:lvl1p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BE3A528C-21F0-424C-91FB-1B4800389934}" type="datetimeFigureOut">
              <a:rPr lang="it-IT" smtClean="0">
                <a:solidFill>
                  <a:srgbClr val="775F55"/>
                </a:solidFill>
              </a:rPr>
              <a:pPr/>
              <a:t>28/04/2014</a:t>
            </a:fld>
            <a:endParaRPr lang="it-IT">
              <a:solidFill>
                <a:srgbClr val="775F55"/>
              </a:solidFill>
            </a:endParaRPr>
          </a:p>
        </p:txBody>
      </p:sp>
      <p:sp>
        <p:nvSpPr>
          <p:cNvPr id="6" name="Segnaposto piè di pagina 5"/>
          <p:cNvSpPr>
            <a:spLocks noGrp="1"/>
          </p:cNvSpPr>
          <p:nvPr>
            <p:ph type="ftr" sz="quarter" idx="11"/>
          </p:nvPr>
        </p:nvSpPr>
        <p:spPr/>
        <p:txBody>
          <a:bodyPr/>
          <a:lstStyle/>
          <a:p>
            <a:endParaRPr lang="it-IT">
              <a:solidFill>
                <a:srgbClr val="775F55"/>
              </a:solidFill>
            </a:endParaRPr>
          </a:p>
        </p:txBody>
      </p:sp>
      <p:sp>
        <p:nvSpPr>
          <p:cNvPr id="7" name="Segnaposto numero diapositiva 6"/>
          <p:cNvSpPr>
            <a:spLocks noGrp="1"/>
          </p:cNvSpPr>
          <p:nvPr>
            <p:ph type="sldNum" sz="quarter" idx="12"/>
          </p:nvPr>
        </p:nvSpPr>
        <p:spPr/>
        <p:txBody>
          <a:bodyPr/>
          <a:lstStyle>
            <a:lvl1pPr>
              <a:defRPr>
                <a:solidFill>
                  <a:srgbClr val="FFFFFF"/>
                </a:solidFill>
              </a:defRPr>
            </a:lvl1pPr>
          </a:lstStyle>
          <a:p>
            <a:fld id="{69496556-47C1-4D8E-ACE6-C90BF7B3C9D0}" type="slidenum">
              <a:rPr lang="it-IT" smtClean="0"/>
              <a:pPr/>
              <a:t>‹nr.›</a:t>
            </a:fld>
            <a:endParaRPr lang="it-IT"/>
          </a:p>
        </p:txBody>
      </p:sp>
      <p:sp>
        <p:nvSpPr>
          <p:cNvPr id="3" name="Segnaposto testo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9" name="Segnaposto contenuto 8"/>
          <p:cNvSpPr>
            <a:spLocks noGrp="1"/>
          </p:cNvSpPr>
          <p:nvPr>
            <p:ph sz="quarter" idx="1"/>
          </p:nvPr>
        </p:nvSpPr>
        <p:spPr>
          <a:xfrm>
            <a:off x="2362200" y="1752600"/>
            <a:ext cx="6400800" cy="44196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extLst>
      <p:ext uri="{BB962C8B-B14F-4D97-AF65-F5344CB8AC3E}">
        <p14:creationId xmlns:p14="http://schemas.microsoft.com/office/powerpoint/2010/main" val="15370995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3">
        <a:schemeClr val="bg2"/>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smtClean="0"/>
              <a:t>Fare clic per modificare stili del testo dello schema</a:t>
            </a:r>
          </a:p>
        </p:txBody>
      </p:sp>
      <p:sp>
        <p:nvSpPr>
          <p:cNvPr id="8" name="Rettangolo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ttangolo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ttangolo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olo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it-IT" smtClean="0"/>
              <a:t>Fare clic per modificare lo stile del titolo</a:t>
            </a:r>
            <a:endParaRPr kumimoji="0" lang="en-US"/>
          </a:p>
        </p:txBody>
      </p:sp>
      <p:sp>
        <p:nvSpPr>
          <p:cNvPr id="11" name="Rettangolo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egnaposto data 11"/>
          <p:cNvSpPr>
            <a:spLocks noGrp="1"/>
          </p:cNvSpPr>
          <p:nvPr>
            <p:ph type="dt" sz="half" idx="10"/>
          </p:nvPr>
        </p:nvSpPr>
        <p:spPr>
          <a:xfrm>
            <a:off x="6248400" y="6248400"/>
            <a:ext cx="2667000" cy="365125"/>
          </a:xfrm>
        </p:spPr>
        <p:txBody>
          <a:bodyPr rtlCol="0"/>
          <a:lstStyle/>
          <a:p>
            <a:fld id="{BE3A528C-21F0-424C-91FB-1B4800389934}" type="datetimeFigureOut">
              <a:rPr lang="it-IT" smtClean="0">
                <a:solidFill>
                  <a:srgbClr val="775F55"/>
                </a:solidFill>
              </a:rPr>
              <a:pPr/>
              <a:t>28/04/2014</a:t>
            </a:fld>
            <a:endParaRPr lang="it-IT">
              <a:solidFill>
                <a:srgbClr val="775F55"/>
              </a:solidFill>
            </a:endParaRPr>
          </a:p>
        </p:txBody>
      </p:sp>
      <p:sp>
        <p:nvSpPr>
          <p:cNvPr id="13" name="Segnaposto numero diapositiva 12"/>
          <p:cNvSpPr>
            <a:spLocks noGrp="1"/>
          </p:cNvSpPr>
          <p:nvPr>
            <p:ph type="sldNum" sz="quarter" idx="11"/>
          </p:nvPr>
        </p:nvSpPr>
        <p:spPr>
          <a:xfrm>
            <a:off x="0" y="4667249"/>
            <a:ext cx="1447800" cy="663578"/>
          </a:xfrm>
        </p:spPr>
        <p:txBody>
          <a:bodyPr rtlCol="0"/>
          <a:lstStyle>
            <a:lvl1pPr>
              <a:defRPr sz="2800"/>
            </a:lvl1pPr>
          </a:lstStyle>
          <a:p>
            <a:fld id="{69496556-47C1-4D8E-ACE6-C90BF7B3C9D0}" type="slidenum">
              <a:rPr lang="it-IT" smtClean="0"/>
              <a:pPr/>
              <a:t>‹nr.›</a:t>
            </a:fld>
            <a:endParaRPr lang="it-IT"/>
          </a:p>
        </p:txBody>
      </p:sp>
      <p:sp>
        <p:nvSpPr>
          <p:cNvPr id="14" name="Segnaposto piè di pagina 13"/>
          <p:cNvSpPr>
            <a:spLocks noGrp="1"/>
          </p:cNvSpPr>
          <p:nvPr>
            <p:ph type="ftr" sz="quarter" idx="12"/>
          </p:nvPr>
        </p:nvSpPr>
        <p:spPr>
          <a:xfrm>
            <a:off x="1600200" y="6248206"/>
            <a:ext cx="4572000" cy="365125"/>
          </a:xfrm>
        </p:spPr>
        <p:txBody>
          <a:bodyPr rtlCol="0"/>
          <a:lstStyle/>
          <a:p>
            <a:endParaRPr lang="it-IT">
              <a:solidFill>
                <a:srgbClr val="775F55"/>
              </a:solidFill>
            </a:endParaRPr>
          </a:p>
        </p:txBody>
      </p:sp>
      <p:sp>
        <p:nvSpPr>
          <p:cNvPr id="3" name="Segnaposto immagin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it-IT" smtClean="0"/>
              <a:t>Fare clic sull'icona per inserire un'immagine</a:t>
            </a:r>
            <a:endParaRPr kumimoji="0" lang="en-US" dirty="0"/>
          </a:p>
        </p:txBody>
      </p:sp>
    </p:spTree>
    <p:extLst>
      <p:ext uri="{BB962C8B-B14F-4D97-AF65-F5344CB8AC3E}">
        <p14:creationId xmlns:p14="http://schemas.microsoft.com/office/powerpoint/2010/main" val="3337648773"/>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BE3A528C-21F0-424C-91FB-1B4800389934}" type="datetimeFigureOut">
              <a:rPr lang="it-IT" smtClean="0">
                <a:solidFill>
                  <a:srgbClr val="775F55"/>
                </a:solidFill>
              </a:rPr>
              <a:pPr/>
              <a:t>28/04/2014</a:t>
            </a:fld>
            <a:endParaRPr lang="it-IT">
              <a:solidFill>
                <a:srgbClr val="775F55"/>
              </a:solidFill>
            </a:endParaRPr>
          </a:p>
        </p:txBody>
      </p:sp>
      <p:sp>
        <p:nvSpPr>
          <p:cNvPr id="5" name="Segnaposto piè di pagina 4"/>
          <p:cNvSpPr>
            <a:spLocks noGrp="1"/>
          </p:cNvSpPr>
          <p:nvPr>
            <p:ph type="ftr" sz="quarter" idx="11"/>
          </p:nvPr>
        </p:nvSpPr>
        <p:spPr/>
        <p:txBody>
          <a:bodyPr/>
          <a:lstStyle/>
          <a:p>
            <a:endParaRPr lang="it-IT">
              <a:solidFill>
                <a:srgbClr val="775F55"/>
              </a:solidFill>
            </a:endParaRPr>
          </a:p>
        </p:txBody>
      </p:sp>
      <p:sp>
        <p:nvSpPr>
          <p:cNvPr id="6" name="Segnaposto numero diapositiva 5"/>
          <p:cNvSpPr>
            <a:spLocks noGrp="1"/>
          </p:cNvSpPr>
          <p:nvPr>
            <p:ph type="sldNum" sz="quarter" idx="12"/>
          </p:nvPr>
        </p:nvSpPr>
        <p:spPr/>
        <p:txBody>
          <a:bodyPr/>
          <a:lstStyle/>
          <a:p>
            <a:fld id="{69496556-47C1-4D8E-ACE6-C90BF7B3C9D0}" type="slidenum">
              <a:rPr lang="it-IT" smtClean="0"/>
              <a:pPr/>
              <a:t>‹nr.›</a:t>
            </a:fld>
            <a:endParaRPr lang="it-IT"/>
          </a:p>
        </p:txBody>
      </p:sp>
    </p:spTree>
    <p:extLst>
      <p:ext uri="{BB962C8B-B14F-4D97-AF65-F5344CB8AC3E}">
        <p14:creationId xmlns:p14="http://schemas.microsoft.com/office/powerpoint/2010/main" val="41598966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1"/>
      </p:bgRef>
    </p:bg>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53200" y="609600"/>
            <a:ext cx="2057400" cy="55165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609600"/>
            <a:ext cx="5562600" cy="5516564"/>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6553200" y="6248402"/>
            <a:ext cx="2209800" cy="365125"/>
          </a:xfrm>
        </p:spPr>
        <p:txBody>
          <a:bodyPr/>
          <a:lstStyle/>
          <a:p>
            <a:fld id="{BE3A528C-21F0-424C-91FB-1B4800389934}" type="datetimeFigureOut">
              <a:rPr lang="it-IT" smtClean="0">
                <a:solidFill>
                  <a:srgbClr val="775F55"/>
                </a:solidFill>
              </a:rPr>
              <a:pPr/>
              <a:t>28/04/2014</a:t>
            </a:fld>
            <a:endParaRPr lang="it-IT">
              <a:solidFill>
                <a:srgbClr val="775F55"/>
              </a:solidFill>
            </a:endParaRPr>
          </a:p>
        </p:txBody>
      </p:sp>
      <p:sp>
        <p:nvSpPr>
          <p:cNvPr id="5" name="Segnaposto piè di pagina 4"/>
          <p:cNvSpPr>
            <a:spLocks noGrp="1"/>
          </p:cNvSpPr>
          <p:nvPr>
            <p:ph type="ftr" sz="quarter" idx="11"/>
          </p:nvPr>
        </p:nvSpPr>
        <p:spPr>
          <a:xfrm>
            <a:off x="457201" y="6248207"/>
            <a:ext cx="5573483" cy="365125"/>
          </a:xfrm>
        </p:spPr>
        <p:txBody>
          <a:bodyPr/>
          <a:lstStyle/>
          <a:p>
            <a:endParaRPr lang="it-IT">
              <a:solidFill>
                <a:srgbClr val="775F55"/>
              </a:solidFill>
            </a:endParaRPr>
          </a:p>
        </p:txBody>
      </p:sp>
      <p:sp>
        <p:nvSpPr>
          <p:cNvPr id="7" name="Rettangolo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ttangolo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ttangolo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egnaposto numero diapositiva 5"/>
          <p:cNvSpPr>
            <a:spLocks noGrp="1"/>
          </p:cNvSpPr>
          <p:nvPr>
            <p:ph type="sldNum" sz="quarter" idx="12"/>
          </p:nvPr>
        </p:nvSpPr>
        <p:spPr>
          <a:xfrm rot="5400000">
            <a:off x="5989638" y="144462"/>
            <a:ext cx="533400" cy="244476"/>
          </a:xfrm>
        </p:spPr>
        <p:txBody>
          <a:bodyPr/>
          <a:lstStyle/>
          <a:p>
            <a:fld id="{69496556-47C1-4D8E-ACE6-C90BF7B3C9D0}" type="slidenum">
              <a:rPr lang="it-IT" smtClean="0"/>
              <a:pPr/>
              <a:t>‹nr.›</a:t>
            </a:fld>
            <a:endParaRPr lang="it-IT"/>
          </a:p>
        </p:txBody>
      </p:sp>
    </p:spTree>
    <p:extLst>
      <p:ext uri="{BB962C8B-B14F-4D97-AF65-F5344CB8AC3E}">
        <p14:creationId xmlns:p14="http://schemas.microsoft.com/office/powerpoint/2010/main" val="463682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Tree>
    <p:extLst>
      <p:ext uri="{BB962C8B-B14F-4D97-AF65-F5344CB8AC3E}">
        <p14:creationId xmlns:p14="http://schemas.microsoft.com/office/powerpoint/2010/main" val="2602195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1840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78275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30182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323850" y="323850"/>
            <a:ext cx="8348663" cy="381000"/>
          </a:xfrm>
          <a:prstGeom prst="rect">
            <a:avLst/>
          </a:prstGeom>
          <a:solidFill>
            <a:srgbClr val="77D10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 tIns="0" rIns="18000" bIns="0" numCol="1" anchor="t" anchorCtr="0" compatLnSpc="1">
            <a:prstTxWarp prst="textNoShape">
              <a:avLst/>
            </a:prstTxWarp>
          </a:bodyPr>
          <a:lstStyle/>
          <a:p>
            <a:pPr lvl="0"/>
            <a:r>
              <a:rPr lang="en-GB" altLang="fr-FR" noProof="0" dirty="0" smtClean="0"/>
              <a:t>Click to edit Master title style</a:t>
            </a:r>
          </a:p>
        </p:txBody>
      </p:sp>
      <p:sp>
        <p:nvSpPr>
          <p:cNvPr id="23555" name="Rectangle 3"/>
          <p:cNvSpPr>
            <a:spLocks noGrp="1" noChangeArrowheads="1"/>
          </p:cNvSpPr>
          <p:nvPr>
            <p:ph type="body" idx="1"/>
          </p:nvPr>
        </p:nvSpPr>
        <p:spPr bwMode="auto">
          <a:xfrm>
            <a:off x="323850" y="1600200"/>
            <a:ext cx="8348663"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 tIns="0" rIns="18000" bIns="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endParaRPr lang="en-GB" altLang="fr-FR" smtClean="0"/>
          </a:p>
        </p:txBody>
      </p:sp>
      <p:pic>
        <p:nvPicPr>
          <p:cNvPr id="4" name="Afbeelding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378191" y="6381750"/>
            <a:ext cx="1771650" cy="476250"/>
          </a:xfrm>
          <a:prstGeom prst="rect">
            <a:avLst/>
          </a:prstGeom>
        </p:spPr>
      </p:pic>
    </p:spTree>
    <p:extLst>
      <p:ext uri="{BB962C8B-B14F-4D97-AF65-F5344CB8AC3E}">
        <p14:creationId xmlns:p14="http://schemas.microsoft.com/office/powerpoint/2010/main" val="476054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dt="0"/>
  <p:txStyles>
    <p:titleStyle>
      <a:lvl1pPr algn="l" rtl="0" eaLnBrk="0" fontAlgn="base" hangingPunct="0">
        <a:spcBef>
          <a:spcPct val="0"/>
        </a:spcBef>
        <a:spcAft>
          <a:spcPct val="0"/>
        </a:spcAft>
        <a:defRPr sz="2500">
          <a:solidFill>
            <a:srgbClr val="FFFFFF"/>
          </a:solidFill>
          <a:latin typeface="+mj-lt"/>
          <a:ea typeface="+mj-ea"/>
          <a:cs typeface="+mj-cs"/>
        </a:defRPr>
      </a:lvl1pPr>
      <a:lvl2pPr algn="l" rtl="0" eaLnBrk="0" fontAlgn="base" hangingPunct="0">
        <a:spcBef>
          <a:spcPct val="0"/>
        </a:spcBef>
        <a:spcAft>
          <a:spcPct val="0"/>
        </a:spcAft>
        <a:defRPr sz="2500">
          <a:solidFill>
            <a:srgbClr val="FFFFFF"/>
          </a:solidFill>
          <a:latin typeface="Arial" charset="0"/>
        </a:defRPr>
      </a:lvl2pPr>
      <a:lvl3pPr algn="l" rtl="0" eaLnBrk="0" fontAlgn="base" hangingPunct="0">
        <a:spcBef>
          <a:spcPct val="0"/>
        </a:spcBef>
        <a:spcAft>
          <a:spcPct val="0"/>
        </a:spcAft>
        <a:defRPr sz="2500">
          <a:solidFill>
            <a:srgbClr val="FFFFFF"/>
          </a:solidFill>
          <a:latin typeface="Arial" charset="0"/>
        </a:defRPr>
      </a:lvl3pPr>
      <a:lvl4pPr algn="l" rtl="0" eaLnBrk="0" fontAlgn="base" hangingPunct="0">
        <a:spcBef>
          <a:spcPct val="0"/>
        </a:spcBef>
        <a:spcAft>
          <a:spcPct val="0"/>
        </a:spcAft>
        <a:defRPr sz="2500">
          <a:solidFill>
            <a:srgbClr val="FFFFFF"/>
          </a:solidFill>
          <a:latin typeface="Arial" charset="0"/>
        </a:defRPr>
      </a:lvl4pPr>
      <a:lvl5pPr algn="l" rtl="0" eaLnBrk="0" fontAlgn="base" hangingPunct="0">
        <a:spcBef>
          <a:spcPct val="0"/>
        </a:spcBef>
        <a:spcAft>
          <a:spcPct val="0"/>
        </a:spcAft>
        <a:defRPr sz="2500">
          <a:solidFill>
            <a:srgbClr val="FFFFFF"/>
          </a:solidFill>
          <a:latin typeface="Arial" charset="0"/>
        </a:defRPr>
      </a:lvl5pPr>
      <a:lvl6pPr marL="457200" algn="l" rtl="0" eaLnBrk="1" fontAlgn="base" hangingPunct="1">
        <a:spcBef>
          <a:spcPct val="0"/>
        </a:spcBef>
        <a:spcAft>
          <a:spcPct val="0"/>
        </a:spcAft>
        <a:defRPr sz="2500">
          <a:solidFill>
            <a:srgbClr val="FFFFFF"/>
          </a:solidFill>
          <a:latin typeface="Arial" charset="0"/>
        </a:defRPr>
      </a:lvl6pPr>
      <a:lvl7pPr marL="914400" algn="l" rtl="0" eaLnBrk="1" fontAlgn="base" hangingPunct="1">
        <a:spcBef>
          <a:spcPct val="0"/>
        </a:spcBef>
        <a:spcAft>
          <a:spcPct val="0"/>
        </a:spcAft>
        <a:defRPr sz="2500">
          <a:solidFill>
            <a:srgbClr val="FFFFFF"/>
          </a:solidFill>
          <a:latin typeface="Arial" charset="0"/>
        </a:defRPr>
      </a:lvl7pPr>
      <a:lvl8pPr marL="1371600" algn="l" rtl="0" eaLnBrk="1" fontAlgn="base" hangingPunct="1">
        <a:spcBef>
          <a:spcPct val="0"/>
        </a:spcBef>
        <a:spcAft>
          <a:spcPct val="0"/>
        </a:spcAft>
        <a:defRPr sz="2500">
          <a:solidFill>
            <a:srgbClr val="FFFFFF"/>
          </a:solidFill>
          <a:latin typeface="Arial" charset="0"/>
        </a:defRPr>
      </a:lvl8pPr>
      <a:lvl9pPr marL="1828800" algn="l" rtl="0" eaLnBrk="1" fontAlgn="base" hangingPunct="1">
        <a:spcBef>
          <a:spcPct val="0"/>
        </a:spcBef>
        <a:spcAft>
          <a:spcPct val="0"/>
        </a:spcAft>
        <a:defRPr sz="2500">
          <a:solidFill>
            <a:srgbClr val="FFFFFF"/>
          </a:solidFill>
          <a:latin typeface="Arial" charset="0"/>
        </a:defRPr>
      </a:lvl9pPr>
    </p:titleStyle>
    <p:bodyStyle>
      <a:lvl1pPr marL="342900" indent="-342900" algn="l" rtl="0" eaLnBrk="0" fontAlgn="base" hangingPunct="0">
        <a:spcBef>
          <a:spcPct val="20000"/>
        </a:spcBef>
        <a:spcAft>
          <a:spcPct val="0"/>
        </a:spcAft>
        <a:buClr>
          <a:srgbClr val="00528D"/>
        </a:buClr>
        <a:buSzPct val="80000"/>
        <a:buFont typeface="Arial" pitchFamily="34"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9EC3DE"/>
        </a:buClr>
        <a:buSzPct val="80000"/>
        <a:buFont typeface="Arial" pitchFamily="34" charset="0"/>
        <a:buChar char="●"/>
        <a:defRPr sz="2200">
          <a:solidFill>
            <a:schemeClr val="tx1"/>
          </a:solidFill>
          <a:latin typeface="+mn-lt"/>
        </a:defRPr>
      </a:lvl2pPr>
      <a:lvl3pPr marL="1143000" indent="-228600" algn="l" rtl="0" eaLnBrk="0" fontAlgn="base" hangingPunct="0">
        <a:spcBef>
          <a:spcPct val="20000"/>
        </a:spcBef>
        <a:spcAft>
          <a:spcPct val="0"/>
        </a:spcAft>
        <a:buClr>
          <a:schemeClr val="hlink"/>
        </a:buClr>
        <a:buSzPct val="80000"/>
        <a:buFont typeface="Arial" pitchFamily="34" charset="0"/>
        <a:buChar char="○"/>
        <a:defRPr sz="2000">
          <a:solidFill>
            <a:schemeClr val="tx1"/>
          </a:solidFill>
          <a:latin typeface="+mn-lt"/>
        </a:defRPr>
      </a:lvl3pPr>
      <a:lvl4pPr marL="1600200" indent="-228600" algn="l" rtl="0" eaLnBrk="0" fontAlgn="base" hangingPunct="0">
        <a:spcBef>
          <a:spcPct val="20000"/>
        </a:spcBef>
        <a:spcAft>
          <a:spcPct val="0"/>
        </a:spcAft>
        <a:buClr>
          <a:schemeClr val="accent1"/>
        </a:buClr>
        <a:buSzPct val="80000"/>
        <a:buFont typeface="Arial" pitchFamily="34" charset="0"/>
        <a:buChar char="●"/>
        <a:defRPr>
          <a:solidFill>
            <a:schemeClr val="tx1"/>
          </a:solidFill>
          <a:latin typeface="+mn-lt"/>
        </a:defRPr>
      </a:lvl4pPr>
      <a:lvl5pPr marL="2057400" indent="-228600" algn="l" rtl="0" eaLnBrk="0" fontAlgn="base" hangingPunct="0">
        <a:spcBef>
          <a:spcPct val="20000"/>
        </a:spcBef>
        <a:spcAft>
          <a:spcPct val="0"/>
        </a:spcAft>
        <a:buClr>
          <a:schemeClr val="hlink"/>
        </a:buClr>
        <a:buSzPct val="80000"/>
        <a:buFont typeface="Arial" pitchFamily="34" charset="0"/>
        <a:buChar char="●"/>
        <a:defRPr sz="1600">
          <a:solidFill>
            <a:schemeClr val="tx1"/>
          </a:solidFill>
          <a:latin typeface="+mn-lt"/>
        </a:defRPr>
      </a:lvl5pPr>
      <a:lvl6pPr marL="2514600" indent="-228600" algn="l" rtl="0" eaLnBrk="1" fontAlgn="base" hangingPunct="1">
        <a:spcBef>
          <a:spcPct val="20000"/>
        </a:spcBef>
        <a:spcAft>
          <a:spcPct val="0"/>
        </a:spcAft>
        <a:buClr>
          <a:schemeClr val="hlink"/>
        </a:buClr>
        <a:buSzPct val="80000"/>
        <a:buFont typeface="Arial" charset="0"/>
        <a:buChar char="●"/>
        <a:defRPr sz="1600">
          <a:solidFill>
            <a:schemeClr val="tx1"/>
          </a:solidFill>
          <a:latin typeface="+mn-lt"/>
        </a:defRPr>
      </a:lvl6pPr>
      <a:lvl7pPr marL="2971800" indent="-228600" algn="l" rtl="0" eaLnBrk="1" fontAlgn="base" hangingPunct="1">
        <a:spcBef>
          <a:spcPct val="20000"/>
        </a:spcBef>
        <a:spcAft>
          <a:spcPct val="0"/>
        </a:spcAft>
        <a:buClr>
          <a:schemeClr val="hlink"/>
        </a:buClr>
        <a:buSzPct val="80000"/>
        <a:buFont typeface="Arial" charset="0"/>
        <a:buChar char="●"/>
        <a:defRPr sz="1600">
          <a:solidFill>
            <a:schemeClr val="tx1"/>
          </a:solidFill>
          <a:latin typeface="+mn-lt"/>
        </a:defRPr>
      </a:lvl7pPr>
      <a:lvl8pPr marL="3429000" indent="-228600" algn="l" rtl="0" eaLnBrk="1" fontAlgn="base" hangingPunct="1">
        <a:spcBef>
          <a:spcPct val="20000"/>
        </a:spcBef>
        <a:spcAft>
          <a:spcPct val="0"/>
        </a:spcAft>
        <a:buClr>
          <a:schemeClr val="hlink"/>
        </a:buClr>
        <a:buSzPct val="80000"/>
        <a:buFont typeface="Arial" charset="0"/>
        <a:buChar char="●"/>
        <a:defRPr sz="1600">
          <a:solidFill>
            <a:schemeClr val="tx1"/>
          </a:solidFill>
          <a:latin typeface="+mn-lt"/>
        </a:defRPr>
      </a:lvl8pPr>
      <a:lvl9pPr marL="3886200" indent="-228600" algn="l" rtl="0" eaLnBrk="1" fontAlgn="base" hangingPunct="1">
        <a:spcBef>
          <a:spcPct val="20000"/>
        </a:spcBef>
        <a:spcAft>
          <a:spcPct val="0"/>
        </a:spcAft>
        <a:buClr>
          <a:schemeClr val="hlink"/>
        </a:buClr>
        <a:buSzPct val="80000"/>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323850"/>
            <a:ext cx="8348663" cy="381000"/>
          </a:xfrm>
          <a:prstGeom prst="rect">
            <a:avLst/>
          </a:prstGeom>
          <a:solidFill>
            <a:schemeClr val="hlink"/>
          </a:solidFill>
          <a:ln w="9525">
            <a:noFill/>
            <a:miter lim="800000"/>
            <a:headEnd/>
            <a:tailEnd/>
          </a:ln>
        </p:spPr>
        <p:txBody>
          <a:bodyPr vert="horz" wrap="square" lIns="18000" tIns="0" rIns="18000" bIns="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23850" y="1600200"/>
            <a:ext cx="8348663" cy="4276725"/>
          </a:xfrm>
          <a:prstGeom prst="rect">
            <a:avLst/>
          </a:prstGeom>
          <a:noFill/>
          <a:ln w="9525">
            <a:noFill/>
            <a:miter lim="800000"/>
            <a:headEnd/>
            <a:tailEnd/>
          </a:ln>
        </p:spPr>
        <p:txBody>
          <a:bodyPr vert="horz" wrap="square" lIns="18000" tIns="0" rIns="1800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6" name="Rectangle 4"/>
          <p:cNvSpPr>
            <a:spLocks noGrp="1" noChangeArrowheads="1"/>
          </p:cNvSpPr>
          <p:nvPr>
            <p:ph type="dt" sz="half" idx="2"/>
          </p:nvPr>
        </p:nvSpPr>
        <p:spPr bwMode="auto">
          <a:xfrm>
            <a:off x="684213" y="6207125"/>
            <a:ext cx="2592387" cy="323850"/>
          </a:xfrm>
          <a:prstGeom prst="rect">
            <a:avLst/>
          </a:prstGeom>
          <a:noFill/>
          <a:ln>
            <a:noFill/>
          </a:ln>
          <a:effectLst/>
          <a:extLst/>
        </p:spPr>
        <p:txBody>
          <a:bodyPr vert="horz" wrap="square" lIns="0" tIns="0" rIns="0" bIns="0" numCol="1" anchor="b" anchorCtr="0" compatLnSpc="1">
            <a:prstTxWarp prst="textNoShape">
              <a:avLst/>
            </a:prstTxWarp>
          </a:bodyPr>
          <a:lstStyle>
            <a:lvl1pPr algn="l">
              <a:defRPr sz="1200" smtClean="0">
                <a:solidFill>
                  <a:srgbClr val="8D817B"/>
                </a:solidFill>
                <a:cs typeface="+mn-cs"/>
              </a:defRPr>
            </a:lvl1pPr>
          </a:lstStyle>
          <a:p>
            <a:pPr fontAlgn="base">
              <a:spcBef>
                <a:spcPct val="0"/>
              </a:spcBef>
              <a:spcAft>
                <a:spcPct val="0"/>
              </a:spcAft>
              <a:defRPr/>
            </a:pPr>
            <a:r>
              <a:rPr lang="fr-FR"/>
              <a:t>yourname © etui (year)</a:t>
            </a:r>
            <a:endParaRPr lang="en-US"/>
          </a:p>
        </p:txBody>
      </p:sp>
      <p:sp>
        <p:nvSpPr>
          <p:cNvPr id="23557" name="Rectangle 5"/>
          <p:cNvSpPr>
            <a:spLocks noGrp="1" noChangeArrowheads="1"/>
          </p:cNvSpPr>
          <p:nvPr>
            <p:ph type="ftr" sz="quarter" idx="3"/>
          </p:nvPr>
        </p:nvSpPr>
        <p:spPr bwMode="auto">
          <a:xfrm>
            <a:off x="3348038" y="6207125"/>
            <a:ext cx="4537075" cy="317500"/>
          </a:xfrm>
          <a:prstGeom prst="rect">
            <a:avLst/>
          </a:prstGeom>
          <a:noFill/>
          <a:ln>
            <a:noFill/>
          </a:ln>
          <a:effectLst/>
          <a:extLst/>
        </p:spPr>
        <p:txBody>
          <a:bodyPr vert="horz" wrap="square" lIns="0" tIns="0" rIns="0" bIns="0" numCol="1" anchor="b" anchorCtr="0" compatLnSpc="1">
            <a:prstTxWarp prst="textNoShape">
              <a:avLst/>
            </a:prstTxWarp>
          </a:bodyPr>
          <a:lstStyle>
            <a:lvl1pPr algn="l">
              <a:defRPr sz="1200" smtClean="0">
                <a:solidFill>
                  <a:srgbClr val="8D817B"/>
                </a:solidFill>
                <a:cs typeface="+mn-cs"/>
              </a:defRPr>
            </a:lvl1pPr>
          </a:lstStyle>
          <a:p>
            <a:pPr fontAlgn="base">
              <a:spcBef>
                <a:spcPct val="0"/>
              </a:spcBef>
              <a:spcAft>
                <a:spcPct val="0"/>
              </a:spcAft>
              <a:defRPr/>
            </a:pPr>
            <a:r>
              <a:rPr lang="en-US"/>
              <a:t>Christophe Degryse, 2014</a:t>
            </a:r>
          </a:p>
        </p:txBody>
      </p:sp>
      <p:sp>
        <p:nvSpPr>
          <p:cNvPr id="23558" name="Rectangle 6"/>
          <p:cNvSpPr>
            <a:spLocks noGrp="1" noChangeArrowheads="1"/>
          </p:cNvSpPr>
          <p:nvPr>
            <p:ph type="sldNum" sz="quarter" idx="4"/>
          </p:nvPr>
        </p:nvSpPr>
        <p:spPr bwMode="auto">
          <a:xfrm>
            <a:off x="323850" y="6207125"/>
            <a:ext cx="360363" cy="323850"/>
          </a:xfrm>
          <a:prstGeom prst="rect">
            <a:avLst/>
          </a:prstGeom>
          <a:noFill/>
          <a:ln>
            <a:noFill/>
          </a:ln>
          <a:effectLst/>
          <a:extLst/>
        </p:spPr>
        <p:txBody>
          <a:bodyPr vert="horz" wrap="square" lIns="0" tIns="0" rIns="0" bIns="0" numCol="1" anchor="b" anchorCtr="0" compatLnSpc="1">
            <a:prstTxWarp prst="textNoShape">
              <a:avLst/>
            </a:prstTxWarp>
          </a:bodyPr>
          <a:lstStyle>
            <a:lvl1pPr algn="l">
              <a:defRPr sz="1200">
                <a:solidFill>
                  <a:srgbClr val="8D817B"/>
                </a:solidFill>
                <a:cs typeface="+mn-cs"/>
              </a:defRPr>
            </a:lvl1pPr>
          </a:lstStyle>
          <a:p>
            <a:pPr fontAlgn="base">
              <a:spcBef>
                <a:spcPct val="0"/>
              </a:spcBef>
              <a:spcAft>
                <a:spcPct val="0"/>
              </a:spcAft>
              <a:defRPr/>
            </a:pPr>
            <a:fld id="{20745851-1EC1-4F7E-A47B-F08ACC19F076}" type="slidenum">
              <a:rPr lang="en-US"/>
              <a:pPr fontAlgn="base">
                <a:spcBef>
                  <a:spcPct val="0"/>
                </a:spcBef>
                <a:spcAft>
                  <a:spcPct val="0"/>
                </a:spcAft>
                <a:defRPr/>
              </a:pPr>
              <a:t>‹nr.›</a:t>
            </a:fld>
            <a:endParaRPr lang="en-US"/>
          </a:p>
        </p:txBody>
      </p:sp>
      <p:pic>
        <p:nvPicPr>
          <p:cNvPr id="1031" name="Picture 7" descr="logotype"/>
          <p:cNvPicPr>
            <a:picLocks noChangeAspect="1" noChangeArrowheads="1"/>
          </p:cNvPicPr>
          <p:nvPr/>
        </p:nvPicPr>
        <p:blipFill>
          <a:blip r:embed="rId13"/>
          <a:srcRect/>
          <a:stretch>
            <a:fillRect/>
          </a:stretch>
        </p:blipFill>
        <p:spPr bwMode="auto">
          <a:xfrm>
            <a:off x="7902575" y="6207125"/>
            <a:ext cx="914400" cy="323850"/>
          </a:xfrm>
          <a:prstGeom prst="rect">
            <a:avLst/>
          </a:prstGeom>
          <a:noFill/>
          <a:ln w="9525">
            <a:noFill/>
            <a:miter lim="800000"/>
            <a:headEnd/>
            <a:tailEnd/>
          </a:ln>
        </p:spPr>
      </p:pic>
    </p:spTree>
    <p:extLst>
      <p:ext uri="{BB962C8B-B14F-4D97-AF65-F5344CB8AC3E}">
        <p14:creationId xmlns:p14="http://schemas.microsoft.com/office/powerpoint/2010/main" val="24776063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r"/>
  </p:transition>
  <p:timing>
    <p:tnLst>
      <p:par>
        <p:cTn id="1" dur="indefinite" restart="never" nodeType="tmRoot"/>
      </p:par>
    </p:tnLst>
  </p:timing>
  <p:hf hdr="0" dt="0"/>
  <p:txStyles>
    <p:titleStyle>
      <a:lvl1pPr algn="l" rtl="0" fontAlgn="base">
        <a:spcBef>
          <a:spcPct val="0"/>
        </a:spcBef>
        <a:spcAft>
          <a:spcPct val="0"/>
        </a:spcAft>
        <a:defRPr sz="2500">
          <a:solidFill>
            <a:srgbClr val="FFFFFF"/>
          </a:solidFill>
          <a:latin typeface="+mj-lt"/>
          <a:ea typeface="+mj-ea"/>
          <a:cs typeface="+mj-cs"/>
        </a:defRPr>
      </a:lvl1pPr>
      <a:lvl2pPr algn="l" rtl="0" fontAlgn="base">
        <a:spcBef>
          <a:spcPct val="0"/>
        </a:spcBef>
        <a:spcAft>
          <a:spcPct val="0"/>
        </a:spcAft>
        <a:defRPr sz="2500">
          <a:solidFill>
            <a:srgbClr val="FFFFFF"/>
          </a:solidFill>
          <a:latin typeface="Arial" charset="0"/>
        </a:defRPr>
      </a:lvl2pPr>
      <a:lvl3pPr algn="l" rtl="0" fontAlgn="base">
        <a:spcBef>
          <a:spcPct val="0"/>
        </a:spcBef>
        <a:spcAft>
          <a:spcPct val="0"/>
        </a:spcAft>
        <a:defRPr sz="2500">
          <a:solidFill>
            <a:srgbClr val="FFFFFF"/>
          </a:solidFill>
          <a:latin typeface="Arial" charset="0"/>
        </a:defRPr>
      </a:lvl3pPr>
      <a:lvl4pPr algn="l" rtl="0" fontAlgn="base">
        <a:spcBef>
          <a:spcPct val="0"/>
        </a:spcBef>
        <a:spcAft>
          <a:spcPct val="0"/>
        </a:spcAft>
        <a:defRPr sz="2500">
          <a:solidFill>
            <a:srgbClr val="FFFFFF"/>
          </a:solidFill>
          <a:latin typeface="Arial" charset="0"/>
        </a:defRPr>
      </a:lvl4pPr>
      <a:lvl5pPr algn="l" rtl="0" fontAlgn="base">
        <a:spcBef>
          <a:spcPct val="0"/>
        </a:spcBef>
        <a:spcAft>
          <a:spcPct val="0"/>
        </a:spcAft>
        <a:defRPr sz="2500">
          <a:solidFill>
            <a:srgbClr val="FFFFFF"/>
          </a:solidFill>
          <a:latin typeface="Arial" charset="0"/>
        </a:defRPr>
      </a:lvl5pPr>
      <a:lvl6pPr marL="457200" algn="l" rtl="0" eaLnBrk="1" fontAlgn="base" hangingPunct="1">
        <a:spcBef>
          <a:spcPct val="0"/>
        </a:spcBef>
        <a:spcAft>
          <a:spcPct val="0"/>
        </a:spcAft>
        <a:defRPr sz="2500">
          <a:solidFill>
            <a:srgbClr val="FFFFFF"/>
          </a:solidFill>
          <a:latin typeface="Arial" charset="0"/>
        </a:defRPr>
      </a:lvl6pPr>
      <a:lvl7pPr marL="914400" algn="l" rtl="0" eaLnBrk="1" fontAlgn="base" hangingPunct="1">
        <a:spcBef>
          <a:spcPct val="0"/>
        </a:spcBef>
        <a:spcAft>
          <a:spcPct val="0"/>
        </a:spcAft>
        <a:defRPr sz="2500">
          <a:solidFill>
            <a:srgbClr val="FFFFFF"/>
          </a:solidFill>
          <a:latin typeface="Arial" charset="0"/>
        </a:defRPr>
      </a:lvl7pPr>
      <a:lvl8pPr marL="1371600" algn="l" rtl="0" eaLnBrk="1" fontAlgn="base" hangingPunct="1">
        <a:spcBef>
          <a:spcPct val="0"/>
        </a:spcBef>
        <a:spcAft>
          <a:spcPct val="0"/>
        </a:spcAft>
        <a:defRPr sz="2500">
          <a:solidFill>
            <a:srgbClr val="FFFFFF"/>
          </a:solidFill>
          <a:latin typeface="Arial" charset="0"/>
        </a:defRPr>
      </a:lvl8pPr>
      <a:lvl9pPr marL="1828800" algn="l" rtl="0" eaLnBrk="1" fontAlgn="base" hangingPunct="1">
        <a:spcBef>
          <a:spcPct val="0"/>
        </a:spcBef>
        <a:spcAft>
          <a:spcPct val="0"/>
        </a:spcAft>
        <a:defRPr sz="2500">
          <a:solidFill>
            <a:srgbClr val="FFFFFF"/>
          </a:solidFill>
          <a:latin typeface="Arial" charset="0"/>
        </a:defRPr>
      </a:lvl9pPr>
    </p:titleStyle>
    <p:bodyStyle>
      <a:lvl1pPr marL="342900" indent="-342900" algn="l" rtl="0" fontAlgn="base">
        <a:spcBef>
          <a:spcPct val="20000"/>
        </a:spcBef>
        <a:spcAft>
          <a:spcPct val="0"/>
        </a:spcAft>
        <a:buClr>
          <a:schemeClr val="hlink"/>
        </a:buClr>
        <a:buSzPct val="80000"/>
        <a:buFont typeface="Arial" charset="0"/>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Arial" charset="0"/>
        <a:buChar char="●"/>
        <a:defRPr sz="2200">
          <a:solidFill>
            <a:schemeClr val="tx1"/>
          </a:solidFill>
          <a:latin typeface="+mn-lt"/>
        </a:defRPr>
      </a:lvl2pPr>
      <a:lvl3pPr marL="1143000" indent="-228600" algn="l" rtl="0" fontAlgn="base">
        <a:spcBef>
          <a:spcPct val="20000"/>
        </a:spcBef>
        <a:spcAft>
          <a:spcPct val="0"/>
        </a:spcAft>
        <a:buClr>
          <a:schemeClr val="hlink"/>
        </a:buClr>
        <a:buSzPct val="80000"/>
        <a:buFont typeface="Arial" charset="0"/>
        <a:buChar char="○"/>
        <a:defRPr sz="2000">
          <a:solidFill>
            <a:schemeClr val="tx1"/>
          </a:solidFill>
          <a:latin typeface="+mn-lt"/>
        </a:defRPr>
      </a:lvl3pPr>
      <a:lvl4pPr marL="1600200" indent="-228600" algn="l" rtl="0" fontAlgn="base">
        <a:spcBef>
          <a:spcPct val="20000"/>
        </a:spcBef>
        <a:spcAft>
          <a:spcPct val="0"/>
        </a:spcAft>
        <a:buClr>
          <a:schemeClr val="accent1"/>
        </a:buClr>
        <a:buSzPct val="80000"/>
        <a:buFont typeface="Arial" charset="0"/>
        <a:buChar char="●"/>
        <a:defRPr>
          <a:solidFill>
            <a:schemeClr val="tx1"/>
          </a:solidFill>
          <a:latin typeface="+mn-lt"/>
        </a:defRPr>
      </a:lvl4pPr>
      <a:lvl5pPr marL="2057400" indent="-228600" algn="l" rtl="0" fontAlgn="base">
        <a:spcBef>
          <a:spcPct val="20000"/>
        </a:spcBef>
        <a:spcAft>
          <a:spcPct val="0"/>
        </a:spcAft>
        <a:buClr>
          <a:schemeClr val="hlink"/>
        </a:buClr>
        <a:buSzPct val="80000"/>
        <a:buFont typeface="Arial" charset="0"/>
        <a:buChar char="●"/>
        <a:defRPr sz="1600">
          <a:solidFill>
            <a:schemeClr val="tx1"/>
          </a:solidFill>
          <a:latin typeface="+mn-lt"/>
        </a:defRPr>
      </a:lvl5pPr>
      <a:lvl6pPr marL="2514600" indent="-228600" algn="l" rtl="0" eaLnBrk="1" fontAlgn="base" hangingPunct="1">
        <a:spcBef>
          <a:spcPct val="20000"/>
        </a:spcBef>
        <a:spcAft>
          <a:spcPct val="0"/>
        </a:spcAft>
        <a:buClr>
          <a:schemeClr val="hlink"/>
        </a:buClr>
        <a:buSzPct val="80000"/>
        <a:buFont typeface="Arial" charset="0"/>
        <a:buChar char="●"/>
        <a:defRPr sz="1600">
          <a:solidFill>
            <a:schemeClr val="tx1"/>
          </a:solidFill>
          <a:latin typeface="+mn-lt"/>
        </a:defRPr>
      </a:lvl6pPr>
      <a:lvl7pPr marL="2971800" indent="-228600" algn="l" rtl="0" eaLnBrk="1" fontAlgn="base" hangingPunct="1">
        <a:spcBef>
          <a:spcPct val="20000"/>
        </a:spcBef>
        <a:spcAft>
          <a:spcPct val="0"/>
        </a:spcAft>
        <a:buClr>
          <a:schemeClr val="hlink"/>
        </a:buClr>
        <a:buSzPct val="80000"/>
        <a:buFont typeface="Arial" charset="0"/>
        <a:buChar char="●"/>
        <a:defRPr sz="1600">
          <a:solidFill>
            <a:schemeClr val="tx1"/>
          </a:solidFill>
          <a:latin typeface="+mn-lt"/>
        </a:defRPr>
      </a:lvl7pPr>
      <a:lvl8pPr marL="3429000" indent="-228600" algn="l" rtl="0" eaLnBrk="1" fontAlgn="base" hangingPunct="1">
        <a:spcBef>
          <a:spcPct val="20000"/>
        </a:spcBef>
        <a:spcAft>
          <a:spcPct val="0"/>
        </a:spcAft>
        <a:buClr>
          <a:schemeClr val="hlink"/>
        </a:buClr>
        <a:buSzPct val="80000"/>
        <a:buFont typeface="Arial" charset="0"/>
        <a:buChar char="●"/>
        <a:defRPr sz="1600">
          <a:solidFill>
            <a:schemeClr val="tx1"/>
          </a:solidFill>
          <a:latin typeface="+mn-lt"/>
        </a:defRPr>
      </a:lvl8pPr>
      <a:lvl9pPr marL="3886200" indent="-228600" algn="l" rtl="0" eaLnBrk="1" fontAlgn="base" hangingPunct="1">
        <a:spcBef>
          <a:spcPct val="20000"/>
        </a:spcBef>
        <a:spcAft>
          <a:spcPct val="0"/>
        </a:spcAft>
        <a:buClr>
          <a:schemeClr val="hlink"/>
        </a:buClr>
        <a:buSzPct val="80000"/>
        <a:buFont typeface="Arial" charset="0"/>
        <a:buChar char="●"/>
        <a:defRPr sz="16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CBF50A6-E10D-4340-8DB7-67FECF7C389E}" type="datetimeFigureOut">
              <a:rPr lang="en-US">
                <a:solidFill>
                  <a:prstClr val="black">
                    <a:tint val="75000"/>
                  </a:prstClr>
                </a:solidFill>
              </a:rPr>
              <a:pPr>
                <a:defRPr/>
              </a:pPr>
              <a:t>4/28/2014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C20C706-FFD8-45F6-AAAB-072C89EBD352}"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2672219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solidFill>
                  <a:srgbClr val="775F55"/>
                </a:solidFill>
              </a:rPr>
              <a:pPr/>
              <a:t>4/28/2014</a:t>
            </a:fld>
            <a:endParaRPr lang="en-US">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‹nr.›</a:t>
            </a:fld>
            <a:endParaRPr lang="en-US"/>
          </a:p>
        </p:txBody>
      </p:sp>
    </p:spTree>
    <p:extLst>
      <p:ext uri="{BB962C8B-B14F-4D97-AF65-F5344CB8AC3E}">
        <p14:creationId xmlns:p14="http://schemas.microsoft.com/office/powerpoint/2010/main" val="5582094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609600" y="228600"/>
            <a:ext cx="8153400" cy="990600"/>
          </a:xfrm>
          <a:prstGeom prst="rect">
            <a:avLst/>
          </a:prstGeom>
        </p:spPr>
        <p:txBody>
          <a:bodyPr vert="horz" anchor="ctr">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E3A528C-21F0-424C-91FB-1B4800389934}" type="datetimeFigureOut">
              <a:rPr lang="it-IT" smtClean="0">
                <a:solidFill>
                  <a:srgbClr val="775F55"/>
                </a:solidFill>
              </a:rPr>
              <a:pPr/>
              <a:t>28/04/2014</a:t>
            </a:fld>
            <a:endParaRPr lang="it-IT">
              <a:solidFill>
                <a:srgbClr val="775F55"/>
              </a:solidFill>
            </a:endParaRPr>
          </a:p>
        </p:txBody>
      </p:sp>
      <p:sp>
        <p:nvSpPr>
          <p:cNvPr id="3" name="Segnaposto piè di pagina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it-IT">
              <a:solidFill>
                <a:srgbClr val="775F55"/>
              </a:solidFill>
            </a:endParaRPr>
          </a:p>
        </p:txBody>
      </p:sp>
      <p:sp>
        <p:nvSpPr>
          <p:cNvPr id="7" name="Rettangolo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ttangolo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ttangolo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egnaposto numero diapositiva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9496556-47C1-4D8E-ACE6-C90BF7B3C9D0}" type="slidenum">
              <a:rPr lang="it-IT" smtClean="0"/>
              <a:pPr/>
              <a:t>‹nr.›</a:t>
            </a:fld>
            <a:endParaRPr lang="it-IT"/>
          </a:p>
        </p:txBody>
      </p:sp>
    </p:spTree>
    <p:extLst>
      <p:ext uri="{BB962C8B-B14F-4D97-AF65-F5344CB8AC3E}">
        <p14:creationId xmlns:p14="http://schemas.microsoft.com/office/powerpoint/2010/main" val="412597140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notesSlide" Target="../notesSlides/notesSlide7.xml"/><Relationship Id="rId5" Type="http://schemas.openxmlformats.org/officeDocument/2006/relationships/slideLayout" Target="../slideLayouts/slideLayout13.xml"/><Relationship Id="rId4" Type="http://schemas.openxmlformats.org/officeDocument/2006/relationships/tags" Target="../tags/tag42.xml"/></Relationships>
</file>

<file path=ppt/slides/_rels/slide1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notesSlide" Target="../notesSlides/notesSlide8.xml"/><Relationship Id="rId5" Type="http://schemas.openxmlformats.org/officeDocument/2006/relationships/slideLayout" Target="../slideLayouts/slideLayout13.xml"/><Relationship Id="rId4" Type="http://schemas.openxmlformats.org/officeDocument/2006/relationships/tags" Target="../tags/tag46.xml"/></Relationships>
</file>

<file path=ppt/slides/_rels/slide12.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notesSlide" Target="../notesSlides/notesSlide9.xml"/><Relationship Id="rId5" Type="http://schemas.openxmlformats.org/officeDocument/2006/relationships/slideLayout" Target="../slideLayouts/slideLayout13.xml"/><Relationship Id="rId4" Type="http://schemas.openxmlformats.org/officeDocument/2006/relationships/tags" Target="../tags/tag50.xml"/></Relationships>
</file>

<file path=ppt/slides/_rels/slide13.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notesSlide" Target="../notesSlides/notesSlide10.xml"/><Relationship Id="rId5" Type="http://schemas.openxmlformats.org/officeDocument/2006/relationships/slideLayout" Target="../slideLayouts/slideLayout13.xml"/><Relationship Id="rId4" Type="http://schemas.openxmlformats.org/officeDocument/2006/relationships/tags" Target="../tags/tag54.xml"/></Relationships>
</file>

<file path=ppt/slides/_rels/slide14.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notesSlide" Target="../notesSlides/notesSlide11.xml"/><Relationship Id="rId5" Type="http://schemas.openxmlformats.org/officeDocument/2006/relationships/slideLayout" Target="../slideLayouts/slideLayout13.xml"/><Relationship Id="rId4" Type="http://schemas.openxmlformats.org/officeDocument/2006/relationships/tags" Target="../tags/tag58.xml"/></Relationships>
</file>

<file path=ppt/slides/_rels/slide15.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notesSlide" Target="../notesSlides/notesSlide12.xml"/><Relationship Id="rId5" Type="http://schemas.openxmlformats.org/officeDocument/2006/relationships/slideLayout" Target="../slideLayouts/slideLayout13.xml"/><Relationship Id="rId4" Type="http://schemas.openxmlformats.org/officeDocument/2006/relationships/tags" Target="../tags/tag62.xml"/></Relationships>
</file>

<file path=ppt/slides/_rels/slide16.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5.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notesSlide" Target="../notesSlides/notesSlide13.xml"/><Relationship Id="rId5" Type="http://schemas.openxmlformats.org/officeDocument/2006/relationships/slideLayout" Target="../slideLayouts/slideLayout13.xml"/><Relationship Id="rId4" Type="http://schemas.openxmlformats.org/officeDocument/2006/relationships/tags" Target="../tags/tag66.xml"/></Relationships>
</file>

<file path=ppt/slides/_rels/slide17.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6.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notesSlide" Target="../notesSlides/notesSlide14.xml"/><Relationship Id="rId5" Type="http://schemas.openxmlformats.org/officeDocument/2006/relationships/slideLayout" Target="../slideLayouts/slideLayout13.xml"/><Relationship Id="rId4" Type="http://schemas.openxmlformats.org/officeDocument/2006/relationships/tags" Target="../tags/tag70.xml"/></Relationships>
</file>

<file path=ppt/slides/_rels/slide18.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notesSlide" Target="../notesSlides/notesSlide15.xml"/><Relationship Id="rId5" Type="http://schemas.openxmlformats.org/officeDocument/2006/relationships/slideLayout" Target="../slideLayouts/slideLayout13.xml"/><Relationship Id="rId4" Type="http://schemas.openxmlformats.org/officeDocument/2006/relationships/tags" Target="../tags/tag74.xml"/></Relationships>
</file>

<file path=ppt/slides/_rels/slide19.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notesSlide" Target="../notesSlides/notesSlide16.xml"/><Relationship Id="rId5" Type="http://schemas.openxmlformats.org/officeDocument/2006/relationships/slideLayout" Target="../slideLayouts/slideLayout13.xml"/><Relationship Id="rId4" Type="http://schemas.openxmlformats.org/officeDocument/2006/relationships/tags" Target="../tags/tag7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tags" Target="../tags/tag86.xml"/><Relationship Id="rId3" Type="http://schemas.openxmlformats.org/officeDocument/2006/relationships/tags" Target="../tags/tag81.xml"/><Relationship Id="rId7" Type="http://schemas.openxmlformats.org/officeDocument/2006/relationships/tags" Target="../tags/tag85.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5" Type="http://schemas.openxmlformats.org/officeDocument/2006/relationships/tags" Target="../tags/tag83.xml"/><Relationship Id="rId10" Type="http://schemas.openxmlformats.org/officeDocument/2006/relationships/notesSlide" Target="../notesSlides/notesSlide17.xml"/><Relationship Id="rId4" Type="http://schemas.openxmlformats.org/officeDocument/2006/relationships/tags" Target="../tags/tag82.xml"/><Relationship Id="rId9"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notesSlide" Target="../notesSlides/notesSlide18.xml"/><Relationship Id="rId5" Type="http://schemas.openxmlformats.org/officeDocument/2006/relationships/slideLayout" Target="../slideLayouts/slideLayout13.xml"/><Relationship Id="rId4" Type="http://schemas.openxmlformats.org/officeDocument/2006/relationships/tags" Target="../tags/tag90.xml"/></Relationships>
</file>

<file path=ppt/slides/_rels/slide22.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image" Target="../media/image7.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notesSlide" Target="../notesSlides/notesSlide19.xml"/><Relationship Id="rId5" Type="http://schemas.openxmlformats.org/officeDocument/2006/relationships/slideLayout" Target="../slideLayouts/slideLayout13.xml"/><Relationship Id="rId4" Type="http://schemas.openxmlformats.org/officeDocument/2006/relationships/tags" Target="../tags/tag94.xml"/></Relationships>
</file>

<file path=ppt/slides/_rels/slide23.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notesSlide" Target="../notesSlides/notesSlide20.xml"/><Relationship Id="rId5" Type="http://schemas.openxmlformats.org/officeDocument/2006/relationships/slideLayout" Target="../slideLayouts/slideLayout15.xml"/><Relationship Id="rId4" Type="http://schemas.openxmlformats.org/officeDocument/2006/relationships/tags" Target="../tags/tag98.xml"/></Relationships>
</file>

<file path=ppt/slides/_rels/slide24.xml.rels><?xml version="1.0" encoding="UTF-8" standalone="yes"?>
<Relationships xmlns="http://schemas.openxmlformats.org/package/2006/relationships"><Relationship Id="rId3" Type="http://schemas.openxmlformats.org/officeDocument/2006/relationships/tags" Target="../tags/tag101.xml"/><Relationship Id="rId7" Type="http://schemas.openxmlformats.org/officeDocument/2006/relationships/image" Target="../media/image8.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notesSlide" Target="../notesSlides/notesSlide21.xml"/><Relationship Id="rId5" Type="http://schemas.openxmlformats.org/officeDocument/2006/relationships/slideLayout" Target="../slideLayouts/slideLayout13.xml"/><Relationship Id="rId4" Type="http://schemas.openxmlformats.org/officeDocument/2006/relationships/tags" Target="../tags/tag102.xml"/></Relationships>
</file>

<file path=ppt/slides/_rels/slide25.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notesSlide" Target="../notesSlides/notesSlide22.xml"/><Relationship Id="rId5" Type="http://schemas.openxmlformats.org/officeDocument/2006/relationships/slideLayout" Target="../slideLayouts/slideLayout13.xml"/><Relationship Id="rId4" Type="http://schemas.openxmlformats.org/officeDocument/2006/relationships/tags" Target="../tags/tag10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hyperlink" Target="http://www.socialworkfuture.org/" TargetMode="Externa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2.xml"/><Relationship Id="rId5" Type="http://schemas.openxmlformats.org/officeDocument/2006/relationships/slideLayout" Target="../slideLayouts/slideLayout13.xml"/><Relationship Id="rId4"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5.xml"/></Relationships>
</file>

<file path=ppt/slides/_rels/slide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5.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5.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5.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5.xml"/></Relationships>
</file>

<file path=ppt/slides/_rels/slide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5.xml"/></Relationships>
</file>

<file path=ppt/slides/_rels/slide5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3.xml"/><Relationship Id="rId5" Type="http://schemas.openxmlformats.org/officeDocument/2006/relationships/slideLayout" Target="../slideLayouts/slideLayout13.xml"/><Relationship Id="rId4" Type="http://schemas.openxmlformats.org/officeDocument/2006/relationships/tags" Target="../tags/tag10.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4.xml"/><Relationship Id="rId5" Type="http://schemas.openxmlformats.org/officeDocument/2006/relationships/slideLayout" Target="../slideLayouts/slideLayout13.xml"/><Relationship Id="rId4" Type="http://schemas.openxmlformats.org/officeDocument/2006/relationships/tags" Target="../tags/tag14.xml"/></Relationships>
</file>

<file path=ppt/slides/_rels/slide8.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5.xml"/><Relationship Id="rId5" Type="http://schemas.openxmlformats.org/officeDocument/2006/relationships/slideLayout" Target="../slideLayouts/slideLayout13.xml"/><Relationship Id="rId4" Type="http://schemas.openxmlformats.org/officeDocument/2006/relationships/tags" Target="../tags/tag18.xml"/></Relationships>
</file>

<file path=ppt/slides/_rels/slide9.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18" Type="http://schemas.openxmlformats.org/officeDocument/2006/relationships/tags" Target="../tags/tag36.xml"/><Relationship Id="rId3" Type="http://schemas.openxmlformats.org/officeDocument/2006/relationships/tags" Target="../tags/tag21.xml"/><Relationship Id="rId21" Type="http://schemas.openxmlformats.org/officeDocument/2006/relationships/slideLayout" Target="../slideLayouts/slideLayout13.xml"/><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tags" Target="../tags/tag35.xml"/><Relationship Id="rId2" Type="http://schemas.openxmlformats.org/officeDocument/2006/relationships/tags" Target="../tags/tag20.xml"/><Relationship Id="rId16" Type="http://schemas.openxmlformats.org/officeDocument/2006/relationships/tags" Target="../tags/tag34.xml"/><Relationship Id="rId20" Type="http://schemas.openxmlformats.org/officeDocument/2006/relationships/tags" Target="../tags/tag38.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5" Type="http://schemas.openxmlformats.org/officeDocument/2006/relationships/tags" Target="../tags/tag33.xml"/><Relationship Id="rId10" Type="http://schemas.openxmlformats.org/officeDocument/2006/relationships/tags" Target="../tags/tag28.xml"/><Relationship Id="rId19" Type="http://schemas.openxmlformats.org/officeDocument/2006/relationships/tags" Target="../tags/tag37.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 Id="rId2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3850" y="1798638"/>
            <a:ext cx="5686425" cy="1523494"/>
          </a:xfrm>
        </p:spPr>
        <p:txBody>
          <a:bodyPr/>
          <a:lstStyle/>
          <a:p>
            <a:r>
              <a:rPr lang="nl-BE" dirty="0" smtClean="0"/>
              <a:t>The </a:t>
            </a:r>
            <a:r>
              <a:rPr lang="nl-BE" dirty="0" err="1" smtClean="0"/>
              <a:t>necessity</a:t>
            </a:r>
            <a:r>
              <a:rPr lang="nl-BE" dirty="0" smtClean="0"/>
              <a:t> of </a:t>
            </a:r>
            <a:r>
              <a:rPr lang="nl-BE" dirty="0" err="1" smtClean="0"/>
              <a:t>an</a:t>
            </a:r>
            <a:r>
              <a:rPr lang="nl-BE" dirty="0" smtClean="0"/>
              <a:t> </a:t>
            </a:r>
            <a:r>
              <a:rPr lang="nl-BE" dirty="0" err="1" smtClean="0"/>
              <a:t>enhanced</a:t>
            </a:r>
            <a:r>
              <a:rPr lang="nl-BE" dirty="0" smtClean="0"/>
              <a:t> </a:t>
            </a:r>
            <a:r>
              <a:rPr lang="nl-BE" dirty="0" err="1" smtClean="0"/>
              <a:t>social</a:t>
            </a:r>
            <a:r>
              <a:rPr lang="nl-BE" dirty="0" smtClean="0"/>
              <a:t> </a:t>
            </a:r>
            <a:r>
              <a:rPr lang="nl-BE" dirty="0" err="1" smtClean="0"/>
              <a:t>and</a:t>
            </a:r>
            <a:r>
              <a:rPr lang="nl-BE" dirty="0" smtClean="0"/>
              <a:t> </a:t>
            </a:r>
            <a:r>
              <a:rPr lang="nl-BE" dirty="0" err="1" smtClean="0"/>
              <a:t>civil</a:t>
            </a:r>
            <a:r>
              <a:rPr lang="nl-BE" dirty="0" smtClean="0"/>
              <a:t> European </a:t>
            </a:r>
            <a:r>
              <a:rPr lang="nl-BE" dirty="0" err="1" smtClean="0"/>
              <a:t>dialogue</a:t>
            </a:r>
            <a:endParaRPr lang="nl-BE" dirty="0"/>
          </a:p>
        </p:txBody>
      </p:sp>
      <p:sp>
        <p:nvSpPr>
          <p:cNvPr id="3" name="Ondertitel 2"/>
          <p:cNvSpPr>
            <a:spLocks noGrp="1"/>
          </p:cNvSpPr>
          <p:nvPr>
            <p:ph type="subTitle" idx="1"/>
          </p:nvPr>
        </p:nvSpPr>
        <p:spPr/>
        <p:txBody>
          <a:bodyPr/>
          <a:lstStyle/>
          <a:p>
            <a:r>
              <a:rPr lang="nl-BE" dirty="0" smtClean="0"/>
              <a:t>Seminar 24th of April 2014</a:t>
            </a:r>
            <a:endParaRPr lang="nl-BE" dirty="0"/>
          </a:p>
        </p:txBody>
      </p:sp>
    </p:spTree>
    <p:extLst>
      <p:ext uri="{BB962C8B-B14F-4D97-AF65-F5344CB8AC3E}">
        <p14:creationId xmlns:p14="http://schemas.microsoft.com/office/powerpoint/2010/main" val="1656662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rrowheads="1"/>
          </p:cNvSpPr>
          <p:nvPr>
            <p:ph type="title"/>
            <p:custDataLst>
              <p:tags r:id="rId1"/>
            </p:custDataLst>
          </p:nvPr>
        </p:nvSpPr>
        <p:spPr/>
        <p:txBody>
          <a:bodyPr anchor="ctr"/>
          <a:lstStyle/>
          <a:p>
            <a:r>
              <a:rPr lang="fr-FR" sz="2800" smtClean="0"/>
              <a:t>5.  Résultats</a:t>
            </a:r>
          </a:p>
        </p:txBody>
      </p:sp>
      <p:sp>
        <p:nvSpPr>
          <p:cNvPr id="20483" name="Rectangle 3"/>
          <p:cNvSpPr>
            <a:spLocks noGrp="1" noRot="1" noChangeArrowheads="1"/>
          </p:cNvSpPr>
          <p:nvPr>
            <p:ph idx="1"/>
            <p:custDataLst>
              <p:tags r:id="rId2"/>
            </p:custDataLst>
          </p:nvPr>
        </p:nvSpPr>
        <p:spPr>
          <a:xfrm>
            <a:off x="323850" y="1052513"/>
            <a:ext cx="8640763" cy="5184775"/>
          </a:xfrm>
        </p:spPr>
        <p:txBody>
          <a:bodyPr/>
          <a:lstStyle/>
          <a:p>
            <a:pPr marL="180975" indent="-180975">
              <a:lnSpc>
                <a:spcPct val="90000"/>
              </a:lnSpc>
              <a:spcBef>
                <a:spcPts val="600"/>
              </a:spcBef>
              <a:spcAft>
                <a:spcPts val="0"/>
              </a:spcAft>
              <a:buFont typeface="Arial" pitchFamily="34" charset="0"/>
              <a:buChar char="•"/>
              <a:tabLst>
                <a:tab pos="5382000" algn="l"/>
                <a:tab pos="5436000" algn="l"/>
              </a:tabLst>
              <a:defRPr/>
            </a:pPr>
            <a:r>
              <a:rPr lang="fr-FR" sz="1600" dirty="0" smtClean="0"/>
              <a:t>accord-cadre sur le </a:t>
            </a:r>
            <a:r>
              <a:rPr lang="fr-FR" sz="1600" u="sng" dirty="0" smtClean="0"/>
              <a:t>congé parental </a:t>
            </a:r>
            <a:r>
              <a:rPr lang="fr-FR" sz="1600" dirty="0" smtClean="0"/>
              <a:t>(1995)	</a:t>
            </a:r>
            <a:r>
              <a:rPr lang="fr-FR" sz="1600" b="1" dirty="0" smtClean="0">
                <a:cs typeface="Arial" pitchFamily="34" charset="0"/>
                <a:sym typeface="Wingdings" pitchFamily="2" charset="2"/>
              </a:rPr>
              <a:t></a:t>
            </a:r>
            <a:r>
              <a:rPr lang="fr-FR" sz="1600" dirty="0" smtClean="0"/>
              <a:t> directive 1996</a:t>
            </a:r>
          </a:p>
          <a:p>
            <a:pPr marL="180975" indent="-180975">
              <a:lnSpc>
                <a:spcPct val="90000"/>
              </a:lnSpc>
              <a:spcBef>
                <a:spcPts val="600"/>
              </a:spcBef>
              <a:spcAft>
                <a:spcPts val="0"/>
              </a:spcAft>
              <a:buFont typeface="Arial" pitchFamily="34" charset="0"/>
              <a:buChar char="•"/>
              <a:tabLst>
                <a:tab pos="5382000" algn="l"/>
                <a:tab pos="5436000" algn="l"/>
              </a:tabLst>
              <a:defRPr/>
            </a:pPr>
            <a:r>
              <a:rPr lang="fr-FR" sz="1600" dirty="0" smtClean="0"/>
              <a:t>accord-cadre sur le </a:t>
            </a:r>
            <a:r>
              <a:rPr lang="fr-FR" sz="1600" u="sng" dirty="0" smtClean="0"/>
              <a:t>travail à temps partiel </a:t>
            </a:r>
            <a:r>
              <a:rPr lang="fr-FR" sz="1600" dirty="0" smtClean="0"/>
              <a:t>(1997) 	</a:t>
            </a:r>
            <a:r>
              <a:rPr lang="fr-FR" sz="1600" dirty="0" smtClean="0">
                <a:sym typeface="Wingdings" pitchFamily="2" charset="2"/>
              </a:rPr>
              <a:t> </a:t>
            </a:r>
            <a:r>
              <a:rPr lang="fr-FR" sz="1600" dirty="0" smtClean="0"/>
              <a:t>directive </a:t>
            </a:r>
            <a:r>
              <a:rPr lang="fr-FR" sz="1600" dirty="0"/>
              <a:t>1997</a:t>
            </a:r>
          </a:p>
          <a:p>
            <a:pPr marL="180975" indent="-180975">
              <a:lnSpc>
                <a:spcPct val="90000"/>
              </a:lnSpc>
              <a:spcBef>
                <a:spcPts val="600"/>
              </a:spcBef>
              <a:spcAft>
                <a:spcPts val="0"/>
              </a:spcAft>
              <a:buFont typeface="Arial" pitchFamily="34" charset="0"/>
              <a:buChar char="•"/>
              <a:tabLst>
                <a:tab pos="5382000" algn="l"/>
                <a:tab pos="5436000" algn="l"/>
              </a:tabLst>
              <a:defRPr/>
            </a:pPr>
            <a:r>
              <a:rPr lang="fr-FR" sz="1600" dirty="0">
                <a:solidFill>
                  <a:schemeClr val="bg1">
                    <a:lumMod val="65000"/>
                  </a:schemeClr>
                </a:solidFill>
              </a:rPr>
              <a:t>accord-cadre sur l’information-consultation (1998) 	</a:t>
            </a:r>
            <a:r>
              <a:rPr lang="fr-FR" sz="1600" dirty="0">
                <a:solidFill>
                  <a:schemeClr val="bg1">
                    <a:lumMod val="65000"/>
                  </a:schemeClr>
                </a:solidFill>
                <a:sym typeface="Wingdings" pitchFamily="2" charset="2"/>
              </a:rPr>
              <a:t> </a:t>
            </a:r>
            <a:r>
              <a:rPr lang="fr-FR" sz="1600" dirty="0" smtClean="0">
                <a:solidFill>
                  <a:schemeClr val="bg1">
                    <a:lumMod val="65000"/>
                  </a:schemeClr>
                </a:solidFill>
              </a:rPr>
              <a:t>refus </a:t>
            </a:r>
            <a:r>
              <a:rPr lang="fr-FR" sz="1600" dirty="0" err="1">
                <a:solidFill>
                  <a:schemeClr val="bg1">
                    <a:lumMod val="65000"/>
                  </a:schemeClr>
                </a:solidFill>
              </a:rPr>
              <a:t>BusinessEurope</a:t>
            </a:r>
            <a:endParaRPr lang="fr-FR" sz="1600" dirty="0">
              <a:solidFill>
                <a:schemeClr val="bg1">
                  <a:lumMod val="65000"/>
                </a:schemeClr>
              </a:solidFill>
            </a:endParaRPr>
          </a:p>
          <a:p>
            <a:pPr marL="180975" indent="-180975">
              <a:lnSpc>
                <a:spcPct val="90000"/>
              </a:lnSpc>
              <a:spcBef>
                <a:spcPts val="600"/>
              </a:spcBef>
              <a:spcAft>
                <a:spcPts val="0"/>
              </a:spcAft>
              <a:buFont typeface="Arial" pitchFamily="34" charset="0"/>
              <a:buChar char="•"/>
              <a:tabLst>
                <a:tab pos="5382000" algn="l"/>
                <a:tab pos="5436000" algn="l"/>
              </a:tabLst>
              <a:defRPr/>
            </a:pPr>
            <a:r>
              <a:rPr lang="fr-FR" sz="1600" dirty="0"/>
              <a:t>accord-cadre sur le </a:t>
            </a:r>
            <a:r>
              <a:rPr lang="fr-FR" sz="1600" u="sng" dirty="0"/>
              <a:t>travail à durée déterminée </a:t>
            </a:r>
            <a:r>
              <a:rPr lang="fr-FR" sz="1600" dirty="0"/>
              <a:t>(1999) 	</a:t>
            </a:r>
            <a:r>
              <a:rPr lang="fr-FR" sz="1600" dirty="0">
                <a:sym typeface="Wingdings" pitchFamily="2" charset="2"/>
              </a:rPr>
              <a:t> </a:t>
            </a:r>
            <a:r>
              <a:rPr lang="fr-FR" sz="1600" dirty="0" smtClean="0"/>
              <a:t>directive </a:t>
            </a:r>
            <a:r>
              <a:rPr lang="fr-FR" sz="1600" dirty="0"/>
              <a:t>1999</a:t>
            </a:r>
          </a:p>
          <a:p>
            <a:pPr marL="180975" indent="-180975">
              <a:lnSpc>
                <a:spcPct val="90000"/>
              </a:lnSpc>
              <a:spcBef>
                <a:spcPts val="600"/>
              </a:spcBef>
              <a:spcAft>
                <a:spcPts val="0"/>
              </a:spcAft>
              <a:buFont typeface="Arial" pitchFamily="34" charset="0"/>
              <a:buChar char="•"/>
              <a:tabLst>
                <a:tab pos="5382000" algn="l"/>
                <a:tab pos="5436000" algn="l"/>
              </a:tabLst>
              <a:defRPr/>
            </a:pPr>
            <a:r>
              <a:rPr lang="fr-FR" sz="1600" dirty="0">
                <a:solidFill>
                  <a:schemeClr val="bg1">
                    <a:lumMod val="65000"/>
                  </a:schemeClr>
                </a:solidFill>
              </a:rPr>
              <a:t>accord-cadre sur le travail intérimaire (2001) 	</a:t>
            </a:r>
            <a:r>
              <a:rPr lang="fr-FR" sz="1600" dirty="0">
                <a:solidFill>
                  <a:schemeClr val="bg1">
                    <a:lumMod val="65000"/>
                  </a:schemeClr>
                </a:solidFill>
                <a:sym typeface="Wingdings" pitchFamily="2" charset="2"/>
              </a:rPr>
              <a:t> </a:t>
            </a:r>
            <a:r>
              <a:rPr lang="fr-FR" sz="1600" dirty="0">
                <a:solidFill>
                  <a:schemeClr val="bg1">
                    <a:lumMod val="65000"/>
                  </a:schemeClr>
                </a:solidFill>
              </a:rPr>
              <a:t>échec des négociations</a:t>
            </a:r>
          </a:p>
          <a:p>
            <a:pPr marL="180975" indent="-180975">
              <a:lnSpc>
                <a:spcPct val="90000"/>
              </a:lnSpc>
              <a:spcBef>
                <a:spcPts val="600"/>
              </a:spcBef>
              <a:spcAft>
                <a:spcPts val="0"/>
              </a:spcAft>
              <a:buFont typeface="Arial" pitchFamily="34" charset="0"/>
              <a:buChar char="•"/>
              <a:tabLst>
                <a:tab pos="5382000" algn="l"/>
                <a:tab pos="5436000" algn="l"/>
              </a:tabLst>
              <a:defRPr/>
            </a:pPr>
            <a:r>
              <a:rPr lang="fr-FR" sz="1600" dirty="0"/>
              <a:t>accord </a:t>
            </a:r>
            <a:r>
              <a:rPr lang="fr-FR" sz="1600" i="1" dirty="0"/>
              <a:t>autonome</a:t>
            </a:r>
            <a:r>
              <a:rPr lang="fr-FR" sz="1600" dirty="0"/>
              <a:t> sur le </a:t>
            </a:r>
            <a:r>
              <a:rPr lang="fr-FR" sz="1600" u="sng" dirty="0"/>
              <a:t>télétravail</a:t>
            </a:r>
            <a:r>
              <a:rPr lang="fr-FR" sz="1600" dirty="0"/>
              <a:t> (2002) </a:t>
            </a:r>
            <a:r>
              <a:rPr lang="fr-FR" sz="1600" dirty="0" smtClean="0"/>
              <a:t>	</a:t>
            </a:r>
            <a:r>
              <a:rPr lang="fr-FR" sz="1600" dirty="0" smtClean="0">
                <a:sym typeface="Wingdings" pitchFamily="2" charset="2"/>
              </a:rPr>
              <a:t> </a:t>
            </a:r>
            <a:r>
              <a:rPr lang="fr-FR" sz="1600" dirty="0" smtClean="0"/>
              <a:t>mise </a:t>
            </a:r>
            <a:r>
              <a:rPr lang="fr-FR" sz="1600" dirty="0"/>
              <a:t>en œuvre nationale</a:t>
            </a:r>
          </a:p>
          <a:p>
            <a:pPr marL="180975" indent="-180975">
              <a:lnSpc>
                <a:spcPct val="90000"/>
              </a:lnSpc>
              <a:spcBef>
                <a:spcPts val="600"/>
              </a:spcBef>
              <a:spcAft>
                <a:spcPts val="0"/>
              </a:spcAft>
              <a:buFont typeface="Arial" pitchFamily="34" charset="0"/>
              <a:buChar char="•"/>
              <a:tabLst>
                <a:tab pos="5382000" algn="l"/>
                <a:tab pos="5436000" algn="l"/>
              </a:tabLst>
              <a:defRPr/>
            </a:pPr>
            <a:r>
              <a:rPr lang="fr-FR" sz="1600" dirty="0"/>
              <a:t>(cadre d’action </a:t>
            </a:r>
            <a:r>
              <a:rPr lang="fr-FR" sz="1600" dirty="0" smtClean="0"/>
              <a:t>«</a:t>
            </a:r>
            <a:r>
              <a:rPr lang="fr-FR" sz="1600" u="sng" dirty="0" smtClean="0"/>
              <a:t>compétences </a:t>
            </a:r>
            <a:r>
              <a:rPr lang="fr-FR" sz="1600" u="sng" dirty="0"/>
              <a:t>et </a:t>
            </a:r>
            <a:r>
              <a:rPr lang="fr-FR" sz="1600" u="sng" dirty="0" smtClean="0"/>
              <a:t>qualifications</a:t>
            </a:r>
            <a:r>
              <a:rPr lang="fr-FR" sz="1600" dirty="0" smtClean="0"/>
              <a:t>» </a:t>
            </a:r>
            <a:r>
              <a:rPr lang="fr-FR" sz="1600" dirty="0"/>
              <a:t>(2002) </a:t>
            </a:r>
            <a:r>
              <a:rPr lang="fr-FR" sz="1600" dirty="0" smtClean="0"/>
              <a:t>	</a:t>
            </a:r>
            <a:r>
              <a:rPr lang="fr-FR" sz="1600" dirty="0" smtClean="0">
                <a:sym typeface="Wingdings" pitchFamily="2" charset="2"/>
              </a:rPr>
              <a:t> </a:t>
            </a:r>
            <a:r>
              <a:rPr lang="fr-FR" sz="1600" dirty="0" smtClean="0"/>
              <a:t>MOC</a:t>
            </a:r>
            <a:r>
              <a:rPr lang="fr-FR" sz="1600" dirty="0"/>
              <a:t>)</a:t>
            </a:r>
          </a:p>
          <a:p>
            <a:pPr marL="180975" indent="-180975">
              <a:lnSpc>
                <a:spcPct val="90000"/>
              </a:lnSpc>
              <a:spcBef>
                <a:spcPts val="600"/>
              </a:spcBef>
              <a:spcAft>
                <a:spcPts val="0"/>
              </a:spcAft>
              <a:buFont typeface="Arial" pitchFamily="34" charset="0"/>
              <a:buChar char="•"/>
              <a:tabLst>
                <a:tab pos="5382000" algn="l"/>
                <a:tab pos="5436000" algn="l"/>
              </a:tabLst>
              <a:defRPr/>
            </a:pPr>
            <a:r>
              <a:rPr lang="fr-FR" sz="1600" dirty="0" smtClean="0">
                <a:solidFill>
                  <a:schemeClr val="bg1">
                    <a:lumMod val="65000"/>
                  </a:schemeClr>
                </a:solidFill>
              </a:rPr>
              <a:t>accord-cadre </a:t>
            </a:r>
            <a:r>
              <a:rPr lang="fr-FR" sz="1600" dirty="0">
                <a:solidFill>
                  <a:schemeClr val="bg1">
                    <a:lumMod val="65000"/>
                  </a:schemeClr>
                </a:solidFill>
              </a:rPr>
              <a:t>«protection des données» (2003) 	</a:t>
            </a:r>
            <a:r>
              <a:rPr lang="fr-FR" sz="1600" dirty="0">
                <a:solidFill>
                  <a:schemeClr val="bg1">
                    <a:lumMod val="65000"/>
                  </a:schemeClr>
                </a:solidFill>
                <a:sym typeface="Wingdings" pitchFamily="2" charset="2"/>
              </a:rPr>
              <a:t> </a:t>
            </a:r>
            <a:r>
              <a:rPr lang="fr-FR" sz="1600" dirty="0">
                <a:solidFill>
                  <a:schemeClr val="bg1">
                    <a:lumMod val="65000"/>
                  </a:schemeClr>
                </a:solidFill>
              </a:rPr>
              <a:t>refus </a:t>
            </a:r>
            <a:r>
              <a:rPr lang="fr-FR" sz="1600" dirty="0" err="1">
                <a:solidFill>
                  <a:schemeClr val="bg1">
                    <a:lumMod val="65000"/>
                  </a:schemeClr>
                </a:solidFill>
              </a:rPr>
              <a:t>BusinessEurope</a:t>
            </a:r>
            <a:endParaRPr lang="fr-FR" sz="1600" dirty="0">
              <a:solidFill>
                <a:schemeClr val="bg1">
                  <a:lumMod val="65000"/>
                </a:schemeClr>
              </a:solidFill>
            </a:endParaRPr>
          </a:p>
          <a:p>
            <a:pPr marL="180975" indent="-180975">
              <a:lnSpc>
                <a:spcPct val="90000"/>
              </a:lnSpc>
              <a:spcBef>
                <a:spcPts val="600"/>
              </a:spcBef>
              <a:spcAft>
                <a:spcPts val="0"/>
              </a:spcAft>
              <a:buFont typeface="Arial" pitchFamily="34" charset="0"/>
              <a:buChar char="•"/>
              <a:tabLst>
                <a:tab pos="5382000" algn="l"/>
                <a:tab pos="5436000" algn="l"/>
              </a:tabLst>
              <a:defRPr/>
            </a:pPr>
            <a:r>
              <a:rPr lang="fr-FR" sz="1600" dirty="0">
                <a:solidFill>
                  <a:schemeClr val="bg1">
                    <a:lumMod val="65000"/>
                  </a:schemeClr>
                </a:solidFill>
              </a:rPr>
              <a:t>accord-cadre «portabilité des droits à pension </a:t>
            </a:r>
            <a:br>
              <a:rPr lang="fr-FR" sz="1600" dirty="0">
                <a:solidFill>
                  <a:schemeClr val="bg1">
                    <a:lumMod val="65000"/>
                  </a:schemeClr>
                </a:solidFill>
              </a:rPr>
            </a:br>
            <a:r>
              <a:rPr lang="fr-FR" sz="1600" dirty="0">
                <a:solidFill>
                  <a:schemeClr val="bg1">
                    <a:lumMod val="65000"/>
                  </a:schemeClr>
                </a:solidFill>
              </a:rPr>
              <a:t>complémentaire» (2003) 	</a:t>
            </a:r>
            <a:r>
              <a:rPr lang="fr-FR" sz="1600" dirty="0">
                <a:solidFill>
                  <a:schemeClr val="bg1">
                    <a:lumMod val="65000"/>
                  </a:schemeClr>
                </a:solidFill>
                <a:sym typeface="Wingdings" pitchFamily="2" charset="2"/>
              </a:rPr>
              <a:t> </a:t>
            </a:r>
            <a:r>
              <a:rPr lang="fr-FR" sz="1600" dirty="0">
                <a:solidFill>
                  <a:schemeClr val="bg1">
                    <a:lumMod val="65000"/>
                  </a:schemeClr>
                </a:solidFill>
              </a:rPr>
              <a:t>refus </a:t>
            </a:r>
            <a:r>
              <a:rPr lang="fr-FR" sz="1600" dirty="0" err="1">
                <a:solidFill>
                  <a:schemeClr val="bg1">
                    <a:lumMod val="65000"/>
                  </a:schemeClr>
                </a:solidFill>
              </a:rPr>
              <a:t>BusinessEurope</a:t>
            </a:r>
            <a:endParaRPr lang="fr-FR" sz="1600" dirty="0">
              <a:solidFill>
                <a:schemeClr val="bg1">
                  <a:lumMod val="65000"/>
                </a:schemeClr>
              </a:solidFill>
            </a:endParaRPr>
          </a:p>
          <a:p>
            <a:pPr marL="180975" indent="-180975">
              <a:lnSpc>
                <a:spcPct val="90000"/>
              </a:lnSpc>
              <a:spcBef>
                <a:spcPts val="600"/>
              </a:spcBef>
              <a:spcAft>
                <a:spcPts val="0"/>
              </a:spcAft>
              <a:buFont typeface="Arial" pitchFamily="34" charset="0"/>
              <a:buChar char="•"/>
              <a:tabLst>
                <a:tab pos="5382000" algn="l"/>
                <a:tab pos="5436000" algn="l"/>
              </a:tabLst>
              <a:defRPr/>
            </a:pPr>
            <a:r>
              <a:rPr lang="fr-FR" sz="1600" dirty="0"/>
              <a:t>accord </a:t>
            </a:r>
            <a:r>
              <a:rPr lang="fr-FR" sz="1600" i="1" dirty="0"/>
              <a:t>autonome</a:t>
            </a:r>
            <a:r>
              <a:rPr lang="fr-FR" sz="1600" dirty="0"/>
              <a:t> sur le </a:t>
            </a:r>
            <a:r>
              <a:rPr lang="fr-FR" sz="1600" u="sng" dirty="0"/>
              <a:t>stress</a:t>
            </a:r>
            <a:r>
              <a:rPr lang="fr-FR" sz="1600" dirty="0"/>
              <a:t> au travail (2004) </a:t>
            </a:r>
            <a:r>
              <a:rPr lang="fr-FR" sz="1600" dirty="0" smtClean="0"/>
              <a:t>	</a:t>
            </a:r>
            <a:r>
              <a:rPr lang="fr-FR" sz="1600" dirty="0" smtClean="0">
                <a:sym typeface="Wingdings" pitchFamily="2" charset="2"/>
              </a:rPr>
              <a:t> </a:t>
            </a:r>
            <a:r>
              <a:rPr lang="fr-FR" sz="1600" dirty="0" smtClean="0"/>
              <a:t>mise </a:t>
            </a:r>
            <a:r>
              <a:rPr lang="fr-FR" sz="1600" dirty="0"/>
              <a:t>en œuvre nationale</a:t>
            </a:r>
          </a:p>
          <a:p>
            <a:pPr marL="180975" indent="-180975">
              <a:lnSpc>
                <a:spcPct val="90000"/>
              </a:lnSpc>
              <a:spcBef>
                <a:spcPts val="600"/>
              </a:spcBef>
              <a:spcAft>
                <a:spcPts val="0"/>
              </a:spcAft>
              <a:buFont typeface="Arial" pitchFamily="34" charset="0"/>
              <a:buChar char="•"/>
              <a:tabLst>
                <a:tab pos="5382000" algn="l"/>
                <a:tab pos="5436000" algn="l"/>
              </a:tabLst>
              <a:defRPr/>
            </a:pPr>
            <a:r>
              <a:rPr lang="fr-FR" sz="1600" dirty="0"/>
              <a:t>(cadre d’action sur l’</a:t>
            </a:r>
            <a:r>
              <a:rPr lang="fr-FR" sz="1600" u="sng" dirty="0"/>
              <a:t>égalité hommes femmes </a:t>
            </a:r>
            <a:r>
              <a:rPr lang="fr-FR" sz="1600" dirty="0"/>
              <a:t>(2005) </a:t>
            </a:r>
            <a:r>
              <a:rPr lang="fr-FR" sz="1600" dirty="0" smtClean="0"/>
              <a:t>	</a:t>
            </a:r>
            <a:r>
              <a:rPr lang="fr-FR" sz="1600" dirty="0" smtClean="0">
                <a:sym typeface="Wingdings" pitchFamily="2" charset="2"/>
              </a:rPr>
              <a:t></a:t>
            </a:r>
            <a:r>
              <a:rPr lang="fr-FR" sz="1600" dirty="0" smtClean="0"/>
              <a:t> </a:t>
            </a:r>
            <a:r>
              <a:rPr lang="fr-FR" sz="1600" dirty="0"/>
              <a:t>MOC)</a:t>
            </a:r>
          </a:p>
          <a:p>
            <a:pPr marL="180975" indent="-180975">
              <a:lnSpc>
                <a:spcPct val="90000"/>
              </a:lnSpc>
              <a:spcBef>
                <a:spcPts val="600"/>
              </a:spcBef>
              <a:spcAft>
                <a:spcPts val="0"/>
              </a:spcAft>
              <a:buFont typeface="Arial" pitchFamily="34" charset="0"/>
              <a:buChar char="•"/>
              <a:tabLst>
                <a:tab pos="5382000" algn="l"/>
                <a:tab pos="5436000" algn="l"/>
              </a:tabLst>
              <a:defRPr/>
            </a:pPr>
            <a:r>
              <a:rPr lang="fr-FR" sz="1600" dirty="0"/>
              <a:t>accord </a:t>
            </a:r>
            <a:r>
              <a:rPr lang="fr-FR" sz="1600" i="1" dirty="0"/>
              <a:t>autonome</a:t>
            </a:r>
            <a:r>
              <a:rPr lang="fr-FR" sz="1600" dirty="0"/>
              <a:t> sur le </a:t>
            </a:r>
            <a:r>
              <a:rPr lang="fr-FR" sz="1600" u="sng" dirty="0"/>
              <a:t>harcèlement et la violence </a:t>
            </a:r>
            <a:r>
              <a:rPr lang="fr-FR" sz="1600" dirty="0" smtClean="0"/>
              <a:t/>
            </a:r>
            <a:br>
              <a:rPr lang="fr-FR" sz="1600" dirty="0" smtClean="0"/>
            </a:br>
            <a:r>
              <a:rPr lang="fr-FR" sz="1600" dirty="0" smtClean="0"/>
              <a:t>au </a:t>
            </a:r>
            <a:r>
              <a:rPr lang="fr-FR" sz="1600" dirty="0"/>
              <a:t>travail (2007) </a:t>
            </a:r>
            <a:r>
              <a:rPr lang="fr-FR" sz="1600" dirty="0" smtClean="0"/>
              <a:t>	</a:t>
            </a:r>
            <a:r>
              <a:rPr lang="fr-FR" sz="1600" dirty="0" smtClean="0">
                <a:sym typeface="Wingdings" pitchFamily="2" charset="2"/>
              </a:rPr>
              <a:t></a:t>
            </a:r>
            <a:r>
              <a:rPr lang="fr-FR" sz="1600" dirty="0" smtClean="0"/>
              <a:t> </a:t>
            </a:r>
            <a:r>
              <a:rPr lang="fr-FR" sz="1600" dirty="0"/>
              <a:t>mise en œuvre nationale</a:t>
            </a:r>
          </a:p>
          <a:p>
            <a:pPr marL="180975" indent="-180975">
              <a:lnSpc>
                <a:spcPct val="90000"/>
              </a:lnSpc>
              <a:spcBef>
                <a:spcPts val="600"/>
              </a:spcBef>
              <a:spcAft>
                <a:spcPts val="0"/>
              </a:spcAft>
              <a:buFont typeface="Arial" pitchFamily="34" charset="0"/>
              <a:buChar char="•"/>
              <a:tabLst>
                <a:tab pos="5382000" algn="l"/>
                <a:tab pos="5436000" algn="l"/>
              </a:tabLst>
              <a:defRPr/>
            </a:pPr>
            <a:r>
              <a:rPr lang="fr-BE" sz="1600" dirty="0" smtClean="0"/>
              <a:t>accord </a:t>
            </a:r>
            <a:r>
              <a:rPr lang="fr-BE" sz="1600" i="1" dirty="0"/>
              <a:t>autonome</a:t>
            </a:r>
            <a:r>
              <a:rPr lang="fr-BE" sz="1600" dirty="0"/>
              <a:t> sur les </a:t>
            </a:r>
            <a:r>
              <a:rPr lang="fr-BE" sz="1600" u="sng" dirty="0"/>
              <a:t>marchés du travail inclusifs </a:t>
            </a:r>
            <a:r>
              <a:rPr lang="fr-BE" sz="1600" dirty="0"/>
              <a:t>(</a:t>
            </a:r>
            <a:r>
              <a:rPr lang="fr-BE" sz="1600" dirty="0" smtClean="0"/>
              <a:t>2010) </a:t>
            </a:r>
            <a:r>
              <a:rPr lang="fr-FR" sz="1600" dirty="0" smtClean="0">
                <a:sym typeface="Wingdings" pitchFamily="2" charset="2"/>
              </a:rPr>
              <a:t> mise en œuvre nationale</a:t>
            </a:r>
            <a:endParaRPr lang="fr-BE" sz="1600" dirty="0"/>
          </a:p>
          <a:p>
            <a:pPr marL="180975" indent="-180975">
              <a:lnSpc>
                <a:spcPct val="90000"/>
              </a:lnSpc>
              <a:spcBef>
                <a:spcPts val="600"/>
              </a:spcBef>
              <a:spcAft>
                <a:spcPts val="0"/>
              </a:spcAft>
              <a:buFont typeface="Arial" pitchFamily="34" charset="0"/>
              <a:buChar char="•"/>
              <a:tabLst>
                <a:tab pos="5382000" algn="l"/>
                <a:tab pos="5436000" algn="l"/>
              </a:tabLst>
              <a:defRPr/>
            </a:pPr>
            <a:r>
              <a:rPr lang="fr-BE" sz="1600" dirty="0">
                <a:solidFill>
                  <a:schemeClr val="bg1">
                    <a:lumMod val="65000"/>
                  </a:schemeClr>
                </a:solidFill>
              </a:rPr>
              <a:t>révision de la directive «temps de travail» (2012)	</a:t>
            </a:r>
            <a:r>
              <a:rPr lang="fr-FR" sz="1600" dirty="0">
                <a:solidFill>
                  <a:schemeClr val="bg1">
                    <a:lumMod val="65000"/>
                  </a:schemeClr>
                </a:solidFill>
                <a:sym typeface="Wingdings" pitchFamily="2" charset="2"/>
              </a:rPr>
              <a:t> </a:t>
            </a:r>
            <a:r>
              <a:rPr lang="fr-FR" sz="1600" dirty="0">
                <a:solidFill>
                  <a:schemeClr val="bg1">
                    <a:lumMod val="65000"/>
                  </a:schemeClr>
                </a:solidFill>
              </a:rPr>
              <a:t> </a:t>
            </a:r>
            <a:r>
              <a:rPr lang="fr-BE" sz="1600" dirty="0">
                <a:solidFill>
                  <a:schemeClr val="bg1">
                    <a:lumMod val="65000"/>
                  </a:schemeClr>
                </a:solidFill>
              </a:rPr>
              <a:t>échec des négociations</a:t>
            </a:r>
          </a:p>
          <a:p>
            <a:pPr marL="180975" indent="-180975">
              <a:lnSpc>
                <a:spcPct val="90000"/>
              </a:lnSpc>
              <a:spcBef>
                <a:spcPts val="600"/>
              </a:spcBef>
              <a:spcAft>
                <a:spcPts val="0"/>
              </a:spcAft>
              <a:buFont typeface="Arial" pitchFamily="34" charset="0"/>
              <a:buChar char="•"/>
              <a:tabLst>
                <a:tab pos="5382000" algn="l"/>
                <a:tab pos="5436000" algn="l"/>
              </a:tabLst>
              <a:defRPr/>
            </a:pPr>
            <a:r>
              <a:rPr lang="fr-BE" sz="1600" dirty="0" smtClean="0"/>
              <a:t>(cadre d’action sur l’</a:t>
            </a:r>
            <a:r>
              <a:rPr lang="fr-BE" sz="1600" u="sng" dirty="0" smtClean="0"/>
              <a:t>emploi des jeunes </a:t>
            </a:r>
            <a:r>
              <a:rPr lang="fr-BE" sz="1600" dirty="0" smtClean="0"/>
              <a:t>(2013)	</a:t>
            </a:r>
            <a:r>
              <a:rPr lang="fr-FR" sz="1600" dirty="0">
                <a:sym typeface="Wingdings" pitchFamily="2" charset="2"/>
              </a:rPr>
              <a:t> </a:t>
            </a:r>
            <a:r>
              <a:rPr lang="fr-FR" sz="1600" dirty="0"/>
              <a:t> </a:t>
            </a:r>
            <a:r>
              <a:rPr lang="fr-FR" sz="1600" dirty="0" smtClean="0"/>
              <a:t>MOC)</a:t>
            </a:r>
          </a:p>
        </p:txBody>
      </p:sp>
      <p:sp>
        <p:nvSpPr>
          <p:cNvPr id="26627" name="Footer Placeholder 1"/>
          <p:cNvSpPr>
            <a:spLocks noGrp="1"/>
          </p:cNvSpPr>
          <p:nvPr>
            <p:ph type="ftr" sz="quarter" idx="11"/>
            <p:custDataLst>
              <p:tags r:id="rId3"/>
            </p:custDataLst>
          </p:nvPr>
        </p:nvSpPr>
        <p:spPr>
          <a:noFill/>
          <a:ln>
            <a:miter lim="800000"/>
            <a:headEnd/>
            <a:tailEnd/>
          </a:ln>
        </p:spPr>
        <p:txBody>
          <a:bodyPr/>
          <a:lstStyle/>
          <a:p>
            <a:r>
              <a:rPr lang="en-US">
                <a:cs typeface="Arial" charset="0"/>
              </a:rPr>
              <a:t>Christophe Degryse, 2014</a:t>
            </a:r>
          </a:p>
        </p:txBody>
      </p:sp>
      <p:sp>
        <p:nvSpPr>
          <p:cNvPr id="26628" name="Slide Number Placeholder 5"/>
          <p:cNvSpPr>
            <a:spLocks noGrp="1"/>
          </p:cNvSpPr>
          <p:nvPr>
            <p:ph type="sldNum" sz="quarter" idx="12"/>
            <p:custDataLst>
              <p:tags r:id="rId4"/>
            </p:custDataLst>
          </p:nvPr>
        </p:nvSpPr>
        <p:spPr>
          <a:noFill/>
          <a:ln>
            <a:miter lim="800000"/>
            <a:headEnd/>
            <a:tailEnd/>
          </a:ln>
        </p:spPr>
        <p:txBody>
          <a:bodyPr/>
          <a:lstStyle/>
          <a:p>
            <a:fld id="{4012F716-63C6-4579-B44D-865E42F339AC}" type="slidenum">
              <a:rPr lang="en-US" smtClean="0">
                <a:solidFill>
                  <a:srgbClr val="000000"/>
                </a:solidFill>
                <a:cs typeface="Arial" charset="0"/>
              </a:rPr>
              <a:pPr/>
              <a:t>10</a:t>
            </a:fld>
            <a:endParaRPr lang="en-US" smtClean="0">
              <a:solidFill>
                <a:srgbClr val="000000"/>
              </a:solidFill>
              <a:cs typeface="Arial" charset="0"/>
            </a:endParaRPr>
          </a:p>
        </p:txBody>
      </p:sp>
    </p:spTree>
    <p:extLst>
      <p:ext uri="{BB962C8B-B14F-4D97-AF65-F5344CB8AC3E}">
        <p14:creationId xmlns:p14="http://schemas.microsoft.com/office/powerpoint/2010/main" val="36627284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48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48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48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48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48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48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rrowheads="1"/>
          </p:cNvSpPr>
          <p:nvPr>
            <p:ph type="title"/>
            <p:custDataLst>
              <p:tags r:id="rId1"/>
            </p:custDataLst>
          </p:nvPr>
        </p:nvSpPr>
        <p:spPr/>
        <p:txBody>
          <a:bodyPr anchor="ctr"/>
          <a:lstStyle/>
          <a:p>
            <a:r>
              <a:rPr lang="fr-FR" sz="2800" smtClean="0"/>
              <a:t>5.  Résultats</a:t>
            </a:r>
          </a:p>
        </p:txBody>
      </p:sp>
      <p:sp>
        <p:nvSpPr>
          <p:cNvPr id="20483" name="Rectangle 3"/>
          <p:cNvSpPr>
            <a:spLocks noGrp="1" noRot="1" noChangeArrowheads="1"/>
          </p:cNvSpPr>
          <p:nvPr>
            <p:ph idx="1"/>
            <p:custDataLst>
              <p:tags r:id="rId2"/>
            </p:custDataLst>
          </p:nvPr>
        </p:nvSpPr>
        <p:spPr>
          <a:xfrm>
            <a:off x="323850" y="1341438"/>
            <a:ext cx="8424863" cy="4751387"/>
          </a:xfrm>
        </p:spPr>
        <p:txBody>
          <a:bodyPr/>
          <a:lstStyle/>
          <a:p>
            <a:pPr>
              <a:lnSpc>
                <a:spcPct val="90000"/>
              </a:lnSpc>
              <a:spcBef>
                <a:spcPts val="600"/>
              </a:spcBef>
              <a:spcAft>
                <a:spcPts val="1200"/>
              </a:spcAft>
              <a:buFont typeface="Wingdings" panose="05000000000000000000" pitchFamily="2" charset="2"/>
              <a:buChar char="Ø"/>
              <a:tabLst>
                <a:tab pos="5382000" algn="l"/>
                <a:tab pos="5436000" algn="l"/>
              </a:tabLst>
              <a:defRPr/>
            </a:pPr>
            <a:r>
              <a:rPr lang="fr-BE" dirty="0" smtClean="0"/>
              <a:t>De 1996 à 1999 : 3 textes importants transformés en directives : congé parental, travail à temps partiel, travail à durée déterminée</a:t>
            </a:r>
          </a:p>
          <a:p>
            <a:pPr>
              <a:lnSpc>
                <a:spcPct val="90000"/>
              </a:lnSpc>
              <a:spcBef>
                <a:spcPts val="600"/>
              </a:spcBef>
              <a:spcAft>
                <a:spcPts val="1200"/>
              </a:spcAft>
              <a:buFont typeface="Wingdings" panose="05000000000000000000" pitchFamily="2" charset="2"/>
              <a:buChar char="Ø"/>
              <a:tabLst>
                <a:tab pos="5382000" algn="l"/>
                <a:tab pos="5436000" algn="l"/>
              </a:tabLst>
              <a:defRPr/>
            </a:pPr>
            <a:r>
              <a:rPr lang="fr-BE" dirty="0" smtClean="0"/>
              <a:t>De 2002 à 2010 : 4 accords autonomes : télétravail, stress professionnel, harcèlement-violence au travail, marchés du travail inclusifs.</a:t>
            </a:r>
          </a:p>
          <a:p>
            <a:pPr>
              <a:lnSpc>
                <a:spcPct val="90000"/>
              </a:lnSpc>
              <a:spcBef>
                <a:spcPts val="600"/>
              </a:spcBef>
              <a:spcAft>
                <a:spcPts val="1200"/>
              </a:spcAft>
              <a:buFont typeface="Wingdings" panose="05000000000000000000" pitchFamily="2" charset="2"/>
              <a:buChar char="Ø"/>
              <a:tabLst>
                <a:tab pos="5382000" algn="l"/>
                <a:tab pos="5436000" algn="l"/>
              </a:tabLst>
              <a:defRPr/>
            </a:pPr>
            <a:r>
              <a:rPr lang="fr-BE" dirty="0" smtClean="0"/>
              <a:t>+ 3 « cadres d’action » : compétences, égalité hommes-femmes, emploi des jeunes</a:t>
            </a:r>
          </a:p>
          <a:p>
            <a:pPr marL="0" indent="0">
              <a:lnSpc>
                <a:spcPct val="90000"/>
              </a:lnSpc>
              <a:spcBef>
                <a:spcPts val="600"/>
              </a:spcBef>
              <a:spcAft>
                <a:spcPts val="1200"/>
              </a:spcAft>
              <a:buFont typeface="Arial" charset="0"/>
              <a:buNone/>
              <a:tabLst>
                <a:tab pos="5382000" algn="l"/>
                <a:tab pos="5436000" algn="l"/>
              </a:tabLst>
              <a:defRPr/>
            </a:pPr>
            <a:endParaRPr lang="fr-BE" dirty="0" smtClean="0"/>
          </a:p>
          <a:p>
            <a:pPr marL="0" indent="0">
              <a:lnSpc>
                <a:spcPct val="90000"/>
              </a:lnSpc>
              <a:spcBef>
                <a:spcPts val="600"/>
              </a:spcBef>
              <a:spcAft>
                <a:spcPts val="1200"/>
              </a:spcAft>
              <a:buFont typeface="Arial" charset="0"/>
              <a:buNone/>
              <a:tabLst>
                <a:tab pos="5382000" algn="l"/>
                <a:tab pos="5436000" algn="l"/>
              </a:tabLst>
              <a:defRPr/>
            </a:pPr>
            <a:r>
              <a:rPr lang="fr-BE" dirty="0" smtClean="0"/>
              <a:t>Mais : plus aucun accord-cadre transformé en directive sociale depuis 15 ans. </a:t>
            </a:r>
          </a:p>
          <a:p>
            <a:pPr>
              <a:lnSpc>
                <a:spcPct val="90000"/>
              </a:lnSpc>
              <a:spcBef>
                <a:spcPts val="600"/>
              </a:spcBef>
              <a:spcAft>
                <a:spcPts val="1200"/>
              </a:spcAft>
              <a:buFont typeface="Wingdings"/>
              <a:buChar char="è"/>
              <a:tabLst>
                <a:tab pos="5382000" algn="l"/>
                <a:tab pos="5436000" algn="l"/>
              </a:tabLst>
              <a:defRPr/>
            </a:pPr>
            <a:r>
              <a:rPr lang="fr-BE" dirty="0" smtClean="0">
                <a:sym typeface="Wingdings" panose="05000000000000000000" pitchFamily="2" charset="2"/>
              </a:rPr>
              <a:t>Le DSE est en train de devenir de moins en moins juridiquement contraignant. Il couvre de moins en moins de travailleurs salariés en Europe. Les modalités de mise en œuvre nationale sont de plus en plus « diversifiées ». </a:t>
            </a:r>
          </a:p>
          <a:p>
            <a:pPr marL="0" indent="0" algn="ctr">
              <a:lnSpc>
                <a:spcPct val="90000"/>
              </a:lnSpc>
              <a:spcBef>
                <a:spcPts val="600"/>
              </a:spcBef>
              <a:spcAft>
                <a:spcPts val="1200"/>
              </a:spcAft>
              <a:buFont typeface="Arial" charset="0"/>
              <a:buNone/>
              <a:tabLst>
                <a:tab pos="5382000" algn="l"/>
                <a:tab pos="5436000" algn="l"/>
              </a:tabLst>
              <a:defRPr/>
            </a:pPr>
            <a:r>
              <a:rPr lang="fr-BE" dirty="0" smtClean="0">
                <a:sym typeface="Wingdings" panose="05000000000000000000" pitchFamily="2" charset="2"/>
              </a:rPr>
              <a:t>Est-ce (déjà) « </a:t>
            </a:r>
            <a:r>
              <a:rPr lang="fr-BE" i="1" dirty="0" smtClean="0">
                <a:sym typeface="Wingdings" panose="05000000000000000000" pitchFamily="2" charset="2"/>
              </a:rPr>
              <a:t>la fin d’un cycle de dialogue social européen ?</a:t>
            </a:r>
            <a:r>
              <a:rPr lang="fr-BE" dirty="0" smtClean="0">
                <a:sym typeface="Wingdings" panose="05000000000000000000" pitchFamily="2" charset="2"/>
              </a:rPr>
              <a:t> » (Jean </a:t>
            </a:r>
            <a:r>
              <a:rPr lang="fr-BE" dirty="0" err="1" smtClean="0">
                <a:sym typeface="Wingdings" panose="05000000000000000000" pitchFamily="2" charset="2"/>
              </a:rPr>
              <a:t>Degimbe</a:t>
            </a:r>
            <a:r>
              <a:rPr lang="fr-BE" dirty="0" smtClean="0">
                <a:sym typeface="Wingdings" panose="05000000000000000000" pitchFamily="2" charset="2"/>
              </a:rPr>
              <a:t>)</a:t>
            </a:r>
            <a:endParaRPr lang="fr-BE" dirty="0" smtClean="0"/>
          </a:p>
          <a:p>
            <a:pPr marL="180975" indent="-180975">
              <a:lnSpc>
                <a:spcPct val="90000"/>
              </a:lnSpc>
              <a:spcBef>
                <a:spcPts val="600"/>
              </a:spcBef>
              <a:spcAft>
                <a:spcPts val="1200"/>
              </a:spcAft>
              <a:buFont typeface="Arial" pitchFamily="34" charset="0"/>
              <a:buChar char="•"/>
              <a:tabLst>
                <a:tab pos="5382000" algn="l"/>
                <a:tab pos="5436000" algn="l"/>
              </a:tabLst>
              <a:defRPr/>
            </a:pPr>
            <a:endParaRPr lang="fr-FR" dirty="0" smtClean="0"/>
          </a:p>
        </p:txBody>
      </p:sp>
      <p:sp>
        <p:nvSpPr>
          <p:cNvPr id="28675" name="Footer Placeholder 1"/>
          <p:cNvSpPr>
            <a:spLocks noGrp="1"/>
          </p:cNvSpPr>
          <p:nvPr>
            <p:ph type="ftr" sz="quarter" idx="11"/>
            <p:custDataLst>
              <p:tags r:id="rId3"/>
            </p:custDataLst>
          </p:nvPr>
        </p:nvSpPr>
        <p:spPr>
          <a:noFill/>
          <a:ln>
            <a:miter lim="800000"/>
            <a:headEnd/>
            <a:tailEnd/>
          </a:ln>
        </p:spPr>
        <p:txBody>
          <a:bodyPr/>
          <a:lstStyle/>
          <a:p>
            <a:r>
              <a:rPr lang="en-US">
                <a:cs typeface="Arial" charset="0"/>
              </a:rPr>
              <a:t>Christophe Degryse, 2014</a:t>
            </a:r>
          </a:p>
        </p:txBody>
      </p:sp>
      <p:sp>
        <p:nvSpPr>
          <p:cNvPr id="28676" name="Slide Number Placeholder 5"/>
          <p:cNvSpPr>
            <a:spLocks noGrp="1"/>
          </p:cNvSpPr>
          <p:nvPr>
            <p:ph type="sldNum" sz="quarter" idx="12"/>
            <p:custDataLst>
              <p:tags r:id="rId4"/>
            </p:custDataLst>
          </p:nvPr>
        </p:nvSpPr>
        <p:spPr>
          <a:noFill/>
          <a:ln>
            <a:miter lim="800000"/>
            <a:headEnd/>
            <a:tailEnd/>
          </a:ln>
        </p:spPr>
        <p:txBody>
          <a:bodyPr/>
          <a:lstStyle/>
          <a:p>
            <a:fld id="{20A61E51-2AC1-4EF8-8CBA-48D9DF58BC27}" type="slidenum">
              <a:rPr lang="en-US" smtClean="0">
                <a:solidFill>
                  <a:srgbClr val="000000"/>
                </a:solidFill>
                <a:cs typeface="Arial" charset="0"/>
              </a:rPr>
              <a:pPr/>
              <a:t>11</a:t>
            </a:fld>
            <a:endParaRPr lang="en-US" smtClean="0">
              <a:solidFill>
                <a:srgbClr val="000000"/>
              </a:solidFill>
              <a:cs typeface="Arial" charset="0"/>
            </a:endParaRPr>
          </a:p>
        </p:txBody>
      </p:sp>
    </p:spTree>
    <p:extLst>
      <p:ext uri="{BB962C8B-B14F-4D97-AF65-F5344CB8AC3E}">
        <p14:creationId xmlns:p14="http://schemas.microsoft.com/office/powerpoint/2010/main" val="23110945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rrowheads="1"/>
          </p:cNvSpPr>
          <p:nvPr>
            <p:ph type="title"/>
            <p:custDataLst>
              <p:tags r:id="rId1"/>
            </p:custDataLst>
          </p:nvPr>
        </p:nvSpPr>
        <p:spPr/>
        <p:txBody>
          <a:bodyPr/>
          <a:lstStyle/>
          <a:p>
            <a:r>
              <a:rPr lang="fr-FR" sz="2800" smtClean="0"/>
              <a:t>5.  Résultats</a:t>
            </a:r>
            <a:endParaRPr lang="fr-FR" smtClean="0">
              <a:solidFill>
                <a:schemeClr val="tx1"/>
              </a:solidFill>
            </a:endParaRPr>
          </a:p>
        </p:txBody>
      </p:sp>
      <p:sp>
        <p:nvSpPr>
          <p:cNvPr id="46083" name="Rectangle 3"/>
          <p:cNvSpPr>
            <a:spLocks noGrp="1" noRot="1" noChangeArrowheads="1"/>
          </p:cNvSpPr>
          <p:nvPr>
            <p:ph idx="1"/>
            <p:custDataLst>
              <p:tags r:id="rId2"/>
            </p:custDataLst>
          </p:nvPr>
        </p:nvSpPr>
        <p:spPr/>
        <p:txBody>
          <a:bodyPr/>
          <a:lstStyle/>
          <a:p>
            <a:pPr marL="0" indent="0">
              <a:lnSpc>
                <a:spcPct val="90000"/>
              </a:lnSpc>
              <a:spcAft>
                <a:spcPts val="600"/>
              </a:spcAft>
              <a:buFont typeface="Arial" charset="0"/>
              <a:buNone/>
              <a:defRPr/>
            </a:pPr>
            <a:r>
              <a:rPr lang="fr-BE" dirty="0" smtClean="0"/>
              <a:t>Trois évolutions, selon Jean </a:t>
            </a:r>
            <a:r>
              <a:rPr lang="fr-BE" dirty="0" err="1" smtClean="0"/>
              <a:t>Degimbe</a:t>
            </a:r>
            <a:r>
              <a:rPr lang="fr-BE" dirty="0" smtClean="0"/>
              <a:t> : </a:t>
            </a:r>
          </a:p>
          <a:p>
            <a:pPr marL="0" indent="0">
              <a:lnSpc>
                <a:spcPct val="90000"/>
              </a:lnSpc>
              <a:spcAft>
                <a:spcPts val="600"/>
              </a:spcAft>
              <a:buFont typeface="Arial" charset="0"/>
              <a:buNone/>
              <a:defRPr/>
            </a:pPr>
            <a:endParaRPr lang="fr-BE" dirty="0" smtClean="0"/>
          </a:p>
          <a:p>
            <a:pPr>
              <a:lnSpc>
                <a:spcPct val="90000"/>
              </a:lnSpc>
              <a:spcAft>
                <a:spcPts val="600"/>
              </a:spcAft>
              <a:buFont typeface="Arial" pitchFamily="34" charset="0"/>
              <a:buChar char="•"/>
              <a:defRPr/>
            </a:pPr>
            <a:r>
              <a:rPr lang="fr-BE" i="1" dirty="0" smtClean="0">
                <a:sym typeface="Wingdings" pitchFamily="2" charset="2"/>
              </a:rPr>
              <a:t>« Tout </a:t>
            </a:r>
            <a:r>
              <a:rPr lang="fr-BE" i="1" dirty="0">
                <a:sym typeface="Wingdings" pitchFamily="2" charset="2"/>
              </a:rPr>
              <a:t>d’abord, la situation est beaucoup plus compliquée qu’à l’époque. Dialoguer à 27 est différent que dialoguer à 12 ou à 15. Les traditions de négociation diffèrent. Dans plusieurs pays de l’Union européenne, ces négociations ont longtemps été </a:t>
            </a:r>
            <a:r>
              <a:rPr lang="fr-BE" i="1" dirty="0" smtClean="0">
                <a:sym typeface="Wingdings" pitchFamily="2" charset="2"/>
              </a:rPr>
              <a:t>tripartites ». </a:t>
            </a:r>
          </a:p>
          <a:p>
            <a:pPr>
              <a:lnSpc>
                <a:spcPct val="90000"/>
              </a:lnSpc>
              <a:spcAft>
                <a:spcPts val="600"/>
              </a:spcAft>
              <a:buFont typeface="Arial" pitchFamily="34" charset="0"/>
              <a:buChar char="•"/>
              <a:defRPr/>
            </a:pPr>
            <a:r>
              <a:rPr lang="fr-BE" i="1" dirty="0" smtClean="0">
                <a:sym typeface="Wingdings" pitchFamily="2" charset="2"/>
              </a:rPr>
              <a:t>« Par </a:t>
            </a:r>
            <a:r>
              <a:rPr lang="fr-BE" i="1" dirty="0">
                <a:sym typeface="Wingdings" pitchFamily="2" charset="2"/>
              </a:rPr>
              <a:t>ailleurs, moins de sujets sont susceptibles de faire l’objet d’accords compte tenu de l’hétérogénéité des situations politiques et sociales des 27 pays de </a:t>
            </a:r>
            <a:r>
              <a:rPr lang="fr-BE" i="1" dirty="0" smtClean="0">
                <a:sym typeface="Wingdings" pitchFamily="2" charset="2"/>
              </a:rPr>
              <a:t>l’Union ». </a:t>
            </a:r>
          </a:p>
          <a:p>
            <a:pPr>
              <a:lnSpc>
                <a:spcPct val="90000"/>
              </a:lnSpc>
              <a:spcAft>
                <a:spcPts val="600"/>
              </a:spcAft>
              <a:buFont typeface="Arial" pitchFamily="34" charset="0"/>
              <a:buChar char="•"/>
              <a:defRPr/>
            </a:pPr>
            <a:r>
              <a:rPr lang="fr-BE" i="1" dirty="0" smtClean="0">
                <a:sym typeface="Wingdings" pitchFamily="2" charset="2"/>
              </a:rPr>
              <a:t>« Enfin</a:t>
            </a:r>
            <a:r>
              <a:rPr lang="fr-BE" i="1" dirty="0">
                <a:sym typeface="Wingdings" pitchFamily="2" charset="2"/>
              </a:rPr>
              <a:t>, l’Union européenne ne légifère pratiquement plus dans le domaine social (depuis une dizaine d’années il n’y a pas beaucoup de directives communautaires dans le domaine social) : il y a une tendance vers plus de dérégulation, et non pas vers plus de </a:t>
            </a:r>
            <a:r>
              <a:rPr lang="fr-BE" i="1" dirty="0" smtClean="0">
                <a:sym typeface="Wingdings" pitchFamily="2" charset="2"/>
              </a:rPr>
              <a:t>régulation ».</a:t>
            </a:r>
            <a:endParaRPr lang="fr-FR" i="1" dirty="0" smtClean="0">
              <a:sym typeface="Wingdings" pitchFamily="2" charset="2"/>
            </a:endParaRPr>
          </a:p>
        </p:txBody>
      </p:sp>
      <p:sp>
        <p:nvSpPr>
          <p:cNvPr id="30723" name="Footer Placeholder 1"/>
          <p:cNvSpPr>
            <a:spLocks noGrp="1"/>
          </p:cNvSpPr>
          <p:nvPr>
            <p:ph type="ftr" sz="quarter" idx="11"/>
            <p:custDataLst>
              <p:tags r:id="rId3"/>
            </p:custDataLst>
          </p:nvPr>
        </p:nvSpPr>
        <p:spPr>
          <a:noFill/>
          <a:ln>
            <a:miter lim="800000"/>
            <a:headEnd/>
            <a:tailEnd/>
          </a:ln>
        </p:spPr>
        <p:txBody>
          <a:bodyPr/>
          <a:lstStyle/>
          <a:p>
            <a:r>
              <a:rPr lang="en-US">
                <a:cs typeface="Arial" charset="0"/>
              </a:rPr>
              <a:t>Christophe Degryse, 2014</a:t>
            </a:r>
          </a:p>
        </p:txBody>
      </p:sp>
      <p:sp>
        <p:nvSpPr>
          <p:cNvPr id="30724" name="Slide Number Placeholder 5"/>
          <p:cNvSpPr>
            <a:spLocks noGrp="1"/>
          </p:cNvSpPr>
          <p:nvPr>
            <p:ph type="sldNum" sz="quarter" idx="12"/>
            <p:custDataLst>
              <p:tags r:id="rId4"/>
            </p:custDataLst>
          </p:nvPr>
        </p:nvSpPr>
        <p:spPr>
          <a:noFill/>
          <a:ln>
            <a:miter lim="800000"/>
            <a:headEnd/>
            <a:tailEnd/>
          </a:ln>
        </p:spPr>
        <p:txBody>
          <a:bodyPr/>
          <a:lstStyle/>
          <a:p>
            <a:fld id="{0575DB5F-4B07-4FA2-AA91-9752BFC9EE03}" type="slidenum">
              <a:rPr lang="en-US" smtClean="0">
                <a:solidFill>
                  <a:srgbClr val="000000"/>
                </a:solidFill>
                <a:cs typeface="Arial" charset="0"/>
              </a:rPr>
              <a:pPr/>
              <a:t>12</a:t>
            </a:fld>
            <a:endParaRPr lang="en-US" smtClean="0">
              <a:solidFill>
                <a:srgbClr val="000000"/>
              </a:solidFill>
              <a:cs typeface="Arial" charset="0"/>
            </a:endParaRPr>
          </a:p>
        </p:txBody>
      </p:sp>
    </p:spTree>
    <p:extLst>
      <p:ext uri="{BB962C8B-B14F-4D97-AF65-F5344CB8AC3E}">
        <p14:creationId xmlns:p14="http://schemas.microsoft.com/office/powerpoint/2010/main" val="36745322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rrowheads="1"/>
          </p:cNvSpPr>
          <p:nvPr>
            <p:ph type="title"/>
            <p:custDataLst>
              <p:tags r:id="rId1"/>
            </p:custDataLst>
          </p:nvPr>
        </p:nvSpPr>
        <p:spPr/>
        <p:txBody>
          <a:bodyPr/>
          <a:lstStyle/>
          <a:p>
            <a:r>
              <a:rPr lang="fr-FR" sz="2800" smtClean="0"/>
              <a:t>6.  Marchés « inclusifs »</a:t>
            </a:r>
            <a:endParaRPr lang="fr-FR" smtClean="0">
              <a:solidFill>
                <a:schemeClr val="tx1"/>
              </a:solidFill>
            </a:endParaRPr>
          </a:p>
        </p:txBody>
      </p:sp>
      <p:sp>
        <p:nvSpPr>
          <p:cNvPr id="41987" name="Rectangle 3"/>
          <p:cNvSpPr>
            <a:spLocks noGrp="1" noRot="1" noChangeArrowheads="1"/>
          </p:cNvSpPr>
          <p:nvPr>
            <p:ph idx="1"/>
            <p:custDataLst>
              <p:tags r:id="rId2"/>
            </p:custDataLst>
          </p:nvPr>
        </p:nvSpPr>
        <p:spPr>
          <a:xfrm>
            <a:off x="323850" y="1485900"/>
            <a:ext cx="8348663" cy="4103688"/>
          </a:xfrm>
        </p:spPr>
        <p:txBody>
          <a:bodyPr/>
          <a:lstStyle/>
          <a:p>
            <a:pPr marL="0" indent="0">
              <a:spcAft>
                <a:spcPts val="1200"/>
              </a:spcAft>
              <a:buFont typeface="Arial" charset="0"/>
              <a:buNone/>
              <a:tabLst>
                <a:tab pos="5381625" algn="l"/>
              </a:tabLst>
              <a:defRPr/>
            </a:pPr>
            <a:r>
              <a:rPr lang="fr-BE" sz="1700" dirty="0" smtClean="0">
                <a:cs typeface="Arial" pitchFamily="34" charset="0"/>
              </a:rPr>
              <a:t>DSE limité au marché du travail. Oui mais… l’accord autonome sur les marchés du travail inclusifs met l’accent sur l’inclusion sociale </a:t>
            </a:r>
            <a:r>
              <a:rPr lang="fr-BE" sz="1700" dirty="0" smtClean="0"/>
              <a:t>: </a:t>
            </a:r>
          </a:p>
          <a:p>
            <a:pPr>
              <a:spcAft>
                <a:spcPts val="1200"/>
              </a:spcAft>
              <a:buFont typeface="+mj-lt"/>
              <a:buAutoNum type="arabicPeriod"/>
              <a:tabLst>
                <a:tab pos="5381625" algn="l"/>
              </a:tabLst>
              <a:defRPr/>
            </a:pPr>
            <a:r>
              <a:rPr lang="fr-BE" sz="1700" dirty="0" smtClean="0"/>
              <a:t>importance des questions d’accès, </a:t>
            </a:r>
            <a:r>
              <a:rPr lang="fr-BE" sz="1700" dirty="0"/>
              <a:t>de retour, de maintien </a:t>
            </a:r>
            <a:r>
              <a:rPr lang="fr-BE" sz="1700" dirty="0" smtClean="0"/>
              <a:t> dans le marché </a:t>
            </a:r>
            <a:r>
              <a:rPr lang="fr-BE" sz="1700" dirty="0"/>
              <a:t>du travail</a:t>
            </a:r>
            <a:r>
              <a:rPr lang="fr-BE" sz="1700" dirty="0" smtClean="0"/>
              <a:t> pour l’intégration sociale des personnes exclues</a:t>
            </a:r>
          </a:p>
          <a:p>
            <a:pPr>
              <a:spcAft>
                <a:spcPts val="1200"/>
              </a:spcAft>
              <a:buFont typeface="+mj-lt"/>
              <a:buAutoNum type="arabicPeriod"/>
              <a:tabLst>
                <a:tab pos="5381625" algn="l"/>
              </a:tabLst>
              <a:defRPr/>
            </a:pPr>
            <a:r>
              <a:rPr lang="fr-BE" sz="1700" dirty="0" smtClean="0"/>
              <a:t>sensibilisation aux avantages </a:t>
            </a:r>
            <a:r>
              <a:rPr lang="fr-BE" sz="1700" dirty="0"/>
              <a:t>liés </a:t>
            </a:r>
            <a:r>
              <a:rPr lang="fr-BE" sz="1700" dirty="0" smtClean="0"/>
              <a:t>à des marchés du travail inclusifs auprès des employeurs</a:t>
            </a:r>
            <a:r>
              <a:rPr lang="fr-BE" sz="1700" dirty="0"/>
              <a:t>, </a:t>
            </a:r>
            <a:r>
              <a:rPr lang="fr-BE" sz="1700" dirty="0" smtClean="0"/>
              <a:t>des </a:t>
            </a:r>
            <a:r>
              <a:rPr lang="fr-BE" sz="1700" dirty="0"/>
              <a:t>travailleurs et </a:t>
            </a:r>
            <a:r>
              <a:rPr lang="fr-BE" sz="1700" dirty="0" smtClean="0"/>
              <a:t>de leurs représentants ;</a:t>
            </a:r>
          </a:p>
          <a:p>
            <a:pPr>
              <a:spcAft>
                <a:spcPts val="1200"/>
              </a:spcAft>
              <a:buFont typeface="+mj-lt"/>
              <a:buAutoNum type="arabicPeriod"/>
              <a:tabLst>
                <a:tab pos="5381625" algn="l"/>
              </a:tabLst>
              <a:defRPr/>
            </a:pPr>
            <a:r>
              <a:rPr lang="fr-BE" sz="1700" dirty="0" smtClean="0"/>
              <a:t>identification des </a:t>
            </a:r>
            <a:r>
              <a:rPr lang="fr-BE" sz="1700" dirty="0"/>
              <a:t>obstacles à la création de marchés du travail inclusifs et des solutions permettant de les surmonter. </a:t>
            </a:r>
            <a:endParaRPr lang="fr-BE" sz="1700" dirty="0" smtClean="0">
              <a:cs typeface="Arial" pitchFamily="34" charset="0"/>
            </a:endParaRPr>
          </a:p>
          <a:p>
            <a:pPr marL="0" indent="0">
              <a:spcAft>
                <a:spcPts val="1200"/>
              </a:spcAft>
              <a:buFont typeface="Arial" charset="0"/>
              <a:buNone/>
              <a:tabLst>
                <a:tab pos="5381625" algn="l"/>
              </a:tabLst>
              <a:defRPr/>
            </a:pPr>
            <a:r>
              <a:rPr lang="fr-BE" sz="1700" dirty="0" smtClean="0">
                <a:cs typeface="Arial" pitchFamily="34" charset="0"/>
              </a:rPr>
              <a:t>Mais : contenu de l’accord jugé très faible par certains affiliés de la CES + controverse sur le statut d’« accord-autonome » (opposition du DGB notamment).</a:t>
            </a:r>
          </a:p>
          <a:p>
            <a:pPr marL="0" indent="0">
              <a:buFont typeface="Arial" charset="0"/>
              <a:buNone/>
              <a:tabLst>
                <a:tab pos="5381625" algn="l"/>
              </a:tabLst>
              <a:defRPr/>
            </a:pPr>
            <a:endParaRPr lang="fr-BE" sz="1700" dirty="0">
              <a:cs typeface="Arial" pitchFamily="34" charset="0"/>
            </a:endParaRPr>
          </a:p>
        </p:txBody>
      </p:sp>
      <p:sp>
        <p:nvSpPr>
          <p:cNvPr id="32771" name="Footer Placeholder 1"/>
          <p:cNvSpPr>
            <a:spLocks noGrp="1"/>
          </p:cNvSpPr>
          <p:nvPr>
            <p:ph type="ftr" sz="quarter" idx="11"/>
            <p:custDataLst>
              <p:tags r:id="rId3"/>
            </p:custDataLst>
          </p:nvPr>
        </p:nvSpPr>
        <p:spPr>
          <a:noFill/>
          <a:ln>
            <a:miter lim="800000"/>
            <a:headEnd/>
            <a:tailEnd/>
          </a:ln>
        </p:spPr>
        <p:txBody>
          <a:bodyPr/>
          <a:lstStyle/>
          <a:p>
            <a:r>
              <a:rPr lang="en-US">
                <a:cs typeface="Arial" charset="0"/>
              </a:rPr>
              <a:t>Christophe Degryse, 2014</a:t>
            </a:r>
          </a:p>
        </p:txBody>
      </p:sp>
      <p:sp>
        <p:nvSpPr>
          <p:cNvPr id="32772" name="Slide Number Placeholder 5"/>
          <p:cNvSpPr>
            <a:spLocks noGrp="1"/>
          </p:cNvSpPr>
          <p:nvPr>
            <p:ph type="sldNum" sz="quarter" idx="12"/>
            <p:custDataLst>
              <p:tags r:id="rId4"/>
            </p:custDataLst>
          </p:nvPr>
        </p:nvSpPr>
        <p:spPr>
          <a:noFill/>
          <a:ln>
            <a:miter lim="800000"/>
            <a:headEnd/>
            <a:tailEnd/>
          </a:ln>
        </p:spPr>
        <p:txBody>
          <a:bodyPr/>
          <a:lstStyle/>
          <a:p>
            <a:fld id="{E5909C38-62C3-4D35-8692-BE3B3930CCE9}" type="slidenum">
              <a:rPr lang="en-US" smtClean="0">
                <a:solidFill>
                  <a:srgbClr val="000000"/>
                </a:solidFill>
                <a:cs typeface="Arial" charset="0"/>
              </a:rPr>
              <a:pPr/>
              <a:t>13</a:t>
            </a:fld>
            <a:endParaRPr lang="en-US" smtClean="0">
              <a:solidFill>
                <a:srgbClr val="000000"/>
              </a:solidFill>
              <a:cs typeface="Arial" charset="0"/>
            </a:endParaRPr>
          </a:p>
        </p:txBody>
      </p:sp>
    </p:spTree>
    <p:extLst>
      <p:ext uri="{BB962C8B-B14F-4D97-AF65-F5344CB8AC3E}">
        <p14:creationId xmlns:p14="http://schemas.microsoft.com/office/powerpoint/2010/main" val="30640431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rrowheads="1"/>
          </p:cNvSpPr>
          <p:nvPr>
            <p:ph type="title"/>
            <p:custDataLst>
              <p:tags r:id="rId1"/>
            </p:custDataLst>
          </p:nvPr>
        </p:nvSpPr>
        <p:spPr/>
        <p:txBody>
          <a:bodyPr/>
          <a:lstStyle/>
          <a:p>
            <a:r>
              <a:rPr lang="fr-FR" sz="2800" smtClean="0"/>
              <a:t>6.  Marchés « inclusifs »</a:t>
            </a:r>
            <a:endParaRPr lang="fr-FR" smtClean="0">
              <a:solidFill>
                <a:schemeClr val="tx1"/>
              </a:solidFill>
            </a:endParaRPr>
          </a:p>
        </p:txBody>
      </p:sp>
      <p:sp>
        <p:nvSpPr>
          <p:cNvPr id="41987" name="Rectangle 3"/>
          <p:cNvSpPr>
            <a:spLocks noGrp="1" noRot="1" noChangeArrowheads="1"/>
          </p:cNvSpPr>
          <p:nvPr>
            <p:ph idx="1"/>
            <p:custDataLst>
              <p:tags r:id="rId2"/>
            </p:custDataLst>
          </p:nvPr>
        </p:nvSpPr>
        <p:spPr>
          <a:xfrm>
            <a:off x="323850" y="981075"/>
            <a:ext cx="8424863" cy="4824413"/>
          </a:xfrm>
        </p:spPr>
        <p:txBody>
          <a:bodyPr/>
          <a:lstStyle/>
          <a:p>
            <a:pPr marL="0" indent="0">
              <a:buFont typeface="Arial" charset="0"/>
              <a:buNone/>
              <a:defRPr/>
            </a:pPr>
            <a:r>
              <a:rPr lang="fr-BE" sz="1700" dirty="0">
                <a:cs typeface="Arial" pitchFamily="34" charset="0"/>
              </a:rPr>
              <a:t>L’actualité de la crise nécessiterait des marchés du travail inclusifs : outre chômage et exclusion sociale, augmentation du nombre de travailleurs pauvres : de 8 % en 2008 à plus de 9 % en 2012. Augmentation </a:t>
            </a:r>
            <a:r>
              <a:rPr lang="fr-FR" sz="1700" dirty="0"/>
              <a:t>non seulement dans des « nouveaux » États membres (RO, EE, CY, SK, MT, CZ), mais aussi dans des pays dits « périphériques » (GR, ES, IT), </a:t>
            </a:r>
            <a:r>
              <a:rPr lang="fr-FR" sz="1700" u="sng" dirty="0"/>
              <a:t>et</a:t>
            </a:r>
            <a:r>
              <a:rPr lang="fr-FR" sz="1700" dirty="0"/>
              <a:t> dans des pays du cœur de l’Europe et/ou du Nord de l’Europe (LU, UK, DE, FR, DK). </a:t>
            </a:r>
            <a:endParaRPr lang="fr-FR" sz="1700" dirty="0" smtClean="0"/>
          </a:p>
          <a:p>
            <a:pPr marL="0" indent="0">
              <a:buFont typeface="Arial" charset="0"/>
              <a:buNone/>
              <a:defRPr/>
            </a:pPr>
            <a:endParaRPr lang="fr-FR" sz="1700" dirty="0"/>
          </a:p>
          <a:p>
            <a:pPr marL="0" indent="0">
              <a:buFont typeface="Arial" charset="0"/>
              <a:buNone/>
              <a:defRPr/>
            </a:pPr>
            <a:r>
              <a:rPr lang="fr-FR" sz="1700" dirty="0" smtClean="0"/>
              <a:t>L’emploi </a:t>
            </a:r>
            <a:r>
              <a:rPr lang="fr-FR" sz="1700" dirty="0"/>
              <a:t>comme vecteur d’inclusion </a:t>
            </a:r>
            <a:r>
              <a:rPr lang="fr-FR" sz="1700" dirty="0" smtClean="0"/>
              <a:t>? Oui, si :</a:t>
            </a:r>
            <a:endParaRPr lang="fr-BE" sz="1700" dirty="0">
              <a:cs typeface="Arial" pitchFamily="34" charset="0"/>
            </a:endParaRPr>
          </a:p>
          <a:p>
            <a:pPr marL="0" indent="0">
              <a:buFont typeface="Arial" charset="0"/>
              <a:buNone/>
              <a:defRPr/>
            </a:pPr>
            <a:endParaRPr lang="fr-BE" sz="1700" dirty="0" smtClean="0"/>
          </a:p>
          <a:p>
            <a:pPr>
              <a:buFont typeface="Wingdings"/>
              <a:buChar char="è"/>
              <a:defRPr/>
            </a:pPr>
            <a:r>
              <a:rPr lang="fr-BE" sz="1700" dirty="0" smtClean="0"/>
              <a:t>amélioration de </a:t>
            </a:r>
            <a:r>
              <a:rPr lang="fr-BE" sz="1700" dirty="0"/>
              <a:t>la qualité des marchés du travail pour les rendre plus inclusifs </a:t>
            </a:r>
            <a:r>
              <a:rPr lang="fr-BE" sz="1700" dirty="0" smtClean="0"/>
              <a:t>: non-discrimination</a:t>
            </a:r>
            <a:r>
              <a:rPr lang="fr-BE" sz="1700" dirty="0"/>
              <a:t>, </a:t>
            </a:r>
            <a:r>
              <a:rPr lang="fr-BE" sz="1700" dirty="0" smtClean="0"/>
              <a:t>inclusion </a:t>
            </a:r>
            <a:r>
              <a:rPr lang="fr-BE" sz="1700" dirty="0"/>
              <a:t>sociale </a:t>
            </a:r>
            <a:r>
              <a:rPr lang="fr-BE" sz="1700" dirty="0" smtClean="0"/>
              <a:t>active, </a:t>
            </a:r>
            <a:r>
              <a:rPr lang="fr-BE" sz="1700" dirty="0"/>
              <a:t>égalité </a:t>
            </a:r>
            <a:r>
              <a:rPr lang="fr-BE" sz="1700" dirty="0" smtClean="0"/>
              <a:t>homme-femme, dialogue </a:t>
            </a:r>
            <a:r>
              <a:rPr lang="fr-BE" sz="1700" dirty="0"/>
              <a:t>social de </a:t>
            </a:r>
            <a:r>
              <a:rPr lang="fr-BE" sz="1700" dirty="0" smtClean="0"/>
              <a:t>qualité… </a:t>
            </a:r>
            <a:endParaRPr lang="fr-BE" sz="1700" dirty="0"/>
          </a:p>
          <a:p>
            <a:pPr>
              <a:buFont typeface="Wingdings"/>
              <a:buChar char="è"/>
              <a:defRPr/>
            </a:pPr>
            <a:r>
              <a:rPr lang="fr-BE" sz="1700" dirty="0" smtClean="0"/>
              <a:t>amélioration de la qualité des emplois pour une inclusion sociale durable : qualifications, salaires, formation, santé/sécurité</a:t>
            </a:r>
          </a:p>
          <a:p>
            <a:pPr marL="0" indent="0">
              <a:buFont typeface="Arial" charset="0"/>
              <a:buNone/>
              <a:defRPr/>
            </a:pPr>
            <a:endParaRPr lang="fr-BE" sz="1700" dirty="0"/>
          </a:p>
          <a:p>
            <a:pPr marL="0" indent="0">
              <a:buFont typeface="Arial" charset="0"/>
              <a:buNone/>
              <a:defRPr/>
            </a:pPr>
            <a:r>
              <a:rPr lang="fr-BE" sz="1700" dirty="0" smtClean="0"/>
              <a:t>Ou : l’emploi comme variable d’ajustement aux chocs économiques : flexibilisation, gel ou réduction des salaires, diminution du rôle des représentants des travailleurs, « simplification » des normes de santé-sécurité ? (</a:t>
            </a:r>
            <a:r>
              <a:rPr lang="fr-BE" sz="1700" dirty="0" smtClean="0">
                <a:sym typeface="Wingdings"/>
              </a:rPr>
              <a:t>et augmentation des travailleurs pauvres ?)</a:t>
            </a:r>
            <a:endParaRPr lang="fr-BE" sz="1700" dirty="0" smtClean="0"/>
          </a:p>
        </p:txBody>
      </p:sp>
      <p:sp>
        <p:nvSpPr>
          <p:cNvPr id="34819" name="Footer Placeholder 1"/>
          <p:cNvSpPr>
            <a:spLocks noGrp="1"/>
          </p:cNvSpPr>
          <p:nvPr>
            <p:ph type="ftr" sz="quarter" idx="11"/>
            <p:custDataLst>
              <p:tags r:id="rId3"/>
            </p:custDataLst>
          </p:nvPr>
        </p:nvSpPr>
        <p:spPr>
          <a:noFill/>
          <a:ln>
            <a:miter lim="800000"/>
            <a:headEnd/>
            <a:tailEnd/>
          </a:ln>
        </p:spPr>
        <p:txBody>
          <a:bodyPr/>
          <a:lstStyle/>
          <a:p>
            <a:r>
              <a:rPr lang="en-US">
                <a:cs typeface="Arial" charset="0"/>
              </a:rPr>
              <a:t>Christophe Degryse, 2014</a:t>
            </a:r>
          </a:p>
        </p:txBody>
      </p:sp>
      <p:sp>
        <p:nvSpPr>
          <p:cNvPr id="34820" name="Slide Number Placeholder 5"/>
          <p:cNvSpPr>
            <a:spLocks noGrp="1"/>
          </p:cNvSpPr>
          <p:nvPr>
            <p:ph type="sldNum" sz="quarter" idx="12"/>
            <p:custDataLst>
              <p:tags r:id="rId4"/>
            </p:custDataLst>
          </p:nvPr>
        </p:nvSpPr>
        <p:spPr>
          <a:noFill/>
          <a:ln>
            <a:miter lim="800000"/>
            <a:headEnd/>
            <a:tailEnd/>
          </a:ln>
        </p:spPr>
        <p:txBody>
          <a:bodyPr/>
          <a:lstStyle/>
          <a:p>
            <a:fld id="{9F42A6EB-59AF-4E75-909F-EDD5AE5F2148}" type="slidenum">
              <a:rPr lang="en-US" smtClean="0">
                <a:solidFill>
                  <a:srgbClr val="000000"/>
                </a:solidFill>
                <a:cs typeface="Arial" charset="0"/>
              </a:rPr>
              <a:pPr/>
              <a:t>14</a:t>
            </a:fld>
            <a:endParaRPr lang="en-US" smtClean="0">
              <a:solidFill>
                <a:srgbClr val="000000"/>
              </a:solidFill>
              <a:cs typeface="Arial" charset="0"/>
            </a:endParaRPr>
          </a:p>
        </p:txBody>
      </p:sp>
    </p:spTree>
    <p:extLst>
      <p:ext uri="{BB962C8B-B14F-4D97-AF65-F5344CB8AC3E}">
        <p14:creationId xmlns:p14="http://schemas.microsoft.com/office/powerpoint/2010/main" val="35884730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rrowheads="1"/>
          </p:cNvSpPr>
          <p:nvPr>
            <p:ph type="title"/>
            <p:custDataLst>
              <p:tags r:id="rId1"/>
            </p:custDataLst>
          </p:nvPr>
        </p:nvSpPr>
        <p:spPr/>
        <p:txBody>
          <a:bodyPr/>
          <a:lstStyle/>
          <a:p>
            <a:r>
              <a:rPr lang="fr-FR" sz="2800" smtClean="0"/>
              <a:t>7.  L’évolution du rôle des acteurs</a:t>
            </a:r>
            <a:endParaRPr lang="fr-FR" smtClean="0">
              <a:solidFill>
                <a:schemeClr val="tx1"/>
              </a:solidFill>
            </a:endParaRPr>
          </a:p>
        </p:txBody>
      </p:sp>
      <p:sp>
        <p:nvSpPr>
          <p:cNvPr id="46083" name="Rectangle 3"/>
          <p:cNvSpPr>
            <a:spLocks noGrp="1" noRot="1" noChangeArrowheads="1"/>
          </p:cNvSpPr>
          <p:nvPr>
            <p:ph idx="1"/>
            <p:custDataLst>
              <p:tags r:id="rId2"/>
            </p:custDataLst>
          </p:nvPr>
        </p:nvSpPr>
        <p:spPr/>
        <p:txBody>
          <a:bodyPr/>
          <a:lstStyle/>
          <a:p>
            <a:pPr>
              <a:lnSpc>
                <a:spcPct val="90000"/>
              </a:lnSpc>
              <a:spcAft>
                <a:spcPts val="600"/>
              </a:spcAft>
              <a:buFont typeface="Arial" charset="0"/>
              <a:buChar char="•"/>
            </a:pPr>
            <a:r>
              <a:rPr lang="fr-BE" smtClean="0"/>
              <a:t>Rapport de force de moins en moins favorable au mouvement syndical</a:t>
            </a:r>
          </a:p>
          <a:p>
            <a:pPr>
              <a:lnSpc>
                <a:spcPct val="90000"/>
              </a:lnSpc>
              <a:spcAft>
                <a:spcPts val="600"/>
              </a:spcAft>
              <a:buFont typeface="Arial" charset="0"/>
              <a:buChar char="•"/>
            </a:pPr>
            <a:r>
              <a:rPr lang="fr-BE" smtClean="0"/>
              <a:t>Contexte politique général de moins en moins favorable au dialogue social (national et européen)</a:t>
            </a:r>
          </a:p>
          <a:p>
            <a:pPr>
              <a:lnSpc>
                <a:spcPct val="90000"/>
              </a:lnSpc>
              <a:spcAft>
                <a:spcPts val="600"/>
              </a:spcAft>
              <a:buFont typeface="Arial" charset="0"/>
              <a:buChar char="•"/>
            </a:pPr>
            <a:r>
              <a:rPr lang="fr-BE" smtClean="0"/>
              <a:t>Quasi disparition de l’« ombre de la loi »</a:t>
            </a:r>
          </a:p>
          <a:p>
            <a:pPr>
              <a:lnSpc>
                <a:spcPct val="90000"/>
              </a:lnSpc>
              <a:spcAft>
                <a:spcPts val="600"/>
              </a:spcAft>
              <a:buFont typeface="Arial" charset="0"/>
              <a:buChar char="•"/>
            </a:pPr>
            <a:r>
              <a:rPr lang="fr-BE" smtClean="0">
                <a:sym typeface="Wingdings" pitchFamily="2" charset="2"/>
              </a:rPr>
              <a:t>changement de dynamique des acteurs : enlisement du DSE ?</a:t>
            </a:r>
          </a:p>
          <a:p>
            <a:pPr>
              <a:lnSpc>
                <a:spcPct val="90000"/>
              </a:lnSpc>
              <a:spcAft>
                <a:spcPts val="600"/>
              </a:spcAft>
              <a:buFont typeface="Arial" charset="0"/>
              <a:buChar char="•"/>
            </a:pPr>
            <a:endParaRPr lang="fr-BE" smtClean="0">
              <a:sym typeface="Wingdings" pitchFamily="2" charset="2"/>
            </a:endParaRPr>
          </a:p>
          <a:p>
            <a:pPr>
              <a:lnSpc>
                <a:spcPct val="90000"/>
              </a:lnSpc>
              <a:spcAft>
                <a:spcPts val="600"/>
              </a:spcAft>
              <a:buFont typeface="Arial" charset="0"/>
              <a:buChar char="•"/>
            </a:pPr>
            <a:endParaRPr lang="fr-BE" smtClean="0">
              <a:sym typeface="Wingdings" pitchFamily="2" charset="2"/>
            </a:endParaRPr>
          </a:p>
          <a:p>
            <a:pPr>
              <a:lnSpc>
                <a:spcPct val="90000"/>
              </a:lnSpc>
              <a:spcAft>
                <a:spcPts val="600"/>
              </a:spcAft>
              <a:buFont typeface="Wingdings" pitchFamily="2" charset="2"/>
              <a:buChar char="è"/>
            </a:pPr>
            <a:r>
              <a:rPr lang="fr-FR" smtClean="0">
                <a:sym typeface="Wingdings" pitchFamily="2" charset="2"/>
              </a:rPr>
              <a:t>l’évaluation syndicale du DSE devient plus critique. C’est ce que montre une enquête auprès des affiliés de la CES menée en 2010.</a:t>
            </a:r>
          </a:p>
        </p:txBody>
      </p:sp>
      <p:sp>
        <p:nvSpPr>
          <p:cNvPr id="36867" name="Footer Placeholder 1"/>
          <p:cNvSpPr>
            <a:spLocks noGrp="1"/>
          </p:cNvSpPr>
          <p:nvPr>
            <p:ph type="ftr" sz="quarter" idx="11"/>
            <p:custDataLst>
              <p:tags r:id="rId3"/>
            </p:custDataLst>
          </p:nvPr>
        </p:nvSpPr>
        <p:spPr>
          <a:noFill/>
          <a:ln>
            <a:miter lim="800000"/>
            <a:headEnd/>
            <a:tailEnd/>
          </a:ln>
        </p:spPr>
        <p:txBody>
          <a:bodyPr/>
          <a:lstStyle/>
          <a:p>
            <a:r>
              <a:rPr lang="en-US">
                <a:cs typeface="Arial" charset="0"/>
              </a:rPr>
              <a:t>Christophe Degryse, 2014</a:t>
            </a:r>
          </a:p>
        </p:txBody>
      </p:sp>
      <p:sp>
        <p:nvSpPr>
          <p:cNvPr id="36868" name="Slide Number Placeholder 5"/>
          <p:cNvSpPr>
            <a:spLocks noGrp="1"/>
          </p:cNvSpPr>
          <p:nvPr>
            <p:ph type="sldNum" sz="quarter" idx="12"/>
            <p:custDataLst>
              <p:tags r:id="rId4"/>
            </p:custDataLst>
          </p:nvPr>
        </p:nvSpPr>
        <p:spPr>
          <a:noFill/>
          <a:ln>
            <a:miter lim="800000"/>
            <a:headEnd/>
            <a:tailEnd/>
          </a:ln>
        </p:spPr>
        <p:txBody>
          <a:bodyPr/>
          <a:lstStyle/>
          <a:p>
            <a:fld id="{434E6725-33FC-4257-93B2-894260D938BF}" type="slidenum">
              <a:rPr lang="en-US" smtClean="0">
                <a:solidFill>
                  <a:srgbClr val="000000"/>
                </a:solidFill>
                <a:cs typeface="Arial" charset="0"/>
              </a:rPr>
              <a:pPr/>
              <a:t>15</a:t>
            </a:fld>
            <a:endParaRPr lang="en-US" smtClean="0">
              <a:solidFill>
                <a:srgbClr val="000000"/>
              </a:solidFill>
              <a:cs typeface="Arial" charset="0"/>
            </a:endParaRPr>
          </a:p>
        </p:txBody>
      </p:sp>
    </p:spTree>
    <p:extLst>
      <p:ext uri="{BB962C8B-B14F-4D97-AF65-F5344CB8AC3E}">
        <p14:creationId xmlns:p14="http://schemas.microsoft.com/office/powerpoint/2010/main" val="22392281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rrowheads="1"/>
          </p:cNvSpPr>
          <p:nvPr>
            <p:ph type="title"/>
            <p:custDataLst>
              <p:tags r:id="rId1"/>
            </p:custDataLst>
          </p:nvPr>
        </p:nvSpPr>
        <p:spPr/>
        <p:txBody>
          <a:bodyPr/>
          <a:lstStyle/>
          <a:p>
            <a:r>
              <a:rPr lang="fr-FR" sz="2800" smtClean="0"/>
              <a:t>8.   Un premier bilan syndical</a:t>
            </a:r>
            <a:endParaRPr lang="fr-FR" smtClean="0">
              <a:solidFill>
                <a:schemeClr val="tx1"/>
              </a:solidFill>
            </a:endParaRPr>
          </a:p>
        </p:txBody>
      </p:sp>
      <p:sp>
        <p:nvSpPr>
          <p:cNvPr id="38914" name="Footer Placeholder 1"/>
          <p:cNvSpPr>
            <a:spLocks noGrp="1"/>
          </p:cNvSpPr>
          <p:nvPr>
            <p:ph type="ftr" sz="quarter" idx="11"/>
            <p:custDataLst>
              <p:tags r:id="rId2"/>
            </p:custDataLst>
          </p:nvPr>
        </p:nvSpPr>
        <p:spPr>
          <a:noFill/>
          <a:ln>
            <a:miter lim="800000"/>
            <a:headEnd/>
            <a:tailEnd/>
          </a:ln>
        </p:spPr>
        <p:txBody>
          <a:bodyPr/>
          <a:lstStyle/>
          <a:p>
            <a:r>
              <a:rPr lang="en-US">
                <a:cs typeface="Arial" charset="0"/>
              </a:rPr>
              <a:t>Christophe Degryse, 2014</a:t>
            </a:r>
          </a:p>
        </p:txBody>
      </p:sp>
      <p:sp>
        <p:nvSpPr>
          <p:cNvPr id="38915" name="Slide Number Placeholder 5"/>
          <p:cNvSpPr>
            <a:spLocks noGrp="1"/>
          </p:cNvSpPr>
          <p:nvPr>
            <p:ph type="sldNum" sz="quarter" idx="12"/>
            <p:custDataLst>
              <p:tags r:id="rId3"/>
            </p:custDataLst>
          </p:nvPr>
        </p:nvSpPr>
        <p:spPr>
          <a:noFill/>
          <a:ln>
            <a:miter lim="800000"/>
            <a:headEnd/>
            <a:tailEnd/>
          </a:ln>
        </p:spPr>
        <p:txBody>
          <a:bodyPr/>
          <a:lstStyle/>
          <a:p>
            <a:fld id="{3281EC90-5491-4EA7-839D-1D47A2AC930A}" type="slidenum">
              <a:rPr lang="en-US" smtClean="0">
                <a:solidFill>
                  <a:srgbClr val="000000"/>
                </a:solidFill>
                <a:cs typeface="Arial" charset="0"/>
              </a:rPr>
              <a:pPr/>
              <a:t>16</a:t>
            </a:fld>
            <a:endParaRPr lang="en-US" smtClean="0">
              <a:solidFill>
                <a:srgbClr val="000000"/>
              </a:solidFill>
              <a:cs typeface="Arial" charset="0"/>
            </a:endParaRPr>
          </a:p>
        </p:txBody>
      </p:sp>
      <p:pic>
        <p:nvPicPr>
          <p:cNvPr id="38916" name="Picture 2"/>
          <p:cNvPicPr>
            <a:picLocks noChangeAspect="1" noChangeArrowheads="1"/>
          </p:cNvPicPr>
          <p:nvPr>
            <p:custDataLst>
              <p:tags r:id="rId4"/>
            </p:custDataLst>
          </p:nvPr>
        </p:nvPicPr>
        <p:blipFill>
          <a:blip r:embed="rId7"/>
          <a:srcRect/>
          <a:stretch>
            <a:fillRect/>
          </a:stretch>
        </p:blipFill>
        <p:spPr bwMode="auto">
          <a:xfrm>
            <a:off x="34925" y="904875"/>
            <a:ext cx="8066088" cy="5187950"/>
          </a:xfrm>
          <a:prstGeom prst="rect">
            <a:avLst/>
          </a:prstGeom>
          <a:noFill/>
          <a:ln w="9525">
            <a:noFill/>
            <a:miter lim="800000"/>
            <a:headEnd/>
            <a:tailEnd/>
          </a:ln>
        </p:spPr>
      </p:pic>
    </p:spTree>
    <p:extLst>
      <p:ext uri="{BB962C8B-B14F-4D97-AF65-F5344CB8AC3E}">
        <p14:creationId xmlns:p14="http://schemas.microsoft.com/office/powerpoint/2010/main" val="53370993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rrowheads="1"/>
          </p:cNvSpPr>
          <p:nvPr>
            <p:ph type="title"/>
            <p:custDataLst>
              <p:tags r:id="rId1"/>
            </p:custDataLst>
          </p:nvPr>
        </p:nvSpPr>
        <p:spPr/>
        <p:txBody>
          <a:bodyPr/>
          <a:lstStyle/>
          <a:p>
            <a:r>
              <a:rPr lang="fr-FR" sz="2400" smtClean="0"/>
              <a:t>8.   Un premier bilan syndical</a:t>
            </a:r>
            <a:endParaRPr lang="fr-FR" smtClean="0">
              <a:solidFill>
                <a:schemeClr val="tx1"/>
              </a:solidFill>
            </a:endParaRPr>
          </a:p>
        </p:txBody>
      </p:sp>
      <p:sp>
        <p:nvSpPr>
          <p:cNvPr id="40962" name="Footer Placeholder 1"/>
          <p:cNvSpPr>
            <a:spLocks noGrp="1"/>
          </p:cNvSpPr>
          <p:nvPr>
            <p:ph type="ftr" sz="quarter" idx="11"/>
            <p:custDataLst>
              <p:tags r:id="rId2"/>
            </p:custDataLst>
          </p:nvPr>
        </p:nvSpPr>
        <p:spPr>
          <a:noFill/>
          <a:ln>
            <a:miter lim="800000"/>
            <a:headEnd/>
            <a:tailEnd/>
          </a:ln>
        </p:spPr>
        <p:txBody>
          <a:bodyPr/>
          <a:lstStyle/>
          <a:p>
            <a:r>
              <a:rPr lang="en-US">
                <a:cs typeface="Arial" charset="0"/>
              </a:rPr>
              <a:t>Christophe Degryse, 2014</a:t>
            </a:r>
          </a:p>
        </p:txBody>
      </p:sp>
      <p:sp>
        <p:nvSpPr>
          <p:cNvPr id="40963" name="Slide Number Placeholder 5"/>
          <p:cNvSpPr>
            <a:spLocks noGrp="1"/>
          </p:cNvSpPr>
          <p:nvPr>
            <p:ph type="sldNum" sz="quarter" idx="12"/>
            <p:custDataLst>
              <p:tags r:id="rId3"/>
            </p:custDataLst>
          </p:nvPr>
        </p:nvSpPr>
        <p:spPr>
          <a:noFill/>
          <a:ln>
            <a:miter lim="800000"/>
            <a:headEnd/>
            <a:tailEnd/>
          </a:ln>
        </p:spPr>
        <p:txBody>
          <a:bodyPr/>
          <a:lstStyle/>
          <a:p>
            <a:fld id="{61F63868-18E0-48D0-807C-1AA08293E1C9}" type="slidenum">
              <a:rPr lang="en-US" smtClean="0">
                <a:solidFill>
                  <a:srgbClr val="000000"/>
                </a:solidFill>
                <a:cs typeface="Arial" charset="0"/>
              </a:rPr>
              <a:pPr/>
              <a:t>17</a:t>
            </a:fld>
            <a:endParaRPr lang="en-US" smtClean="0">
              <a:solidFill>
                <a:srgbClr val="000000"/>
              </a:solidFill>
              <a:cs typeface="Arial" charset="0"/>
            </a:endParaRPr>
          </a:p>
        </p:txBody>
      </p:sp>
      <p:pic>
        <p:nvPicPr>
          <p:cNvPr id="40964" name="Picture 2"/>
          <p:cNvPicPr>
            <a:picLocks noChangeAspect="1" noChangeArrowheads="1"/>
          </p:cNvPicPr>
          <p:nvPr>
            <p:custDataLst>
              <p:tags r:id="rId4"/>
            </p:custDataLst>
          </p:nvPr>
        </p:nvPicPr>
        <p:blipFill>
          <a:blip r:embed="rId7"/>
          <a:srcRect/>
          <a:stretch>
            <a:fillRect/>
          </a:stretch>
        </p:blipFill>
        <p:spPr bwMode="auto">
          <a:xfrm>
            <a:off x="323850" y="977900"/>
            <a:ext cx="8242300" cy="5187950"/>
          </a:xfrm>
          <a:prstGeom prst="rect">
            <a:avLst/>
          </a:prstGeom>
          <a:noFill/>
          <a:ln w="9525">
            <a:noFill/>
            <a:miter lim="800000"/>
            <a:headEnd/>
            <a:tailEnd/>
          </a:ln>
        </p:spPr>
      </p:pic>
    </p:spTree>
    <p:extLst>
      <p:ext uri="{BB962C8B-B14F-4D97-AF65-F5344CB8AC3E}">
        <p14:creationId xmlns:p14="http://schemas.microsoft.com/office/powerpoint/2010/main" val="120658431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rrowheads="1"/>
          </p:cNvSpPr>
          <p:nvPr>
            <p:ph type="title"/>
            <p:custDataLst>
              <p:tags r:id="rId1"/>
            </p:custDataLst>
          </p:nvPr>
        </p:nvSpPr>
        <p:spPr/>
        <p:txBody>
          <a:bodyPr/>
          <a:lstStyle/>
          <a:p>
            <a:r>
              <a:rPr lang="fr-FR" sz="2800" smtClean="0"/>
              <a:t>9.  L’évolution du rôle des acteurs</a:t>
            </a:r>
            <a:endParaRPr lang="fr-FR" smtClean="0">
              <a:solidFill>
                <a:schemeClr val="tx1"/>
              </a:solidFill>
            </a:endParaRPr>
          </a:p>
        </p:txBody>
      </p:sp>
      <p:sp>
        <p:nvSpPr>
          <p:cNvPr id="46083" name="Rectangle 3"/>
          <p:cNvSpPr>
            <a:spLocks noGrp="1" noRot="1" noChangeArrowheads="1"/>
          </p:cNvSpPr>
          <p:nvPr>
            <p:ph idx="1"/>
            <p:custDataLst>
              <p:tags r:id="rId2"/>
            </p:custDataLst>
          </p:nvPr>
        </p:nvSpPr>
        <p:spPr>
          <a:xfrm>
            <a:off x="323850" y="1673225"/>
            <a:ext cx="8348663" cy="4276725"/>
          </a:xfrm>
        </p:spPr>
        <p:txBody>
          <a:bodyPr/>
          <a:lstStyle/>
          <a:p>
            <a:pPr marL="0" indent="0">
              <a:lnSpc>
                <a:spcPct val="90000"/>
              </a:lnSpc>
              <a:spcAft>
                <a:spcPts val="1800"/>
              </a:spcAft>
              <a:buFont typeface="Arial" charset="0"/>
              <a:buNone/>
              <a:defRPr/>
            </a:pPr>
            <a:r>
              <a:rPr lang="fr-FR" sz="1900" dirty="0">
                <a:cs typeface="Arial" pitchFamily="34" charset="0"/>
              </a:rPr>
              <a:t>Évolutions </a:t>
            </a:r>
            <a:r>
              <a:rPr lang="fr-FR" sz="1900" dirty="0" smtClean="0">
                <a:cs typeface="Arial" pitchFamily="34" charset="0"/>
              </a:rPr>
              <a:t>récentes et significatives :</a:t>
            </a:r>
            <a:endParaRPr lang="fr-FR" sz="1900" dirty="0">
              <a:cs typeface="Arial" pitchFamily="34" charset="0"/>
            </a:endParaRPr>
          </a:p>
          <a:p>
            <a:pPr lvl="1">
              <a:lnSpc>
                <a:spcPct val="90000"/>
              </a:lnSpc>
              <a:defRPr/>
            </a:pPr>
            <a:r>
              <a:rPr lang="fr-FR" sz="1900" dirty="0" smtClean="0">
                <a:cs typeface="Arial" pitchFamily="34" charset="0"/>
              </a:rPr>
              <a:t>La Commission n’alimente plus le dialogue social</a:t>
            </a:r>
          </a:p>
          <a:p>
            <a:pPr marL="457200" lvl="1" indent="0">
              <a:lnSpc>
                <a:spcPct val="90000"/>
              </a:lnSpc>
              <a:buFont typeface="Arial" charset="0"/>
              <a:buNone/>
              <a:defRPr/>
            </a:pPr>
            <a:endParaRPr lang="fr-FR" sz="1900" dirty="0" smtClean="0">
              <a:cs typeface="Arial" pitchFamily="34" charset="0"/>
            </a:endParaRPr>
          </a:p>
          <a:p>
            <a:pPr lvl="1">
              <a:lnSpc>
                <a:spcPct val="90000"/>
              </a:lnSpc>
              <a:defRPr/>
            </a:pPr>
            <a:r>
              <a:rPr lang="fr-FR" sz="1900" dirty="0" err="1" smtClean="0">
                <a:cs typeface="Arial" pitchFamily="34" charset="0"/>
              </a:rPr>
              <a:t>BusinessEurope</a:t>
            </a:r>
            <a:r>
              <a:rPr lang="fr-FR" sz="1900" dirty="0" smtClean="0">
                <a:cs typeface="Arial" pitchFamily="34" charset="0"/>
              </a:rPr>
              <a:t> ne semble pas intéressé par des négociations substantielles avec la CES</a:t>
            </a:r>
          </a:p>
          <a:p>
            <a:pPr lvl="1">
              <a:lnSpc>
                <a:spcPct val="90000"/>
              </a:lnSpc>
              <a:defRPr/>
            </a:pPr>
            <a:endParaRPr lang="fr-BE" sz="1900" dirty="0">
              <a:cs typeface="Arial" pitchFamily="34" charset="0"/>
            </a:endParaRPr>
          </a:p>
          <a:p>
            <a:pPr lvl="1">
              <a:lnSpc>
                <a:spcPct val="90000"/>
              </a:lnSpc>
              <a:defRPr/>
            </a:pPr>
            <a:r>
              <a:rPr lang="fr-BE" sz="1900" dirty="0">
                <a:cs typeface="Arial" pitchFamily="34" charset="0"/>
              </a:rPr>
              <a:t>a</a:t>
            </a:r>
            <a:r>
              <a:rPr lang="fr-BE" sz="1900" dirty="0" smtClean="0">
                <a:cs typeface="Arial" pitchFamily="34" charset="0"/>
              </a:rPr>
              <a:t>vec la crise : remise en question du rôle du dialogue social national (troïka), voire du rôle des syndicats dans certains pays (« réduire le pouvoir des syndicats de fixer </a:t>
            </a:r>
            <a:r>
              <a:rPr lang="fr-BE" sz="1900" dirty="0">
                <a:cs typeface="Arial" pitchFamily="34" charset="0"/>
              </a:rPr>
              <a:t>l</a:t>
            </a:r>
            <a:r>
              <a:rPr lang="fr-BE" sz="1900" dirty="0" smtClean="0">
                <a:cs typeface="Arial" pitchFamily="34" charset="0"/>
              </a:rPr>
              <a:t>es salaires » serait une « mesure favorable à l’emploi »)</a:t>
            </a:r>
            <a:endParaRPr lang="fr-FR" sz="1900" dirty="0" smtClean="0">
              <a:cs typeface="Arial" pitchFamily="34" charset="0"/>
            </a:endParaRPr>
          </a:p>
        </p:txBody>
      </p:sp>
      <p:sp>
        <p:nvSpPr>
          <p:cNvPr id="43011" name="Footer Placeholder 1"/>
          <p:cNvSpPr>
            <a:spLocks noGrp="1"/>
          </p:cNvSpPr>
          <p:nvPr>
            <p:ph type="ftr" sz="quarter" idx="11"/>
            <p:custDataLst>
              <p:tags r:id="rId3"/>
            </p:custDataLst>
          </p:nvPr>
        </p:nvSpPr>
        <p:spPr>
          <a:noFill/>
          <a:ln>
            <a:miter lim="800000"/>
            <a:headEnd/>
            <a:tailEnd/>
          </a:ln>
        </p:spPr>
        <p:txBody>
          <a:bodyPr/>
          <a:lstStyle/>
          <a:p>
            <a:r>
              <a:rPr lang="en-US">
                <a:cs typeface="Arial" charset="0"/>
              </a:rPr>
              <a:t>Christophe Degryse, 2014</a:t>
            </a:r>
          </a:p>
        </p:txBody>
      </p:sp>
      <p:sp>
        <p:nvSpPr>
          <p:cNvPr id="43012" name="Slide Number Placeholder 5"/>
          <p:cNvSpPr>
            <a:spLocks noGrp="1"/>
          </p:cNvSpPr>
          <p:nvPr>
            <p:ph type="sldNum" sz="quarter" idx="12"/>
            <p:custDataLst>
              <p:tags r:id="rId4"/>
            </p:custDataLst>
          </p:nvPr>
        </p:nvSpPr>
        <p:spPr>
          <a:noFill/>
          <a:ln>
            <a:miter lim="800000"/>
            <a:headEnd/>
            <a:tailEnd/>
          </a:ln>
        </p:spPr>
        <p:txBody>
          <a:bodyPr/>
          <a:lstStyle/>
          <a:p>
            <a:fld id="{C2DEA93E-5574-4CCE-89E7-05ECDAEED57B}" type="slidenum">
              <a:rPr lang="en-US" smtClean="0">
                <a:solidFill>
                  <a:srgbClr val="000000"/>
                </a:solidFill>
                <a:cs typeface="Arial" charset="0"/>
              </a:rPr>
              <a:pPr/>
              <a:t>18</a:t>
            </a:fld>
            <a:endParaRPr lang="en-US" smtClean="0">
              <a:solidFill>
                <a:srgbClr val="000000"/>
              </a:solidFill>
              <a:cs typeface="Arial" charset="0"/>
            </a:endParaRPr>
          </a:p>
        </p:txBody>
      </p:sp>
    </p:spTree>
    <p:extLst>
      <p:ext uri="{BB962C8B-B14F-4D97-AF65-F5344CB8AC3E}">
        <p14:creationId xmlns:p14="http://schemas.microsoft.com/office/powerpoint/2010/main" val="19926285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rrowheads="1"/>
          </p:cNvSpPr>
          <p:nvPr>
            <p:ph type="title"/>
            <p:custDataLst>
              <p:tags r:id="rId1"/>
            </p:custDataLst>
          </p:nvPr>
        </p:nvSpPr>
        <p:spPr/>
        <p:txBody>
          <a:bodyPr/>
          <a:lstStyle/>
          <a:p>
            <a:endParaRPr lang="fr-FR" smtClean="0">
              <a:solidFill>
                <a:schemeClr val="tx1"/>
              </a:solidFill>
            </a:endParaRPr>
          </a:p>
        </p:txBody>
      </p:sp>
      <p:sp>
        <p:nvSpPr>
          <p:cNvPr id="45058" name="Rectangle 3"/>
          <p:cNvSpPr>
            <a:spLocks noGrp="1" noRot="1" noChangeArrowheads="1"/>
          </p:cNvSpPr>
          <p:nvPr>
            <p:ph idx="1"/>
            <p:custDataLst>
              <p:tags r:id="rId2"/>
            </p:custDataLst>
          </p:nvPr>
        </p:nvSpPr>
        <p:spPr>
          <a:xfrm>
            <a:off x="323850" y="981075"/>
            <a:ext cx="8348663" cy="4276725"/>
          </a:xfrm>
        </p:spPr>
        <p:txBody>
          <a:bodyPr anchor="ctr"/>
          <a:lstStyle/>
          <a:p>
            <a:pPr marL="0" indent="0" algn="ctr">
              <a:lnSpc>
                <a:spcPct val="90000"/>
              </a:lnSpc>
              <a:spcAft>
                <a:spcPts val="1800"/>
              </a:spcAft>
              <a:buFont typeface="Arial" charset="0"/>
              <a:buNone/>
            </a:pPr>
            <a:r>
              <a:rPr lang="fr-BE" sz="3200" smtClean="0">
                <a:cs typeface="Arial" charset="0"/>
              </a:rPr>
              <a:t>L’avenir du DSE : </a:t>
            </a:r>
          </a:p>
          <a:p>
            <a:pPr marL="0" indent="0" algn="ctr">
              <a:lnSpc>
                <a:spcPct val="90000"/>
              </a:lnSpc>
              <a:spcAft>
                <a:spcPts val="1800"/>
              </a:spcAft>
              <a:buFont typeface="Arial" charset="0"/>
              <a:buNone/>
            </a:pPr>
            <a:r>
              <a:rPr lang="fr-BE" sz="3200" smtClean="0">
                <a:cs typeface="Arial" charset="0"/>
              </a:rPr>
              <a:t>le dialogue social </a:t>
            </a:r>
            <a:r>
              <a:rPr lang="fr-BE" sz="3200" b="1" u="sng" smtClean="0">
                <a:cs typeface="Arial" charset="0"/>
              </a:rPr>
              <a:t>sectoriel</a:t>
            </a:r>
            <a:r>
              <a:rPr lang="fr-BE" sz="3200" smtClean="0">
                <a:cs typeface="Arial" charset="0"/>
              </a:rPr>
              <a:t> européen ?</a:t>
            </a:r>
            <a:endParaRPr lang="fr-FR" sz="3200" smtClean="0">
              <a:cs typeface="Arial" charset="0"/>
            </a:endParaRPr>
          </a:p>
        </p:txBody>
      </p:sp>
      <p:sp>
        <p:nvSpPr>
          <p:cNvPr id="45059" name="Footer Placeholder 1"/>
          <p:cNvSpPr>
            <a:spLocks noGrp="1"/>
          </p:cNvSpPr>
          <p:nvPr>
            <p:ph type="ftr" sz="quarter" idx="11"/>
            <p:custDataLst>
              <p:tags r:id="rId3"/>
            </p:custDataLst>
          </p:nvPr>
        </p:nvSpPr>
        <p:spPr>
          <a:noFill/>
          <a:ln>
            <a:miter lim="800000"/>
            <a:headEnd/>
            <a:tailEnd/>
          </a:ln>
        </p:spPr>
        <p:txBody>
          <a:bodyPr/>
          <a:lstStyle/>
          <a:p>
            <a:r>
              <a:rPr lang="en-US">
                <a:cs typeface="Arial" charset="0"/>
              </a:rPr>
              <a:t>Christophe Degryse, 2014</a:t>
            </a:r>
          </a:p>
        </p:txBody>
      </p:sp>
      <p:sp>
        <p:nvSpPr>
          <p:cNvPr id="45060" name="Slide Number Placeholder 5"/>
          <p:cNvSpPr>
            <a:spLocks noGrp="1"/>
          </p:cNvSpPr>
          <p:nvPr>
            <p:ph type="sldNum" sz="quarter" idx="12"/>
            <p:custDataLst>
              <p:tags r:id="rId4"/>
            </p:custDataLst>
          </p:nvPr>
        </p:nvSpPr>
        <p:spPr>
          <a:noFill/>
          <a:ln>
            <a:miter lim="800000"/>
            <a:headEnd/>
            <a:tailEnd/>
          </a:ln>
        </p:spPr>
        <p:txBody>
          <a:bodyPr/>
          <a:lstStyle/>
          <a:p>
            <a:fld id="{F7AB3856-F9F4-4306-844C-22156B5E9429}" type="slidenum">
              <a:rPr lang="en-US" smtClean="0">
                <a:solidFill>
                  <a:srgbClr val="000000"/>
                </a:solidFill>
                <a:cs typeface="Arial" charset="0"/>
              </a:rPr>
              <a:pPr/>
              <a:t>19</a:t>
            </a:fld>
            <a:endParaRPr lang="en-US" smtClean="0">
              <a:solidFill>
                <a:srgbClr val="000000"/>
              </a:solidFill>
              <a:cs typeface="Arial" charset="0"/>
            </a:endParaRPr>
          </a:p>
        </p:txBody>
      </p:sp>
    </p:spTree>
    <p:extLst>
      <p:ext uri="{BB962C8B-B14F-4D97-AF65-F5344CB8AC3E}">
        <p14:creationId xmlns:p14="http://schemas.microsoft.com/office/powerpoint/2010/main" val="398638786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The </a:t>
            </a:r>
            <a:r>
              <a:rPr lang="nl-BE" dirty="0" err="1" smtClean="0"/>
              <a:t>necessity</a:t>
            </a:r>
            <a:r>
              <a:rPr lang="nl-BE" dirty="0" smtClean="0"/>
              <a:t> of a strong </a:t>
            </a:r>
            <a:r>
              <a:rPr lang="nl-BE" dirty="0" err="1" smtClean="0"/>
              <a:t>social</a:t>
            </a:r>
            <a:r>
              <a:rPr lang="nl-BE" dirty="0" smtClean="0"/>
              <a:t> </a:t>
            </a:r>
            <a:r>
              <a:rPr lang="nl-BE" dirty="0" err="1" smtClean="0"/>
              <a:t>and</a:t>
            </a:r>
            <a:r>
              <a:rPr lang="nl-BE" dirty="0" smtClean="0"/>
              <a:t> </a:t>
            </a:r>
            <a:r>
              <a:rPr lang="nl-BE" dirty="0" err="1" smtClean="0"/>
              <a:t>civil</a:t>
            </a:r>
            <a:r>
              <a:rPr lang="nl-BE" dirty="0" smtClean="0"/>
              <a:t> </a:t>
            </a:r>
            <a:r>
              <a:rPr lang="nl-BE" dirty="0" err="1" smtClean="0"/>
              <a:t>dialogue</a:t>
            </a:r>
            <a:endParaRPr lang="nl-BE" dirty="0"/>
          </a:p>
        </p:txBody>
      </p:sp>
      <p:sp>
        <p:nvSpPr>
          <p:cNvPr id="3" name="Tijdelijke aanduiding voor tekst 2"/>
          <p:cNvSpPr>
            <a:spLocks noGrp="1"/>
          </p:cNvSpPr>
          <p:nvPr>
            <p:ph type="body" idx="1"/>
          </p:nvPr>
        </p:nvSpPr>
        <p:spPr/>
        <p:txBody>
          <a:bodyPr/>
          <a:lstStyle/>
          <a:p>
            <a:endParaRPr lang="nl-BE"/>
          </a:p>
        </p:txBody>
      </p:sp>
    </p:spTree>
    <p:extLst>
      <p:ext uri="{BB962C8B-B14F-4D97-AF65-F5344CB8AC3E}">
        <p14:creationId xmlns:p14="http://schemas.microsoft.com/office/powerpoint/2010/main" val="1722115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rrowheads="1"/>
          </p:cNvSpPr>
          <p:nvPr>
            <p:ph type="title"/>
            <p:custDataLst>
              <p:tags r:id="rId1"/>
            </p:custDataLst>
          </p:nvPr>
        </p:nvSpPr>
        <p:spPr>
          <a:xfrm>
            <a:off x="354013" y="333375"/>
            <a:ext cx="8348662" cy="439738"/>
          </a:xfrm>
        </p:spPr>
        <p:txBody>
          <a:bodyPr anchor="ctr"/>
          <a:lstStyle/>
          <a:p>
            <a:pPr>
              <a:buSzPct val="80000"/>
            </a:pPr>
            <a:r>
              <a:rPr lang="fr-FR" sz="2400" smtClean="0">
                <a:solidFill>
                  <a:schemeClr val="bg1"/>
                </a:solidFill>
              </a:rPr>
              <a:t>10.   Aperçu du dialogue social sectoriel</a:t>
            </a:r>
          </a:p>
        </p:txBody>
      </p:sp>
      <p:sp>
        <p:nvSpPr>
          <p:cNvPr id="47106" name="Rectangle 3"/>
          <p:cNvSpPr>
            <a:spLocks noGrp="1" noRot="1" noChangeArrowheads="1"/>
          </p:cNvSpPr>
          <p:nvPr>
            <p:ph sz="half" idx="1"/>
            <p:custDataLst>
              <p:tags r:id="rId2"/>
            </p:custDataLst>
          </p:nvPr>
        </p:nvSpPr>
        <p:spPr>
          <a:xfrm>
            <a:off x="323850" y="1960563"/>
            <a:ext cx="2519363" cy="3916362"/>
          </a:xfrm>
        </p:spPr>
        <p:txBody>
          <a:bodyPr/>
          <a:lstStyle/>
          <a:p>
            <a:pPr>
              <a:lnSpc>
                <a:spcPct val="90000"/>
              </a:lnSpc>
              <a:spcBef>
                <a:spcPts val="600"/>
              </a:spcBef>
              <a:buFont typeface="Arial" charset="0"/>
              <a:buChar char="•"/>
            </a:pPr>
            <a:endParaRPr lang="fr-FR" sz="1600" smtClean="0"/>
          </a:p>
          <a:p>
            <a:pPr>
              <a:lnSpc>
                <a:spcPct val="90000"/>
              </a:lnSpc>
              <a:spcBef>
                <a:spcPts val="600"/>
              </a:spcBef>
              <a:buFont typeface="Arial" charset="0"/>
              <a:buChar char="•"/>
            </a:pPr>
            <a:endParaRPr lang="fr-FR" sz="1600" smtClean="0"/>
          </a:p>
        </p:txBody>
      </p:sp>
      <p:sp>
        <p:nvSpPr>
          <p:cNvPr id="47107" name="Footer Placeholder 1"/>
          <p:cNvSpPr>
            <a:spLocks noGrp="1"/>
          </p:cNvSpPr>
          <p:nvPr>
            <p:ph type="ftr" sz="quarter" idx="11"/>
            <p:custDataLst>
              <p:tags r:id="rId3"/>
            </p:custDataLst>
          </p:nvPr>
        </p:nvSpPr>
        <p:spPr>
          <a:noFill/>
          <a:ln>
            <a:miter lim="800000"/>
            <a:headEnd/>
            <a:tailEnd/>
          </a:ln>
        </p:spPr>
        <p:txBody>
          <a:bodyPr/>
          <a:lstStyle/>
          <a:p>
            <a:r>
              <a:rPr lang="en-US">
                <a:cs typeface="Arial" charset="0"/>
              </a:rPr>
              <a:t>Christophe Degryse, 2014</a:t>
            </a:r>
          </a:p>
        </p:txBody>
      </p:sp>
      <p:sp>
        <p:nvSpPr>
          <p:cNvPr id="47108" name="Slide Number Placeholder 5"/>
          <p:cNvSpPr>
            <a:spLocks noGrp="1"/>
          </p:cNvSpPr>
          <p:nvPr>
            <p:ph type="sldNum" sz="quarter" idx="12"/>
            <p:custDataLst>
              <p:tags r:id="rId4"/>
            </p:custDataLst>
          </p:nvPr>
        </p:nvSpPr>
        <p:spPr>
          <a:noFill/>
          <a:ln>
            <a:miter lim="800000"/>
            <a:headEnd/>
            <a:tailEnd/>
          </a:ln>
        </p:spPr>
        <p:txBody>
          <a:bodyPr/>
          <a:lstStyle/>
          <a:p>
            <a:fld id="{F1113E8F-310E-4D53-882C-9D2BD0AF026D}" type="slidenum">
              <a:rPr lang="en-US" smtClean="0">
                <a:solidFill>
                  <a:srgbClr val="000000"/>
                </a:solidFill>
                <a:cs typeface="Arial" charset="0"/>
              </a:rPr>
              <a:pPr/>
              <a:t>20</a:t>
            </a:fld>
            <a:endParaRPr lang="en-US" smtClean="0">
              <a:solidFill>
                <a:srgbClr val="000000"/>
              </a:solidFill>
              <a:cs typeface="Arial" charset="0"/>
            </a:endParaRPr>
          </a:p>
        </p:txBody>
      </p:sp>
      <p:sp>
        <p:nvSpPr>
          <p:cNvPr id="13" name="Rectangle 2"/>
          <p:cNvSpPr txBox="1">
            <a:spLocks noRot="1" noChangeArrowheads="1"/>
          </p:cNvSpPr>
          <p:nvPr>
            <p:custDataLst>
              <p:tags r:id="rId5"/>
            </p:custDataLst>
          </p:nvPr>
        </p:nvSpPr>
        <p:spPr bwMode="auto">
          <a:xfrm>
            <a:off x="365125" y="1052513"/>
            <a:ext cx="8348663" cy="576262"/>
          </a:xfrm>
          <a:prstGeom prst="rect">
            <a:avLst/>
          </a:prstGeom>
          <a:solidFill>
            <a:schemeClr val="bg1"/>
          </a:solidFill>
          <a:ln>
            <a:noFill/>
          </a:ln>
          <a:effectLst/>
          <a:extLst/>
        </p:spPr>
        <p:txBody>
          <a:bodyPr lIns="18000" tIns="0" rIns="18000" bIns="0" anchor="ctr"/>
          <a:lstStyle>
            <a:lvl1pPr algn="l" rtl="0" eaLnBrk="1" fontAlgn="base" hangingPunct="1">
              <a:spcBef>
                <a:spcPct val="0"/>
              </a:spcBef>
              <a:spcAft>
                <a:spcPct val="0"/>
              </a:spcAft>
              <a:defRPr sz="2500">
                <a:solidFill>
                  <a:srgbClr val="FFFFFF"/>
                </a:solidFill>
                <a:latin typeface="+mj-lt"/>
                <a:ea typeface="+mj-ea"/>
                <a:cs typeface="+mj-cs"/>
              </a:defRPr>
            </a:lvl1pPr>
            <a:lvl2pPr algn="l" rtl="0" eaLnBrk="1" fontAlgn="base" hangingPunct="1">
              <a:spcBef>
                <a:spcPct val="0"/>
              </a:spcBef>
              <a:spcAft>
                <a:spcPct val="0"/>
              </a:spcAft>
              <a:defRPr sz="2500">
                <a:solidFill>
                  <a:srgbClr val="FFFFFF"/>
                </a:solidFill>
                <a:latin typeface="Arial" charset="0"/>
              </a:defRPr>
            </a:lvl2pPr>
            <a:lvl3pPr algn="l" rtl="0" eaLnBrk="1" fontAlgn="base" hangingPunct="1">
              <a:spcBef>
                <a:spcPct val="0"/>
              </a:spcBef>
              <a:spcAft>
                <a:spcPct val="0"/>
              </a:spcAft>
              <a:defRPr sz="2500">
                <a:solidFill>
                  <a:srgbClr val="FFFFFF"/>
                </a:solidFill>
                <a:latin typeface="Arial" charset="0"/>
              </a:defRPr>
            </a:lvl3pPr>
            <a:lvl4pPr algn="l" rtl="0" eaLnBrk="1" fontAlgn="base" hangingPunct="1">
              <a:spcBef>
                <a:spcPct val="0"/>
              </a:spcBef>
              <a:spcAft>
                <a:spcPct val="0"/>
              </a:spcAft>
              <a:defRPr sz="2500">
                <a:solidFill>
                  <a:srgbClr val="FFFFFF"/>
                </a:solidFill>
                <a:latin typeface="Arial" charset="0"/>
              </a:defRPr>
            </a:lvl4pPr>
            <a:lvl5pPr algn="l" rtl="0" eaLnBrk="1" fontAlgn="base" hangingPunct="1">
              <a:spcBef>
                <a:spcPct val="0"/>
              </a:spcBef>
              <a:spcAft>
                <a:spcPct val="0"/>
              </a:spcAft>
              <a:defRPr sz="2500">
                <a:solidFill>
                  <a:srgbClr val="FFFFFF"/>
                </a:solidFill>
                <a:latin typeface="Arial" charset="0"/>
              </a:defRPr>
            </a:lvl5pPr>
            <a:lvl6pPr marL="457200" algn="l" rtl="0" eaLnBrk="1" fontAlgn="base" hangingPunct="1">
              <a:spcBef>
                <a:spcPct val="0"/>
              </a:spcBef>
              <a:spcAft>
                <a:spcPct val="0"/>
              </a:spcAft>
              <a:defRPr sz="2500">
                <a:solidFill>
                  <a:srgbClr val="FFFFFF"/>
                </a:solidFill>
                <a:latin typeface="Arial" charset="0"/>
              </a:defRPr>
            </a:lvl6pPr>
            <a:lvl7pPr marL="914400" algn="l" rtl="0" eaLnBrk="1" fontAlgn="base" hangingPunct="1">
              <a:spcBef>
                <a:spcPct val="0"/>
              </a:spcBef>
              <a:spcAft>
                <a:spcPct val="0"/>
              </a:spcAft>
              <a:defRPr sz="2500">
                <a:solidFill>
                  <a:srgbClr val="FFFFFF"/>
                </a:solidFill>
                <a:latin typeface="Arial" charset="0"/>
              </a:defRPr>
            </a:lvl7pPr>
            <a:lvl8pPr marL="1371600" algn="l" rtl="0" eaLnBrk="1" fontAlgn="base" hangingPunct="1">
              <a:spcBef>
                <a:spcPct val="0"/>
              </a:spcBef>
              <a:spcAft>
                <a:spcPct val="0"/>
              </a:spcAft>
              <a:defRPr sz="2500">
                <a:solidFill>
                  <a:srgbClr val="FFFFFF"/>
                </a:solidFill>
                <a:latin typeface="Arial" charset="0"/>
              </a:defRPr>
            </a:lvl8pPr>
            <a:lvl9pPr marL="1828800" algn="l" rtl="0" eaLnBrk="1" fontAlgn="base" hangingPunct="1">
              <a:spcBef>
                <a:spcPct val="0"/>
              </a:spcBef>
              <a:spcAft>
                <a:spcPct val="0"/>
              </a:spcAft>
              <a:defRPr sz="2500">
                <a:solidFill>
                  <a:srgbClr val="FFFFFF"/>
                </a:solidFill>
                <a:latin typeface="Arial" charset="0"/>
              </a:defRPr>
            </a:lvl9pPr>
          </a:lstStyle>
          <a:p>
            <a:pPr>
              <a:buSzPct val="80000"/>
              <a:defRPr/>
            </a:pPr>
            <a:r>
              <a:rPr lang="fr-BE" sz="2000" dirty="0" smtClean="0">
                <a:solidFill>
                  <a:srgbClr val="8FB0C9">
                    <a:lumMod val="50000"/>
                  </a:srgbClr>
                </a:solidFill>
              </a:rPr>
              <a:t>le </a:t>
            </a:r>
            <a:r>
              <a:rPr lang="fr-BE" sz="2000" dirty="0">
                <a:solidFill>
                  <a:srgbClr val="8FB0C9">
                    <a:lumMod val="50000"/>
                  </a:srgbClr>
                </a:solidFill>
              </a:rPr>
              <a:t>dialogue social sectoriel compte actuellement </a:t>
            </a:r>
            <a:r>
              <a:rPr lang="fr-BE" sz="2000" dirty="0" smtClean="0">
                <a:solidFill>
                  <a:srgbClr val="8FB0C9">
                    <a:lumMod val="50000"/>
                  </a:srgbClr>
                </a:solidFill>
              </a:rPr>
              <a:t> 42 «comités </a:t>
            </a:r>
            <a:r>
              <a:rPr lang="fr-BE" sz="2000" dirty="0">
                <a:solidFill>
                  <a:srgbClr val="8FB0C9">
                    <a:lumMod val="50000"/>
                  </a:srgbClr>
                </a:solidFill>
              </a:rPr>
              <a:t>de dialogue social </a:t>
            </a:r>
            <a:r>
              <a:rPr lang="fr-BE" sz="2000" dirty="0" smtClean="0">
                <a:solidFill>
                  <a:srgbClr val="8FB0C9">
                    <a:lumMod val="50000"/>
                  </a:srgbClr>
                </a:solidFill>
              </a:rPr>
              <a:t>sectoriel» </a:t>
            </a:r>
            <a:r>
              <a:rPr lang="fr-BE" sz="2000" dirty="0">
                <a:solidFill>
                  <a:srgbClr val="8FB0C9">
                    <a:lumMod val="50000"/>
                  </a:srgbClr>
                </a:solidFill>
              </a:rPr>
              <a:t>(CDSS) </a:t>
            </a:r>
          </a:p>
        </p:txBody>
      </p:sp>
      <p:sp>
        <p:nvSpPr>
          <p:cNvPr id="14" name="Rectangle 3"/>
          <p:cNvSpPr txBox="1">
            <a:spLocks noRot="1" noChangeArrowheads="1"/>
          </p:cNvSpPr>
          <p:nvPr>
            <p:custDataLst>
              <p:tags r:id="rId6"/>
            </p:custDataLst>
          </p:nvPr>
        </p:nvSpPr>
        <p:spPr bwMode="auto">
          <a:xfrm>
            <a:off x="3101975" y="1816100"/>
            <a:ext cx="2735263" cy="3916363"/>
          </a:xfrm>
          <a:prstGeom prst="rect">
            <a:avLst/>
          </a:prstGeom>
          <a:noFill/>
          <a:ln w="9525">
            <a:noFill/>
            <a:miter lim="800000"/>
            <a:headEnd/>
            <a:tailEnd/>
          </a:ln>
        </p:spPr>
        <p:txBody>
          <a:bodyPr lIns="18000" tIns="0" rIns="18000" bIns="0"/>
          <a:lstStyle/>
          <a:p>
            <a:pPr marL="342900" indent="-342900" fontAlgn="base">
              <a:lnSpc>
                <a:spcPct val="90000"/>
              </a:lnSpc>
              <a:spcBef>
                <a:spcPts val="600"/>
              </a:spcBef>
              <a:spcAft>
                <a:spcPct val="0"/>
              </a:spcAft>
              <a:buClr>
                <a:srgbClr val="003F72"/>
              </a:buClr>
              <a:buSzPct val="80000"/>
              <a:buFont typeface="Arial" charset="0"/>
              <a:buChar char="•"/>
            </a:pPr>
            <a:r>
              <a:rPr lang="fr-FR" sz="1600">
                <a:solidFill>
                  <a:srgbClr val="000000"/>
                </a:solidFill>
                <a:cs typeface="Arial" charset="0"/>
              </a:rPr>
              <a:t>Construction navale</a:t>
            </a:r>
          </a:p>
          <a:p>
            <a:pPr marL="342900" indent="-342900" fontAlgn="base">
              <a:lnSpc>
                <a:spcPct val="90000"/>
              </a:lnSpc>
              <a:spcBef>
                <a:spcPts val="600"/>
              </a:spcBef>
              <a:spcAft>
                <a:spcPct val="0"/>
              </a:spcAft>
              <a:buClr>
                <a:srgbClr val="003F72"/>
              </a:buClr>
              <a:buSzPct val="80000"/>
              <a:buFont typeface="Arial" charset="0"/>
              <a:buChar char="•"/>
            </a:pPr>
            <a:r>
              <a:rPr lang="fr-FR" sz="1600">
                <a:solidFill>
                  <a:srgbClr val="000000"/>
                </a:solidFill>
                <a:cs typeface="Arial" charset="0"/>
              </a:rPr>
              <a:t>Culture</a:t>
            </a:r>
          </a:p>
          <a:p>
            <a:pPr marL="342900" indent="-342900" fontAlgn="base">
              <a:lnSpc>
                <a:spcPct val="90000"/>
              </a:lnSpc>
              <a:spcBef>
                <a:spcPts val="600"/>
              </a:spcBef>
              <a:spcAft>
                <a:spcPct val="0"/>
              </a:spcAft>
              <a:buClr>
                <a:srgbClr val="003F72"/>
              </a:buClr>
              <a:buSzPct val="80000"/>
              <a:buFont typeface="Arial" charset="0"/>
              <a:buChar char="•"/>
            </a:pPr>
            <a:r>
              <a:rPr lang="fr-BE" sz="1600">
                <a:solidFill>
                  <a:srgbClr val="000000"/>
                </a:solidFill>
                <a:cs typeface="Arial" charset="0"/>
              </a:rPr>
              <a:t>Éducation</a:t>
            </a:r>
            <a:endParaRPr lang="fr-FR" sz="1600">
              <a:solidFill>
                <a:srgbClr val="000000"/>
              </a:solidFill>
              <a:cs typeface="Arial" charset="0"/>
            </a:endParaRPr>
          </a:p>
          <a:p>
            <a:pPr marL="342900" indent="-342900" fontAlgn="base">
              <a:lnSpc>
                <a:spcPct val="90000"/>
              </a:lnSpc>
              <a:spcBef>
                <a:spcPts val="600"/>
              </a:spcBef>
              <a:spcAft>
                <a:spcPct val="0"/>
              </a:spcAft>
              <a:buClr>
                <a:srgbClr val="003F72"/>
              </a:buClr>
              <a:buSzPct val="80000"/>
              <a:buFont typeface="Arial" charset="0"/>
              <a:buChar char="•"/>
            </a:pPr>
            <a:r>
              <a:rPr lang="fr-BE" sz="1600">
                <a:solidFill>
                  <a:srgbClr val="000000"/>
                </a:solidFill>
                <a:latin typeface="Palatino"/>
                <a:cs typeface="Arial" charset="0"/>
              </a:rPr>
              <a:t>Électricité</a:t>
            </a:r>
          </a:p>
          <a:p>
            <a:pPr marL="342900" indent="-342900" fontAlgn="base">
              <a:lnSpc>
                <a:spcPct val="90000"/>
              </a:lnSpc>
              <a:spcBef>
                <a:spcPts val="600"/>
              </a:spcBef>
              <a:spcAft>
                <a:spcPct val="0"/>
              </a:spcAft>
              <a:buClr>
                <a:srgbClr val="003F72"/>
              </a:buClr>
              <a:buSzPct val="80000"/>
              <a:buFont typeface="Arial" charset="0"/>
              <a:buChar char="•"/>
            </a:pPr>
            <a:r>
              <a:rPr lang="fr-BE" sz="1600">
                <a:solidFill>
                  <a:srgbClr val="000000"/>
                </a:solidFill>
                <a:cs typeface="Arial" charset="0"/>
              </a:rPr>
              <a:t>Football professionnel</a:t>
            </a:r>
          </a:p>
          <a:p>
            <a:pPr marL="342900" indent="-342900" fontAlgn="base">
              <a:lnSpc>
                <a:spcPct val="90000"/>
              </a:lnSpc>
              <a:spcBef>
                <a:spcPts val="600"/>
              </a:spcBef>
              <a:spcAft>
                <a:spcPct val="0"/>
              </a:spcAft>
              <a:buClr>
                <a:srgbClr val="003F72"/>
              </a:buClr>
              <a:buSzPct val="80000"/>
              <a:buFont typeface="Arial" charset="0"/>
              <a:buChar char="•"/>
            </a:pPr>
            <a:r>
              <a:rPr lang="fr-BE" sz="1600">
                <a:solidFill>
                  <a:srgbClr val="000000"/>
                </a:solidFill>
                <a:cs typeface="Arial" charset="0"/>
              </a:rPr>
              <a:t>Gaz</a:t>
            </a:r>
          </a:p>
          <a:p>
            <a:pPr marL="342900" indent="-342900" fontAlgn="base">
              <a:lnSpc>
                <a:spcPct val="90000"/>
              </a:lnSpc>
              <a:spcBef>
                <a:spcPts val="600"/>
              </a:spcBef>
              <a:spcAft>
                <a:spcPct val="0"/>
              </a:spcAft>
              <a:buClr>
                <a:srgbClr val="003F72"/>
              </a:buClr>
              <a:buSzPct val="80000"/>
              <a:buFont typeface="Arial" charset="0"/>
              <a:buChar char="•"/>
            </a:pPr>
            <a:r>
              <a:rPr lang="fr-BE" sz="1600">
                <a:solidFill>
                  <a:srgbClr val="000000"/>
                </a:solidFill>
                <a:cs typeface="Arial" charset="0"/>
              </a:rPr>
              <a:t>Hôpitaux et soins de santé</a:t>
            </a:r>
          </a:p>
          <a:p>
            <a:pPr marL="342900" indent="-342900" fontAlgn="base">
              <a:lnSpc>
                <a:spcPct val="90000"/>
              </a:lnSpc>
              <a:spcBef>
                <a:spcPts val="600"/>
              </a:spcBef>
              <a:spcAft>
                <a:spcPct val="0"/>
              </a:spcAft>
              <a:buClr>
                <a:srgbClr val="003F72"/>
              </a:buClr>
              <a:buSzPct val="80000"/>
              <a:buFont typeface="Arial" charset="0"/>
              <a:buChar char="•"/>
            </a:pPr>
            <a:r>
              <a:rPr lang="fr-BE" sz="1600">
                <a:solidFill>
                  <a:srgbClr val="000000"/>
                </a:solidFill>
                <a:cs typeface="Arial" charset="0"/>
              </a:rPr>
              <a:t>Horeca/Tourisme</a:t>
            </a:r>
          </a:p>
          <a:p>
            <a:pPr marL="342900" indent="-342900" fontAlgn="base">
              <a:lnSpc>
                <a:spcPct val="90000"/>
              </a:lnSpc>
              <a:spcBef>
                <a:spcPts val="600"/>
              </a:spcBef>
              <a:spcAft>
                <a:spcPct val="0"/>
              </a:spcAft>
              <a:buClr>
                <a:srgbClr val="003F72"/>
              </a:buClr>
              <a:buSzPct val="80000"/>
              <a:buFont typeface="Arial" charset="0"/>
              <a:buChar char="•"/>
            </a:pPr>
            <a:r>
              <a:rPr lang="fr-BE" sz="1600">
                <a:solidFill>
                  <a:srgbClr val="000000"/>
                </a:solidFill>
                <a:cs typeface="Arial" charset="0"/>
              </a:rPr>
              <a:t>Industrie agro-alimentaire</a:t>
            </a:r>
          </a:p>
          <a:p>
            <a:pPr marL="342900" indent="-342900" fontAlgn="base">
              <a:lnSpc>
                <a:spcPct val="90000"/>
              </a:lnSpc>
              <a:spcBef>
                <a:spcPts val="600"/>
              </a:spcBef>
              <a:spcAft>
                <a:spcPct val="0"/>
              </a:spcAft>
              <a:buClr>
                <a:srgbClr val="003F72"/>
              </a:buClr>
              <a:buSzPct val="80000"/>
              <a:buFont typeface="Arial" charset="0"/>
              <a:buChar char="•"/>
            </a:pPr>
            <a:r>
              <a:rPr lang="fr-BE" sz="1600">
                <a:solidFill>
                  <a:srgbClr val="000000"/>
                </a:solidFill>
                <a:cs typeface="Arial" charset="0"/>
              </a:rPr>
              <a:t>Industrie chimique</a:t>
            </a:r>
          </a:p>
          <a:p>
            <a:pPr marL="342900" indent="-342900" fontAlgn="base">
              <a:lnSpc>
                <a:spcPct val="90000"/>
              </a:lnSpc>
              <a:spcBef>
                <a:spcPts val="600"/>
              </a:spcBef>
              <a:spcAft>
                <a:spcPct val="0"/>
              </a:spcAft>
              <a:buClr>
                <a:srgbClr val="003F72"/>
              </a:buClr>
              <a:buSzPct val="80000"/>
              <a:buFont typeface="Arial" charset="0"/>
              <a:buChar char="•"/>
            </a:pPr>
            <a:r>
              <a:rPr lang="fr-BE" sz="1600">
                <a:solidFill>
                  <a:srgbClr val="000000"/>
                </a:solidFill>
                <a:cs typeface="Arial" charset="0"/>
              </a:rPr>
              <a:t>Industrie du papier</a:t>
            </a:r>
          </a:p>
          <a:p>
            <a:pPr marL="342900" indent="-342900" fontAlgn="base">
              <a:lnSpc>
                <a:spcPct val="90000"/>
              </a:lnSpc>
              <a:spcBef>
                <a:spcPts val="600"/>
              </a:spcBef>
              <a:spcAft>
                <a:spcPct val="0"/>
              </a:spcAft>
              <a:buClr>
                <a:srgbClr val="003F72"/>
              </a:buClr>
              <a:buSzPct val="80000"/>
              <a:buFont typeface="Arial" charset="0"/>
              <a:buChar char="•"/>
            </a:pPr>
            <a:r>
              <a:rPr lang="fr-BE" sz="1600">
                <a:solidFill>
                  <a:srgbClr val="000000"/>
                </a:solidFill>
                <a:cs typeface="Arial" charset="0"/>
              </a:rPr>
              <a:t>Industrie extractive</a:t>
            </a:r>
          </a:p>
          <a:p>
            <a:pPr marL="342900" indent="-342900" fontAlgn="base">
              <a:lnSpc>
                <a:spcPct val="90000"/>
              </a:lnSpc>
              <a:spcBef>
                <a:spcPts val="600"/>
              </a:spcBef>
              <a:spcAft>
                <a:spcPct val="0"/>
              </a:spcAft>
              <a:buClr>
                <a:srgbClr val="003F72"/>
              </a:buClr>
              <a:buSzPct val="80000"/>
              <a:buFont typeface="Arial" charset="0"/>
              <a:buChar char="•"/>
            </a:pPr>
            <a:r>
              <a:rPr lang="fr-BE" sz="1600">
                <a:solidFill>
                  <a:srgbClr val="000000"/>
                </a:solidFill>
                <a:cs typeface="Arial" charset="0"/>
              </a:rPr>
              <a:t>Métallurgie</a:t>
            </a:r>
          </a:p>
          <a:p>
            <a:pPr marL="342900" indent="-342900" fontAlgn="base">
              <a:lnSpc>
                <a:spcPct val="90000"/>
              </a:lnSpc>
              <a:spcBef>
                <a:spcPts val="600"/>
              </a:spcBef>
              <a:spcAft>
                <a:spcPct val="0"/>
              </a:spcAft>
              <a:buClr>
                <a:srgbClr val="003F72"/>
              </a:buClr>
              <a:buSzPct val="80000"/>
              <a:buFont typeface="Arial" charset="0"/>
              <a:buChar char="•"/>
            </a:pPr>
            <a:r>
              <a:rPr lang="fr-BE" sz="1600">
                <a:solidFill>
                  <a:srgbClr val="000000"/>
                </a:solidFill>
                <a:cs typeface="Arial" charset="0"/>
              </a:rPr>
              <a:t>Navigation intérieure</a:t>
            </a:r>
          </a:p>
          <a:p>
            <a:pPr marL="342900" indent="-342900" fontAlgn="base">
              <a:lnSpc>
                <a:spcPct val="90000"/>
              </a:lnSpc>
              <a:spcBef>
                <a:spcPts val="600"/>
              </a:spcBef>
              <a:spcAft>
                <a:spcPct val="0"/>
              </a:spcAft>
              <a:buClr>
                <a:srgbClr val="003F72"/>
              </a:buClr>
              <a:buSzPct val="80000"/>
              <a:buFont typeface="Arial" charset="0"/>
              <a:buChar char="•"/>
            </a:pPr>
            <a:endParaRPr lang="fr-FR" sz="1600">
              <a:solidFill>
                <a:srgbClr val="000000"/>
              </a:solidFill>
              <a:cs typeface="Arial" charset="0"/>
            </a:endParaRPr>
          </a:p>
        </p:txBody>
      </p:sp>
      <p:sp>
        <p:nvSpPr>
          <p:cNvPr id="15" name="Rectangle 3"/>
          <p:cNvSpPr txBox="1">
            <a:spLocks noRot="1" noChangeArrowheads="1"/>
          </p:cNvSpPr>
          <p:nvPr>
            <p:custDataLst>
              <p:tags r:id="rId7"/>
            </p:custDataLst>
          </p:nvPr>
        </p:nvSpPr>
        <p:spPr bwMode="auto">
          <a:xfrm>
            <a:off x="6084888" y="1816100"/>
            <a:ext cx="2519362" cy="4276725"/>
          </a:xfrm>
          <a:prstGeom prst="rect">
            <a:avLst/>
          </a:prstGeom>
          <a:noFill/>
          <a:ln w="9525">
            <a:noFill/>
            <a:miter lim="800000"/>
            <a:headEnd/>
            <a:tailEnd/>
          </a:ln>
        </p:spPr>
        <p:txBody>
          <a:bodyPr lIns="18000" tIns="0" rIns="18000" bIns="0"/>
          <a:lstStyle/>
          <a:p>
            <a:pPr marL="342900" indent="-342900" fontAlgn="base">
              <a:lnSpc>
                <a:spcPct val="90000"/>
              </a:lnSpc>
              <a:spcBef>
                <a:spcPts val="600"/>
              </a:spcBef>
              <a:spcAft>
                <a:spcPct val="0"/>
              </a:spcAft>
              <a:buClr>
                <a:srgbClr val="003F72"/>
              </a:buClr>
              <a:buSzPct val="80000"/>
              <a:buFont typeface="Arial" charset="0"/>
              <a:buChar char="•"/>
            </a:pPr>
            <a:r>
              <a:rPr lang="fr-BE" sz="1600">
                <a:solidFill>
                  <a:srgbClr val="000000"/>
                </a:solidFill>
                <a:cs typeface="Arial" charset="0"/>
              </a:rPr>
              <a:t>Nettoyage industriel</a:t>
            </a:r>
          </a:p>
          <a:p>
            <a:pPr marL="342900" indent="-342900" fontAlgn="base">
              <a:lnSpc>
                <a:spcPct val="90000"/>
              </a:lnSpc>
              <a:spcBef>
                <a:spcPts val="600"/>
              </a:spcBef>
              <a:spcAft>
                <a:spcPct val="0"/>
              </a:spcAft>
              <a:buClr>
                <a:srgbClr val="003F72"/>
              </a:buClr>
              <a:buSzPct val="80000"/>
              <a:buFont typeface="Arial" charset="0"/>
              <a:buChar char="•"/>
            </a:pPr>
            <a:r>
              <a:rPr lang="fr-BE" sz="1600">
                <a:solidFill>
                  <a:srgbClr val="000000"/>
                </a:solidFill>
                <a:cs typeface="Arial" charset="0"/>
              </a:rPr>
              <a:t>Pêche maritime</a:t>
            </a:r>
          </a:p>
          <a:p>
            <a:pPr marL="342900" indent="-342900" fontAlgn="base">
              <a:lnSpc>
                <a:spcPct val="90000"/>
              </a:lnSpc>
              <a:spcBef>
                <a:spcPts val="600"/>
              </a:spcBef>
              <a:spcAft>
                <a:spcPct val="0"/>
              </a:spcAft>
              <a:buClr>
                <a:srgbClr val="003F72"/>
              </a:buClr>
              <a:buSzPct val="80000"/>
              <a:buFont typeface="Arial" charset="0"/>
              <a:buChar char="•"/>
            </a:pPr>
            <a:r>
              <a:rPr lang="fr-BE" sz="1600">
                <a:solidFill>
                  <a:srgbClr val="000000"/>
                </a:solidFill>
                <a:cs typeface="Arial" charset="0"/>
              </a:rPr>
              <a:t>Postes</a:t>
            </a:r>
          </a:p>
          <a:p>
            <a:pPr marL="342900" indent="-342900" fontAlgn="base">
              <a:lnSpc>
                <a:spcPct val="90000"/>
              </a:lnSpc>
              <a:spcBef>
                <a:spcPts val="600"/>
              </a:spcBef>
              <a:spcAft>
                <a:spcPct val="0"/>
              </a:spcAft>
              <a:buClr>
                <a:srgbClr val="003F72"/>
              </a:buClr>
              <a:buSzPct val="80000"/>
              <a:buFont typeface="Arial" charset="0"/>
              <a:buChar char="•"/>
            </a:pPr>
            <a:r>
              <a:rPr lang="fr-BE" sz="1600">
                <a:solidFill>
                  <a:srgbClr val="000000"/>
                </a:solidFill>
                <a:cs typeface="Arial" charset="0"/>
              </a:rPr>
              <a:t>Restauration collective</a:t>
            </a:r>
          </a:p>
          <a:p>
            <a:pPr marL="342900" indent="-342900" fontAlgn="base">
              <a:lnSpc>
                <a:spcPct val="90000"/>
              </a:lnSpc>
              <a:spcBef>
                <a:spcPts val="600"/>
              </a:spcBef>
              <a:spcAft>
                <a:spcPct val="0"/>
              </a:spcAft>
              <a:buClr>
                <a:srgbClr val="003F72"/>
              </a:buClr>
              <a:buSzPct val="80000"/>
              <a:buFont typeface="Arial" charset="0"/>
              <a:buChar char="•"/>
            </a:pPr>
            <a:r>
              <a:rPr lang="fr-BE" sz="1600">
                <a:solidFill>
                  <a:srgbClr val="000000"/>
                </a:solidFill>
                <a:cs typeface="Arial" charset="0"/>
              </a:rPr>
              <a:t>Sécurité privée</a:t>
            </a:r>
          </a:p>
          <a:p>
            <a:pPr marL="342900" indent="-342900" fontAlgn="base">
              <a:lnSpc>
                <a:spcPct val="90000"/>
              </a:lnSpc>
              <a:spcBef>
                <a:spcPts val="600"/>
              </a:spcBef>
              <a:spcAft>
                <a:spcPct val="0"/>
              </a:spcAft>
              <a:buClr>
                <a:srgbClr val="003F72"/>
              </a:buClr>
              <a:buSzPct val="80000"/>
              <a:buFont typeface="Arial" charset="0"/>
              <a:buChar char="•"/>
            </a:pPr>
            <a:r>
              <a:rPr lang="fr-BE" sz="1600">
                <a:solidFill>
                  <a:srgbClr val="000000"/>
                </a:solidFill>
                <a:cs typeface="Arial" charset="0"/>
              </a:rPr>
              <a:t>Service aux personnes (coiffure)</a:t>
            </a:r>
          </a:p>
          <a:p>
            <a:pPr marL="342900" indent="-342900" fontAlgn="base">
              <a:lnSpc>
                <a:spcPct val="90000"/>
              </a:lnSpc>
              <a:spcBef>
                <a:spcPts val="600"/>
              </a:spcBef>
              <a:spcAft>
                <a:spcPct val="0"/>
              </a:spcAft>
              <a:buClr>
                <a:srgbClr val="003F72"/>
              </a:buClr>
              <a:buSzPct val="80000"/>
              <a:buFont typeface="Arial" charset="0"/>
              <a:buChar char="•"/>
            </a:pPr>
            <a:r>
              <a:rPr lang="fr-BE" sz="1600">
                <a:solidFill>
                  <a:srgbClr val="000000"/>
                </a:solidFill>
                <a:cs typeface="Arial" charset="0"/>
              </a:rPr>
              <a:t>Spectacle vivant</a:t>
            </a:r>
          </a:p>
          <a:p>
            <a:pPr marL="342900" indent="-342900" fontAlgn="base">
              <a:lnSpc>
                <a:spcPct val="90000"/>
              </a:lnSpc>
              <a:spcBef>
                <a:spcPts val="600"/>
              </a:spcBef>
              <a:spcAft>
                <a:spcPct val="0"/>
              </a:spcAft>
              <a:buClr>
                <a:srgbClr val="003F72"/>
              </a:buClr>
              <a:buSzPct val="80000"/>
              <a:buFont typeface="Arial" charset="0"/>
              <a:buChar char="•"/>
            </a:pPr>
            <a:r>
              <a:rPr lang="fr-BE" sz="1600">
                <a:solidFill>
                  <a:srgbClr val="000000"/>
                </a:solidFill>
                <a:cs typeface="Arial" charset="0"/>
              </a:rPr>
              <a:t>Sucre</a:t>
            </a:r>
          </a:p>
          <a:p>
            <a:pPr marL="342900" indent="-342900" fontAlgn="base">
              <a:lnSpc>
                <a:spcPct val="90000"/>
              </a:lnSpc>
              <a:spcBef>
                <a:spcPts val="600"/>
              </a:spcBef>
              <a:spcAft>
                <a:spcPct val="0"/>
              </a:spcAft>
              <a:buClr>
                <a:srgbClr val="003F72"/>
              </a:buClr>
              <a:buSzPct val="80000"/>
              <a:buFont typeface="Arial" charset="0"/>
              <a:buChar char="•"/>
            </a:pPr>
            <a:r>
              <a:rPr lang="fr-BE" sz="1600">
                <a:solidFill>
                  <a:srgbClr val="000000"/>
                </a:solidFill>
                <a:cs typeface="Arial" charset="0"/>
              </a:rPr>
              <a:t>Tannerie</a:t>
            </a:r>
          </a:p>
          <a:p>
            <a:pPr marL="342900" indent="-342900" fontAlgn="base">
              <a:lnSpc>
                <a:spcPct val="90000"/>
              </a:lnSpc>
              <a:spcBef>
                <a:spcPts val="600"/>
              </a:spcBef>
              <a:spcAft>
                <a:spcPct val="0"/>
              </a:spcAft>
              <a:buClr>
                <a:srgbClr val="003F72"/>
              </a:buClr>
              <a:buSzPct val="80000"/>
              <a:buFont typeface="Arial" charset="0"/>
              <a:buChar char="•"/>
            </a:pPr>
            <a:r>
              <a:rPr lang="fr-BE" sz="1600">
                <a:solidFill>
                  <a:srgbClr val="000000"/>
                </a:solidFill>
                <a:cs typeface="Arial" charset="0"/>
              </a:rPr>
              <a:t>Télécommunications</a:t>
            </a:r>
          </a:p>
          <a:p>
            <a:pPr marL="342900" indent="-342900" fontAlgn="base">
              <a:lnSpc>
                <a:spcPct val="90000"/>
              </a:lnSpc>
              <a:spcBef>
                <a:spcPts val="600"/>
              </a:spcBef>
              <a:spcAft>
                <a:spcPct val="0"/>
              </a:spcAft>
              <a:buClr>
                <a:srgbClr val="003F72"/>
              </a:buClr>
              <a:buSzPct val="80000"/>
              <a:buFont typeface="Arial" charset="0"/>
              <a:buChar char="•"/>
            </a:pPr>
            <a:r>
              <a:rPr lang="fr-BE" sz="1600">
                <a:solidFill>
                  <a:srgbClr val="000000"/>
                </a:solidFill>
                <a:cs typeface="Arial" charset="0"/>
              </a:rPr>
              <a:t>Textile-Habillement</a:t>
            </a:r>
          </a:p>
          <a:p>
            <a:pPr marL="342900" indent="-342900" fontAlgn="base">
              <a:lnSpc>
                <a:spcPct val="90000"/>
              </a:lnSpc>
              <a:spcBef>
                <a:spcPts val="600"/>
              </a:spcBef>
              <a:spcAft>
                <a:spcPct val="0"/>
              </a:spcAft>
              <a:buClr>
                <a:srgbClr val="003F72"/>
              </a:buClr>
              <a:buSzPct val="80000"/>
              <a:buFont typeface="Arial" charset="0"/>
              <a:buChar char="•"/>
            </a:pPr>
            <a:r>
              <a:rPr lang="fr-BE" sz="1600">
                <a:solidFill>
                  <a:srgbClr val="000000"/>
                </a:solidFill>
                <a:cs typeface="Arial" charset="0"/>
              </a:rPr>
              <a:t>Transports maritimes</a:t>
            </a:r>
          </a:p>
          <a:p>
            <a:pPr marL="342900" indent="-342900" fontAlgn="base">
              <a:lnSpc>
                <a:spcPct val="90000"/>
              </a:lnSpc>
              <a:spcBef>
                <a:spcPts val="600"/>
              </a:spcBef>
              <a:spcAft>
                <a:spcPct val="0"/>
              </a:spcAft>
              <a:buClr>
                <a:srgbClr val="003F72"/>
              </a:buClr>
              <a:buSzPct val="80000"/>
              <a:buFont typeface="Arial" charset="0"/>
              <a:buChar char="•"/>
            </a:pPr>
            <a:r>
              <a:rPr lang="fr-BE" sz="1600">
                <a:solidFill>
                  <a:srgbClr val="000000"/>
                </a:solidFill>
                <a:cs typeface="Arial" charset="0"/>
              </a:rPr>
              <a:t>Transports par route</a:t>
            </a:r>
          </a:p>
          <a:p>
            <a:pPr marL="342900" indent="-342900" fontAlgn="base">
              <a:lnSpc>
                <a:spcPct val="90000"/>
              </a:lnSpc>
              <a:spcBef>
                <a:spcPts val="600"/>
              </a:spcBef>
              <a:spcAft>
                <a:spcPct val="0"/>
              </a:spcAft>
              <a:buClr>
                <a:srgbClr val="003F72"/>
              </a:buClr>
              <a:buSzPct val="80000"/>
              <a:buFont typeface="Arial" charset="0"/>
              <a:buChar char="•"/>
            </a:pPr>
            <a:r>
              <a:rPr lang="fr-BE" sz="1600">
                <a:solidFill>
                  <a:srgbClr val="000000"/>
                </a:solidFill>
                <a:cs typeface="Arial" charset="0"/>
              </a:rPr>
              <a:t>Travail intérimaire</a:t>
            </a:r>
          </a:p>
          <a:p>
            <a:pPr marL="342900" indent="-342900" fontAlgn="base">
              <a:lnSpc>
                <a:spcPct val="90000"/>
              </a:lnSpc>
              <a:spcBef>
                <a:spcPts val="600"/>
              </a:spcBef>
              <a:spcAft>
                <a:spcPct val="0"/>
              </a:spcAft>
              <a:buClr>
                <a:srgbClr val="003F72"/>
              </a:buClr>
              <a:buSzPct val="80000"/>
              <a:buFont typeface="Arial" charset="0"/>
              <a:buChar char="•"/>
            </a:pPr>
            <a:endParaRPr lang="fr-FR" sz="1600">
              <a:solidFill>
                <a:srgbClr val="000000"/>
              </a:solidFill>
              <a:cs typeface="Arial" charset="0"/>
            </a:endParaRPr>
          </a:p>
        </p:txBody>
      </p:sp>
      <p:sp>
        <p:nvSpPr>
          <p:cNvPr id="16" name="Rectangle 3"/>
          <p:cNvSpPr txBox="1">
            <a:spLocks noRot="1" noChangeArrowheads="1"/>
          </p:cNvSpPr>
          <p:nvPr>
            <p:custDataLst>
              <p:tags r:id="rId8"/>
            </p:custDataLst>
          </p:nvPr>
        </p:nvSpPr>
        <p:spPr bwMode="auto">
          <a:xfrm>
            <a:off x="396875" y="1816100"/>
            <a:ext cx="2519363" cy="4276725"/>
          </a:xfrm>
          <a:prstGeom prst="rect">
            <a:avLst/>
          </a:prstGeom>
          <a:noFill/>
          <a:ln w="9525">
            <a:noFill/>
            <a:miter lim="800000"/>
            <a:headEnd/>
            <a:tailEnd/>
          </a:ln>
        </p:spPr>
        <p:txBody>
          <a:bodyPr lIns="18000" tIns="0" rIns="18000" bIns="0"/>
          <a:lstStyle/>
          <a:p>
            <a:pPr marL="342900" indent="-342900" fontAlgn="base">
              <a:lnSpc>
                <a:spcPct val="90000"/>
              </a:lnSpc>
              <a:spcBef>
                <a:spcPts val="600"/>
              </a:spcBef>
              <a:spcAft>
                <a:spcPct val="0"/>
              </a:spcAft>
              <a:buClr>
                <a:srgbClr val="003F72"/>
              </a:buClr>
              <a:buSzPct val="80000"/>
              <a:buFont typeface="Arial" charset="0"/>
              <a:buChar char="•"/>
            </a:pPr>
            <a:r>
              <a:rPr lang="fr-FR" sz="1600">
                <a:solidFill>
                  <a:srgbClr val="000000"/>
                </a:solidFill>
                <a:cs typeface="Arial" charset="0"/>
              </a:rPr>
              <a:t>Acier</a:t>
            </a:r>
          </a:p>
          <a:p>
            <a:pPr marL="342900" indent="-342900" fontAlgn="base">
              <a:lnSpc>
                <a:spcPct val="90000"/>
              </a:lnSpc>
              <a:spcBef>
                <a:spcPts val="600"/>
              </a:spcBef>
              <a:spcAft>
                <a:spcPct val="0"/>
              </a:spcAft>
              <a:buClr>
                <a:srgbClr val="003F72"/>
              </a:buClr>
              <a:buSzPct val="80000"/>
              <a:buFont typeface="Arial" charset="0"/>
              <a:buChar char="•"/>
            </a:pPr>
            <a:r>
              <a:rPr lang="fr-BE" sz="1600">
                <a:solidFill>
                  <a:srgbClr val="000000"/>
                </a:solidFill>
                <a:cs typeface="Arial" charset="0"/>
              </a:rPr>
              <a:t>Administration centrale</a:t>
            </a:r>
            <a:endParaRPr lang="fr-FR" sz="1600">
              <a:solidFill>
                <a:srgbClr val="000000"/>
              </a:solidFill>
              <a:cs typeface="Arial" charset="0"/>
            </a:endParaRPr>
          </a:p>
          <a:p>
            <a:pPr marL="342900" indent="-342900" fontAlgn="base">
              <a:lnSpc>
                <a:spcPct val="90000"/>
              </a:lnSpc>
              <a:spcBef>
                <a:spcPts val="600"/>
              </a:spcBef>
              <a:spcAft>
                <a:spcPct val="0"/>
              </a:spcAft>
              <a:buClr>
                <a:srgbClr val="003F72"/>
              </a:buClr>
              <a:buSzPct val="80000"/>
              <a:buFont typeface="Arial" charset="0"/>
              <a:buChar char="•"/>
            </a:pPr>
            <a:r>
              <a:rPr lang="fr-FR" sz="1600">
                <a:solidFill>
                  <a:srgbClr val="000000"/>
                </a:solidFill>
                <a:cs typeface="Arial" charset="0"/>
              </a:rPr>
              <a:t>Administration locale et régionale</a:t>
            </a:r>
          </a:p>
          <a:p>
            <a:pPr marL="342900" indent="-342900" fontAlgn="base">
              <a:lnSpc>
                <a:spcPct val="90000"/>
              </a:lnSpc>
              <a:spcBef>
                <a:spcPts val="600"/>
              </a:spcBef>
              <a:spcAft>
                <a:spcPct val="0"/>
              </a:spcAft>
              <a:buClr>
                <a:srgbClr val="003F72"/>
              </a:buClr>
              <a:buSzPct val="80000"/>
              <a:buFont typeface="Arial" charset="0"/>
              <a:buChar char="•"/>
            </a:pPr>
            <a:r>
              <a:rPr lang="fr-FR" sz="1600">
                <a:solidFill>
                  <a:srgbClr val="000000"/>
                </a:solidFill>
                <a:cs typeface="Arial" charset="0"/>
              </a:rPr>
              <a:t>Agriculture</a:t>
            </a:r>
          </a:p>
          <a:p>
            <a:pPr marL="342900" indent="-342900" fontAlgn="base">
              <a:lnSpc>
                <a:spcPct val="90000"/>
              </a:lnSpc>
              <a:spcBef>
                <a:spcPts val="600"/>
              </a:spcBef>
              <a:spcAft>
                <a:spcPct val="0"/>
              </a:spcAft>
              <a:buClr>
                <a:srgbClr val="003F72"/>
              </a:buClr>
              <a:buSzPct val="80000"/>
              <a:buFont typeface="Arial" charset="0"/>
              <a:buChar char="•"/>
            </a:pPr>
            <a:r>
              <a:rPr lang="fr-FR" sz="1600">
                <a:solidFill>
                  <a:srgbClr val="000000"/>
                </a:solidFill>
                <a:cs typeface="Arial" charset="0"/>
              </a:rPr>
              <a:t>Ameublement</a:t>
            </a:r>
          </a:p>
          <a:p>
            <a:pPr marL="342900" indent="-342900" fontAlgn="base">
              <a:lnSpc>
                <a:spcPct val="90000"/>
              </a:lnSpc>
              <a:spcBef>
                <a:spcPts val="600"/>
              </a:spcBef>
              <a:spcAft>
                <a:spcPct val="0"/>
              </a:spcAft>
              <a:buClr>
                <a:srgbClr val="003F72"/>
              </a:buClr>
              <a:buSzPct val="80000"/>
              <a:buFont typeface="Arial" charset="0"/>
              <a:buChar char="•"/>
            </a:pPr>
            <a:r>
              <a:rPr lang="fr-FR" sz="1600">
                <a:solidFill>
                  <a:srgbClr val="000000"/>
                </a:solidFill>
                <a:cs typeface="Arial" charset="0"/>
              </a:rPr>
              <a:t>Assurances</a:t>
            </a:r>
          </a:p>
          <a:p>
            <a:pPr marL="342900" indent="-342900" fontAlgn="base">
              <a:lnSpc>
                <a:spcPct val="90000"/>
              </a:lnSpc>
              <a:spcBef>
                <a:spcPts val="600"/>
              </a:spcBef>
              <a:spcAft>
                <a:spcPct val="0"/>
              </a:spcAft>
              <a:buClr>
                <a:srgbClr val="003F72"/>
              </a:buClr>
              <a:buSzPct val="80000"/>
              <a:buFont typeface="Arial" charset="0"/>
              <a:buChar char="•"/>
            </a:pPr>
            <a:r>
              <a:rPr lang="fr-FR" sz="1600">
                <a:solidFill>
                  <a:srgbClr val="000000"/>
                </a:solidFill>
                <a:cs typeface="Arial" charset="0"/>
              </a:rPr>
              <a:t>Audiovisuel</a:t>
            </a:r>
          </a:p>
          <a:p>
            <a:pPr marL="342900" indent="-342900" fontAlgn="base">
              <a:lnSpc>
                <a:spcPct val="90000"/>
              </a:lnSpc>
              <a:spcBef>
                <a:spcPts val="600"/>
              </a:spcBef>
              <a:spcAft>
                <a:spcPct val="0"/>
              </a:spcAft>
              <a:buClr>
                <a:srgbClr val="003F72"/>
              </a:buClr>
              <a:buSzPct val="80000"/>
              <a:buFont typeface="Arial" charset="0"/>
              <a:buChar char="•"/>
            </a:pPr>
            <a:r>
              <a:rPr lang="fr-FR" sz="1600">
                <a:solidFill>
                  <a:srgbClr val="000000"/>
                </a:solidFill>
                <a:cs typeface="Arial" charset="0"/>
              </a:rPr>
              <a:t>Aviation civile</a:t>
            </a:r>
          </a:p>
          <a:p>
            <a:pPr marL="342900" indent="-342900" fontAlgn="base">
              <a:lnSpc>
                <a:spcPct val="90000"/>
              </a:lnSpc>
              <a:spcBef>
                <a:spcPts val="600"/>
              </a:spcBef>
              <a:spcAft>
                <a:spcPct val="0"/>
              </a:spcAft>
              <a:buClr>
                <a:srgbClr val="003F72"/>
              </a:buClr>
              <a:buSzPct val="80000"/>
              <a:buFont typeface="Arial" charset="0"/>
              <a:buChar char="•"/>
            </a:pPr>
            <a:r>
              <a:rPr lang="fr-FR" sz="1600">
                <a:solidFill>
                  <a:srgbClr val="000000"/>
                </a:solidFill>
                <a:cs typeface="Arial" charset="0"/>
              </a:rPr>
              <a:t>Banques</a:t>
            </a:r>
          </a:p>
          <a:p>
            <a:pPr marL="342900" indent="-342900" fontAlgn="base">
              <a:lnSpc>
                <a:spcPct val="90000"/>
              </a:lnSpc>
              <a:spcBef>
                <a:spcPts val="600"/>
              </a:spcBef>
              <a:spcAft>
                <a:spcPct val="0"/>
              </a:spcAft>
              <a:buClr>
                <a:srgbClr val="003F72"/>
              </a:buClr>
              <a:buSzPct val="80000"/>
              <a:buFont typeface="Arial" charset="0"/>
              <a:buChar char="•"/>
            </a:pPr>
            <a:r>
              <a:rPr lang="fr-FR" sz="1600">
                <a:solidFill>
                  <a:srgbClr val="000000"/>
                </a:solidFill>
                <a:cs typeface="Arial" charset="0"/>
              </a:rPr>
              <a:t>Bois</a:t>
            </a:r>
          </a:p>
          <a:p>
            <a:pPr marL="342900" indent="-342900" fontAlgn="base">
              <a:lnSpc>
                <a:spcPct val="90000"/>
              </a:lnSpc>
              <a:spcBef>
                <a:spcPts val="600"/>
              </a:spcBef>
              <a:spcAft>
                <a:spcPct val="0"/>
              </a:spcAft>
              <a:buClr>
                <a:srgbClr val="003F72"/>
              </a:buClr>
              <a:buSzPct val="80000"/>
              <a:buFont typeface="Arial" charset="0"/>
              <a:buChar char="•"/>
            </a:pPr>
            <a:r>
              <a:rPr lang="fr-FR" sz="1600">
                <a:solidFill>
                  <a:srgbClr val="000000"/>
                </a:solidFill>
                <a:cs typeface="Arial" charset="0"/>
              </a:rPr>
              <a:t>Chaussures</a:t>
            </a:r>
          </a:p>
          <a:p>
            <a:pPr marL="342900" indent="-342900" fontAlgn="base">
              <a:lnSpc>
                <a:spcPct val="90000"/>
              </a:lnSpc>
              <a:spcBef>
                <a:spcPts val="600"/>
              </a:spcBef>
              <a:spcAft>
                <a:spcPct val="0"/>
              </a:spcAft>
              <a:buClr>
                <a:srgbClr val="003F72"/>
              </a:buClr>
              <a:buSzPct val="80000"/>
              <a:buFont typeface="Arial" charset="0"/>
              <a:buChar char="•"/>
            </a:pPr>
            <a:r>
              <a:rPr lang="fr-FR" sz="1600">
                <a:solidFill>
                  <a:srgbClr val="000000"/>
                </a:solidFill>
                <a:cs typeface="Arial" charset="0"/>
              </a:rPr>
              <a:t>Chemins de fer</a:t>
            </a:r>
          </a:p>
          <a:p>
            <a:pPr marL="342900" indent="-342900" fontAlgn="base">
              <a:lnSpc>
                <a:spcPct val="90000"/>
              </a:lnSpc>
              <a:spcBef>
                <a:spcPts val="600"/>
              </a:spcBef>
              <a:spcAft>
                <a:spcPct val="0"/>
              </a:spcAft>
              <a:buClr>
                <a:srgbClr val="003F72"/>
              </a:buClr>
              <a:buSzPct val="80000"/>
              <a:buFont typeface="Arial" charset="0"/>
              <a:buChar char="•"/>
            </a:pPr>
            <a:r>
              <a:rPr lang="fr-FR" sz="1600">
                <a:solidFill>
                  <a:srgbClr val="000000"/>
                </a:solidFill>
                <a:cs typeface="Arial" charset="0"/>
              </a:rPr>
              <a:t>Commerce</a:t>
            </a:r>
          </a:p>
          <a:p>
            <a:pPr marL="342900" indent="-342900" fontAlgn="base">
              <a:lnSpc>
                <a:spcPct val="90000"/>
              </a:lnSpc>
              <a:spcBef>
                <a:spcPts val="600"/>
              </a:spcBef>
              <a:spcAft>
                <a:spcPct val="0"/>
              </a:spcAft>
              <a:buClr>
                <a:srgbClr val="003F72"/>
              </a:buClr>
              <a:buSzPct val="80000"/>
              <a:buFont typeface="Arial" charset="0"/>
              <a:buChar char="•"/>
            </a:pPr>
            <a:r>
              <a:rPr lang="fr-FR" sz="1600">
                <a:solidFill>
                  <a:srgbClr val="000000"/>
                </a:solidFill>
                <a:cs typeface="Arial" charset="0"/>
              </a:rPr>
              <a:t>Construction</a:t>
            </a:r>
          </a:p>
          <a:p>
            <a:pPr marL="342900" indent="-342900" fontAlgn="base">
              <a:lnSpc>
                <a:spcPct val="90000"/>
              </a:lnSpc>
              <a:spcBef>
                <a:spcPts val="600"/>
              </a:spcBef>
              <a:spcAft>
                <a:spcPct val="0"/>
              </a:spcAft>
              <a:buClr>
                <a:srgbClr val="003F72"/>
              </a:buClr>
              <a:buSzPct val="80000"/>
              <a:buFont typeface="Arial" charset="0"/>
              <a:buChar char="•"/>
            </a:pPr>
            <a:endParaRPr lang="fr-FR" sz="1600">
              <a:solidFill>
                <a:srgbClr val="000000"/>
              </a:solidFill>
              <a:cs typeface="Arial" charset="0"/>
            </a:endParaRPr>
          </a:p>
        </p:txBody>
      </p:sp>
    </p:spTree>
    <p:extLst>
      <p:ext uri="{BB962C8B-B14F-4D97-AF65-F5344CB8AC3E}">
        <p14:creationId xmlns:p14="http://schemas.microsoft.com/office/powerpoint/2010/main" val="2503138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rrowheads="1"/>
          </p:cNvSpPr>
          <p:nvPr>
            <p:ph type="title"/>
            <p:custDataLst>
              <p:tags r:id="rId1"/>
            </p:custDataLst>
          </p:nvPr>
        </p:nvSpPr>
        <p:spPr/>
        <p:txBody>
          <a:bodyPr anchor="ctr"/>
          <a:lstStyle/>
          <a:p>
            <a:pPr>
              <a:buSzPct val="80000"/>
            </a:pPr>
            <a:r>
              <a:rPr lang="fr-FR" sz="2400" smtClean="0">
                <a:solidFill>
                  <a:schemeClr val="bg1"/>
                </a:solidFill>
              </a:rPr>
              <a:t>10.   Aperçu du dialogue social sectoriel</a:t>
            </a:r>
          </a:p>
        </p:txBody>
      </p:sp>
      <p:sp>
        <p:nvSpPr>
          <p:cNvPr id="4" name="Content Placeholder 3"/>
          <p:cNvSpPr>
            <a:spLocks noGrp="1"/>
          </p:cNvSpPr>
          <p:nvPr>
            <p:ph idx="1"/>
            <p:custDataLst>
              <p:tags r:id="rId2"/>
            </p:custDataLst>
          </p:nvPr>
        </p:nvSpPr>
        <p:spPr/>
        <p:txBody>
          <a:bodyPr/>
          <a:lstStyle/>
          <a:p>
            <a:r>
              <a:rPr lang="fr-BE" smtClean="0"/>
              <a:t>Secteurs extrêmement disparates, tant en termes de taille des entreprises que de volume d’emplois</a:t>
            </a:r>
          </a:p>
          <a:p>
            <a:r>
              <a:rPr lang="fr-BE" smtClean="0"/>
              <a:t>Certains d’entre eux sont très exposés à la concurrence internationale (Sucre, Textile, etc.), d’autres non</a:t>
            </a:r>
          </a:p>
          <a:p>
            <a:r>
              <a:rPr lang="fr-BE" smtClean="0"/>
              <a:t>Certains d’entre eux sont très « impactés » par les politiques de l’UE (Agriculture, Transports), d’autres non (Coiffure, Sécurité privée)</a:t>
            </a:r>
            <a:br>
              <a:rPr lang="fr-BE" smtClean="0"/>
            </a:br>
            <a:r>
              <a:rPr lang="fr-BE" smtClean="0"/>
              <a:t/>
            </a:r>
            <a:br>
              <a:rPr lang="fr-BE" smtClean="0"/>
            </a:br>
            <a:r>
              <a:rPr lang="fr-BE" smtClean="0"/>
              <a:t>Ces différences déterminent en partie la qualité de leur dialogue social européen (« objet » européen). Dans certains cas, le contenu de leur dialogue social leur est imposé (ex.: temps de travail dans le secteur des transports), dans d’autres, ce contenu doit être créé par les acteurs eux-mêmes (ex.: code de conduite dans le secteur de la sécurité privée).</a:t>
            </a:r>
          </a:p>
          <a:p>
            <a:endParaRPr lang="fr-BE" smtClean="0"/>
          </a:p>
          <a:p>
            <a:r>
              <a:rPr lang="fr-BE" smtClean="0"/>
              <a:t>Vers un dialogue social encore plus fragmenté ? </a:t>
            </a:r>
          </a:p>
        </p:txBody>
      </p:sp>
      <p:sp>
        <p:nvSpPr>
          <p:cNvPr id="49155" name="Footer Placeholder 1"/>
          <p:cNvSpPr>
            <a:spLocks noGrp="1"/>
          </p:cNvSpPr>
          <p:nvPr>
            <p:ph type="ftr" sz="quarter" idx="11"/>
            <p:custDataLst>
              <p:tags r:id="rId3"/>
            </p:custDataLst>
          </p:nvPr>
        </p:nvSpPr>
        <p:spPr>
          <a:noFill/>
          <a:ln>
            <a:miter lim="800000"/>
            <a:headEnd/>
            <a:tailEnd/>
          </a:ln>
        </p:spPr>
        <p:txBody>
          <a:bodyPr/>
          <a:lstStyle/>
          <a:p>
            <a:r>
              <a:rPr lang="en-US">
                <a:cs typeface="Arial" charset="0"/>
              </a:rPr>
              <a:t>Christophe Degryse, 2014</a:t>
            </a:r>
          </a:p>
        </p:txBody>
      </p:sp>
      <p:sp>
        <p:nvSpPr>
          <p:cNvPr id="49156" name="Slide Number Placeholder 5"/>
          <p:cNvSpPr>
            <a:spLocks noGrp="1"/>
          </p:cNvSpPr>
          <p:nvPr>
            <p:ph type="sldNum" sz="quarter" idx="12"/>
            <p:custDataLst>
              <p:tags r:id="rId4"/>
            </p:custDataLst>
          </p:nvPr>
        </p:nvSpPr>
        <p:spPr>
          <a:noFill/>
          <a:ln>
            <a:miter lim="800000"/>
            <a:headEnd/>
            <a:tailEnd/>
          </a:ln>
        </p:spPr>
        <p:txBody>
          <a:bodyPr/>
          <a:lstStyle/>
          <a:p>
            <a:fld id="{4615D0B4-281B-4A4D-BE29-232F803E4849}" type="slidenum">
              <a:rPr lang="en-US" smtClean="0">
                <a:solidFill>
                  <a:srgbClr val="000000"/>
                </a:solidFill>
                <a:cs typeface="Arial" charset="0"/>
              </a:rPr>
              <a:pPr/>
              <a:t>21</a:t>
            </a:fld>
            <a:endParaRPr lang="en-US" smtClean="0">
              <a:solidFill>
                <a:srgbClr val="000000"/>
              </a:solidFill>
              <a:cs typeface="Arial" charset="0"/>
            </a:endParaRPr>
          </a:p>
        </p:txBody>
      </p:sp>
    </p:spTree>
    <p:extLst>
      <p:ext uri="{BB962C8B-B14F-4D97-AF65-F5344CB8AC3E}">
        <p14:creationId xmlns:p14="http://schemas.microsoft.com/office/powerpoint/2010/main" val="26551508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rrowheads="1"/>
          </p:cNvSpPr>
          <p:nvPr>
            <p:ph type="title"/>
            <p:custDataLst>
              <p:tags r:id="rId1"/>
            </p:custDataLst>
          </p:nvPr>
        </p:nvSpPr>
        <p:spPr/>
        <p:txBody>
          <a:bodyPr anchor="ctr"/>
          <a:lstStyle/>
          <a:p>
            <a:pPr>
              <a:buSzPct val="80000"/>
            </a:pPr>
            <a:r>
              <a:rPr lang="fr-FR" sz="2400" smtClean="0">
                <a:solidFill>
                  <a:schemeClr val="bg1"/>
                </a:solidFill>
              </a:rPr>
              <a:t>10.   Aperçu du dialogue social sectoriel</a:t>
            </a:r>
          </a:p>
        </p:txBody>
      </p:sp>
      <p:sp>
        <p:nvSpPr>
          <p:cNvPr id="51202" name="Footer Placeholder 1"/>
          <p:cNvSpPr>
            <a:spLocks noGrp="1"/>
          </p:cNvSpPr>
          <p:nvPr>
            <p:ph type="ftr" sz="quarter" idx="11"/>
            <p:custDataLst>
              <p:tags r:id="rId2"/>
            </p:custDataLst>
          </p:nvPr>
        </p:nvSpPr>
        <p:spPr>
          <a:noFill/>
          <a:ln>
            <a:miter lim="800000"/>
            <a:headEnd/>
            <a:tailEnd/>
          </a:ln>
        </p:spPr>
        <p:txBody>
          <a:bodyPr/>
          <a:lstStyle/>
          <a:p>
            <a:r>
              <a:rPr lang="en-US">
                <a:cs typeface="Arial" charset="0"/>
              </a:rPr>
              <a:t>Christophe Degryse, 2014</a:t>
            </a:r>
          </a:p>
        </p:txBody>
      </p:sp>
      <p:sp>
        <p:nvSpPr>
          <p:cNvPr id="51203" name="Slide Number Placeholder 5"/>
          <p:cNvSpPr>
            <a:spLocks noGrp="1"/>
          </p:cNvSpPr>
          <p:nvPr>
            <p:ph type="sldNum" sz="quarter" idx="12"/>
            <p:custDataLst>
              <p:tags r:id="rId3"/>
            </p:custDataLst>
          </p:nvPr>
        </p:nvSpPr>
        <p:spPr>
          <a:noFill/>
          <a:ln>
            <a:miter lim="800000"/>
            <a:headEnd/>
            <a:tailEnd/>
          </a:ln>
        </p:spPr>
        <p:txBody>
          <a:bodyPr/>
          <a:lstStyle/>
          <a:p>
            <a:fld id="{B2FDE552-B1F4-4006-9134-C8F55E02B730}" type="slidenum">
              <a:rPr lang="en-US" smtClean="0">
                <a:solidFill>
                  <a:srgbClr val="000000"/>
                </a:solidFill>
                <a:cs typeface="Arial" charset="0"/>
              </a:rPr>
              <a:pPr/>
              <a:t>22</a:t>
            </a:fld>
            <a:endParaRPr lang="en-US" smtClean="0">
              <a:solidFill>
                <a:srgbClr val="000000"/>
              </a:solidFill>
              <a:cs typeface="Arial" charset="0"/>
            </a:endParaRPr>
          </a:p>
        </p:txBody>
      </p:sp>
      <p:pic>
        <p:nvPicPr>
          <p:cNvPr id="51204" name="Picture 2"/>
          <p:cNvPicPr>
            <a:picLocks noChangeAspect="1" noChangeArrowheads="1"/>
          </p:cNvPicPr>
          <p:nvPr>
            <p:custDataLst>
              <p:tags r:id="rId4"/>
            </p:custDataLst>
          </p:nvPr>
        </p:nvPicPr>
        <p:blipFill>
          <a:blip r:embed="rId7"/>
          <a:srcRect/>
          <a:stretch>
            <a:fillRect/>
          </a:stretch>
        </p:blipFill>
        <p:spPr bwMode="auto">
          <a:xfrm>
            <a:off x="392113" y="977900"/>
            <a:ext cx="8358187" cy="4902200"/>
          </a:xfrm>
          <a:prstGeom prst="rect">
            <a:avLst/>
          </a:prstGeom>
          <a:noFill/>
          <a:ln w="9525">
            <a:noFill/>
            <a:miter lim="800000"/>
            <a:headEnd/>
            <a:tailEnd/>
          </a:ln>
        </p:spPr>
      </p:pic>
    </p:spTree>
    <p:extLst>
      <p:ext uri="{BB962C8B-B14F-4D97-AF65-F5344CB8AC3E}">
        <p14:creationId xmlns:p14="http://schemas.microsoft.com/office/powerpoint/2010/main" val="196356144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rrowheads="1"/>
          </p:cNvSpPr>
          <p:nvPr>
            <p:ph type="title"/>
            <p:custDataLst>
              <p:tags r:id="rId1"/>
            </p:custDataLst>
          </p:nvPr>
        </p:nvSpPr>
        <p:spPr/>
        <p:txBody>
          <a:bodyPr anchor="ctr"/>
          <a:lstStyle/>
          <a:p>
            <a:pPr>
              <a:buSzPct val="80000"/>
            </a:pPr>
            <a:r>
              <a:rPr lang="fr-FR" sz="2400" smtClean="0">
                <a:solidFill>
                  <a:schemeClr val="bg1"/>
                </a:solidFill>
              </a:rPr>
              <a:t>10.   Aperçu du dialogue social sectoriel</a:t>
            </a:r>
          </a:p>
        </p:txBody>
      </p:sp>
      <p:sp>
        <p:nvSpPr>
          <p:cNvPr id="4" name="Content Placeholder 3"/>
          <p:cNvSpPr>
            <a:spLocks noGrp="1"/>
          </p:cNvSpPr>
          <p:nvPr>
            <p:ph sz="half" idx="1"/>
            <p:custDataLst>
              <p:tags r:id="rId2"/>
            </p:custDataLst>
          </p:nvPr>
        </p:nvSpPr>
        <p:spPr>
          <a:xfrm>
            <a:off x="323850" y="1125538"/>
            <a:ext cx="8424863" cy="4679950"/>
          </a:xfrm>
        </p:spPr>
        <p:txBody>
          <a:bodyPr/>
          <a:lstStyle/>
          <a:p>
            <a:pPr marL="0" indent="0">
              <a:spcAft>
                <a:spcPts val="1200"/>
              </a:spcAft>
              <a:buFont typeface="Arial" charset="0"/>
              <a:buNone/>
              <a:defRPr/>
            </a:pPr>
            <a:r>
              <a:rPr lang="fr-BE" sz="1700" dirty="0" smtClean="0"/>
              <a:t>Plus de 600 </a:t>
            </a:r>
            <a:r>
              <a:rPr lang="fr-BE" sz="1700" dirty="0"/>
              <a:t>textes conjoints adoptés. On peut les classer en différentes </a:t>
            </a:r>
            <a:r>
              <a:rPr lang="fr-BE" sz="1700" dirty="0" smtClean="0"/>
              <a:t>catégories</a:t>
            </a:r>
          </a:p>
          <a:p>
            <a:pPr>
              <a:spcAft>
                <a:spcPts val="1200"/>
              </a:spcAft>
              <a:defRPr/>
            </a:pPr>
            <a:r>
              <a:rPr lang="fr-BE" sz="1700" dirty="0"/>
              <a:t>les accords </a:t>
            </a:r>
            <a:r>
              <a:rPr lang="fr-BE" sz="1700" dirty="0" smtClean="0"/>
              <a:t>(concernent la </a:t>
            </a:r>
            <a:r>
              <a:rPr lang="fr-BE" sz="1700" dirty="0"/>
              <a:t>mise en œuvre sectorielle de la directive temps de </a:t>
            </a:r>
            <a:r>
              <a:rPr lang="fr-BE" sz="1700" dirty="0" smtClean="0"/>
              <a:t>travail: </a:t>
            </a:r>
            <a:r>
              <a:rPr lang="fr-BE" sz="1700" dirty="0"/>
              <a:t>chemins de fer, transport maritime et aviation </a:t>
            </a:r>
            <a:r>
              <a:rPr lang="fr-BE" sz="1700" dirty="0" smtClean="0"/>
              <a:t>civile; la prévention </a:t>
            </a:r>
            <a:r>
              <a:rPr lang="fr-BE" sz="1700" dirty="0"/>
              <a:t>des blessures par objets tranchants dans le secteur </a:t>
            </a:r>
            <a:r>
              <a:rPr lang="fr-BE" sz="1700" dirty="0" smtClean="0"/>
              <a:t>hospitalier)</a:t>
            </a:r>
            <a:endParaRPr lang="fr-BE" sz="1700" dirty="0"/>
          </a:p>
          <a:p>
            <a:pPr>
              <a:spcAft>
                <a:spcPts val="1200"/>
              </a:spcAft>
              <a:defRPr/>
            </a:pPr>
            <a:r>
              <a:rPr lang="fr-BE" sz="1700" dirty="0"/>
              <a:t>les </a:t>
            </a:r>
            <a:r>
              <a:rPr lang="fr-BE" sz="1700" dirty="0" smtClean="0"/>
              <a:t>«recommandations» </a:t>
            </a:r>
            <a:r>
              <a:rPr lang="fr-BE" sz="1700" dirty="0"/>
              <a:t>aux organisations </a:t>
            </a:r>
            <a:r>
              <a:rPr lang="fr-BE" sz="1700" dirty="0" smtClean="0"/>
              <a:t>nationales : </a:t>
            </a:r>
            <a:r>
              <a:rPr lang="fr-BE" sz="1700" dirty="0"/>
              <a:t>code de conduite, cadre d’action, lignes directrices…</a:t>
            </a:r>
          </a:p>
          <a:p>
            <a:pPr>
              <a:spcAft>
                <a:spcPts val="1200"/>
              </a:spcAft>
              <a:defRPr/>
            </a:pPr>
            <a:r>
              <a:rPr lang="fr-BE" sz="1700" dirty="0"/>
              <a:t>les déclarations d’intention</a:t>
            </a:r>
          </a:p>
          <a:p>
            <a:pPr>
              <a:spcAft>
                <a:spcPts val="1200"/>
              </a:spcAft>
              <a:defRPr/>
            </a:pPr>
            <a:r>
              <a:rPr lang="fr-BE" sz="1700" dirty="0"/>
              <a:t>les positions </a:t>
            </a:r>
            <a:r>
              <a:rPr lang="fr-BE" sz="1700" dirty="0" smtClean="0"/>
              <a:t>communes: </a:t>
            </a:r>
            <a:r>
              <a:rPr lang="fr-BE" sz="1700" dirty="0"/>
              <a:t>adressées aux institutions européennes, elles donnent le point de vue du secteur sur telle ou telle initiative </a:t>
            </a:r>
            <a:r>
              <a:rPr lang="fr-BE" sz="1700" dirty="0" smtClean="0"/>
              <a:t>communautaire</a:t>
            </a:r>
          </a:p>
          <a:p>
            <a:pPr marL="0" lvl="1" indent="0">
              <a:spcAft>
                <a:spcPts val="1200"/>
              </a:spcAft>
              <a:buClr>
                <a:schemeClr val="hlink"/>
              </a:buClr>
              <a:buFont typeface="Arial" charset="0"/>
              <a:buNone/>
              <a:defRPr/>
            </a:pPr>
            <a:endParaRPr lang="fr-BE" sz="1700" dirty="0" smtClean="0"/>
          </a:p>
          <a:p>
            <a:pPr marL="0" lvl="1" indent="0">
              <a:spcAft>
                <a:spcPts val="1200"/>
              </a:spcAft>
              <a:buClr>
                <a:schemeClr val="hlink"/>
              </a:buClr>
              <a:buFont typeface="Arial" charset="0"/>
              <a:buNone/>
              <a:defRPr/>
            </a:pPr>
            <a:r>
              <a:rPr lang="fr-BE" sz="1700" dirty="0" smtClean="0"/>
              <a:t>NB : </a:t>
            </a:r>
            <a:r>
              <a:rPr lang="fr-FR" sz="1700" dirty="0">
                <a:cs typeface="Arial" pitchFamily="34" charset="0"/>
              </a:rPr>
              <a:t>pour la première </a:t>
            </a:r>
            <a:r>
              <a:rPr lang="fr-FR" sz="1700" dirty="0" smtClean="0">
                <a:cs typeface="Arial" pitchFamily="34" charset="0"/>
              </a:rPr>
              <a:t>fois dans l’histoire du DSE, </a:t>
            </a:r>
            <a:r>
              <a:rPr lang="fr-FR" sz="1700" dirty="0">
                <a:cs typeface="Arial" pitchFamily="34" charset="0"/>
              </a:rPr>
              <a:t>la Commission et des États membres s’opposent à la transformation de deux accords-cadres sectoriels en </a:t>
            </a:r>
            <a:r>
              <a:rPr lang="fr-FR" sz="1700" dirty="0" smtClean="0">
                <a:cs typeface="Arial" pitchFamily="34" charset="0"/>
              </a:rPr>
              <a:t>directives </a:t>
            </a:r>
            <a:r>
              <a:rPr lang="fr-FR" sz="1700" dirty="0">
                <a:cs typeface="Arial" pitchFamily="34" charset="0"/>
              </a:rPr>
              <a:t>(secteur de la coiffure et </a:t>
            </a:r>
            <a:r>
              <a:rPr lang="fr-BE" sz="1700" dirty="0">
                <a:cs typeface="Arial" pitchFamily="34" charset="0"/>
              </a:rPr>
              <a:t>temps de travail dans les transports par voie navigable</a:t>
            </a:r>
            <a:r>
              <a:rPr lang="fr-FR" sz="1700" dirty="0">
                <a:cs typeface="Arial" pitchFamily="34" charset="0"/>
              </a:rPr>
              <a:t>). </a:t>
            </a:r>
            <a:r>
              <a:rPr lang="fr-FR" sz="1700" dirty="0" smtClean="0">
                <a:cs typeface="Arial" pitchFamily="34" charset="0"/>
              </a:rPr>
              <a:t>Pour UNI-Europa, c’est une </a:t>
            </a:r>
            <a:r>
              <a:rPr lang="fr-FR" sz="1700" dirty="0">
                <a:cs typeface="Arial" pitchFamily="34" charset="0"/>
              </a:rPr>
              <a:t>quasi « déclaration de guerre contre le dialogue social </a:t>
            </a:r>
            <a:r>
              <a:rPr lang="fr-FR" sz="1700" dirty="0" smtClean="0">
                <a:cs typeface="Arial" pitchFamily="34" charset="0"/>
              </a:rPr>
              <a:t>».</a:t>
            </a:r>
            <a:endParaRPr lang="fr-BE" sz="1700" dirty="0" smtClean="0"/>
          </a:p>
        </p:txBody>
      </p:sp>
      <p:sp>
        <p:nvSpPr>
          <p:cNvPr id="53251" name="Footer Placeholder 1"/>
          <p:cNvSpPr>
            <a:spLocks noGrp="1"/>
          </p:cNvSpPr>
          <p:nvPr>
            <p:ph type="ftr" sz="quarter" idx="11"/>
            <p:custDataLst>
              <p:tags r:id="rId3"/>
            </p:custDataLst>
          </p:nvPr>
        </p:nvSpPr>
        <p:spPr>
          <a:noFill/>
          <a:ln>
            <a:miter lim="800000"/>
            <a:headEnd/>
            <a:tailEnd/>
          </a:ln>
        </p:spPr>
        <p:txBody>
          <a:bodyPr/>
          <a:lstStyle/>
          <a:p>
            <a:r>
              <a:rPr lang="en-US">
                <a:cs typeface="Arial" charset="0"/>
              </a:rPr>
              <a:t>Christophe Degryse, 2014</a:t>
            </a:r>
          </a:p>
        </p:txBody>
      </p:sp>
      <p:sp>
        <p:nvSpPr>
          <p:cNvPr id="53252" name="Slide Number Placeholder 5"/>
          <p:cNvSpPr>
            <a:spLocks noGrp="1"/>
          </p:cNvSpPr>
          <p:nvPr>
            <p:ph type="sldNum" sz="quarter" idx="12"/>
            <p:custDataLst>
              <p:tags r:id="rId4"/>
            </p:custDataLst>
          </p:nvPr>
        </p:nvSpPr>
        <p:spPr>
          <a:noFill/>
          <a:ln>
            <a:miter lim="800000"/>
            <a:headEnd/>
            <a:tailEnd/>
          </a:ln>
        </p:spPr>
        <p:txBody>
          <a:bodyPr/>
          <a:lstStyle/>
          <a:p>
            <a:fld id="{DA14A551-DFF5-4329-A75F-A67604DFCEA4}" type="slidenum">
              <a:rPr lang="en-US" smtClean="0">
                <a:solidFill>
                  <a:srgbClr val="000000"/>
                </a:solidFill>
                <a:cs typeface="Arial" charset="0"/>
              </a:rPr>
              <a:pPr/>
              <a:t>23</a:t>
            </a:fld>
            <a:endParaRPr lang="en-US" smtClean="0">
              <a:solidFill>
                <a:srgbClr val="000000"/>
              </a:solidFill>
              <a:cs typeface="Arial" charset="0"/>
            </a:endParaRPr>
          </a:p>
        </p:txBody>
      </p:sp>
    </p:spTree>
    <p:extLst>
      <p:ext uri="{BB962C8B-B14F-4D97-AF65-F5344CB8AC3E}">
        <p14:creationId xmlns:p14="http://schemas.microsoft.com/office/powerpoint/2010/main" val="19600886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rrowheads="1"/>
          </p:cNvSpPr>
          <p:nvPr>
            <p:ph type="title"/>
            <p:custDataLst>
              <p:tags r:id="rId1"/>
            </p:custDataLst>
          </p:nvPr>
        </p:nvSpPr>
        <p:spPr/>
        <p:txBody>
          <a:bodyPr anchor="ctr"/>
          <a:lstStyle/>
          <a:p>
            <a:pPr>
              <a:buSzPct val="80000"/>
            </a:pPr>
            <a:r>
              <a:rPr lang="fr-FR" sz="2400" smtClean="0">
                <a:solidFill>
                  <a:schemeClr val="bg1"/>
                </a:solidFill>
              </a:rPr>
              <a:t>10.   Aperçu du dialogue social sectoriel</a:t>
            </a:r>
          </a:p>
        </p:txBody>
      </p:sp>
      <p:sp>
        <p:nvSpPr>
          <p:cNvPr id="55298" name="Footer Placeholder 1"/>
          <p:cNvSpPr>
            <a:spLocks noGrp="1"/>
          </p:cNvSpPr>
          <p:nvPr>
            <p:ph type="ftr" sz="quarter" idx="11"/>
            <p:custDataLst>
              <p:tags r:id="rId2"/>
            </p:custDataLst>
          </p:nvPr>
        </p:nvSpPr>
        <p:spPr>
          <a:noFill/>
          <a:ln>
            <a:miter lim="800000"/>
            <a:headEnd/>
            <a:tailEnd/>
          </a:ln>
        </p:spPr>
        <p:txBody>
          <a:bodyPr/>
          <a:lstStyle/>
          <a:p>
            <a:r>
              <a:rPr lang="en-US">
                <a:cs typeface="Arial" charset="0"/>
              </a:rPr>
              <a:t>Christophe Degryse, 2014</a:t>
            </a:r>
          </a:p>
        </p:txBody>
      </p:sp>
      <p:sp>
        <p:nvSpPr>
          <p:cNvPr id="55299" name="Slide Number Placeholder 5"/>
          <p:cNvSpPr>
            <a:spLocks noGrp="1"/>
          </p:cNvSpPr>
          <p:nvPr>
            <p:ph type="sldNum" sz="quarter" idx="12"/>
            <p:custDataLst>
              <p:tags r:id="rId3"/>
            </p:custDataLst>
          </p:nvPr>
        </p:nvSpPr>
        <p:spPr>
          <a:noFill/>
          <a:ln>
            <a:miter lim="800000"/>
            <a:headEnd/>
            <a:tailEnd/>
          </a:ln>
        </p:spPr>
        <p:txBody>
          <a:bodyPr/>
          <a:lstStyle/>
          <a:p>
            <a:fld id="{839122EB-C8D1-4A1E-8CB9-8C98B95D519B}" type="slidenum">
              <a:rPr lang="en-US" smtClean="0">
                <a:solidFill>
                  <a:srgbClr val="000000"/>
                </a:solidFill>
                <a:cs typeface="Arial" charset="0"/>
              </a:rPr>
              <a:pPr/>
              <a:t>24</a:t>
            </a:fld>
            <a:endParaRPr lang="en-US" smtClean="0">
              <a:solidFill>
                <a:srgbClr val="000000"/>
              </a:solidFill>
              <a:cs typeface="Arial" charset="0"/>
            </a:endParaRPr>
          </a:p>
        </p:txBody>
      </p:sp>
      <p:pic>
        <p:nvPicPr>
          <p:cNvPr id="55300" name="Picture 2"/>
          <p:cNvPicPr>
            <a:picLocks noChangeAspect="1" noChangeArrowheads="1"/>
          </p:cNvPicPr>
          <p:nvPr>
            <p:custDataLst>
              <p:tags r:id="rId4"/>
            </p:custDataLst>
          </p:nvPr>
        </p:nvPicPr>
        <p:blipFill>
          <a:blip r:embed="rId7"/>
          <a:srcRect/>
          <a:stretch>
            <a:fillRect/>
          </a:stretch>
        </p:blipFill>
        <p:spPr bwMode="auto">
          <a:xfrm>
            <a:off x="392113" y="904875"/>
            <a:ext cx="8358187" cy="5048250"/>
          </a:xfrm>
          <a:prstGeom prst="rect">
            <a:avLst/>
          </a:prstGeom>
          <a:noFill/>
          <a:ln w="9525">
            <a:noFill/>
            <a:miter lim="800000"/>
            <a:headEnd/>
            <a:tailEnd/>
          </a:ln>
        </p:spPr>
      </p:pic>
    </p:spTree>
    <p:extLst>
      <p:ext uri="{BB962C8B-B14F-4D97-AF65-F5344CB8AC3E}">
        <p14:creationId xmlns:p14="http://schemas.microsoft.com/office/powerpoint/2010/main" val="193985172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custDataLst>
              <p:tags r:id="rId1"/>
            </p:custDataLst>
          </p:nvPr>
        </p:nvSpPr>
        <p:spPr>
          <a:xfrm>
            <a:off x="179388" y="1052513"/>
            <a:ext cx="8569325" cy="4679950"/>
          </a:xfrm>
        </p:spPr>
        <p:txBody>
          <a:bodyPr/>
          <a:lstStyle/>
          <a:p>
            <a:pPr>
              <a:spcAft>
                <a:spcPts val="1200"/>
              </a:spcAft>
            </a:pPr>
            <a:r>
              <a:rPr lang="fr-BE" sz="1500" smtClean="0"/>
              <a:t>Comment faire en sorte que le DSE atteigne des accords ambitieux au niveau européen ? Comment faire respecter ces accords au niveau national ? Comment s’assurer qu’ils couvrent la majorité des travailleurs ? </a:t>
            </a:r>
          </a:p>
          <a:p>
            <a:pPr>
              <a:spcAft>
                <a:spcPts val="1200"/>
              </a:spcAft>
            </a:pPr>
            <a:r>
              <a:rPr lang="fr-BE" sz="1500" smtClean="0"/>
              <a:t>Comment inclure davantage les questions sociales au sens large dans le DSE (pauvreté, exclusion sociale, accès aux soins de santé, financement des systèmes de protection sociale, etc.). Le glissement vers un DSS est-il une opportunité ou un obstacle à cette volonté ?  </a:t>
            </a:r>
          </a:p>
          <a:p>
            <a:pPr>
              <a:spcAft>
                <a:spcPts val="1200"/>
              </a:spcAft>
            </a:pPr>
            <a:r>
              <a:rPr lang="fr-BE" sz="1500" smtClean="0"/>
              <a:t>Y a-t-il encore des alliés politiques pour le développement du dialogue social en général ? Au Parlement européen ? À la Commission ? Dans les États membres ? Y a-t-il une « ombre de la loi » ? </a:t>
            </a:r>
          </a:p>
          <a:p>
            <a:pPr>
              <a:spcAft>
                <a:spcPts val="1200"/>
              </a:spcAft>
            </a:pPr>
            <a:r>
              <a:rPr lang="fr-BE" sz="1500" smtClean="0"/>
              <a:t>Y a-t-il encore des alliés pour le développement du dialogue social européen dans les fédérations patronales nationales et européennes ? (historiquement, il y en avait – où sont-ils ?)</a:t>
            </a:r>
          </a:p>
          <a:p>
            <a:pPr>
              <a:spcAft>
                <a:spcPts val="1200"/>
              </a:spcAft>
            </a:pPr>
            <a:r>
              <a:rPr lang="fr-BE" sz="1500" smtClean="0"/>
              <a:t>La nouvelle gouvernance européenne ne désigne-t-elle pas trop vite le modèle social comme variable d’ajustement à la crise, afin de « renforcer la compétitivité » ? (</a:t>
            </a:r>
            <a:r>
              <a:rPr lang="fr-FR" sz="1500" smtClean="0"/>
              <a:t>« Réduire la surprotection des travailleurs bénéficiant de contrats à durée indéterminée », « relever l’âge de départ à la retraite »; le « lier à l’espérance de vie », etc.)</a:t>
            </a:r>
            <a:endParaRPr lang="fr-BE" sz="1500" smtClean="0"/>
          </a:p>
          <a:p>
            <a:pPr>
              <a:spcAft>
                <a:spcPts val="1200"/>
              </a:spcAft>
            </a:pPr>
            <a:r>
              <a:rPr lang="fr-BE" sz="1500" smtClean="0"/>
              <a:t>Y a-t-il encore place pour un dialogue social européen dans cette nouvelle gouvernance économique européenne ? Les organisations sociales ne sont-elles pas marginalisés ? </a:t>
            </a:r>
          </a:p>
        </p:txBody>
      </p:sp>
      <p:sp>
        <p:nvSpPr>
          <p:cNvPr id="57346" name="Slide Number Placeholder 5"/>
          <p:cNvSpPr>
            <a:spLocks noGrp="1"/>
          </p:cNvSpPr>
          <p:nvPr>
            <p:ph type="sldNum" sz="quarter" idx="12"/>
            <p:custDataLst>
              <p:tags r:id="rId2"/>
            </p:custDataLst>
          </p:nvPr>
        </p:nvSpPr>
        <p:spPr>
          <a:noFill/>
          <a:ln>
            <a:miter lim="800000"/>
            <a:headEnd/>
            <a:tailEnd/>
          </a:ln>
        </p:spPr>
        <p:txBody>
          <a:bodyPr/>
          <a:lstStyle/>
          <a:p>
            <a:fld id="{6DBECA1C-BC65-4813-892E-D35D4C6B37F6}" type="slidenum">
              <a:rPr lang="en-US" smtClean="0">
                <a:cs typeface="Arial" charset="0"/>
              </a:rPr>
              <a:pPr/>
              <a:t>25</a:t>
            </a:fld>
            <a:endParaRPr lang="en-US" smtClean="0">
              <a:cs typeface="Arial" charset="0"/>
            </a:endParaRPr>
          </a:p>
        </p:txBody>
      </p:sp>
      <p:sp>
        <p:nvSpPr>
          <p:cNvPr id="57347" name="Footer Placeholder 1"/>
          <p:cNvSpPr txBox="1">
            <a:spLocks/>
          </p:cNvSpPr>
          <p:nvPr>
            <p:custDataLst>
              <p:tags r:id="rId3"/>
            </p:custDataLst>
          </p:nvPr>
        </p:nvSpPr>
        <p:spPr bwMode="auto">
          <a:xfrm>
            <a:off x="3500438" y="6237288"/>
            <a:ext cx="4537075" cy="317500"/>
          </a:xfrm>
          <a:prstGeom prst="rect">
            <a:avLst/>
          </a:prstGeom>
          <a:noFill/>
          <a:ln w="9525">
            <a:noFill/>
            <a:miter lim="800000"/>
            <a:headEnd/>
            <a:tailEnd/>
          </a:ln>
        </p:spPr>
        <p:txBody>
          <a:bodyPr lIns="0" tIns="0" rIns="0" bIns="0" anchor="b"/>
          <a:lstStyle/>
          <a:p>
            <a:pPr fontAlgn="base">
              <a:spcBef>
                <a:spcPct val="0"/>
              </a:spcBef>
              <a:spcAft>
                <a:spcPct val="0"/>
              </a:spcAft>
            </a:pPr>
            <a:r>
              <a:rPr lang="en-US" sz="1200">
                <a:solidFill>
                  <a:srgbClr val="8D817B"/>
                </a:solidFill>
                <a:cs typeface="Arial" charset="0"/>
              </a:rPr>
              <a:t>Christophe Degryse, 2014</a:t>
            </a:r>
          </a:p>
        </p:txBody>
      </p:sp>
      <p:sp>
        <p:nvSpPr>
          <p:cNvPr id="57348" name="Rectangle 2"/>
          <p:cNvSpPr>
            <a:spLocks noGrp="1" noRot="1" noChangeArrowheads="1"/>
          </p:cNvSpPr>
          <p:nvPr>
            <p:ph type="title"/>
            <p:custDataLst>
              <p:tags r:id="rId4"/>
            </p:custDataLst>
          </p:nvPr>
        </p:nvSpPr>
        <p:spPr/>
        <p:txBody>
          <a:bodyPr anchor="ctr"/>
          <a:lstStyle/>
          <a:p>
            <a:pPr>
              <a:buSzPct val="80000"/>
            </a:pPr>
            <a:r>
              <a:rPr lang="fr-BE" sz="2400" smtClean="0">
                <a:solidFill>
                  <a:schemeClr val="bg1"/>
                </a:solidFill>
              </a:rPr>
              <a:t>11.   Questions conclusives…</a:t>
            </a:r>
            <a:endParaRPr lang="fr-FR" sz="2400" smtClean="0">
              <a:solidFill>
                <a:schemeClr val="bg1"/>
              </a:solidFill>
            </a:endParaRPr>
          </a:p>
        </p:txBody>
      </p:sp>
    </p:spTree>
    <p:extLst>
      <p:ext uri="{BB962C8B-B14F-4D97-AF65-F5344CB8AC3E}">
        <p14:creationId xmlns:p14="http://schemas.microsoft.com/office/powerpoint/2010/main" val="254562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Democracy</a:t>
            </a:r>
            <a:r>
              <a:rPr lang="nl-BE" dirty="0" smtClean="0"/>
              <a:t> in </a:t>
            </a:r>
            <a:r>
              <a:rPr lang="nl-BE" dirty="0" err="1" smtClean="0"/>
              <a:t>enterprises</a:t>
            </a:r>
            <a:r>
              <a:rPr lang="nl-BE" dirty="0" smtClean="0"/>
              <a:t>: </a:t>
            </a:r>
            <a:r>
              <a:rPr lang="nl-BE" dirty="0" err="1" smtClean="0"/>
              <a:t>an</a:t>
            </a:r>
            <a:r>
              <a:rPr lang="nl-BE" dirty="0" smtClean="0"/>
              <a:t> </a:t>
            </a:r>
            <a:r>
              <a:rPr lang="nl-BE" dirty="0" err="1" smtClean="0"/>
              <a:t>answer</a:t>
            </a:r>
            <a:r>
              <a:rPr lang="nl-BE" dirty="0" smtClean="0"/>
              <a:t>?</a:t>
            </a:r>
            <a:endParaRPr lang="nl-BE" dirty="0"/>
          </a:p>
        </p:txBody>
      </p:sp>
      <p:sp>
        <p:nvSpPr>
          <p:cNvPr id="3" name="Tijdelijke aanduiding voor tekst 2"/>
          <p:cNvSpPr>
            <a:spLocks noGrp="1"/>
          </p:cNvSpPr>
          <p:nvPr>
            <p:ph type="body" idx="1"/>
          </p:nvPr>
        </p:nvSpPr>
        <p:spPr/>
        <p:txBody>
          <a:bodyPr/>
          <a:lstStyle/>
          <a:p>
            <a:r>
              <a:rPr lang="nl-BE" sz="3600" dirty="0" smtClean="0"/>
              <a:t>Dr. Robbert van het Kaar</a:t>
            </a:r>
            <a:endParaRPr lang="nl-BE" sz="3600" dirty="0"/>
          </a:p>
        </p:txBody>
      </p:sp>
    </p:spTree>
    <p:extLst>
      <p:ext uri="{BB962C8B-B14F-4D97-AF65-F5344CB8AC3E}">
        <p14:creationId xmlns:p14="http://schemas.microsoft.com/office/powerpoint/2010/main" val="4253683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p:txBody>
          <a:bodyPr/>
          <a:lstStyle/>
          <a:p>
            <a:r>
              <a:rPr lang="nl-NL" smtClean="0"/>
              <a:t>Economic democracy against poverty</a:t>
            </a:r>
            <a:endParaRPr lang="en-US" smtClean="0"/>
          </a:p>
        </p:txBody>
      </p:sp>
      <p:sp>
        <p:nvSpPr>
          <p:cNvPr id="3" name="Subtitle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r>
              <a:rPr lang="nl-NL" dirty="0" smtClean="0"/>
              <a:t>Robbert van het Kaar</a:t>
            </a:r>
          </a:p>
          <a:p>
            <a:pPr fontAlgn="auto">
              <a:spcAft>
                <a:spcPts val="0"/>
              </a:spcAft>
              <a:buFont typeface="Arial" panose="020B0604020202020204" pitchFamily="34" charset="0"/>
              <a:buNone/>
              <a:defRPr/>
            </a:pPr>
            <a:r>
              <a:rPr lang="nl-NL" dirty="0" smtClean="0"/>
              <a:t>Amsterdam </a:t>
            </a:r>
            <a:r>
              <a:rPr lang="nl-NL" dirty="0" err="1" smtClean="0"/>
              <a:t>Institute</a:t>
            </a:r>
            <a:r>
              <a:rPr lang="nl-NL" dirty="0" smtClean="0"/>
              <a:t> </a:t>
            </a:r>
            <a:r>
              <a:rPr lang="nl-NL" dirty="0" err="1" smtClean="0"/>
              <a:t>for</a:t>
            </a:r>
            <a:r>
              <a:rPr lang="nl-NL" dirty="0" smtClean="0"/>
              <a:t> Advanced Labour Studies (AIAS)</a:t>
            </a:r>
            <a:endParaRPr lang="en-US" dirty="0"/>
          </a:p>
        </p:txBody>
      </p:sp>
    </p:spTree>
    <p:extLst>
      <p:ext uri="{BB962C8B-B14F-4D97-AF65-F5344CB8AC3E}">
        <p14:creationId xmlns:p14="http://schemas.microsoft.com/office/powerpoint/2010/main" val="5654643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nl-NL" dirty="0" smtClean="0"/>
              <a:t>The concept of </a:t>
            </a:r>
            <a:r>
              <a:rPr lang="nl-NL" dirty="0" err="1" smtClean="0"/>
              <a:t>economic</a:t>
            </a:r>
            <a:r>
              <a:rPr lang="nl-NL" dirty="0" smtClean="0"/>
              <a:t> </a:t>
            </a:r>
            <a:r>
              <a:rPr lang="nl-NL" dirty="0" err="1" smtClean="0"/>
              <a:t>democracy</a:t>
            </a:r>
            <a:r>
              <a:rPr lang="nl-NL" dirty="0" smtClean="0"/>
              <a:t> (1)</a:t>
            </a:r>
            <a:endParaRPr lang="en-US" dirty="0"/>
          </a:p>
        </p:txBody>
      </p:sp>
      <p:sp>
        <p:nvSpPr>
          <p:cNvPr id="3" name="Content Placeholder 2"/>
          <p:cNvSpPr>
            <a:spLocks noGrp="1"/>
          </p:cNvSpPr>
          <p:nvPr>
            <p:ph idx="1"/>
          </p:nvPr>
        </p:nvSpPr>
        <p:spPr/>
        <p:txBody>
          <a:bodyPr rtlCol="0">
            <a:normAutofit fontScale="70000" lnSpcReduction="20000"/>
          </a:bodyPr>
          <a:lstStyle/>
          <a:p>
            <a:pPr marL="0" indent="0" fontAlgn="auto">
              <a:spcAft>
                <a:spcPts val="0"/>
              </a:spcAft>
              <a:buFont typeface="Arial" panose="020B0604020202020204" pitchFamily="34" charset="0"/>
              <a:buNone/>
              <a:defRPr/>
            </a:pPr>
            <a:r>
              <a:rPr lang="nl-NL" b="1" dirty="0" err="1" smtClean="0"/>
              <a:t>Two</a:t>
            </a:r>
            <a:r>
              <a:rPr lang="nl-NL" b="1" dirty="0" smtClean="0"/>
              <a:t> approaches</a:t>
            </a:r>
            <a:r>
              <a:rPr lang="nl-NL" dirty="0" smtClean="0"/>
              <a:t>:</a:t>
            </a:r>
          </a:p>
          <a:p>
            <a:pPr fontAlgn="auto">
              <a:spcAft>
                <a:spcPts val="0"/>
              </a:spcAft>
              <a:defRPr/>
            </a:pPr>
            <a:r>
              <a:rPr lang="nl-NL" dirty="0" err="1" smtClean="0"/>
              <a:t>Instrumental</a:t>
            </a:r>
            <a:r>
              <a:rPr lang="nl-NL" dirty="0" smtClean="0"/>
              <a:t> (</a:t>
            </a:r>
            <a:r>
              <a:rPr lang="nl-NL" dirty="0" err="1" smtClean="0"/>
              <a:t>good</a:t>
            </a:r>
            <a:r>
              <a:rPr lang="nl-NL" dirty="0" smtClean="0"/>
              <a:t> </a:t>
            </a:r>
            <a:r>
              <a:rPr lang="nl-NL" dirty="0" err="1" smtClean="0"/>
              <a:t>for</a:t>
            </a:r>
            <a:r>
              <a:rPr lang="nl-NL" dirty="0" smtClean="0"/>
              <a:t> the company)</a:t>
            </a:r>
          </a:p>
          <a:p>
            <a:pPr fontAlgn="auto">
              <a:spcAft>
                <a:spcPts val="0"/>
              </a:spcAft>
              <a:defRPr/>
            </a:pPr>
            <a:r>
              <a:rPr lang="nl-NL" dirty="0" err="1" smtClean="0"/>
              <a:t>Fundamental</a:t>
            </a:r>
            <a:r>
              <a:rPr lang="nl-NL" dirty="0" smtClean="0"/>
              <a:t> (</a:t>
            </a:r>
            <a:r>
              <a:rPr lang="nl-NL" dirty="0" err="1" smtClean="0"/>
              <a:t>removing</a:t>
            </a:r>
            <a:r>
              <a:rPr lang="nl-NL" dirty="0" smtClean="0"/>
              <a:t> </a:t>
            </a:r>
            <a:r>
              <a:rPr lang="nl-NL" dirty="0" err="1" smtClean="0"/>
              <a:t>inequalities</a:t>
            </a:r>
            <a:r>
              <a:rPr lang="nl-NL" dirty="0" smtClean="0"/>
              <a:t>)</a:t>
            </a:r>
          </a:p>
          <a:p>
            <a:pPr fontAlgn="auto">
              <a:spcAft>
                <a:spcPts val="0"/>
              </a:spcAft>
              <a:defRPr/>
            </a:pPr>
            <a:endParaRPr lang="nl-NL" dirty="0"/>
          </a:p>
          <a:p>
            <a:pPr marL="0" indent="0" fontAlgn="auto">
              <a:spcAft>
                <a:spcPts val="0"/>
              </a:spcAft>
              <a:buFont typeface="Arial" panose="020B0604020202020204" pitchFamily="34" charset="0"/>
              <a:buNone/>
              <a:defRPr/>
            </a:pPr>
            <a:r>
              <a:rPr lang="nl-NL" b="1" dirty="0" err="1" smtClean="0"/>
              <a:t>Economic</a:t>
            </a:r>
            <a:r>
              <a:rPr lang="nl-NL" b="1" dirty="0" smtClean="0"/>
              <a:t> </a:t>
            </a:r>
            <a:r>
              <a:rPr lang="nl-NL" b="1" dirty="0" err="1" smtClean="0"/>
              <a:t>democracy</a:t>
            </a:r>
            <a:r>
              <a:rPr lang="nl-NL" b="1" dirty="0" smtClean="0"/>
              <a:t>: </a:t>
            </a:r>
            <a:r>
              <a:rPr lang="nl-NL" b="1" dirty="0" err="1" smtClean="0"/>
              <a:t>for</a:t>
            </a:r>
            <a:r>
              <a:rPr lang="nl-NL" b="1" dirty="0" smtClean="0"/>
              <a:t> </a:t>
            </a:r>
            <a:r>
              <a:rPr lang="nl-NL" b="1" dirty="0" err="1" smtClean="0"/>
              <a:t>whom</a:t>
            </a:r>
            <a:r>
              <a:rPr lang="nl-NL" dirty="0" smtClean="0"/>
              <a:t>?</a:t>
            </a:r>
          </a:p>
          <a:p>
            <a:pPr marL="0" indent="0" fontAlgn="auto">
              <a:spcAft>
                <a:spcPts val="0"/>
              </a:spcAft>
              <a:buFont typeface="Arial" panose="020B0604020202020204" pitchFamily="34" charset="0"/>
              <a:buNone/>
              <a:defRPr/>
            </a:pPr>
            <a:r>
              <a:rPr lang="nl-NL" dirty="0" smtClean="0"/>
              <a:t>The </a:t>
            </a:r>
            <a:r>
              <a:rPr lang="nl-NL" dirty="0" err="1" smtClean="0"/>
              <a:t>problem</a:t>
            </a:r>
            <a:r>
              <a:rPr lang="nl-NL" dirty="0" smtClean="0"/>
              <a:t> of insiders </a:t>
            </a:r>
            <a:r>
              <a:rPr lang="nl-NL" dirty="0" err="1" smtClean="0"/>
              <a:t>and</a:t>
            </a:r>
            <a:r>
              <a:rPr lang="nl-NL" dirty="0" smtClean="0"/>
              <a:t> outsiders (temp </a:t>
            </a:r>
            <a:r>
              <a:rPr lang="nl-NL" dirty="0" err="1" smtClean="0"/>
              <a:t>workers</a:t>
            </a:r>
            <a:r>
              <a:rPr lang="nl-NL" dirty="0" smtClean="0"/>
              <a:t>, </a:t>
            </a:r>
            <a:r>
              <a:rPr lang="nl-NL" dirty="0" err="1" smtClean="0"/>
              <a:t>fixed</a:t>
            </a:r>
            <a:r>
              <a:rPr lang="nl-NL" dirty="0" smtClean="0"/>
              <a:t> term contracts, </a:t>
            </a:r>
            <a:r>
              <a:rPr lang="nl-NL" dirty="0" err="1" smtClean="0"/>
              <a:t>bogus</a:t>
            </a:r>
            <a:r>
              <a:rPr lang="nl-NL" dirty="0" smtClean="0"/>
              <a:t> </a:t>
            </a:r>
            <a:r>
              <a:rPr lang="nl-NL" dirty="0" err="1" smtClean="0"/>
              <a:t>self-employed</a:t>
            </a:r>
            <a:r>
              <a:rPr lang="nl-NL" dirty="0" smtClean="0"/>
              <a:t>). Migration, </a:t>
            </a:r>
            <a:r>
              <a:rPr lang="nl-NL" dirty="0" err="1" smtClean="0"/>
              <a:t>posted</a:t>
            </a:r>
            <a:r>
              <a:rPr lang="nl-NL" dirty="0" smtClean="0"/>
              <a:t> </a:t>
            </a:r>
            <a:r>
              <a:rPr lang="nl-NL" dirty="0" err="1" smtClean="0"/>
              <a:t>workers</a:t>
            </a:r>
            <a:r>
              <a:rPr lang="nl-NL" dirty="0" smtClean="0"/>
              <a:t>.</a:t>
            </a:r>
          </a:p>
          <a:p>
            <a:pPr marL="0" indent="0" fontAlgn="auto">
              <a:spcAft>
                <a:spcPts val="0"/>
              </a:spcAft>
              <a:buFont typeface="Arial" panose="020B0604020202020204" pitchFamily="34" charset="0"/>
              <a:buNone/>
              <a:defRPr/>
            </a:pPr>
            <a:r>
              <a:rPr lang="nl-NL" dirty="0" err="1" smtClean="0"/>
              <a:t>Problem</a:t>
            </a:r>
            <a:r>
              <a:rPr lang="nl-NL" dirty="0" smtClean="0"/>
              <a:t> of </a:t>
            </a:r>
            <a:r>
              <a:rPr lang="nl-NL" dirty="0" err="1" smtClean="0"/>
              <a:t>representation</a:t>
            </a:r>
            <a:r>
              <a:rPr lang="nl-NL" dirty="0" smtClean="0"/>
              <a:t> (</a:t>
            </a:r>
            <a:r>
              <a:rPr lang="nl-NL" dirty="0" err="1" smtClean="0"/>
              <a:t>both</a:t>
            </a:r>
            <a:r>
              <a:rPr lang="nl-NL" dirty="0" smtClean="0"/>
              <a:t> of </a:t>
            </a:r>
            <a:r>
              <a:rPr lang="nl-NL" dirty="0" err="1" smtClean="0"/>
              <a:t>categories</a:t>
            </a:r>
            <a:r>
              <a:rPr lang="nl-NL" dirty="0" smtClean="0"/>
              <a:t> of employees  </a:t>
            </a:r>
            <a:r>
              <a:rPr lang="nl-NL" dirty="0" err="1" smtClean="0"/>
              <a:t>and</a:t>
            </a:r>
            <a:r>
              <a:rPr lang="nl-NL" dirty="0" smtClean="0"/>
              <a:t> </a:t>
            </a:r>
            <a:r>
              <a:rPr lang="nl-NL" dirty="0" err="1" smtClean="0"/>
              <a:t>interests</a:t>
            </a:r>
            <a:r>
              <a:rPr lang="nl-NL" dirty="0" smtClean="0"/>
              <a:t>).</a:t>
            </a:r>
          </a:p>
          <a:p>
            <a:pPr marL="0" indent="0" fontAlgn="auto">
              <a:spcAft>
                <a:spcPts val="0"/>
              </a:spcAft>
              <a:buFont typeface="Arial" panose="020B0604020202020204" pitchFamily="34" charset="0"/>
              <a:buNone/>
              <a:defRPr/>
            </a:pPr>
            <a:endParaRPr lang="nl-NL" dirty="0"/>
          </a:p>
          <a:p>
            <a:pPr marL="0" indent="0" fontAlgn="auto">
              <a:spcAft>
                <a:spcPts val="0"/>
              </a:spcAft>
              <a:buFont typeface="Arial" panose="020B0604020202020204" pitchFamily="34" charset="0"/>
              <a:buNone/>
              <a:defRPr/>
            </a:pPr>
            <a:r>
              <a:rPr lang="nl-NL" b="1" dirty="0" err="1" smtClean="0"/>
              <a:t>Economic</a:t>
            </a:r>
            <a:r>
              <a:rPr lang="nl-NL" b="1" dirty="0" smtClean="0"/>
              <a:t> </a:t>
            </a:r>
            <a:r>
              <a:rPr lang="nl-NL" b="1" dirty="0" err="1" smtClean="0"/>
              <a:t>democracy</a:t>
            </a:r>
            <a:r>
              <a:rPr lang="nl-NL" b="1" dirty="0" smtClean="0"/>
              <a:t>: </a:t>
            </a:r>
            <a:r>
              <a:rPr lang="nl-NL" b="1" dirty="0" err="1" smtClean="0"/>
              <a:t>by</a:t>
            </a:r>
            <a:r>
              <a:rPr lang="nl-NL" b="1" dirty="0" smtClean="0"/>
              <a:t> </a:t>
            </a:r>
            <a:r>
              <a:rPr lang="nl-NL" b="1" dirty="0" err="1" smtClean="0"/>
              <a:t>whom</a:t>
            </a:r>
            <a:r>
              <a:rPr lang="nl-NL" b="1" dirty="0" smtClean="0"/>
              <a:t>?</a:t>
            </a:r>
          </a:p>
          <a:p>
            <a:pPr marL="0" indent="0" fontAlgn="auto">
              <a:spcAft>
                <a:spcPts val="0"/>
              </a:spcAft>
              <a:buFont typeface="Arial" panose="020B0604020202020204" pitchFamily="34" charset="0"/>
              <a:buNone/>
              <a:defRPr/>
            </a:pPr>
            <a:r>
              <a:rPr lang="nl-NL" dirty="0" err="1" smtClean="0"/>
              <a:t>Unions</a:t>
            </a:r>
            <a:r>
              <a:rPr lang="nl-NL" dirty="0" smtClean="0"/>
              <a:t>, </a:t>
            </a:r>
            <a:r>
              <a:rPr lang="nl-NL" dirty="0" err="1" smtClean="0"/>
              <a:t>works</a:t>
            </a:r>
            <a:r>
              <a:rPr lang="nl-NL" dirty="0" smtClean="0"/>
              <a:t> </a:t>
            </a:r>
            <a:r>
              <a:rPr lang="nl-NL" dirty="0" err="1" smtClean="0"/>
              <a:t>councils</a:t>
            </a:r>
            <a:r>
              <a:rPr lang="nl-NL" dirty="0" smtClean="0"/>
              <a:t>, </a:t>
            </a:r>
            <a:r>
              <a:rPr lang="nl-NL" dirty="0" err="1" smtClean="0"/>
              <a:t>other</a:t>
            </a:r>
            <a:r>
              <a:rPr lang="nl-NL" dirty="0" smtClean="0"/>
              <a:t> (employee-</a:t>
            </a:r>
            <a:r>
              <a:rPr lang="nl-NL" dirty="0" err="1" smtClean="0"/>
              <a:t>shareholders</a:t>
            </a:r>
            <a:r>
              <a:rPr lang="nl-NL" dirty="0" smtClean="0"/>
              <a:t>?)</a:t>
            </a:r>
            <a:endParaRPr lang="en-US" dirty="0"/>
          </a:p>
        </p:txBody>
      </p:sp>
    </p:spTree>
    <p:extLst>
      <p:ext uri="{BB962C8B-B14F-4D97-AF65-F5344CB8AC3E}">
        <p14:creationId xmlns:p14="http://schemas.microsoft.com/office/powerpoint/2010/main" val="4261039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nl-NL" dirty="0"/>
              <a:t>The concept of </a:t>
            </a:r>
            <a:r>
              <a:rPr lang="nl-NL" dirty="0" err="1"/>
              <a:t>economic</a:t>
            </a:r>
            <a:r>
              <a:rPr lang="nl-NL" dirty="0"/>
              <a:t> </a:t>
            </a:r>
            <a:r>
              <a:rPr lang="nl-NL" dirty="0" err="1"/>
              <a:t>democracy</a:t>
            </a:r>
            <a:r>
              <a:rPr lang="nl-NL" dirty="0"/>
              <a:t> </a:t>
            </a:r>
            <a:r>
              <a:rPr lang="nl-NL" dirty="0" smtClean="0"/>
              <a:t>(2)</a:t>
            </a:r>
            <a:endParaRPr lang="en-US" dirty="0"/>
          </a:p>
        </p:txBody>
      </p:sp>
      <p:sp>
        <p:nvSpPr>
          <p:cNvPr id="3" name="Content Placeholder 2"/>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r>
              <a:rPr lang="nl-NL" b="1" dirty="0" err="1" smtClean="0"/>
              <a:t>Economic</a:t>
            </a:r>
            <a:r>
              <a:rPr lang="nl-NL" b="1" dirty="0" smtClean="0"/>
              <a:t> </a:t>
            </a:r>
            <a:r>
              <a:rPr lang="nl-NL" b="1" dirty="0" err="1" smtClean="0"/>
              <a:t>democracy</a:t>
            </a:r>
            <a:r>
              <a:rPr lang="nl-NL" b="1" dirty="0" smtClean="0"/>
              <a:t>: subjects </a:t>
            </a:r>
            <a:r>
              <a:rPr lang="nl-NL" b="1" dirty="0" err="1" smtClean="0"/>
              <a:t>for</a:t>
            </a:r>
            <a:r>
              <a:rPr lang="nl-NL" b="1" dirty="0" smtClean="0"/>
              <a:t> action</a:t>
            </a:r>
          </a:p>
          <a:p>
            <a:pPr marL="0" indent="0" fontAlgn="auto">
              <a:spcAft>
                <a:spcPts val="0"/>
              </a:spcAft>
              <a:buFont typeface="Arial" panose="020B0604020202020204" pitchFamily="34" charset="0"/>
              <a:buNone/>
              <a:defRPr/>
            </a:pPr>
            <a:r>
              <a:rPr lang="nl-NL" dirty="0" err="1" smtClean="0"/>
              <a:t>Only</a:t>
            </a:r>
            <a:r>
              <a:rPr lang="nl-NL" dirty="0" smtClean="0"/>
              <a:t> </a:t>
            </a:r>
            <a:r>
              <a:rPr lang="nl-NL" dirty="0" err="1" smtClean="0"/>
              <a:t>terms</a:t>
            </a:r>
            <a:r>
              <a:rPr lang="nl-NL" dirty="0" smtClean="0"/>
              <a:t> of </a:t>
            </a:r>
            <a:r>
              <a:rPr lang="nl-NL" dirty="0" err="1" smtClean="0"/>
              <a:t>employment</a:t>
            </a:r>
            <a:r>
              <a:rPr lang="nl-NL" dirty="0" smtClean="0"/>
              <a:t> </a:t>
            </a:r>
            <a:r>
              <a:rPr lang="nl-NL" dirty="0" err="1" smtClean="0"/>
              <a:t>and</a:t>
            </a:r>
            <a:r>
              <a:rPr lang="nl-NL" dirty="0" smtClean="0"/>
              <a:t> </a:t>
            </a:r>
            <a:r>
              <a:rPr lang="nl-NL" dirty="0" err="1" smtClean="0"/>
              <a:t>working</a:t>
            </a:r>
            <a:r>
              <a:rPr lang="nl-NL" dirty="0" smtClean="0"/>
              <a:t> </a:t>
            </a:r>
            <a:r>
              <a:rPr lang="nl-NL" dirty="0" err="1" smtClean="0"/>
              <a:t>conditions</a:t>
            </a:r>
            <a:r>
              <a:rPr lang="nl-NL" dirty="0" smtClean="0"/>
              <a:t>, or </a:t>
            </a:r>
            <a:r>
              <a:rPr lang="nl-NL" dirty="0" err="1" smtClean="0"/>
              <a:t>also</a:t>
            </a:r>
            <a:r>
              <a:rPr lang="nl-NL" dirty="0" smtClean="0"/>
              <a:t> </a:t>
            </a:r>
            <a:r>
              <a:rPr lang="nl-NL" dirty="0" err="1" smtClean="0"/>
              <a:t>broader</a:t>
            </a:r>
            <a:r>
              <a:rPr lang="nl-NL" dirty="0" smtClean="0"/>
              <a:t> issues? </a:t>
            </a:r>
            <a:r>
              <a:rPr lang="nl-NL" dirty="0" err="1" smtClean="0"/>
              <a:t>Linked</a:t>
            </a:r>
            <a:r>
              <a:rPr lang="nl-NL" dirty="0" smtClean="0"/>
              <a:t> </a:t>
            </a:r>
            <a:r>
              <a:rPr lang="nl-NL" dirty="0" err="1" smtClean="0"/>
              <a:t>to</a:t>
            </a:r>
            <a:r>
              <a:rPr lang="nl-NL" dirty="0" smtClean="0"/>
              <a:t> the issue of insiders </a:t>
            </a:r>
            <a:r>
              <a:rPr lang="nl-NL" dirty="0" err="1" smtClean="0"/>
              <a:t>and</a:t>
            </a:r>
            <a:r>
              <a:rPr lang="nl-NL" dirty="0" smtClean="0"/>
              <a:t> outsiders.</a:t>
            </a:r>
          </a:p>
          <a:p>
            <a:pPr marL="0" indent="0" fontAlgn="auto">
              <a:spcAft>
                <a:spcPts val="0"/>
              </a:spcAft>
              <a:buFont typeface="Arial" panose="020B0604020202020204" pitchFamily="34" charset="0"/>
              <a:buNone/>
              <a:defRPr/>
            </a:pPr>
            <a:endParaRPr lang="nl-NL" dirty="0"/>
          </a:p>
          <a:p>
            <a:pPr marL="0" indent="0" fontAlgn="auto">
              <a:spcAft>
                <a:spcPts val="0"/>
              </a:spcAft>
              <a:buFont typeface="Arial" panose="020B0604020202020204" pitchFamily="34" charset="0"/>
              <a:buNone/>
              <a:defRPr/>
            </a:pPr>
            <a:r>
              <a:rPr lang="nl-NL" b="1" dirty="0" err="1" smtClean="0"/>
              <a:t>Economic</a:t>
            </a:r>
            <a:r>
              <a:rPr lang="nl-NL" b="1" dirty="0" smtClean="0"/>
              <a:t> </a:t>
            </a:r>
            <a:r>
              <a:rPr lang="nl-NL" b="1" dirty="0" err="1" smtClean="0"/>
              <a:t>democracy</a:t>
            </a:r>
            <a:r>
              <a:rPr lang="nl-NL" b="1" dirty="0" smtClean="0"/>
              <a:t>: </a:t>
            </a:r>
            <a:r>
              <a:rPr lang="nl-NL" b="1" dirty="0" err="1" smtClean="0"/>
              <a:t>extent</a:t>
            </a:r>
            <a:endParaRPr lang="nl-NL" dirty="0" smtClean="0"/>
          </a:p>
          <a:p>
            <a:pPr marL="0" indent="0" fontAlgn="auto">
              <a:spcAft>
                <a:spcPts val="0"/>
              </a:spcAft>
              <a:buFont typeface="Arial" panose="020B0604020202020204" pitchFamily="34" charset="0"/>
              <a:buNone/>
              <a:defRPr/>
            </a:pPr>
            <a:r>
              <a:rPr lang="nl-NL" dirty="0" smtClean="0"/>
              <a:t>Right of information, </a:t>
            </a:r>
            <a:r>
              <a:rPr lang="nl-NL" dirty="0" err="1" smtClean="0"/>
              <a:t>speach</a:t>
            </a:r>
            <a:r>
              <a:rPr lang="nl-NL" dirty="0" smtClean="0"/>
              <a:t>, </a:t>
            </a:r>
            <a:r>
              <a:rPr lang="nl-NL" dirty="0" err="1" smtClean="0"/>
              <a:t>consultation</a:t>
            </a:r>
            <a:r>
              <a:rPr lang="nl-NL" dirty="0" smtClean="0"/>
              <a:t>, co-</a:t>
            </a:r>
            <a:r>
              <a:rPr lang="nl-NL" dirty="0" err="1" smtClean="0"/>
              <a:t>decision</a:t>
            </a:r>
            <a:r>
              <a:rPr lang="nl-NL" dirty="0" smtClean="0"/>
              <a:t>, </a:t>
            </a:r>
            <a:r>
              <a:rPr lang="nl-NL" dirty="0" err="1" smtClean="0"/>
              <a:t>decision</a:t>
            </a:r>
            <a:r>
              <a:rPr lang="nl-NL" dirty="0" smtClean="0"/>
              <a:t>/veto</a:t>
            </a:r>
            <a:endParaRPr lang="nl-NL" dirty="0"/>
          </a:p>
          <a:p>
            <a:pPr marL="0" indent="0" fontAlgn="auto">
              <a:spcAft>
                <a:spcPts val="0"/>
              </a:spcAft>
              <a:buFont typeface="Arial" panose="020B0604020202020204" pitchFamily="34" charset="0"/>
              <a:buNone/>
              <a:defRPr/>
            </a:pPr>
            <a:endParaRPr lang="nl-NL" dirty="0" smtClean="0"/>
          </a:p>
          <a:p>
            <a:pPr fontAlgn="auto">
              <a:spcAft>
                <a:spcPts val="0"/>
              </a:spcAft>
              <a:defRPr/>
            </a:pPr>
            <a:endParaRPr lang="en-US" dirty="0"/>
          </a:p>
        </p:txBody>
      </p:sp>
    </p:spTree>
    <p:extLst>
      <p:ext uri="{BB962C8B-B14F-4D97-AF65-F5344CB8AC3E}">
        <p14:creationId xmlns:p14="http://schemas.microsoft.com/office/powerpoint/2010/main" val="3620845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Social</a:t>
            </a:r>
            <a:r>
              <a:rPr lang="nl-BE" dirty="0" smtClean="0"/>
              <a:t> </a:t>
            </a:r>
            <a:r>
              <a:rPr lang="nl-BE" dirty="0" err="1" smtClean="0"/>
              <a:t>dialogue</a:t>
            </a:r>
            <a:r>
              <a:rPr lang="nl-BE" dirty="0" smtClean="0"/>
              <a:t> </a:t>
            </a:r>
            <a:r>
              <a:rPr lang="nl-BE" dirty="0" err="1" smtClean="0"/>
              <a:t>threatened</a:t>
            </a:r>
            <a:endParaRPr lang="nl-BE" dirty="0"/>
          </a:p>
        </p:txBody>
      </p:sp>
      <p:sp>
        <p:nvSpPr>
          <p:cNvPr id="3" name="Tijdelijke aanduiding voor tekst 2"/>
          <p:cNvSpPr>
            <a:spLocks noGrp="1"/>
          </p:cNvSpPr>
          <p:nvPr>
            <p:ph type="body" idx="1"/>
          </p:nvPr>
        </p:nvSpPr>
        <p:spPr/>
        <p:txBody>
          <a:bodyPr/>
          <a:lstStyle/>
          <a:p>
            <a:r>
              <a:rPr lang="nl-BE" sz="3600" dirty="0" smtClean="0"/>
              <a:t>Patrick </a:t>
            </a:r>
            <a:r>
              <a:rPr lang="nl-BE" sz="3600" dirty="0" err="1" smtClean="0"/>
              <a:t>Feltesse</a:t>
            </a:r>
            <a:endParaRPr lang="nl-BE" sz="3600" dirty="0"/>
          </a:p>
        </p:txBody>
      </p:sp>
    </p:spTree>
    <p:extLst>
      <p:ext uri="{BB962C8B-B14F-4D97-AF65-F5344CB8AC3E}">
        <p14:creationId xmlns:p14="http://schemas.microsoft.com/office/powerpoint/2010/main" val="3323808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nl-NL" smtClean="0"/>
              <a:t>Subjects </a:t>
            </a:r>
            <a:endParaRPr lang="en-US" smtClean="0"/>
          </a:p>
        </p:txBody>
      </p:sp>
      <p:sp>
        <p:nvSpPr>
          <p:cNvPr id="16386" name="Content Placeholder 2"/>
          <p:cNvSpPr>
            <a:spLocks noGrp="1"/>
          </p:cNvSpPr>
          <p:nvPr>
            <p:ph idx="1"/>
          </p:nvPr>
        </p:nvSpPr>
        <p:spPr/>
        <p:txBody>
          <a:bodyPr/>
          <a:lstStyle/>
          <a:p>
            <a:r>
              <a:rPr lang="nl-NL" smtClean="0"/>
              <a:t>Fighting discrimination (e.g. gender pay gap, minorities, handicapped, part time, )</a:t>
            </a:r>
          </a:p>
          <a:p>
            <a:r>
              <a:rPr lang="nl-NL" smtClean="0"/>
              <a:t>Decent work (type of contract, pay, working time)</a:t>
            </a:r>
          </a:p>
          <a:p>
            <a:r>
              <a:rPr lang="nl-NL" smtClean="0"/>
              <a:t>Balanced wage differences and wage scales (young, old)</a:t>
            </a:r>
          </a:p>
          <a:p>
            <a:r>
              <a:rPr lang="nl-NL" smtClean="0"/>
              <a:t>Compliance (with collective agreements, OHS requirements, working time arrangements)</a:t>
            </a:r>
          </a:p>
          <a:p>
            <a:endParaRPr lang="nl-NL" smtClean="0"/>
          </a:p>
          <a:p>
            <a:endParaRPr lang="nl-NL" smtClean="0"/>
          </a:p>
          <a:p>
            <a:endParaRPr lang="nl-NL" smtClean="0"/>
          </a:p>
          <a:p>
            <a:endParaRPr lang="en-US" smtClean="0"/>
          </a:p>
        </p:txBody>
      </p:sp>
    </p:spTree>
    <p:extLst>
      <p:ext uri="{BB962C8B-B14F-4D97-AF65-F5344CB8AC3E}">
        <p14:creationId xmlns:p14="http://schemas.microsoft.com/office/powerpoint/2010/main" val="23837117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nl-NL" dirty="0" smtClean="0"/>
              <a:t>The Dutch case: </a:t>
            </a:r>
            <a:r>
              <a:rPr lang="nl-NL" dirty="0" err="1" smtClean="0"/>
              <a:t>works</a:t>
            </a:r>
            <a:r>
              <a:rPr lang="nl-NL" dirty="0" smtClean="0"/>
              <a:t> </a:t>
            </a:r>
            <a:r>
              <a:rPr lang="nl-NL" dirty="0" err="1" smtClean="0"/>
              <a:t>councils</a:t>
            </a:r>
            <a:r>
              <a:rPr lang="nl-NL" dirty="0" smtClean="0"/>
              <a:t> </a:t>
            </a:r>
            <a:r>
              <a:rPr lang="nl-NL" dirty="0" err="1" smtClean="0"/>
              <a:t>and</a:t>
            </a:r>
            <a:r>
              <a:rPr lang="nl-NL" dirty="0" smtClean="0"/>
              <a:t> </a:t>
            </a:r>
            <a:r>
              <a:rPr lang="nl-NL" dirty="0" err="1" smtClean="0"/>
              <a:t>fighting</a:t>
            </a:r>
            <a:r>
              <a:rPr lang="nl-NL" dirty="0" smtClean="0"/>
              <a:t> </a:t>
            </a:r>
            <a:r>
              <a:rPr lang="nl-NL" dirty="0" err="1" smtClean="0"/>
              <a:t>poverty</a:t>
            </a:r>
            <a:endParaRPr lang="en-US" dirty="0"/>
          </a:p>
        </p:txBody>
      </p:sp>
      <p:sp>
        <p:nvSpPr>
          <p:cNvPr id="3" name="Content Placeholder 2"/>
          <p:cNvSpPr>
            <a:spLocks noGrp="1"/>
          </p:cNvSpPr>
          <p:nvPr>
            <p:ph idx="1"/>
          </p:nvPr>
        </p:nvSpPr>
        <p:spPr/>
        <p:txBody>
          <a:bodyPr rtlCol="0">
            <a:normAutofit fontScale="77500" lnSpcReduction="20000"/>
          </a:bodyPr>
          <a:lstStyle/>
          <a:p>
            <a:pPr marL="0" indent="0" fontAlgn="auto">
              <a:spcAft>
                <a:spcPts val="0"/>
              </a:spcAft>
              <a:buFont typeface="Arial" panose="020B0604020202020204" pitchFamily="34" charset="0"/>
              <a:buNone/>
              <a:defRPr/>
            </a:pPr>
            <a:r>
              <a:rPr lang="nl-NL" dirty="0" smtClean="0"/>
              <a:t>Dutch </a:t>
            </a:r>
            <a:r>
              <a:rPr lang="nl-NL" dirty="0" err="1" smtClean="0"/>
              <a:t>works</a:t>
            </a:r>
            <a:r>
              <a:rPr lang="nl-NL" dirty="0" smtClean="0"/>
              <a:t> </a:t>
            </a:r>
            <a:r>
              <a:rPr lang="nl-NL" dirty="0" err="1" smtClean="0"/>
              <a:t>councils</a:t>
            </a:r>
            <a:r>
              <a:rPr lang="nl-NL" dirty="0" smtClean="0"/>
              <a:t> have a strong </a:t>
            </a:r>
            <a:r>
              <a:rPr lang="nl-NL" dirty="0" err="1" smtClean="0"/>
              <a:t>position</a:t>
            </a:r>
            <a:r>
              <a:rPr lang="nl-NL" dirty="0" smtClean="0"/>
              <a:t>:</a:t>
            </a:r>
          </a:p>
          <a:p>
            <a:pPr fontAlgn="auto">
              <a:spcAft>
                <a:spcPts val="0"/>
              </a:spcAft>
              <a:defRPr/>
            </a:pPr>
            <a:r>
              <a:rPr lang="nl-NL" dirty="0" smtClean="0"/>
              <a:t>Right of </a:t>
            </a:r>
            <a:r>
              <a:rPr lang="nl-NL" dirty="0" err="1" smtClean="0"/>
              <a:t>advice</a:t>
            </a:r>
            <a:r>
              <a:rPr lang="nl-NL" dirty="0" smtClean="0"/>
              <a:t> on </a:t>
            </a:r>
            <a:r>
              <a:rPr lang="nl-NL" dirty="0" err="1" smtClean="0"/>
              <a:t>strategic</a:t>
            </a:r>
            <a:r>
              <a:rPr lang="nl-NL" dirty="0" smtClean="0"/>
              <a:t> </a:t>
            </a:r>
            <a:r>
              <a:rPr lang="nl-NL" dirty="0" err="1" smtClean="0"/>
              <a:t>decisions</a:t>
            </a:r>
            <a:r>
              <a:rPr lang="nl-NL" dirty="0" smtClean="0"/>
              <a:t> (</a:t>
            </a:r>
            <a:r>
              <a:rPr lang="nl-NL" dirty="0" err="1" smtClean="0"/>
              <a:t>including</a:t>
            </a:r>
            <a:r>
              <a:rPr lang="nl-NL" dirty="0" smtClean="0"/>
              <a:t> </a:t>
            </a:r>
            <a:r>
              <a:rPr lang="nl-NL" dirty="0" err="1" smtClean="0"/>
              <a:t>hiring</a:t>
            </a:r>
            <a:r>
              <a:rPr lang="nl-NL" dirty="0" smtClean="0"/>
              <a:t> a-</a:t>
            </a:r>
            <a:r>
              <a:rPr lang="nl-NL" dirty="0" err="1" smtClean="0"/>
              <a:t>typical</a:t>
            </a:r>
            <a:r>
              <a:rPr lang="nl-NL" dirty="0" smtClean="0"/>
              <a:t> employees)</a:t>
            </a:r>
          </a:p>
          <a:p>
            <a:pPr fontAlgn="auto">
              <a:spcAft>
                <a:spcPts val="0"/>
              </a:spcAft>
              <a:defRPr/>
            </a:pPr>
            <a:r>
              <a:rPr lang="nl-NL" dirty="0" smtClean="0"/>
              <a:t>Right of consent on </a:t>
            </a:r>
            <a:r>
              <a:rPr lang="nl-NL" dirty="0" err="1" smtClean="0"/>
              <a:t>social</a:t>
            </a:r>
            <a:r>
              <a:rPr lang="nl-NL" dirty="0" smtClean="0"/>
              <a:t> </a:t>
            </a:r>
            <a:r>
              <a:rPr lang="nl-NL" dirty="0" err="1" smtClean="0"/>
              <a:t>arrangements</a:t>
            </a:r>
            <a:r>
              <a:rPr lang="nl-NL" dirty="0" smtClean="0"/>
              <a:t> (</a:t>
            </a:r>
            <a:r>
              <a:rPr lang="nl-NL" dirty="0" err="1" smtClean="0"/>
              <a:t>working</a:t>
            </a:r>
            <a:r>
              <a:rPr lang="nl-NL" dirty="0" smtClean="0"/>
              <a:t> time, </a:t>
            </a:r>
            <a:r>
              <a:rPr lang="nl-NL" dirty="0" err="1" smtClean="0"/>
              <a:t>remuneration</a:t>
            </a:r>
            <a:r>
              <a:rPr lang="nl-NL" dirty="0" smtClean="0"/>
              <a:t>, OHS, training </a:t>
            </a:r>
            <a:r>
              <a:rPr lang="nl-NL" dirty="0" err="1" smtClean="0"/>
              <a:t>and</a:t>
            </a:r>
            <a:r>
              <a:rPr lang="nl-NL" dirty="0" smtClean="0"/>
              <a:t> </a:t>
            </a:r>
            <a:r>
              <a:rPr lang="nl-NL" dirty="0" err="1" smtClean="0"/>
              <a:t>education</a:t>
            </a:r>
            <a:r>
              <a:rPr lang="nl-NL" dirty="0" smtClean="0"/>
              <a:t>)</a:t>
            </a:r>
          </a:p>
          <a:p>
            <a:pPr fontAlgn="auto">
              <a:spcAft>
                <a:spcPts val="0"/>
              </a:spcAft>
              <a:defRPr/>
            </a:pPr>
            <a:r>
              <a:rPr lang="nl-NL" dirty="0" smtClean="0"/>
              <a:t>Monitoring </a:t>
            </a:r>
            <a:r>
              <a:rPr lang="nl-NL" dirty="0" err="1" smtClean="0"/>
              <a:t>tasks</a:t>
            </a:r>
            <a:r>
              <a:rPr lang="nl-NL" dirty="0" smtClean="0"/>
              <a:t> on </a:t>
            </a:r>
            <a:r>
              <a:rPr lang="nl-NL" dirty="0" err="1" smtClean="0"/>
              <a:t>working</a:t>
            </a:r>
            <a:r>
              <a:rPr lang="nl-NL" dirty="0" smtClean="0"/>
              <a:t> </a:t>
            </a:r>
            <a:r>
              <a:rPr lang="nl-NL" dirty="0" err="1" smtClean="0"/>
              <a:t>conditions</a:t>
            </a:r>
            <a:r>
              <a:rPr lang="nl-NL" dirty="0" smtClean="0"/>
              <a:t>, </a:t>
            </a:r>
            <a:r>
              <a:rPr lang="nl-NL" dirty="0" err="1" smtClean="0"/>
              <a:t>equal</a:t>
            </a:r>
            <a:r>
              <a:rPr lang="nl-NL" dirty="0" smtClean="0"/>
              <a:t> treatment, </a:t>
            </a:r>
            <a:r>
              <a:rPr lang="nl-NL" dirty="0" err="1" smtClean="0"/>
              <a:t>terms</a:t>
            </a:r>
            <a:r>
              <a:rPr lang="nl-NL" dirty="0" smtClean="0"/>
              <a:t> of </a:t>
            </a:r>
            <a:r>
              <a:rPr lang="nl-NL" dirty="0" err="1" smtClean="0"/>
              <a:t>employment</a:t>
            </a:r>
            <a:r>
              <a:rPr lang="nl-NL" dirty="0" smtClean="0"/>
              <a:t> (</a:t>
            </a:r>
            <a:r>
              <a:rPr lang="nl-NL" dirty="0" err="1" smtClean="0"/>
              <a:t>working</a:t>
            </a:r>
            <a:r>
              <a:rPr lang="nl-NL" dirty="0" smtClean="0"/>
              <a:t> time, </a:t>
            </a:r>
            <a:r>
              <a:rPr lang="nl-NL" dirty="0" err="1" smtClean="0"/>
              <a:t>remuneration</a:t>
            </a:r>
            <a:r>
              <a:rPr lang="nl-NL" dirty="0" smtClean="0"/>
              <a:t>).  Right </a:t>
            </a:r>
            <a:r>
              <a:rPr lang="nl-NL" dirty="0" err="1" smtClean="0"/>
              <a:t>to</a:t>
            </a:r>
            <a:r>
              <a:rPr lang="nl-NL" dirty="0" smtClean="0"/>
              <a:t> </a:t>
            </a:r>
            <a:r>
              <a:rPr lang="nl-NL" dirty="0" err="1" smtClean="0"/>
              <a:t>lodge</a:t>
            </a:r>
            <a:r>
              <a:rPr lang="nl-NL" dirty="0" smtClean="0"/>
              <a:t> </a:t>
            </a:r>
            <a:r>
              <a:rPr lang="nl-NL" dirty="0" err="1" smtClean="0"/>
              <a:t>complaints</a:t>
            </a:r>
            <a:r>
              <a:rPr lang="nl-NL" dirty="0" smtClean="0"/>
              <a:t> at the Human </a:t>
            </a:r>
            <a:r>
              <a:rPr lang="nl-NL" dirty="0" err="1" smtClean="0"/>
              <a:t>Rights</a:t>
            </a:r>
            <a:r>
              <a:rPr lang="nl-NL" dirty="0" smtClean="0"/>
              <a:t> Board</a:t>
            </a:r>
          </a:p>
          <a:p>
            <a:pPr fontAlgn="auto">
              <a:spcAft>
                <a:spcPts val="0"/>
              </a:spcAft>
              <a:defRPr/>
            </a:pPr>
            <a:r>
              <a:rPr lang="nl-NL" dirty="0" smtClean="0"/>
              <a:t>Information </a:t>
            </a:r>
            <a:r>
              <a:rPr lang="nl-NL" dirty="0" err="1" smtClean="0"/>
              <a:t>rights</a:t>
            </a:r>
            <a:r>
              <a:rPr lang="nl-NL" dirty="0" smtClean="0"/>
              <a:t> on </a:t>
            </a:r>
            <a:r>
              <a:rPr lang="nl-NL" dirty="0" err="1" smtClean="0"/>
              <a:t>remumeration</a:t>
            </a:r>
            <a:r>
              <a:rPr lang="nl-NL" dirty="0" smtClean="0"/>
              <a:t>, </a:t>
            </a:r>
            <a:r>
              <a:rPr lang="nl-NL" dirty="0" err="1" smtClean="0"/>
              <a:t>including</a:t>
            </a:r>
            <a:r>
              <a:rPr lang="nl-NL" dirty="0" smtClean="0"/>
              <a:t> </a:t>
            </a:r>
            <a:r>
              <a:rPr lang="nl-NL" dirty="0" err="1" smtClean="0"/>
              <a:t>remuneration</a:t>
            </a:r>
            <a:r>
              <a:rPr lang="nl-NL" dirty="0" smtClean="0"/>
              <a:t> of the board(s). </a:t>
            </a:r>
          </a:p>
          <a:p>
            <a:pPr fontAlgn="auto">
              <a:spcAft>
                <a:spcPts val="0"/>
              </a:spcAft>
              <a:defRPr/>
            </a:pPr>
            <a:r>
              <a:rPr lang="nl-NL" dirty="0" smtClean="0"/>
              <a:t>In public </a:t>
            </a:r>
            <a:r>
              <a:rPr lang="nl-NL" dirty="0" err="1" smtClean="0"/>
              <a:t>limited</a:t>
            </a:r>
            <a:r>
              <a:rPr lang="nl-NL" dirty="0" smtClean="0"/>
              <a:t> companies: right of </a:t>
            </a:r>
            <a:r>
              <a:rPr lang="nl-NL" dirty="0" err="1" smtClean="0"/>
              <a:t>speach</a:t>
            </a:r>
            <a:r>
              <a:rPr lang="nl-NL" dirty="0" smtClean="0"/>
              <a:t> in the </a:t>
            </a:r>
            <a:r>
              <a:rPr lang="nl-NL" dirty="0" err="1" smtClean="0"/>
              <a:t>general</a:t>
            </a:r>
            <a:r>
              <a:rPr lang="nl-NL" dirty="0" smtClean="0"/>
              <a:t> meeting of </a:t>
            </a:r>
            <a:r>
              <a:rPr lang="nl-NL" dirty="0" err="1" smtClean="0"/>
              <a:t>shareholders</a:t>
            </a:r>
            <a:r>
              <a:rPr lang="nl-NL" dirty="0"/>
              <a:t> </a:t>
            </a:r>
            <a:r>
              <a:rPr lang="nl-NL" dirty="0" smtClean="0"/>
              <a:t>on (</a:t>
            </a:r>
            <a:r>
              <a:rPr lang="nl-NL" dirty="0" err="1" smtClean="0"/>
              <a:t>a.o</a:t>
            </a:r>
            <a:r>
              <a:rPr lang="nl-NL" dirty="0" smtClean="0"/>
              <a:t>.) </a:t>
            </a:r>
            <a:r>
              <a:rPr lang="nl-NL" dirty="0" err="1" smtClean="0"/>
              <a:t>remuneration</a:t>
            </a:r>
            <a:r>
              <a:rPr lang="nl-NL" dirty="0" smtClean="0"/>
              <a:t> issues</a:t>
            </a:r>
            <a:endParaRPr lang="en-US" dirty="0"/>
          </a:p>
        </p:txBody>
      </p:sp>
    </p:spTree>
    <p:extLst>
      <p:ext uri="{BB962C8B-B14F-4D97-AF65-F5344CB8AC3E}">
        <p14:creationId xmlns:p14="http://schemas.microsoft.com/office/powerpoint/2010/main" val="8066086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nl-NL" dirty="0" smtClean="0"/>
              <a:t>New issues </a:t>
            </a:r>
            <a:r>
              <a:rPr lang="nl-NL" dirty="0" err="1" smtClean="0"/>
              <a:t>for</a:t>
            </a:r>
            <a:r>
              <a:rPr lang="nl-NL" dirty="0" smtClean="0"/>
              <a:t> </a:t>
            </a:r>
            <a:r>
              <a:rPr lang="nl-NL" dirty="0" err="1" smtClean="0"/>
              <a:t>works</a:t>
            </a:r>
            <a:r>
              <a:rPr lang="nl-NL" dirty="0" smtClean="0"/>
              <a:t> </a:t>
            </a:r>
            <a:r>
              <a:rPr lang="nl-NL" dirty="0" err="1" smtClean="0"/>
              <a:t>councils</a:t>
            </a:r>
            <a:r>
              <a:rPr lang="nl-NL" dirty="0" smtClean="0"/>
              <a:t> </a:t>
            </a:r>
            <a:r>
              <a:rPr lang="nl-NL" dirty="0" err="1" smtClean="0"/>
              <a:t>and</a:t>
            </a:r>
            <a:r>
              <a:rPr lang="nl-NL" dirty="0" smtClean="0"/>
              <a:t> </a:t>
            </a:r>
            <a:r>
              <a:rPr lang="nl-NL" dirty="0" err="1" smtClean="0"/>
              <a:t>unions</a:t>
            </a:r>
            <a:r>
              <a:rPr lang="nl-NL" dirty="0" smtClean="0"/>
              <a:t> (1)</a:t>
            </a:r>
            <a:endParaRPr lang="en-US" dirty="0"/>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anose="020B0604020202020204" pitchFamily="34" charset="0"/>
              <a:buChar char="•"/>
              <a:defRPr/>
            </a:pPr>
            <a:r>
              <a:rPr lang="nl-NL" dirty="0" err="1" smtClean="0"/>
              <a:t>Increase</a:t>
            </a:r>
            <a:r>
              <a:rPr lang="nl-NL" dirty="0" smtClean="0"/>
              <a:t> in the </a:t>
            </a:r>
            <a:r>
              <a:rPr lang="nl-NL" dirty="0" err="1" smtClean="0"/>
              <a:t>number</a:t>
            </a:r>
            <a:r>
              <a:rPr lang="nl-NL" dirty="0" smtClean="0"/>
              <a:t> of a-</a:t>
            </a:r>
            <a:r>
              <a:rPr lang="nl-NL" dirty="0" err="1" smtClean="0"/>
              <a:t>typical</a:t>
            </a:r>
            <a:r>
              <a:rPr lang="nl-NL" dirty="0" smtClean="0"/>
              <a:t> </a:t>
            </a:r>
            <a:r>
              <a:rPr lang="nl-NL" dirty="0" err="1" smtClean="0"/>
              <a:t>workers</a:t>
            </a:r>
            <a:r>
              <a:rPr lang="nl-NL" dirty="0" smtClean="0"/>
              <a:t>: </a:t>
            </a:r>
            <a:r>
              <a:rPr lang="nl-NL" dirty="0" err="1" smtClean="0"/>
              <a:t>works</a:t>
            </a:r>
            <a:r>
              <a:rPr lang="nl-NL" dirty="0" smtClean="0"/>
              <a:t> </a:t>
            </a:r>
            <a:r>
              <a:rPr lang="nl-NL" dirty="0" err="1" smtClean="0"/>
              <a:t>councils</a:t>
            </a:r>
            <a:r>
              <a:rPr lang="nl-NL" dirty="0" smtClean="0"/>
              <a:t> </a:t>
            </a:r>
            <a:r>
              <a:rPr lang="nl-NL" dirty="0" err="1" smtClean="0"/>
              <a:t>and</a:t>
            </a:r>
            <a:r>
              <a:rPr lang="nl-NL" dirty="0" smtClean="0"/>
              <a:t> the insider-outsider </a:t>
            </a:r>
            <a:r>
              <a:rPr lang="nl-NL" dirty="0" err="1" smtClean="0"/>
              <a:t>problem</a:t>
            </a:r>
            <a:endParaRPr lang="nl-NL" dirty="0" smtClean="0"/>
          </a:p>
          <a:p>
            <a:pPr fontAlgn="auto">
              <a:spcAft>
                <a:spcPts val="0"/>
              </a:spcAft>
              <a:buFont typeface="Arial" panose="020B0604020202020204" pitchFamily="34" charset="0"/>
              <a:buChar char="•"/>
              <a:defRPr/>
            </a:pPr>
            <a:r>
              <a:rPr lang="nl-NL" dirty="0" smtClean="0"/>
              <a:t>Too </a:t>
            </a:r>
            <a:r>
              <a:rPr lang="nl-NL" dirty="0" err="1" smtClean="0"/>
              <a:t>many</a:t>
            </a:r>
            <a:r>
              <a:rPr lang="nl-NL" dirty="0" smtClean="0"/>
              <a:t> </a:t>
            </a:r>
            <a:r>
              <a:rPr lang="nl-NL" dirty="0" err="1" smtClean="0"/>
              <a:t>organisations</a:t>
            </a:r>
            <a:r>
              <a:rPr lang="nl-NL" dirty="0" smtClean="0"/>
              <a:t> </a:t>
            </a:r>
            <a:r>
              <a:rPr lang="nl-NL" dirty="0" err="1" smtClean="0"/>
              <a:t>lacking</a:t>
            </a:r>
            <a:r>
              <a:rPr lang="nl-NL" dirty="0" smtClean="0"/>
              <a:t> </a:t>
            </a:r>
            <a:r>
              <a:rPr lang="nl-NL" dirty="0" err="1" smtClean="0"/>
              <a:t>worker</a:t>
            </a:r>
            <a:r>
              <a:rPr lang="nl-NL" dirty="0" smtClean="0"/>
              <a:t> </a:t>
            </a:r>
            <a:r>
              <a:rPr lang="nl-NL" dirty="0" err="1" smtClean="0"/>
              <a:t>representation</a:t>
            </a:r>
            <a:endParaRPr lang="nl-NL" dirty="0" smtClean="0"/>
          </a:p>
          <a:p>
            <a:pPr fontAlgn="auto">
              <a:spcAft>
                <a:spcPts val="0"/>
              </a:spcAft>
              <a:buFont typeface="Arial" panose="020B0604020202020204" pitchFamily="34" charset="0"/>
              <a:buChar char="•"/>
              <a:defRPr/>
            </a:pPr>
            <a:r>
              <a:rPr lang="nl-NL" dirty="0" smtClean="0"/>
              <a:t>Age </a:t>
            </a:r>
            <a:r>
              <a:rPr lang="nl-NL" dirty="0" err="1" smtClean="0"/>
              <a:t>structures</a:t>
            </a:r>
            <a:r>
              <a:rPr lang="nl-NL" dirty="0" smtClean="0"/>
              <a:t>. </a:t>
            </a:r>
            <a:r>
              <a:rPr lang="nl-NL" dirty="0" err="1" smtClean="0"/>
              <a:t>Unemployment</a:t>
            </a:r>
            <a:r>
              <a:rPr lang="nl-NL" dirty="0" smtClean="0"/>
              <a:t> </a:t>
            </a:r>
            <a:r>
              <a:rPr lang="nl-NL" dirty="0" err="1" smtClean="0"/>
              <a:t>and</a:t>
            </a:r>
            <a:r>
              <a:rPr lang="nl-NL" dirty="0" smtClean="0"/>
              <a:t> </a:t>
            </a:r>
            <a:r>
              <a:rPr lang="nl-NL" dirty="0" err="1" smtClean="0"/>
              <a:t>demotion</a:t>
            </a:r>
            <a:r>
              <a:rPr lang="nl-NL" dirty="0" smtClean="0"/>
              <a:t> </a:t>
            </a:r>
            <a:r>
              <a:rPr lang="nl-NL" dirty="0" err="1" smtClean="0"/>
              <a:t>for</a:t>
            </a:r>
            <a:r>
              <a:rPr lang="nl-NL" dirty="0" smtClean="0"/>
              <a:t> the </a:t>
            </a:r>
            <a:r>
              <a:rPr lang="nl-NL" dirty="0" err="1" smtClean="0"/>
              <a:t>old</a:t>
            </a:r>
            <a:r>
              <a:rPr lang="nl-NL" dirty="0" smtClean="0"/>
              <a:t>, a-</a:t>
            </a:r>
            <a:r>
              <a:rPr lang="nl-NL" dirty="0" err="1" smtClean="0"/>
              <a:t>typical</a:t>
            </a:r>
            <a:r>
              <a:rPr lang="nl-NL" dirty="0" smtClean="0"/>
              <a:t> contracts </a:t>
            </a:r>
            <a:r>
              <a:rPr lang="nl-NL" dirty="0" err="1" smtClean="0"/>
              <a:t>and</a:t>
            </a:r>
            <a:r>
              <a:rPr lang="nl-NL" dirty="0" smtClean="0"/>
              <a:t> low </a:t>
            </a:r>
            <a:r>
              <a:rPr lang="nl-NL" dirty="0" err="1" smtClean="0"/>
              <a:t>wages</a:t>
            </a:r>
            <a:r>
              <a:rPr lang="nl-NL" dirty="0" smtClean="0"/>
              <a:t> </a:t>
            </a:r>
            <a:r>
              <a:rPr lang="nl-NL" dirty="0" err="1" smtClean="0"/>
              <a:t>for</a:t>
            </a:r>
            <a:r>
              <a:rPr lang="nl-NL" dirty="0" smtClean="0"/>
              <a:t> the </a:t>
            </a:r>
            <a:r>
              <a:rPr lang="nl-NL" dirty="0" err="1" smtClean="0"/>
              <a:t>young</a:t>
            </a:r>
            <a:r>
              <a:rPr lang="nl-NL" dirty="0" smtClean="0"/>
              <a:t>. </a:t>
            </a:r>
            <a:r>
              <a:rPr lang="nl-NL" dirty="0" err="1" smtClean="0"/>
              <a:t>Intergenerational</a:t>
            </a:r>
            <a:r>
              <a:rPr lang="nl-NL" dirty="0" smtClean="0"/>
              <a:t> </a:t>
            </a:r>
            <a:r>
              <a:rPr lang="nl-NL" dirty="0" err="1" smtClean="0"/>
              <a:t>problems</a:t>
            </a:r>
            <a:r>
              <a:rPr lang="nl-NL" dirty="0" smtClean="0"/>
              <a:t> </a:t>
            </a:r>
            <a:r>
              <a:rPr lang="nl-NL" dirty="0" err="1" smtClean="0"/>
              <a:t>with</a:t>
            </a:r>
            <a:r>
              <a:rPr lang="nl-NL" dirty="0" smtClean="0"/>
              <a:t> the pension system</a:t>
            </a:r>
            <a:endParaRPr lang="en-US" dirty="0"/>
          </a:p>
        </p:txBody>
      </p:sp>
    </p:spTree>
    <p:extLst>
      <p:ext uri="{BB962C8B-B14F-4D97-AF65-F5344CB8AC3E}">
        <p14:creationId xmlns:p14="http://schemas.microsoft.com/office/powerpoint/2010/main" val="15224813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nl-NL" dirty="0" smtClean="0"/>
              <a:t>New issues </a:t>
            </a:r>
            <a:r>
              <a:rPr lang="nl-NL" dirty="0" err="1" smtClean="0"/>
              <a:t>for</a:t>
            </a:r>
            <a:r>
              <a:rPr lang="nl-NL" dirty="0" smtClean="0"/>
              <a:t> </a:t>
            </a:r>
            <a:r>
              <a:rPr lang="nl-NL" dirty="0" err="1" smtClean="0"/>
              <a:t>works</a:t>
            </a:r>
            <a:r>
              <a:rPr lang="nl-NL" dirty="0" smtClean="0"/>
              <a:t> </a:t>
            </a:r>
            <a:r>
              <a:rPr lang="nl-NL" dirty="0" err="1" smtClean="0"/>
              <a:t>councils</a:t>
            </a:r>
            <a:r>
              <a:rPr lang="nl-NL" dirty="0" smtClean="0"/>
              <a:t> </a:t>
            </a:r>
            <a:r>
              <a:rPr lang="nl-NL" dirty="0" err="1" smtClean="0"/>
              <a:t>and</a:t>
            </a:r>
            <a:r>
              <a:rPr lang="nl-NL" dirty="0" smtClean="0"/>
              <a:t> </a:t>
            </a:r>
            <a:r>
              <a:rPr lang="nl-NL" dirty="0" err="1" smtClean="0"/>
              <a:t>unions</a:t>
            </a:r>
            <a:r>
              <a:rPr lang="nl-NL" dirty="0" smtClean="0"/>
              <a:t> (2)</a:t>
            </a:r>
            <a:endParaRPr lang="en-US" dirty="0"/>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anose="020B0604020202020204" pitchFamily="34" charset="0"/>
              <a:buChar char="•"/>
              <a:defRPr/>
            </a:pPr>
            <a:r>
              <a:rPr lang="nl-NL" dirty="0" smtClean="0"/>
              <a:t>The </a:t>
            </a:r>
            <a:r>
              <a:rPr lang="nl-NL" dirty="0" err="1" smtClean="0"/>
              <a:t>increase</a:t>
            </a:r>
            <a:r>
              <a:rPr lang="nl-NL" dirty="0" smtClean="0"/>
              <a:t> of </a:t>
            </a:r>
            <a:r>
              <a:rPr lang="nl-NL" dirty="0" err="1" smtClean="0"/>
              <a:t>fixed</a:t>
            </a:r>
            <a:r>
              <a:rPr lang="nl-NL" dirty="0" smtClean="0"/>
              <a:t> term contracts, (</a:t>
            </a:r>
            <a:r>
              <a:rPr lang="nl-NL" dirty="0" err="1" smtClean="0"/>
              <a:t>bogus</a:t>
            </a:r>
            <a:r>
              <a:rPr lang="nl-NL" dirty="0" smtClean="0"/>
              <a:t>) </a:t>
            </a:r>
            <a:r>
              <a:rPr lang="nl-NL" dirty="0" err="1" smtClean="0"/>
              <a:t>self-employed</a:t>
            </a:r>
            <a:r>
              <a:rPr lang="nl-NL" dirty="0" smtClean="0"/>
              <a:t>, </a:t>
            </a:r>
            <a:r>
              <a:rPr lang="nl-NL" dirty="0" err="1" smtClean="0"/>
              <a:t>temporary</a:t>
            </a:r>
            <a:r>
              <a:rPr lang="nl-NL" dirty="0" smtClean="0"/>
              <a:t> agency </a:t>
            </a:r>
            <a:r>
              <a:rPr lang="nl-NL" dirty="0" err="1" smtClean="0"/>
              <a:t>work</a:t>
            </a:r>
            <a:endParaRPr lang="nl-NL" dirty="0" smtClean="0"/>
          </a:p>
          <a:p>
            <a:pPr fontAlgn="auto">
              <a:spcAft>
                <a:spcPts val="0"/>
              </a:spcAft>
              <a:buFont typeface="Arial" panose="020B0604020202020204" pitchFamily="34" charset="0"/>
              <a:buChar char="•"/>
              <a:defRPr/>
            </a:pPr>
            <a:r>
              <a:rPr lang="nl-NL" dirty="0" err="1" smtClean="0"/>
              <a:t>Posted</a:t>
            </a:r>
            <a:r>
              <a:rPr lang="nl-NL" dirty="0" smtClean="0"/>
              <a:t> </a:t>
            </a:r>
            <a:r>
              <a:rPr lang="nl-NL" dirty="0" err="1" smtClean="0"/>
              <a:t>workers</a:t>
            </a:r>
            <a:r>
              <a:rPr lang="nl-NL" dirty="0" smtClean="0"/>
              <a:t>, cross border temp </a:t>
            </a:r>
            <a:r>
              <a:rPr lang="nl-NL" dirty="0" err="1" smtClean="0"/>
              <a:t>agencies</a:t>
            </a:r>
            <a:r>
              <a:rPr lang="nl-NL" dirty="0" smtClean="0"/>
              <a:t>, </a:t>
            </a:r>
            <a:r>
              <a:rPr lang="nl-NL" dirty="0" err="1" smtClean="0"/>
              <a:t>enforcement</a:t>
            </a:r>
            <a:r>
              <a:rPr lang="nl-NL" dirty="0" smtClean="0"/>
              <a:t> of minimum </a:t>
            </a:r>
            <a:r>
              <a:rPr lang="nl-NL" dirty="0" err="1" smtClean="0"/>
              <a:t>standards</a:t>
            </a:r>
            <a:r>
              <a:rPr lang="nl-NL" dirty="0" smtClean="0"/>
              <a:t> </a:t>
            </a:r>
            <a:r>
              <a:rPr lang="nl-NL" dirty="0" err="1" smtClean="0"/>
              <a:t>and</a:t>
            </a:r>
            <a:r>
              <a:rPr lang="nl-NL" dirty="0" smtClean="0"/>
              <a:t> </a:t>
            </a:r>
            <a:r>
              <a:rPr lang="nl-NL" dirty="0" err="1" smtClean="0"/>
              <a:t>CLA’s</a:t>
            </a:r>
            <a:endParaRPr lang="nl-NL" dirty="0" smtClean="0"/>
          </a:p>
          <a:p>
            <a:pPr fontAlgn="auto">
              <a:spcAft>
                <a:spcPts val="0"/>
              </a:spcAft>
              <a:buFont typeface="Arial" panose="020B0604020202020204" pitchFamily="34" charset="0"/>
              <a:buChar char="•"/>
              <a:defRPr/>
            </a:pPr>
            <a:r>
              <a:rPr lang="nl-NL" dirty="0" smtClean="0"/>
              <a:t>Different pension </a:t>
            </a:r>
            <a:r>
              <a:rPr lang="nl-NL" dirty="0" err="1" smtClean="0"/>
              <a:t>schemes</a:t>
            </a:r>
            <a:r>
              <a:rPr lang="nl-NL" dirty="0" smtClean="0"/>
              <a:t> </a:t>
            </a:r>
            <a:r>
              <a:rPr lang="nl-NL" dirty="0" err="1" smtClean="0"/>
              <a:t>for</a:t>
            </a:r>
            <a:r>
              <a:rPr lang="nl-NL" dirty="0" smtClean="0"/>
              <a:t> different </a:t>
            </a:r>
            <a:r>
              <a:rPr lang="nl-NL" dirty="0" err="1" smtClean="0"/>
              <a:t>categories</a:t>
            </a:r>
            <a:r>
              <a:rPr lang="nl-NL" dirty="0" smtClean="0"/>
              <a:t> of employees</a:t>
            </a:r>
          </a:p>
          <a:p>
            <a:pPr fontAlgn="auto">
              <a:spcAft>
                <a:spcPts val="0"/>
              </a:spcAft>
              <a:buFont typeface="Arial" panose="020B0604020202020204" pitchFamily="34" charset="0"/>
              <a:buChar char="•"/>
              <a:defRPr/>
            </a:pPr>
            <a:r>
              <a:rPr lang="nl-NL" dirty="0" err="1" smtClean="0"/>
              <a:t>Representation</a:t>
            </a:r>
            <a:r>
              <a:rPr lang="nl-NL" dirty="0" smtClean="0"/>
              <a:t> of </a:t>
            </a:r>
            <a:r>
              <a:rPr lang="nl-NL" dirty="0" err="1" smtClean="0"/>
              <a:t>young</a:t>
            </a:r>
            <a:r>
              <a:rPr lang="nl-NL" dirty="0" smtClean="0"/>
              <a:t>, </a:t>
            </a:r>
            <a:r>
              <a:rPr lang="nl-NL" dirty="0" err="1" smtClean="0"/>
              <a:t>women</a:t>
            </a:r>
            <a:r>
              <a:rPr lang="nl-NL" dirty="0" smtClean="0"/>
              <a:t>, </a:t>
            </a:r>
            <a:r>
              <a:rPr lang="nl-NL" dirty="0" err="1" smtClean="0"/>
              <a:t>ethnic</a:t>
            </a:r>
            <a:r>
              <a:rPr lang="nl-NL" dirty="0" smtClean="0"/>
              <a:t> </a:t>
            </a:r>
            <a:r>
              <a:rPr lang="nl-NL" dirty="0" err="1" smtClean="0"/>
              <a:t>minorities</a:t>
            </a:r>
            <a:r>
              <a:rPr lang="nl-NL" dirty="0" smtClean="0"/>
              <a:t>, a-</a:t>
            </a:r>
            <a:r>
              <a:rPr lang="nl-NL" dirty="0" err="1" smtClean="0"/>
              <a:t>typical</a:t>
            </a:r>
            <a:r>
              <a:rPr lang="nl-NL" dirty="0" smtClean="0"/>
              <a:t> </a:t>
            </a:r>
            <a:r>
              <a:rPr lang="nl-NL" dirty="0" err="1" smtClean="0"/>
              <a:t>workers</a:t>
            </a:r>
            <a:endParaRPr lang="nl-NL" dirty="0" smtClean="0"/>
          </a:p>
          <a:p>
            <a:pPr fontAlgn="auto">
              <a:spcAft>
                <a:spcPts val="0"/>
              </a:spcAft>
              <a:buFont typeface="Arial" panose="020B0604020202020204" pitchFamily="34" charset="0"/>
              <a:buChar char="•"/>
              <a:defRPr/>
            </a:pPr>
            <a:r>
              <a:rPr lang="nl-NL" dirty="0" err="1" smtClean="0"/>
              <a:t>Remuneration</a:t>
            </a:r>
            <a:r>
              <a:rPr lang="nl-NL" dirty="0" smtClean="0"/>
              <a:t> </a:t>
            </a:r>
            <a:r>
              <a:rPr lang="nl-NL" dirty="0" err="1" smtClean="0"/>
              <a:t>gaps</a:t>
            </a:r>
            <a:r>
              <a:rPr lang="nl-NL" dirty="0" smtClean="0"/>
              <a:t>, executive </a:t>
            </a:r>
            <a:r>
              <a:rPr lang="nl-NL" dirty="0" err="1" smtClean="0"/>
              <a:t>pay</a:t>
            </a:r>
            <a:r>
              <a:rPr lang="nl-NL" dirty="0" smtClean="0"/>
              <a:t>, </a:t>
            </a:r>
            <a:r>
              <a:rPr lang="nl-NL" dirty="0" err="1" smtClean="0"/>
              <a:t>variable</a:t>
            </a:r>
            <a:r>
              <a:rPr lang="nl-NL" dirty="0" smtClean="0"/>
              <a:t> </a:t>
            </a:r>
            <a:r>
              <a:rPr lang="nl-NL" dirty="0" err="1" smtClean="0"/>
              <a:t>pay</a:t>
            </a:r>
            <a:endParaRPr lang="nl-NL" dirty="0" smtClean="0"/>
          </a:p>
          <a:p>
            <a:pPr fontAlgn="auto">
              <a:spcAft>
                <a:spcPts val="0"/>
              </a:spcAft>
              <a:buFont typeface="Arial" panose="020B0604020202020204" pitchFamily="34" charset="0"/>
              <a:buChar char="•"/>
              <a:defRPr/>
            </a:pPr>
            <a:endParaRPr lang="nl-NL" dirty="0" smtClean="0"/>
          </a:p>
          <a:p>
            <a:pPr fontAlgn="auto">
              <a:spcAft>
                <a:spcPts val="0"/>
              </a:spcAft>
              <a:buFont typeface="Arial" panose="020B0604020202020204" pitchFamily="34" charset="0"/>
              <a:buChar char="•"/>
              <a:defRPr/>
            </a:pPr>
            <a:endParaRPr lang="en-US" dirty="0"/>
          </a:p>
        </p:txBody>
      </p:sp>
    </p:spTree>
    <p:extLst>
      <p:ext uri="{BB962C8B-B14F-4D97-AF65-F5344CB8AC3E}">
        <p14:creationId xmlns:p14="http://schemas.microsoft.com/office/powerpoint/2010/main" val="12686206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nl-NL" smtClean="0"/>
              <a:t>Good practices</a:t>
            </a:r>
            <a:endParaRPr lang="en-US" smtClean="0"/>
          </a:p>
        </p:txBody>
      </p:sp>
      <p:sp>
        <p:nvSpPr>
          <p:cNvPr id="3" name="Content Placeholder 2"/>
          <p:cNvSpPr>
            <a:spLocks noGrp="1"/>
          </p:cNvSpPr>
          <p:nvPr>
            <p:ph idx="1"/>
          </p:nvPr>
        </p:nvSpPr>
        <p:spPr/>
        <p:txBody>
          <a:bodyPr rtlCol="0">
            <a:normAutofit fontScale="85000" lnSpcReduction="20000"/>
          </a:bodyPr>
          <a:lstStyle/>
          <a:p>
            <a:pPr fontAlgn="auto">
              <a:spcAft>
                <a:spcPts val="0"/>
              </a:spcAft>
              <a:defRPr/>
            </a:pPr>
            <a:r>
              <a:rPr lang="nl-NL" dirty="0" err="1" smtClean="0"/>
              <a:t>Participation</a:t>
            </a:r>
            <a:r>
              <a:rPr lang="nl-NL" dirty="0" smtClean="0"/>
              <a:t> of </a:t>
            </a:r>
            <a:r>
              <a:rPr lang="nl-NL" dirty="0" err="1" smtClean="0"/>
              <a:t>flexible</a:t>
            </a:r>
            <a:r>
              <a:rPr lang="nl-NL" dirty="0" smtClean="0"/>
              <a:t> </a:t>
            </a:r>
            <a:r>
              <a:rPr lang="nl-NL" dirty="0" err="1" smtClean="0"/>
              <a:t>workers</a:t>
            </a:r>
            <a:r>
              <a:rPr lang="nl-NL" dirty="0" smtClean="0"/>
              <a:t> in </a:t>
            </a:r>
            <a:r>
              <a:rPr lang="nl-NL" dirty="0" err="1" smtClean="0"/>
              <a:t>works</a:t>
            </a:r>
            <a:r>
              <a:rPr lang="nl-NL" dirty="0" smtClean="0"/>
              <a:t> </a:t>
            </a:r>
            <a:r>
              <a:rPr lang="nl-NL" dirty="0" err="1" smtClean="0"/>
              <a:t>councils</a:t>
            </a:r>
            <a:endParaRPr lang="nl-NL" dirty="0" smtClean="0"/>
          </a:p>
          <a:p>
            <a:pPr fontAlgn="auto">
              <a:spcAft>
                <a:spcPts val="0"/>
              </a:spcAft>
              <a:defRPr/>
            </a:pPr>
            <a:r>
              <a:rPr lang="nl-NL" dirty="0" smtClean="0"/>
              <a:t>Court procedures </a:t>
            </a:r>
            <a:r>
              <a:rPr lang="nl-NL" dirty="0" err="1" smtClean="0"/>
              <a:t>initiated</a:t>
            </a:r>
            <a:r>
              <a:rPr lang="nl-NL" dirty="0" smtClean="0"/>
              <a:t> </a:t>
            </a:r>
            <a:r>
              <a:rPr lang="nl-NL" dirty="0" err="1" smtClean="0"/>
              <a:t>by</a:t>
            </a:r>
            <a:r>
              <a:rPr lang="nl-NL" dirty="0" smtClean="0"/>
              <a:t> </a:t>
            </a:r>
            <a:r>
              <a:rPr lang="nl-NL" dirty="0" err="1" smtClean="0"/>
              <a:t>unions</a:t>
            </a:r>
            <a:r>
              <a:rPr lang="nl-NL" dirty="0" smtClean="0"/>
              <a:t> </a:t>
            </a:r>
            <a:r>
              <a:rPr lang="nl-NL" dirty="0" err="1" smtClean="0"/>
              <a:t>against</a:t>
            </a:r>
            <a:r>
              <a:rPr lang="nl-NL" dirty="0" smtClean="0"/>
              <a:t>  mismanagement (</a:t>
            </a:r>
            <a:r>
              <a:rPr lang="nl-NL" dirty="0" err="1" smtClean="0"/>
              <a:t>a.o</a:t>
            </a:r>
            <a:r>
              <a:rPr lang="nl-NL" dirty="0" smtClean="0"/>
              <a:t>. </a:t>
            </a:r>
            <a:r>
              <a:rPr lang="nl-NL" dirty="0" err="1" smtClean="0"/>
              <a:t>excessive</a:t>
            </a:r>
            <a:r>
              <a:rPr lang="nl-NL" dirty="0" smtClean="0"/>
              <a:t> </a:t>
            </a:r>
            <a:r>
              <a:rPr lang="nl-NL" dirty="0" err="1" smtClean="0"/>
              <a:t>bonusses</a:t>
            </a:r>
            <a:r>
              <a:rPr lang="nl-NL" dirty="0" smtClean="0"/>
              <a:t> </a:t>
            </a:r>
            <a:r>
              <a:rPr lang="nl-NL" dirty="0" err="1" smtClean="0"/>
              <a:t>for</a:t>
            </a:r>
            <a:r>
              <a:rPr lang="nl-NL" dirty="0" smtClean="0"/>
              <a:t> management)</a:t>
            </a:r>
          </a:p>
          <a:p>
            <a:pPr fontAlgn="auto">
              <a:spcAft>
                <a:spcPts val="0"/>
              </a:spcAft>
              <a:defRPr/>
            </a:pPr>
            <a:r>
              <a:rPr lang="nl-NL" dirty="0" smtClean="0"/>
              <a:t>More attention </a:t>
            </a:r>
            <a:r>
              <a:rPr lang="nl-NL" dirty="0" err="1" smtClean="0"/>
              <a:t>for</a:t>
            </a:r>
            <a:r>
              <a:rPr lang="nl-NL" dirty="0" smtClean="0"/>
              <a:t> compliance </a:t>
            </a:r>
            <a:r>
              <a:rPr lang="nl-NL" dirty="0" err="1" smtClean="0"/>
              <a:t>with</a:t>
            </a:r>
            <a:r>
              <a:rPr lang="nl-NL" dirty="0" smtClean="0"/>
              <a:t> </a:t>
            </a:r>
            <a:r>
              <a:rPr lang="nl-NL" dirty="0" err="1" smtClean="0"/>
              <a:t>existing</a:t>
            </a:r>
            <a:r>
              <a:rPr lang="nl-NL" dirty="0" smtClean="0"/>
              <a:t> </a:t>
            </a:r>
            <a:r>
              <a:rPr lang="nl-NL" dirty="0" err="1" smtClean="0"/>
              <a:t>legislation</a:t>
            </a:r>
            <a:r>
              <a:rPr lang="nl-NL" dirty="0" smtClean="0"/>
              <a:t> (</a:t>
            </a:r>
            <a:r>
              <a:rPr lang="nl-NL" dirty="0" err="1" smtClean="0"/>
              <a:t>including</a:t>
            </a:r>
            <a:r>
              <a:rPr lang="nl-NL" dirty="0" smtClean="0"/>
              <a:t> court cases)</a:t>
            </a:r>
          </a:p>
          <a:p>
            <a:pPr fontAlgn="auto">
              <a:spcAft>
                <a:spcPts val="0"/>
              </a:spcAft>
              <a:defRPr/>
            </a:pPr>
            <a:r>
              <a:rPr lang="nl-NL" dirty="0" err="1" smtClean="0"/>
              <a:t>Organising</a:t>
            </a:r>
            <a:r>
              <a:rPr lang="nl-NL" dirty="0" smtClean="0"/>
              <a:t> in sectors </a:t>
            </a:r>
            <a:r>
              <a:rPr lang="nl-NL" dirty="0" err="1" smtClean="0"/>
              <a:t>with</a:t>
            </a:r>
            <a:r>
              <a:rPr lang="nl-NL" dirty="0" smtClean="0"/>
              <a:t> </a:t>
            </a:r>
            <a:r>
              <a:rPr lang="nl-NL" dirty="0" err="1" smtClean="0"/>
              <a:t>many</a:t>
            </a:r>
            <a:r>
              <a:rPr lang="nl-NL" dirty="0" smtClean="0"/>
              <a:t> low </a:t>
            </a:r>
            <a:r>
              <a:rPr lang="nl-NL" dirty="0" err="1" smtClean="0"/>
              <a:t>payed</a:t>
            </a:r>
            <a:r>
              <a:rPr lang="nl-NL" dirty="0" smtClean="0"/>
              <a:t> </a:t>
            </a:r>
            <a:r>
              <a:rPr lang="nl-NL" dirty="0" err="1" smtClean="0"/>
              <a:t>workers</a:t>
            </a:r>
            <a:r>
              <a:rPr lang="nl-NL" dirty="0" smtClean="0"/>
              <a:t> (e.g. cleaning)</a:t>
            </a:r>
          </a:p>
          <a:p>
            <a:pPr fontAlgn="auto">
              <a:spcAft>
                <a:spcPts val="0"/>
              </a:spcAft>
              <a:defRPr/>
            </a:pPr>
            <a:r>
              <a:rPr lang="nl-NL" dirty="0" smtClean="0"/>
              <a:t>Court cases </a:t>
            </a:r>
            <a:r>
              <a:rPr lang="nl-NL" dirty="0" err="1" smtClean="0"/>
              <a:t>and</a:t>
            </a:r>
            <a:r>
              <a:rPr lang="nl-NL" dirty="0" smtClean="0"/>
              <a:t> </a:t>
            </a:r>
            <a:r>
              <a:rPr lang="nl-NL" dirty="0" err="1" smtClean="0"/>
              <a:t>massive</a:t>
            </a:r>
            <a:r>
              <a:rPr lang="nl-NL" dirty="0" smtClean="0"/>
              <a:t> </a:t>
            </a:r>
            <a:r>
              <a:rPr lang="nl-NL" dirty="0" err="1" smtClean="0"/>
              <a:t>publicity</a:t>
            </a:r>
            <a:r>
              <a:rPr lang="nl-NL" dirty="0" smtClean="0"/>
              <a:t> </a:t>
            </a:r>
            <a:r>
              <a:rPr lang="nl-NL" dirty="0" err="1" smtClean="0"/>
              <a:t>to</a:t>
            </a:r>
            <a:r>
              <a:rPr lang="nl-NL" dirty="0" smtClean="0"/>
              <a:t> </a:t>
            </a:r>
            <a:r>
              <a:rPr lang="nl-NL" dirty="0" err="1" smtClean="0"/>
              <a:t>enforce</a:t>
            </a:r>
            <a:r>
              <a:rPr lang="nl-NL" dirty="0" smtClean="0"/>
              <a:t> </a:t>
            </a:r>
            <a:r>
              <a:rPr lang="nl-NL" dirty="0" err="1" smtClean="0"/>
              <a:t>terms</a:t>
            </a:r>
            <a:r>
              <a:rPr lang="nl-NL" dirty="0" smtClean="0"/>
              <a:t> of </a:t>
            </a:r>
            <a:r>
              <a:rPr lang="nl-NL" dirty="0" err="1" smtClean="0"/>
              <a:t>employment</a:t>
            </a:r>
            <a:r>
              <a:rPr lang="nl-NL" dirty="0" smtClean="0"/>
              <a:t> </a:t>
            </a:r>
            <a:r>
              <a:rPr lang="nl-NL" dirty="0" err="1" smtClean="0"/>
              <a:t>for</a:t>
            </a:r>
            <a:r>
              <a:rPr lang="nl-NL" dirty="0" smtClean="0"/>
              <a:t> </a:t>
            </a:r>
            <a:r>
              <a:rPr lang="nl-NL" dirty="0" err="1" smtClean="0"/>
              <a:t>posted</a:t>
            </a:r>
            <a:r>
              <a:rPr lang="nl-NL" dirty="0" smtClean="0"/>
              <a:t> </a:t>
            </a:r>
            <a:r>
              <a:rPr lang="nl-NL" dirty="0" err="1" smtClean="0"/>
              <a:t>workers</a:t>
            </a:r>
            <a:endParaRPr lang="nl-NL" dirty="0" smtClean="0"/>
          </a:p>
          <a:p>
            <a:pPr fontAlgn="auto">
              <a:spcAft>
                <a:spcPts val="0"/>
              </a:spcAft>
              <a:defRPr/>
            </a:pPr>
            <a:r>
              <a:rPr lang="nl-NL" dirty="0" smtClean="0"/>
              <a:t>Court cases </a:t>
            </a:r>
            <a:r>
              <a:rPr lang="nl-NL" dirty="0" err="1" smtClean="0"/>
              <a:t>to</a:t>
            </a:r>
            <a:r>
              <a:rPr lang="nl-NL" dirty="0" smtClean="0"/>
              <a:t> block </a:t>
            </a:r>
            <a:r>
              <a:rPr lang="nl-NL" dirty="0" err="1" smtClean="0"/>
              <a:t>deterioration</a:t>
            </a:r>
            <a:r>
              <a:rPr lang="nl-NL" dirty="0" smtClean="0"/>
              <a:t> of </a:t>
            </a:r>
            <a:r>
              <a:rPr lang="nl-NL" dirty="0" err="1" smtClean="0"/>
              <a:t>employment</a:t>
            </a:r>
            <a:r>
              <a:rPr lang="nl-NL" dirty="0" smtClean="0"/>
              <a:t> </a:t>
            </a:r>
            <a:r>
              <a:rPr lang="nl-NL" dirty="0" err="1" smtClean="0"/>
              <a:t>standards</a:t>
            </a:r>
            <a:r>
              <a:rPr lang="nl-NL" dirty="0" smtClean="0"/>
              <a:t> (</a:t>
            </a:r>
            <a:r>
              <a:rPr lang="nl-NL" dirty="0" err="1" smtClean="0"/>
              <a:t>both</a:t>
            </a:r>
            <a:r>
              <a:rPr lang="nl-NL" dirty="0" smtClean="0"/>
              <a:t> </a:t>
            </a:r>
            <a:r>
              <a:rPr lang="nl-NL" dirty="0" err="1" smtClean="0"/>
              <a:t>by</a:t>
            </a:r>
            <a:r>
              <a:rPr lang="nl-NL" dirty="0" smtClean="0"/>
              <a:t> </a:t>
            </a:r>
            <a:r>
              <a:rPr lang="nl-NL" dirty="0" err="1" smtClean="0"/>
              <a:t>works</a:t>
            </a:r>
            <a:r>
              <a:rPr lang="nl-NL" dirty="0" smtClean="0"/>
              <a:t> </a:t>
            </a:r>
            <a:r>
              <a:rPr lang="nl-NL" dirty="0" err="1" smtClean="0"/>
              <a:t>councils</a:t>
            </a:r>
            <a:r>
              <a:rPr lang="nl-NL" dirty="0" smtClean="0"/>
              <a:t> </a:t>
            </a:r>
            <a:r>
              <a:rPr lang="nl-NL" dirty="0" err="1" smtClean="0"/>
              <a:t>and</a:t>
            </a:r>
            <a:r>
              <a:rPr lang="nl-NL" dirty="0" smtClean="0"/>
              <a:t> </a:t>
            </a:r>
            <a:r>
              <a:rPr lang="nl-NL" dirty="0" err="1" smtClean="0"/>
              <a:t>unions</a:t>
            </a:r>
            <a:r>
              <a:rPr lang="nl-NL" dirty="0" smtClean="0"/>
              <a:t>)</a:t>
            </a:r>
          </a:p>
          <a:p>
            <a:pPr marL="0" indent="0" fontAlgn="auto">
              <a:spcAft>
                <a:spcPts val="0"/>
              </a:spcAft>
              <a:buFont typeface="Arial" panose="020B0604020202020204" pitchFamily="34" charset="0"/>
              <a:buNone/>
              <a:defRPr/>
            </a:pPr>
            <a:endParaRPr lang="en-US" dirty="0"/>
          </a:p>
        </p:txBody>
      </p:sp>
    </p:spTree>
    <p:extLst>
      <p:ext uri="{BB962C8B-B14F-4D97-AF65-F5344CB8AC3E}">
        <p14:creationId xmlns:p14="http://schemas.microsoft.com/office/powerpoint/2010/main" val="17989748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 </a:t>
            </a:r>
            <a:r>
              <a:rPr lang="nl-BE" dirty="0" err="1" smtClean="0"/>
              <a:t>participative</a:t>
            </a:r>
            <a:r>
              <a:rPr lang="nl-BE" dirty="0" smtClean="0"/>
              <a:t> Europe</a:t>
            </a:r>
            <a:endParaRPr lang="nl-BE" dirty="0"/>
          </a:p>
        </p:txBody>
      </p:sp>
      <p:sp>
        <p:nvSpPr>
          <p:cNvPr id="3" name="Tijdelijke aanduiding voor tekst 2"/>
          <p:cNvSpPr>
            <a:spLocks noGrp="1"/>
          </p:cNvSpPr>
          <p:nvPr>
            <p:ph type="body" idx="1"/>
          </p:nvPr>
        </p:nvSpPr>
        <p:spPr/>
        <p:txBody>
          <a:bodyPr/>
          <a:lstStyle/>
          <a:p>
            <a:r>
              <a:rPr lang="nl-BE" sz="3600" dirty="0" smtClean="0"/>
              <a:t>Dr. Joe </a:t>
            </a:r>
            <a:r>
              <a:rPr lang="nl-BE" sz="3600" dirty="0" err="1" smtClean="0"/>
              <a:t>Greener</a:t>
            </a:r>
            <a:endParaRPr lang="nl-BE" sz="3600" dirty="0"/>
          </a:p>
        </p:txBody>
      </p:sp>
    </p:spTree>
    <p:extLst>
      <p:ext uri="{BB962C8B-B14F-4D97-AF65-F5344CB8AC3E}">
        <p14:creationId xmlns:p14="http://schemas.microsoft.com/office/powerpoint/2010/main" val="1074166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Participative Europe</a:t>
            </a:r>
            <a:endParaRPr lang="en-GB" dirty="0"/>
          </a:p>
        </p:txBody>
      </p:sp>
      <p:sp>
        <p:nvSpPr>
          <p:cNvPr id="3" name="Subtitle 2"/>
          <p:cNvSpPr>
            <a:spLocks noGrp="1"/>
          </p:cNvSpPr>
          <p:nvPr>
            <p:ph type="subTitle" idx="1"/>
          </p:nvPr>
        </p:nvSpPr>
        <p:spPr/>
        <p:txBody>
          <a:bodyPr>
            <a:normAutofit fontScale="92500" lnSpcReduction="20000"/>
          </a:bodyPr>
          <a:lstStyle/>
          <a:p>
            <a:r>
              <a:rPr lang="en-GB" dirty="0" smtClean="0"/>
              <a:t>Joe Greener, Liverpool Hope University, Dep. Of Social Work, Care and Justice</a:t>
            </a:r>
            <a:endParaRPr lang="en-GB" dirty="0"/>
          </a:p>
        </p:txBody>
      </p:sp>
    </p:spTree>
    <p:extLst>
      <p:ext uri="{BB962C8B-B14F-4D97-AF65-F5344CB8AC3E}">
        <p14:creationId xmlns:p14="http://schemas.microsoft.com/office/powerpoint/2010/main" val="12394131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sz="quarter" idx="1"/>
          </p:nvPr>
        </p:nvSpPr>
        <p:spPr/>
        <p:txBody>
          <a:bodyPr/>
          <a:lstStyle/>
          <a:p>
            <a:r>
              <a:rPr lang="en-GB" dirty="0" smtClean="0"/>
              <a:t>Liberal democracy versus participatory democracy</a:t>
            </a:r>
          </a:p>
          <a:p>
            <a:r>
              <a:rPr lang="en-GB" dirty="0" smtClean="0"/>
              <a:t>Democratic deficit and Europe today</a:t>
            </a:r>
          </a:p>
          <a:p>
            <a:r>
              <a:rPr lang="en-GB" dirty="0" smtClean="0"/>
              <a:t>Improving participation in a new Europe</a:t>
            </a:r>
          </a:p>
          <a:p>
            <a:r>
              <a:rPr lang="en-GB" dirty="0" smtClean="0"/>
              <a:t>Social Work Action Network example</a:t>
            </a:r>
          </a:p>
        </p:txBody>
      </p:sp>
    </p:spTree>
    <p:extLst>
      <p:ext uri="{BB962C8B-B14F-4D97-AF65-F5344CB8AC3E}">
        <p14:creationId xmlns:p14="http://schemas.microsoft.com/office/powerpoint/2010/main" val="40731227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quarter" idx="1"/>
          </p:nvPr>
        </p:nvSpPr>
        <p:spPr/>
        <p:txBody>
          <a:bodyPr>
            <a:normAutofit fontScale="92500" lnSpcReduction="10000"/>
          </a:bodyPr>
          <a:lstStyle/>
          <a:p>
            <a:pPr marL="0" indent="0" algn="ctr">
              <a:buNone/>
            </a:pPr>
            <a:r>
              <a:rPr lang="en-GB" dirty="0" smtClean="0"/>
              <a:t>Many of the institutional developments which created the European Union were primarily geared towards improving the profitability and competitiveness of European MNCs </a:t>
            </a:r>
          </a:p>
          <a:p>
            <a:pPr marL="0" indent="0" algn="ctr">
              <a:buNone/>
            </a:pPr>
            <a:endParaRPr lang="en-GB" dirty="0"/>
          </a:p>
          <a:p>
            <a:pPr marL="0" indent="0" algn="ctr">
              <a:buNone/>
            </a:pPr>
            <a:r>
              <a:rPr lang="en-GB" b="1" u="sng" dirty="0" smtClean="0"/>
              <a:t>OR</a:t>
            </a:r>
          </a:p>
          <a:p>
            <a:pPr marL="0" indent="0" algn="ctr">
              <a:buNone/>
            </a:pPr>
            <a:endParaRPr lang="en-GB" dirty="0"/>
          </a:p>
          <a:p>
            <a:pPr marL="0" indent="0" algn="ctr">
              <a:buNone/>
            </a:pPr>
            <a:r>
              <a:rPr lang="en-GB" dirty="0" smtClean="0"/>
              <a:t>Europe is an organisation promoting a close bond between different nation states in order to improve the welfare, wellbeing, potentialities and rights of European citizens</a:t>
            </a:r>
            <a:endParaRPr lang="en-GB" dirty="0"/>
          </a:p>
        </p:txBody>
      </p:sp>
    </p:spTree>
    <p:extLst>
      <p:ext uri="{BB962C8B-B14F-4D97-AF65-F5344CB8AC3E}">
        <p14:creationId xmlns:p14="http://schemas.microsoft.com/office/powerpoint/2010/main" val="40161852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Liberal democracy versus participatory </a:t>
            </a:r>
            <a:r>
              <a:rPr lang="en-GB" dirty="0" smtClean="0"/>
              <a:t>democracy (</a:t>
            </a:r>
            <a:r>
              <a:rPr lang="en-GB" dirty="0" err="1" smtClean="0"/>
              <a:t>della</a:t>
            </a:r>
            <a:r>
              <a:rPr lang="en-GB" dirty="0" smtClean="0"/>
              <a:t> </a:t>
            </a:r>
            <a:r>
              <a:rPr lang="en-GB" dirty="0" err="1" smtClean="0"/>
              <a:t>Porta</a:t>
            </a:r>
            <a:r>
              <a:rPr lang="en-GB" dirty="0" smtClean="0"/>
              <a:t> 2013)</a:t>
            </a:r>
            <a:endParaRPr lang="en-GB" dirty="0"/>
          </a:p>
        </p:txBody>
      </p:sp>
      <p:sp>
        <p:nvSpPr>
          <p:cNvPr id="5" name="Content Placeholder 4"/>
          <p:cNvSpPr>
            <a:spLocks noGrp="1"/>
          </p:cNvSpPr>
          <p:nvPr>
            <p:ph sz="quarter" idx="1"/>
          </p:nvPr>
        </p:nvSpPr>
        <p:spPr>
          <a:xfrm>
            <a:off x="304800" y="1676400"/>
            <a:ext cx="8534400" cy="5029200"/>
          </a:xfrm>
        </p:spPr>
        <p:txBody>
          <a:bodyPr>
            <a:normAutofit fontScale="77500" lnSpcReduction="20000"/>
          </a:bodyPr>
          <a:lstStyle/>
          <a:p>
            <a:r>
              <a:rPr lang="en-GB" dirty="0"/>
              <a:t>Liberal </a:t>
            </a:r>
            <a:r>
              <a:rPr lang="en-GB" dirty="0" smtClean="0"/>
              <a:t>democracy: </a:t>
            </a:r>
          </a:p>
          <a:p>
            <a:pPr lvl="1"/>
            <a:r>
              <a:rPr lang="en-GB" dirty="0" smtClean="0"/>
              <a:t>Formal </a:t>
            </a:r>
            <a:r>
              <a:rPr lang="en-GB" dirty="0"/>
              <a:t>equality </a:t>
            </a:r>
          </a:p>
          <a:p>
            <a:pPr lvl="1"/>
            <a:r>
              <a:rPr lang="en-GB" dirty="0" smtClean="0"/>
              <a:t>representation </a:t>
            </a:r>
            <a:r>
              <a:rPr lang="en-GB" dirty="0"/>
              <a:t>in </a:t>
            </a:r>
            <a:r>
              <a:rPr lang="en-GB" dirty="0" smtClean="0"/>
              <a:t>bureaucracies</a:t>
            </a:r>
          </a:p>
          <a:p>
            <a:pPr lvl="1"/>
            <a:r>
              <a:rPr lang="en-GB" dirty="0" smtClean="0"/>
              <a:t>Institutional political processes in and of themselves are favoured instead of civil society</a:t>
            </a:r>
          </a:p>
          <a:p>
            <a:r>
              <a:rPr lang="en-GB" dirty="0" smtClean="0"/>
              <a:t>Participative democracy:</a:t>
            </a:r>
          </a:p>
          <a:p>
            <a:pPr lvl="1"/>
            <a:r>
              <a:rPr lang="en-GB" dirty="0"/>
              <a:t>C</a:t>
            </a:r>
            <a:r>
              <a:rPr lang="en-GB" dirty="0" smtClean="0"/>
              <a:t>itizens in </a:t>
            </a:r>
            <a:r>
              <a:rPr lang="en-GB" dirty="0"/>
              <a:t>touch with decision making process in everyday life </a:t>
            </a:r>
            <a:endParaRPr lang="en-GB" dirty="0" smtClean="0"/>
          </a:p>
          <a:p>
            <a:pPr lvl="1"/>
            <a:r>
              <a:rPr lang="en-GB" dirty="0" smtClean="0"/>
              <a:t>Transparency in political organisations</a:t>
            </a:r>
            <a:endParaRPr lang="en-GB" dirty="0"/>
          </a:p>
          <a:p>
            <a:pPr lvl="1"/>
            <a:r>
              <a:rPr lang="en-GB" dirty="0" smtClean="0"/>
              <a:t>Fiscal </a:t>
            </a:r>
            <a:r>
              <a:rPr lang="en-GB" dirty="0"/>
              <a:t>freedom and manoeuvrability</a:t>
            </a:r>
          </a:p>
          <a:p>
            <a:pPr lvl="1"/>
            <a:r>
              <a:rPr lang="en-GB" dirty="0" smtClean="0"/>
              <a:t>Multiple </a:t>
            </a:r>
            <a:r>
              <a:rPr lang="en-GB" dirty="0"/>
              <a:t>and varied forms of </a:t>
            </a:r>
            <a:r>
              <a:rPr lang="en-GB" dirty="0" smtClean="0"/>
              <a:t>participation</a:t>
            </a:r>
          </a:p>
          <a:p>
            <a:pPr lvl="1"/>
            <a:r>
              <a:rPr lang="en-GB" dirty="0" smtClean="0"/>
              <a:t>Inclusive of minority interests</a:t>
            </a:r>
            <a:endParaRPr lang="en-GB" dirty="0"/>
          </a:p>
          <a:p>
            <a:r>
              <a:rPr lang="en-GB" dirty="0"/>
              <a:t>Participatory democracy sees the formation of collective identities as exogenous to democratic processes – in other words they emerge in society and then find articulation in political </a:t>
            </a:r>
            <a:r>
              <a:rPr lang="en-GB" dirty="0" smtClean="0"/>
              <a:t>institutions</a:t>
            </a:r>
            <a:endParaRPr lang="en-GB" dirty="0"/>
          </a:p>
        </p:txBody>
      </p:sp>
    </p:spTree>
    <p:extLst>
      <p:ext uri="{BB962C8B-B14F-4D97-AF65-F5344CB8AC3E}">
        <p14:creationId xmlns:p14="http://schemas.microsoft.com/office/powerpoint/2010/main" val="903710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rrowheads="1"/>
          </p:cNvSpPr>
          <p:nvPr>
            <p:ph type="ctrTitle"/>
            <p:custDataLst>
              <p:tags r:id="rId1"/>
            </p:custDataLst>
          </p:nvPr>
        </p:nvSpPr>
        <p:spPr>
          <a:xfrm>
            <a:off x="323850" y="1798638"/>
            <a:ext cx="7488238" cy="1198562"/>
          </a:xfrm>
        </p:spPr>
        <p:txBody>
          <a:bodyPr/>
          <a:lstStyle/>
          <a:p>
            <a:pPr>
              <a:buFontTx/>
              <a:buNone/>
            </a:pPr>
            <a:r>
              <a:rPr lang="fr-FR" smtClean="0">
                <a:solidFill>
                  <a:schemeClr val="bg1"/>
                </a:solidFill>
              </a:rPr>
              <a:t>Le</a:t>
            </a:r>
            <a:r>
              <a:rPr lang="fr-FR" altLang="ja-JP" smtClean="0">
                <a:solidFill>
                  <a:schemeClr val="bg1"/>
                </a:solidFill>
                <a:ea typeface="ＭＳ Ｐゴシック" pitchFamily="34" charset="-128"/>
              </a:rPr>
              <a:t> dialogue social européen :</a:t>
            </a:r>
            <a:br>
              <a:rPr lang="fr-FR" altLang="ja-JP" smtClean="0">
                <a:solidFill>
                  <a:schemeClr val="bg1"/>
                </a:solidFill>
                <a:ea typeface="ＭＳ Ｐゴシック" pitchFamily="34" charset="-128"/>
              </a:rPr>
            </a:br>
            <a:r>
              <a:rPr lang="fr-FR" altLang="ja-JP" smtClean="0">
                <a:solidFill>
                  <a:schemeClr val="bg1"/>
                </a:solidFill>
                <a:ea typeface="ＭＳ Ｐゴシック" pitchFamily="34" charset="-128"/>
              </a:rPr>
              <a:t>Horizons et limites</a:t>
            </a:r>
            <a:endParaRPr lang="fr-FR" smtClean="0">
              <a:solidFill>
                <a:schemeClr val="bg1"/>
              </a:solidFill>
            </a:endParaRPr>
          </a:p>
        </p:txBody>
      </p:sp>
      <p:sp>
        <p:nvSpPr>
          <p:cNvPr id="6" name="Rectangle 2"/>
          <p:cNvSpPr txBox="1">
            <a:spLocks noRot="1" noChangeArrowheads="1"/>
          </p:cNvSpPr>
          <p:nvPr>
            <p:custDataLst>
              <p:tags r:id="rId2"/>
            </p:custDataLst>
          </p:nvPr>
        </p:nvSpPr>
        <p:spPr bwMode="auto">
          <a:xfrm>
            <a:off x="323850" y="5032375"/>
            <a:ext cx="5686425" cy="1246188"/>
          </a:xfrm>
          <a:prstGeom prst="rect">
            <a:avLst/>
          </a:prstGeom>
          <a:solidFill>
            <a:schemeClr val="bg1"/>
          </a:solidFill>
          <a:ln>
            <a:noFill/>
          </a:ln>
          <a:effectLst/>
        </p:spPr>
        <p:txBody>
          <a:bodyPr lIns="0" tIns="0" rIns="0" bIns="0">
            <a:spAutoFit/>
          </a:bodyPr>
          <a:lstStyle>
            <a:lvl1pPr algn="l" rtl="0" eaLnBrk="1" fontAlgn="base" hangingPunct="1">
              <a:spcBef>
                <a:spcPct val="20000"/>
              </a:spcBef>
              <a:spcAft>
                <a:spcPct val="0"/>
              </a:spcAft>
              <a:buClr>
                <a:srgbClr val="00AEEF"/>
              </a:buClr>
              <a:buSzPct val="80000"/>
              <a:buFont typeface="Arial" charset="0"/>
              <a:buNone/>
              <a:defRPr sz="3300">
                <a:solidFill>
                  <a:schemeClr val="tx2"/>
                </a:solidFill>
                <a:latin typeface="+mj-lt"/>
                <a:ea typeface="+mj-ea"/>
                <a:cs typeface="+mj-cs"/>
              </a:defRPr>
            </a:lvl1pPr>
            <a:lvl2pPr algn="l" rtl="0" eaLnBrk="1" fontAlgn="base" hangingPunct="1">
              <a:spcBef>
                <a:spcPct val="0"/>
              </a:spcBef>
              <a:spcAft>
                <a:spcPct val="0"/>
              </a:spcAft>
              <a:defRPr sz="2500">
                <a:solidFill>
                  <a:srgbClr val="FFFFFF"/>
                </a:solidFill>
                <a:latin typeface="Arial" charset="0"/>
              </a:defRPr>
            </a:lvl2pPr>
            <a:lvl3pPr algn="l" rtl="0" eaLnBrk="1" fontAlgn="base" hangingPunct="1">
              <a:spcBef>
                <a:spcPct val="0"/>
              </a:spcBef>
              <a:spcAft>
                <a:spcPct val="0"/>
              </a:spcAft>
              <a:defRPr sz="2500">
                <a:solidFill>
                  <a:srgbClr val="FFFFFF"/>
                </a:solidFill>
                <a:latin typeface="Arial" charset="0"/>
              </a:defRPr>
            </a:lvl3pPr>
            <a:lvl4pPr algn="l" rtl="0" eaLnBrk="1" fontAlgn="base" hangingPunct="1">
              <a:spcBef>
                <a:spcPct val="0"/>
              </a:spcBef>
              <a:spcAft>
                <a:spcPct val="0"/>
              </a:spcAft>
              <a:defRPr sz="2500">
                <a:solidFill>
                  <a:srgbClr val="FFFFFF"/>
                </a:solidFill>
                <a:latin typeface="Arial" charset="0"/>
              </a:defRPr>
            </a:lvl4pPr>
            <a:lvl5pPr algn="l" rtl="0" eaLnBrk="1" fontAlgn="base" hangingPunct="1">
              <a:spcBef>
                <a:spcPct val="0"/>
              </a:spcBef>
              <a:spcAft>
                <a:spcPct val="0"/>
              </a:spcAft>
              <a:defRPr sz="2500">
                <a:solidFill>
                  <a:srgbClr val="FFFFFF"/>
                </a:solidFill>
                <a:latin typeface="Arial" charset="0"/>
              </a:defRPr>
            </a:lvl5pPr>
            <a:lvl6pPr marL="457200" algn="l" rtl="0" eaLnBrk="1" fontAlgn="base" hangingPunct="1">
              <a:spcBef>
                <a:spcPct val="0"/>
              </a:spcBef>
              <a:spcAft>
                <a:spcPct val="0"/>
              </a:spcAft>
              <a:defRPr sz="2500">
                <a:solidFill>
                  <a:srgbClr val="FFFFFF"/>
                </a:solidFill>
                <a:latin typeface="Arial" charset="0"/>
              </a:defRPr>
            </a:lvl6pPr>
            <a:lvl7pPr marL="914400" algn="l" rtl="0" eaLnBrk="1" fontAlgn="base" hangingPunct="1">
              <a:spcBef>
                <a:spcPct val="0"/>
              </a:spcBef>
              <a:spcAft>
                <a:spcPct val="0"/>
              </a:spcAft>
              <a:defRPr sz="2500">
                <a:solidFill>
                  <a:srgbClr val="FFFFFF"/>
                </a:solidFill>
                <a:latin typeface="Arial" charset="0"/>
              </a:defRPr>
            </a:lvl7pPr>
            <a:lvl8pPr marL="1371600" algn="l" rtl="0" eaLnBrk="1" fontAlgn="base" hangingPunct="1">
              <a:spcBef>
                <a:spcPct val="0"/>
              </a:spcBef>
              <a:spcAft>
                <a:spcPct val="0"/>
              </a:spcAft>
              <a:defRPr sz="2500">
                <a:solidFill>
                  <a:srgbClr val="FFFFFF"/>
                </a:solidFill>
                <a:latin typeface="Arial" charset="0"/>
              </a:defRPr>
            </a:lvl8pPr>
            <a:lvl9pPr marL="1828800" algn="l" rtl="0" eaLnBrk="1" fontAlgn="base" hangingPunct="1">
              <a:spcBef>
                <a:spcPct val="0"/>
              </a:spcBef>
              <a:spcAft>
                <a:spcPct val="0"/>
              </a:spcAft>
              <a:defRPr sz="2500">
                <a:solidFill>
                  <a:srgbClr val="FFFFFF"/>
                </a:solidFill>
                <a:latin typeface="Arial" charset="0"/>
              </a:defRPr>
            </a:lvl9pPr>
          </a:lstStyle>
          <a:p>
            <a:pPr>
              <a:defRPr/>
            </a:pPr>
            <a:r>
              <a:rPr lang="fr-FR" dirty="0" smtClean="0">
                <a:solidFill>
                  <a:srgbClr val="C4D9E4">
                    <a:lumMod val="10000"/>
                  </a:srgbClr>
                </a:solidFill>
              </a:rPr>
              <a:t/>
            </a:r>
            <a:br>
              <a:rPr lang="fr-FR" dirty="0" smtClean="0">
                <a:solidFill>
                  <a:srgbClr val="C4D9E4">
                    <a:lumMod val="10000"/>
                  </a:srgbClr>
                </a:solidFill>
              </a:rPr>
            </a:br>
            <a:r>
              <a:rPr lang="fr-FR" sz="1600" dirty="0" smtClean="0">
                <a:solidFill>
                  <a:srgbClr val="C4D9E4">
                    <a:lumMod val="10000"/>
                  </a:srgbClr>
                </a:solidFill>
              </a:rPr>
              <a:t>Christophe Degryse</a:t>
            </a:r>
            <a:br>
              <a:rPr lang="fr-FR" sz="1600" dirty="0" smtClean="0">
                <a:solidFill>
                  <a:srgbClr val="C4D9E4">
                    <a:lumMod val="10000"/>
                  </a:srgbClr>
                </a:solidFill>
              </a:rPr>
            </a:br>
            <a:r>
              <a:rPr lang="fr-FR" sz="1600" dirty="0" smtClean="0">
                <a:solidFill>
                  <a:srgbClr val="C4D9E4">
                    <a:lumMod val="10000"/>
                  </a:srgbClr>
                </a:solidFill>
              </a:rPr>
              <a:t/>
            </a:r>
            <a:br>
              <a:rPr lang="fr-FR" sz="1600" dirty="0" smtClean="0">
                <a:solidFill>
                  <a:srgbClr val="C4D9E4">
                    <a:lumMod val="10000"/>
                  </a:srgbClr>
                </a:solidFill>
              </a:rPr>
            </a:br>
            <a:r>
              <a:rPr lang="fr-FR" sz="1600" dirty="0" smtClean="0">
                <a:solidFill>
                  <a:srgbClr val="C4D9E4">
                    <a:lumMod val="10000"/>
                  </a:srgbClr>
                </a:solidFill>
              </a:rPr>
              <a:t>Madrid, 24 avril 2014 </a:t>
            </a:r>
            <a:endParaRPr lang="fr-FR" dirty="0">
              <a:solidFill>
                <a:srgbClr val="C4D9E4">
                  <a:lumMod val="10000"/>
                </a:srgbClr>
              </a:solidFill>
            </a:endParaRPr>
          </a:p>
        </p:txBody>
      </p:sp>
    </p:spTree>
    <p:extLst>
      <p:ext uri="{BB962C8B-B14F-4D97-AF65-F5344CB8AC3E}">
        <p14:creationId xmlns:p14="http://schemas.microsoft.com/office/powerpoint/2010/main" val="177825862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Democratic deficit and Europe today</a:t>
            </a:r>
          </a:p>
        </p:txBody>
      </p:sp>
      <p:sp>
        <p:nvSpPr>
          <p:cNvPr id="3" name="Content Placeholder 2"/>
          <p:cNvSpPr>
            <a:spLocks noGrp="1"/>
          </p:cNvSpPr>
          <p:nvPr>
            <p:ph sz="quarter" idx="1"/>
          </p:nvPr>
        </p:nvSpPr>
        <p:spPr>
          <a:xfrm>
            <a:off x="304800" y="1600200"/>
            <a:ext cx="8610600" cy="4953000"/>
          </a:xfrm>
        </p:spPr>
        <p:txBody>
          <a:bodyPr>
            <a:normAutofit lnSpcReduction="10000"/>
          </a:bodyPr>
          <a:lstStyle/>
          <a:p>
            <a:r>
              <a:rPr lang="en-GB" dirty="0"/>
              <a:t>The notion of Europe as an </a:t>
            </a:r>
            <a:r>
              <a:rPr lang="en-GB" dirty="0" smtClean="0"/>
              <a:t>beneficial and prosperity securing </a:t>
            </a:r>
            <a:r>
              <a:rPr lang="en-GB" dirty="0"/>
              <a:t>political community has eroded </a:t>
            </a:r>
            <a:endParaRPr lang="en-GB" dirty="0" smtClean="0"/>
          </a:p>
          <a:p>
            <a:pPr lvl="1"/>
            <a:r>
              <a:rPr lang="en-GB" dirty="0" smtClean="0"/>
              <a:t>Bailout </a:t>
            </a:r>
            <a:r>
              <a:rPr lang="en-GB" dirty="0"/>
              <a:t>policies have saved the financial system at the cost </a:t>
            </a:r>
            <a:r>
              <a:rPr lang="en-GB" dirty="0" smtClean="0"/>
              <a:t>of </a:t>
            </a:r>
            <a:r>
              <a:rPr lang="en-GB" dirty="0"/>
              <a:t>labour </a:t>
            </a:r>
          </a:p>
          <a:p>
            <a:pPr lvl="1"/>
            <a:r>
              <a:rPr lang="en-GB" dirty="0"/>
              <a:t>2011 until 2012 there were more than 4 million more people living in poverty in the member states (ACW 2014: 6)</a:t>
            </a:r>
          </a:p>
          <a:p>
            <a:pPr lvl="1"/>
            <a:r>
              <a:rPr lang="en-GB" dirty="0"/>
              <a:t>The effects of the crisis are having serious effects on the potentialities of people across the member </a:t>
            </a:r>
            <a:r>
              <a:rPr lang="en-GB" dirty="0" smtClean="0"/>
              <a:t>states</a:t>
            </a:r>
          </a:p>
          <a:p>
            <a:pPr lvl="1"/>
            <a:r>
              <a:rPr lang="en-GB" dirty="0" smtClean="0"/>
              <a:t>Political polarisation – expanding left and right wing criticisms of the European project</a:t>
            </a:r>
          </a:p>
          <a:p>
            <a:pPr lvl="1"/>
            <a:r>
              <a:rPr lang="en-GB" dirty="0" smtClean="0"/>
              <a:t>Longer term problems (i.e. election turnout)</a:t>
            </a:r>
            <a:endParaRPr lang="en-GB" dirty="0"/>
          </a:p>
          <a:p>
            <a:endParaRPr lang="en-GB" dirty="0"/>
          </a:p>
        </p:txBody>
      </p:sp>
    </p:spTree>
    <p:extLst>
      <p:ext uri="{BB962C8B-B14F-4D97-AF65-F5344CB8AC3E}">
        <p14:creationId xmlns:p14="http://schemas.microsoft.com/office/powerpoint/2010/main" val="25035303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Improving participation in Europe</a:t>
            </a:r>
            <a:endParaRPr lang="en-GB" dirty="0"/>
          </a:p>
        </p:txBody>
      </p:sp>
      <p:sp>
        <p:nvSpPr>
          <p:cNvPr id="3" name="Content Placeholder 2"/>
          <p:cNvSpPr>
            <a:spLocks noGrp="1"/>
          </p:cNvSpPr>
          <p:nvPr>
            <p:ph sz="quarter" idx="1"/>
          </p:nvPr>
        </p:nvSpPr>
        <p:spPr>
          <a:xfrm>
            <a:off x="381000" y="1600200"/>
            <a:ext cx="8385048" cy="4876800"/>
          </a:xfrm>
        </p:spPr>
        <p:txBody>
          <a:bodyPr>
            <a:normAutofit fontScale="92500" lnSpcReduction="10000"/>
          </a:bodyPr>
          <a:lstStyle/>
          <a:p>
            <a:r>
              <a:rPr lang="en-GB" dirty="0" smtClean="0"/>
              <a:t>We need a ‘New Europe’: </a:t>
            </a:r>
          </a:p>
          <a:p>
            <a:pPr lvl="1"/>
            <a:r>
              <a:rPr lang="en-GB" dirty="0" smtClean="0"/>
              <a:t>An institutional and governmental context which promotes and secures the possibilities for groups, communities and localities to be involved in all levels of political processes </a:t>
            </a:r>
          </a:p>
          <a:p>
            <a:pPr lvl="1"/>
            <a:r>
              <a:rPr lang="en-GB" dirty="0" smtClean="0"/>
              <a:t>Promote real inclusiveness rather than representativeness within political institutions (</a:t>
            </a:r>
            <a:r>
              <a:rPr lang="en-GB" dirty="0" err="1" smtClean="0"/>
              <a:t>Postle</a:t>
            </a:r>
            <a:r>
              <a:rPr lang="en-GB" dirty="0" smtClean="0"/>
              <a:t> and Beresford 2007)</a:t>
            </a:r>
          </a:p>
          <a:p>
            <a:pPr lvl="1"/>
            <a:r>
              <a:rPr lang="en-GB" dirty="0" smtClean="0"/>
              <a:t>Remove barriers and enable people to participate fully in everyday life and in all types of political action</a:t>
            </a:r>
          </a:p>
          <a:p>
            <a:pPr lvl="1"/>
            <a:r>
              <a:rPr lang="en-GB" dirty="0" smtClean="0"/>
              <a:t>Stronger rights to engage in conventional and unconventional forms of political action</a:t>
            </a:r>
          </a:p>
          <a:p>
            <a:pPr lvl="1"/>
            <a:r>
              <a:rPr lang="en-GB" dirty="0" smtClean="0"/>
              <a:t>‘Deliberative’ democracy – the need for  European wide debate and discussion about appropriate public policy</a:t>
            </a:r>
          </a:p>
          <a:p>
            <a:endParaRPr lang="en-GB" dirty="0" smtClean="0"/>
          </a:p>
          <a:p>
            <a:endParaRPr lang="en-GB" dirty="0" smtClean="0"/>
          </a:p>
          <a:p>
            <a:endParaRPr lang="en-GB" dirty="0"/>
          </a:p>
        </p:txBody>
      </p:sp>
    </p:spTree>
    <p:extLst>
      <p:ext uri="{BB962C8B-B14F-4D97-AF65-F5344CB8AC3E}">
        <p14:creationId xmlns:p14="http://schemas.microsoft.com/office/powerpoint/2010/main" val="27326645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Improving participation in Europe</a:t>
            </a:r>
          </a:p>
        </p:txBody>
      </p:sp>
      <p:sp>
        <p:nvSpPr>
          <p:cNvPr id="3" name="Content Placeholder 2"/>
          <p:cNvSpPr>
            <a:spLocks noGrp="1"/>
          </p:cNvSpPr>
          <p:nvPr>
            <p:ph sz="quarter" idx="1"/>
          </p:nvPr>
        </p:nvSpPr>
        <p:spPr/>
        <p:txBody>
          <a:bodyPr>
            <a:normAutofit fontScale="92500" lnSpcReduction="20000"/>
          </a:bodyPr>
          <a:lstStyle/>
          <a:p>
            <a:r>
              <a:rPr lang="en-GB" dirty="0" smtClean="0"/>
              <a:t>What can we do?</a:t>
            </a:r>
          </a:p>
          <a:p>
            <a:pPr lvl="1"/>
            <a:r>
              <a:rPr lang="en-GB" dirty="0" smtClean="0"/>
              <a:t>Developing </a:t>
            </a:r>
            <a:r>
              <a:rPr lang="en-GB" dirty="0"/>
              <a:t>and supporting </a:t>
            </a:r>
            <a:r>
              <a:rPr lang="en-GB" dirty="0" smtClean="0"/>
              <a:t>the range </a:t>
            </a:r>
            <a:r>
              <a:rPr lang="en-GB" dirty="0"/>
              <a:t>of social movements </a:t>
            </a:r>
            <a:r>
              <a:rPr lang="en-GB" dirty="0" smtClean="0"/>
              <a:t>(combining </a:t>
            </a:r>
            <a:r>
              <a:rPr lang="en-GB" dirty="0"/>
              <a:t>concerns of redistribution with </a:t>
            </a:r>
            <a:r>
              <a:rPr lang="en-GB" dirty="0" smtClean="0"/>
              <a:t>recognition)</a:t>
            </a:r>
          </a:p>
          <a:p>
            <a:pPr lvl="1"/>
            <a:r>
              <a:rPr lang="en-GB" dirty="0" smtClean="0"/>
              <a:t>Awareness </a:t>
            </a:r>
            <a:r>
              <a:rPr lang="en-GB" dirty="0"/>
              <a:t>of the continued scope for struggle and resistance within well established and newer social </a:t>
            </a:r>
            <a:r>
              <a:rPr lang="en-GB" dirty="0" smtClean="0"/>
              <a:t>structures</a:t>
            </a:r>
          </a:p>
          <a:p>
            <a:pPr lvl="1"/>
            <a:r>
              <a:rPr lang="en-GB" dirty="0" smtClean="0"/>
              <a:t>Promote ‘the alternative’</a:t>
            </a:r>
            <a:endParaRPr lang="en-GB" dirty="0"/>
          </a:p>
          <a:p>
            <a:pPr lvl="1"/>
            <a:r>
              <a:rPr lang="en-GB" dirty="0"/>
              <a:t>Share knowledge on ‘what works’ and think of non-traditional ways for resistance </a:t>
            </a:r>
          </a:p>
          <a:p>
            <a:pPr lvl="1"/>
            <a:r>
              <a:rPr lang="en-GB" dirty="0"/>
              <a:t>Organising local </a:t>
            </a:r>
            <a:r>
              <a:rPr lang="en-GB" dirty="0" smtClean="0"/>
              <a:t>campaigns into national and international ones</a:t>
            </a:r>
            <a:endParaRPr lang="en-GB" dirty="0"/>
          </a:p>
          <a:p>
            <a:pPr lvl="1"/>
            <a:r>
              <a:rPr lang="en-GB" dirty="0" smtClean="0"/>
              <a:t>Strong European </a:t>
            </a:r>
            <a:r>
              <a:rPr lang="en-GB" dirty="0"/>
              <a:t>research agenda which gives a voice to lay people</a:t>
            </a:r>
          </a:p>
          <a:p>
            <a:endParaRPr lang="en-GB" dirty="0"/>
          </a:p>
        </p:txBody>
      </p:sp>
    </p:spTree>
    <p:extLst>
      <p:ext uri="{BB962C8B-B14F-4D97-AF65-F5344CB8AC3E}">
        <p14:creationId xmlns:p14="http://schemas.microsoft.com/office/powerpoint/2010/main" val="34970149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Work Action Network</a:t>
            </a:r>
            <a:endParaRPr lang="en-GB" dirty="0"/>
          </a:p>
        </p:txBody>
      </p:sp>
      <p:sp>
        <p:nvSpPr>
          <p:cNvPr id="3" name="Content Placeholder 2"/>
          <p:cNvSpPr>
            <a:spLocks noGrp="1"/>
          </p:cNvSpPr>
          <p:nvPr>
            <p:ph sz="quarter" idx="1"/>
          </p:nvPr>
        </p:nvSpPr>
        <p:spPr>
          <a:xfrm>
            <a:off x="152400" y="1600200"/>
            <a:ext cx="6172200" cy="4953000"/>
          </a:xfrm>
        </p:spPr>
        <p:txBody>
          <a:bodyPr>
            <a:normAutofit/>
          </a:bodyPr>
          <a:lstStyle/>
          <a:p>
            <a:r>
              <a:rPr lang="en-GB" dirty="0" smtClean="0"/>
              <a:t>Aim is to offer an alternative to the dominant mode of social work </a:t>
            </a:r>
          </a:p>
          <a:p>
            <a:pPr lvl="1"/>
            <a:r>
              <a:rPr lang="en-GB" dirty="0"/>
              <a:t>S</a:t>
            </a:r>
            <a:r>
              <a:rPr lang="en-GB" dirty="0" smtClean="0"/>
              <a:t>tructurally based analyses of social problems leading to radical interventions</a:t>
            </a:r>
          </a:p>
          <a:p>
            <a:pPr lvl="1"/>
            <a:r>
              <a:rPr lang="en-GB" dirty="0" smtClean="0"/>
              <a:t>Reimagine social work role </a:t>
            </a:r>
          </a:p>
          <a:p>
            <a:pPr lvl="1"/>
            <a:r>
              <a:rPr lang="en-GB" dirty="0" smtClean="0"/>
              <a:t>SWAN works alongside existing social care, service user and carer organisations a well as with trade unions</a:t>
            </a:r>
          </a:p>
        </p:txBody>
      </p:sp>
      <p:pic>
        <p:nvPicPr>
          <p:cNvPr id="6146" name="Picture 2" descr="http://www.socialworkfuture.org/images/Demos/K.jpg"/>
          <p:cNvPicPr>
            <a:picLocks noChangeAspect="1" noChangeArrowheads="1"/>
          </p:cNvPicPr>
          <p:nvPr/>
        </p:nvPicPr>
        <p:blipFill>
          <a:blip r:embed="rId3"/>
          <a:srcRect/>
          <a:stretch>
            <a:fillRect/>
          </a:stretch>
        </p:blipFill>
        <p:spPr bwMode="auto">
          <a:xfrm>
            <a:off x="6502401" y="1981200"/>
            <a:ext cx="2641599" cy="1981200"/>
          </a:xfrm>
          <a:prstGeom prst="rect">
            <a:avLst/>
          </a:prstGeom>
          <a:noFill/>
        </p:spPr>
      </p:pic>
    </p:spTree>
    <p:extLst>
      <p:ext uri="{BB962C8B-B14F-4D97-AF65-F5344CB8AC3E}">
        <p14:creationId xmlns:p14="http://schemas.microsoft.com/office/powerpoint/2010/main" val="18965865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Work Action Network</a:t>
            </a:r>
            <a:endParaRPr lang="en-GB" dirty="0"/>
          </a:p>
        </p:txBody>
      </p:sp>
      <p:sp>
        <p:nvSpPr>
          <p:cNvPr id="3" name="Content Placeholder 2"/>
          <p:cNvSpPr>
            <a:spLocks noGrp="1"/>
          </p:cNvSpPr>
          <p:nvPr>
            <p:ph sz="quarter" idx="1"/>
          </p:nvPr>
        </p:nvSpPr>
        <p:spPr/>
        <p:txBody>
          <a:bodyPr>
            <a:normAutofit/>
          </a:bodyPr>
          <a:lstStyle/>
          <a:p>
            <a:r>
              <a:rPr lang="en-GB" dirty="0" smtClean="0"/>
              <a:t>Fosters participation in politics by engaging with a range of different ‘stakeholders’ in the social work process (Mental Health Charter)</a:t>
            </a:r>
          </a:p>
          <a:p>
            <a:r>
              <a:rPr lang="en-GB" dirty="0" smtClean="0"/>
              <a:t>Biggest attended social work conference in the UK</a:t>
            </a:r>
          </a:p>
          <a:p>
            <a:r>
              <a:rPr lang="en-GB" dirty="0" smtClean="0"/>
              <a:t>Links across world with a range of sister organisations (Brazil, Ireland, Hungary, Slovenia, Japan, SE Asia)</a:t>
            </a:r>
          </a:p>
          <a:p>
            <a:r>
              <a:rPr lang="en-GB" dirty="0" smtClean="0"/>
              <a:t>‘In defence of social work’ Pamphlet</a:t>
            </a:r>
          </a:p>
          <a:p>
            <a:pPr lvl="1"/>
            <a:endParaRPr lang="en-GB" dirty="0" smtClean="0"/>
          </a:p>
          <a:p>
            <a:pPr lvl="1"/>
            <a:endParaRPr lang="en-GB" dirty="0"/>
          </a:p>
        </p:txBody>
      </p:sp>
    </p:spTree>
    <p:extLst>
      <p:ext uri="{BB962C8B-B14F-4D97-AF65-F5344CB8AC3E}">
        <p14:creationId xmlns:p14="http://schemas.microsoft.com/office/powerpoint/2010/main" val="14500412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sz="quarter" idx="1"/>
          </p:nvPr>
        </p:nvSpPr>
        <p:spPr/>
        <p:txBody>
          <a:bodyPr/>
          <a:lstStyle/>
          <a:p>
            <a:r>
              <a:rPr lang="en-GB" dirty="0" smtClean="0"/>
              <a:t>Europe has always been a contradictory project – and therefore there is always scope for change in the positive direction</a:t>
            </a:r>
          </a:p>
          <a:p>
            <a:r>
              <a:rPr lang="en-GB" dirty="0"/>
              <a:t>W</a:t>
            </a:r>
            <a:r>
              <a:rPr lang="en-GB" dirty="0" smtClean="0"/>
              <a:t>ith crisis comes opportunity to reimagine the nature of the European project?</a:t>
            </a:r>
            <a:endParaRPr lang="en-GB" dirty="0"/>
          </a:p>
        </p:txBody>
      </p:sp>
    </p:spTree>
    <p:extLst>
      <p:ext uri="{BB962C8B-B14F-4D97-AF65-F5344CB8AC3E}">
        <p14:creationId xmlns:p14="http://schemas.microsoft.com/office/powerpoint/2010/main" val="16585304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sz="quarter" idx="1"/>
          </p:nvPr>
        </p:nvSpPr>
        <p:spPr/>
        <p:txBody>
          <a:bodyPr>
            <a:normAutofit fontScale="92500" lnSpcReduction="20000"/>
          </a:bodyPr>
          <a:lstStyle/>
          <a:p>
            <a:r>
              <a:rPr lang="en-GB" dirty="0" smtClean="0"/>
              <a:t>Social Work Action Network Website: </a:t>
            </a:r>
            <a:r>
              <a:rPr lang="en-GB" dirty="0" smtClean="0">
                <a:hlinkClick r:id="rId2"/>
              </a:rPr>
              <a:t>http://www.socialworkfuture.org/</a:t>
            </a:r>
            <a:endParaRPr lang="en-GB" dirty="0" smtClean="0"/>
          </a:p>
          <a:p>
            <a:r>
              <a:rPr lang="en-GB" dirty="0" err="1" smtClean="0"/>
              <a:t>Postle</a:t>
            </a:r>
            <a:r>
              <a:rPr lang="en-GB" dirty="0" smtClean="0"/>
              <a:t>, K., and Beresford, P. (2007) </a:t>
            </a:r>
            <a:r>
              <a:rPr lang="en-GB" dirty="0"/>
              <a:t>Capacity Building and the </a:t>
            </a:r>
            <a:r>
              <a:rPr lang="en-GB" dirty="0" err="1" smtClean="0"/>
              <a:t>Reconception</a:t>
            </a:r>
            <a:r>
              <a:rPr lang="en-GB" dirty="0"/>
              <a:t> </a:t>
            </a:r>
            <a:r>
              <a:rPr lang="en-GB" dirty="0" smtClean="0"/>
              <a:t>of </a:t>
            </a:r>
            <a:r>
              <a:rPr lang="en-GB" dirty="0"/>
              <a:t>Political Participation: A Role </a:t>
            </a:r>
            <a:r>
              <a:rPr lang="en-GB" dirty="0" smtClean="0"/>
              <a:t>for Social </a:t>
            </a:r>
            <a:r>
              <a:rPr lang="en-GB" dirty="0"/>
              <a:t>Care Workers</a:t>
            </a:r>
            <a:r>
              <a:rPr lang="en-GB" dirty="0" smtClean="0"/>
              <a:t>? British Journal of Social Work, </a:t>
            </a:r>
            <a:r>
              <a:rPr lang="en-GB" dirty="0"/>
              <a:t>37, </a:t>
            </a:r>
            <a:r>
              <a:rPr lang="en-GB" dirty="0" smtClean="0"/>
              <a:t>143–158.</a:t>
            </a:r>
          </a:p>
          <a:p>
            <a:r>
              <a:rPr lang="en-GB" dirty="0" err="1" smtClean="0"/>
              <a:t>Lavalette</a:t>
            </a:r>
            <a:r>
              <a:rPr lang="en-GB" dirty="0" smtClean="0"/>
              <a:t>, M. et al (2014) In Defence of Social Work: Why Michael Gove is Wrong. A Social Work Action Network Pamphlet</a:t>
            </a:r>
          </a:p>
          <a:p>
            <a:r>
              <a:rPr lang="en-GB" dirty="0" err="1"/>
              <a:t>d</a:t>
            </a:r>
            <a:r>
              <a:rPr lang="en-GB" dirty="0" err="1" smtClean="0"/>
              <a:t>ella</a:t>
            </a:r>
            <a:r>
              <a:rPr lang="en-GB" dirty="0" smtClean="0"/>
              <a:t> </a:t>
            </a:r>
            <a:r>
              <a:rPr lang="en-GB" dirty="0" err="1" smtClean="0"/>
              <a:t>Porta</a:t>
            </a:r>
            <a:r>
              <a:rPr lang="en-GB" dirty="0" smtClean="0"/>
              <a:t>, D. (2013) </a:t>
            </a:r>
            <a:r>
              <a:rPr lang="en-GB" dirty="0"/>
              <a:t>Can Democracy Be Saved?: Participation, Deliberation and Social </a:t>
            </a:r>
            <a:r>
              <a:rPr lang="en-GB" dirty="0" smtClean="0"/>
              <a:t>Movements.  London: Polity. </a:t>
            </a:r>
            <a:endParaRPr lang="en-GB" dirty="0"/>
          </a:p>
          <a:p>
            <a:endParaRPr lang="en-GB" dirty="0"/>
          </a:p>
        </p:txBody>
      </p:sp>
    </p:spTree>
    <p:extLst>
      <p:ext uri="{BB962C8B-B14F-4D97-AF65-F5344CB8AC3E}">
        <p14:creationId xmlns:p14="http://schemas.microsoft.com/office/powerpoint/2010/main" val="15589477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2313" y="3861048"/>
            <a:ext cx="7772400" cy="1907927"/>
          </a:xfrm>
        </p:spPr>
        <p:txBody>
          <a:bodyPr/>
          <a:lstStyle/>
          <a:p>
            <a:r>
              <a:rPr lang="nl-BE" dirty="0" err="1" smtClean="0"/>
              <a:t>civil</a:t>
            </a:r>
            <a:r>
              <a:rPr lang="nl-BE" dirty="0" smtClean="0"/>
              <a:t> </a:t>
            </a:r>
            <a:r>
              <a:rPr lang="nl-BE" dirty="0" err="1" smtClean="0"/>
              <a:t>dialogue</a:t>
            </a:r>
            <a:r>
              <a:rPr lang="nl-BE" dirty="0" smtClean="0"/>
              <a:t> </a:t>
            </a:r>
            <a:r>
              <a:rPr lang="nl-BE" dirty="0" smtClean="0"/>
              <a:t>IN ITALIE</a:t>
            </a:r>
            <a:endParaRPr lang="nl-BE" dirty="0"/>
          </a:p>
        </p:txBody>
      </p:sp>
      <p:sp>
        <p:nvSpPr>
          <p:cNvPr id="3" name="Tijdelijke aanduiding voor tekst 2"/>
          <p:cNvSpPr>
            <a:spLocks noGrp="1"/>
          </p:cNvSpPr>
          <p:nvPr>
            <p:ph type="body" idx="1"/>
          </p:nvPr>
        </p:nvSpPr>
        <p:spPr>
          <a:xfrm>
            <a:off x="683568" y="2348880"/>
            <a:ext cx="7772400" cy="1500187"/>
          </a:xfrm>
        </p:spPr>
        <p:txBody>
          <a:bodyPr>
            <a:normAutofit/>
          </a:bodyPr>
          <a:lstStyle/>
          <a:p>
            <a:r>
              <a:rPr lang="nl-BE" sz="3600" dirty="0"/>
              <a:t>Mauro </a:t>
            </a:r>
            <a:r>
              <a:rPr lang="nl-BE" sz="3600" dirty="0" err="1"/>
              <a:t>Giacosa</a:t>
            </a:r>
            <a:endParaRPr lang="nl-BE" sz="3600" dirty="0"/>
          </a:p>
        </p:txBody>
      </p:sp>
    </p:spTree>
    <p:extLst>
      <p:ext uri="{BB962C8B-B14F-4D97-AF65-F5344CB8AC3E}">
        <p14:creationId xmlns:p14="http://schemas.microsoft.com/office/powerpoint/2010/main" val="1538867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dirty="0" smtClean="0"/>
              <a:t>260 organizaciones</a:t>
            </a:r>
            <a:br>
              <a:rPr lang="it-IT" dirty="0" smtClean="0"/>
            </a:br>
            <a:r>
              <a:rPr lang="it-IT" dirty="0" smtClean="0"/>
              <a:t>(</a:t>
            </a:r>
            <a:r>
              <a:rPr lang="it-IT" cap="none" dirty="0" smtClean="0"/>
              <a:t>cooperativas, associationes)</a:t>
            </a:r>
            <a:endParaRPr lang="it-IT" dirty="0"/>
          </a:p>
        </p:txBody>
      </p:sp>
      <p:sp>
        <p:nvSpPr>
          <p:cNvPr id="3" name="Sottotitolo 2"/>
          <p:cNvSpPr>
            <a:spLocks noGrp="1"/>
          </p:cNvSpPr>
          <p:nvPr>
            <p:ph type="subTitle" idx="1"/>
          </p:nvPr>
        </p:nvSpPr>
        <p:spPr/>
        <p:txBody>
          <a:bodyPr/>
          <a:lstStyle/>
          <a:p>
            <a:r>
              <a:rPr lang="it-IT" dirty="0" smtClean="0"/>
              <a:t>Madrid, 24 abril 2014</a:t>
            </a:r>
            <a:endParaRPr lang="it-IT" dirty="0"/>
          </a:p>
        </p:txBody>
      </p:sp>
      <p:pic>
        <p:nvPicPr>
          <p:cNvPr id="4" name="Picture 2" descr="cnca colore"/>
          <p:cNvPicPr>
            <a:picLocks noChangeAspect="1" noChangeArrowheads="1"/>
          </p:cNvPicPr>
          <p:nvPr/>
        </p:nvPicPr>
        <p:blipFill>
          <a:blip r:embed="rId2" cstate="print"/>
          <a:srcRect/>
          <a:stretch>
            <a:fillRect/>
          </a:stretch>
        </p:blipFill>
        <p:spPr bwMode="auto">
          <a:xfrm>
            <a:off x="1259632" y="1844824"/>
            <a:ext cx="6989976" cy="1472555"/>
          </a:xfrm>
          <a:prstGeom prst="rect">
            <a:avLst/>
          </a:prstGeom>
          <a:noFill/>
          <a:ln w="9525">
            <a:noFill/>
            <a:miter lim="800000"/>
            <a:headEnd/>
            <a:tailEnd/>
          </a:ln>
        </p:spPr>
      </p:pic>
      <p:sp>
        <p:nvSpPr>
          <p:cNvPr id="5" name="CasellaDiTesto 4"/>
          <p:cNvSpPr txBox="1"/>
          <p:nvPr/>
        </p:nvSpPr>
        <p:spPr>
          <a:xfrm>
            <a:off x="2339752" y="548680"/>
            <a:ext cx="4680520" cy="646331"/>
          </a:xfrm>
          <a:prstGeom prst="rect">
            <a:avLst/>
          </a:prstGeom>
          <a:noFill/>
        </p:spPr>
        <p:txBody>
          <a:bodyPr wrap="square" rtlCol="0">
            <a:spAutoFit/>
          </a:bodyPr>
          <a:lstStyle/>
          <a:p>
            <a:pPr algn="ctr"/>
            <a:r>
              <a:rPr lang="it-IT" sz="3600" dirty="0" smtClean="0">
                <a:solidFill>
                  <a:prstClr val="white"/>
                </a:solidFill>
              </a:rPr>
              <a:t>1982</a:t>
            </a:r>
            <a:endParaRPr lang="it-IT" sz="3600" dirty="0">
              <a:solidFill>
                <a:prstClr val="white"/>
              </a:solidFill>
            </a:endParaRPr>
          </a:p>
        </p:txBody>
      </p:sp>
    </p:spTree>
    <p:extLst>
      <p:ext uri="{BB962C8B-B14F-4D97-AF65-F5344CB8AC3E}">
        <p14:creationId xmlns:p14="http://schemas.microsoft.com/office/powerpoint/2010/main" val="19104483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123728" y="1340768"/>
            <a:ext cx="6837040" cy="2808312"/>
          </a:xfrm>
        </p:spPr>
        <p:txBody>
          <a:bodyPr>
            <a:normAutofit/>
          </a:bodyPr>
          <a:lstStyle/>
          <a:p>
            <a:r>
              <a:rPr lang="it-IT" dirty="0" smtClean="0"/>
              <a:t>DERECHOS DE CIUDADANIA</a:t>
            </a:r>
            <a:br>
              <a:rPr lang="it-IT" dirty="0" smtClean="0"/>
            </a:br>
            <a:r>
              <a:rPr lang="it-IT" dirty="0" smtClean="0"/>
              <a:t/>
            </a:r>
            <a:br>
              <a:rPr lang="it-IT" dirty="0" smtClean="0"/>
            </a:br>
            <a:r>
              <a:rPr lang="it-IT" dirty="0" smtClean="0"/>
              <a:t/>
            </a:r>
            <a:br>
              <a:rPr lang="it-IT" dirty="0" smtClean="0"/>
            </a:br>
            <a:r>
              <a:rPr lang="it-IT" dirty="0" smtClean="0"/>
              <a:t>BIENESTAR SOCIAL</a:t>
            </a:r>
            <a:endParaRPr lang="it-IT" dirty="0"/>
          </a:p>
        </p:txBody>
      </p:sp>
      <p:sp>
        <p:nvSpPr>
          <p:cNvPr id="3" name="Sottotitolo 2"/>
          <p:cNvSpPr>
            <a:spLocks noGrp="1"/>
          </p:cNvSpPr>
          <p:nvPr>
            <p:ph type="subTitle" idx="1"/>
          </p:nvPr>
        </p:nvSpPr>
        <p:spPr/>
        <p:txBody>
          <a:bodyPr/>
          <a:lstStyle/>
          <a:p>
            <a:r>
              <a:rPr lang="it-IT" dirty="0" smtClean="0"/>
              <a:t>Madrid, 24 abril 2014</a:t>
            </a:r>
            <a:endParaRPr lang="it-IT" dirty="0"/>
          </a:p>
        </p:txBody>
      </p:sp>
      <p:pic>
        <p:nvPicPr>
          <p:cNvPr id="1026" name="Picture 2"/>
          <p:cNvPicPr>
            <a:picLocks noChangeAspect="1" noChangeArrowheads="1"/>
          </p:cNvPicPr>
          <p:nvPr/>
        </p:nvPicPr>
        <p:blipFill>
          <a:blip r:embed="rId2" cstate="print"/>
          <a:srcRect/>
          <a:stretch>
            <a:fillRect/>
          </a:stretch>
        </p:blipFill>
        <p:spPr bwMode="auto">
          <a:xfrm>
            <a:off x="0" y="0"/>
            <a:ext cx="2227176" cy="1484784"/>
          </a:xfrm>
          <a:prstGeom prst="rect">
            <a:avLst/>
          </a:prstGeom>
          <a:noFill/>
          <a:ln w="9525">
            <a:noFill/>
            <a:miter lim="800000"/>
            <a:headEnd/>
            <a:tailEnd/>
          </a:ln>
          <a:effectLst/>
        </p:spPr>
      </p:pic>
    </p:spTree>
    <p:extLst>
      <p:ext uri="{BB962C8B-B14F-4D97-AF65-F5344CB8AC3E}">
        <p14:creationId xmlns:p14="http://schemas.microsoft.com/office/powerpoint/2010/main" val="896424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rrowheads="1"/>
          </p:cNvSpPr>
          <p:nvPr>
            <p:ph type="title"/>
            <p:custDataLst>
              <p:tags r:id="rId1"/>
            </p:custDataLst>
          </p:nvPr>
        </p:nvSpPr>
        <p:spPr/>
        <p:txBody>
          <a:bodyPr/>
          <a:lstStyle/>
          <a:p>
            <a:pPr marL="539750" indent="-539750">
              <a:buFont typeface="Times" pitchFamily="18" charset="0"/>
              <a:buAutoNum type="arabicPeriod"/>
            </a:pPr>
            <a:r>
              <a:rPr lang="fr-FR" sz="2800" smtClean="0"/>
              <a:t>Contexte général du DSE</a:t>
            </a:r>
            <a:endParaRPr lang="fr-FR" smtClean="0"/>
          </a:p>
        </p:txBody>
      </p:sp>
      <p:sp>
        <p:nvSpPr>
          <p:cNvPr id="3075" name="Rectangle 3"/>
          <p:cNvSpPr>
            <a:spLocks noGrp="1" noRot="1" noChangeArrowheads="1"/>
          </p:cNvSpPr>
          <p:nvPr>
            <p:ph idx="1"/>
            <p:custDataLst>
              <p:tags r:id="rId2"/>
            </p:custDataLst>
          </p:nvPr>
        </p:nvSpPr>
        <p:spPr>
          <a:xfrm>
            <a:off x="323850" y="1052513"/>
            <a:ext cx="8348663" cy="4968875"/>
          </a:xfrm>
        </p:spPr>
        <p:txBody>
          <a:bodyPr/>
          <a:lstStyle/>
          <a:p>
            <a:pPr marL="0" indent="0" algn="ctr">
              <a:lnSpc>
                <a:spcPct val="90000"/>
              </a:lnSpc>
              <a:spcBef>
                <a:spcPts val="600"/>
              </a:spcBef>
              <a:spcAft>
                <a:spcPts val="150"/>
              </a:spcAft>
              <a:buFont typeface="Arial" charset="0"/>
              <a:buNone/>
              <a:defRPr/>
            </a:pPr>
            <a:r>
              <a:rPr lang="fr-FR" sz="2000" dirty="0" smtClean="0">
                <a:latin typeface="+mj-lt"/>
              </a:rPr>
              <a:t>3 grandes dynamiques </a:t>
            </a:r>
            <a:r>
              <a:rPr lang="fr-FR" sz="2000" dirty="0">
                <a:latin typeface="+mj-lt"/>
              </a:rPr>
              <a:t>d’intégration sociale </a:t>
            </a:r>
            <a:r>
              <a:rPr lang="fr-FR" sz="2000" dirty="0" smtClean="0">
                <a:latin typeface="+mj-lt"/>
              </a:rPr>
              <a:t>européenne : </a:t>
            </a:r>
            <a:endParaRPr lang="fr-FR" sz="2000" dirty="0">
              <a:latin typeface="+mj-lt"/>
            </a:endParaRPr>
          </a:p>
          <a:p>
            <a:pPr>
              <a:lnSpc>
                <a:spcPct val="90000"/>
              </a:lnSpc>
              <a:spcBef>
                <a:spcPts val="600"/>
              </a:spcBef>
              <a:spcAft>
                <a:spcPts val="150"/>
              </a:spcAft>
              <a:buFont typeface="+mj-lt"/>
              <a:buAutoNum type="arabicPeriod"/>
              <a:defRPr/>
            </a:pPr>
            <a:r>
              <a:rPr lang="fr-FR" sz="1600" b="1" dirty="0" smtClean="0">
                <a:latin typeface="+mj-lt"/>
              </a:rPr>
              <a:t>l’intégration par la </a:t>
            </a:r>
            <a:r>
              <a:rPr lang="fr-FR" sz="1600" b="1" dirty="0" smtClean="0">
                <a:solidFill>
                  <a:schemeClr val="accent2">
                    <a:lumMod val="50000"/>
                  </a:schemeClr>
                </a:solidFill>
                <a:latin typeface="+mj-lt"/>
              </a:rPr>
              <a:t>législation UE</a:t>
            </a:r>
            <a:r>
              <a:rPr lang="fr-FR" sz="1600" b="1" dirty="0" smtClean="0">
                <a:latin typeface="+mj-lt"/>
              </a:rPr>
              <a:t> (droit du travail, santé-sécurité, etc.)</a:t>
            </a:r>
          </a:p>
          <a:p>
            <a:pPr marL="1077913" lvl="1" indent="-722313">
              <a:lnSpc>
                <a:spcPct val="90000"/>
              </a:lnSpc>
              <a:spcBef>
                <a:spcPts val="600"/>
              </a:spcBef>
              <a:spcAft>
                <a:spcPts val="150"/>
              </a:spcAft>
              <a:buFont typeface="Arial" charset="0"/>
              <a:buNone/>
              <a:defRPr/>
            </a:pPr>
            <a:r>
              <a:rPr lang="fr-FR" sz="1600" dirty="0" smtClean="0">
                <a:latin typeface="+mj-lt"/>
              </a:rPr>
              <a:t>les </a:t>
            </a:r>
            <a:r>
              <a:rPr lang="fr-FR" sz="1600" b="1" baseline="-8000" dirty="0" smtClean="0">
                <a:solidFill>
                  <a:schemeClr val="accent2">
                    <a:lumMod val="50000"/>
                  </a:schemeClr>
                </a:solidFill>
                <a:latin typeface="+mj-lt"/>
              </a:rPr>
              <a:t>+</a:t>
            </a:r>
            <a:r>
              <a:rPr lang="fr-FR" sz="1600" dirty="0" smtClean="0">
                <a:latin typeface="+mj-lt"/>
              </a:rPr>
              <a:t> 	juridiquement contraignant, socle commun, développement d’une jurisprudence </a:t>
            </a:r>
          </a:p>
          <a:p>
            <a:pPr marL="1077913" lvl="1" indent="-722313">
              <a:lnSpc>
                <a:spcPct val="90000"/>
              </a:lnSpc>
              <a:spcBef>
                <a:spcPts val="600"/>
              </a:spcBef>
              <a:spcAft>
                <a:spcPts val="150"/>
              </a:spcAft>
              <a:buFont typeface="Arial" charset="0"/>
              <a:buNone/>
              <a:defRPr/>
            </a:pPr>
            <a:r>
              <a:rPr lang="fr-FR" sz="1600" dirty="0" smtClean="0">
                <a:latin typeface="+mj-lt"/>
              </a:rPr>
              <a:t>les </a:t>
            </a:r>
            <a:r>
              <a:rPr lang="fr-FR" sz="1600" b="1" baseline="-8000" dirty="0" smtClean="0">
                <a:solidFill>
                  <a:schemeClr val="accent2">
                    <a:lumMod val="50000"/>
                  </a:schemeClr>
                </a:solidFill>
                <a:latin typeface="+mj-lt"/>
              </a:rPr>
              <a:t>– 	</a:t>
            </a:r>
            <a:r>
              <a:rPr lang="fr-FR" sz="1600" dirty="0" smtClean="0">
                <a:latin typeface="+mj-lt"/>
              </a:rPr>
              <a:t>adoption à l’unanimité pour certaines matières, prescriptions minimales, rigidité (cf. révision des directives)</a:t>
            </a:r>
          </a:p>
          <a:p>
            <a:pPr>
              <a:lnSpc>
                <a:spcPct val="90000"/>
              </a:lnSpc>
              <a:spcBef>
                <a:spcPts val="600"/>
              </a:spcBef>
              <a:spcAft>
                <a:spcPts val="150"/>
              </a:spcAft>
              <a:buFont typeface="+mj-lt"/>
              <a:buAutoNum type="arabicPeriod"/>
              <a:defRPr/>
            </a:pPr>
            <a:r>
              <a:rPr lang="fr-FR" sz="1600" b="1" dirty="0" smtClean="0">
                <a:latin typeface="+mj-lt"/>
              </a:rPr>
              <a:t>l’intégration par la </a:t>
            </a:r>
            <a:r>
              <a:rPr lang="fr-FR" sz="1600" b="1" dirty="0">
                <a:solidFill>
                  <a:schemeClr val="accent2">
                    <a:lumMod val="50000"/>
                  </a:schemeClr>
                </a:solidFill>
                <a:latin typeface="+mj-lt"/>
              </a:rPr>
              <a:t>méthode ouverte de </a:t>
            </a:r>
            <a:r>
              <a:rPr lang="fr-FR" sz="1600" b="1" dirty="0" smtClean="0">
                <a:solidFill>
                  <a:schemeClr val="accent2">
                    <a:lumMod val="50000"/>
                  </a:schemeClr>
                </a:solidFill>
                <a:latin typeface="+mj-lt"/>
              </a:rPr>
              <a:t>coordination</a:t>
            </a:r>
            <a:r>
              <a:rPr lang="fr-FR" sz="1600" b="1" dirty="0" smtClean="0">
                <a:latin typeface="+mj-lt"/>
              </a:rPr>
              <a:t> (EU2020)</a:t>
            </a:r>
          </a:p>
          <a:p>
            <a:pPr marL="1077913" lvl="1" indent="-722313">
              <a:lnSpc>
                <a:spcPct val="90000"/>
              </a:lnSpc>
              <a:spcBef>
                <a:spcPts val="600"/>
              </a:spcBef>
              <a:spcAft>
                <a:spcPts val="150"/>
              </a:spcAft>
              <a:buFont typeface="Arial" charset="0"/>
              <a:buNone/>
              <a:defRPr/>
            </a:pPr>
            <a:r>
              <a:rPr lang="fr-FR" sz="1600" dirty="0"/>
              <a:t>les </a:t>
            </a:r>
            <a:r>
              <a:rPr lang="fr-FR" sz="1600" b="1" baseline="-8000" dirty="0">
                <a:solidFill>
                  <a:schemeClr val="accent2">
                    <a:lumMod val="50000"/>
                  </a:schemeClr>
                </a:solidFill>
              </a:rPr>
              <a:t>+</a:t>
            </a:r>
            <a:r>
              <a:rPr lang="fr-FR" sz="1600" dirty="0"/>
              <a:t> 	</a:t>
            </a:r>
            <a:r>
              <a:rPr lang="fr-FR" sz="1600" dirty="0" smtClean="0">
                <a:latin typeface="+mj-lt"/>
              </a:rPr>
              <a:t>confrontation </a:t>
            </a:r>
            <a:r>
              <a:rPr lang="fr-FR" sz="1600" dirty="0">
                <a:latin typeface="+mj-lt"/>
              </a:rPr>
              <a:t>des modèles nationaux, processus « souple », pas besoin de base juridique dans les traités (ouverture du champ social) </a:t>
            </a:r>
          </a:p>
          <a:p>
            <a:pPr marL="1077913" lvl="1" indent="-722313">
              <a:lnSpc>
                <a:spcPct val="90000"/>
              </a:lnSpc>
              <a:spcBef>
                <a:spcPts val="600"/>
              </a:spcBef>
              <a:spcAft>
                <a:spcPts val="150"/>
              </a:spcAft>
              <a:buFont typeface="Arial" charset="0"/>
              <a:buNone/>
              <a:defRPr/>
            </a:pPr>
            <a:r>
              <a:rPr lang="fr-FR" sz="1600" dirty="0"/>
              <a:t>les </a:t>
            </a:r>
            <a:r>
              <a:rPr lang="fr-FR" sz="1600" b="1" baseline="-8000" dirty="0">
                <a:solidFill>
                  <a:schemeClr val="accent2">
                    <a:lumMod val="50000"/>
                  </a:schemeClr>
                </a:solidFill>
              </a:rPr>
              <a:t>– 	</a:t>
            </a:r>
            <a:r>
              <a:rPr lang="fr-FR" sz="1600" dirty="0" smtClean="0">
                <a:latin typeface="+mj-lt"/>
              </a:rPr>
              <a:t>processus </a:t>
            </a:r>
            <a:r>
              <a:rPr lang="fr-FR" sz="1600" dirty="0">
                <a:latin typeface="+mj-lt"/>
              </a:rPr>
              <a:t>non contraignant juridiquement, processus intergouvernemental et importance des experts, risque de remplacement de la législation dans les domaines où législation il pourrait y </a:t>
            </a:r>
            <a:r>
              <a:rPr lang="fr-FR" sz="1600" dirty="0" smtClean="0">
                <a:latin typeface="+mj-lt"/>
              </a:rPr>
              <a:t>avoir</a:t>
            </a:r>
          </a:p>
          <a:p>
            <a:pPr>
              <a:spcBef>
                <a:spcPts val="600"/>
              </a:spcBef>
              <a:spcAft>
                <a:spcPts val="150"/>
              </a:spcAft>
              <a:buFont typeface="+mj-lt"/>
              <a:buAutoNum type="arabicPeriod"/>
              <a:defRPr/>
            </a:pPr>
            <a:r>
              <a:rPr lang="fr-FR" sz="1600" b="1" dirty="0"/>
              <a:t>l’intégration par le </a:t>
            </a:r>
            <a:r>
              <a:rPr lang="fr-FR" sz="1600" b="1" dirty="0">
                <a:solidFill>
                  <a:schemeClr val="accent2">
                    <a:lumMod val="50000"/>
                  </a:schemeClr>
                </a:solidFill>
              </a:rPr>
              <a:t>dialogue social </a:t>
            </a:r>
            <a:r>
              <a:rPr lang="fr-FR" sz="1600" b="1" dirty="0">
                <a:latin typeface="+mj-lt"/>
              </a:rPr>
              <a:t>(</a:t>
            </a:r>
            <a:r>
              <a:rPr lang="fr-FR" sz="1600" b="1" dirty="0" smtClean="0">
                <a:latin typeface="+mj-lt"/>
              </a:rPr>
              <a:t>accords-cadres entre partenaires sociaux)</a:t>
            </a:r>
            <a:endParaRPr lang="fr-FR" sz="1600" b="1" dirty="0">
              <a:latin typeface="+mj-lt"/>
            </a:endParaRPr>
          </a:p>
          <a:p>
            <a:pPr marL="1165225" lvl="1" indent="-809625">
              <a:lnSpc>
                <a:spcPct val="90000"/>
              </a:lnSpc>
              <a:spcBef>
                <a:spcPts val="600"/>
              </a:spcBef>
              <a:spcAft>
                <a:spcPts val="150"/>
              </a:spcAft>
              <a:buFont typeface="Arial" charset="0"/>
              <a:buNone/>
              <a:defRPr/>
            </a:pPr>
            <a:r>
              <a:rPr lang="fr-FR" sz="1600" dirty="0" smtClean="0"/>
              <a:t>les </a:t>
            </a:r>
            <a:r>
              <a:rPr lang="fr-FR" sz="1600" b="1" baseline="-8000" dirty="0">
                <a:solidFill>
                  <a:schemeClr val="accent2">
                    <a:lumMod val="50000"/>
                  </a:schemeClr>
                </a:solidFill>
              </a:rPr>
              <a:t>+</a:t>
            </a:r>
            <a:r>
              <a:rPr lang="fr-FR" sz="1600" dirty="0"/>
              <a:t> 	dépassement des blocages </a:t>
            </a:r>
            <a:r>
              <a:rPr lang="fr-FR" sz="1600" dirty="0" smtClean="0"/>
              <a:t>politiques nationaux </a:t>
            </a:r>
            <a:r>
              <a:rPr lang="fr-FR" sz="1600" dirty="0"/>
              <a:t>par les partenaires sociaux, responsabilisation des acteurs sociaux, légitimité pour la négociation et la mise en œuvre, en cas d’échec possibilité de retour à la </a:t>
            </a:r>
            <a:r>
              <a:rPr lang="fr-FR" sz="1600" dirty="0" smtClean="0"/>
              <a:t>législation</a:t>
            </a:r>
          </a:p>
          <a:p>
            <a:pPr marL="1165225" lvl="1" indent="-809625">
              <a:lnSpc>
                <a:spcPct val="90000"/>
              </a:lnSpc>
              <a:spcBef>
                <a:spcPts val="600"/>
              </a:spcBef>
              <a:spcAft>
                <a:spcPts val="150"/>
              </a:spcAft>
              <a:buFont typeface="Arial" charset="0"/>
              <a:buNone/>
              <a:defRPr/>
            </a:pPr>
            <a:r>
              <a:rPr lang="fr-FR" sz="1600" dirty="0" smtClean="0"/>
              <a:t>les </a:t>
            </a:r>
            <a:r>
              <a:rPr lang="fr-FR" sz="1600" b="1" baseline="-8000" dirty="0">
                <a:solidFill>
                  <a:schemeClr val="accent2">
                    <a:lumMod val="50000"/>
                  </a:schemeClr>
                </a:solidFill>
              </a:rPr>
              <a:t>– 	</a:t>
            </a:r>
            <a:r>
              <a:rPr lang="fr-FR" sz="1600" dirty="0"/>
              <a:t>rapport de force </a:t>
            </a:r>
            <a:r>
              <a:rPr lang="fr-FR" sz="1600" dirty="0" smtClean="0"/>
              <a:t>inégal entre syndicats et employeurs, </a:t>
            </a:r>
            <a:r>
              <a:rPr lang="fr-FR" sz="1600" dirty="0"/>
              <a:t>compromis </a:t>
            </a:r>
            <a:r>
              <a:rPr lang="fr-FR" sz="1600" dirty="0" smtClean="0"/>
              <a:t>pas </a:t>
            </a:r>
            <a:r>
              <a:rPr lang="fr-FR" sz="1600" dirty="0"/>
              <a:t>toujours ambitieux, mise en œuvre et suivi des accords autonomes laissant parfois à désirer, champ social réduit au marché du travail (pas : exclusion sociale, décrochage scolaire, accès aux soins de santé, etc</a:t>
            </a:r>
            <a:r>
              <a:rPr lang="fr-FR" sz="1600" dirty="0" smtClean="0"/>
              <a:t>.)</a:t>
            </a:r>
            <a:endParaRPr lang="fr-FR" sz="1600" dirty="0"/>
          </a:p>
        </p:txBody>
      </p:sp>
      <p:sp>
        <p:nvSpPr>
          <p:cNvPr id="16387" name="Footer Placeholder 1"/>
          <p:cNvSpPr>
            <a:spLocks noGrp="1"/>
          </p:cNvSpPr>
          <p:nvPr>
            <p:ph type="ftr" sz="quarter" idx="11"/>
            <p:custDataLst>
              <p:tags r:id="rId3"/>
            </p:custDataLst>
          </p:nvPr>
        </p:nvSpPr>
        <p:spPr>
          <a:noFill/>
          <a:ln>
            <a:miter lim="800000"/>
            <a:headEnd/>
            <a:tailEnd/>
          </a:ln>
        </p:spPr>
        <p:txBody>
          <a:bodyPr/>
          <a:lstStyle/>
          <a:p>
            <a:r>
              <a:rPr lang="en-US">
                <a:cs typeface="Arial" charset="0"/>
              </a:rPr>
              <a:t>Christophe Degryse, 2014</a:t>
            </a:r>
          </a:p>
        </p:txBody>
      </p:sp>
      <p:sp>
        <p:nvSpPr>
          <p:cNvPr id="16388" name="Slide Number Placeholder 5"/>
          <p:cNvSpPr>
            <a:spLocks noGrp="1"/>
          </p:cNvSpPr>
          <p:nvPr>
            <p:ph type="sldNum" sz="quarter" idx="12"/>
            <p:custDataLst>
              <p:tags r:id="rId4"/>
            </p:custDataLst>
          </p:nvPr>
        </p:nvSpPr>
        <p:spPr>
          <a:noFill/>
          <a:ln>
            <a:miter lim="800000"/>
            <a:headEnd/>
            <a:tailEnd/>
          </a:ln>
        </p:spPr>
        <p:txBody>
          <a:bodyPr/>
          <a:lstStyle/>
          <a:p>
            <a:fld id="{14037008-D16C-4BBE-9B71-3E6BA0E7194E}" type="slidenum">
              <a:rPr lang="en-US" smtClean="0">
                <a:solidFill>
                  <a:srgbClr val="000000"/>
                </a:solidFill>
                <a:cs typeface="Arial" charset="0"/>
              </a:rPr>
              <a:pPr/>
              <a:t>5</a:t>
            </a:fld>
            <a:endParaRPr lang="en-US" smtClean="0">
              <a:solidFill>
                <a:srgbClr val="000000"/>
              </a:solidFill>
              <a:cs typeface="Arial" charset="0"/>
            </a:endParaRPr>
          </a:p>
        </p:txBody>
      </p:sp>
    </p:spTree>
    <p:extLst>
      <p:ext uri="{BB962C8B-B14F-4D97-AF65-F5344CB8AC3E}">
        <p14:creationId xmlns:p14="http://schemas.microsoft.com/office/powerpoint/2010/main" val="2961230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7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75">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404664"/>
            <a:ext cx="8892480" cy="4896544"/>
          </a:xfrm>
        </p:spPr>
        <p:txBody>
          <a:bodyPr>
            <a:normAutofit/>
          </a:bodyPr>
          <a:lstStyle/>
          <a:p>
            <a:pPr lvl="0"/>
            <a:r>
              <a:rPr lang="es-ES_tradnl" sz="3100" i="1" cap="none" dirty="0" smtClean="0"/>
              <a:t>estudiar y profundizar el saber</a:t>
            </a:r>
            <a:br>
              <a:rPr lang="es-ES_tradnl" sz="3100" i="1" cap="none" dirty="0" smtClean="0"/>
            </a:br>
            <a:r>
              <a:rPr lang="es-ES_tradnl" sz="3100" i="1" cap="none" dirty="0" smtClean="0"/>
              <a:t>favorecer la circulacion de las informaciones y compartir las iniciativas</a:t>
            </a:r>
            <a:br>
              <a:rPr lang="es-ES_tradnl" sz="3100" i="1" cap="none" dirty="0" smtClean="0"/>
            </a:br>
            <a:r>
              <a:rPr lang="es-ES_tradnl" sz="3100" i="1" cap="none" dirty="0" smtClean="0"/>
              <a:t>sostener el cambio de experiencias buenas y innovadoras</a:t>
            </a:r>
            <a:br>
              <a:rPr lang="es-ES_tradnl" sz="3100" i="1" cap="none" dirty="0" smtClean="0"/>
            </a:br>
            <a:r>
              <a:rPr lang="es-ES_tradnl" sz="3100" i="1" cap="none" dirty="0" smtClean="0"/>
              <a:t>desarrolar projectos a nivel regional, nacional y europeo</a:t>
            </a:r>
            <a:br>
              <a:rPr lang="es-ES_tradnl" sz="3100" i="1" cap="none" dirty="0" smtClean="0"/>
            </a:br>
            <a:r>
              <a:rPr lang="es-ES_tradnl" sz="3100" i="1" cap="none" dirty="0" smtClean="0"/>
              <a:t>ocasionar referencias tecnicas calificadas para los grupos de trabajo regional y nacional</a:t>
            </a:r>
            <a:endParaRPr lang="it-IT" dirty="0"/>
          </a:p>
        </p:txBody>
      </p:sp>
      <p:sp>
        <p:nvSpPr>
          <p:cNvPr id="3" name="Sottotitolo 2"/>
          <p:cNvSpPr>
            <a:spLocks noGrp="1"/>
          </p:cNvSpPr>
          <p:nvPr>
            <p:ph type="subTitle" idx="1"/>
          </p:nvPr>
        </p:nvSpPr>
        <p:spPr/>
        <p:txBody>
          <a:bodyPr/>
          <a:lstStyle/>
          <a:p>
            <a:r>
              <a:rPr lang="it-IT" dirty="0" smtClean="0"/>
              <a:t>Madrid, 24 abril 2014</a:t>
            </a:r>
            <a:endParaRPr lang="it-IT" dirty="0"/>
          </a:p>
        </p:txBody>
      </p:sp>
      <p:pic>
        <p:nvPicPr>
          <p:cNvPr id="2050" name="Picture 2" descr="E:\ACW\Bruxelles_11-12\foto\thumbs_cresceilwelfare-28.jpg"/>
          <p:cNvPicPr>
            <a:picLocks noChangeAspect="1" noChangeArrowheads="1"/>
          </p:cNvPicPr>
          <p:nvPr/>
        </p:nvPicPr>
        <p:blipFill>
          <a:blip r:embed="rId2" cstate="print"/>
          <a:srcRect/>
          <a:stretch>
            <a:fillRect/>
          </a:stretch>
        </p:blipFill>
        <p:spPr bwMode="auto">
          <a:xfrm>
            <a:off x="6652625" y="548680"/>
            <a:ext cx="1824203" cy="1368152"/>
          </a:xfrm>
          <a:prstGeom prst="rect">
            <a:avLst/>
          </a:prstGeom>
          <a:noFill/>
        </p:spPr>
      </p:pic>
    </p:spTree>
    <p:extLst>
      <p:ext uri="{BB962C8B-B14F-4D97-AF65-F5344CB8AC3E}">
        <p14:creationId xmlns:p14="http://schemas.microsoft.com/office/powerpoint/2010/main" val="15022327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404664"/>
            <a:ext cx="8892480" cy="4896544"/>
          </a:xfrm>
        </p:spPr>
        <p:txBody>
          <a:bodyPr>
            <a:normAutofit fontScale="90000"/>
          </a:bodyPr>
          <a:lstStyle/>
          <a:p>
            <a:r>
              <a:rPr lang="es-ES_tradnl" sz="2800" i="1" cap="none" dirty="0" smtClean="0"/>
              <a:t>la palabra llave es participacion activa.</a:t>
            </a:r>
            <a:r>
              <a:rPr lang="it-IT" sz="2800" cap="none" dirty="0" smtClean="0"/>
              <a:t/>
            </a:r>
            <a:br>
              <a:rPr lang="it-IT" sz="2800" cap="none" dirty="0" smtClean="0"/>
            </a:br>
            <a:r>
              <a:rPr lang="es-ES_tradnl" sz="2800" i="1" cap="none" dirty="0" smtClean="0"/>
              <a:t>los ambitos de la participacion son las redes, los movimientos, los servicios para las personas, las instituciones, las comunidades locales.</a:t>
            </a:r>
            <a:r>
              <a:rPr lang="it-IT" sz="2800" cap="none" dirty="0" smtClean="0"/>
              <a:t/>
            </a:r>
            <a:br>
              <a:rPr lang="it-IT" sz="2800" cap="none" dirty="0" smtClean="0"/>
            </a:br>
            <a:r>
              <a:rPr lang="es-ES_tradnl" sz="2800" i="1" cap="none" dirty="0" smtClean="0"/>
              <a:t>los sujetos de la participacion son los decisores de las instituciones, los operadores, los beneficiarios, los ciudadanos y suyas formas de representacion.</a:t>
            </a:r>
            <a:r>
              <a:rPr lang="it-IT" sz="2800" cap="none" dirty="0" smtClean="0"/>
              <a:t/>
            </a:r>
            <a:br>
              <a:rPr lang="it-IT" sz="2800" cap="none" dirty="0" smtClean="0"/>
            </a:br>
            <a:r>
              <a:rPr lang="es-ES_tradnl" sz="2800" i="1" cap="none" dirty="0" smtClean="0"/>
              <a:t>la participacion se realiza en la investigation, en la programacion, en la organizacion de los servicios, en la valuacion de los mismos, mas generalmente en la construccion del futuro.</a:t>
            </a:r>
            <a:r>
              <a:rPr lang="it-IT" dirty="0" smtClean="0"/>
              <a:t/>
            </a:r>
            <a:br>
              <a:rPr lang="it-IT" dirty="0" smtClean="0"/>
            </a:br>
            <a:endParaRPr lang="it-IT" dirty="0"/>
          </a:p>
        </p:txBody>
      </p:sp>
      <p:sp>
        <p:nvSpPr>
          <p:cNvPr id="3" name="Sottotitolo 2"/>
          <p:cNvSpPr>
            <a:spLocks noGrp="1"/>
          </p:cNvSpPr>
          <p:nvPr>
            <p:ph type="subTitle" idx="1"/>
          </p:nvPr>
        </p:nvSpPr>
        <p:spPr/>
        <p:txBody>
          <a:bodyPr/>
          <a:lstStyle/>
          <a:p>
            <a:r>
              <a:rPr lang="it-IT" dirty="0" smtClean="0"/>
              <a:t>Madrid, 24 abril 2014</a:t>
            </a:r>
            <a:endParaRPr lang="it-IT" dirty="0"/>
          </a:p>
        </p:txBody>
      </p:sp>
      <p:pic>
        <p:nvPicPr>
          <p:cNvPr id="3074" name="Picture 2"/>
          <p:cNvPicPr>
            <a:picLocks noChangeAspect="1" noChangeArrowheads="1"/>
          </p:cNvPicPr>
          <p:nvPr/>
        </p:nvPicPr>
        <p:blipFill>
          <a:blip r:embed="rId2" cstate="print"/>
          <a:srcRect/>
          <a:stretch>
            <a:fillRect/>
          </a:stretch>
        </p:blipFill>
        <p:spPr bwMode="auto">
          <a:xfrm>
            <a:off x="7236296" y="260648"/>
            <a:ext cx="1475209" cy="1106407"/>
          </a:xfrm>
          <a:prstGeom prst="rect">
            <a:avLst/>
          </a:prstGeom>
          <a:noFill/>
          <a:ln w="9525">
            <a:noFill/>
            <a:miter lim="800000"/>
            <a:headEnd/>
            <a:tailEnd/>
          </a:ln>
          <a:effectLst/>
        </p:spPr>
      </p:pic>
    </p:spTree>
    <p:extLst>
      <p:ext uri="{BB962C8B-B14F-4D97-AF65-F5344CB8AC3E}">
        <p14:creationId xmlns:p14="http://schemas.microsoft.com/office/powerpoint/2010/main" val="17878651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404664"/>
            <a:ext cx="8892480" cy="4896544"/>
          </a:xfrm>
        </p:spPr>
        <p:txBody>
          <a:bodyPr>
            <a:normAutofit/>
          </a:bodyPr>
          <a:lstStyle/>
          <a:p>
            <a:r>
              <a:rPr lang="it-IT" dirty="0" smtClean="0"/>
              <a:t>CASE STUDY</a:t>
            </a:r>
            <a:br>
              <a:rPr lang="it-IT" dirty="0" smtClean="0"/>
            </a:br>
            <a:r>
              <a:rPr lang="it-IT" dirty="0" smtClean="0"/>
              <a:t/>
            </a:r>
            <a:br>
              <a:rPr lang="it-IT" dirty="0" smtClean="0"/>
            </a:br>
            <a:r>
              <a:rPr lang="it-IT" dirty="0" smtClean="0"/>
              <a:t>Sector </a:t>
            </a:r>
            <a:r>
              <a:rPr lang="it-IT" dirty="0" err="1" smtClean="0"/>
              <a:t>menores</a:t>
            </a:r>
            <a:r>
              <a:rPr lang="it-IT" dirty="0" smtClean="0"/>
              <a:t> y </a:t>
            </a:r>
            <a:r>
              <a:rPr lang="it-IT" dirty="0" err="1" smtClean="0"/>
              <a:t>familias</a:t>
            </a:r>
            <a:r>
              <a:rPr lang="it-IT" dirty="0" smtClean="0"/>
              <a:t/>
            </a:r>
            <a:br>
              <a:rPr lang="it-IT" dirty="0" smtClean="0"/>
            </a:br>
            <a:r>
              <a:rPr lang="it-IT" dirty="0" smtClean="0"/>
              <a:t/>
            </a:r>
            <a:br>
              <a:rPr lang="it-IT" dirty="0" smtClean="0"/>
            </a:br>
            <a:r>
              <a:rPr lang="it-IT" dirty="0" err="1" smtClean="0"/>
              <a:t>expesar</a:t>
            </a:r>
            <a:r>
              <a:rPr lang="it-IT" dirty="0" smtClean="0"/>
              <a:t> </a:t>
            </a:r>
            <a:r>
              <a:rPr lang="it-IT" dirty="0" err="1" smtClean="0"/>
              <a:t>las</a:t>
            </a:r>
            <a:r>
              <a:rPr lang="it-IT" dirty="0" smtClean="0"/>
              <a:t> </a:t>
            </a:r>
            <a:r>
              <a:rPr lang="it-IT" dirty="0" err="1" smtClean="0"/>
              <a:t>questiones</a:t>
            </a:r>
            <a:r>
              <a:rPr lang="it-IT" dirty="0" smtClean="0"/>
              <a:t/>
            </a:r>
            <a:br>
              <a:rPr lang="it-IT" dirty="0" smtClean="0"/>
            </a:br>
            <a:r>
              <a:rPr lang="it-IT" dirty="0" err="1" smtClean="0"/>
              <a:t>poner</a:t>
            </a:r>
            <a:r>
              <a:rPr lang="it-IT" dirty="0" smtClean="0"/>
              <a:t> al centro </a:t>
            </a:r>
            <a:r>
              <a:rPr lang="it-IT" dirty="0" err="1" smtClean="0"/>
              <a:t>los</a:t>
            </a:r>
            <a:r>
              <a:rPr lang="it-IT" dirty="0" smtClean="0"/>
              <a:t> </a:t>
            </a:r>
            <a:r>
              <a:rPr lang="it-IT" dirty="0" err="1" smtClean="0"/>
              <a:t>derechos</a:t>
            </a:r>
            <a:endParaRPr lang="it-IT" dirty="0"/>
          </a:p>
        </p:txBody>
      </p:sp>
      <p:sp>
        <p:nvSpPr>
          <p:cNvPr id="3" name="Sottotitolo 2"/>
          <p:cNvSpPr>
            <a:spLocks noGrp="1"/>
          </p:cNvSpPr>
          <p:nvPr>
            <p:ph type="subTitle" idx="1"/>
          </p:nvPr>
        </p:nvSpPr>
        <p:spPr/>
        <p:txBody>
          <a:bodyPr/>
          <a:lstStyle/>
          <a:p>
            <a:r>
              <a:rPr lang="it-IT" dirty="0" smtClean="0"/>
              <a:t>Madrid, 24 abril 2014</a:t>
            </a:r>
            <a:endParaRPr lang="it-IT" dirty="0"/>
          </a:p>
        </p:txBody>
      </p:sp>
      <p:pic>
        <p:nvPicPr>
          <p:cNvPr id="4098" name="Picture 2"/>
          <p:cNvPicPr>
            <a:picLocks noChangeAspect="1" noChangeArrowheads="1"/>
          </p:cNvPicPr>
          <p:nvPr/>
        </p:nvPicPr>
        <p:blipFill>
          <a:blip r:embed="rId2" cstate="print"/>
          <a:srcRect/>
          <a:stretch>
            <a:fillRect/>
          </a:stretch>
        </p:blipFill>
        <p:spPr bwMode="auto">
          <a:xfrm>
            <a:off x="6540219" y="404664"/>
            <a:ext cx="2208245" cy="1656184"/>
          </a:xfrm>
          <a:prstGeom prst="rect">
            <a:avLst/>
          </a:prstGeom>
          <a:noFill/>
          <a:ln w="9525">
            <a:noFill/>
            <a:miter lim="800000"/>
            <a:headEnd/>
            <a:tailEnd/>
          </a:ln>
          <a:effectLst/>
        </p:spPr>
      </p:pic>
    </p:spTree>
    <p:extLst>
      <p:ext uri="{BB962C8B-B14F-4D97-AF65-F5344CB8AC3E}">
        <p14:creationId xmlns:p14="http://schemas.microsoft.com/office/powerpoint/2010/main" val="12200265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1628800"/>
            <a:ext cx="8892480" cy="3672408"/>
          </a:xfrm>
        </p:spPr>
        <p:txBody>
          <a:bodyPr>
            <a:normAutofit/>
          </a:bodyPr>
          <a:lstStyle/>
          <a:p>
            <a:r>
              <a:rPr lang="it-IT" dirty="0" smtClean="0"/>
              <a:t>BATTI IL  CINQUE</a:t>
            </a:r>
            <a:br>
              <a:rPr lang="it-IT" dirty="0" smtClean="0"/>
            </a:br>
            <a:r>
              <a:rPr lang="it-IT" dirty="0" smtClean="0"/>
              <a:t/>
            </a:r>
            <a:br>
              <a:rPr lang="it-IT" dirty="0" smtClean="0"/>
            </a:br>
            <a:r>
              <a:rPr lang="it-IT" cap="none" dirty="0" err="1" smtClean="0"/>
              <a:t>nivel</a:t>
            </a:r>
            <a:r>
              <a:rPr lang="it-IT" cap="none" dirty="0" smtClean="0"/>
              <a:t> basico de </a:t>
            </a:r>
            <a:r>
              <a:rPr lang="it-IT" cap="none" dirty="0" err="1" smtClean="0"/>
              <a:t>los</a:t>
            </a:r>
            <a:r>
              <a:rPr lang="it-IT" cap="none" dirty="0" smtClean="0"/>
              <a:t> </a:t>
            </a:r>
            <a:r>
              <a:rPr lang="it-IT" cap="none" dirty="0" err="1" smtClean="0"/>
              <a:t>servicios</a:t>
            </a:r>
            <a:endParaRPr lang="it-IT" dirty="0"/>
          </a:p>
        </p:txBody>
      </p:sp>
      <p:sp>
        <p:nvSpPr>
          <p:cNvPr id="3" name="Sottotitolo 2"/>
          <p:cNvSpPr>
            <a:spLocks noGrp="1"/>
          </p:cNvSpPr>
          <p:nvPr>
            <p:ph type="subTitle" idx="1"/>
          </p:nvPr>
        </p:nvSpPr>
        <p:spPr/>
        <p:txBody>
          <a:bodyPr/>
          <a:lstStyle/>
          <a:p>
            <a:r>
              <a:rPr lang="it-IT" dirty="0" smtClean="0"/>
              <a:t>Madrid, 24 abril 2014</a:t>
            </a:r>
            <a:endParaRPr lang="it-IT" dirty="0"/>
          </a:p>
        </p:txBody>
      </p:sp>
      <p:sp>
        <p:nvSpPr>
          <p:cNvPr id="4" name="CasellaDiTesto 3"/>
          <p:cNvSpPr txBox="1"/>
          <p:nvPr/>
        </p:nvSpPr>
        <p:spPr>
          <a:xfrm>
            <a:off x="395536" y="332656"/>
            <a:ext cx="7992888" cy="461665"/>
          </a:xfrm>
          <a:prstGeom prst="rect">
            <a:avLst/>
          </a:prstGeom>
          <a:noFill/>
        </p:spPr>
        <p:txBody>
          <a:bodyPr wrap="square" rtlCol="0">
            <a:spAutoFit/>
          </a:bodyPr>
          <a:lstStyle/>
          <a:p>
            <a:r>
              <a:rPr lang="it-IT" sz="2400" i="1" dirty="0" smtClean="0">
                <a:solidFill>
                  <a:prstClr val="white"/>
                </a:solidFill>
              </a:rPr>
              <a:t>REDES DE REDES, CARTELES, CAMPANA</a:t>
            </a:r>
            <a:endParaRPr lang="it-IT" sz="2400" i="1" dirty="0">
              <a:solidFill>
                <a:prstClr val="white"/>
              </a:solidFill>
            </a:endParaRPr>
          </a:p>
        </p:txBody>
      </p:sp>
      <p:pic>
        <p:nvPicPr>
          <p:cNvPr id="5122" name="Picture 2" descr="E:\ACW\Bruxelles_11-12\batti_il_cinque_logo.jpg"/>
          <p:cNvPicPr>
            <a:picLocks noChangeAspect="1" noChangeArrowheads="1"/>
          </p:cNvPicPr>
          <p:nvPr/>
        </p:nvPicPr>
        <p:blipFill>
          <a:blip r:embed="rId2" cstate="print"/>
          <a:srcRect/>
          <a:stretch>
            <a:fillRect/>
          </a:stretch>
        </p:blipFill>
        <p:spPr bwMode="auto">
          <a:xfrm>
            <a:off x="6044952" y="476672"/>
            <a:ext cx="2736304" cy="2736304"/>
          </a:xfrm>
          <a:prstGeom prst="rect">
            <a:avLst/>
          </a:prstGeom>
          <a:noFill/>
        </p:spPr>
      </p:pic>
    </p:spTree>
    <p:extLst>
      <p:ext uri="{BB962C8B-B14F-4D97-AF65-F5344CB8AC3E}">
        <p14:creationId xmlns:p14="http://schemas.microsoft.com/office/powerpoint/2010/main" val="23659818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2924944"/>
            <a:ext cx="8964488" cy="2664296"/>
          </a:xfrm>
        </p:spPr>
        <p:txBody>
          <a:bodyPr>
            <a:noAutofit/>
          </a:bodyPr>
          <a:lstStyle/>
          <a:p>
            <a:r>
              <a:rPr lang="it-IT" dirty="0" smtClean="0"/>
              <a:t>L’</a:t>
            </a:r>
            <a:r>
              <a:rPr lang="it-IT" dirty="0" err="1" smtClean="0"/>
              <a:t>italia</a:t>
            </a:r>
            <a:r>
              <a:rPr lang="it-IT" dirty="0" smtClean="0"/>
              <a:t> sono anch’io</a:t>
            </a:r>
            <a:br>
              <a:rPr lang="it-IT" dirty="0" smtClean="0"/>
            </a:br>
            <a:r>
              <a:rPr lang="it-IT" dirty="0" smtClean="0"/>
              <a:t/>
            </a:r>
            <a:br>
              <a:rPr lang="it-IT" dirty="0" smtClean="0"/>
            </a:br>
            <a:r>
              <a:rPr lang="it-IT" cap="none" dirty="0" smtClean="0"/>
              <a:t>campana por </a:t>
            </a:r>
            <a:r>
              <a:rPr lang="it-IT" cap="none" dirty="0" err="1" smtClean="0"/>
              <a:t>los</a:t>
            </a:r>
            <a:r>
              <a:rPr lang="it-IT" cap="none" dirty="0" smtClean="0"/>
              <a:t> </a:t>
            </a:r>
            <a:r>
              <a:rPr lang="it-IT" cap="none" dirty="0" err="1" smtClean="0"/>
              <a:t>derechos</a:t>
            </a:r>
            <a:r>
              <a:rPr lang="it-IT" cap="none" dirty="0" smtClean="0"/>
              <a:t> de </a:t>
            </a:r>
            <a:r>
              <a:rPr lang="it-IT" cap="none" dirty="0" err="1" smtClean="0"/>
              <a:t>ciudadania</a:t>
            </a:r>
            <a:r>
              <a:rPr lang="it-IT" cap="none" dirty="0" smtClean="0"/>
              <a:t> de </a:t>
            </a:r>
            <a:r>
              <a:rPr lang="it-IT" cap="none" dirty="0" err="1" smtClean="0"/>
              <a:t>los</a:t>
            </a:r>
            <a:r>
              <a:rPr lang="it-IT" cap="none" dirty="0" smtClean="0"/>
              <a:t> </a:t>
            </a:r>
            <a:r>
              <a:rPr lang="it-IT" cap="none" dirty="0" err="1" smtClean="0"/>
              <a:t>menores</a:t>
            </a:r>
            <a:r>
              <a:rPr lang="it-IT" cap="none" dirty="0" smtClean="0"/>
              <a:t> </a:t>
            </a:r>
            <a:r>
              <a:rPr lang="it-IT" cap="none" smtClean="0"/>
              <a:t>extranjeros</a:t>
            </a:r>
            <a:endParaRPr lang="it-IT" dirty="0"/>
          </a:p>
        </p:txBody>
      </p:sp>
      <p:sp>
        <p:nvSpPr>
          <p:cNvPr id="3" name="Sottotitolo 2"/>
          <p:cNvSpPr>
            <a:spLocks noGrp="1"/>
          </p:cNvSpPr>
          <p:nvPr>
            <p:ph type="subTitle" idx="1"/>
          </p:nvPr>
        </p:nvSpPr>
        <p:spPr/>
        <p:txBody>
          <a:bodyPr/>
          <a:lstStyle/>
          <a:p>
            <a:r>
              <a:rPr lang="it-IT" dirty="0" smtClean="0"/>
              <a:t>Madrid, 24 abril 2014</a:t>
            </a:r>
            <a:endParaRPr lang="it-IT" dirty="0"/>
          </a:p>
        </p:txBody>
      </p:sp>
      <p:sp>
        <p:nvSpPr>
          <p:cNvPr id="4" name="CasellaDiTesto 3"/>
          <p:cNvSpPr txBox="1"/>
          <p:nvPr/>
        </p:nvSpPr>
        <p:spPr>
          <a:xfrm>
            <a:off x="395536" y="332656"/>
            <a:ext cx="7992888" cy="461665"/>
          </a:xfrm>
          <a:prstGeom prst="rect">
            <a:avLst/>
          </a:prstGeom>
          <a:noFill/>
        </p:spPr>
        <p:txBody>
          <a:bodyPr wrap="square" rtlCol="0">
            <a:spAutoFit/>
          </a:bodyPr>
          <a:lstStyle/>
          <a:p>
            <a:r>
              <a:rPr lang="it-IT" sz="2400" i="1" dirty="0" smtClean="0">
                <a:solidFill>
                  <a:prstClr val="white"/>
                </a:solidFill>
              </a:rPr>
              <a:t>REDES DE REDES, CARTELES, CAMPANA</a:t>
            </a:r>
            <a:endParaRPr lang="it-IT" sz="2400" i="1" dirty="0">
              <a:solidFill>
                <a:prstClr val="white"/>
              </a:solidFill>
            </a:endParaRPr>
          </a:p>
        </p:txBody>
      </p:sp>
      <p:pic>
        <p:nvPicPr>
          <p:cNvPr id="12290" name="Picture 2" descr="E:\ACW\Bruxelles_11-12\italia_sono_anchio.jpg"/>
          <p:cNvPicPr>
            <a:picLocks noChangeAspect="1" noChangeArrowheads="1"/>
          </p:cNvPicPr>
          <p:nvPr/>
        </p:nvPicPr>
        <p:blipFill>
          <a:blip r:embed="rId2" cstate="print"/>
          <a:srcRect/>
          <a:stretch>
            <a:fillRect/>
          </a:stretch>
        </p:blipFill>
        <p:spPr bwMode="auto">
          <a:xfrm>
            <a:off x="467544" y="1052736"/>
            <a:ext cx="3384376" cy="1411719"/>
          </a:xfrm>
          <a:prstGeom prst="rect">
            <a:avLst/>
          </a:prstGeom>
          <a:noFill/>
        </p:spPr>
      </p:pic>
    </p:spTree>
    <p:extLst>
      <p:ext uri="{BB962C8B-B14F-4D97-AF65-F5344CB8AC3E}">
        <p14:creationId xmlns:p14="http://schemas.microsoft.com/office/powerpoint/2010/main" val="5069869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1628800"/>
            <a:ext cx="8892480" cy="3672408"/>
          </a:xfrm>
        </p:spPr>
        <p:txBody>
          <a:bodyPr>
            <a:normAutofit/>
          </a:bodyPr>
          <a:lstStyle/>
          <a:p>
            <a:r>
              <a:rPr lang="it-IT" dirty="0" smtClean="0"/>
              <a:t>Red </a:t>
            </a:r>
            <a:r>
              <a:rPr lang="it-IT" dirty="0" err="1" smtClean="0"/>
              <a:t>comunidad</a:t>
            </a:r>
            <a:r>
              <a:rPr lang="it-IT" dirty="0" smtClean="0"/>
              <a:t> de </a:t>
            </a:r>
            <a:r>
              <a:rPr lang="it-IT" dirty="0" err="1" smtClean="0"/>
              <a:t>acogida</a:t>
            </a:r>
            <a:endParaRPr lang="it-IT" dirty="0"/>
          </a:p>
        </p:txBody>
      </p:sp>
      <p:sp>
        <p:nvSpPr>
          <p:cNvPr id="3" name="Sottotitolo 2"/>
          <p:cNvSpPr>
            <a:spLocks noGrp="1"/>
          </p:cNvSpPr>
          <p:nvPr>
            <p:ph type="subTitle" idx="1"/>
          </p:nvPr>
        </p:nvSpPr>
        <p:spPr/>
        <p:txBody>
          <a:bodyPr/>
          <a:lstStyle/>
          <a:p>
            <a:r>
              <a:rPr lang="it-IT" dirty="0" smtClean="0"/>
              <a:t>Madrid, 24 abril 2014</a:t>
            </a:r>
            <a:endParaRPr lang="it-IT" dirty="0"/>
          </a:p>
        </p:txBody>
      </p:sp>
      <p:sp>
        <p:nvSpPr>
          <p:cNvPr id="4" name="CasellaDiTesto 3"/>
          <p:cNvSpPr txBox="1"/>
          <p:nvPr/>
        </p:nvSpPr>
        <p:spPr>
          <a:xfrm>
            <a:off x="395536" y="332656"/>
            <a:ext cx="7992888" cy="461665"/>
          </a:xfrm>
          <a:prstGeom prst="rect">
            <a:avLst/>
          </a:prstGeom>
          <a:noFill/>
        </p:spPr>
        <p:txBody>
          <a:bodyPr wrap="square" rtlCol="0">
            <a:spAutoFit/>
          </a:bodyPr>
          <a:lstStyle/>
          <a:p>
            <a:r>
              <a:rPr lang="it-IT" sz="2400" i="1" dirty="0" smtClean="0">
                <a:solidFill>
                  <a:prstClr val="white"/>
                </a:solidFill>
              </a:rPr>
              <a:t>REDES DE REDES, CARTELES, CAMPANA</a:t>
            </a:r>
            <a:endParaRPr lang="it-IT" sz="2400" i="1" dirty="0">
              <a:solidFill>
                <a:prstClr val="white"/>
              </a:solidFill>
            </a:endParaRPr>
          </a:p>
        </p:txBody>
      </p:sp>
      <p:pic>
        <p:nvPicPr>
          <p:cNvPr id="6146" name="Picture 2" descr="E:\ACW\Bruxelles_11-12\foto\527526_125029930984306_553516538_a.jpg"/>
          <p:cNvPicPr>
            <a:picLocks noChangeAspect="1" noChangeArrowheads="1"/>
          </p:cNvPicPr>
          <p:nvPr/>
        </p:nvPicPr>
        <p:blipFill>
          <a:blip r:embed="rId2" cstate="print"/>
          <a:srcRect/>
          <a:stretch>
            <a:fillRect/>
          </a:stretch>
        </p:blipFill>
        <p:spPr bwMode="auto">
          <a:xfrm>
            <a:off x="323528" y="2060848"/>
            <a:ext cx="2477430" cy="1651620"/>
          </a:xfrm>
          <a:prstGeom prst="rect">
            <a:avLst/>
          </a:prstGeom>
          <a:noFill/>
        </p:spPr>
      </p:pic>
    </p:spTree>
    <p:extLst>
      <p:ext uri="{BB962C8B-B14F-4D97-AF65-F5344CB8AC3E}">
        <p14:creationId xmlns:p14="http://schemas.microsoft.com/office/powerpoint/2010/main" val="30069143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1628800"/>
            <a:ext cx="8892480" cy="3672408"/>
          </a:xfrm>
        </p:spPr>
        <p:txBody>
          <a:bodyPr>
            <a:normAutofit/>
          </a:bodyPr>
          <a:lstStyle/>
          <a:p>
            <a:r>
              <a:rPr lang="it-IT" dirty="0" smtClean="0"/>
              <a:t>TABLA NACIONAL POE EL </a:t>
            </a:r>
            <a:r>
              <a:rPr lang="it-IT" dirty="0" err="1" smtClean="0"/>
              <a:t>confie</a:t>
            </a:r>
            <a:r>
              <a:rPr lang="it-IT" dirty="0" smtClean="0"/>
              <a:t> </a:t>
            </a:r>
            <a:r>
              <a:rPr lang="it-IT" dirty="0" err="1" smtClean="0"/>
              <a:t>familiar</a:t>
            </a:r>
            <a:r>
              <a:rPr lang="it-IT" dirty="0" smtClean="0"/>
              <a:t/>
            </a:r>
            <a:br>
              <a:rPr lang="it-IT" dirty="0" smtClean="0"/>
            </a:br>
            <a:r>
              <a:rPr lang="it-IT" dirty="0" smtClean="0"/>
              <a:t/>
            </a:r>
            <a:br>
              <a:rPr lang="it-IT" dirty="0" smtClean="0"/>
            </a:br>
            <a:r>
              <a:rPr lang="it-IT" dirty="0" smtClean="0"/>
              <a:t>cultura de la </a:t>
            </a:r>
            <a:r>
              <a:rPr lang="it-IT" dirty="0" err="1" smtClean="0"/>
              <a:t>solidariedad</a:t>
            </a:r>
            <a:r>
              <a:rPr lang="it-IT" dirty="0" smtClean="0"/>
              <a:t> y de la </a:t>
            </a:r>
            <a:r>
              <a:rPr lang="it-IT" dirty="0" err="1" smtClean="0"/>
              <a:t>acogida</a:t>
            </a:r>
            <a:r>
              <a:rPr lang="it-IT" dirty="0" smtClean="0"/>
              <a:t> </a:t>
            </a:r>
            <a:r>
              <a:rPr lang="it-IT" dirty="0" err="1" smtClean="0"/>
              <a:t>familiar</a:t>
            </a:r>
            <a:endParaRPr lang="it-IT" dirty="0"/>
          </a:p>
        </p:txBody>
      </p:sp>
      <p:sp>
        <p:nvSpPr>
          <p:cNvPr id="3" name="Sottotitolo 2"/>
          <p:cNvSpPr>
            <a:spLocks noGrp="1"/>
          </p:cNvSpPr>
          <p:nvPr>
            <p:ph type="subTitle" idx="1"/>
          </p:nvPr>
        </p:nvSpPr>
        <p:spPr/>
        <p:txBody>
          <a:bodyPr/>
          <a:lstStyle/>
          <a:p>
            <a:r>
              <a:rPr lang="it-IT" dirty="0" smtClean="0"/>
              <a:t>Madrid, 24 abril 2014</a:t>
            </a:r>
            <a:endParaRPr lang="it-IT" dirty="0"/>
          </a:p>
        </p:txBody>
      </p:sp>
      <p:sp>
        <p:nvSpPr>
          <p:cNvPr id="4" name="CasellaDiTesto 3"/>
          <p:cNvSpPr txBox="1"/>
          <p:nvPr/>
        </p:nvSpPr>
        <p:spPr>
          <a:xfrm>
            <a:off x="395536" y="332656"/>
            <a:ext cx="7992888" cy="461665"/>
          </a:xfrm>
          <a:prstGeom prst="rect">
            <a:avLst/>
          </a:prstGeom>
          <a:noFill/>
        </p:spPr>
        <p:txBody>
          <a:bodyPr wrap="square" rtlCol="0">
            <a:spAutoFit/>
          </a:bodyPr>
          <a:lstStyle/>
          <a:p>
            <a:r>
              <a:rPr lang="it-IT" sz="2400" i="1" dirty="0" smtClean="0">
                <a:solidFill>
                  <a:prstClr val="white"/>
                </a:solidFill>
              </a:rPr>
              <a:t>REDES DE REDES, CARTELES, CAMPANA</a:t>
            </a:r>
            <a:endParaRPr lang="it-IT" sz="2400" i="1" dirty="0">
              <a:solidFill>
                <a:prstClr val="white"/>
              </a:solidFill>
            </a:endParaRPr>
          </a:p>
        </p:txBody>
      </p:sp>
      <p:pic>
        <p:nvPicPr>
          <p:cNvPr id="7170" name="Picture 2" descr="E:\ACW\Bruxelles_11-12\foto\thumbs_cresceilwelfare-31.jpg"/>
          <p:cNvPicPr>
            <a:picLocks noChangeAspect="1" noChangeArrowheads="1"/>
          </p:cNvPicPr>
          <p:nvPr/>
        </p:nvPicPr>
        <p:blipFill>
          <a:blip r:embed="rId2" cstate="print"/>
          <a:srcRect/>
          <a:stretch>
            <a:fillRect/>
          </a:stretch>
        </p:blipFill>
        <p:spPr bwMode="auto">
          <a:xfrm>
            <a:off x="6876256" y="260648"/>
            <a:ext cx="2016224" cy="1512168"/>
          </a:xfrm>
          <a:prstGeom prst="rect">
            <a:avLst/>
          </a:prstGeom>
          <a:noFill/>
        </p:spPr>
      </p:pic>
    </p:spTree>
    <p:extLst>
      <p:ext uri="{BB962C8B-B14F-4D97-AF65-F5344CB8AC3E}">
        <p14:creationId xmlns:p14="http://schemas.microsoft.com/office/powerpoint/2010/main" val="33558945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1628800"/>
            <a:ext cx="8892480" cy="3672408"/>
          </a:xfrm>
        </p:spPr>
        <p:txBody>
          <a:bodyPr>
            <a:normAutofit fontScale="90000"/>
          </a:bodyPr>
          <a:lstStyle/>
          <a:p>
            <a:r>
              <a:rPr lang="it-IT" dirty="0" smtClean="0"/>
              <a:t>Red </a:t>
            </a:r>
            <a:r>
              <a:rPr lang="it-IT" dirty="0" err="1" smtClean="0"/>
              <a:t>el</a:t>
            </a:r>
            <a:r>
              <a:rPr lang="it-IT" dirty="0" smtClean="0"/>
              <a:t> </a:t>
            </a:r>
            <a:r>
              <a:rPr lang="it-IT" dirty="0" err="1" smtClean="0"/>
              <a:t>pidida</a:t>
            </a:r>
            <a:r>
              <a:rPr lang="it-IT" dirty="0" smtClean="0"/>
              <a:t/>
            </a:r>
            <a:br>
              <a:rPr lang="it-IT" dirty="0" smtClean="0"/>
            </a:br>
            <a:r>
              <a:rPr lang="it-IT" dirty="0" smtClean="0"/>
              <a:t/>
            </a:r>
            <a:br>
              <a:rPr lang="it-IT" dirty="0" smtClean="0"/>
            </a:br>
            <a:r>
              <a:rPr lang="it-IT" sz="4000" dirty="0" err="1" smtClean="0"/>
              <a:t>unicef</a:t>
            </a:r>
            <a:r>
              <a:rPr lang="it-IT" sz="4000" dirty="0" smtClean="0"/>
              <a:t> </a:t>
            </a:r>
            <a:r>
              <a:rPr lang="it-IT" sz="4000" dirty="0" err="1" smtClean="0"/>
              <a:t>italia</a:t>
            </a:r>
            <a:r>
              <a:rPr lang="it-IT" sz="4000" dirty="0" smtClean="0"/>
              <a:t> + 59 organizaciones</a:t>
            </a:r>
            <a:br>
              <a:rPr lang="it-IT" sz="4000" dirty="0" smtClean="0"/>
            </a:br>
            <a:r>
              <a:rPr lang="it-IT" sz="4000" dirty="0" smtClean="0"/>
              <a:t/>
            </a:r>
            <a:br>
              <a:rPr lang="it-IT" sz="4000" dirty="0" smtClean="0"/>
            </a:br>
            <a:r>
              <a:rPr lang="it-IT" sz="4000" dirty="0" err="1" smtClean="0"/>
              <a:t>escucha</a:t>
            </a:r>
            <a:r>
              <a:rPr lang="it-IT" sz="4000" dirty="0" smtClean="0"/>
              <a:t> y </a:t>
            </a:r>
            <a:r>
              <a:rPr lang="it-IT" sz="4000" dirty="0" err="1" smtClean="0"/>
              <a:t>partecipacion</a:t>
            </a:r>
            <a:r>
              <a:rPr lang="it-IT" sz="4000" dirty="0" smtClean="0"/>
              <a:t> de </a:t>
            </a:r>
            <a:r>
              <a:rPr lang="it-IT" sz="4000" dirty="0" err="1" smtClean="0"/>
              <a:t>los</a:t>
            </a:r>
            <a:r>
              <a:rPr lang="it-IT" sz="4000" dirty="0" smtClean="0"/>
              <a:t> </a:t>
            </a:r>
            <a:r>
              <a:rPr lang="it-IT" sz="4000" dirty="0" err="1" smtClean="0"/>
              <a:t>ninos</a:t>
            </a:r>
            <a:r>
              <a:rPr lang="it-IT" sz="4000" dirty="0" smtClean="0"/>
              <a:t> y </a:t>
            </a:r>
            <a:r>
              <a:rPr lang="it-IT" sz="4000" dirty="0" err="1" smtClean="0"/>
              <a:t>muchachas</a:t>
            </a:r>
            <a:endParaRPr lang="it-IT" sz="4000" dirty="0"/>
          </a:p>
        </p:txBody>
      </p:sp>
      <p:sp>
        <p:nvSpPr>
          <p:cNvPr id="3" name="Sottotitolo 2"/>
          <p:cNvSpPr>
            <a:spLocks noGrp="1"/>
          </p:cNvSpPr>
          <p:nvPr>
            <p:ph type="subTitle" idx="1"/>
          </p:nvPr>
        </p:nvSpPr>
        <p:spPr/>
        <p:txBody>
          <a:bodyPr/>
          <a:lstStyle/>
          <a:p>
            <a:r>
              <a:rPr lang="it-IT" dirty="0" smtClean="0"/>
              <a:t>Madrid, 24 abril 2014</a:t>
            </a:r>
            <a:endParaRPr lang="it-IT" dirty="0"/>
          </a:p>
        </p:txBody>
      </p:sp>
      <p:sp>
        <p:nvSpPr>
          <p:cNvPr id="4" name="CasellaDiTesto 3"/>
          <p:cNvSpPr txBox="1"/>
          <p:nvPr/>
        </p:nvSpPr>
        <p:spPr>
          <a:xfrm>
            <a:off x="395536" y="332656"/>
            <a:ext cx="7992888" cy="461665"/>
          </a:xfrm>
          <a:prstGeom prst="rect">
            <a:avLst/>
          </a:prstGeom>
          <a:noFill/>
        </p:spPr>
        <p:txBody>
          <a:bodyPr wrap="square" rtlCol="0">
            <a:spAutoFit/>
          </a:bodyPr>
          <a:lstStyle/>
          <a:p>
            <a:r>
              <a:rPr lang="it-IT" sz="2400" i="1" dirty="0" smtClean="0">
                <a:solidFill>
                  <a:prstClr val="white"/>
                </a:solidFill>
              </a:rPr>
              <a:t>REDES DE REDES, CARTELES, CAMPANA</a:t>
            </a:r>
            <a:endParaRPr lang="it-IT" sz="2400" i="1" dirty="0">
              <a:solidFill>
                <a:prstClr val="white"/>
              </a:solidFill>
            </a:endParaRPr>
          </a:p>
        </p:txBody>
      </p:sp>
      <p:pic>
        <p:nvPicPr>
          <p:cNvPr id="8194" name="Picture 2" descr="E:\ACW\Bruxelles_11-12\foto\thumbs_cresceilwelfare-anpas-6.jpg"/>
          <p:cNvPicPr>
            <a:picLocks noChangeAspect="1" noChangeArrowheads="1"/>
          </p:cNvPicPr>
          <p:nvPr/>
        </p:nvPicPr>
        <p:blipFill>
          <a:blip r:embed="rId2" cstate="print"/>
          <a:srcRect/>
          <a:stretch>
            <a:fillRect/>
          </a:stretch>
        </p:blipFill>
        <p:spPr bwMode="auto">
          <a:xfrm>
            <a:off x="6300192" y="548680"/>
            <a:ext cx="2396464" cy="1797348"/>
          </a:xfrm>
          <a:prstGeom prst="rect">
            <a:avLst/>
          </a:prstGeom>
          <a:noFill/>
        </p:spPr>
      </p:pic>
    </p:spTree>
    <p:extLst>
      <p:ext uri="{BB962C8B-B14F-4D97-AF65-F5344CB8AC3E}">
        <p14:creationId xmlns:p14="http://schemas.microsoft.com/office/powerpoint/2010/main" val="13028158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1628800"/>
            <a:ext cx="8892480" cy="3672408"/>
          </a:xfrm>
        </p:spPr>
        <p:txBody>
          <a:bodyPr>
            <a:normAutofit/>
          </a:bodyPr>
          <a:lstStyle/>
          <a:p>
            <a:r>
              <a:rPr lang="it-IT" dirty="0" smtClean="0"/>
              <a:t>Red </a:t>
            </a:r>
            <a:r>
              <a:rPr lang="it-IT" dirty="0" err="1" smtClean="0"/>
              <a:t>eurpea</a:t>
            </a:r>
            <a:r>
              <a:rPr lang="it-IT" dirty="0" smtClean="0"/>
              <a:t> </a:t>
            </a:r>
            <a:r>
              <a:rPr lang="it-IT" dirty="0" err="1" smtClean="0"/>
              <a:t>apfel</a:t>
            </a:r>
            <a:r>
              <a:rPr lang="it-IT" dirty="0" smtClean="0"/>
              <a:t/>
            </a:r>
            <a:br>
              <a:rPr lang="it-IT" dirty="0" smtClean="0"/>
            </a:br>
            <a:r>
              <a:rPr lang="it-IT" dirty="0" smtClean="0"/>
              <a:t/>
            </a:r>
            <a:br>
              <a:rPr lang="it-IT" dirty="0" smtClean="0"/>
            </a:br>
            <a:r>
              <a:rPr lang="it-IT" dirty="0" err="1" smtClean="0"/>
              <a:t>acogida</a:t>
            </a:r>
            <a:r>
              <a:rPr lang="it-IT" dirty="0" smtClean="0"/>
              <a:t> y </a:t>
            </a:r>
            <a:r>
              <a:rPr lang="it-IT" dirty="0" err="1" smtClean="0"/>
              <a:t>confie</a:t>
            </a:r>
            <a:r>
              <a:rPr lang="it-IT" dirty="0" smtClean="0"/>
              <a:t> </a:t>
            </a:r>
            <a:r>
              <a:rPr lang="it-IT" dirty="0" err="1" smtClean="0"/>
              <a:t>familiar</a:t>
            </a:r>
            <a:endParaRPr lang="it-IT" sz="4000" dirty="0"/>
          </a:p>
        </p:txBody>
      </p:sp>
      <p:sp>
        <p:nvSpPr>
          <p:cNvPr id="3" name="Sottotitolo 2"/>
          <p:cNvSpPr>
            <a:spLocks noGrp="1"/>
          </p:cNvSpPr>
          <p:nvPr>
            <p:ph type="subTitle" idx="1"/>
          </p:nvPr>
        </p:nvSpPr>
        <p:spPr/>
        <p:txBody>
          <a:bodyPr/>
          <a:lstStyle/>
          <a:p>
            <a:r>
              <a:rPr lang="it-IT" dirty="0" smtClean="0"/>
              <a:t>Madrid, 24 abril 2014</a:t>
            </a:r>
            <a:endParaRPr lang="it-IT" dirty="0"/>
          </a:p>
        </p:txBody>
      </p:sp>
      <p:sp>
        <p:nvSpPr>
          <p:cNvPr id="4" name="CasellaDiTesto 3"/>
          <p:cNvSpPr txBox="1"/>
          <p:nvPr/>
        </p:nvSpPr>
        <p:spPr>
          <a:xfrm>
            <a:off x="395536" y="332656"/>
            <a:ext cx="7992888" cy="461665"/>
          </a:xfrm>
          <a:prstGeom prst="rect">
            <a:avLst/>
          </a:prstGeom>
          <a:noFill/>
        </p:spPr>
        <p:txBody>
          <a:bodyPr wrap="square" rtlCol="0">
            <a:spAutoFit/>
          </a:bodyPr>
          <a:lstStyle/>
          <a:p>
            <a:r>
              <a:rPr lang="it-IT" sz="2400" i="1" dirty="0" smtClean="0">
                <a:solidFill>
                  <a:prstClr val="white"/>
                </a:solidFill>
              </a:rPr>
              <a:t>REDES DE REDES, CARTELES, CAMPANA</a:t>
            </a:r>
            <a:endParaRPr lang="it-IT" sz="2400" i="1" dirty="0">
              <a:solidFill>
                <a:prstClr val="white"/>
              </a:solidFill>
            </a:endParaRPr>
          </a:p>
        </p:txBody>
      </p:sp>
      <p:pic>
        <p:nvPicPr>
          <p:cNvPr id="9219" name="Picture 3" descr="E:\ACW\Bruxelles_11-12\foto\thumbs_piazza-monte-citorio-6.jpg"/>
          <p:cNvPicPr>
            <a:picLocks noChangeAspect="1" noChangeArrowheads="1"/>
          </p:cNvPicPr>
          <p:nvPr/>
        </p:nvPicPr>
        <p:blipFill>
          <a:blip r:embed="rId2" cstate="print"/>
          <a:srcRect/>
          <a:stretch>
            <a:fillRect/>
          </a:stretch>
        </p:blipFill>
        <p:spPr bwMode="auto">
          <a:xfrm>
            <a:off x="6876256" y="2636912"/>
            <a:ext cx="2012421" cy="1509316"/>
          </a:xfrm>
          <a:prstGeom prst="rect">
            <a:avLst/>
          </a:prstGeom>
          <a:noFill/>
        </p:spPr>
      </p:pic>
    </p:spTree>
    <p:extLst>
      <p:ext uri="{BB962C8B-B14F-4D97-AF65-F5344CB8AC3E}">
        <p14:creationId xmlns:p14="http://schemas.microsoft.com/office/powerpoint/2010/main" val="12652808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1124744"/>
            <a:ext cx="8892480" cy="4176464"/>
          </a:xfrm>
        </p:spPr>
        <p:txBody>
          <a:bodyPr>
            <a:normAutofit/>
          </a:bodyPr>
          <a:lstStyle/>
          <a:p>
            <a:pPr lvl="0"/>
            <a:r>
              <a:rPr lang="es-ES_tradnl" sz="2700" i="1" dirty="0" smtClean="0"/>
              <a:t>Observatorio Nacional de la Infacia y la Adolescencia</a:t>
            </a:r>
            <a:br>
              <a:rPr lang="es-ES_tradnl" sz="2700" i="1" dirty="0" smtClean="0"/>
            </a:br>
            <a:r>
              <a:rPr lang="it-IT" sz="2700" dirty="0" smtClean="0"/>
              <a:t/>
            </a:r>
            <a:br>
              <a:rPr lang="it-IT" sz="2700" dirty="0" smtClean="0"/>
            </a:br>
            <a:r>
              <a:rPr lang="es-ES_tradnl" sz="2700" i="1" dirty="0" smtClean="0"/>
              <a:t>Consulta cerca del Garante Nacional de la Infacia y Adolescencia</a:t>
            </a:r>
            <a:br>
              <a:rPr lang="es-ES_tradnl" sz="2700" i="1" dirty="0" smtClean="0"/>
            </a:br>
            <a:r>
              <a:rPr lang="it-IT" sz="2700" dirty="0" smtClean="0"/>
              <a:t/>
            </a:r>
            <a:br>
              <a:rPr lang="it-IT" sz="2700" dirty="0" smtClean="0"/>
            </a:br>
            <a:r>
              <a:rPr lang="es-ES_tradnl" sz="2700" i="1" dirty="0" smtClean="0"/>
              <a:t>La red CRC, Save the Children Italia + 90 organizaciones, ACREDITADO A COMITATO ONU - GINEVRA</a:t>
            </a:r>
            <a:endParaRPr lang="it-IT" sz="4000" dirty="0"/>
          </a:p>
        </p:txBody>
      </p:sp>
      <p:sp>
        <p:nvSpPr>
          <p:cNvPr id="3" name="Sottotitolo 2"/>
          <p:cNvSpPr>
            <a:spLocks noGrp="1"/>
          </p:cNvSpPr>
          <p:nvPr>
            <p:ph type="subTitle" idx="1"/>
          </p:nvPr>
        </p:nvSpPr>
        <p:spPr/>
        <p:txBody>
          <a:bodyPr/>
          <a:lstStyle/>
          <a:p>
            <a:r>
              <a:rPr lang="it-IT" dirty="0" smtClean="0"/>
              <a:t>Madrid, 24 abril 2014</a:t>
            </a:r>
            <a:endParaRPr lang="it-IT" dirty="0"/>
          </a:p>
        </p:txBody>
      </p:sp>
      <p:sp>
        <p:nvSpPr>
          <p:cNvPr id="4" name="CasellaDiTesto 3"/>
          <p:cNvSpPr txBox="1"/>
          <p:nvPr/>
        </p:nvSpPr>
        <p:spPr>
          <a:xfrm>
            <a:off x="395536" y="332656"/>
            <a:ext cx="7992888" cy="461665"/>
          </a:xfrm>
          <a:prstGeom prst="rect">
            <a:avLst/>
          </a:prstGeom>
          <a:noFill/>
        </p:spPr>
        <p:txBody>
          <a:bodyPr wrap="square" rtlCol="0">
            <a:spAutoFit/>
          </a:bodyPr>
          <a:lstStyle/>
          <a:p>
            <a:r>
              <a:rPr lang="it-IT" sz="2400" i="1" dirty="0" smtClean="0">
                <a:solidFill>
                  <a:prstClr val="white"/>
                </a:solidFill>
              </a:rPr>
              <a:t>EN LAS INSTITUCIONES</a:t>
            </a:r>
            <a:endParaRPr lang="it-IT" sz="2400" i="1" dirty="0">
              <a:solidFill>
                <a:prstClr val="white"/>
              </a:solidFill>
            </a:endParaRPr>
          </a:p>
        </p:txBody>
      </p:sp>
      <p:pic>
        <p:nvPicPr>
          <p:cNvPr id="10242" name="Picture 2" descr="E:\ACW\Bruxelles_11-12\foto\thumbs_cresceilwelfare-25.jpg"/>
          <p:cNvPicPr>
            <a:picLocks noChangeAspect="1" noChangeArrowheads="1"/>
          </p:cNvPicPr>
          <p:nvPr/>
        </p:nvPicPr>
        <p:blipFill>
          <a:blip r:embed="rId2" cstate="print"/>
          <a:srcRect/>
          <a:stretch>
            <a:fillRect/>
          </a:stretch>
        </p:blipFill>
        <p:spPr bwMode="auto">
          <a:xfrm>
            <a:off x="7227589" y="0"/>
            <a:ext cx="1916411" cy="1437308"/>
          </a:xfrm>
          <a:prstGeom prst="rect">
            <a:avLst/>
          </a:prstGeom>
          <a:noFill/>
        </p:spPr>
      </p:pic>
    </p:spTree>
    <p:extLst>
      <p:ext uri="{BB962C8B-B14F-4D97-AF65-F5344CB8AC3E}">
        <p14:creationId xmlns:p14="http://schemas.microsoft.com/office/powerpoint/2010/main" val="3140480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rrowheads="1"/>
          </p:cNvSpPr>
          <p:nvPr>
            <p:ph type="title"/>
            <p:custDataLst>
              <p:tags r:id="rId1"/>
            </p:custDataLst>
          </p:nvPr>
        </p:nvSpPr>
        <p:spPr/>
        <p:txBody>
          <a:bodyPr anchor="ctr"/>
          <a:lstStyle/>
          <a:p>
            <a:pPr>
              <a:buFont typeface="Arial" charset="0"/>
              <a:buAutoNum type="arabicPeriod" startAt="2"/>
            </a:pPr>
            <a:r>
              <a:rPr lang="fr-FR" sz="2800" smtClean="0"/>
              <a:t>   Les acteurs du DSE</a:t>
            </a:r>
          </a:p>
        </p:txBody>
      </p:sp>
      <p:sp>
        <p:nvSpPr>
          <p:cNvPr id="3" name="Content Placeholder 2"/>
          <p:cNvSpPr>
            <a:spLocks noGrp="1"/>
          </p:cNvSpPr>
          <p:nvPr>
            <p:ph idx="1"/>
            <p:custDataLst>
              <p:tags r:id="rId2"/>
            </p:custDataLst>
          </p:nvPr>
        </p:nvSpPr>
        <p:spPr>
          <a:xfrm>
            <a:off x="323850" y="1412875"/>
            <a:ext cx="8348663" cy="4276725"/>
          </a:xfrm>
        </p:spPr>
        <p:txBody>
          <a:bodyPr/>
          <a:lstStyle/>
          <a:p>
            <a:pPr marL="0" indent="0">
              <a:buFont typeface="Arial" charset="0"/>
              <a:buNone/>
              <a:defRPr/>
            </a:pPr>
            <a:r>
              <a:rPr lang="en-US" sz="2400" b="1" dirty="0" err="1" smtClean="0">
                <a:solidFill>
                  <a:schemeClr val="accent2">
                    <a:lumMod val="50000"/>
                  </a:schemeClr>
                </a:solidFill>
                <a:latin typeface="Palatino"/>
              </a:rPr>
              <a:t>employeurs</a:t>
            </a:r>
            <a:r>
              <a:rPr lang="en-US" sz="2400" b="1" dirty="0" smtClean="0">
                <a:solidFill>
                  <a:schemeClr val="accent2">
                    <a:lumMod val="50000"/>
                  </a:schemeClr>
                </a:solidFill>
                <a:latin typeface="Palatino"/>
              </a:rPr>
              <a:t> </a:t>
            </a:r>
            <a:endParaRPr lang="en-US" sz="2400" b="1" dirty="0">
              <a:solidFill>
                <a:schemeClr val="accent2">
                  <a:lumMod val="50000"/>
                </a:schemeClr>
              </a:solidFill>
              <a:latin typeface="Palatino"/>
            </a:endParaRPr>
          </a:p>
          <a:p>
            <a:pPr marL="285750" indent="-285750">
              <a:spcBef>
                <a:spcPts val="600"/>
              </a:spcBef>
              <a:buFont typeface="Arial" pitchFamily="34" charset="0"/>
              <a:buChar char="•"/>
              <a:defRPr/>
            </a:pPr>
            <a:r>
              <a:rPr lang="en-US" dirty="0" err="1" smtClean="0">
                <a:latin typeface="Palatino"/>
              </a:rPr>
              <a:t>BusinessEurope</a:t>
            </a:r>
            <a:r>
              <a:rPr lang="en-US" dirty="0" smtClean="0">
                <a:latin typeface="Palatino"/>
              </a:rPr>
              <a:t> </a:t>
            </a:r>
            <a:r>
              <a:rPr lang="en-US" dirty="0">
                <a:latin typeface="Palatino"/>
              </a:rPr>
              <a:t>(</a:t>
            </a:r>
            <a:r>
              <a:rPr lang="en-US" dirty="0" err="1">
                <a:latin typeface="Palatino"/>
              </a:rPr>
              <a:t>anciennement</a:t>
            </a:r>
            <a:r>
              <a:rPr lang="en-US" dirty="0">
                <a:latin typeface="Palatino"/>
              </a:rPr>
              <a:t> UNICE) </a:t>
            </a:r>
            <a:r>
              <a:rPr lang="en-US" dirty="0" err="1">
                <a:latin typeface="Palatino"/>
              </a:rPr>
              <a:t>créé</a:t>
            </a:r>
            <a:r>
              <a:rPr lang="en-US" dirty="0">
                <a:latin typeface="Palatino"/>
              </a:rPr>
              <a:t> en 1958 : </a:t>
            </a:r>
            <a:r>
              <a:rPr lang="en-US" dirty="0" err="1">
                <a:latin typeface="Palatino"/>
              </a:rPr>
              <a:t>employeurs</a:t>
            </a:r>
            <a:r>
              <a:rPr lang="en-US" dirty="0">
                <a:latin typeface="Palatino"/>
              </a:rPr>
              <a:t> du </a:t>
            </a:r>
            <a:r>
              <a:rPr lang="en-US" dirty="0" err="1">
                <a:latin typeface="Palatino"/>
              </a:rPr>
              <a:t>secteur</a:t>
            </a:r>
            <a:r>
              <a:rPr lang="en-US" dirty="0">
                <a:latin typeface="Palatino"/>
              </a:rPr>
              <a:t> </a:t>
            </a:r>
            <a:r>
              <a:rPr lang="en-US" dirty="0" err="1">
                <a:latin typeface="Palatino"/>
              </a:rPr>
              <a:t>privé</a:t>
            </a:r>
            <a:r>
              <a:rPr lang="en-US" dirty="0">
                <a:latin typeface="Palatino"/>
              </a:rPr>
              <a:t>. 39 </a:t>
            </a:r>
            <a:r>
              <a:rPr lang="en-US" dirty="0" err="1">
                <a:latin typeface="Palatino"/>
              </a:rPr>
              <a:t>fédérations</a:t>
            </a:r>
            <a:r>
              <a:rPr lang="en-US" dirty="0">
                <a:latin typeface="Palatino"/>
              </a:rPr>
              <a:t> </a:t>
            </a:r>
            <a:r>
              <a:rPr lang="en-US" dirty="0" err="1">
                <a:latin typeface="Palatino"/>
              </a:rPr>
              <a:t>dans</a:t>
            </a:r>
            <a:r>
              <a:rPr lang="en-US" dirty="0">
                <a:latin typeface="Palatino"/>
              </a:rPr>
              <a:t> 33 pays. 20 millions </a:t>
            </a:r>
            <a:r>
              <a:rPr lang="en-US" dirty="0" err="1">
                <a:latin typeface="Palatino"/>
              </a:rPr>
              <a:t>d’entreprises</a:t>
            </a:r>
            <a:r>
              <a:rPr lang="en-US" dirty="0">
                <a:latin typeface="Palatino"/>
              </a:rPr>
              <a:t>.</a:t>
            </a:r>
            <a:endParaRPr lang="en-US" i="1" dirty="0">
              <a:latin typeface="Palatino"/>
            </a:endParaRPr>
          </a:p>
          <a:p>
            <a:pPr marL="285750" indent="-285750">
              <a:spcBef>
                <a:spcPts val="600"/>
              </a:spcBef>
              <a:buFont typeface="Arial" pitchFamily="34" charset="0"/>
              <a:buChar char="•"/>
              <a:defRPr/>
            </a:pPr>
            <a:r>
              <a:rPr lang="en-US" dirty="0">
                <a:latin typeface="Palatino"/>
              </a:rPr>
              <a:t>Centre </a:t>
            </a:r>
            <a:r>
              <a:rPr lang="en-US" dirty="0" err="1">
                <a:latin typeface="Palatino"/>
              </a:rPr>
              <a:t>européen</a:t>
            </a:r>
            <a:r>
              <a:rPr lang="en-US" dirty="0">
                <a:latin typeface="Palatino"/>
              </a:rPr>
              <a:t> des </a:t>
            </a:r>
            <a:r>
              <a:rPr lang="en-US" dirty="0" err="1">
                <a:latin typeface="Palatino"/>
              </a:rPr>
              <a:t>entreprises</a:t>
            </a:r>
            <a:r>
              <a:rPr lang="en-US" dirty="0">
                <a:latin typeface="Palatino"/>
              </a:rPr>
              <a:t> à participation </a:t>
            </a:r>
            <a:r>
              <a:rPr lang="en-US" dirty="0" err="1">
                <a:latin typeface="Palatino"/>
              </a:rPr>
              <a:t>publique</a:t>
            </a:r>
            <a:r>
              <a:rPr lang="en-US" dirty="0">
                <a:latin typeface="Palatino"/>
              </a:rPr>
              <a:t> et des </a:t>
            </a:r>
            <a:r>
              <a:rPr lang="en-US" dirty="0" err="1">
                <a:latin typeface="Palatino"/>
              </a:rPr>
              <a:t>entreprises</a:t>
            </a:r>
            <a:r>
              <a:rPr lang="en-US" dirty="0">
                <a:latin typeface="Palatino"/>
              </a:rPr>
              <a:t> </a:t>
            </a:r>
            <a:r>
              <a:rPr lang="en-US" dirty="0" err="1">
                <a:latin typeface="Palatino"/>
              </a:rPr>
              <a:t>d’intérêt</a:t>
            </a:r>
            <a:r>
              <a:rPr lang="en-US" dirty="0">
                <a:latin typeface="Palatino"/>
              </a:rPr>
              <a:t> </a:t>
            </a:r>
            <a:r>
              <a:rPr lang="en-US" dirty="0" err="1">
                <a:latin typeface="Palatino"/>
              </a:rPr>
              <a:t>économique</a:t>
            </a:r>
            <a:r>
              <a:rPr lang="en-US" dirty="0">
                <a:latin typeface="Palatino"/>
              </a:rPr>
              <a:t> </a:t>
            </a:r>
            <a:r>
              <a:rPr lang="en-US" dirty="0" err="1">
                <a:latin typeface="Palatino"/>
              </a:rPr>
              <a:t>général</a:t>
            </a:r>
            <a:r>
              <a:rPr lang="en-US" dirty="0">
                <a:latin typeface="Palatino"/>
              </a:rPr>
              <a:t> (CEEP) </a:t>
            </a:r>
            <a:r>
              <a:rPr lang="en-US" dirty="0" err="1">
                <a:latin typeface="Palatino"/>
              </a:rPr>
              <a:t>créé</a:t>
            </a:r>
            <a:r>
              <a:rPr lang="en-US" dirty="0">
                <a:latin typeface="Palatino"/>
              </a:rPr>
              <a:t> en 1961</a:t>
            </a:r>
          </a:p>
          <a:p>
            <a:pPr marL="285750" indent="-285750">
              <a:spcBef>
                <a:spcPts val="600"/>
              </a:spcBef>
              <a:buFont typeface="Arial" pitchFamily="34" charset="0"/>
              <a:buChar char="•"/>
              <a:defRPr/>
            </a:pPr>
            <a:r>
              <a:rPr lang="en-US" dirty="0" smtClean="0">
                <a:latin typeface="Palatino"/>
              </a:rPr>
              <a:t>Union </a:t>
            </a:r>
            <a:r>
              <a:rPr lang="fr-FR" dirty="0">
                <a:latin typeface="Palatino"/>
              </a:rPr>
              <a:t>européenne</a:t>
            </a:r>
            <a:r>
              <a:rPr lang="en-US" dirty="0">
                <a:latin typeface="Palatino"/>
              </a:rPr>
              <a:t> de </a:t>
            </a:r>
            <a:r>
              <a:rPr lang="en-US" dirty="0" err="1">
                <a:latin typeface="Palatino"/>
              </a:rPr>
              <a:t>l’artisanat</a:t>
            </a:r>
            <a:r>
              <a:rPr lang="en-US" dirty="0">
                <a:latin typeface="Palatino"/>
              </a:rPr>
              <a:t> et des petites et </a:t>
            </a:r>
            <a:r>
              <a:rPr lang="en-US" dirty="0" err="1">
                <a:latin typeface="Palatino"/>
              </a:rPr>
              <a:t>moyennes</a:t>
            </a:r>
            <a:r>
              <a:rPr lang="en-US" dirty="0">
                <a:latin typeface="Palatino"/>
              </a:rPr>
              <a:t> </a:t>
            </a:r>
            <a:r>
              <a:rPr lang="en-US" dirty="0" err="1">
                <a:latin typeface="Palatino"/>
              </a:rPr>
              <a:t>entreprises</a:t>
            </a:r>
            <a:r>
              <a:rPr lang="en-US" dirty="0">
                <a:latin typeface="Palatino"/>
              </a:rPr>
              <a:t> – (UEAPME) </a:t>
            </a:r>
            <a:r>
              <a:rPr lang="en-US" dirty="0" err="1">
                <a:latin typeface="Palatino"/>
              </a:rPr>
              <a:t>créée</a:t>
            </a:r>
            <a:r>
              <a:rPr lang="en-US" dirty="0">
                <a:latin typeface="Palatino"/>
              </a:rPr>
              <a:t> en 1979</a:t>
            </a:r>
          </a:p>
          <a:p>
            <a:pPr>
              <a:defRPr/>
            </a:pPr>
            <a:endParaRPr lang="en-US" dirty="0">
              <a:latin typeface="Palatino"/>
            </a:endParaRPr>
          </a:p>
          <a:p>
            <a:pPr marL="0" indent="0">
              <a:buFont typeface="Arial" charset="0"/>
              <a:buNone/>
              <a:defRPr/>
            </a:pPr>
            <a:r>
              <a:rPr lang="en-US" sz="2400" b="1" dirty="0" err="1" smtClean="0">
                <a:solidFill>
                  <a:schemeClr val="accent2">
                    <a:lumMod val="50000"/>
                  </a:schemeClr>
                </a:solidFill>
                <a:latin typeface="Palatino"/>
              </a:rPr>
              <a:t>travailleurs</a:t>
            </a:r>
            <a:endParaRPr lang="en-US" sz="2400" b="1" dirty="0">
              <a:solidFill>
                <a:schemeClr val="accent2">
                  <a:lumMod val="50000"/>
                </a:schemeClr>
              </a:solidFill>
              <a:latin typeface="Palatino"/>
            </a:endParaRPr>
          </a:p>
          <a:p>
            <a:pPr marL="285750" indent="-285750">
              <a:spcBef>
                <a:spcPts val="600"/>
              </a:spcBef>
              <a:buFont typeface="Arial" pitchFamily="34" charset="0"/>
              <a:buChar char="•"/>
              <a:defRPr/>
            </a:pPr>
            <a:r>
              <a:rPr lang="en-US" dirty="0" err="1" smtClean="0">
                <a:latin typeface="Palatino"/>
              </a:rPr>
              <a:t>Confédération</a:t>
            </a:r>
            <a:r>
              <a:rPr lang="en-US" dirty="0" smtClean="0">
                <a:latin typeface="Palatino"/>
              </a:rPr>
              <a:t> </a:t>
            </a:r>
            <a:r>
              <a:rPr lang="en-US" dirty="0" err="1">
                <a:latin typeface="Palatino"/>
              </a:rPr>
              <a:t>européenne</a:t>
            </a:r>
            <a:r>
              <a:rPr lang="en-US" dirty="0">
                <a:latin typeface="Palatino"/>
              </a:rPr>
              <a:t> des </a:t>
            </a:r>
            <a:r>
              <a:rPr lang="en-US" dirty="0" err="1">
                <a:latin typeface="Palatino"/>
              </a:rPr>
              <a:t>syndicats</a:t>
            </a:r>
            <a:r>
              <a:rPr lang="en-US" dirty="0">
                <a:latin typeface="Palatino"/>
              </a:rPr>
              <a:t> (CES), </a:t>
            </a:r>
            <a:r>
              <a:rPr lang="en-US" dirty="0" err="1">
                <a:latin typeface="Palatino"/>
              </a:rPr>
              <a:t>créée</a:t>
            </a:r>
            <a:r>
              <a:rPr lang="en-US" dirty="0">
                <a:latin typeface="Palatino"/>
              </a:rPr>
              <a:t> en 1973. </a:t>
            </a:r>
            <a:r>
              <a:rPr lang="en-US" dirty="0" smtClean="0">
                <a:latin typeface="Palatino"/>
              </a:rPr>
              <a:t>85 </a:t>
            </a:r>
            <a:r>
              <a:rPr lang="en-US" dirty="0" err="1">
                <a:latin typeface="Palatino"/>
              </a:rPr>
              <a:t>membres</a:t>
            </a:r>
            <a:r>
              <a:rPr lang="en-US" dirty="0">
                <a:latin typeface="Palatino"/>
              </a:rPr>
              <a:t> </a:t>
            </a:r>
            <a:r>
              <a:rPr lang="en-US" dirty="0" err="1">
                <a:latin typeface="Palatino"/>
              </a:rPr>
              <a:t>dans</a:t>
            </a:r>
            <a:r>
              <a:rPr lang="en-US" dirty="0">
                <a:latin typeface="Palatino"/>
              </a:rPr>
              <a:t> 36 pays. Environ 60 millions </a:t>
            </a:r>
            <a:r>
              <a:rPr lang="en-US" dirty="0" err="1">
                <a:latin typeface="Palatino"/>
              </a:rPr>
              <a:t>d’affiliés</a:t>
            </a:r>
            <a:r>
              <a:rPr lang="en-US" dirty="0">
                <a:latin typeface="Palatino"/>
              </a:rPr>
              <a:t>. </a:t>
            </a:r>
            <a:r>
              <a:rPr lang="en-US" dirty="0" smtClean="0">
                <a:latin typeface="Palatino"/>
              </a:rPr>
              <a:t>10 </a:t>
            </a:r>
            <a:r>
              <a:rPr lang="en-US" dirty="0" err="1" smtClean="0">
                <a:latin typeface="Palatino"/>
              </a:rPr>
              <a:t>fédérations</a:t>
            </a:r>
            <a:r>
              <a:rPr lang="en-US" dirty="0" smtClean="0">
                <a:latin typeface="Palatino"/>
              </a:rPr>
              <a:t> </a:t>
            </a:r>
            <a:r>
              <a:rPr lang="en-US" dirty="0" err="1" smtClean="0">
                <a:latin typeface="Palatino"/>
              </a:rPr>
              <a:t>sectorielles</a:t>
            </a:r>
            <a:r>
              <a:rPr lang="en-US" dirty="0" smtClean="0">
                <a:latin typeface="Palatino"/>
              </a:rPr>
              <a:t> </a:t>
            </a:r>
            <a:r>
              <a:rPr lang="en-US" dirty="0" err="1">
                <a:latin typeface="Palatino"/>
              </a:rPr>
              <a:t>européennes</a:t>
            </a:r>
            <a:r>
              <a:rPr lang="en-US" dirty="0">
                <a:latin typeface="Palatino"/>
              </a:rPr>
              <a:t> + </a:t>
            </a:r>
            <a:r>
              <a:rPr lang="en-US" dirty="0" err="1">
                <a:latin typeface="Palatino"/>
              </a:rPr>
              <a:t>Eurocadres</a:t>
            </a:r>
            <a:r>
              <a:rPr lang="en-US" dirty="0">
                <a:latin typeface="Palatino"/>
              </a:rPr>
              <a:t> + FERPA</a:t>
            </a:r>
          </a:p>
          <a:p>
            <a:pPr>
              <a:defRPr/>
            </a:pPr>
            <a:endParaRPr lang="fr-BE" dirty="0"/>
          </a:p>
        </p:txBody>
      </p:sp>
      <p:sp>
        <p:nvSpPr>
          <p:cNvPr id="18435" name="Footer Placeholder 1"/>
          <p:cNvSpPr>
            <a:spLocks noGrp="1"/>
          </p:cNvSpPr>
          <p:nvPr>
            <p:ph type="ftr" sz="quarter" idx="11"/>
            <p:custDataLst>
              <p:tags r:id="rId3"/>
            </p:custDataLst>
          </p:nvPr>
        </p:nvSpPr>
        <p:spPr>
          <a:noFill/>
          <a:ln>
            <a:miter lim="800000"/>
            <a:headEnd/>
            <a:tailEnd/>
          </a:ln>
        </p:spPr>
        <p:txBody>
          <a:bodyPr/>
          <a:lstStyle/>
          <a:p>
            <a:r>
              <a:rPr lang="en-US">
                <a:cs typeface="Arial" charset="0"/>
              </a:rPr>
              <a:t>Christophe Degryse, 2014</a:t>
            </a:r>
          </a:p>
        </p:txBody>
      </p:sp>
      <p:sp>
        <p:nvSpPr>
          <p:cNvPr id="18436" name="Slide Number Placeholder 5"/>
          <p:cNvSpPr>
            <a:spLocks noGrp="1"/>
          </p:cNvSpPr>
          <p:nvPr>
            <p:ph type="sldNum" sz="quarter" idx="12"/>
            <p:custDataLst>
              <p:tags r:id="rId4"/>
            </p:custDataLst>
          </p:nvPr>
        </p:nvSpPr>
        <p:spPr>
          <a:noFill/>
          <a:ln>
            <a:miter lim="800000"/>
            <a:headEnd/>
            <a:tailEnd/>
          </a:ln>
        </p:spPr>
        <p:txBody>
          <a:bodyPr/>
          <a:lstStyle/>
          <a:p>
            <a:fld id="{9C407A08-F8E7-49F9-BB62-CAB8DFF10978}" type="slidenum">
              <a:rPr lang="en-US" smtClean="0">
                <a:solidFill>
                  <a:srgbClr val="000000"/>
                </a:solidFill>
                <a:cs typeface="Arial" charset="0"/>
              </a:rPr>
              <a:pPr/>
              <a:t>6</a:t>
            </a:fld>
            <a:endParaRPr lang="en-US" smtClean="0">
              <a:solidFill>
                <a:srgbClr val="000000"/>
              </a:solidFill>
              <a:cs typeface="Arial" charset="0"/>
            </a:endParaRPr>
          </a:p>
        </p:txBody>
      </p:sp>
    </p:spTree>
    <p:extLst>
      <p:ext uri="{BB962C8B-B14F-4D97-AF65-F5344CB8AC3E}">
        <p14:creationId xmlns:p14="http://schemas.microsoft.com/office/powerpoint/2010/main" val="42515735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1124744"/>
            <a:ext cx="8892480" cy="4176464"/>
          </a:xfrm>
        </p:spPr>
        <p:txBody>
          <a:bodyPr>
            <a:normAutofit/>
          </a:bodyPr>
          <a:lstStyle/>
          <a:p>
            <a:pPr lvl="0"/>
            <a:r>
              <a:rPr lang="es-ES_tradnl" sz="4000" i="1" dirty="0" smtClean="0"/>
              <a:t>ALLIANCES TO FIGHT POVERY </a:t>
            </a:r>
            <a:br>
              <a:rPr lang="es-ES_tradnl" sz="4000" i="1" dirty="0" smtClean="0"/>
            </a:br>
            <a:r>
              <a:rPr lang="es-ES_tradnl" sz="4000" i="1" dirty="0" smtClean="0"/>
              <a:t>cresce il welfare, cresce l’italia</a:t>
            </a:r>
            <a:br>
              <a:rPr lang="es-ES_tradnl" sz="4000" i="1" dirty="0" smtClean="0"/>
            </a:br>
            <a:r>
              <a:rPr lang="es-ES_tradnl" sz="4000" i="1" dirty="0" smtClean="0"/>
              <a:t/>
            </a:r>
            <a:br>
              <a:rPr lang="es-ES_tradnl" sz="4000" i="1" dirty="0" smtClean="0"/>
            </a:br>
            <a:r>
              <a:rPr lang="es-ES_tradnl" sz="4000" i="1" dirty="0" smtClean="0"/>
              <a:t>redes operative</a:t>
            </a:r>
            <a:r>
              <a:rPr lang="es-ES_tradnl" sz="4000" i="1" smtClean="0"/>
              <a:t>, QUE </a:t>
            </a:r>
            <a:r>
              <a:rPr lang="es-ES_tradnl" sz="4000" i="1" dirty="0" smtClean="0"/>
              <a:t>tienen especifico intrvention</a:t>
            </a:r>
            <a:endParaRPr lang="it-IT" sz="4000" dirty="0"/>
          </a:p>
        </p:txBody>
      </p:sp>
      <p:sp>
        <p:nvSpPr>
          <p:cNvPr id="3" name="Sottotitolo 2"/>
          <p:cNvSpPr>
            <a:spLocks noGrp="1"/>
          </p:cNvSpPr>
          <p:nvPr>
            <p:ph type="subTitle" idx="1"/>
          </p:nvPr>
        </p:nvSpPr>
        <p:spPr/>
        <p:txBody>
          <a:bodyPr/>
          <a:lstStyle/>
          <a:p>
            <a:r>
              <a:rPr lang="it-IT" dirty="0" smtClean="0"/>
              <a:t>Madrid, 24 abril 2014</a:t>
            </a:r>
            <a:endParaRPr lang="it-IT" dirty="0"/>
          </a:p>
        </p:txBody>
      </p:sp>
      <p:sp>
        <p:nvSpPr>
          <p:cNvPr id="4" name="CasellaDiTesto 3"/>
          <p:cNvSpPr txBox="1"/>
          <p:nvPr/>
        </p:nvSpPr>
        <p:spPr>
          <a:xfrm>
            <a:off x="467544" y="332656"/>
            <a:ext cx="7992888" cy="461665"/>
          </a:xfrm>
          <a:prstGeom prst="rect">
            <a:avLst/>
          </a:prstGeom>
          <a:noFill/>
        </p:spPr>
        <p:txBody>
          <a:bodyPr wrap="square" rtlCol="0">
            <a:spAutoFit/>
          </a:bodyPr>
          <a:lstStyle/>
          <a:p>
            <a:r>
              <a:rPr lang="it-IT" sz="2400" i="1" dirty="0" smtClean="0">
                <a:solidFill>
                  <a:prstClr val="white"/>
                </a:solidFill>
              </a:rPr>
              <a:t>NIVEL EUROPEO</a:t>
            </a:r>
            <a:endParaRPr lang="it-IT" sz="2400" i="1" dirty="0">
              <a:solidFill>
                <a:prstClr val="white"/>
              </a:solidFill>
            </a:endParaRPr>
          </a:p>
        </p:txBody>
      </p:sp>
      <p:pic>
        <p:nvPicPr>
          <p:cNvPr id="11267" name="Picture 3" descr="E:\ACW\Bruxelles_11-12\cresce il welfare.bmp"/>
          <p:cNvPicPr>
            <a:picLocks noChangeAspect="1" noChangeArrowheads="1"/>
          </p:cNvPicPr>
          <p:nvPr/>
        </p:nvPicPr>
        <p:blipFill>
          <a:blip r:embed="rId2" cstate="print"/>
          <a:srcRect/>
          <a:stretch>
            <a:fillRect/>
          </a:stretch>
        </p:blipFill>
        <p:spPr bwMode="auto">
          <a:xfrm>
            <a:off x="6635736" y="1"/>
            <a:ext cx="2508264" cy="1772816"/>
          </a:xfrm>
          <a:prstGeom prst="rect">
            <a:avLst/>
          </a:prstGeom>
          <a:noFill/>
        </p:spPr>
      </p:pic>
    </p:spTree>
    <p:extLst>
      <p:ext uri="{BB962C8B-B14F-4D97-AF65-F5344CB8AC3E}">
        <p14:creationId xmlns:p14="http://schemas.microsoft.com/office/powerpoint/2010/main" val="1696250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rrowheads="1"/>
          </p:cNvSpPr>
          <p:nvPr>
            <p:ph type="title"/>
            <p:custDataLst>
              <p:tags r:id="rId1"/>
            </p:custDataLst>
          </p:nvPr>
        </p:nvSpPr>
        <p:spPr/>
        <p:txBody>
          <a:bodyPr anchor="ctr"/>
          <a:lstStyle/>
          <a:p>
            <a:pPr>
              <a:buFont typeface="Arial" charset="0"/>
              <a:buAutoNum type="arabicPeriod" startAt="3"/>
            </a:pPr>
            <a:r>
              <a:rPr lang="fr-FR" sz="2800" smtClean="0"/>
              <a:t>   La « préhistoire » du DSE</a:t>
            </a:r>
          </a:p>
        </p:txBody>
      </p:sp>
      <p:sp>
        <p:nvSpPr>
          <p:cNvPr id="12291" name="Rectangle 3"/>
          <p:cNvSpPr>
            <a:spLocks noGrp="1" noRot="1" noChangeArrowheads="1"/>
          </p:cNvSpPr>
          <p:nvPr>
            <p:ph idx="1"/>
            <p:custDataLst>
              <p:tags r:id="rId2"/>
            </p:custDataLst>
          </p:nvPr>
        </p:nvSpPr>
        <p:spPr>
          <a:xfrm>
            <a:off x="323850" y="1268413"/>
            <a:ext cx="8348663" cy="4681537"/>
          </a:xfrm>
        </p:spPr>
        <p:txBody>
          <a:bodyPr/>
          <a:lstStyle/>
          <a:p>
            <a:pPr>
              <a:lnSpc>
                <a:spcPct val="90000"/>
              </a:lnSpc>
              <a:spcBef>
                <a:spcPts val="1200"/>
              </a:spcBef>
              <a:spcAft>
                <a:spcPts val="600"/>
              </a:spcAft>
              <a:buFontTx/>
              <a:buChar char="-"/>
              <a:defRPr/>
            </a:pPr>
            <a:r>
              <a:rPr lang="fr-FR" sz="2000" b="1" u="sng" dirty="0" smtClean="0">
                <a:solidFill>
                  <a:schemeClr val="accent2">
                    <a:lumMod val="50000"/>
                  </a:schemeClr>
                </a:solidFill>
              </a:rPr>
              <a:t>consultation des partenaires sociaux : </a:t>
            </a:r>
            <a:r>
              <a:rPr lang="fr-FR" dirty="0" smtClean="0"/>
              <a:t>création des «comités consultatifs </a:t>
            </a:r>
            <a:r>
              <a:rPr lang="fr-FR" dirty="0"/>
              <a:t>interprofessionnels» pour la formation professionnelle (1963), pour la libre circulation des travailleurs (1968), pour la sécurité sociale des travailleurs migrants (1971), pour la sécurité, l’hygiène et la protection sur les lieux du travail (1974), pour l’égalité des chances entre hommes et femmes (1982</a:t>
            </a:r>
            <a:r>
              <a:rPr lang="fr-FR" dirty="0" smtClean="0"/>
              <a:t>)</a:t>
            </a:r>
          </a:p>
          <a:p>
            <a:pPr>
              <a:lnSpc>
                <a:spcPct val="90000"/>
              </a:lnSpc>
              <a:spcBef>
                <a:spcPts val="1200"/>
              </a:spcBef>
              <a:spcAft>
                <a:spcPts val="600"/>
              </a:spcAft>
              <a:buFontTx/>
              <a:buChar char="-"/>
              <a:defRPr/>
            </a:pPr>
            <a:r>
              <a:rPr lang="fr-BE" sz="2000" b="1" u="sng" dirty="0">
                <a:solidFill>
                  <a:schemeClr val="accent2">
                    <a:lumMod val="50000"/>
                  </a:schemeClr>
                </a:solidFill>
              </a:rPr>
              <a:t>concertation: </a:t>
            </a:r>
            <a:r>
              <a:rPr lang="fr-BE" dirty="0"/>
              <a:t>comité permanent de l’emploi (1970), conférence tripartite sur la politique sociale (1974), sur la situation économique et sociale (1975), sur le rétablissement du plein-emploi (1976), sur la croissance, la stabilité et l’emploi (1977)</a:t>
            </a:r>
          </a:p>
          <a:p>
            <a:pPr>
              <a:lnSpc>
                <a:spcPct val="90000"/>
              </a:lnSpc>
              <a:spcBef>
                <a:spcPts val="1200"/>
              </a:spcBef>
              <a:spcAft>
                <a:spcPts val="600"/>
              </a:spcAft>
              <a:buFontTx/>
              <a:buChar char="-"/>
              <a:defRPr/>
            </a:pPr>
            <a:r>
              <a:rPr lang="fr-BE" sz="2000" b="1" u="sng" dirty="0" smtClean="0">
                <a:solidFill>
                  <a:schemeClr val="accent2">
                    <a:lumMod val="50000"/>
                  </a:schemeClr>
                </a:solidFill>
              </a:rPr>
              <a:t>négociation </a:t>
            </a:r>
            <a:r>
              <a:rPr lang="fr-BE" sz="2000" b="1" u="sng" dirty="0">
                <a:solidFill>
                  <a:schemeClr val="accent2">
                    <a:lumMod val="50000"/>
                  </a:schemeClr>
                </a:solidFill>
              </a:rPr>
              <a:t>d’avis communs sur: </a:t>
            </a:r>
            <a:r>
              <a:rPr lang="fr-BE" dirty="0"/>
              <a:t>le dialogue social et les nouvelles technologies (1985), la croissance et l’emploi (1986), la formation, l’information, la consultation (1987), l’économie (1987), la mobilité professionnelle (1990), etc.</a:t>
            </a:r>
            <a:endParaRPr lang="fr-FR" dirty="0"/>
          </a:p>
          <a:p>
            <a:pPr>
              <a:lnSpc>
                <a:spcPct val="90000"/>
              </a:lnSpc>
              <a:buFontTx/>
              <a:buChar char="-"/>
              <a:defRPr/>
            </a:pPr>
            <a:endParaRPr lang="fr-FR" sz="2000" dirty="0">
              <a:solidFill>
                <a:schemeClr val="accent2">
                  <a:lumMod val="50000"/>
                </a:schemeClr>
              </a:solidFill>
            </a:endParaRPr>
          </a:p>
        </p:txBody>
      </p:sp>
      <p:sp>
        <p:nvSpPr>
          <p:cNvPr id="20483" name="Footer Placeholder 1"/>
          <p:cNvSpPr>
            <a:spLocks noGrp="1"/>
          </p:cNvSpPr>
          <p:nvPr>
            <p:ph type="ftr" sz="quarter" idx="11"/>
            <p:custDataLst>
              <p:tags r:id="rId3"/>
            </p:custDataLst>
          </p:nvPr>
        </p:nvSpPr>
        <p:spPr>
          <a:noFill/>
          <a:ln>
            <a:miter lim="800000"/>
            <a:headEnd/>
            <a:tailEnd/>
          </a:ln>
        </p:spPr>
        <p:txBody>
          <a:bodyPr/>
          <a:lstStyle/>
          <a:p>
            <a:r>
              <a:rPr lang="en-US">
                <a:cs typeface="Arial" charset="0"/>
              </a:rPr>
              <a:t>Christophe Degryse, 2014</a:t>
            </a:r>
          </a:p>
        </p:txBody>
      </p:sp>
      <p:sp>
        <p:nvSpPr>
          <p:cNvPr id="20484" name="Slide Number Placeholder 5"/>
          <p:cNvSpPr>
            <a:spLocks noGrp="1"/>
          </p:cNvSpPr>
          <p:nvPr>
            <p:ph type="sldNum" sz="quarter" idx="12"/>
            <p:custDataLst>
              <p:tags r:id="rId4"/>
            </p:custDataLst>
          </p:nvPr>
        </p:nvSpPr>
        <p:spPr>
          <a:noFill/>
          <a:ln>
            <a:miter lim="800000"/>
            <a:headEnd/>
            <a:tailEnd/>
          </a:ln>
        </p:spPr>
        <p:txBody>
          <a:bodyPr/>
          <a:lstStyle/>
          <a:p>
            <a:fld id="{5F0F374D-CC41-4828-BD10-803C0BBC4956}" type="slidenum">
              <a:rPr lang="en-US" smtClean="0">
                <a:solidFill>
                  <a:srgbClr val="000000"/>
                </a:solidFill>
                <a:cs typeface="Arial" charset="0"/>
              </a:rPr>
              <a:pPr/>
              <a:t>7</a:t>
            </a:fld>
            <a:endParaRPr lang="en-US" smtClean="0">
              <a:solidFill>
                <a:srgbClr val="000000"/>
              </a:solidFill>
              <a:cs typeface="Arial" charset="0"/>
            </a:endParaRPr>
          </a:p>
        </p:txBody>
      </p:sp>
    </p:spTree>
    <p:extLst>
      <p:ext uri="{BB962C8B-B14F-4D97-AF65-F5344CB8AC3E}">
        <p14:creationId xmlns:p14="http://schemas.microsoft.com/office/powerpoint/2010/main" val="16198391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rrowheads="1"/>
          </p:cNvSpPr>
          <p:nvPr>
            <p:ph type="title"/>
            <p:custDataLst>
              <p:tags r:id="rId1"/>
            </p:custDataLst>
          </p:nvPr>
        </p:nvSpPr>
        <p:spPr/>
        <p:txBody>
          <a:bodyPr/>
          <a:lstStyle/>
          <a:p>
            <a:r>
              <a:rPr lang="fr-FR" sz="2800" smtClean="0"/>
              <a:t>4.   Le traité de Maastricht</a:t>
            </a:r>
            <a:endParaRPr lang="fr-FR" smtClean="0">
              <a:solidFill>
                <a:schemeClr val="tx1"/>
              </a:solidFill>
            </a:endParaRPr>
          </a:p>
        </p:txBody>
      </p:sp>
      <p:sp>
        <p:nvSpPr>
          <p:cNvPr id="12291" name="Rectangle 3"/>
          <p:cNvSpPr>
            <a:spLocks noGrp="1" noRot="1" noChangeArrowheads="1"/>
          </p:cNvSpPr>
          <p:nvPr>
            <p:ph idx="1"/>
            <p:custDataLst>
              <p:tags r:id="rId2"/>
            </p:custDataLst>
          </p:nvPr>
        </p:nvSpPr>
        <p:spPr>
          <a:xfrm>
            <a:off x="323850" y="1125538"/>
            <a:ext cx="8348663" cy="4751387"/>
          </a:xfrm>
        </p:spPr>
        <p:txBody>
          <a:bodyPr/>
          <a:lstStyle/>
          <a:p>
            <a:pPr marL="0" indent="0" algn="ctr">
              <a:lnSpc>
                <a:spcPct val="90000"/>
              </a:lnSpc>
              <a:buFont typeface="Arial" charset="0"/>
              <a:buNone/>
              <a:defRPr/>
            </a:pPr>
            <a:r>
              <a:rPr lang="fr-FR" sz="2000" b="1" dirty="0" smtClean="0"/>
              <a:t>1992 : le tournant</a:t>
            </a:r>
          </a:p>
          <a:p>
            <a:pPr marL="0" indent="0">
              <a:lnSpc>
                <a:spcPct val="90000"/>
              </a:lnSpc>
              <a:buFont typeface="Arial" charset="0"/>
              <a:buNone/>
              <a:defRPr/>
            </a:pPr>
            <a:endParaRPr lang="fr-FR" sz="2000" dirty="0" smtClean="0"/>
          </a:p>
          <a:p>
            <a:pPr marL="0" indent="0">
              <a:lnSpc>
                <a:spcPct val="90000"/>
              </a:lnSpc>
              <a:buFont typeface="Arial" charset="0"/>
              <a:buNone/>
              <a:defRPr/>
            </a:pPr>
            <a:r>
              <a:rPr lang="fr-FR" sz="2000" dirty="0" smtClean="0"/>
              <a:t>Le traité de Maastricht (1992) définit une </a:t>
            </a:r>
            <a:r>
              <a:rPr lang="fr-FR" sz="2000" b="1" u="sng" dirty="0">
                <a:solidFill>
                  <a:schemeClr val="accent2">
                    <a:lumMod val="50000"/>
                  </a:schemeClr>
                </a:solidFill>
              </a:rPr>
              <a:t>procédure de négociation </a:t>
            </a:r>
            <a:r>
              <a:rPr lang="fr-FR" sz="2000" dirty="0"/>
              <a:t>entre partenaires sociaux, ainsi </a:t>
            </a:r>
            <a:r>
              <a:rPr lang="fr-FR" sz="2000" dirty="0" smtClean="0"/>
              <a:t>que la </a:t>
            </a:r>
            <a:r>
              <a:rPr lang="fr-FR" sz="2000" b="1" u="sng" dirty="0">
                <a:solidFill>
                  <a:schemeClr val="accent2">
                    <a:lumMod val="50000"/>
                  </a:schemeClr>
                </a:solidFill>
              </a:rPr>
              <a:t>portée des accords</a:t>
            </a:r>
            <a:r>
              <a:rPr lang="fr-FR" sz="2000" b="1" dirty="0">
                <a:solidFill>
                  <a:schemeClr val="accent2">
                    <a:lumMod val="50000"/>
                  </a:schemeClr>
                </a:solidFill>
              </a:rPr>
              <a:t> </a:t>
            </a:r>
            <a:r>
              <a:rPr lang="fr-FR" sz="2000" dirty="0" smtClean="0"/>
              <a:t>obtenus dans ce cadre</a:t>
            </a:r>
          </a:p>
          <a:p>
            <a:pPr marL="285750" indent="-285750">
              <a:lnSpc>
                <a:spcPct val="90000"/>
              </a:lnSpc>
              <a:spcBef>
                <a:spcPts val="1200"/>
              </a:spcBef>
              <a:buFont typeface="Arial" pitchFamily="34" charset="0"/>
              <a:buChar char="•"/>
              <a:defRPr/>
            </a:pPr>
            <a:r>
              <a:rPr lang="fr-FR" sz="1600" dirty="0">
                <a:cs typeface="Arial" pitchFamily="34" charset="0"/>
              </a:rPr>
              <a:t>la Commission annonce son intention d’ouvrir une consultation des partenaires sociaux sur un thème politique (ex</a:t>
            </a:r>
            <a:r>
              <a:rPr lang="fr-FR" sz="1600" dirty="0" smtClean="0">
                <a:cs typeface="Arial" pitchFamily="34" charset="0"/>
              </a:rPr>
              <a:t>.: </a:t>
            </a:r>
            <a:r>
              <a:rPr lang="fr-FR" sz="1600" dirty="0">
                <a:cs typeface="Arial" pitchFamily="34" charset="0"/>
              </a:rPr>
              <a:t>travail à temps partiel, congé </a:t>
            </a:r>
            <a:r>
              <a:rPr lang="fr-FR" sz="1600" dirty="0" smtClean="0">
                <a:cs typeface="Arial" pitchFamily="34" charset="0"/>
              </a:rPr>
              <a:t>parental…)</a:t>
            </a:r>
            <a:endParaRPr lang="fr-FR" sz="1600" dirty="0">
              <a:cs typeface="Arial" pitchFamily="34" charset="0"/>
            </a:endParaRPr>
          </a:p>
          <a:p>
            <a:pPr marL="285750" indent="-285750">
              <a:lnSpc>
                <a:spcPct val="90000"/>
              </a:lnSpc>
              <a:spcBef>
                <a:spcPts val="1200"/>
              </a:spcBef>
              <a:buFont typeface="Arial" pitchFamily="34" charset="0"/>
              <a:buChar char="•"/>
              <a:defRPr/>
            </a:pPr>
            <a:r>
              <a:rPr lang="fr-FR" sz="1600" dirty="0">
                <a:cs typeface="Arial" pitchFamily="34" charset="0"/>
              </a:rPr>
              <a:t>les partenaires sociaux se prononcent sur l’opportunité d’une initiative sur ce thème</a:t>
            </a:r>
          </a:p>
          <a:p>
            <a:pPr marL="285750" indent="-285750">
              <a:lnSpc>
                <a:spcPct val="90000"/>
              </a:lnSpc>
              <a:spcBef>
                <a:spcPts val="1200"/>
              </a:spcBef>
              <a:buFont typeface="Arial" pitchFamily="34" charset="0"/>
              <a:buChar char="•"/>
              <a:defRPr/>
            </a:pPr>
            <a:r>
              <a:rPr lang="fr-FR" sz="1600" dirty="0">
                <a:cs typeface="Arial" pitchFamily="34" charset="0"/>
              </a:rPr>
              <a:t>la Commission </a:t>
            </a:r>
            <a:r>
              <a:rPr lang="fr-FR" sz="1600" dirty="0" smtClean="0">
                <a:cs typeface="Arial" pitchFamily="34" charset="0"/>
              </a:rPr>
              <a:t>consulte sur le contenu d’une éventuelle négociation</a:t>
            </a:r>
            <a:endParaRPr lang="fr-FR" sz="1600" dirty="0">
              <a:cs typeface="Arial" pitchFamily="34" charset="0"/>
            </a:endParaRPr>
          </a:p>
          <a:p>
            <a:pPr marL="285750" indent="-285750">
              <a:lnSpc>
                <a:spcPct val="90000"/>
              </a:lnSpc>
              <a:spcBef>
                <a:spcPts val="1200"/>
              </a:spcBef>
              <a:buFont typeface="Arial" pitchFamily="34" charset="0"/>
              <a:buChar char="•"/>
              <a:defRPr/>
            </a:pPr>
            <a:r>
              <a:rPr lang="fr-FR" sz="1600" dirty="0">
                <a:cs typeface="Arial" pitchFamily="34" charset="0"/>
              </a:rPr>
              <a:t>les partenaires sociaux décident s’ils négocient un accord entre eux. Si oui, ils disposent d’un délai de neuf mois pour parvenir à un accord</a:t>
            </a:r>
          </a:p>
          <a:p>
            <a:pPr marL="285750" indent="-285750">
              <a:lnSpc>
                <a:spcPct val="90000"/>
              </a:lnSpc>
              <a:spcBef>
                <a:spcPts val="1200"/>
              </a:spcBef>
              <a:buFont typeface="Arial" pitchFamily="34" charset="0"/>
              <a:buChar char="•"/>
              <a:defRPr/>
            </a:pPr>
            <a:r>
              <a:rPr lang="fr-FR" sz="1600" dirty="0">
                <a:cs typeface="Arial" pitchFamily="34" charset="0"/>
              </a:rPr>
              <a:t>en cas d’accord, le Conseil de l’UE transforme celui-ci en </a:t>
            </a:r>
            <a:r>
              <a:rPr lang="fr-FR" sz="1600" dirty="0" smtClean="0">
                <a:cs typeface="Arial" pitchFamily="34" charset="0"/>
              </a:rPr>
              <a:t>directive; </a:t>
            </a:r>
            <a:r>
              <a:rPr lang="fr-FR" sz="1600" dirty="0">
                <a:cs typeface="Arial" pitchFamily="34" charset="0"/>
              </a:rPr>
              <a:t>celle-ci est ensuite mise en œuvre dans les États </a:t>
            </a:r>
            <a:r>
              <a:rPr lang="fr-FR" sz="1600" dirty="0" smtClean="0">
                <a:cs typeface="Arial" pitchFamily="34" charset="0"/>
              </a:rPr>
              <a:t>membres OU </a:t>
            </a:r>
            <a:r>
              <a:rPr lang="fr-FR" sz="1600" dirty="0">
                <a:cs typeface="Arial" pitchFamily="34" charset="0"/>
              </a:rPr>
              <a:t>l’accord est directement mis en œuvre via les partenaires sociaux nationaux (accord </a:t>
            </a:r>
            <a:r>
              <a:rPr lang="fr-FR" sz="1600" dirty="0" smtClean="0">
                <a:cs typeface="Arial" pitchFamily="34" charset="0"/>
              </a:rPr>
              <a:t>«autonome», </a:t>
            </a:r>
            <a:r>
              <a:rPr lang="fr-FR" sz="1600" dirty="0">
                <a:cs typeface="Arial" pitchFamily="34" charset="0"/>
              </a:rPr>
              <a:t>non transformé en directive)</a:t>
            </a:r>
          </a:p>
          <a:p>
            <a:pPr marL="285750" indent="-285750">
              <a:lnSpc>
                <a:spcPct val="90000"/>
              </a:lnSpc>
              <a:spcBef>
                <a:spcPts val="1200"/>
              </a:spcBef>
              <a:buFont typeface="Arial" pitchFamily="34" charset="0"/>
              <a:buChar char="•"/>
              <a:defRPr/>
            </a:pPr>
            <a:r>
              <a:rPr lang="fr-FR" sz="1600" dirty="0">
                <a:cs typeface="Arial" pitchFamily="34" charset="0"/>
              </a:rPr>
              <a:t>En cas d’échec des interlocuteurs sociaux, la Commission reprend la main et peut proposer d’elle-même au Conseil une directive.</a:t>
            </a:r>
          </a:p>
          <a:p>
            <a:pPr marL="0" indent="0">
              <a:lnSpc>
                <a:spcPct val="90000"/>
              </a:lnSpc>
              <a:buFont typeface="Arial" charset="0"/>
              <a:buNone/>
              <a:defRPr/>
            </a:pPr>
            <a:endParaRPr lang="fr-FR" sz="2000" dirty="0"/>
          </a:p>
          <a:p>
            <a:pPr marL="0" indent="0">
              <a:lnSpc>
                <a:spcPct val="90000"/>
              </a:lnSpc>
              <a:buFont typeface="Arial" charset="0"/>
              <a:buNone/>
              <a:defRPr/>
            </a:pPr>
            <a:endParaRPr lang="fr-FR" sz="1600" dirty="0" smtClean="0"/>
          </a:p>
        </p:txBody>
      </p:sp>
      <p:sp>
        <p:nvSpPr>
          <p:cNvPr id="22531" name="Footer Placeholder 1"/>
          <p:cNvSpPr>
            <a:spLocks noGrp="1"/>
          </p:cNvSpPr>
          <p:nvPr>
            <p:ph type="ftr" sz="quarter" idx="11"/>
            <p:custDataLst>
              <p:tags r:id="rId3"/>
            </p:custDataLst>
          </p:nvPr>
        </p:nvSpPr>
        <p:spPr>
          <a:noFill/>
          <a:ln>
            <a:miter lim="800000"/>
            <a:headEnd/>
            <a:tailEnd/>
          </a:ln>
        </p:spPr>
        <p:txBody>
          <a:bodyPr/>
          <a:lstStyle/>
          <a:p>
            <a:r>
              <a:rPr lang="en-US">
                <a:cs typeface="Arial" charset="0"/>
              </a:rPr>
              <a:t>Christophe Degryse, 2014</a:t>
            </a:r>
          </a:p>
        </p:txBody>
      </p:sp>
      <p:sp>
        <p:nvSpPr>
          <p:cNvPr id="22532" name="Slide Number Placeholder 5"/>
          <p:cNvSpPr>
            <a:spLocks noGrp="1"/>
          </p:cNvSpPr>
          <p:nvPr>
            <p:ph type="sldNum" sz="quarter" idx="12"/>
            <p:custDataLst>
              <p:tags r:id="rId4"/>
            </p:custDataLst>
          </p:nvPr>
        </p:nvSpPr>
        <p:spPr>
          <a:noFill/>
          <a:ln>
            <a:miter lim="800000"/>
            <a:headEnd/>
            <a:tailEnd/>
          </a:ln>
        </p:spPr>
        <p:txBody>
          <a:bodyPr/>
          <a:lstStyle/>
          <a:p>
            <a:fld id="{F87F4DBB-0284-4165-9E63-51B89F0E2CDC}" type="slidenum">
              <a:rPr lang="en-US" smtClean="0">
                <a:solidFill>
                  <a:srgbClr val="000000"/>
                </a:solidFill>
                <a:cs typeface="Arial" charset="0"/>
              </a:rPr>
              <a:pPr/>
              <a:t>8</a:t>
            </a:fld>
            <a:endParaRPr lang="en-US" smtClean="0">
              <a:solidFill>
                <a:srgbClr val="000000"/>
              </a:solidFill>
              <a:cs typeface="Arial" charset="0"/>
            </a:endParaRPr>
          </a:p>
        </p:txBody>
      </p:sp>
    </p:spTree>
    <p:extLst>
      <p:ext uri="{BB962C8B-B14F-4D97-AF65-F5344CB8AC3E}">
        <p14:creationId xmlns:p14="http://schemas.microsoft.com/office/powerpoint/2010/main" val="14695203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2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rrowheads="1"/>
          </p:cNvSpPr>
          <p:nvPr>
            <p:ph type="title"/>
            <p:custDataLst>
              <p:tags r:id="rId1"/>
            </p:custDataLst>
          </p:nvPr>
        </p:nvSpPr>
        <p:spPr/>
        <p:txBody>
          <a:bodyPr/>
          <a:lstStyle/>
          <a:p>
            <a:r>
              <a:rPr lang="fr-FR" sz="2800" smtClean="0"/>
              <a:t>4.   Le traité de Maastricht</a:t>
            </a:r>
            <a:endParaRPr lang="fr-FR" smtClean="0">
              <a:solidFill>
                <a:schemeClr val="tx1"/>
              </a:solidFill>
            </a:endParaRPr>
          </a:p>
        </p:txBody>
      </p:sp>
      <p:sp>
        <p:nvSpPr>
          <p:cNvPr id="24578" name="Slide Number Placeholder 5"/>
          <p:cNvSpPr>
            <a:spLocks noGrp="1"/>
          </p:cNvSpPr>
          <p:nvPr>
            <p:ph type="sldNum" sz="quarter" idx="12"/>
            <p:custDataLst>
              <p:tags r:id="rId2"/>
            </p:custDataLst>
          </p:nvPr>
        </p:nvSpPr>
        <p:spPr>
          <a:xfrm>
            <a:off x="6553200" y="5311775"/>
            <a:ext cx="2133600" cy="476250"/>
          </a:xfrm>
          <a:noFill/>
          <a:ln>
            <a:miter lim="800000"/>
            <a:headEnd/>
            <a:tailEnd/>
          </a:ln>
        </p:spPr>
        <p:txBody>
          <a:bodyPr/>
          <a:lstStyle/>
          <a:p>
            <a:fld id="{39640738-8704-4062-AA84-48ACFC4984D4}" type="slidenum">
              <a:rPr lang="en-US" smtClean="0">
                <a:solidFill>
                  <a:srgbClr val="000000"/>
                </a:solidFill>
                <a:cs typeface="Arial" charset="0"/>
              </a:rPr>
              <a:pPr/>
              <a:t>9</a:t>
            </a:fld>
            <a:endParaRPr lang="en-US" smtClean="0">
              <a:solidFill>
                <a:srgbClr val="000000"/>
              </a:solidFill>
              <a:cs typeface="Arial" charset="0"/>
            </a:endParaRPr>
          </a:p>
        </p:txBody>
      </p:sp>
      <p:sp>
        <p:nvSpPr>
          <p:cNvPr id="20" name="Rectangle 3"/>
          <p:cNvSpPr>
            <a:spLocks noChangeArrowheads="1"/>
          </p:cNvSpPr>
          <p:nvPr>
            <p:custDataLst>
              <p:tags r:id="rId3"/>
            </p:custDataLst>
          </p:nvPr>
        </p:nvSpPr>
        <p:spPr bwMode="auto">
          <a:xfrm>
            <a:off x="2590800" y="1093788"/>
            <a:ext cx="4068763" cy="895350"/>
          </a:xfrm>
          <a:prstGeom prst="rect">
            <a:avLst/>
          </a:prstGeom>
          <a:solidFill>
            <a:srgbClr val="FFFFFF">
              <a:lumMod val="85000"/>
            </a:srgbClr>
          </a:solidFill>
          <a:ln w="9525">
            <a:noFill/>
            <a:miter lim="800000"/>
            <a:headEnd/>
            <a:tailEnd/>
          </a:ln>
          <a:effectLst/>
          <a:extLst/>
        </p:spPr>
        <p:txBody>
          <a:bodyPr anchor="ctr"/>
          <a:lstStyle/>
          <a:p>
            <a:pPr algn="ctr">
              <a:defRPr/>
            </a:pPr>
            <a:r>
              <a:rPr lang="fr-FR" b="1" kern="0" dirty="0">
                <a:solidFill>
                  <a:sysClr val="windowText" lastClr="000000"/>
                </a:solidFill>
              </a:rPr>
              <a:t>Commission européenne</a:t>
            </a:r>
          </a:p>
          <a:p>
            <a:pPr algn="ctr">
              <a:defRPr/>
            </a:pPr>
            <a:r>
              <a:rPr lang="fr-FR" sz="1600" kern="0" dirty="0">
                <a:solidFill>
                  <a:sysClr val="windowText" lastClr="000000"/>
                </a:solidFill>
              </a:rPr>
              <a:t>propose un sujet de négociation aux interlocuteurs sociaux</a:t>
            </a:r>
          </a:p>
        </p:txBody>
      </p:sp>
      <p:sp>
        <p:nvSpPr>
          <p:cNvPr id="21" name="Line 4"/>
          <p:cNvSpPr>
            <a:spLocks noChangeShapeType="1"/>
          </p:cNvSpPr>
          <p:nvPr>
            <p:custDataLst>
              <p:tags r:id="rId4"/>
            </p:custDataLst>
          </p:nvPr>
        </p:nvSpPr>
        <p:spPr bwMode="auto">
          <a:xfrm flipH="1">
            <a:off x="2590800" y="1989138"/>
            <a:ext cx="1044575" cy="650875"/>
          </a:xfrm>
          <a:prstGeom prst="line">
            <a:avLst/>
          </a:prstGeom>
          <a:noFill/>
          <a:ln w="57150">
            <a:solidFill>
              <a:schemeClr val="bg2"/>
            </a:solidFill>
            <a:round/>
            <a:headEnd/>
            <a:tailEnd type="triangle" w="med" len="med"/>
          </a:ln>
          <a:effectLst/>
          <a:extLst/>
        </p:spPr>
        <p:txBody>
          <a:bodyPr wrap="none" anchor="ctr"/>
          <a:lstStyle/>
          <a:p>
            <a:pPr algn="r">
              <a:defRPr/>
            </a:pPr>
            <a:endParaRPr lang="fr-FR" kern="0">
              <a:solidFill>
                <a:sysClr val="windowText" lastClr="000000"/>
              </a:solidFill>
            </a:endParaRPr>
          </a:p>
        </p:txBody>
      </p:sp>
      <p:sp>
        <p:nvSpPr>
          <p:cNvPr id="22" name="Line 5"/>
          <p:cNvSpPr>
            <a:spLocks noChangeShapeType="1"/>
          </p:cNvSpPr>
          <p:nvPr>
            <p:custDataLst>
              <p:tags r:id="rId5"/>
            </p:custDataLst>
          </p:nvPr>
        </p:nvSpPr>
        <p:spPr bwMode="auto">
          <a:xfrm>
            <a:off x="5630863" y="1989138"/>
            <a:ext cx="1028700" cy="650875"/>
          </a:xfrm>
          <a:prstGeom prst="line">
            <a:avLst/>
          </a:prstGeom>
          <a:noFill/>
          <a:ln w="57150">
            <a:solidFill>
              <a:schemeClr val="bg2"/>
            </a:solidFill>
            <a:round/>
            <a:headEnd/>
            <a:tailEnd type="triangle" w="med" len="med"/>
          </a:ln>
          <a:effectLst/>
          <a:extLst/>
        </p:spPr>
        <p:txBody>
          <a:bodyPr wrap="none" anchor="ctr"/>
          <a:lstStyle/>
          <a:p>
            <a:pPr algn="r">
              <a:defRPr/>
            </a:pPr>
            <a:endParaRPr lang="fr-FR" kern="0">
              <a:solidFill>
                <a:sysClr val="windowText" lastClr="000000"/>
              </a:solidFill>
            </a:endParaRPr>
          </a:p>
        </p:txBody>
      </p:sp>
      <p:sp>
        <p:nvSpPr>
          <p:cNvPr id="23" name="Rectangle 6"/>
          <p:cNvSpPr>
            <a:spLocks noChangeArrowheads="1"/>
          </p:cNvSpPr>
          <p:nvPr>
            <p:custDataLst>
              <p:tags r:id="rId6"/>
            </p:custDataLst>
          </p:nvPr>
        </p:nvSpPr>
        <p:spPr bwMode="auto">
          <a:xfrm>
            <a:off x="323850" y="2640013"/>
            <a:ext cx="3311525" cy="1220787"/>
          </a:xfrm>
          <a:prstGeom prst="rect">
            <a:avLst/>
          </a:prstGeom>
          <a:solidFill>
            <a:schemeClr val="accent2"/>
          </a:solidFill>
          <a:ln w="9525">
            <a:noFill/>
            <a:miter lim="800000"/>
            <a:headEnd/>
            <a:tailEnd/>
          </a:ln>
          <a:effectLst/>
          <a:extLst/>
        </p:spPr>
        <p:txBody>
          <a:bodyPr anchor="ctr"/>
          <a:lstStyle/>
          <a:p>
            <a:pPr algn="ctr">
              <a:defRPr/>
            </a:pPr>
            <a:r>
              <a:rPr lang="fr-FR" b="1" kern="0" dirty="0" err="1">
                <a:solidFill>
                  <a:sysClr val="windowText" lastClr="000000"/>
                </a:solidFill>
              </a:rPr>
              <a:t>BusinessEurope</a:t>
            </a:r>
            <a:r>
              <a:rPr lang="fr-FR" b="1" kern="0" dirty="0">
                <a:solidFill>
                  <a:sysClr val="windowText" lastClr="000000"/>
                </a:solidFill>
              </a:rPr>
              <a:t> - CEEP - UEAPME (patronat)</a:t>
            </a:r>
          </a:p>
          <a:p>
            <a:pPr algn="ctr">
              <a:defRPr/>
            </a:pPr>
            <a:r>
              <a:rPr lang="fr-FR" sz="1400" kern="0" dirty="0">
                <a:solidFill>
                  <a:sysClr val="windowText" lastClr="000000"/>
                </a:solidFill>
              </a:rPr>
              <a:t>décide s</a:t>
            </a:r>
            <a:r>
              <a:rPr lang="fr-FR" altLang="ja-JP" sz="1400" kern="0" dirty="0">
                <a:solidFill>
                  <a:sysClr val="windowText" lastClr="000000"/>
                </a:solidFill>
              </a:rPr>
              <a:t>'</a:t>
            </a:r>
            <a:r>
              <a:rPr lang="fr-FR" sz="1400" kern="0" dirty="0">
                <a:solidFill>
                  <a:sysClr val="windowText" lastClr="000000"/>
                </a:solidFill>
              </a:rPr>
              <a:t>ils acceptent ou non de négocier. Si oui, début des négociations bipartites</a:t>
            </a:r>
          </a:p>
        </p:txBody>
      </p:sp>
      <p:sp>
        <p:nvSpPr>
          <p:cNvPr id="24" name="Rectangle 7"/>
          <p:cNvSpPr>
            <a:spLocks noChangeArrowheads="1"/>
          </p:cNvSpPr>
          <p:nvPr>
            <p:custDataLst>
              <p:tags r:id="rId7"/>
            </p:custDataLst>
          </p:nvPr>
        </p:nvSpPr>
        <p:spPr bwMode="auto">
          <a:xfrm>
            <a:off x="5630863" y="2640013"/>
            <a:ext cx="2973387" cy="1220787"/>
          </a:xfrm>
          <a:prstGeom prst="rect">
            <a:avLst/>
          </a:prstGeom>
          <a:solidFill>
            <a:schemeClr val="accent2"/>
          </a:solidFill>
          <a:ln w="9525">
            <a:noFill/>
            <a:miter lim="800000"/>
            <a:headEnd/>
            <a:tailEnd/>
          </a:ln>
          <a:effectLst/>
          <a:extLst/>
        </p:spPr>
        <p:txBody>
          <a:bodyPr anchor="ctr"/>
          <a:lstStyle/>
          <a:p>
            <a:pPr algn="ctr">
              <a:defRPr/>
            </a:pPr>
            <a:r>
              <a:rPr lang="fr-FR" b="1" kern="0" dirty="0">
                <a:solidFill>
                  <a:sysClr val="windowText" lastClr="000000"/>
                </a:solidFill>
              </a:rPr>
              <a:t>CES (syndicats)</a:t>
            </a:r>
          </a:p>
          <a:p>
            <a:pPr algn="ctr">
              <a:defRPr/>
            </a:pPr>
            <a:r>
              <a:rPr lang="fr-FR" sz="1400" kern="0" dirty="0">
                <a:solidFill>
                  <a:sysClr val="windowText" lastClr="000000"/>
                </a:solidFill>
              </a:rPr>
              <a:t>décide si elle accepte ou non de négocier. Si oui, début des négociations bipartites</a:t>
            </a:r>
          </a:p>
        </p:txBody>
      </p:sp>
      <p:sp>
        <p:nvSpPr>
          <p:cNvPr id="25" name="Line 8"/>
          <p:cNvSpPr>
            <a:spLocks noChangeShapeType="1"/>
          </p:cNvSpPr>
          <p:nvPr>
            <p:custDataLst>
              <p:tags r:id="rId8"/>
            </p:custDataLst>
          </p:nvPr>
        </p:nvSpPr>
        <p:spPr bwMode="auto">
          <a:xfrm>
            <a:off x="3810000" y="3068638"/>
            <a:ext cx="1676400" cy="0"/>
          </a:xfrm>
          <a:prstGeom prst="line">
            <a:avLst/>
          </a:prstGeom>
          <a:noFill/>
          <a:ln w="38100">
            <a:solidFill>
              <a:schemeClr val="bg2"/>
            </a:solidFill>
            <a:round/>
            <a:headEnd type="triangle" w="med" len="med"/>
            <a:tailEnd type="triangle" w="med" len="med"/>
          </a:ln>
          <a:effectLst/>
          <a:extLst/>
        </p:spPr>
        <p:txBody>
          <a:bodyPr wrap="none" anchor="ctr"/>
          <a:lstStyle/>
          <a:p>
            <a:pPr algn="r">
              <a:defRPr/>
            </a:pPr>
            <a:endParaRPr lang="fr-FR" kern="0">
              <a:solidFill>
                <a:sysClr val="windowText" lastClr="000000"/>
              </a:solidFill>
            </a:endParaRPr>
          </a:p>
        </p:txBody>
      </p:sp>
      <p:sp>
        <p:nvSpPr>
          <p:cNvPr id="26" name="Rectangle 9"/>
          <p:cNvSpPr>
            <a:spLocks noChangeArrowheads="1"/>
          </p:cNvSpPr>
          <p:nvPr>
            <p:custDataLst>
              <p:tags r:id="rId9"/>
            </p:custDataLst>
          </p:nvPr>
        </p:nvSpPr>
        <p:spPr bwMode="auto">
          <a:xfrm>
            <a:off x="3851275" y="3208338"/>
            <a:ext cx="1635125" cy="581025"/>
          </a:xfrm>
          <a:prstGeom prst="rect">
            <a:avLst/>
          </a:prstGeom>
          <a:solidFill>
            <a:schemeClr val="accent3">
              <a:lumMod val="20000"/>
              <a:lumOff val="80000"/>
            </a:schemeClr>
          </a:solidFill>
          <a:ln>
            <a:solidFill>
              <a:schemeClr val="bg2"/>
            </a:solidFill>
          </a:ln>
          <a:effectLst/>
          <a:extLst/>
        </p:spPr>
        <p:txBody>
          <a:bodyPr>
            <a:spAutoFit/>
          </a:bodyPr>
          <a:lstStyle/>
          <a:p>
            <a:pPr algn="ctr">
              <a:defRPr/>
            </a:pPr>
            <a:r>
              <a:rPr lang="fr-FR" sz="1600" kern="0" dirty="0">
                <a:solidFill>
                  <a:sysClr val="windowText" lastClr="000000"/>
                </a:solidFill>
              </a:rPr>
              <a:t>négociations</a:t>
            </a:r>
          </a:p>
          <a:p>
            <a:pPr algn="ctr">
              <a:defRPr/>
            </a:pPr>
            <a:r>
              <a:rPr lang="fr-FR" sz="1600" b="1" kern="0" dirty="0">
                <a:solidFill>
                  <a:sysClr val="windowText" lastClr="000000"/>
                </a:solidFill>
              </a:rPr>
              <a:t>accord-cadre</a:t>
            </a:r>
            <a:endParaRPr lang="fr-FR" kern="0" dirty="0">
              <a:solidFill>
                <a:sysClr val="windowText" lastClr="000000"/>
              </a:solidFill>
            </a:endParaRPr>
          </a:p>
        </p:txBody>
      </p:sp>
      <p:sp>
        <p:nvSpPr>
          <p:cNvPr id="27" name="Line 10"/>
          <p:cNvSpPr>
            <a:spLocks noChangeShapeType="1"/>
          </p:cNvSpPr>
          <p:nvPr>
            <p:custDataLst>
              <p:tags r:id="rId10"/>
            </p:custDataLst>
          </p:nvPr>
        </p:nvSpPr>
        <p:spPr bwMode="auto">
          <a:xfrm flipH="1">
            <a:off x="3635375" y="3789363"/>
            <a:ext cx="215900" cy="503237"/>
          </a:xfrm>
          <a:prstGeom prst="line">
            <a:avLst/>
          </a:prstGeom>
          <a:noFill/>
          <a:ln w="28575">
            <a:solidFill>
              <a:schemeClr val="bg2"/>
            </a:solidFill>
            <a:round/>
            <a:headEnd/>
            <a:tailEnd type="triangle" w="med" len="med"/>
          </a:ln>
          <a:effectLst/>
          <a:extLst/>
        </p:spPr>
        <p:txBody>
          <a:bodyPr wrap="none" anchor="ctr"/>
          <a:lstStyle/>
          <a:p>
            <a:pPr algn="r">
              <a:defRPr/>
            </a:pPr>
            <a:endParaRPr lang="fr-FR" kern="0">
              <a:solidFill>
                <a:sysClr val="windowText" lastClr="000000"/>
              </a:solidFill>
            </a:endParaRPr>
          </a:p>
        </p:txBody>
      </p:sp>
      <p:sp>
        <p:nvSpPr>
          <p:cNvPr id="28" name="Rectangle 11"/>
          <p:cNvSpPr>
            <a:spLocks noChangeArrowheads="1"/>
          </p:cNvSpPr>
          <p:nvPr>
            <p:custDataLst>
              <p:tags r:id="rId11"/>
            </p:custDataLst>
          </p:nvPr>
        </p:nvSpPr>
        <p:spPr bwMode="auto">
          <a:xfrm>
            <a:off x="1489075" y="5300663"/>
            <a:ext cx="2362200" cy="720725"/>
          </a:xfrm>
          <a:prstGeom prst="rect">
            <a:avLst/>
          </a:prstGeom>
          <a:solidFill>
            <a:schemeClr val="accent1"/>
          </a:solidFill>
          <a:ln w="9525">
            <a:noFill/>
            <a:miter lim="800000"/>
            <a:headEnd/>
            <a:tailEnd/>
          </a:ln>
          <a:effectLst/>
          <a:extLst/>
        </p:spPr>
        <p:txBody>
          <a:bodyPr anchor="ctr"/>
          <a:lstStyle/>
          <a:p>
            <a:pPr algn="ctr">
              <a:defRPr/>
            </a:pPr>
            <a:r>
              <a:rPr lang="fr-FR" sz="1600" kern="0" dirty="0">
                <a:solidFill>
                  <a:sysClr val="windowText" lastClr="000000"/>
                </a:solidFill>
              </a:rPr>
              <a:t>états membres transposent en droit national</a:t>
            </a:r>
          </a:p>
        </p:txBody>
      </p:sp>
      <p:sp>
        <p:nvSpPr>
          <p:cNvPr id="29" name="Rectangle 12"/>
          <p:cNvSpPr>
            <a:spLocks noChangeArrowheads="1"/>
          </p:cNvSpPr>
          <p:nvPr>
            <p:custDataLst>
              <p:tags r:id="rId12"/>
            </p:custDataLst>
          </p:nvPr>
        </p:nvSpPr>
        <p:spPr bwMode="auto">
          <a:xfrm>
            <a:off x="1489075" y="4292600"/>
            <a:ext cx="2362200" cy="822325"/>
          </a:xfrm>
          <a:prstGeom prst="rect">
            <a:avLst/>
          </a:prstGeom>
          <a:solidFill>
            <a:schemeClr val="accent1"/>
          </a:solidFill>
          <a:ln w="9525">
            <a:noFill/>
            <a:miter lim="800000"/>
            <a:headEnd/>
            <a:tailEnd/>
          </a:ln>
          <a:effectLst/>
          <a:extLst/>
        </p:spPr>
        <p:txBody>
          <a:bodyPr anchor="ctr"/>
          <a:lstStyle/>
          <a:p>
            <a:pPr algn="ctr">
              <a:defRPr/>
            </a:pPr>
            <a:r>
              <a:rPr lang="fr-FR" sz="1600" kern="0" dirty="0">
                <a:solidFill>
                  <a:sysClr val="windowText" lastClr="000000"/>
                </a:solidFill>
              </a:rPr>
              <a:t>soit le Conseil de l</a:t>
            </a:r>
            <a:r>
              <a:rPr lang="fr-FR" altLang="ja-JP" sz="1600" kern="0" dirty="0">
                <a:solidFill>
                  <a:sysClr val="windowText" lastClr="000000"/>
                </a:solidFill>
              </a:rPr>
              <a:t>'</a:t>
            </a:r>
            <a:r>
              <a:rPr lang="fr-FR" sz="1600" kern="0" dirty="0">
                <a:solidFill>
                  <a:sysClr val="windowText" lastClr="000000"/>
                </a:solidFill>
              </a:rPr>
              <a:t>UE en fait une directive</a:t>
            </a:r>
          </a:p>
        </p:txBody>
      </p:sp>
      <p:sp>
        <p:nvSpPr>
          <p:cNvPr id="30" name="Line 13"/>
          <p:cNvSpPr>
            <a:spLocks noChangeShapeType="1"/>
          </p:cNvSpPr>
          <p:nvPr>
            <p:custDataLst>
              <p:tags r:id="rId13"/>
            </p:custDataLst>
          </p:nvPr>
        </p:nvSpPr>
        <p:spPr bwMode="auto">
          <a:xfrm>
            <a:off x="5486400" y="3789363"/>
            <a:ext cx="144463" cy="503237"/>
          </a:xfrm>
          <a:prstGeom prst="line">
            <a:avLst/>
          </a:prstGeom>
          <a:noFill/>
          <a:ln w="28575">
            <a:solidFill>
              <a:schemeClr val="bg2"/>
            </a:solidFill>
            <a:round/>
            <a:headEnd/>
            <a:tailEnd type="triangle" w="med" len="med"/>
          </a:ln>
          <a:effectLst/>
          <a:extLst/>
        </p:spPr>
        <p:txBody>
          <a:bodyPr wrap="none" anchor="ctr"/>
          <a:lstStyle/>
          <a:p>
            <a:pPr algn="r">
              <a:defRPr/>
            </a:pPr>
            <a:endParaRPr lang="fr-FR" kern="0">
              <a:solidFill>
                <a:sysClr val="windowText" lastClr="000000"/>
              </a:solidFill>
            </a:endParaRPr>
          </a:p>
        </p:txBody>
      </p:sp>
      <p:sp>
        <p:nvSpPr>
          <p:cNvPr id="31" name="Rectangle 14"/>
          <p:cNvSpPr>
            <a:spLocks noChangeArrowheads="1"/>
          </p:cNvSpPr>
          <p:nvPr>
            <p:custDataLst>
              <p:tags r:id="rId14"/>
            </p:custDataLst>
          </p:nvPr>
        </p:nvSpPr>
        <p:spPr bwMode="auto">
          <a:xfrm>
            <a:off x="5486400" y="4292600"/>
            <a:ext cx="2274888" cy="822325"/>
          </a:xfrm>
          <a:prstGeom prst="rect">
            <a:avLst/>
          </a:prstGeom>
          <a:solidFill>
            <a:schemeClr val="accent1"/>
          </a:solidFill>
          <a:ln w="9525">
            <a:noFill/>
            <a:miter lim="800000"/>
            <a:headEnd/>
            <a:tailEnd/>
          </a:ln>
          <a:effectLst/>
          <a:extLst/>
        </p:spPr>
        <p:txBody>
          <a:bodyPr anchor="ctr"/>
          <a:lstStyle/>
          <a:p>
            <a:pPr algn="ctr">
              <a:defRPr/>
            </a:pPr>
            <a:r>
              <a:rPr lang="fr-FR" sz="1600" kern="0" dirty="0">
                <a:solidFill>
                  <a:sysClr val="windowText" lastClr="000000"/>
                </a:solidFill>
              </a:rPr>
              <a:t>soit l</a:t>
            </a:r>
            <a:r>
              <a:rPr lang="fr-FR" altLang="ja-JP" sz="1600" kern="0" dirty="0">
                <a:solidFill>
                  <a:sysClr val="windowText" lastClr="000000"/>
                </a:solidFill>
              </a:rPr>
              <a:t>'</a:t>
            </a:r>
            <a:r>
              <a:rPr lang="fr-FR" sz="1600" kern="0" dirty="0">
                <a:solidFill>
                  <a:sysClr val="windowText" lastClr="000000"/>
                </a:solidFill>
              </a:rPr>
              <a:t>accord est «autonome»</a:t>
            </a:r>
          </a:p>
        </p:txBody>
      </p:sp>
      <p:sp>
        <p:nvSpPr>
          <p:cNvPr id="32" name="Line 15"/>
          <p:cNvSpPr>
            <a:spLocks noChangeShapeType="1"/>
          </p:cNvSpPr>
          <p:nvPr>
            <p:custDataLst>
              <p:tags r:id="rId15"/>
            </p:custDataLst>
          </p:nvPr>
        </p:nvSpPr>
        <p:spPr bwMode="auto">
          <a:xfrm>
            <a:off x="2590800" y="5072063"/>
            <a:ext cx="0" cy="228600"/>
          </a:xfrm>
          <a:prstGeom prst="line">
            <a:avLst/>
          </a:prstGeom>
          <a:noFill/>
          <a:ln w="28575">
            <a:solidFill>
              <a:schemeClr val="bg2"/>
            </a:solidFill>
            <a:round/>
            <a:headEnd/>
            <a:tailEnd type="triangle" w="med" len="med"/>
          </a:ln>
          <a:effectLst/>
          <a:extLst/>
        </p:spPr>
        <p:txBody>
          <a:bodyPr wrap="none" anchor="ctr"/>
          <a:lstStyle/>
          <a:p>
            <a:pPr algn="r">
              <a:defRPr/>
            </a:pPr>
            <a:endParaRPr lang="fr-FR" kern="0">
              <a:solidFill>
                <a:sysClr val="windowText" lastClr="000000"/>
              </a:solidFill>
            </a:endParaRPr>
          </a:p>
        </p:txBody>
      </p:sp>
      <p:sp>
        <p:nvSpPr>
          <p:cNvPr id="33" name="Rectangle 16"/>
          <p:cNvSpPr>
            <a:spLocks noChangeArrowheads="1"/>
          </p:cNvSpPr>
          <p:nvPr>
            <p:custDataLst>
              <p:tags r:id="rId16"/>
            </p:custDataLst>
          </p:nvPr>
        </p:nvSpPr>
        <p:spPr bwMode="auto">
          <a:xfrm>
            <a:off x="5486400" y="5300663"/>
            <a:ext cx="2274888" cy="720725"/>
          </a:xfrm>
          <a:prstGeom prst="rect">
            <a:avLst/>
          </a:prstGeom>
          <a:solidFill>
            <a:schemeClr val="accent1"/>
          </a:solidFill>
          <a:ln w="9525">
            <a:noFill/>
            <a:miter lim="800000"/>
            <a:headEnd/>
            <a:tailEnd/>
          </a:ln>
          <a:effectLst/>
          <a:extLst/>
        </p:spPr>
        <p:txBody>
          <a:bodyPr anchor="ctr"/>
          <a:lstStyle/>
          <a:p>
            <a:pPr algn="ctr">
              <a:defRPr/>
            </a:pPr>
            <a:r>
              <a:rPr lang="fr-FR" sz="1600" kern="0" dirty="0">
                <a:solidFill>
                  <a:sysClr val="windowText" lastClr="000000"/>
                </a:solidFill>
              </a:rPr>
              <a:t>partenaires sociaux nationaux (CCT)</a:t>
            </a:r>
          </a:p>
        </p:txBody>
      </p:sp>
      <p:sp>
        <p:nvSpPr>
          <p:cNvPr id="34" name="Line 17"/>
          <p:cNvSpPr>
            <a:spLocks noChangeShapeType="1"/>
          </p:cNvSpPr>
          <p:nvPr>
            <p:custDataLst>
              <p:tags r:id="rId17"/>
            </p:custDataLst>
          </p:nvPr>
        </p:nvSpPr>
        <p:spPr bwMode="auto">
          <a:xfrm>
            <a:off x="6659563" y="5072063"/>
            <a:ext cx="0" cy="228600"/>
          </a:xfrm>
          <a:prstGeom prst="line">
            <a:avLst/>
          </a:prstGeom>
          <a:noFill/>
          <a:ln w="28575">
            <a:solidFill>
              <a:schemeClr val="bg2"/>
            </a:solidFill>
            <a:round/>
            <a:headEnd/>
            <a:tailEnd type="triangle" w="med" len="med"/>
          </a:ln>
          <a:effectLst/>
          <a:extLst/>
        </p:spPr>
        <p:txBody>
          <a:bodyPr wrap="none" anchor="ctr"/>
          <a:lstStyle/>
          <a:p>
            <a:pPr algn="r">
              <a:defRPr/>
            </a:pPr>
            <a:endParaRPr lang="fr-FR" kern="0">
              <a:solidFill>
                <a:sysClr val="windowText" lastClr="000000"/>
              </a:solidFill>
            </a:endParaRPr>
          </a:p>
        </p:txBody>
      </p:sp>
      <p:sp>
        <p:nvSpPr>
          <p:cNvPr id="24594" name="TextBox 3"/>
          <p:cNvSpPr txBox="1">
            <a:spLocks noChangeArrowheads="1"/>
          </p:cNvSpPr>
          <p:nvPr>
            <p:custDataLst>
              <p:tags r:id="rId18"/>
            </p:custDataLst>
          </p:nvPr>
        </p:nvSpPr>
        <p:spPr bwMode="auto">
          <a:xfrm>
            <a:off x="323850" y="908050"/>
            <a:ext cx="2203450" cy="339725"/>
          </a:xfrm>
          <a:prstGeom prst="rect">
            <a:avLst/>
          </a:prstGeom>
          <a:noFill/>
          <a:ln w="9525">
            <a:noFill/>
            <a:miter lim="800000"/>
            <a:headEnd/>
            <a:tailEnd/>
          </a:ln>
        </p:spPr>
        <p:txBody>
          <a:bodyPr>
            <a:spAutoFit/>
          </a:bodyPr>
          <a:lstStyle/>
          <a:p>
            <a:pPr fontAlgn="base">
              <a:spcBef>
                <a:spcPct val="0"/>
              </a:spcBef>
              <a:spcAft>
                <a:spcPct val="0"/>
              </a:spcAft>
            </a:pPr>
            <a:r>
              <a:rPr lang="fr-FR" sz="1600">
                <a:solidFill>
                  <a:srgbClr val="808080"/>
                </a:solidFill>
                <a:latin typeface="Palatino"/>
                <a:cs typeface="Arial" charset="0"/>
              </a:rPr>
              <a:t>Schéma simplifié</a:t>
            </a:r>
          </a:p>
        </p:txBody>
      </p:sp>
      <p:sp>
        <p:nvSpPr>
          <p:cNvPr id="24595" name="Slide Number Placeholder 5"/>
          <p:cNvSpPr txBox="1">
            <a:spLocks/>
          </p:cNvSpPr>
          <p:nvPr>
            <p:custDataLst>
              <p:tags r:id="rId19"/>
            </p:custDataLst>
          </p:nvPr>
        </p:nvSpPr>
        <p:spPr bwMode="auto">
          <a:xfrm>
            <a:off x="323850" y="6207125"/>
            <a:ext cx="360363" cy="323850"/>
          </a:xfrm>
          <a:prstGeom prst="rect">
            <a:avLst/>
          </a:prstGeom>
          <a:noFill/>
          <a:ln w="9525">
            <a:noFill/>
            <a:miter lim="800000"/>
            <a:headEnd/>
            <a:tailEnd/>
          </a:ln>
        </p:spPr>
        <p:txBody>
          <a:bodyPr lIns="0" tIns="0" rIns="0" bIns="0" anchor="b"/>
          <a:lstStyle/>
          <a:p>
            <a:pPr fontAlgn="base">
              <a:spcBef>
                <a:spcPct val="0"/>
              </a:spcBef>
              <a:spcAft>
                <a:spcPct val="0"/>
              </a:spcAft>
            </a:pPr>
            <a:fld id="{D580743D-3622-45A6-A695-C71DB264A5CE}" type="slidenum">
              <a:rPr lang="en-US" sz="1200">
                <a:solidFill>
                  <a:srgbClr val="000000"/>
                </a:solidFill>
                <a:cs typeface="Arial" charset="0"/>
              </a:rPr>
              <a:pPr fontAlgn="base">
                <a:spcBef>
                  <a:spcPct val="0"/>
                </a:spcBef>
                <a:spcAft>
                  <a:spcPct val="0"/>
                </a:spcAft>
              </a:pPr>
              <a:t>9</a:t>
            </a:fld>
            <a:endParaRPr lang="en-US" sz="1200">
              <a:solidFill>
                <a:srgbClr val="000000"/>
              </a:solidFill>
              <a:cs typeface="Arial" charset="0"/>
            </a:endParaRPr>
          </a:p>
        </p:txBody>
      </p:sp>
      <p:sp>
        <p:nvSpPr>
          <p:cNvPr id="24596" name="Footer Placeholder 1"/>
          <p:cNvSpPr>
            <a:spLocks noGrp="1"/>
          </p:cNvSpPr>
          <p:nvPr>
            <p:ph type="ftr" sz="quarter" idx="11"/>
            <p:custDataLst>
              <p:tags r:id="rId20"/>
            </p:custDataLst>
          </p:nvPr>
        </p:nvSpPr>
        <p:spPr>
          <a:noFill/>
          <a:ln>
            <a:miter lim="800000"/>
            <a:headEnd/>
            <a:tailEnd/>
          </a:ln>
        </p:spPr>
        <p:txBody>
          <a:bodyPr/>
          <a:lstStyle/>
          <a:p>
            <a:r>
              <a:rPr lang="en-US">
                <a:cs typeface="Arial" charset="0"/>
              </a:rPr>
              <a:t>Christophe Degryse, 2014</a:t>
            </a:r>
          </a:p>
        </p:txBody>
      </p:sp>
    </p:spTree>
    <p:extLst>
      <p:ext uri="{BB962C8B-B14F-4D97-AF65-F5344CB8AC3E}">
        <p14:creationId xmlns:p14="http://schemas.microsoft.com/office/powerpoint/2010/main" val="2498151410"/>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7"/>
</p:tagLst>
</file>

<file path=ppt/tags/tag26.xml><?xml version="1.0" encoding="utf-8"?>
<p:tagLst xmlns:a="http://schemas.openxmlformats.org/drawingml/2006/main" xmlns:r="http://schemas.openxmlformats.org/officeDocument/2006/relationships" xmlns:p="http://schemas.openxmlformats.org/presentationml/2006/main">
  <p:tag name="NUM" val="8"/>
</p:tagLst>
</file>

<file path=ppt/tags/tag27.xml><?xml version="1.0" encoding="utf-8"?>
<p:tagLst xmlns:a="http://schemas.openxmlformats.org/drawingml/2006/main" xmlns:r="http://schemas.openxmlformats.org/officeDocument/2006/relationships" xmlns:p="http://schemas.openxmlformats.org/presentationml/2006/main">
  <p:tag name="NUM" val="9"/>
</p:tagLst>
</file>

<file path=ppt/tags/tag28.xml><?xml version="1.0" encoding="utf-8"?>
<p:tagLst xmlns:a="http://schemas.openxmlformats.org/drawingml/2006/main" xmlns:r="http://schemas.openxmlformats.org/officeDocument/2006/relationships" xmlns:p="http://schemas.openxmlformats.org/presentationml/2006/main">
  <p:tag name="NUM" val="10"/>
</p:tagLst>
</file>

<file path=ppt/tags/tag29.xml><?xml version="1.0" encoding="utf-8"?>
<p:tagLst xmlns:a="http://schemas.openxmlformats.org/drawingml/2006/main" xmlns:r="http://schemas.openxmlformats.org/officeDocument/2006/relationships" xmlns:p="http://schemas.openxmlformats.org/presentationml/2006/main">
  <p:tag name="NUM" val="1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2"/>
</p:tagLst>
</file>

<file path=ppt/tags/tag31.xml><?xml version="1.0" encoding="utf-8"?>
<p:tagLst xmlns:a="http://schemas.openxmlformats.org/drawingml/2006/main" xmlns:r="http://schemas.openxmlformats.org/officeDocument/2006/relationships" xmlns:p="http://schemas.openxmlformats.org/presentationml/2006/main">
  <p:tag name="NUM" val="13"/>
</p:tagLst>
</file>

<file path=ppt/tags/tag32.xml><?xml version="1.0" encoding="utf-8"?>
<p:tagLst xmlns:a="http://schemas.openxmlformats.org/drawingml/2006/main" xmlns:r="http://schemas.openxmlformats.org/officeDocument/2006/relationships" xmlns:p="http://schemas.openxmlformats.org/presentationml/2006/main">
  <p:tag name="NUM" val="14"/>
</p:tagLst>
</file>

<file path=ppt/tags/tag33.xml><?xml version="1.0" encoding="utf-8"?>
<p:tagLst xmlns:a="http://schemas.openxmlformats.org/drawingml/2006/main" xmlns:r="http://schemas.openxmlformats.org/officeDocument/2006/relationships" xmlns:p="http://schemas.openxmlformats.org/presentationml/2006/main">
  <p:tag name="NUM" val="15"/>
</p:tagLst>
</file>

<file path=ppt/tags/tag34.xml><?xml version="1.0" encoding="utf-8"?>
<p:tagLst xmlns:a="http://schemas.openxmlformats.org/drawingml/2006/main" xmlns:r="http://schemas.openxmlformats.org/officeDocument/2006/relationships" xmlns:p="http://schemas.openxmlformats.org/presentationml/2006/main">
  <p:tag name="NUM" val="16"/>
</p:tagLst>
</file>

<file path=ppt/tags/tag35.xml><?xml version="1.0" encoding="utf-8"?>
<p:tagLst xmlns:a="http://schemas.openxmlformats.org/drawingml/2006/main" xmlns:r="http://schemas.openxmlformats.org/officeDocument/2006/relationships" xmlns:p="http://schemas.openxmlformats.org/presentationml/2006/main">
  <p:tag name="NUM" val="17"/>
</p:tagLst>
</file>

<file path=ppt/tags/tag36.xml><?xml version="1.0" encoding="utf-8"?>
<p:tagLst xmlns:a="http://schemas.openxmlformats.org/drawingml/2006/main" xmlns:r="http://schemas.openxmlformats.org/officeDocument/2006/relationships" xmlns:p="http://schemas.openxmlformats.org/presentationml/2006/main">
  <p:tag name="NUM" val="18"/>
</p:tagLst>
</file>

<file path=ppt/tags/tag37.xml><?xml version="1.0" encoding="utf-8"?>
<p:tagLst xmlns:a="http://schemas.openxmlformats.org/drawingml/2006/main" xmlns:r="http://schemas.openxmlformats.org/officeDocument/2006/relationships" xmlns:p="http://schemas.openxmlformats.org/presentationml/2006/main">
  <p:tag name="NUM" val="19"/>
</p:tagLst>
</file>

<file path=ppt/tags/tag38.xml><?xml version="1.0" encoding="utf-8"?>
<p:tagLst xmlns:a="http://schemas.openxmlformats.org/drawingml/2006/main" xmlns:r="http://schemas.openxmlformats.org/officeDocument/2006/relationships" xmlns:p="http://schemas.openxmlformats.org/presentationml/2006/main">
  <p:tag name="NUM" val="20"/>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6"/>
</p:tagLst>
</file>

<file path=ppt/tags/tag85.xml><?xml version="1.0" encoding="utf-8"?>
<p:tagLst xmlns:a="http://schemas.openxmlformats.org/drawingml/2006/main" xmlns:r="http://schemas.openxmlformats.org/officeDocument/2006/relationships" xmlns:p="http://schemas.openxmlformats.org/presentationml/2006/main">
  <p:tag name="NUM" val="7"/>
</p:tagLst>
</file>

<file path=ppt/tags/tag86.xml><?xml version="1.0" encoding="utf-8"?>
<p:tagLst xmlns:a="http://schemas.openxmlformats.org/drawingml/2006/main" xmlns:r="http://schemas.openxmlformats.org/officeDocument/2006/relationships" xmlns:p="http://schemas.openxmlformats.org/presentationml/2006/main">
  <p:tag name="NUM" val="8"/>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_rels/them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nscreencombi2">
  <a:themeElements>
    <a:clrScheme name="ETUI_Onscreen 2">
      <a:dk1>
        <a:srgbClr val="000000"/>
      </a:dk1>
      <a:lt1>
        <a:srgbClr val="FFFFFF"/>
      </a:lt1>
      <a:dk2>
        <a:srgbClr val="FFFFFF"/>
      </a:dk2>
      <a:lt2>
        <a:srgbClr val="808080"/>
      </a:lt2>
      <a:accent1>
        <a:srgbClr val="C4D9E4"/>
      </a:accent1>
      <a:accent2>
        <a:srgbClr val="9EC3DE"/>
      </a:accent2>
      <a:accent3>
        <a:srgbClr val="FFFFFF"/>
      </a:accent3>
      <a:accent4>
        <a:srgbClr val="000000"/>
      </a:accent4>
      <a:accent5>
        <a:srgbClr val="DEE9EF"/>
      </a:accent5>
      <a:accent6>
        <a:srgbClr val="8FB0C9"/>
      </a:accent6>
      <a:hlink>
        <a:srgbClr val="003F72"/>
      </a:hlink>
      <a:folHlink>
        <a:srgbClr val="003F72"/>
      </a:folHlink>
    </a:clrScheme>
    <a:fontScheme name="ETUI_Onsc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AD3F1">
            <a:alpha val="25000"/>
          </a:srgbClr>
        </a:solidFill>
        <a:ln w="3175" cap="flat" cmpd="sng" algn="ctr">
          <a:solidFill>
            <a:srgbClr val="60A9D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AAD3F1">
            <a:alpha val="25000"/>
          </a:srgbClr>
        </a:solidFill>
        <a:ln w="3175" cap="flat" cmpd="sng" algn="ctr">
          <a:solidFill>
            <a:srgbClr val="60A9D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ETUI_Onscreen 1">
        <a:dk1>
          <a:srgbClr val="000000"/>
        </a:dk1>
        <a:lt1>
          <a:srgbClr val="FFFFFF"/>
        </a:lt1>
        <a:dk2>
          <a:srgbClr val="FFFFFF"/>
        </a:dk2>
        <a:lt2>
          <a:srgbClr val="808080"/>
        </a:lt2>
        <a:accent1>
          <a:srgbClr val="C2C2A0"/>
        </a:accent1>
        <a:accent2>
          <a:srgbClr val="9A996E"/>
        </a:accent2>
        <a:accent3>
          <a:srgbClr val="FFFFFF"/>
        </a:accent3>
        <a:accent4>
          <a:srgbClr val="000000"/>
        </a:accent4>
        <a:accent5>
          <a:srgbClr val="DDDDCD"/>
        </a:accent5>
        <a:accent6>
          <a:srgbClr val="8B8A63"/>
        </a:accent6>
        <a:hlink>
          <a:srgbClr val="4F4C25"/>
        </a:hlink>
        <a:folHlink>
          <a:srgbClr val="4F4C25"/>
        </a:folHlink>
      </a:clrScheme>
      <a:clrMap bg1="lt1" tx1="dk1" bg2="lt2" tx2="dk2" accent1="accent1" accent2="accent2" accent3="accent3" accent4="accent4" accent5="accent5" accent6="accent6" hlink="hlink" folHlink="folHlink"/>
    </a:extraClrScheme>
    <a:extraClrScheme>
      <a:clrScheme name="ETUI_Onscreen 2">
        <a:dk1>
          <a:srgbClr val="000000"/>
        </a:dk1>
        <a:lt1>
          <a:srgbClr val="FFFFFF"/>
        </a:lt1>
        <a:dk2>
          <a:srgbClr val="FFFFFF"/>
        </a:dk2>
        <a:lt2>
          <a:srgbClr val="808080"/>
        </a:lt2>
        <a:accent1>
          <a:srgbClr val="C4D9E4"/>
        </a:accent1>
        <a:accent2>
          <a:srgbClr val="9EC3DE"/>
        </a:accent2>
        <a:accent3>
          <a:srgbClr val="FFFFFF"/>
        </a:accent3>
        <a:accent4>
          <a:srgbClr val="000000"/>
        </a:accent4>
        <a:accent5>
          <a:srgbClr val="DEE9EF"/>
        </a:accent5>
        <a:accent6>
          <a:srgbClr val="8FB0C9"/>
        </a:accent6>
        <a:hlink>
          <a:srgbClr val="003F72"/>
        </a:hlink>
        <a:folHlink>
          <a:srgbClr val="003F72"/>
        </a:folHlink>
      </a:clrScheme>
      <a:clrMap bg1="lt1" tx1="dk1" bg2="lt2" tx2="dk2" accent1="accent1" accent2="accent2" accent3="accent3" accent4="accent4" accent5="accent5" accent6="accent6" hlink="hlink" folHlink="folHlink"/>
    </a:extraClrScheme>
    <a:extraClrScheme>
      <a:clrScheme name="ETUI_Onscreen 3">
        <a:dk1>
          <a:srgbClr val="000000"/>
        </a:dk1>
        <a:lt1>
          <a:srgbClr val="FFFFFF"/>
        </a:lt1>
        <a:dk2>
          <a:srgbClr val="FFFFFF"/>
        </a:dk2>
        <a:lt2>
          <a:srgbClr val="808080"/>
        </a:lt2>
        <a:accent1>
          <a:srgbClr val="B5DAD2"/>
        </a:accent1>
        <a:accent2>
          <a:srgbClr val="0D776E"/>
        </a:accent2>
        <a:accent3>
          <a:srgbClr val="FFFFFF"/>
        </a:accent3>
        <a:accent4>
          <a:srgbClr val="000000"/>
        </a:accent4>
        <a:accent5>
          <a:srgbClr val="D7EAE5"/>
        </a:accent5>
        <a:accent6>
          <a:srgbClr val="0B6B63"/>
        </a:accent6>
        <a:hlink>
          <a:srgbClr val="23423A"/>
        </a:hlink>
        <a:folHlink>
          <a:srgbClr val="21423A"/>
        </a:folHlink>
      </a:clrScheme>
      <a:clrMap bg1="lt1" tx1="dk1" bg2="lt2" tx2="dk2" accent1="accent1" accent2="accent2" accent3="accent3" accent4="accent4" accent5="accent5" accent6="accent6" hlink="hlink" folHlink="folHlink"/>
    </a:extraClrScheme>
    <a:extraClrScheme>
      <a:clrScheme name="ETUI_Onscreen 4">
        <a:dk1>
          <a:srgbClr val="000000"/>
        </a:dk1>
        <a:lt1>
          <a:srgbClr val="FFFFFF"/>
        </a:lt1>
        <a:dk2>
          <a:srgbClr val="FFFFFF"/>
        </a:dk2>
        <a:lt2>
          <a:srgbClr val="808080"/>
        </a:lt2>
        <a:accent1>
          <a:srgbClr val="B5B6B3"/>
        </a:accent1>
        <a:accent2>
          <a:srgbClr val="6C6F70"/>
        </a:accent2>
        <a:accent3>
          <a:srgbClr val="FFFFFF"/>
        </a:accent3>
        <a:accent4>
          <a:srgbClr val="000000"/>
        </a:accent4>
        <a:accent5>
          <a:srgbClr val="D7D7D6"/>
        </a:accent5>
        <a:accent6>
          <a:srgbClr val="616465"/>
        </a:accent6>
        <a:hlink>
          <a:srgbClr val="FF6319"/>
        </a:hlink>
        <a:folHlink>
          <a:srgbClr val="FF6319"/>
        </a:folHlink>
      </a:clrScheme>
      <a:clrMap bg1="lt1" tx1="dk1" bg2="lt2" tx2="dk2" accent1="accent1" accent2="accent2" accent3="accent3" accent4="accent4" accent5="accent5" accent6="accent6" hlink="hlink" folHlink="folHlink"/>
    </a:extraClrScheme>
    <a:extraClrScheme>
      <a:clrScheme name="ETUI_Onscreen 5">
        <a:dk1>
          <a:srgbClr val="000000"/>
        </a:dk1>
        <a:lt1>
          <a:srgbClr val="FFFFFF"/>
        </a:lt1>
        <a:dk2>
          <a:srgbClr val="FFFFFF"/>
        </a:dk2>
        <a:lt2>
          <a:srgbClr val="808080"/>
        </a:lt2>
        <a:accent1>
          <a:srgbClr val="BBE7E6"/>
        </a:accent1>
        <a:accent2>
          <a:srgbClr val="009AA6"/>
        </a:accent2>
        <a:accent3>
          <a:srgbClr val="FFFFFF"/>
        </a:accent3>
        <a:accent4>
          <a:srgbClr val="000000"/>
        </a:accent4>
        <a:accent5>
          <a:srgbClr val="DAF1F0"/>
        </a:accent5>
        <a:accent6>
          <a:srgbClr val="008B96"/>
        </a:accent6>
        <a:hlink>
          <a:srgbClr val="4D5357"/>
        </a:hlink>
        <a:folHlink>
          <a:srgbClr val="4D5357"/>
        </a:folHlink>
      </a:clrScheme>
      <a:clrMap bg1="lt1" tx1="dk1" bg2="lt2" tx2="dk2" accent1="accent1" accent2="accent2" accent3="accent3" accent4="accent4" accent5="accent5" accent6="accent6" hlink="hlink" folHlink="folHlink"/>
    </a:extraClrScheme>
    <a:extraClrScheme>
      <a:clrScheme name="ETUI_Onscreen 6">
        <a:dk1>
          <a:srgbClr val="000000"/>
        </a:dk1>
        <a:lt1>
          <a:srgbClr val="FFFFFF"/>
        </a:lt1>
        <a:dk2>
          <a:srgbClr val="FFFFFF"/>
        </a:dk2>
        <a:lt2>
          <a:srgbClr val="808080"/>
        </a:lt2>
        <a:accent1>
          <a:srgbClr val="EBCAB8"/>
        </a:accent1>
        <a:accent2>
          <a:srgbClr val="D52B1E"/>
        </a:accent2>
        <a:accent3>
          <a:srgbClr val="FFFFFF"/>
        </a:accent3>
        <a:accent4>
          <a:srgbClr val="000000"/>
        </a:accent4>
        <a:accent5>
          <a:srgbClr val="F3E1D8"/>
        </a:accent5>
        <a:accent6>
          <a:srgbClr val="C1261A"/>
        </a:accent6>
        <a:hlink>
          <a:srgbClr val="673327"/>
        </a:hlink>
        <a:folHlink>
          <a:srgbClr val="673327"/>
        </a:folHlink>
      </a:clrScheme>
      <a:clrMap bg1="lt1" tx1="dk1" bg2="lt2" tx2="dk2" accent1="accent1" accent2="accent2" accent3="accent3" accent4="accent4" accent5="accent5" accent6="accent6" hlink="hlink" folHlink="folHlink"/>
    </a:extraClrScheme>
    <a:extraClrScheme>
      <a:clrScheme name="ETUI_Onscreen 7">
        <a:dk1>
          <a:srgbClr val="000000"/>
        </a:dk1>
        <a:lt1>
          <a:srgbClr val="FFFFFF"/>
        </a:lt1>
        <a:dk2>
          <a:srgbClr val="FFFFFF"/>
        </a:dk2>
        <a:lt2>
          <a:srgbClr val="808080"/>
        </a:lt2>
        <a:accent1>
          <a:srgbClr val="BED600"/>
        </a:accent1>
        <a:accent2>
          <a:srgbClr val="009FDA"/>
        </a:accent2>
        <a:accent3>
          <a:srgbClr val="FFFFFF"/>
        </a:accent3>
        <a:accent4>
          <a:srgbClr val="000000"/>
        </a:accent4>
        <a:accent5>
          <a:srgbClr val="DBE8AA"/>
        </a:accent5>
        <a:accent6>
          <a:srgbClr val="0090C5"/>
        </a:accent6>
        <a:hlink>
          <a:srgbClr val="83847A"/>
        </a:hlink>
        <a:folHlink>
          <a:srgbClr val="83847A"/>
        </a:folHlink>
      </a:clrScheme>
      <a:clrMap bg1="lt1" tx1="dk1" bg2="lt2" tx2="dk2" accent1="accent1" accent2="accent2" accent3="accent3" accent4="accent4" accent5="accent5" accent6="accent6" hlink="hlink" folHlink="folHlink"/>
    </a:extraClrScheme>
    <a:extraClrScheme>
      <a:clrScheme name="ETUI_Onscreen 8">
        <a:dk1>
          <a:srgbClr val="000000"/>
        </a:dk1>
        <a:lt1>
          <a:srgbClr val="FFFFFF"/>
        </a:lt1>
        <a:dk2>
          <a:srgbClr val="FFFFFF"/>
        </a:dk2>
        <a:lt2>
          <a:srgbClr val="808080"/>
        </a:lt2>
        <a:accent1>
          <a:srgbClr val="B8CF95"/>
        </a:accent1>
        <a:accent2>
          <a:srgbClr val="69923A"/>
        </a:accent2>
        <a:accent3>
          <a:srgbClr val="FFFFFF"/>
        </a:accent3>
        <a:accent4>
          <a:srgbClr val="000000"/>
        </a:accent4>
        <a:accent5>
          <a:srgbClr val="D8E4C8"/>
        </a:accent5>
        <a:accent6>
          <a:srgbClr val="5E8434"/>
        </a:accent6>
        <a:hlink>
          <a:srgbClr val="C966CD"/>
        </a:hlink>
        <a:folHlink>
          <a:srgbClr val="C966CD"/>
        </a:folHlink>
      </a:clrScheme>
      <a:clrMap bg1="lt1" tx1="dk1" bg2="lt2" tx2="dk2" accent1="accent1" accent2="accent2" accent3="accent3" accent4="accent4" accent5="accent5" accent6="accent6" hlink="hlink" folHlink="folHlink"/>
    </a:extraClrScheme>
    <a:extraClrScheme>
      <a:clrScheme name="ETUI_Onscreen 9">
        <a:dk1>
          <a:srgbClr val="000000"/>
        </a:dk1>
        <a:lt1>
          <a:srgbClr val="FFFFFF"/>
        </a:lt1>
        <a:dk2>
          <a:srgbClr val="FFFFFF"/>
        </a:dk2>
        <a:lt2>
          <a:srgbClr val="808080"/>
        </a:lt2>
        <a:accent1>
          <a:srgbClr val="AACAE6"/>
        </a:accent1>
        <a:accent2>
          <a:srgbClr val="4B92DB"/>
        </a:accent2>
        <a:accent3>
          <a:srgbClr val="FFFFFF"/>
        </a:accent3>
        <a:accent4>
          <a:srgbClr val="000000"/>
        </a:accent4>
        <a:accent5>
          <a:srgbClr val="D2E1F0"/>
        </a:accent5>
        <a:accent6>
          <a:srgbClr val="4384C6"/>
        </a:accent6>
        <a:hlink>
          <a:srgbClr val="D2492B"/>
        </a:hlink>
        <a:folHlink>
          <a:srgbClr val="D2492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nscreencombi3">
  <a:themeElements>
    <a:clrScheme name="ETUI_Onscreen 2">
      <a:dk1>
        <a:srgbClr val="000000"/>
      </a:dk1>
      <a:lt1>
        <a:srgbClr val="FFFFFF"/>
      </a:lt1>
      <a:dk2>
        <a:srgbClr val="FFFFFF"/>
      </a:dk2>
      <a:lt2>
        <a:srgbClr val="808080"/>
      </a:lt2>
      <a:accent1>
        <a:srgbClr val="C4D9E4"/>
      </a:accent1>
      <a:accent2>
        <a:srgbClr val="9EC3DE"/>
      </a:accent2>
      <a:accent3>
        <a:srgbClr val="FFFFFF"/>
      </a:accent3>
      <a:accent4>
        <a:srgbClr val="000000"/>
      </a:accent4>
      <a:accent5>
        <a:srgbClr val="DEE9EF"/>
      </a:accent5>
      <a:accent6>
        <a:srgbClr val="8FB0C9"/>
      </a:accent6>
      <a:hlink>
        <a:srgbClr val="003F72"/>
      </a:hlink>
      <a:folHlink>
        <a:srgbClr val="003F72"/>
      </a:folHlink>
    </a:clrScheme>
    <a:fontScheme name="ETUI_Onsc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AD3F1">
            <a:alpha val="25000"/>
          </a:srgbClr>
        </a:solidFill>
        <a:ln w="3175" cap="flat" cmpd="sng" algn="ctr">
          <a:solidFill>
            <a:srgbClr val="60A9D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AAD3F1">
            <a:alpha val="25000"/>
          </a:srgbClr>
        </a:solidFill>
        <a:ln w="3175" cap="flat" cmpd="sng" algn="ctr">
          <a:solidFill>
            <a:srgbClr val="60A9D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TUI_Onscreen 1">
        <a:dk1>
          <a:srgbClr val="000000"/>
        </a:dk1>
        <a:lt1>
          <a:srgbClr val="FFFFFF"/>
        </a:lt1>
        <a:dk2>
          <a:srgbClr val="FFFFFF"/>
        </a:dk2>
        <a:lt2>
          <a:srgbClr val="808080"/>
        </a:lt2>
        <a:accent1>
          <a:srgbClr val="C2C2A0"/>
        </a:accent1>
        <a:accent2>
          <a:srgbClr val="9A996E"/>
        </a:accent2>
        <a:accent3>
          <a:srgbClr val="FFFFFF"/>
        </a:accent3>
        <a:accent4>
          <a:srgbClr val="000000"/>
        </a:accent4>
        <a:accent5>
          <a:srgbClr val="DDDDCD"/>
        </a:accent5>
        <a:accent6>
          <a:srgbClr val="8B8A63"/>
        </a:accent6>
        <a:hlink>
          <a:srgbClr val="4F4C25"/>
        </a:hlink>
        <a:folHlink>
          <a:srgbClr val="4F4C25"/>
        </a:folHlink>
      </a:clrScheme>
      <a:clrMap bg1="lt1" tx1="dk1" bg2="lt2" tx2="dk2" accent1="accent1" accent2="accent2" accent3="accent3" accent4="accent4" accent5="accent5" accent6="accent6" hlink="hlink" folHlink="folHlink"/>
    </a:extraClrScheme>
    <a:extraClrScheme>
      <a:clrScheme name="ETUI_Onscreen 2">
        <a:dk1>
          <a:srgbClr val="000000"/>
        </a:dk1>
        <a:lt1>
          <a:srgbClr val="FFFFFF"/>
        </a:lt1>
        <a:dk2>
          <a:srgbClr val="FFFFFF"/>
        </a:dk2>
        <a:lt2>
          <a:srgbClr val="808080"/>
        </a:lt2>
        <a:accent1>
          <a:srgbClr val="C4D9E4"/>
        </a:accent1>
        <a:accent2>
          <a:srgbClr val="9EC3DE"/>
        </a:accent2>
        <a:accent3>
          <a:srgbClr val="FFFFFF"/>
        </a:accent3>
        <a:accent4>
          <a:srgbClr val="000000"/>
        </a:accent4>
        <a:accent5>
          <a:srgbClr val="DEE9EF"/>
        </a:accent5>
        <a:accent6>
          <a:srgbClr val="8FB0C9"/>
        </a:accent6>
        <a:hlink>
          <a:srgbClr val="003F72"/>
        </a:hlink>
        <a:folHlink>
          <a:srgbClr val="003F72"/>
        </a:folHlink>
      </a:clrScheme>
      <a:clrMap bg1="lt1" tx1="dk1" bg2="lt2" tx2="dk2" accent1="accent1" accent2="accent2" accent3="accent3" accent4="accent4" accent5="accent5" accent6="accent6" hlink="hlink" folHlink="folHlink"/>
    </a:extraClrScheme>
    <a:extraClrScheme>
      <a:clrScheme name="ETUI_Onscreen 3">
        <a:dk1>
          <a:srgbClr val="000000"/>
        </a:dk1>
        <a:lt1>
          <a:srgbClr val="FFFFFF"/>
        </a:lt1>
        <a:dk2>
          <a:srgbClr val="FFFFFF"/>
        </a:dk2>
        <a:lt2>
          <a:srgbClr val="808080"/>
        </a:lt2>
        <a:accent1>
          <a:srgbClr val="B5DAD2"/>
        </a:accent1>
        <a:accent2>
          <a:srgbClr val="0D776E"/>
        </a:accent2>
        <a:accent3>
          <a:srgbClr val="FFFFFF"/>
        </a:accent3>
        <a:accent4>
          <a:srgbClr val="000000"/>
        </a:accent4>
        <a:accent5>
          <a:srgbClr val="D7EAE5"/>
        </a:accent5>
        <a:accent6>
          <a:srgbClr val="0B6B63"/>
        </a:accent6>
        <a:hlink>
          <a:srgbClr val="23423A"/>
        </a:hlink>
        <a:folHlink>
          <a:srgbClr val="21423A"/>
        </a:folHlink>
      </a:clrScheme>
      <a:clrMap bg1="lt1" tx1="dk1" bg2="lt2" tx2="dk2" accent1="accent1" accent2="accent2" accent3="accent3" accent4="accent4" accent5="accent5" accent6="accent6" hlink="hlink" folHlink="folHlink"/>
    </a:extraClrScheme>
    <a:extraClrScheme>
      <a:clrScheme name="ETUI_Onscreen 4">
        <a:dk1>
          <a:srgbClr val="000000"/>
        </a:dk1>
        <a:lt1>
          <a:srgbClr val="FFFFFF"/>
        </a:lt1>
        <a:dk2>
          <a:srgbClr val="FFFFFF"/>
        </a:dk2>
        <a:lt2>
          <a:srgbClr val="808080"/>
        </a:lt2>
        <a:accent1>
          <a:srgbClr val="B5B6B3"/>
        </a:accent1>
        <a:accent2>
          <a:srgbClr val="6C6F70"/>
        </a:accent2>
        <a:accent3>
          <a:srgbClr val="FFFFFF"/>
        </a:accent3>
        <a:accent4>
          <a:srgbClr val="000000"/>
        </a:accent4>
        <a:accent5>
          <a:srgbClr val="D7D7D6"/>
        </a:accent5>
        <a:accent6>
          <a:srgbClr val="616465"/>
        </a:accent6>
        <a:hlink>
          <a:srgbClr val="FF6319"/>
        </a:hlink>
        <a:folHlink>
          <a:srgbClr val="FF6319"/>
        </a:folHlink>
      </a:clrScheme>
      <a:clrMap bg1="lt1" tx1="dk1" bg2="lt2" tx2="dk2" accent1="accent1" accent2="accent2" accent3="accent3" accent4="accent4" accent5="accent5" accent6="accent6" hlink="hlink" folHlink="folHlink"/>
    </a:extraClrScheme>
    <a:extraClrScheme>
      <a:clrScheme name="ETUI_Onscreen 5">
        <a:dk1>
          <a:srgbClr val="000000"/>
        </a:dk1>
        <a:lt1>
          <a:srgbClr val="FFFFFF"/>
        </a:lt1>
        <a:dk2>
          <a:srgbClr val="FFFFFF"/>
        </a:dk2>
        <a:lt2>
          <a:srgbClr val="808080"/>
        </a:lt2>
        <a:accent1>
          <a:srgbClr val="BBE7E6"/>
        </a:accent1>
        <a:accent2>
          <a:srgbClr val="009AA6"/>
        </a:accent2>
        <a:accent3>
          <a:srgbClr val="FFFFFF"/>
        </a:accent3>
        <a:accent4>
          <a:srgbClr val="000000"/>
        </a:accent4>
        <a:accent5>
          <a:srgbClr val="DAF1F0"/>
        </a:accent5>
        <a:accent6>
          <a:srgbClr val="008B96"/>
        </a:accent6>
        <a:hlink>
          <a:srgbClr val="4D5357"/>
        </a:hlink>
        <a:folHlink>
          <a:srgbClr val="4D5357"/>
        </a:folHlink>
      </a:clrScheme>
      <a:clrMap bg1="lt1" tx1="dk1" bg2="lt2" tx2="dk2" accent1="accent1" accent2="accent2" accent3="accent3" accent4="accent4" accent5="accent5" accent6="accent6" hlink="hlink" folHlink="folHlink"/>
    </a:extraClrScheme>
    <a:extraClrScheme>
      <a:clrScheme name="ETUI_Onscreen 6">
        <a:dk1>
          <a:srgbClr val="000000"/>
        </a:dk1>
        <a:lt1>
          <a:srgbClr val="FFFFFF"/>
        </a:lt1>
        <a:dk2>
          <a:srgbClr val="FFFFFF"/>
        </a:dk2>
        <a:lt2>
          <a:srgbClr val="808080"/>
        </a:lt2>
        <a:accent1>
          <a:srgbClr val="EBCAB8"/>
        </a:accent1>
        <a:accent2>
          <a:srgbClr val="D52B1E"/>
        </a:accent2>
        <a:accent3>
          <a:srgbClr val="FFFFFF"/>
        </a:accent3>
        <a:accent4>
          <a:srgbClr val="000000"/>
        </a:accent4>
        <a:accent5>
          <a:srgbClr val="F3E1D8"/>
        </a:accent5>
        <a:accent6>
          <a:srgbClr val="C1261A"/>
        </a:accent6>
        <a:hlink>
          <a:srgbClr val="673327"/>
        </a:hlink>
        <a:folHlink>
          <a:srgbClr val="673327"/>
        </a:folHlink>
      </a:clrScheme>
      <a:clrMap bg1="lt1" tx1="dk1" bg2="lt2" tx2="dk2" accent1="accent1" accent2="accent2" accent3="accent3" accent4="accent4" accent5="accent5" accent6="accent6" hlink="hlink" folHlink="folHlink"/>
    </a:extraClrScheme>
    <a:extraClrScheme>
      <a:clrScheme name="ETUI_Onscreen 7">
        <a:dk1>
          <a:srgbClr val="000000"/>
        </a:dk1>
        <a:lt1>
          <a:srgbClr val="FFFFFF"/>
        </a:lt1>
        <a:dk2>
          <a:srgbClr val="FFFFFF"/>
        </a:dk2>
        <a:lt2>
          <a:srgbClr val="808080"/>
        </a:lt2>
        <a:accent1>
          <a:srgbClr val="BED600"/>
        </a:accent1>
        <a:accent2>
          <a:srgbClr val="009FDA"/>
        </a:accent2>
        <a:accent3>
          <a:srgbClr val="FFFFFF"/>
        </a:accent3>
        <a:accent4>
          <a:srgbClr val="000000"/>
        </a:accent4>
        <a:accent5>
          <a:srgbClr val="DBE8AA"/>
        </a:accent5>
        <a:accent6>
          <a:srgbClr val="0090C5"/>
        </a:accent6>
        <a:hlink>
          <a:srgbClr val="83847A"/>
        </a:hlink>
        <a:folHlink>
          <a:srgbClr val="83847A"/>
        </a:folHlink>
      </a:clrScheme>
      <a:clrMap bg1="lt1" tx1="dk1" bg2="lt2" tx2="dk2" accent1="accent1" accent2="accent2" accent3="accent3" accent4="accent4" accent5="accent5" accent6="accent6" hlink="hlink" folHlink="folHlink"/>
    </a:extraClrScheme>
    <a:extraClrScheme>
      <a:clrScheme name="ETUI_Onscreen 8">
        <a:dk1>
          <a:srgbClr val="000000"/>
        </a:dk1>
        <a:lt1>
          <a:srgbClr val="FFFFFF"/>
        </a:lt1>
        <a:dk2>
          <a:srgbClr val="FFFFFF"/>
        </a:dk2>
        <a:lt2>
          <a:srgbClr val="808080"/>
        </a:lt2>
        <a:accent1>
          <a:srgbClr val="B8CF95"/>
        </a:accent1>
        <a:accent2>
          <a:srgbClr val="69923A"/>
        </a:accent2>
        <a:accent3>
          <a:srgbClr val="FFFFFF"/>
        </a:accent3>
        <a:accent4>
          <a:srgbClr val="000000"/>
        </a:accent4>
        <a:accent5>
          <a:srgbClr val="D8E4C8"/>
        </a:accent5>
        <a:accent6>
          <a:srgbClr val="5E8434"/>
        </a:accent6>
        <a:hlink>
          <a:srgbClr val="C966CD"/>
        </a:hlink>
        <a:folHlink>
          <a:srgbClr val="C966CD"/>
        </a:folHlink>
      </a:clrScheme>
      <a:clrMap bg1="lt1" tx1="dk1" bg2="lt2" tx2="dk2" accent1="accent1" accent2="accent2" accent3="accent3" accent4="accent4" accent5="accent5" accent6="accent6" hlink="hlink" folHlink="folHlink"/>
    </a:extraClrScheme>
    <a:extraClrScheme>
      <a:clrScheme name="ETUI_Onscreen 9">
        <a:dk1>
          <a:srgbClr val="000000"/>
        </a:dk1>
        <a:lt1>
          <a:srgbClr val="FFFFFF"/>
        </a:lt1>
        <a:dk2>
          <a:srgbClr val="FFFFFF"/>
        </a:dk2>
        <a:lt2>
          <a:srgbClr val="808080"/>
        </a:lt2>
        <a:accent1>
          <a:srgbClr val="AACAE6"/>
        </a:accent1>
        <a:accent2>
          <a:srgbClr val="4B92DB"/>
        </a:accent2>
        <a:accent3>
          <a:srgbClr val="FFFFFF"/>
        </a:accent3>
        <a:accent4>
          <a:srgbClr val="000000"/>
        </a:accent4>
        <a:accent5>
          <a:srgbClr val="D2E1F0"/>
        </a:accent5>
        <a:accent6>
          <a:srgbClr val="4384C6"/>
        </a:accent6>
        <a:hlink>
          <a:srgbClr val="D2492B"/>
        </a:hlink>
        <a:folHlink>
          <a:srgbClr val="D2492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Luna">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Lun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Lun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3756</Words>
  <Application>Microsoft Office PowerPoint</Application>
  <PresentationFormat>Diavoorstelling (4:3)</PresentationFormat>
  <Paragraphs>448</Paragraphs>
  <Slides>60</Slides>
  <Notes>28</Notes>
  <HiddenSlides>0</HiddenSlides>
  <MMClips>0</MMClips>
  <ScaleCrop>false</ScaleCrop>
  <HeadingPairs>
    <vt:vector size="4" baseType="variant">
      <vt:variant>
        <vt:lpstr>Thema</vt:lpstr>
      </vt:variant>
      <vt:variant>
        <vt:i4>5</vt:i4>
      </vt:variant>
      <vt:variant>
        <vt:lpstr>Diatitels</vt:lpstr>
      </vt:variant>
      <vt:variant>
        <vt:i4>60</vt:i4>
      </vt:variant>
    </vt:vector>
  </HeadingPairs>
  <TitlesOfParts>
    <vt:vector size="65" baseType="lpstr">
      <vt:lpstr>Onscreencombi2</vt:lpstr>
      <vt:lpstr>Onscreencombi3</vt:lpstr>
      <vt:lpstr>Office Theme</vt:lpstr>
      <vt:lpstr>1_Median</vt:lpstr>
      <vt:lpstr>Luna</vt:lpstr>
      <vt:lpstr>The necessity of an enhanced social and civil European dialogue</vt:lpstr>
      <vt:lpstr>The necessity of a strong social and civil dialogue</vt:lpstr>
      <vt:lpstr>Social dialogue threatened</vt:lpstr>
      <vt:lpstr>Le dialogue social européen : Horizons et limites</vt:lpstr>
      <vt:lpstr>Contexte général du DSE</vt:lpstr>
      <vt:lpstr>   Les acteurs du DSE</vt:lpstr>
      <vt:lpstr>   La « préhistoire » du DSE</vt:lpstr>
      <vt:lpstr>4.   Le traité de Maastricht</vt:lpstr>
      <vt:lpstr>4.   Le traité de Maastricht</vt:lpstr>
      <vt:lpstr>5.  Résultats</vt:lpstr>
      <vt:lpstr>5.  Résultats</vt:lpstr>
      <vt:lpstr>5.  Résultats</vt:lpstr>
      <vt:lpstr>6.  Marchés « inclusifs »</vt:lpstr>
      <vt:lpstr>6.  Marchés « inclusifs »</vt:lpstr>
      <vt:lpstr>7.  L’évolution du rôle des acteurs</vt:lpstr>
      <vt:lpstr>8.   Un premier bilan syndical</vt:lpstr>
      <vt:lpstr>8.   Un premier bilan syndical</vt:lpstr>
      <vt:lpstr>9.  L’évolution du rôle des acteurs</vt:lpstr>
      <vt:lpstr>PowerPoint-presentatie</vt:lpstr>
      <vt:lpstr>10.   Aperçu du dialogue social sectoriel</vt:lpstr>
      <vt:lpstr>10.   Aperçu du dialogue social sectoriel</vt:lpstr>
      <vt:lpstr>10.   Aperçu du dialogue social sectoriel</vt:lpstr>
      <vt:lpstr>10.   Aperçu du dialogue social sectoriel</vt:lpstr>
      <vt:lpstr>10.   Aperçu du dialogue social sectoriel</vt:lpstr>
      <vt:lpstr>11.   Questions conclusives…</vt:lpstr>
      <vt:lpstr>Democracy in enterprises: an answer?</vt:lpstr>
      <vt:lpstr>Economic democracy against poverty</vt:lpstr>
      <vt:lpstr>The concept of economic democracy (1)</vt:lpstr>
      <vt:lpstr>The concept of economic democracy (2)</vt:lpstr>
      <vt:lpstr>Subjects </vt:lpstr>
      <vt:lpstr>The Dutch case: works councils and fighting poverty</vt:lpstr>
      <vt:lpstr>New issues for works councils and unions (1)</vt:lpstr>
      <vt:lpstr>New issues for works councils and unions (2)</vt:lpstr>
      <vt:lpstr>Good practices</vt:lpstr>
      <vt:lpstr>A participative Europe</vt:lpstr>
      <vt:lpstr>Participative Europe</vt:lpstr>
      <vt:lpstr>Overview</vt:lpstr>
      <vt:lpstr>PowerPoint-presentatie</vt:lpstr>
      <vt:lpstr>Liberal democracy versus participatory democracy (della Porta 2013)</vt:lpstr>
      <vt:lpstr>Democratic deficit and Europe today</vt:lpstr>
      <vt:lpstr>Improving participation in Europe</vt:lpstr>
      <vt:lpstr>Improving participation in Europe</vt:lpstr>
      <vt:lpstr>Social Work Action Network</vt:lpstr>
      <vt:lpstr>Social Work Action Network</vt:lpstr>
      <vt:lpstr>Conclusions</vt:lpstr>
      <vt:lpstr>References</vt:lpstr>
      <vt:lpstr>civil dialogue IN ITALIE</vt:lpstr>
      <vt:lpstr>260 organizaciones (cooperativas, associationes)</vt:lpstr>
      <vt:lpstr>DERECHOS DE CIUDADANIA   BIENESTAR SOCIAL</vt:lpstr>
      <vt:lpstr>estudiar y profundizar el saber favorecer la circulacion de las informaciones y compartir las iniciativas sostener el cambio de experiencias buenas y innovadoras desarrolar projectos a nivel regional, nacional y europeo ocasionar referencias tecnicas calificadas para los grupos de trabajo regional y nacional</vt:lpstr>
      <vt:lpstr>la palabra llave es participacion activa. los ambitos de la participacion son las redes, los movimientos, los servicios para las personas, las instituciones, las comunidades locales. los sujetos de la participacion son los decisores de las instituciones, los operadores, los beneficiarios, los ciudadanos y suyas formas de representacion. la participacion se realiza en la investigation, en la programacion, en la organizacion de los servicios, en la valuacion de los mismos, mas generalmente en la construccion del futuro. </vt:lpstr>
      <vt:lpstr>CASE STUDY  Sector menores y familias  expesar las questiones poner al centro los derechos</vt:lpstr>
      <vt:lpstr>BATTI IL  CINQUE  nivel basico de los servicios</vt:lpstr>
      <vt:lpstr>L’italia sono anch’io  campana por los derechos de ciudadania de los menores extranjeros</vt:lpstr>
      <vt:lpstr>Red comunidad de acogida</vt:lpstr>
      <vt:lpstr>TABLA NACIONAL POE EL confie familiar  cultura de la solidariedad y de la acogida familiar</vt:lpstr>
      <vt:lpstr>Red el pidida  unicef italia + 59 organizaciones  escucha y partecipacion de los ninos y muchachas</vt:lpstr>
      <vt:lpstr>Red eurpea apfel  acogida y confie familiar</vt:lpstr>
      <vt:lpstr>Observatorio Nacional de la Infacia y la Adolescencia  Consulta cerca del Garante Nacional de la Infacia y Adolescencia  La red CRC, Save the Children Italia + 90 organizaciones, ACREDITADO A COMITATO ONU - GINEVRA</vt:lpstr>
      <vt:lpstr>ALLIANCES TO FIGHT POVERY  cresce il welfare, cresce l’italia  redes operative, QUE tienen especifico intrvention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Michel</dc:creator>
  <cp:lastModifiedBy>Michel</cp:lastModifiedBy>
  <cp:revision>8</cp:revision>
  <dcterms:created xsi:type="dcterms:W3CDTF">2014-04-22T13:44:09Z</dcterms:created>
  <dcterms:modified xsi:type="dcterms:W3CDTF">2014-04-28T13:53:16Z</dcterms:modified>
</cp:coreProperties>
</file>