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4"/>
  </p:notesMasterIdLst>
  <p:handoutMasterIdLst>
    <p:handoutMasterId r:id="rId15"/>
  </p:handoutMasterIdLst>
  <p:sldIdLst>
    <p:sldId id="256" r:id="rId3"/>
    <p:sldId id="257" r:id="rId4"/>
    <p:sldId id="267" r:id="rId5"/>
    <p:sldId id="261" r:id="rId6"/>
    <p:sldId id="265" r:id="rId7"/>
    <p:sldId id="258" r:id="rId8"/>
    <p:sldId id="263" r:id="rId9"/>
    <p:sldId id="266" r:id="rId10"/>
    <p:sldId id="268" r:id="rId11"/>
    <p:sldId id="262" r:id="rId12"/>
    <p:sldId id="260"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0034"/>
    <a:srgbClr val="FF7900"/>
    <a:srgbClr val="A2AD00"/>
    <a:srgbClr val="001F59"/>
    <a:srgbClr val="6AADE4"/>
    <a:srgbClr val="A3DBE8"/>
    <a:srgbClr val="646464"/>
    <a:srgbClr val="D2D2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hjan\AppData\Local\Microsoft\Windows\Temporary%20Internet%20Files\Content.Outlook\FBT8N516\akassa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671282854570884E-2"/>
          <c:y val="3.6282681372156782E-2"/>
          <c:w val="0.87828456221185658"/>
          <c:h val="0.9499669378408343"/>
        </c:manualLayout>
      </c:layout>
      <c:barChart>
        <c:barDir val="col"/>
        <c:grouping val="clustered"/>
        <c:varyColors val="0"/>
        <c:ser>
          <c:idx val="0"/>
          <c:order val="0"/>
          <c:invertIfNegative val="0"/>
          <c:cat>
            <c:strRef>
              <c:f>Blad7!$G$2:$G$29</c:f>
              <c:strCache>
                <c:ptCount val="28"/>
                <c:pt idx="0">
                  <c:v>Australia</c:v>
                </c:pt>
                <c:pt idx="1">
                  <c:v>Austria</c:v>
                </c:pt>
                <c:pt idx="2">
                  <c:v>Belgium</c:v>
                </c:pt>
                <c:pt idx="3">
                  <c:v>Canada</c:v>
                </c:pt>
                <c:pt idx="4">
                  <c:v>Czech Republic</c:v>
                </c:pt>
                <c:pt idx="5">
                  <c:v>Denmark</c:v>
                </c:pt>
                <c:pt idx="6">
                  <c:v>Finland</c:v>
                </c:pt>
                <c:pt idx="7">
                  <c:v>France</c:v>
                </c:pt>
                <c:pt idx="8">
                  <c:v>Germany</c:v>
                </c:pt>
                <c:pt idx="9">
                  <c:v>Greece</c:v>
                </c:pt>
                <c:pt idx="10">
                  <c:v>Hungary</c:v>
                </c:pt>
                <c:pt idx="11">
                  <c:v>Iceland</c:v>
                </c:pt>
                <c:pt idx="12">
                  <c:v>Ireland</c:v>
                </c:pt>
                <c:pt idx="13">
                  <c:v>Italy</c:v>
                </c:pt>
                <c:pt idx="14">
                  <c:v>Japan</c:v>
                </c:pt>
                <c:pt idx="15">
                  <c:v>Korea</c:v>
                </c:pt>
                <c:pt idx="16">
                  <c:v>Luxembourg</c:v>
                </c:pt>
                <c:pt idx="17">
                  <c:v>Netherlands</c:v>
                </c:pt>
                <c:pt idx="18">
                  <c:v>New Zealand</c:v>
                </c:pt>
                <c:pt idx="19">
                  <c:v>Norway</c:v>
                </c:pt>
                <c:pt idx="20">
                  <c:v>Poland</c:v>
                </c:pt>
                <c:pt idx="21">
                  <c:v>Portugal</c:v>
                </c:pt>
                <c:pt idx="22">
                  <c:v>Slovak Republic</c:v>
                </c:pt>
                <c:pt idx="23">
                  <c:v>Spain</c:v>
                </c:pt>
                <c:pt idx="24">
                  <c:v>Sweden</c:v>
                </c:pt>
                <c:pt idx="25">
                  <c:v>Switzerland</c:v>
                </c:pt>
                <c:pt idx="26">
                  <c:v>United Kingdom</c:v>
                </c:pt>
                <c:pt idx="27">
                  <c:v>United States</c:v>
                </c:pt>
              </c:strCache>
            </c:strRef>
          </c:cat>
          <c:val>
            <c:numRef>
              <c:f>Blad7!$H$2:$H$29</c:f>
              <c:numCache>
                <c:formatCode>0</c:formatCode>
                <c:ptCount val="28"/>
                <c:pt idx="0">
                  <c:v>-5</c:v>
                </c:pt>
                <c:pt idx="1">
                  <c:v>0</c:v>
                </c:pt>
                <c:pt idx="2">
                  <c:v>8</c:v>
                </c:pt>
                <c:pt idx="3">
                  <c:v>-5</c:v>
                </c:pt>
                <c:pt idx="4">
                  <c:v>15</c:v>
                </c:pt>
                <c:pt idx="5">
                  <c:v>-3</c:v>
                </c:pt>
                <c:pt idx="6">
                  <c:v>-3</c:v>
                </c:pt>
                <c:pt idx="7">
                  <c:v>-4</c:v>
                </c:pt>
                <c:pt idx="8">
                  <c:v>2</c:v>
                </c:pt>
                <c:pt idx="9">
                  <c:v>-5</c:v>
                </c:pt>
                <c:pt idx="10">
                  <c:v>14</c:v>
                </c:pt>
                <c:pt idx="11">
                  <c:v>27</c:v>
                </c:pt>
                <c:pt idx="12">
                  <c:v>14</c:v>
                </c:pt>
                <c:pt idx="13">
                  <c:v>4</c:v>
                </c:pt>
                <c:pt idx="14">
                  <c:v>-4</c:v>
                </c:pt>
                <c:pt idx="15">
                  <c:v>-11</c:v>
                </c:pt>
                <c:pt idx="16">
                  <c:v>-1</c:v>
                </c:pt>
                <c:pt idx="17">
                  <c:v>7</c:v>
                </c:pt>
                <c:pt idx="18">
                  <c:v>-3</c:v>
                </c:pt>
                <c:pt idx="19">
                  <c:v>0</c:v>
                </c:pt>
                <c:pt idx="20">
                  <c:v>1</c:v>
                </c:pt>
                <c:pt idx="21">
                  <c:v>-8</c:v>
                </c:pt>
                <c:pt idx="22">
                  <c:v>9</c:v>
                </c:pt>
                <c:pt idx="23">
                  <c:v>-3</c:v>
                </c:pt>
                <c:pt idx="24">
                  <c:v>-18</c:v>
                </c:pt>
                <c:pt idx="25">
                  <c:v>3</c:v>
                </c:pt>
                <c:pt idx="26">
                  <c:v>-1</c:v>
                </c:pt>
                <c:pt idx="27">
                  <c:v>-6</c:v>
                </c:pt>
              </c:numCache>
            </c:numRef>
          </c:val>
        </c:ser>
        <c:dLbls>
          <c:showLegendKey val="0"/>
          <c:showVal val="0"/>
          <c:showCatName val="0"/>
          <c:showSerName val="0"/>
          <c:showPercent val="0"/>
          <c:showBubbleSize val="0"/>
        </c:dLbls>
        <c:gapWidth val="150"/>
        <c:axId val="69111168"/>
        <c:axId val="69760128"/>
      </c:barChart>
      <c:catAx>
        <c:axId val="69111168"/>
        <c:scaling>
          <c:orientation val="minMax"/>
        </c:scaling>
        <c:delete val="0"/>
        <c:axPos val="b"/>
        <c:numFmt formatCode="@" sourceLinked="1"/>
        <c:majorTickMark val="out"/>
        <c:minorTickMark val="none"/>
        <c:tickLblPos val="nextTo"/>
        <c:crossAx val="69760128"/>
        <c:crosses val="autoZero"/>
        <c:auto val="1"/>
        <c:lblAlgn val="ctr"/>
        <c:lblOffset val="100"/>
        <c:noMultiLvlLbl val="0"/>
      </c:catAx>
      <c:valAx>
        <c:axId val="69760128"/>
        <c:scaling>
          <c:orientation val="minMax"/>
        </c:scaling>
        <c:delete val="0"/>
        <c:axPos val="l"/>
        <c:majorGridlines/>
        <c:numFmt formatCode="0" sourceLinked="1"/>
        <c:majorTickMark val="out"/>
        <c:minorTickMark val="none"/>
        <c:tickLblPos val="nextTo"/>
        <c:crossAx val="69111168"/>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81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81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p>
        </p:txBody>
      </p:sp>
      <p:sp>
        <p:nvSpPr>
          <p:cNvPr id="81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34BE1F9-E388-40B2-B9A9-D4198C0FFE99}" type="slidenum">
              <a:rPr lang="sv-SE"/>
              <a:pPr/>
              <a:t>‹#›</a:t>
            </a:fld>
            <a:endParaRPr lang="sv-SE"/>
          </a:p>
        </p:txBody>
      </p:sp>
    </p:spTree>
    <p:extLst>
      <p:ext uri="{BB962C8B-B14F-4D97-AF65-F5344CB8AC3E}">
        <p14:creationId xmlns:p14="http://schemas.microsoft.com/office/powerpoint/2010/main" val="2132524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Klicka här för att ändra format på bakgrundstexten</a:t>
            </a:r>
          </a:p>
          <a:p>
            <a:pPr lvl="1"/>
            <a:r>
              <a:rPr lang="en-US" smtClean="0"/>
              <a:t>Nivå två</a:t>
            </a:r>
          </a:p>
          <a:p>
            <a:pPr lvl="2"/>
            <a:r>
              <a:rPr lang="en-US" smtClean="0"/>
              <a:t>Nivå tre</a:t>
            </a:r>
          </a:p>
          <a:p>
            <a:pPr lvl="3"/>
            <a:r>
              <a:rPr lang="en-US" smtClean="0"/>
              <a:t>Nivå fyra</a:t>
            </a:r>
          </a:p>
          <a:p>
            <a:pPr lvl="4"/>
            <a:r>
              <a:rPr lang="en-US" smtClean="0"/>
              <a:t>Nivå fem</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FD80BC5-6DC7-49BA-B02B-15B4335BB306}" type="slidenum">
              <a:rPr lang="en-US"/>
              <a:pPr/>
              <a:t>‹#›</a:t>
            </a:fld>
            <a:endParaRPr lang="en-US"/>
          </a:p>
        </p:txBody>
      </p:sp>
    </p:spTree>
    <p:extLst>
      <p:ext uri="{BB962C8B-B14F-4D97-AF65-F5344CB8AC3E}">
        <p14:creationId xmlns:p14="http://schemas.microsoft.com/office/powerpoint/2010/main" val="209555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0" y="2241550"/>
            <a:ext cx="9144000" cy="755650"/>
          </a:xfrm>
          <a:solidFill>
            <a:srgbClr val="D2D2D2"/>
          </a:solidFill>
        </p:spPr>
        <p:txBody>
          <a:bodyPr tIns="0" bIns="0" anchor="b"/>
          <a:lstStyle>
            <a:lvl1pPr marL="0" indent="0">
              <a:lnSpc>
                <a:spcPct val="100000"/>
              </a:lnSpc>
              <a:spcAft>
                <a:spcPct val="0"/>
              </a:spcAft>
              <a:buFontTx/>
              <a:buNone/>
              <a:defRPr sz="8800" baseline="-15000">
                <a:solidFill>
                  <a:schemeClr val="tx2"/>
                </a:solidFill>
              </a:defRPr>
            </a:lvl1pPr>
          </a:lstStyle>
          <a:p>
            <a:pPr lvl="0"/>
            <a:r>
              <a:rPr lang="sv-SE" noProof="0" smtClean="0"/>
              <a:t>Klicka här för att ändra format på underrubrik i bakgrunden</a:t>
            </a:r>
          </a:p>
        </p:txBody>
      </p:sp>
      <p:sp>
        <p:nvSpPr>
          <p:cNvPr id="3074" name="Rectangle 2"/>
          <p:cNvSpPr>
            <a:spLocks noGrp="1" noChangeArrowheads="1"/>
          </p:cNvSpPr>
          <p:nvPr>
            <p:ph type="ctrTitle"/>
          </p:nvPr>
        </p:nvSpPr>
        <p:spPr>
          <a:xfrm>
            <a:off x="0" y="1341438"/>
            <a:ext cx="9144000" cy="755650"/>
          </a:xfrm>
          <a:solidFill>
            <a:srgbClr val="D2D2D2"/>
          </a:solidFill>
        </p:spPr>
        <p:txBody>
          <a:bodyPr tIns="0" bIns="0" anchor="b"/>
          <a:lstStyle>
            <a:lvl1pPr>
              <a:defRPr sz="8800" baseline="-15000">
                <a:solidFill>
                  <a:schemeClr val="tx1"/>
                </a:solidFill>
              </a:defRPr>
            </a:lvl1pPr>
          </a:lstStyle>
          <a:p>
            <a:pPr lvl="0"/>
            <a:r>
              <a:rPr lang="sv-SE" noProof="0" smtClean="0"/>
              <a:t>Klicka här för att ändra format</a:t>
            </a:r>
          </a:p>
        </p:txBody>
      </p:sp>
      <p:sp>
        <p:nvSpPr>
          <p:cNvPr id="3076" name="Rectangle 4"/>
          <p:cNvSpPr>
            <a:spLocks noGrp="1" noChangeArrowheads="1"/>
          </p:cNvSpPr>
          <p:nvPr>
            <p:ph type="dt" sz="half" idx="2"/>
          </p:nvPr>
        </p:nvSpPr>
        <p:spPr bwMode="auto">
          <a:xfrm>
            <a:off x="0" y="4968875"/>
            <a:ext cx="2916238"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0" tIns="0" rIns="360000" bIns="0" numCol="1" anchor="t" anchorCtr="0" compatLnSpc="1">
            <a:prstTxWarp prst="textNoShape">
              <a:avLst/>
            </a:prstTxWarp>
          </a:bodyPr>
          <a:lstStyle>
            <a:lvl1pPr>
              <a:defRPr sz="2200"/>
            </a:lvl1pPr>
          </a:lstStyle>
          <a:p>
            <a:fld id="{0A147C39-A62C-4BAA-9552-E4B72EB51DB8}" type="datetime1">
              <a:rPr lang="sv-SE"/>
              <a:pPr/>
              <a:t>2012-11-14</a:t>
            </a:fld>
            <a:endParaRPr lang="sv-SE"/>
          </a:p>
        </p:txBody>
      </p:sp>
      <p:sp>
        <p:nvSpPr>
          <p:cNvPr id="3077" name="Rectangle 5"/>
          <p:cNvSpPr>
            <a:spLocks noGrp="1" noChangeArrowheads="1"/>
          </p:cNvSpPr>
          <p:nvPr>
            <p:ph type="ftr" sz="quarter" idx="3"/>
          </p:nvPr>
        </p:nvSpPr>
        <p:spPr>
          <a:xfrm>
            <a:off x="0" y="4437063"/>
            <a:ext cx="4572000" cy="476250"/>
          </a:xfrm>
          <a:extLst>
            <a:ext uri="{909E8E84-426E-40DD-AFC4-6F175D3DCCD1}">
              <a14:hiddenFill xmlns:a14="http://schemas.microsoft.com/office/drawing/2010/main">
                <a:solidFill>
                  <a:srgbClr val="E00034"/>
                </a:solidFill>
              </a14:hiddenFill>
            </a:ext>
          </a:extLst>
        </p:spPr>
        <p:txBody>
          <a:bodyPr tIns="0" bIns="0" anchor="b"/>
          <a:lstStyle>
            <a:lvl1pPr>
              <a:defRPr sz="2200"/>
            </a:lvl1pPr>
          </a:lstStyle>
          <a:p>
            <a:r>
              <a:rPr lang="sv-SE"/>
              <a:t>Författare</a:t>
            </a:r>
          </a:p>
        </p:txBody>
      </p:sp>
      <p:pic>
        <p:nvPicPr>
          <p:cNvPr id="3079" name="Picture 7" descr="Farg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72388" y="5765800"/>
            <a:ext cx="1147762" cy="758825"/>
          </a:xfrm>
          <a:prstGeom prst="rect">
            <a:avLst/>
          </a:prstGeom>
          <a:noFill/>
          <a:extLst>
            <a:ext uri="{909E8E84-426E-40DD-AFC4-6F175D3DCCD1}">
              <a14:hiddenFill xmlns:a14="http://schemas.microsoft.com/office/drawing/2010/main">
                <a:solidFill>
                  <a:srgbClr val="FFFFFF"/>
                </a:solidFill>
              </a14:hiddenFill>
            </a:ext>
          </a:extLst>
        </p:spPr>
      </p:pic>
      <p:sp>
        <p:nvSpPr>
          <p:cNvPr id="3080" name="Rectangle 8"/>
          <p:cNvSpPr>
            <a:spLocks noChangeArrowheads="1"/>
          </p:cNvSpPr>
          <p:nvPr/>
        </p:nvSpPr>
        <p:spPr bwMode="auto">
          <a:xfrm>
            <a:off x="0" y="3141663"/>
            <a:ext cx="9144000" cy="755650"/>
          </a:xfrm>
          <a:prstGeom prst="rect">
            <a:avLst/>
          </a:prstGeom>
          <a:solidFill>
            <a:srgbClr val="0088C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sz="quarter" idx="10"/>
          </p:nvPr>
        </p:nvSpPr>
        <p:spPr/>
        <p:txBody>
          <a:bodyPr/>
          <a:lstStyle>
            <a:lvl1pPr>
              <a:defRPr/>
            </a:lvl1pPr>
          </a:lstStyle>
          <a:p>
            <a:r>
              <a:rPr lang="sv-SE"/>
              <a:t>Författare </a:t>
            </a:r>
            <a:fld id="{79461224-A0F0-473F-BD5F-970D2AB1A49E}" type="datetime1">
              <a:rPr lang="sv-SE"/>
              <a:pPr/>
              <a:t>2012-11-14</a:t>
            </a:fld>
            <a:endParaRPr lang="sv-SE"/>
          </a:p>
        </p:txBody>
      </p:sp>
    </p:spTree>
    <p:extLst>
      <p:ext uri="{BB962C8B-B14F-4D97-AF65-F5344CB8AC3E}">
        <p14:creationId xmlns:p14="http://schemas.microsoft.com/office/powerpoint/2010/main" val="3380617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858000" y="260350"/>
            <a:ext cx="2286000" cy="561657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0" y="260350"/>
            <a:ext cx="6705600" cy="56165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sz="quarter" idx="10"/>
          </p:nvPr>
        </p:nvSpPr>
        <p:spPr/>
        <p:txBody>
          <a:bodyPr/>
          <a:lstStyle>
            <a:lvl1pPr>
              <a:defRPr/>
            </a:lvl1pPr>
          </a:lstStyle>
          <a:p>
            <a:r>
              <a:rPr lang="sv-SE"/>
              <a:t>Författare </a:t>
            </a:r>
            <a:fld id="{A815A24E-A06C-469C-8EB0-AAA0EFFA9E33}" type="datetime1">
              <a:rPr lang="sv-SE"/>
              <a:pPr/>
              <a:t>2012-11-14</a:t>
            </a:fld>
            <a:endParaRPr lang="sv-SE"/>
          </a:p>
        </p:txBody>
      </p:sp>
    </p:spTree>
    <p:extLst>
      <p:ext uri="{BB962C8B-B14F-4D97-AF65-F5344CB8AC3E}">
        <p14:creationId xmlns:p14="http://schemas.microsoft.com/office/powerpoint/2010/main" val="3986017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8435" name="Rectangle 3"/>
          <p:cNvSpPr>
            <a:spLocks noGrp="1" noChangeArrowheads="1"/>
          </p:cNvSpPr>
          <p:nvPr>
            <p:ph type="subTitle" idx="1"/>
          </p:nvPr>
        </p:nvSpPr>
        <p:spPr>
          <a:xfrm>
            <a:off x="0" y="0"/>
            <a:ext cx="36513" cy="36513"/>
          </a:xfrm>
        </p:spPr>
        <p:txBody>
          <a:bodyPr lIns="91440" rIns="91440"/>
          <a:lstStyle>
            <a:lvl1pPr algn="ctr">
              <a:defRPr sz="100"/>
            </a:lvl1pPr>
          </a:lstStyle>
          <a:p>
            <a:pPr lvl="0"/>
            <a:r>
              <a:rPr lang="sv-SE" noProof="0" smtClean="0"/>
              <a:t>Klicka här för att ändra format på underrubrik i bakgrunden</a:t>
            </a:r>
          </a:p>
        </p:txBody>
      </p:sp>
      <p:sp>
        <p:nvSpPr>
          <p:cNvPr id="18439" name="Rectangle 7"/>
          <p:cNvSpPr>
            <a:spLocks noGrp="1" noChangeArrowheads="1"/>
          </p:cNvSpPr>
          <p:nvPr>
            <p:ph type="ctrTitle"/>
          </p:nvPr>
        </p:nvSpPr>
        <p:spPr>
          <a:xfrm>
            <a:off x="0" y="260350"/>
            <a:ext cx="9144000" cy="755650"/>
          </a:xfrm>
          <a:solidFill>
            <a:srgbClr val="D2D2D2"/>
          </a:solidFill>
        </p:spPr>
        <p:txBody>
          <a:bodyPr tIns="0" bIns="0" anchor="b"/>
          <a:lstStyle>
            <a:lvl1pPr>
              <a:defRPr sz="8800" baseline="-15000"/>
            </a:lvl1pPr>
          </a:lstStyle>
          <a:p>
            <a:pPr lvl="0"/>
            <a:r>
              <a:rPr lang="sv-SE" noProof="0" smtClean="0"/>
              <a:t>Klicka här för att ändra format</a:t>
            </a:r>
          </a:p>
        </p:txBody>
      </p:sp>
      <p:sp>
        <p:nvSpPr>
          <p:cNvPr id="18440" name="Rectangle 8"/>
          <p:cNvSpPr>
            <a:spLocks noChangeArrowheads="1"/>
          </p:cNvSpPr>
          <p:nvPr/>
        </p:nvSpPr>
        <p:spPr bwMode="auto">
          <a:xfrm>
            <a:off x="0" y="1196975"/>
            <a:ext cx="9144000" cy="755650"/>
          </a:xfrm>
          <a:prstGeom prst="rect">
            <a:avLst/>
          </a:prstGeom>
          <a:solidFill>
            <a:srgbClr val="0088C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pic>
        <p:nvPicPr>
          <p:cNvPr id="18441" name="Picture 9" descr="Farg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3888" y="6143625"/>
            <a:ext cx="576262" cy="381000"/>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sz="quarter" idx="10"/>
          </p:nvPr>
        </p:nvSpPr>
        <p:spPr/>
        <p:txBody>
          <a:bodyPr/>
          <a:lstStyle>
            <a:lvl1pPr>
              <a:defRPr/>
            </a:lvl1pPr>
          </a:lstStyle>
          <a:p>
            <a:r>
              <a:rPr lang="sv-SE"/>
              <a:t>Författare </a:t>
            </a:r>
            <a:fld id="{4A7682DA-A02F-4C74-A238-A4E24AB62B86}" type="datetime1">
              <a:rPr lang="sv-SE"/>
              <a:pPr/>
              <a:t>2012-11-14</a:t>
            </a:fld>
            <a:endParaRPr lang="sv-SE"/>
          </a:p>
        </p:txBody>
      </p:sp>
    </p:spTree>
    <p:extLst>
      <p:ext uri="{BB962C8B-B14F-4D97-AF65-F5344CB8AC3E}">
        <p14:creationId xmlns:p14="http://schemas.microsoft.com/office/powerpoint/2010/main" val="1477860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Platshållare för sidfot 3"/>
          <p:cNvSpPr>
            <a:spLocks noGrp="1"/>
          </p:cNvSpPr>
          <p:nvPr>
            <p:ph type="ftr" sz="quarter" idx="10"/>
          </p:nvPr>
        </p:nvSpPr>
        <p:spPr/>
        <p:txBody>
          <a:bodyPr/>
          <a:lstStyle>
            <a:lvl1pPr>
              <a:defRPr/>
            </a:lvl1pPr>
          </a:lstStyle>
          <a:p>
            <a:r>
              <a:rPr lang="sv-SE"/>
              <a:t>Författare </a:t>
            </a:r>
            <a:fld id="{CA765424-E58B-4F28-AE50-8498853AE046}" type="datetime1">
              <a:rPr lang="sv-SE"/>
              <a:pPr/>
              <a:t>2012-11-14</a:t>
            </a:fld>
            <a:endParaRPr lang="sv-SE"/>
          </a:p>
        </p:txBody>
      </p:sp>
    </p:spTree>
    <p:extLst>
      <p:ext uri="{BB962C8B-B14F-4D97-AF65-F5344CB8AC3E}">
        <p14:creationId xmlns:p14="http://schemas.microsoft.com/office/powerpoint/2010/main" val="15788348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0" y="1412875"/>
            <a:ext cx="4495800" cy="4462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412875"/>
            <a:ext cx="4495800" cy="4462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sidfot 4"/>
          <p:cNvSpPr>
            <a:spLocks noGrp="1"/>
          </p:cNvSpPr>
          <p:nvPr>
            <p:ph type="ftr" sz="quarter" idx="10"/>
          </p:nvPr>
        </p:nvSpPr>
        <p:spPr/>
        <p:txBody>
          <a:bodyPr/>
          <a:lstStyle>
            <a:lvl1pPr>
              <a:defRPr/>
            </a:lvl1pPr>
          </a:lstStyle>
          <a:p>
            <a:r>
              <a:rPr lang="sv-SE"/>
              <a:t>Författare </a:t>
            </a:r>
            <a:fld id="{054C7308-2C45-459E-A7B2-554770DC8323}" type="datetime1">
              <a:rPr lang="sv-SE"/>
              <a:pPr/>
              <a:t>2012-11-14</a:t>
            </a:fld>
            <a:endParaRPr lang="sv-SE"/>
          </a:p>
        </p:txBody>
      </p:sp>
    </p:spTree>
    <p:extLst>
      <p:ext uri="{BB962C8B-B14F-4D97-AF65-F5344CB8AC3E}">
        <p14:creationId xmlns:p14="http://schemas.microsoft.com/office/powerpoint/2010/main" val="1253161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sidfot 6"/>
          <p:cNvSpPr>
            <a:spLocks noGrp="1"/>
          </p:cNvSpPr>
          <p:nvPr>
            <p:ph type="ftr" sz="quarter" idx="10"/>
          </p:nvPr>
        </p:nvSpPr>
        <p:spPr/>
        <p:txBody>
          <a:bodyPr/>
          <a:lstStyle>
            <a:lvl1pPr>
              <a:defRPr/>
            </a:lvl1pPr>
          </a:lstStyle>
          <a:p>
            <a:r>
              <a:rPr lang="sv-SE"/>
              <a:t>Författare </a:t>
            </a:r>
            <a:fld id="{30525AD7-F56D-4D1F-BC01-6DAF169BA2AC}" type="datetime1">
              <a:rPr lang="sv-SE"/>
              <a:pPr/>
              <a:t>2012-11-14</a:t>
            </a:fld>
            <a:endParaRPr lang="sv-SE"/>
          </a:p>
        </p:txBody>
      </p:sp>
    </p:spTree>
    <p:extLst>
      <p:ext uri="{BB962C8B-B14F-4D97-AF65-F5344CB8AC3E}">
        <p14:creationId xmlns:p14="http://schemas.microsoft.com/office/powerpoint/2010/main" val="2612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sidfot 2"/>
          <p:cNvSpPr>
            <a:spLocks noGrp="1"/>
          </p:cNvSpPr>
          <p:nvPr>
            <p:ph type="ftr" sz="quarter" idx="10"/>
          </p:nvPr>
        </p:nvSpPr>
        <p:spPr/>
        <p:txBody>
          <a:bodyPr/>
          <a:lstStyle>
            <a:lvl1pPr>
              <a:defRPr/>
            </a:lvl1pPr>
          </a:lstStyle>
          <a:p>
            <a:r>
              <a:rPr lang="sv-SE"/>
              <a:t>Författare </a:t>
            </a:r>
            <a:fld id="{F6DCA4AE-0325-4824-B6B9-9A786C576B43}" type="datetime1">
              <a:rPr lang="sv-SE"/>
              <a:pPr/>
              <a:t>2012-11-14</a:t>
            </a:fld>
            <a:endParaRPr lang="sv-SE"/>
          </a:p>
        </p:txBody>
      </p:sp>
    </p:spTree>
    <p:extLst>
      <p:ext uri="{BB962C8B-B14F-4D97-AF65-F5344CB8AC3E}">
        <p14:creationId xmlns:p14="http://schemas.microsoft.com/office/powerpoint/2010/main" val="35900394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p:txBody>
          <a:bodyPr/>
          <a:lstStyle>
            <a:lvl1pPr>
              <a:defRPr/>
            </a:lvl1pPr>
          </a:lstStyle>
          <a:p>
            <a:r>
              <a:rPr lang="sv-SE"/>
              <a:t>Författare </a:t>
            </a:r>
            <a:fld id="{67F26EA3-F6C7-45AC-B93A-5B03F46BB2F0}" type="datetime1">
              <a:rPr lang="sv-SE"/>
              <a:pPr/>
              <a:t>2012-11-14</a:t>
            </a:fld>
            <a:endParaRPr lang="sv-SE"/>
          </a:p>
        </p:txBody>
      </p:sp>
    </p:spTree>
    <p:extLst>
      <p:ext uri="{BB962C8B-B14F-4D97-AF65-F5344CB8AC3E}">
        <p14:creationId xmlns:p14="http://schemas.microsoft.com/office/powerpoint/2010/main" val="19044120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sidfot 4"/>
          <p:cNvSpPr>
            <a:spLocks noGrp="1"/>
          </p:cNvSpPr>
          <p:nvPr>
            <p:ph type="ftr" sz="quarter" idx="10"/>
          </p:nvPr>
        </p:nvSpPr>
        <p:spPr/>
        <p:txBody>
          <a:bodyPr/>
          <a:lstStyle>
            <a:lvl1pPr>
              <a:defRPr/>
            </a:lvl1pPr>
          </a:lstStyle>
          <a:p>
            <a:r>
              <a:rPr lang="sv-SE"/>
              <a:t>Författare </a:t>
            </a:r>
            <a:fld id="{F9B93D91-09EC-4F79-9E5E-73720FFB1425}" type="datetime1">
              <a:rPr lang="sv-SE"/>
              <a:pPr/>
              <a:t>2012-11-14</a:t>
            </a:fld>
            <a:endParaRPr lang="sv-SE"/>
          </a:p>
        </p:txBody>
      </p:sp>
    </p:spTree>
    <p:extLst>
      <p:ext uri="{BB962C8B-B14F-4D97-AF65-F5344CB8AC3E}">
        <p14:creationId xmlns:p14="http://schemas.microsoft.com/office/powerpoint/2010/main" val="409200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sz="quarter" idx="10"/>
          </p:nvPr>
        </p:nvSpPr>
        <p:spPr/>
        <p:txBody>
          <a:bodyPr/>
          <a:lstStyle>
            <a:lvl1pPr>
              <a:defRPr/>
            </a:lvl1pPr>
          </a:lstStyle>
          <a:p>
            <a:r>
              <a:rPr lang="sv-SE"/>
              <a:t>Författare </a:t>
            </a:r>
            <a:fld id="{930D7EF9-8063-4B33-A799-4E33C3BD02D8}" type="datetime1">
              <a:rPr lang="sv-SE"/>
              <a:pPr/>
              <a:t>2012-11-14</a:t>
            </a:fld>
            <a:endParaRPr lang="sv-SE"/>
          </a:p>
        </p:txBody>
      </p:sp>
    </p:spTree>
    <p:extLst>
      <p:ext uri="{BB962C8B-B14F-4D97-AF65-F5344CB8AC3E}">
        <p14:creationId xmlns:p14="http://schemas.microsoft.com/office/powerpoint/2010/main" val="1639000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sidfot 4"/>
          <p:cNvSpPr>
            <a:spLocks noGrp="1"/>
          </p:cNvSpPr>
          <p:nvPr>
            <p:ph type="ftr" sz="quarter" idx="10"/>
          </p:nvPr>
        </p:nvSpPr>
        <p:spPr/>
        <p:txBody>
          <a:bodyPr/>
          <a:lstStyle>
            <a:lvl1pPr>
              <a:defRPr/>
            </a:lvl1pPr>
          </a:lstStyle>
          <a:p>
            <a:r>
              <a:rPr lang="sv-SE"/>
              <a:t>Författare </a:t>
            </a:r>
            <a:fld id="{7698F9B1-D817-4378-923C-26A8BB864E88}" type="datetime1">
              <a:rPr lang="sv-SE"/>
              <a:pPr/>
              <a:t>2012-11-14</a:t>
            </a:fld>
            <a:endParaRPr lang="sv-SE"/>
          </a:p>
        </p:txBody>
      </p:sp>
    </p:spTree>
    <p:extLst>
      <p:ext uri="{BB962C8B-B14F-4D97-AF65-F5344CB8AC3E}">
        <p14:creationId xmlns:p14="http://schemas.microsoft.com/office/powerpoint/2010/main" val="35175974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sz="quarter" idx="10"/>
          </p:nvPr>
        </p:nvSpPr>
        <p:spPr/>
        <p:txBody>
          <a:bodyPr/>
          <a:lstStyle>
            <a:lvl1pPr>
              <a:defRPr/>
            </a:lvl1pPr>
          </a:lstStyle>
          <a:p>
            <a:r>
              <a:rPr lang="sv-SE"/>
              <a:t>Författare </a:t>
            </a:r>
            <a:fld id="{458DE877-3B86-4E1F-B45E-1754E42ACBBD}" type="datetime1">
              <a:rPr lang="sv-SE"/>
              <a:pPr/>
              <a:t>2012-11-14</a:t>
            </a:fld>
            <a:endParaRPr lang="sv-SE"/>
          </a:p>
        </p:txBody>
      </p:sp>
    </p:spTree>
    <p:extLst>
      <p:ext uri="{BB962C8B-B14F-4D97-AF65-F5344CB8AC3E}">
        <p14:creationId xmlns:p14="http://schemas.microsoft.com/office/powerpoint/2010/main" val="33949640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858000" y="258763"/>
            <a:ext cx="2286000" cy="561657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0" y="258763"/>
            <a:ext cx="6705600" cy="56165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sz="quarter" idx="10"/>
          </p:nvPr>
        </p:nvSpPr>
        <p:spPr/>
        <p:txBody>
          <a:bodyPr/>
          <a:lstStyle>
            <a:lvl1pPr>
              <a:defRPr/>
            </a:lvl1pPr>
          </a:lstStyle>
          <a:p>
            <a:r>
              <a:rPr lang="sv-SE"/>
              <a:t>Författare </a:t>
            </a:r>
            <a:fld id="{B1764190-68EB-4430-9B4E-319A70638CE5}" type="datetime1">
              <a:rPr lang="sv-SE"/>
              <a:pPr/>
              <a:t>2012-11-14</a:t>
            </a:fld>
            <a:endParaRPr lang="sv-SE"/>
          </a:p>
        </p:txBody>
      </p:sp>
    </p:spTree>
    <p:extLst>
      <p:ext uri="{BB962C8B-B14F-4D97-AF65-F5344CB8AC3E}">
        <p14:creationId xmlns:p14="http://schemas.microsoft.com/office/powerpoint/2010/main" val="201218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Platshållare för sidfot 3"/>
          <p:cNvSpPr>
            <a:spLocks noGrp="1"/>
          </p:cNvSpPr>
          <p:nvPr>
            <p:ph type="ftr" sz="quarter" idx="10"/>
          </p:nvPr>
        </p:nvSpPr>
        <p:spPr/>
        <p:txBody>
          <a:bodyPr/>
          <a:lstStyle>
            <a:lvl1pPr>
              <a:defRPr/>
            </a:lvl1pPr>
          </a:lstStyle>
          <a:p>
            <a:r>
              <a:rPr lang="sv-SE"/>
              <a:t>Författare </a:t>
            </a:r>
            <a:fld id="{B7B6048D-8311-4A32-A2D5-3825EB7DC77D}" type="datetime1">
              <a:rPr lang="sv-SE"/>
              <a:pPr/>
              <a:t>2012-11-14</a:t>
            </a:fld>
            <a:endParaRPr lang="sv-SE"/>
          </a:p>
        </p:txBody>
      </p:sp>
    </p:spTree>
    <p:extLst>
      <p:ext uri="{BB962C8B-B14F-4D97-AF65-F5344CB8AC3E}">
        <p14:creationId xmlns:p14="http://schemas.microsoft.com/office/powerpoint/2010/main" val="2250326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0" y="1412875"/>
            <a:ext cx="4495800"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412875"/>
            <a:ext cx="4495800"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sidfot 4"/>
          <p:cNvSpPr>
            <a:spLocks noGrp="1"/>
          </p:cNvSpPr>
          <p:nvPr>
            <p:ph type="ftr" sz="quarter" idx="10"/>
          </p:nvPr>
        </p:nvSpPr>
        <p:spPr/>
        <p:txBody>
          <a:bodyPr/>
          <a:lstStyle>
            <a:lvl1pPr>
              <a:defRPr/>
            </a:lvl1pPr>
          </a:lstStyle>
          <a:p>
            <a:r>
              <a:rPr lang="sv-SE"/>
              <a:t>Författare </a:t>
            </a:r>
            <a:fld id="{CE189143-75C0-4626-8051-39139BC6A449}" type="datetime1">
              <a:rPr lang="sv-SE"/>
              <a:pPr/>
              <a:t>2012-11-14</a:t>
            </a:fld>
            <a:endParaRPr lang="sv-SE"/>
          </a:p>
        </p:txBody>
      </p:sp>
    </p:spTree>
    <p:extLst>
      <p:ext uri="{BB962C8B-B14F-4D97-AF65-F5344CB8AC3E}">
        <p14:creationId xmlns:p14="http://schemas.microsoft.com/office/powerpoint/2010/main" val="735471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sidfot 6"/>
          <p:cNvSpPr>
            <a:spLocks noGrp="1"/>
          </p:cNvSpPr>
          <p:nvPr>
            <p:ph type="ftr" sz="quarter" idx="10"/>
          </p:nvPr>
        </p:nvSpPr>
        <p:spPr/>
        <p:txBody>
          <a:bodyPr/>
          <a:lstStyle>
            <a:lvl1pPr>
              <a:defRPr/>
            </a:lvl1pPr>
          </a:lstStyle>
          <a:p>
            <a:r>
              <a:rPr lang="sv-SE"/>
              <a:t>Författare </a:t>
            </a:r>
            <a:fld id="{CD5448B2-D0F8-4A2B-BF24-B141395E8A68}" type="datetime1">
              <a:rPr lang="sv-SE"/>
              <a:pPr/>
              <a:t>2012-11-14</a:t>
            </a:fld>
            <a:endParaRPr lang="sv-SE"/>
          </a:p>
        </p:txBody>
      </p:sp>
    </p:spTree>
    <p:extLst>
      <p:ext uri="{BB962C8B-B14F-4D97-AF65-F5344CB8AC3E}">
        <p14:creationId xmlns:p14="http://schemas.microsoft.com/office/powerpoint/2010/main" val="3431945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sidfot 2"/>
          <p:cNvSpPr>
            <a:spLocks noGrp="1"/>
          </p:cNvSpPr>
          <p:nvPr>
            <p:ph type="ftr" sz="quarter" idx="10"/>
          </p:nvPr>
        </p:nvSpPr>
        <p:spPr/>
        <p:txBody>
          <a:bodyPr/>
          <a:lstStyle>
            <a:lvl1pPr>
              <a:defRPr/>
            </a:lvl1pPr>
          </a:lstStyle>
          <a:p>
            <a:r>
              <a:rPr lang="sv-SE"/>
              <a:t>Författare </a:t>
            </a:r>
            <a:fld id="{C00178ED-2369-49D9-B295-1EB4690342C2}" type="datetime1">
              <a:rPr lang="sv-SE"/>
              <a:pPr/>
              <a:t>2012-11-14</a:t>
            </a:fld>
            <a:endParaRPr lang="sv-SE"/>
          </a:p>
        </p:txBody>
      </p:sp>
    </p:spTree>
    <p:extLst>
      <p:ext uri="{BB962C8B-B14F-4D97-AF65-F5344CB8AC3E}">
        <p14:creationId xmlns:p14="http://schemas.microsoft.com/office/powerpoint/2010/main" val="3784946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p:txBody>
          <a:bodyPr/>
          <a:lstStyle>
            <a:lvl1pPr>
              <a:defRPr/>
            </a:lvl1pPr>
          </a:lstStyle>
          <a:p>
            <a:r>
              <a:rPr lang="sv-SE"/>
              <a:t>Författare </a:t>
            </a:r>
            <a:fld id="{DE372F5C-003E-45D5-9FE8-AB6B4BDA4CF2}" type="datetime1">
              <a:rPr lang="sv-SE"/>
              <a:pPr/>
              <a:t>2012-11-14</a:t>
            </a:fld>
            <a:endParaRPr lang="sv-SE"/>
          </a:p>
        </p:txBody>
      </p:sp>
    </p:spTree>
    <p:extLst>
      <p:ext uri="{BB962C8B-B14F-4D97-AF65-F5344CB8AC3E}">
        <p14:creationId xmlns:p14="http://schemas.microsoft.com/office/powerpoint/2010/main" val="1392071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sidfot 4"/>
          <p:cNvSpPr>
            <a:spLocks noGrp="1"/>
          </p:cNvSpPr>
          <p:nvPr>
            <p:ph type="ftr" sz="quarter" idx="10"/>
          </p:nvPr>
        </p:nvSpPr>
        <p:spPr/>
        <p:txBody>
          <a:bodyPr/>
          <a:lstStyle>
            <a:lvl1pPr>
              <a:defRPr/>
            </a:lvl1pPr>
          </a:lstStyle>
          <a:p>
            <a:r>
              <a:rPr lang="sv-SE"/>
              <a:t>Författare </a:t>
            </a:r>
            <a:fld id="{9160A49D-B83A-4535-B52C-8B513DA7F51A}" type="datetime1">
              <a:rPr lang="sv-SE"/>
              <a:pPr/>
              <a:t>2012-11-14</a:t>
            </a:fld>
            <a:endParaRPr lang="sv-SE"/>
          </a:p>
        </p:txBody>
      </p:sp>
    </p:spTree>
    <p:extLst>
      <p:ext uri="{BB962C8B-B14F-4D97-AF65-F5344CB8AC3E}">
        <p14:creationId xmlns:p14="http://schemas.microsoft.com/office/powerpoint/2010/main" val="1408643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sidfot 4"/>
          <p:cNvSpPr>
            <a:spLocks noGrp="1"/>
          </p:cNvSpPr>
          <p:nvPr>
            <p:ph type="ftr" sz="quarter" idx="10"/>
          </p:nvPr>
        </p:nvSpPr>
        <p:spPr/>
        <p:txBody>
          <a:bodyPr/>
          <a:lstStyle>
            <a:lvl1pPr>
              <a:defRPr/>
            </a:lvl1pPr>
          </a:lstStyle>
          <a:p>
            <a:r>
              <a:rPr lang="sv-SE"/>
              <a:t>Författare </a:t>
            </a:r>
            <a:fld id="{53F50016-BF52-470C-AA91-15ACB13B976C}" type="datetime1">
              <a:rPr lang="sv-SE"/>
              <a:pPr/>
              <a:t>2012-11-14</a:t>
            </a:fld>
            <a:endParaRPr lang="sv-SE"/>
          </a:p>
        </p:txBody>
      </p:sp>
    </p:spTree>
    <p:extLst>
      <p:ext uri="{BB962C8B-B14F-4D97-AF65-F5344CB8AC3E}">
        <p14:creationId xmlns:p14="http://schemas.microsoft.com/office/powerpoint/2010/main" val="1022411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60350"/>
            <a:ext cx="91440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0" tIns="45720" rIns="360000" bIns="45720" numCol="1" anchor="ctr" anchorCtr="0" compatLnSpc="1">
            <a:prstTxWarp prst="textNoShape">
              <a:avLst/>
            </a:prstTxWarp>
          </a:bodyPr>
          <a:lstStyle/>
          <a:p>
            <a:pPr lvl="0"/>
            <a:r>
              <a:rPr lang="sv-SE" smtClean="0"/>
              <a:t>Klicka här för att ändra format</a:t>
            </a:r>
          </a:p>
        </p:txBody>
      </p:sp>
      <p:sp>
        <p:nvSpPr>
          <p:cNvPr id="1027" name="Rectangle 3"/>
          <p:cNvSpPr>
            <a:spLocks noGrp="1" noChangeArrowheads="1"/>
          </p:cNvSpPr>
          <p:nvPr>
            <p:ph type="body" idx="1"/>
          </p:nvPr>
        </p:nvSpPr>
        <p:spPr bwMode="auto">
          <a:xfrm>
            <a:off x="0" y="1412875"/>
            <a:ext cx="9144000" cy="446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0" tIns="45720" rIns="36000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p:txBody>
      </p:sp>
      <p:pic>
        <p:nvPicPr>
          <p:cNvPr id="1031" name="Picture 7" descr="Farg_RGB"/>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243888" y="6143625"/>
            <a:ext cx="576262" cy="381000"/>
          </a:xfrm>
          <a:prstGeom prst="rect">
            <a:avLst/>
          </a:prstGeom>
          <a:noFill/>
          <a:extLst>
            <a:ext uri="{909E8E84-426E-40DD-AFC4-6F175D3DCCD1}">
              <a14:hiddenFill xmlns:a14="http://schemas.microsoft.com/office/drawing/2010/main">
                <a:solidFill>
                  <a:srgbClr val="FFFFFF"/>
                </a:solidFill>
              </a14:hiddenFill>
            </a:ext>
          </a:extLst>
        </p:spPr>
      </p:pic>
      <p:sp>
        <p:nvSpPr>
          <p:cNvPr id="1032" name="Rectangle 8"/>
          <p:cNvSpPr>
            <a:spLocks noGrp="1" noChangeArrowheads="1"/>
          </p:cNvSpPr>
          <p:nvPr>
            <p:ph type="ftr" sz="quarter" idx="3"/>
          </p:nvPr>
        </p:nvSpPr>
        <p:spPr bwMode="auto">
          <a:xfrm>
            <a:off x="0" y="6229350"/>
            <a:ext cx="4572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0" tIns="45720" rIns="360000" bIns="45720" numCol="1" anchor="ctr" anchorCtr="0" compatLnSpc="1">
            <a:prstTxWarp prst="textNoShape">
              <a:avLst/>
            </a:prstTxWarp>
          </a:bodyPr>
          <a:lstStyle>
            <a:lvl1pPr>
              <a:defRPr sz="1200"/>
            </a:lvl1pPr>
          </a:lstStyle>
          <a:p>
            <a:r>
              <a:rPr lang="sv-SE"/>
              <a:t>Författare </a:t>
            </a:r>
            <a:fld id="{51B47527-F310-4651-92C5-E03DE0D48431}" type="datetime1">
              <a:rPr lang="sv-SE"/>
              <a:pPr/>
              <a:t>2012-11-14</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sldNum="0" hdr="0" dt="0"/>
  <p:txStyles>
    <p:titleStyle>
      <a:lvl1pPr algn="l" rtl="0" eaLnBrk="1" fontAlgn="base" hangingPunct="1">
        <a:spcBef>
          <a:spcPct val="0"/>
        </a:spcBef>
        <a:spcAft>
          <a:spcPct val="0"/>
        </a:spcAft>
        <a:defRPr sz="3800" b="1">
          <a:solidFill>
            <a:schemeClr val="tx2"/>
          </a:solidFill>
          <a:latin typeface="+mj-lt"/>
          <a:ea typeface="+mj-ea"/>
          <a:cs typeface="+mj-cs"/>
        </a:defRPr>
      </a:lvl1pPr>
      <a:lvl2pPr algn="l" rtl="0" eaLnBrk="1" fontAlgn="base" hangingPunct="1">
        <a:spcBef>
          <a:spcPct val="0"/>
        </a:spcBef>
        <a:spcAft>
          <a:spcPct val="0"/>
        </a:spcAft>
        <a:defRPr sz="3800" b="1">
          <a:solidFill>
            <a:schemeClr val="tx2"/>
          </a:solidFill>
          <a:latin typeface="Arial" charset="0"/>
          <a:cs typeface="Arial" charset="0"/>
        </a:defRPr>
      </a:lvl2pPr>
      <a:lvl3pPr algn="l" rtl="0" eaLnBrk="1" fontAlgn="base" hangingPunct="1">
        <a:spcBef>
          <a:spcPct val="0"/>
        </a:spcBef>
        <a:spcAft>
          <a:spcPct val="0"/>
        </a:spcAft>
        <a:defRPr sz="3800" b="1">
          <a:solidFill>
            <a:schemeClr val="tx2"/>
          </a:solidFill>
          <a:latin typeface="Arial" charset="0"/>
          <a:cs typeface="Arial" charset="0"/>
        </a:defRPr>
      </a:lvl3pPr>
      <a:lvl4pPr algn="l" rtl="0" eaLnBrk="1" fontAlgn="base" hangingPunct="1">
        <a:spcBef>
          <a:spcPct val="0"/>
        </a:spcBef>
        <a:spcAft>
          <a:spcPct val="0"/>
        </a:spcAft>
        <a:defRPr sz="3800" b="1">
          <a:solidFill>
            <a:schemeClr val="tx2"/>
          </a:solidFill>
          <a:latin typeface="Arial" charset="0"/>
          <a:cs typeface="Arial" charset="0"/>
        </a:defRPr>
      </a:lvl4pPr>
      <a:lvl5pPr algn="l" rtl="0" eaLnBrk="1" fontAlgn="base" hangingPunct="1">
        <a:spcBef>
          <a:spcPct val="0"/>
        </a:spcBef>
        <a:spcAft>
          <a:spcPct val="0"/>
        </a:spcAft>
        <a:defRPr sz="3800" b="1">
          <a:solidFill>
            <a:schemeClr val="tx2"/>
          </a:solidFill>
          <a:latin typeface="Arial" charset="0"/>
          <a:cs typeface="Arial" charset="0"/>
        </a:defRPr>
      </a:lvl5pPr>
      <a:lvl6pPr marL="457200" algn="l" rtl="0" eaLnBrk="1" fontAlgn="base" hangingPunct="1">
        <a:spcBef>
          <a:spcPct val="0"/>
        </a:spcBef>
        <a:spcAft>
          <a:spcPct val="0"/>
        </a:spcAft>
        <a:defRPr sz="3800" b="1">
          <a:solidFill>
            <a:schemeClr val="tx2"/>
          </a:solidFill>
          <a:latin typeface="Arial" charset="0"/>
          <a:cs typeface="Arial" charset="0"/>
        </a:defRPr>
      </a:lvl6pPr>
      <a:lvl7pPr marL="914400" algn="l" rtl="0" eaLnBrk="1" fontAlgn="base" hangingPunct="1">
        <a:spcBef>
          <a:spcPct val="0"/>
        </a:spcBef>
        <a:spcAft>
          <a:spcPct val="0"/>
        </a:spcAft>
        <a:defRPr sz="3800" b="1">
          <a:solidFill>
            <a:schemeClr val="tx2"/>
          </a:solidFill>
          <a:latin typeface="Arial" charset="0"/>
          <a:cs typeface="Arial" charset="0"/>
        </a:defRPr>
      </a:lvl7pPr>
      <a:lvl8pPr marL="1371600" algn="l" rtl="0" eaLnBrk="1" fontAlgn="base" hangingPunct="1">
        <a:spcBef>
          <a:spcPct val="0"/>
        </a:spcBef>
        <a:spcAft>
          <a:spcPct val="0"/>
        </a:spcAft>
        <a:defRPr sz="3800" b="1">
          <a:solidFill>
            <a:schemeClr val="tx2"/>
          </a:solidFill>
          <a:latin typeface="Arial" charset="0"/>
          <a:cs typeface="Arial" charset="0"/>
        </a:defRPr>
      </a:lvl8pPr>
      <a:lvl9pPr marL="1828800" algn="l" rtl="0" eaLnBrk="1" fontAlgn="base" hangingPunct="1">
        <a:spcBef>
          <a:spcPct val="0"/>
        </a:spcBef>
        <a:spcAft>
          <a:spcPct val="0"/>
        </a:spcAft>
        <a:defRPr sz="3800" b="1">
          <a:solidFill>
            <a:schemeClr val="tx2"/>
          </a:solidFill>
          <a:latin typeface="Arial" charset="0"/>
          <a:cs typeface="Arial" charset="0"/>
        </a:defRPr>
      </a:lvl9pPr>
    </p:titleStyle>
    <p:bodyStyle>
      <a:lvl1pPr marL="265113" indent="-265113" algn="l" rtl="0" eaLnBrk="1" fontAlgn="base" hangingPunct="1">
        <a:lnSpc>
          <a:spcPct val="120000"/>
        </a:lnSpc>
        <a:spcBef>
          <a:spcPct val="20000"/>
        </a:spcBef>
        <a:spcAft>
          <a:spcPct val="20000"/>
        </a:spcAft>
        <a:buChar char="•"/>
        <a:defRPr sz="2400" b="1">
          <a:solidFill>
            <a:schemeClr val="tx1"/>
          </a:solidFill>
          <a:latin typeface="+mn-lt"/>
          <a:ea typeface="+mn-ea"/>
          <a:cs typeface="+mn-cs"/>
        </a:defRPr>
      </a:lvl1pPr>
      <a:lvl2pPr marL="552450" indent="-285750" algn="l" rtl="0" eaLnBrk="1" fontAlgn="base" hangingPunct="1">
        <a:lnSpc>
          <a:spcPct val="120000"/>
        </a:lnSpc>
        <a:spcBef>
          <a:spcPct val="20000"/>
        </a:spcBef>
        <a:spcAft>
          <a:spcPct val="20000"/>
        </a:spcAft>
        <a:buSzPct val="90000"/>
        <a:buFont typeface="Arial" charset="0"/>
        <a:buChar char="–"/>
        <a:defRPr sz="2000">
          <a:solidFill>
            <a:schemeClr val="tx1"/>
          </a:solidFill>
          <a:latin typeface="+mn-lt"/>
          <a:cs typeface="+mn-cs"/>
        </a:defRPr>
      </a:lvl2pPr>
      <a:lvl3pPr marL="819150" indent="-265113" algn="l" rtl="0" eaLnBrk="1" fontAlgn="base" hangingPunct="1">
        <a:lnSpc>
          <a:spcPct val="120000"/>
        </a:lnSpc>
        <a:spcBef>
          <a:spcPct val="20000"/>
        </a:spcBef>
        <a:spcAft>
          <a:spcPct val="20000"/>
        </a:spcAft>
        <a:buSzPct val="85000"/>
        <a:buFont typeface="Arial" charset="0"/>
        <a:buChar char="►"/>
        <a:defRPr sz="1400">
          <a:solidFill>
            <a:schemeClr val="tx1"/>
          </a:solidFill>
          <a:latin typeface="+mn-lt"/>
          <a:cs typeface="+mn-cs"/>
        </a:defRPr>
      </a:lvl3pPr>
      <a:lvl4pPr marL="1643063" indent="-228600" algn="l" rtl="0" eaLnBrk="1" fontAlgn="base" hangingPunct="1">
        <a:spcBef>
          <a:spcPct val="20000"/>
        </a:spcBef>
        <a:spcAft>
          <a:spcPct val="0"/>
        </a:spcAft>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15" name="Rectangle 7"/>
          <p:cNvSpPr>
            <a:spLocks noGrp="1" noChangeArrowheads="1"/>
          </p:cNvSpPr>
          <p:nvPr>
            <p:ph type="title"/>
          </p:nvPr>
        </p:nvSpPr>
        <p:spPr bwMode="auto">
          <a:xfrm>
            <a:off x="0" y="258763"/>
            <a:ext cx="91440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0" tIns="45720" rIns="360000" bIns="45720" numCol="1" anchor="ctr" anchorCtr="0" compatLnSpc="1">
            <a:prstTxWarp prst="textNoShape">
              <a:avLst/>
            </a:prstTxWarp>
          </a:bodyPr>
          <a:lstStyle/>
          <a:p>
            <a:pPr lvl="0"/>
            <a:r>
              <a:rPr lang="sv-SE" smtClean="0"/>
              <a:t>Klicka här för att ändra format</a:t>
            </a:r>
          </a:p>
        </p:txBody>
      </p:sp>
      <p:sp>
        <p:nvSpPr>
          <p:cNvPr id="17416" name="Rectangle 8"/>
          <p:cNvSpPr>
            <a:spLocks noGrp="1" noChangeArrowheads="1"/>
          </p:cNvSpPr>
          <p:nvPr>
            <p:ph type="body" idx="1"/>
          </p:nvPr>
        </p:nvSpPr>
        <p:spPr bwMode="auto">
          <a:xfrm>
            <a:off x="0" y="1412875"/>
            <a:ext cx="9144000"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0" tIns="45720" rIns="360000" bIns="45720" numCol="1" anchor="t" anchorCtr="0" compatLnSpc="1">
            <a:prstTxWarp prst="textNoShape">
              <a:avLst/>
            </a:prstTxWarp>
          </a:bodyPr>
          <a:lstStyle/>
          <a:p>
            <a:pPr lvl="0"/>
            <a:r>
              <a:rPr lang="sv-SE" smtClean="0"/>
              <a:t>Klicka här för att ändra format på bakgrundstexten</a:t>
            </a:r>
          </a:p>
        </p:txBody>
      </p:sp>
      <p:sp>
        <p:nvSpPr>
          <p:cNvPr id="17417" name="Rectangle 9"/>
          <p:cNvSpPr>
            <a:spLocks noGrp="1" noChangeArrowheads="1"/>
          </p:cNvSpPr>
          <p:nvPr>
            <p:ph type="ftr" sz="quarter" idx="3"/>
          </p:nvPr>
        </p:nvSpPr>
        <p:spPr bwMode="auto">
          <a:xfrm>
            <a:off x="0" y="6229350"/>
            <a:ext cx="4572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0" tIns="45720" rIns="360000" bIns="45720" numCol="1" anchor="ctr" anchorCtr="0" compatLnSpc="1">
            <a:prstTxWarp prst="textNoShape">
              <a:avLst/>
            </a:prstTxWarp>
          </a:bodyPr>
          <a:lstStyle>
            <a:lvl1pPr>
              <a:defRPr sz="1200"/>
            </a:lvl1pPr>
          </a:lstStyle>
          <a:p>
            <a:r>
              <a:rPr lang="sv-SE"/>
              <a:t>Författare </a:t>
            </a:r>
            <a:fld id="{C32A5AA6-B013-4E37-8814-DD7E8D478F5A}" type="datetime1">
              <a:rPr lang="sv-SE"/>
              <a:pPr/>
              <a:t>2012-11-14</a:t>
            </a:fld>
            <a:endParaRPr lang="sv-SE"/>
          </a:p>
        </p:txBody>
      </p:sp>
      <p:pic>
        <p:nvPicPr>
          <p:cNvPr id="17418" name="Picture 10" descr="Farg_RGB"/>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243888" y="6143625"/>
            <a:ext cx="576262" cy="3810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fontAlgn="base">
        <a:spcBef>
          <a:spcPct val="0"/>
        </a:spcBef>
        <a:spcAft>
          <a:spcPct val="0"/>
        </a:spcAft>
        <a:defRPr sz="3800" b="1">
          <a:solidFill>
            <a:schemeClr val="tx2"/>
          </a:solidFill>
          <a:latin typeface="+mj-lt"/>
          <a:ea typeface="+mj-ea"/>
          <a:cs typeface="+mj-cs"/>
        </a:defRPr>
      </a:lvl1pPr>
      <a:lvl2pPr algn="l" rtl="0" fontAlgn="base">
        <a:spcBef>
          <a:spcPct val="0"/>
        </a:spcBef>
        <a:spcAft>
          <a:spcPct val="0"/>
        </a:spcAft>
        <a:defRPr sz="3800" b="1">
          <a:solidFill>
            <a:schemeClr val="tx2"/>
          </a:solidFill>
          <a:latin typeface="Arial" charset="0"/>
          <a:cs typeface="Arial" charset="0"/>
        </a:defRPr>
      </a:lvl2pPr>
      <a:lvl3pPr algn="l" rtl="0" fontAlgn="base">
        <a:spcBef>
          <a:spcPct val="0"/>
        </a:spcBef>
        <a:spcAft>
          <a:spcPct val="0"/>
        </a:spcAft>
        <a:defRPr sz="3800" b="1">
          <a:solidFill>
            <a:schemeClr val="tx2"/>
          </a:solidFill>
          <a:latin typeface="Arial" charset="0"/>
          <a:cs typeface="Arial" charset="0"/>
        </a:defRPr>
      </a:lvl3pPr>
      <a:lvl4pPr algn="l" rtl="0" fontAlgn="base">
        <a:spcBef>
          <a:spcPct val="0"/>
        </a:spcBef>
        <a:spcAft>
          <a:spcPct val="0"/>
        </a:spcAft>
        <a:defRPr sz="3800" b="1">
          <a:solidFill>
            <a:schemeClr val="tx2"/>
          </a:solidFill>
          <a:latin typeface="Arial" charset="0"/>
          <a:cs typeface="Arial" charset="0"/>
        </a:defRPr>
      </a:lvl4pPr>
      <a:lvl5pPr algn="l" rtl="0" fontAlgn="base">
        <a:spcBef>
          <a:spcPct val="0"/>
        </a:spcBef>
        <a:spcAft>
          <a:spcPct val="0"/>
        </a:spcAft>
        <a:defRPr sz="3800" b="1">
          <a:solidFill>
            <a:schemeClr val="tx2"/>
          </a:solidFill>
          <a:latin typeface="Arial" charset="0"/>
          <a:cs typeface="Arial" charset="0"/>
        </a:defRPr>
      </a:lvl5pPr>
      <a:lvl6pPr marL="457200" algn="l" rtl="0" fontAlgn="base">
        <a:spcBef>
          <a:spcPct val="0"/>
        </a:spcBef>
        <a:spcAft>
          <a:spcPct val="0"/>
        </a:spcAft>
        <a:defRPr sz="3800" b="1">
          <a:solidFill>
            <a:schemeClr val="tx2"/>
          </a:solidFill>
          <a:latin typeface="Arial" charset="0"/>
          <a:cs typeface="Arial" charset="0"/>
        </a:defRPr>
      </a:lvl6pPr>
      <a:lvl7pPr marL="914400" algn="l" rtl="0" fontAlgn="base">
        <a:spcBef>
          <a:spcPct val="0"/>
        </a:spcBef>
        <a:spcAft>
          <a:spcPct val="0"/>
        </a:spcAft>
        <a:defRPr sz="3800" b="1">
          <a:solidFill>
            <a:schemeClr val="tx2"/>
          </a:solidFill>
          <a:latin typeface="Arial" charset="0"/>
          <a:cs typeface="Arial" charset="0"/>
        </a:defRPr>
      </a:lvl7pPr>
      <a:lvl8pPr marL="1371600" algn="l" rtl="0" fontAlgn="base">
        <a:spcBef>
          <a:spcPct val="0"/>
        </a:spcBef>
        <a:spcAft>
          <a:spcPct val="0"/>
        </a:spcAft>
        <a:defRPr sz="3800" b="1">
          <a:solidFill>
            <a:schemeClr val="tx2"/>
          </a:solidFill>
          <a:latin typeface="Arial" charset="0"/>
          <a:cs typeface="Arial" charset="0"/>
        </a:defRPr>
      </a:lvl8pPr>
      <a:lvl9pPr marL="1828800" algn="l" rtl="0" fontAlgn="base">
        <a:spcBef>
          <a:spcPct val="0"/>
        </a:spcBef>
        <a:spcAft>
          <a:spcPct val="0"/>
        </a:spcAft>
        <a:defRPr sz="3800" b="1">
          <a:solidFill>
            <a:schemeClr val="tx2"/>
          </a:solidFill>
          <a:latin typeface="Arial" charset="0"/>
          <a:cs typeface="Arial" charset="0"/>
        </a:defRPr>
      </a:lvl9pPr>
    </p:titleStyle>
    <p:bodyStyle>
      <a:lvl1pPr algn="l" rtl="0" fontAlgn="base">
        <a:lnSpc>
          <a:spcPct val="120000"/>
        </a:lnSpc>
        <a:spcBef>
          <a:spcPct val="20000"/>
        </a:spcBef>
        <a:spcAft>
          <a:spcPct val="0"/>
        </a:spcAft>
        <a:defRPr sz="2400">
          <a:solidFill>
            <a:schemeClr val="tx1"/>
          </a:solidFill>
          <a:latin typeface="+mn-lt"/>
          <a:ea typeface="+mn-ea"/>
          <a:cs typeface="+mn-cs"/>
        </a:defRPr>
      </a:lvl1pPr>
      <a:lvl2pPr marL="639763" indent="-277813" algn="l" rtl="0" fontAlgn="base">
        <a:spcBef>
          <a:spcPct val="20000"/>
        </a:spcBef>
        <a:spcAft>
          <a:spcPct val="0"/>
        </a:spcAft>
        <a:defRPr sz="2000">
          <a:solidFill>
            <a:schemeClr val="tx1"/>
          </a:solidFill>
          <a:latin typeface="+mn-lt"/>
          <a:cs typeface="+mn-cs"/>
        </a:defRPr>
      </a:lvl2pPr>
      <a:lvl3pPr marL="1076325" indent="-257175" algn="l" rtl="0" fontAlgn="base">
        <a:spcBef>
          <a:spcPct val="20000"/>
        </a:spcBef>
        <a:spcAft>
          <a:spcPct val="0"/>
        </a:spcAft>
        <a:defRPr sz="16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2"/>
          </p:nvPr>
        </p:nvSpPr>
        <p:spPr/>
        <p:txBody>
          <a:bodyPr/>
          <a:lstStyle/>
          <a:p>
            <a:fld id="{FB4BD1E4-45D7-4908-8591-40991D02636D}" type="datetime1">
              <a:rPr lang="sv-SE"/>
              <a:pPr/>
              <a:t>2012-11-14</a:t>
            </a:fld>
            <a:endParaRPr lang="sv-SE"/>
          </a:p>
        </p:txBody>
      </p:sp>
      <p:sp>
        <p:nvSpPr>
          <p:cNvPr id="5" name="Rectangle 5"/>
          <p:cNvSpPr>
            <a:spLocks noGrp="1" noChangeArrowheads="1"/>
          </p:cNvSpPr>
          <p:nvPr>
            <p:ph type="ftr" sz="quarter" idx="3"/>
          </p:nvPr>
        </p:nvSpPr>
        <p:spPr/>
        <p:txBody>
          <a:bodyPr/>
          <a:lstStyle/>
          <a:p>
            <a:r>
              <a:rPr lang="sv-SE" dirty="0" smtClean="0"/>
              <a:t>Thomas Janson</a:t>
            </a:r>
            <a:endParaRPr lang="sv-SE" dirty="0"/>
          </a:p>
        </p:txBody>
      </p:sp>
      <p:sp>
        <p:nvSpPr>
          <p:cNvPr id="34818" name="Rectangle 2"/>
          <p:cNvSpPr>
            <a:spLocks noGrp="1" noChangeArrowheads="1"/>
          </p:cNvSpPr>
          <p:nvPr>
            <p:ph type="ctrTitle"/>
          </p:nvPr>
        </p:nvSpPr>
        <p:spPr/>
        <p:txBody>
          <a:bodyPr/>
          <a:lstStyle/>
          <a:p>
            <a:r>
              <a:rPr lang="sv-SE" dirty="0" err="1" smtClean="0"/>
              <a:t>Poverty</a:t>
            </a:r>
            <a:r>
              <a:rPr lang="sv-SE" dirty="0" smtClean="0"/>
              <a:t> </a:t>
            </a:r>
            <a:r>
              <a:rPr lang="sv-SE" dirty="0" err="1" smtClean="0"/>
              <a:t>reduction</a:t>
            </a:r>
            <a:r>
              <a:rPr lang="sv-SE" dirty="0" smtClean="0"/>
              <a:t> by </a:t>
            </a:r>
            <a:r>
              <a:rPr lang="sv-SE" dirty="0" err="1" smtClean="0"/>
              <a:t>supply</a:t>
            </a:r>
            <a:r>
              <a:rPr lang="sv-SE" dirty="0" smtClean="0"/>
              <a:t> </a:t>
            </a:r>
            <a:r>
              <a:rPr lang="sv-SE" dirty="0" err="1" smtClean="0"/>
              <a:t>side</a:t>
            </a:r>
            <a:r>
              <a:rPr lang="sv-SE" dirty="0" smtClean="0"/>
              <a:t> </a:t>
            </a:r>
            <a:r>
              <a:rPr lang="sv-SE" dirty="0" err="1" smtClean="0"/>
              <a:t>economics</a:t>
            </a:r>
            <a:endParaRPr lang="sv-SE" dirty="0"/>
          </a:p>
        </p:txBody>
      </p:sp>
      <p:sp>
        <p:nvSpPr>
          <p:cNvPr id="34819" name="Rectangle 3"/>
          <p:cNvSpPr>
            <a:spLocks noGrp="1" noChangeArrowheads="1"/>
          </p:cNvSpPr>
          <p:nvPr>
            <p:ph type="subTitle" idx="1"/>
          </p:nvPr>
        </p:nvSpPr>
        <p:spPr/>
        <p:txBody>
          <a:bodyPr/>
          <a:lstStyle/>
          <a:p>
            <a:r>
              <a:rPr lang="sv-SE" dirty="0" smtClean="0"/>
              <a:t>Swedish </a:t>
            </a:r>
            <a:r>
              <a:rPr lang="sv-SE" dirty="0" err="1" smtClean="0"/>
              <a:t>experiences</a:t>
            </a:r>
            <a:r>
              <a:rPr lang="sv-SE" dirty="0" smtClean="0"/>
              <a:t>   </a:t>
            </a:r>
            <a:endParaRPr lang="sv-S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Neoliberal consensus</a:t>
            </a:r>
            <a:endParaRPr lang="sv-SE" dirty="0"/>
          </a:p>
        </p:txBody>
      </p:sp>
      <p:sp>
        <p:nvSpPr>
          <p:cNvPr id="3" name="Platshållare för sidfot 2"/>
          <p:cNvSpPr>
            <a:spLocks noGrp="1"/>
          </p:cNvSpPr>
          <p:nvPr>
            <p:ph type="ftr" sz="quarter" idx="10"/>
          </p:nvPr>
        </p:nvSpPr>
        <p:spPr/>
        <p:txBody>
          <a:bodyPr/>
          <a:lstStyle/>
          <a:p>
            <a:r>
              <a:rPr lang="sv-SE" smtClean="0"/>
              <a:t>Författare </a:t>
            </a:r>
            <a:fld id="{F6DCA4AE-0325-4824-B6B9-9A786C576B43}" type="datetime1">
              <a:rPr lang="sv-SE" smtClean="0"/>
              <a:pPr/>
              <a:t>2012-11-14</a:t>
            </a:fld>
            <a:endParaRPr lang="sv-SE"/>
          </a:p>
        </p:txBody>
      </p:sp>
    </p:spTree>
    <p:extLst>
      <p:ext uri="{BB962C8B-B14F-4D97-AF65-F5344CB8AC3E}">
        <p14:creationId xmlns:p14="http://schemas.microsoft.com/office/powerpoint/2010/main" val="2537086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en-US" dirty="0" smtClean="0"/>
              <a:t>The way forward</a:t>
            </a:r>
            <a:endParaRPr lang="sv-SE" dirty="0"/>
          </a:p>
        </p:txBody>
      </p:sp>
      <p:sp>
        <p:nvSpPr>
          <p:cNvPr id="3" name="Platshållare för innehåll 2"/>
          <p:cNvSpPr>
            <a:spLocks noGrp="1"/>
          </p:cNvSpPr>
          <p:nvPr>
            <p:ph idx="1"/>
          </p:nvPr>
        </p:nvSpPr>
        <p:spPr/>
        <p:txBody>
          <a:bodyPr/>
          <a:lstStyle/>
          <a:p>
            <a:pPr>
              <a:buFont typeface="Arial" pitchFamily="34" charset="0"/>
              <a:buChar char="•"/>
            </a:pPr>
            <a:r>
              <a:rPr lang="en-US" dirty="0" smtClean="0"/>
              <a:t> Strengthen education and training</a:t>
            </a:r>
          </a:p>
          <a:p>
            <a:pPr>
              <a:buFont typeface="Arial" pitchFamily="34" charset="0"/>
              <a:buChar char="•"/>
            </a:pPr>
            <a:r>
              <a:rPr lang="en-US" dirty="0" smtClean="0"/>
              <a:t> More people must be covered by a better unemployment insurance. </a:t>
            </a:r>
          </a:p>
          <a:p>
            <a:pPr>
              <a:buFont typeface="Arial" pitchFamily="34" charset="0"/>
              <a:buChar char="•"/>
            </a:pPr>
            <a:r>
              <a:rPr lang="en-US" dirty="0" smtClean="0"/>
              <a:t> Reduce income gaps</a:t>
            </a:r>
            <a:endParaRPr lang="sv-SE" dirty="0" smtClean="0"/>
          </a:p>
          <a:p>
            <a:endParaRPr lang="sv-SE" dirty="0"/>
          </a:p>
        </p:txBody>
      </p:sp>
      <p:sp>
        <p:nvSpPr>
          <p:cNvPr id="4" name="Platshållare för sidfot 3"/>
          <p:cNvSpPr>
            <a:spLocks noGrp="1"/>
          </p:cNvSpPr>
          <p:nvPr>
            <p:ph type="ftr" sz="quarter" idx="10"/>
          </p:nvPr>
        </p:nvSpPr>
        <p:spPr/>
        <p:txBody>
          <a:bodyPr/>
          <a:lstStyle/>
          <a:p>
            <a:r>
              <a:rPr lang="sv-SE" dirty="0" smtClean="0"/>
              <a:t>Författare </a:t>
            </a:r>
            <a:fld id="{4A7682DA-A02F-4C74-A238-A4E24AB62B86}" type="datetime1">
              <a:rPr lang="sv-SE" smtClean="0"/>
              <a:pPr/>
              <a:t>2012-11-14</a:t>
            </a:fld>
            <a:endParaRPr lang="sv-S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err="1" smtClean="0"/>
              <a:t>Outline</a:t>
            </a:r>
            <a:endParaRPr lang="sv-SE" dirty="0"/>
          </a:p>
        </p:txBody>
      </p:sp>
      <p:sp>
        <p:nvSpPr>
          <p:cNvPr id="3" name="Platshållare för innehåll 2"/>
          <p:cNvSpPr>
            <a:spLocks noGrp="1"/>
          </p:cNvSpPr>
          <p:nvPr>
            <p:ph idx="1"/>
          </p:nvPr>
        </p:nvSpPr>
        <p:spPr/>
        <p:txBody>
          <a:bodyPr/>
          <a:lstStyle/>
          <a:p>
            <a:r>
              <a:rPr lang="en-US" dirty="0"/>
              <a:t>The government’s strategy- Less benefits more jobs</a:t>
            </a:r>
            <a:endParaRPr lang="sv-SE" dirty="0"/>
          </a:p>
          <a:p>
            <a:r>
              <a:rPr lang="en-US" dirty="0"/>
              <a:t>Unemployment benefits failing to provide </a:t>
            </a:r>
            <a:r>
              <a:rPr lang="en-US" dirty="0" smtClean="0"/>
              <a:t>protection</a:t>
            </a:r>
          </a:p>
          <a:p>
            <a:r>
              <a:rPr lang="en-US" dirty="0" smtClean="0"/>
              <a:t>Vulnerability increases</a:t>
            </a:r>
            <a:endParaRPr lang="sv-SE" dirty="0"/>
          </a:p>
          <a:p>
            <a:r>
              <a:rPr lang="sv-SE" dirty="0" smtClean="0"/>
              <a:t>The </a:t>
            </a:r>
            <a:r>
              <a:rPr lang="sv-SE" dirty="0" err="1" smtClean="0"/>
              <a:t>way</a:t>
            </a:r>
            <a:r>
              <a:rPr lang="sv-SE" dirty="0" smtClean="0"/>
              <a:t> forward</a:t>
            </a:r>
            <a:endParaRPr lang="sv-SE" dirty="0"/>
          </a:p>
          <a:p>
            <a:endParaRPr lang="sv-SE" dirty="0"/>
          </a:p>
        </p:txBody>
      </p:sp>
      <p:sp>
        <p:nvSpPr>
          <p:cNvPr id="4" name="Platshållare för sidfot 3"/>
          <p:cNvSpPr>
            <a:spLocks noGrp="1"/>
          </p:cNvSpPr>
          <p:nvPr>
            <p:ph type="ftr" sz="quarter" idx="10"/>
          </p:nvPr>
        </p:nvSpPr>
        <p:spPr/>
        <p:txBody>
          <a:bodyPr/>
          <a:lstStyle/>
          <a:p>
            <a:r>
              <a:rPr lang="sv-SE" smtClean="0"/>
              <a:t>Författare </a:t>
            </a:r>
            <a:fld id="{930D7EF9-8063-4B33-A799-4E33C3BD02D8}" type="datetime1">
              <a:rPr lang="sv-SE" smtClean="0"/>
              <a:pPr/>
              <a:t>2012-11-14</a:t>
            </a:fld>
            <a:endParaRPr lang="sv-SE"/>
          </a:p>
        </p:txBody>
      </p:sp>
    </p:spTree>
    <p:extLst>
      <p:ext uri="{BB962C8B-B14F-4D97-AF65-F5344CB8AC3E}">
        <p14:creationId xmlns:p14="http://schemas.microsoft.com/office/powerpoint/2010/main" val="1331328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sidfot 3"/>
          <p:cNvSpPr>
            <a:spLocks noGrp="1"/>
          </p:cNvSpPr>
          <p:nvPr>
            <p:ph type="ftr" sz="quarter" idx="10"/>
          </p:nvPr>
        </p:nvSpPr>
        <p:spPr/>
        <p:txBody>
          <a:bodyPr/>
          <a:lstStyle/>
          <a:p>
            <a:r>
              <a:rPr lang="sv-SE" smtClean="0"/>
              <a:t>Författare </a:t>
            </a:r>
            <a:fld id="{930D7EF9-8063-4B33-A799-4E33C3BD02D8}" type="datetime1">
              <a:rPr lang="sv-SE" smtClean="0"/>
              <a:pPr/>
              <a:t>2012-11-14</a:t>
            </a:fld>
            <a:endParaRPr lang="sv-SE"/>
          </a:p>
        </p:txBody>
      </p:sp>
      <p:pic>
        <p:nvPicPr>
          <p:cNvPr id="2052" name="Picture 4" descr="http://www.dn.se/images/2011/02/18/OP8_66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96752"/>
            <a:ext cx="8280920"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1779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err="1" smtClean="0"/>
              <a:t>Government’s</a:t>
            </a:r>
            <a:r>
              <a:rPr lang="sv-SE" dirty="0" smtClean="0"/>
              <a:t> policy</a:t>
            </a:r>
            <a:endParaRPr lang="sv-SE" dirty="0"/>
          </a:p>
        </p:txBody>
      </p:sp>
      <p:sp>
        <p:nvSpPr>
          <p:cNvPr id="3" name="Platshållare för innehåll 2"/>
          <p:cNvSpPr>
            <a:spLocks noGrp="1"/>
          </p:cNvSpPr>
          <p:nvPr>
            <p:ph idx="1"/>
          </p:nvPr>
        </p:nvSpPr>
        <p:spPr/>
        <p:txBody>
          <a:bodyPr/>
          <a:lstStyle/>
          <a:p>
            <a:pPr marL="0" indent="0">
              <a:buNone/>
            </a:pPr>
            <a:r>
              <a:rPr lang="en-US" i="1" dirty="0"/>
              <a:t>“In the Government’s opinion, work creates the conditions for social inclusion by providing income, admittance to the social security systems and social inclusion. A policy for raising employment and reducing unemployment is therefore the best way to promote social inclusion and counteract poverty. The Government therefore believes that Sweden's national targets for social inclusion should have a strong </a:t>
            </a:r>
            <a:r>
              <a:rPr lang="en-US" i="1" dirty="0" err="1"/>
              <a:t>labour</a:t>
            </a:r>
            <a:r>
              <a:rPr lang="en-US" i="1" dirty="0"/>
              <a:t> market link and should be based on the Government’s ambition to reduce exclusion”.</a:t>
            </a:r>
            <a:endParaRPr lang="sv-SE" dirty="0"/>
          </a:p>
        </p:txBody>
      </p:sp>
      <p:sp>
        <p:nvSpPr>
          <p:cNvPr id="4" name="Platshållare för sidfot 3"/>
          <p:cNvSpPr>
            <a:spLocks noGrp="1"/>
          </p:cNvSpPr>
          <p:nvPr>
            <p:ph type="ftr" sz="quarter" idx="10"/>
          </p:nvPr>
        </p:nvSpPr>
        <p:spPr/>
        <p:txBody>
          <a:bodyPr/>
          <a:lstStyle/>
          <a:p>
            <a:r>
              <a:rPr lang="sv-SE" smtClean="0"/>
              <a:t>Författare </a:t>
            </a:r>
            <a:fld id="{930D7EF9-8063-4B33-A799-4E33C3BD02D8}" type="datetime1">
              <a:rPr lang="sv-SE" smtClean="0"/>
              <a:pPr/>
              <a:t>2012-11-14</a:t>
            </a:fld>
            <a:endParaRPr lang="sv-SE"/>
          </a:p>
        </p:txBody>
      </p:sp>
    </p:spTree>
    <p:extLst>
      <p:ext uri="{BB962C8B-B14F-4D97-AF65-F5344CB8AC3E}">
        <p14:creationId xmlns:p14="http://schemas.microsoft.com/office/powerpoint/2010/main" val="4287047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260350"/>
            <a:ext cx="9144000" cy="792386"/>
          </a:xfrm>
        </p:spPr>
        <p:txBody>
          <a:bodyPr/>
          <a:lstStyle/>
          <a:p>
            <a:r>
              <a:rPr lang="sv-SE" dirty="0" smtClean="0"/>
              <a:t> Change in </a:t>
            </a:r>
            <a:r>
              <a:rPr lang="sv-SE" dirty="0" err="1" smtClean="0"/>
              <a:t>net</a:t>
            </a:r>
            <a:r>
              <a:rPr lang="sv-SE" dirty="0" smtClean="0"/>
              <a:t> </a:t>
            </a:r>
            <a:r>
              <a:rPr lang="sv-SE" dirty="0" err="1" smtClean="0"/>
              <a:t>replacement</a:t>
            </a:r>
            <a:r>
              <a:rPr lang="sv-SE" dirty="0" smtClean="0"/>
              <a:t> rate </a:t>
            </a:r>
            <a:r>
              <a:rPr lang="sv-SE" dirty="0" err="1" smtClean="0"/>
              <a:t>unemployment</a:t>
            </a:r>
            <a:r>
              <a:rPr lang="sv-SE" dirty="0" smtClean="0"/>
              <a:t> benefits 2001-2010</a:t>
            </a:r>
            <a:endParaRPr lang="sv-SE" dirty="0"/>
          </a:p>
        </p:txBody>
      </p:sp>
      <p:sp>
        <p:nvSpPr>
          <p:cNvPr id="4" name="Platshållare för sidfot 3"/>
          <p:cNvSpPr>
            <a:spLocks noGrp="1"/>
          </p:cNvSpPr>
          <p:nvPr>
            <p:ph type="ftr" sz="quarter" idx="10"/>
          </p:nvPr>
        </p:nvSpPr>
        <p:spPr/>
        <p:txBody>
          <a:bodyPr/>
          <a:lstStyle/>
          <a:p>
            <a:r>
              <a:rPr lang="sv-SE" smtClean="0"/>
              <a:t>Författare </a:t>
            </a:r>
            <a:fld id="{930D7EF9-8063-4B33-A799-4E33C3BD02D8}" type="datetime1">
              <a:rPr lang="sv-SE" smtClean="0"/>
              <a:pPr/>
              <a:t>2012-11-14</a:t>
            </a:fld>
            <a:endParaRPr lang="sv-SE"/>
          </a:p>
        </p:txBody>
      </p:sp>
      <p:graphicFrame>
        <p:nvGraphicFramePr>
          <p:cNvPr id="5" name="Diagram 4"/>
          <p:cNvGraphicFramePr/>
          <p:nvPr>
            <p:extLst>
              <p:ext uri="{D42A27DB-BD31-4B8C-83A1-F6EECF244321}">
                <p14:modId xmlns:p14="http://schemas.microsoft.com/office/powerpoint/2010/main" val="844478048"/>
              </p:ext>
            </p:extLst>
          </p:nvPr>
        </p:nvGraphicFramePr>
        <p:xfrm>
          <a:off x="395536" y="1052736"/>
          <a:ext cx="8208912" cy="52565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6213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0" y="258763"/>
            <a:ext cx="9144000" cy="937989"/>
          </a:xfrm>
        </p:spPr>
        <p:txBody>
          <a:bodyPr/>
          <a:lstStyle/>
          <a:p>
            <a:pPr algn="ctr"/>
            <a:r>
              <a:rPr lang="sv-SE" dirty="0" smtClean="0"/>
              <a:t>Sweden in the </a:t>
            </a:r>
            <a:r>
              <a:rPr lang="sv-SE" dirty="0" err="1" smtClean="0"/>
              <a:t>bottom</a:t>
            </a:r>
            <a:r>
              <a:rPr lang="sv-SE" dirty="0" smtClean="0"/>
              <a:t> </a:t>
            </a:r>
            <a:r>
              <a:rPr lang="sv-SE" dirty="0" err="1" smtClean="0"/>
              <a:t>of</a:t>
            </a:r>
            <a:r>
              <a:rPr lang="sv-SE" dirty="0" smtClean="0"/>
              <a:t> OECD ranking </a:t>
            </a:r>
            <a:endParaRPr lang="sv-SE" dirty="0"/>
          </a:p>
        </p:txBody>
      </p:sp>
      <p:sp>
        <p:nvSpPr>
          <p:cNvPr id="4" name="Platshållare för sidfot 3"/>
          <p:cNvSpPr>
            <a:spLocks noGrp="1"/>
          </p:cNvSpPr>
          <p:nvPr>
            <p:ph type="ftr" sz="quarter" idx="10"/>
          </p:nvPr>
        </p:nvSpPr>
        <p:spPr/>
        <p:txBody>
          <a:bodyPr/>
          <a:lstStyle/>
          <a:p>
            <a:r>
              <a:rPr lang="sv-SE" smtClean="0"/>
              <a:t>Författare </a:t>
            </a:r>
            <a:fld id="{930D7EF9-8063-4B33-A799-4E33C3BD02D8}" type="datetime1">
              <a:rPr lang="sv-SE" smtClean="0"/>
              <a:pPr/>
              <a:t>2012-11-14</a:t>
            </a:fld>
            <a:endParaRPr lang="sv-SE"/>
          </a:p>
        </p:txBody>
      </p:sp>
      <p:graphicFrame>
        <p:nvGraphicFramePr>
          <p:cNvPr id="2" name="Tabell 1"/>
          <p:cNvGraphicFramePr>
            <a:graphicFrameLocks noGrp="1"/>
          </p:cNvGraphicFramePr>
          <p:nvPr>
            <p:extLst>
              <p:ext uri="{D42A27DB-BD31-4B8C-83A1-F6EECF244321}">
                <p14:modId xmlns:p14="http://schemas.microsoft.com/office/powerpoint/2010/main" val="3323574051"/>
              </p:ext>
            </p:extLst>
          </p:nvPr>
        </p:nvGraphicFramePr>
        <p:xfrm>
          <a:off x="1835696" y="1340768"/>
          <a:ext cx="5184576" cy="5157189"/>
        </p:xfrm>
        <a:graphic>
          <a:graphicData uri="http://schemas.openxmlformats.org/drawingml/2006/table">
            <a:tbl>
              <a:tblPr>
                <a:tableStyleId>{5C22544A-7EE6-4342-B048-85BDC9FD1C3A}</a:tableStyleId>
              </a:tblPr>
              <a:tblGrid>
                <a:gridCol w="2592288"/>
                <a:gridCol w="2592288"/>
              </a:tblGrid>
              <a:tr h="590185">
                <a:tc>
                  <a:txBody>
                    <a:bodyPr/>
                    <a:lstStyle/>
                    <a:p>
                      <a:pPr algn="l" fontAlgn="t"/>
                      <a:r>
                        <a:rPr lang="sv-SE" sz="1800" u="none" strike="noStrike" dirty="0">
                          <a:effectLst/>
                        </a:rPr>
                        <a:t>United States</a:t>
                      </a:r>
                      <a:endParaRPr lang="sv-SE" sz="1800" b="0" i="0" u="none" strike="noStrike" dirty="0">
                        <a:effectLst/>
                        <a:latin typeface="Arial"/>
                      </a:endParaRPr>
                    </a:p>
                  </a:txBody>
                  <a:tcPr marL="9525" marR="9525" marT="9525" marB="0"/>
                </a:tc>
                <a:tc>
                  <a:txBody>
                    <a:bodyPr/>
                    <a:lstStyle/>
                    <a:p>
                      <a:pPr algn="r" fontAlgn="t"/>
                      <a:r>
                        <a:rPr lang="sv-SE" sz="1800" u="none" strike="noStrike">
                          <a:effectLst/>
                        </a:rPr>
                        <a:t>48</a:t>
                      </a:r>
                      <a:endParaRPr lang="sv-SE" sz="1800" b="0" i="0" u="none" strike="noStrike">
                        <a:effectLst/>
                        <a:latin typeface="Arial"/>
                      </a:endParaRPr>
                    </a:p>
                  </a:txBody>
                  <a:tcPr marL="9525" marR="114300" marT="9525" marB="0"/>
                </a:tc>
              </a:tr>
              <a:tr h="336683">
                <a:tc>
                  <a:txBody>
                    <a:bodyPr/>
                    <a:lstStyle/>
                    <a:p>
                      <a:pPr algn="l" fontAlgn="t"/>
                      <a:r>
                        <a:rPr lang="sv-SE" sz="1800" u="none" strike="noStrike" dirty="0">
                          <a:effectLst/>
                        </a:rPr>
                        <a:t>Sweden</a:t>
                      </a:r>
                      <a:endParaRPr lang="sv-SE" sz="1800" b="0" i="0" u="none" strike="noStrike" dirty="0">
                        <a:effectLst/>
                        <a:latin typeface="Arial"/>
                      </a:endParaRPr>
                    </a:p>
                  </a:txBody>
                  <a:tcPr marL="9525" marR="9525" marT="9525" marB="0"/>
                </a:tc>
                <a:tc>
                  <a:txBody>
                    <a:bodyPr/>
                    <a:lstStyle/>
                    <a:p>
                      <a:pPr algn="r" fontAlgn="t"/>
                      <a:r>
                        <a:rPr lang="sv-SE" sz="1800" u="none" strike="noStrike">
                          <a:effectLst/>
                        </a:rPr>
                        <a:t>47</a:t>
                      </a:r>
                      <a:endParaRPr lang="sv-SE" sz="1800" b="0" i="0" u="none" strike="noStrike">
                        <a:effectLst/>
                        <a:latin typeface="Arial"/>
                      </a:endParaRPr>
                    </a:p>
                  </a:txBody>
                  <a:tcPr marL="9525" marR="114300" marT="9525" marB="0"/>
                </a:tc>
              </a:tr>
              <a:tr h="336683">
                <a:tc>
                  <a:txBody>
                    <a:bodyPr/>
                    <a:lstStyle/>
                    <a:p>
                      <a:pPr algn="l" fontAlgn="t"/>
                      <a:r>
                        <a:rPr lang="sv-SE" sz="1800" u="none" strike="noStrike" dirty="0" err="1">
                          <a:effectLst/>
                        </a:rPr>
                        <a:t>Turkey</a:t>
                      </a:r>
                      <a:r>
                        <a:rPr lang="sv-SE" sz="1800" u="none" strike="noStrike" dirty="0">
                          <a:effectLst/>
                        </a:rPr>
                        <a:t>**</a:t>
                      </a:r>
                      <a:endParaRPr lang="sv-SE" sz="1800" b="0" i="0" u="none" strike="noStrike" dirty="0">
                        <a:effectLst/>
                        <a:latin typeface="Arial"/>
                      </a:endParaRPr>
                    </a:p>
                  </a:txBody>
                  <a:tcPr marL="9525" marR="9525" marT="9525" marB="0"/>
                </a:tc>
                <a:tc>
                  <a:txBody>
                    <a:bodyPr/>
                    <a:lstStyle/>
                    <a:p>
                      <a:pPr algn="r" fontAlgn="t"/>
                      <a:r>
                        <a:rPr lang="sv-SE" sz="1800" u="none" strike="noStrike">
                          <a:effectLst/>
                        </a:rPr>
                        <a:t>46</a:t>
                      </a:r>
                      <a:endParaRPr lang="sv-SE" sz="1800" b="0" i="0" u="none" strike="noStrike">
                        <a:effectLst/>
                        <a:latin typeface="Arial"/>
                      </a:endParaRPr>
                    </a:p>
                  </a:txBody>
                  <a:tcPr marL="9525" marR="114300" marT="9525" marB="0"/>
                </a:tc>
              </a:tr>
              <a:tr h="336683">
                <a:tc>
                  <a:txBody>
                    <a:bodyPr/>
                    <a:lstStyle/>
                    <a:p>
                      <a:pPr algn="l" fontAlgn="t"/>
                      <a:r>
                        <a:rPr lang="sv-SE" sz="1800" u="none" strike="noStrike" dirty="0" err="1">
                          <a:effectLst/>
                        </a:rPr>
                        <a:t>Romania</a:t>
                      </a:r>
                      <a:endParaRPr lang="sv-SE" sz="1800" b="0" i="0" u="none" strike="noStrike" dirty="0">
                        <a:effectLst/>
                        <a:latin typeface="Arial"/>
                      </a:endParaRPr>
                    </a:p>
                  </a:txBody>
                  <a:tcPr marL="9525" marR="9525" marT="9525" marB="0"/>
                </a:tc>
                <a:tc>
                  <a:txBody>
                    <a:bodyPr/>
                    <a:lstStyle/>
                    <a:p>
                      <a:pPr algn="r" fontAlgn="t"/>
                      <a:r>
                        <a:rPr lang="sv-SE" sz="1800" u="none" strike="noStrike">
                          <a:effectLst/>
                        </a:rPr>
                        <a:t>45</a:t>
                      </a:r>
                      <a:endParaRPr lang="sv-SE" sz="1800" b="0" i="0" u="none" strike="noStrike">
                        <a:effectLst/>
                        <a:latin typeface="Arial"/>
                      </a:endParaRPr>
                    </a:p>
                  </a:txBody>
                  <a:tcPr marL="9525" marR="114300" marT="9525" marB="0"/>
                </a:tc>
              </a:tr>
              <a:tr h="336683">
                <a:tc>
                  <a:txBody>
                    <a:bodyPr/>
                    <a:lstStyle/>
                    <a:p>
                      <a:pPr algn="l" fontAlgn="t"/>
                      <a:r>
                        <a:rPr lang="sv-SE" sz="1800" u="none" strike="noStrike" dirty="0">
                          <a:effectLst/>
                        </a:rPr>
                        <a:t>Korea</a:t>
                      </a:r>
                      <a:endParaRPr lang="sv-SE" sz="1800" b="0" i="0" u="none" strike="noStrike" dirty="0">
                        <a:effectLst/>
                        <a:latin typeface="Arial"/>
                      </a:endParaRPr>
                    </a:p>
                  </a:txBody>
                  <a:tcPr marL="9525" marR="9525" marT="9525" marB="0"/>
                </a:tc>
                <a:tc>
                  <a:txBody>
                    <a:bodyPr/>
                    <a:lstStyle/>
                    <a:p>
                      <a:pPr algn="r" fontAlgn="t"/>
                      <a:r>
                        <a:rPr lang="sv-SE" sz="1800" u="none" strike="noStrike" dirty="0">
                          <a:effectLst/>
                        </a:rPr>
                        <a:t>44</a:t>
                      </a:r>
                      <a:endParaRPr lang="sv-SE" sz="1800" b="0" i="0" u="none" strike="noStrike" dirty="0">
                        <a:effectLst/>
                        <a:latin typeface="Arial"/>
                      </a:endParaRPr>
                    </a:p>
                  </a:txBody>
                  <a:tcPr marL="9525" marR="114300" marT="9525" marB="0"/>
                </a:tc>
              </a:tr>
              <a:tr h="336683">
                <a:tc>
                  <a:txBody>
                    <a:bodyPr/>
                    <a:lstStyle/>
                    <a:p>
                      <a:pPr algn="l" fontAlgn="t"/>
                      <a:r>
                        <a:rPr lang="sv-SE" sz="1800" u="none" strike="noStrike">
                          <a:effectLst/>
                        </a:rPr>
                        <a:t>Lithuania</a:t>
                      </a:r>
                      <a:endParaRPr lang="sv-SE" sz="1800" b="0" i="0" u="none" strike="noStrike">
                        <a:effectLst/>
                        <a:latin typeface="Arial"/>
                      </a:endParaRPr>
                    </a:p>
                  </a:txBody>
                  <a:tcPr marL="9525" marR="9525" marT="9525" marB="0"/>
                </a:tc>
                <a:tc>
                  <a:txBody>
                    <a:bodyPr/>
                    <a:lstStyle/>
                    <a:p>
                      <a:pPr algn="r" fontAlgn="t"/>
                      <a:r>
                        <a:rPr lang="sv-SE" sz="1800" u="none" strike="noStrike">
                          <a:effectLst/>
                        </a:rPr>
                        <a:t>43</a:t>
                      </a:r>
                      <a:endParaRPr lang="sv-SE" sz="1800" b="0" i="0" u="none" strike="noStrike">
                        <a:effectLst/>
                        <a:latin typeface="Arial"/>
                      </a:endParaRPr>
                    </a:p>
                  </a:txBody>
                  <a:tcPr marL="9525" marR="114300" marT="9525" marB="0"/>
                </a:tc>
              </a:tr>
              <a:tr h="336683">
                <a:tc>
                  <a:txBody>
                    <a:bodyPr/>
                    <a:lstStyle/>
                    <a:p>
                      <a:pPr algn="l" fontAlgn="t"/>
                      <a:r>
                        <a:rPr lang="sv-SE" sz="1800" u="none" strike="noStrike">
                          <a:effectLst/>
                        </a:rPr>
                        <a:t>Ireland</a:t>
                      </a:r>
                      <a:endParaRPr lang="sv-SE" sz="1800" b="0" i="0" u="none" strike="noStrike">
                        <a:effectLst/>
                        <a:latin typeface="Arial"/>
                      </a:endParaRPr>
                    </a:p>
                  </a:txBody>
                  <a:tcPr marL="9525" marR="9525" marT="9525" marB="0"/>
                </a:tc>
                <a:tc>
                  <a:txBody>
                    <a:bodyPr/>
                    <a:lstStyle/>
                    <a:p>
                      <a:pPr algn="r" fontAlgn="t"/>
                      <a:r>
                        <a:rPr lang="sv-SE" sz="1800" u="none" strike="noStrike" dirty="0">
                          <a:effectLst/>
                        </a:rPr>
                        <a:t>38</a:t>
                      </a:r>
                      <a:endParaRPr lang="sv-SE" sz="1800" b="0" i="0" u="none" strike="noStrike" dirty="0">
                        <a:effectLst/>
                        <a:latin typeface="Arial"/>
                      </a:endParaRPr>
                    </a:p>
                  </a:txBody>
                  <a:tcPr marL="9525" marR="114300" marT="9525" marB="0"/>
                </a:tc>
              </a:tr>
              <a:tr h="356487">
                <a:tc>
                  <a:txBody>
                    <a:bodyPr/>
                    <a:lstStyle/>
                    <a:p>
                      <a:pPr algn="l" fontAlgn="t"/>
                      <a:r>
                        <a:rPr lang="sv-SE" sz="1800" u="none" strike="noStrike">
                          <a:effectLst/>
                        </a:rPr>
                        <a:t>Poland</a:t>
                      </a:r>
                      <a:endParaRPr lang="sv-SE" sz="1800" b="0" i="0" u="none" strike="noStrike">
                        <a:effectLst/>
                        <a:latin typeface="Arial"/>
                      </a:endParaRPr>
                    </a:p>
                  </a:txBody>
                  <a:tcPr marL="9525" marR="9525" marT="9525" marB="0"/>
                </a:tc>
                <a:tc>
                  <a:txBody>
                    <a:bodyPr/>
                    <a:lstStyle/>
                    <a:p>
                      <a:pPr algn="r" fontAlgn="t"/>
                      <a:r>
                        <a:rPr lang="sv-SE" sz="1800" u="none" strike="noStrike" dirty="0">
                          <a:effectLst/>
                        </a:rPr>
                        <a:t>36</a:t>
                      </a:r>
                      <a:endParaRPr lang="sv-SE" sz="1800" b="0" i="0" u="none" strike="noStrike" dirty="0">
                        <a:effectLst/>
                        <a:latin typeface="Arial"/>
                      </a:endParaRPr>
                    </a:p>
                  </a:txBody>
                  <a:tcPr marL="9525" marR="114300" marT="9525" marB="0"/>
                </a:tc>
              </a:tr>
              <a:tr h="336683">
                <a:tc>
                  <a:txBody>
                    <a:bodyPr/>
                    <a:lstStyle/>
                    <a:p>
                      <a:pPr algn="l" fontAlgn="t"/>
                      <a:r>
                        <a:rPr lang="sv-SE" sz="1800" u="none" strike="noStrike">
                          <a:effectLst/>
                        </a:rPr>
                        <a:t>Greece</a:t>
                      </a:r>
                      <a:endParaRPr lang="sv-SE" sz="1800" b="0" i="0" u="none" strike="noStrike">
                        <a:effectLst/>
                        <a:latin typeface="Arial"/>
                      </a:endParaRPr>
                    </a:p>
                  </a:txBody>
                  <a:tcPr marL="9525" marR="9525" marT="9525" marB="0"/>
                </a:tc>
                <a:tc>
                  <a:txBody>
                    <a:bodyPr/>
                    <a:lstStyle/>
                    <a:p>
                      <a:pPr algn="r" fontAlgn="t"/>
                      <a:r>
                        <a:rPr lang="sv-SE" sz="1800" u="none" strike="noStrike">
                          <a:effectLst/>
                        </a:rPr>
                        <a:t>34</a:t>
                      </a:r>
                      <a:endParaRPr lang="sv-SE" sz="1800" b="0" i="0" u="none" strike="noStrike">
                        <a:effectLst/>
                        <a:latin typeface="Arial"/>
                      </a:endParaRPr>
                    </a:p>
                  </a:txBody>
                  <a:tcPr marL="9525" marR="114300" marT="9525" marB="0"/>
                </a:tc>
              </a:tr>
              <a:tr h="336683">
                <a:tc>
                  <a:txBody>
                    <a:bodyPr/>
                    <a:lstStyle/>
                    <a:p>
                      <a:pPr algn="l" fontAlgn="t"/>
                      <a:r>
                        <a:rPr lang="sv-SE" sz="1800" u="none" strike="noStrike">
                          <a:effectLst/>
                        </a:rPr>
                        <a:t>Malta</a:t>
                      </a:r>
                      <a:endParaRPr lang="sv-SE" sz="1800" b="0" i="0" u="none" strike="noStrike">
                        <a:effectLst/>
                        <a:latin typeface="Arial"/>
                      </a:endParaRPr>
                    </a:p>
                  </a:txBody>
                  <a:tcPr marL="9525" marR="9525" marT="9525" marB="0"/>
                </a:tc>
                <a:tc>
                  <a:txBody>
                    <a:bodyPr/>
                    <a:lstStyle/>
                    <a:p>
                      <a:pPr algn="r" fontAlgn="t"/>
                      <a:r>
                        <a:rPr lang="sv-SE" sz="1800" u="none" strike="noStrike" dirty="0">
                          <a:effectLst/>
                        </a:rPr>
                        <a:t>30</a:t>
                      </a:r>
                      <a:endParaRPr lang="sv-SE" sz="1800" b="0" i="0" u="none" strike="noStrike" dirty="0">
                        <a:effectLst/>
                        <a:latin typeface="Arial"/>
                      </a:endParaRPr>
                    </a:p>
                  </a:txBody>
                  <a:tcPr marL="9525" marR="114300" marT="9525" marB="0"/>
                </a:tc>
              </a:tr>
              <a:tr h="590185">
                <a:tc>
                  <a:txBody>
                    <a:bodyPr/>
                    <a:lstStyle/>
                    <a:p>
                      <a:pPr algn="l" fontAlgn="t"/>
                      <a:r>
                        <a:rPr lang="sv-SE" sz="1800" u="none" strike="noStrike">
                          <a:effectLst/>
                        </a:rPr>
                        <a:t>New Zealand</a:t>
                      </a:r>
                      <a:endParaRPr lang="sv-SE" sz="1800" b="0" i="0" u="none" strike="noStrike">
                        <a:effectLst/>
                        <a:latin typeface="Arial"/>
                      </a:endParaRPr>
                    </a:p>
                  </a:txBody>
                  <a:tcPr marL="9525" marR="9525" marT="9525" marB="0"/>
                </a:tc>
                <a:tc>
                  <a:txBody>
                    <a:bodyPr/>
                    <a:lstStyle/>
                    <a:p>
                      <a:pPr algn="r" fontAlgn="t"/>
                      <a:r>
                        <a:rPr lang="sv-SE" sz="1800" u="none" strike="noStrike">
                          <a:effectLst/>
                        </a:rPr>
                        <a:t>26</a:t>
                      </a:r>
                      <a:endParaRPr lang="sv-SE" sz="1800" b="0" i="0" u="none" strike="noStrike">
                        <a:effectLst/>
                        <a:latin typeface="Arial"/>
                      </a:endParaRPr>
                    </a:p>
                  </a:txBody>
                  <a:tcPr marL="9525" marR="114300" marT="9525" marB="0"/>
                </a:tc>
              </a:tr>
              <a:tr h="336683">
                <a:tc>
                  <a:txBody>
                    <a:bodyPr/>
                    <a:lstStyle/>
                    <a:p>
                      <a:pPr algn="l" fontAlgn="t"/>
                      <a:r>
                        <a:rPr lang="sv-SE" sz="1800" u="none" strike="noStrike">
                          <a:effectLst/>
                        </a:rPr>
                        <a:t>Australia</a:t>
                      </a:r>
                      <a:endParaRPr lang="sv-SE" sz="1800" b="0" i="0" u="none" strike="noStrike">
                        <a:effectLst/>
                        <a:latin typeface="Arial"/>
                      </a:endParaRPr>
                    </a:p>
                  </a:txBody>
                  <a:tcPr marL="9525" marR="9525" marT="9525" marB="0"/>
                </a:tc>
                <a:tc>
                  <a:txBody>
                    <a:bodyPr/>
                    <a:lstStyle/>
                    <a:p>
                      <a:pPr algn="r" fontAlgn="t"/>
                      <a:r>
                        <a:rPr lang="sv-SE" sz="1800" u="none" strike="noStrike" dirty="0">
                          <a:effectLst/>
                        </a:rPr>
                        <a:t>23</a:t>
                      </a:r>
                      <a:endParaRPr lang="sv-SE" sz="1800" b="0" i="0" u="none" strike="noStrike" dirty="0">
                        <a:effectLst/>
                        <a:latin typeface="Arial"/>
                      </a:endParaRPr>
                    </a:p>
                  </a:txBody>
                  <a:tcPr marL="9525" marR="114300" marT="9525" marB="0"/>
                </a:tc>
              </a:tr>
              <a:tr h="590185">
                <a:tc>
                  <a:txBody>
                    <a:bodyPr/>
                    <a:lstStyle/>
                    <a:p>
                      <a:pPr algn="l" fontAlgn="t"/>
                      <a:r>
                        <a:rPr lang="sv-SE" sz="1800" u="none" strike="noStrike">
                          <a:effectLst/>
                        </a:rPr>
                        <a:t>United Kingdom</a:t>
                      </a:r>
                      <a:endParaRPr lang="sv-SE" sz="1800" b="0" i="0" u="none" strike="noStrike">
                        <a:effectLst/>
                        <a:latin typeface="Arial"/>
                      </a:endParaRPr>
                    </a:p>
                  </a:txBody>
                  <a:tcPr marL="9525" marR="9525" marT="9525" marB="0"/>
                </a:tc>
                <a:tc>
                  <a:txBody>
                    <a:bodyPr/>
                    <a:lstStyle/>
                    <a:p>
                      <a:pPr algn="r" fontAlgn="t"/>
                      <a:r>
                        <a:rPr lang="sv-SE" sz="1800" u="none" strike="noStrike" dirty="0">
                          <a:effectLst/>
                        </a:rPr>
                        <a:t>13</a:t>
                      </a:r>
                      <a:endParaRPr lang="sv-SE" sz="1800" b="0" i="0" u="none" strike="noStrike" dirty="0">
                        <a:effectLst/>
                        <a:latin typeface="Arial"/>
                      </a:endParaRPr>
                    </a:p>
                  </a:txBody>
                  <a:tcPr marL="9525" marR="114300" marT="9525" marB="0"/>
                </a:tc>
              </a:tr>
            </a:tbl>
          </a:graphicData>
        </a:graphic>
      </p:graphicFrame>
    </p:spTree>
    <p:extLst>
      <p:ext uri="{BB962C8B-B14F-4D97-AF65-F5344CB8AC3E}">
        <p14:creationId xmlns:p14="http://schemas.microsoft.com/office/powerpoint/2010/main" val="3789175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pPr algn="ctr"/>
            <a:r>
              <a:rPr lang="sv-SE" dirty="0" err="1" smtClean="0"/>
              <a:t>Consequemces</a:t>
            </a:r>
            <a:endParaRPr lang="sv-SE" dirty="0"/>
          </a:p>
        </p:txBody>
      </p:sp>
      <p:sp>
        <p:nvSpPr>
          <p:cNvPr id="3" name="Platshållare för innehåll 2"/>
          <p:cNvSpPr>
            <a:spLocks noGrp="1"/>
          </p:cNvSpPr>
          <p:nvPr>
            <p:ph idx="1"/>
          </p:nvPr>
        </p:nvSpPr>
        <p:spPr/>
        <p:txBody>
          <a:bodyPr/>
          <a:lstStyle/>
          <a:p>
            <a:pPr marL="571500" indent="-571500">
              <a:buFont typeface="Arial" pitchFamily="34" charset="0"/>
              <a:buChar char="•"/>
            </a:pPr>
            <a:r>
              <a:rPr lang="sv-SE" dirty="0" err="1" smtClean="0"/>
              <a:t>Almost</a:t>
            </a:r>
            <a:r>
              <a:rPr lang="sv-SE" dirty="0" smtClean="0"/>
              <a:t> </a:t>
            </a:r>
            <a:r>
              <a:rPr lang="sv-SE" dirty="0" err="1" smtClean="0"/>
              <a:t>half</a:t>
            </a:r>
            <a:r>
              <a:rPr lang="sv-SE" dirty="0" smtClean="0"/>
              <a:t> </a:t>
            </a:r>
            <a:r>
              <a:rPr lang="sv-SE" dirty="0" err="1" smtClean="0"/>
              <a:t>of</a:t>
            </a:r>
            <a:r>
              <a:rPr lang="sv-SE" dirty="0"/>
              <a:t> </a:t>
            </a:r>
            <a:r>
              <a:rPr lang="sv-SE" dirty="0" err="1" smtClean="0"/>
              <a:t>those</a:t>
            </a:r>
            <a:r>
              <a:rPr lang="sv-SE" dirty="0" smtClean="0"/>
              <a:t> on social </a:t>
            </a:r>
            <a:r>
              <a:rPr lang="sv-SE" dirty="0" err="1" smtClean="0"/>
              <a:t>welfare</a:t>
            </a:r>
            <a:r>
              <a:rPr lang="sv-SE" dirty="0" smtClean="0"/>
              <a:t> </a:t>
            </a:r>
            <a:r>
              <a:rPr lang="sv-SE" dirty="0" err="1" smtClean="0"/>
              <a:t>recieve</a:t>
            </a:r>
            <a:r>
              <a:rPr lang="sv-SE" dirty="0" smtClean="0"/>
              <a:t> </a:t>
            </a:r>
            <a:r>
              <a:rPr lang="sv-SE" dirty="0" err="1" smtClean="0"/>
              <a:t>welfare</a:t>
            </a:r>
            <a:r>
              <a:rPr lang="sv-SE" dirty="0" smtClean="0"/>
              <a:t> </a:t>
            </a:r>
            <a:r>
              <a:rPr lang="sv-SE" dirty="0" err="1" smtClean="0"/>
              <a:t>because</a:t>
            </a:r>
            <a:r>
              <a:rPr lang="sv-SE" dirty="0" smtClean="0"/>
              <a:t> </a:t>
            </a:r>
            <a:r>
              <a:rPr lang="sv-SE" dirty="0" err="1" smtClean="0"/>
              <a:t>of</a:t>
            </a:r>
            <a:r>
              <a:rPr lang="sv-SE" dirty="0" smtClean="0"/>
              <a:t> </a:t>
            </a:r>
            <a:r>
              <a:rPr lang="sv-SE" dirty="0" err="1" smtClean="0"/>
              <a:t>unemployment</a:t>
            </a:r>
            <a:endParaRPr lang="sv-SE" dirty="0" smtClean="0"/>
          </a:p>
          <a:p>
            <a:pPr marL="571500" indent="-571500">
              <a:buFont typeface="Arial" pitchFamily="34" charset="0"/>
              <a:buChar char="•"/>
            </a:pPr>
            <a:r>
              <a:rPr lang="sv-SE" dirty="0" smtClean="0"/>
              <a:t>The </a:t>
            </a:r>
            <a:r>
              <a:rPr lang="sv-SE" dirty="0" err="1" smtClean="0"/>
              <a:t>third</a:t>
            </a:r>
            <a:r>
              <a:rPr lang="sv-SE" dirty="0" smtClean="0"/>
              <a:t> </a:t>
            </a:r>
            <a:r>
              <a:rPr lang="sv-SE" dirty="0" err="1" smtClean="0"/>
              <a:t>most</a:t>
            </a:r>
            <a:r>
              <a:rPr lang="sv-SE" dirty="0" smtClean="0"/>
              <a:t> </a:t>
            </a:r>
            <a:r>
              <a:rPr lang="sv-SE" dirty="0" err="1" smtClean="0"/>
              <a:t>frequent</a:t>
            </a:r>
            <a:r>
              <a:rPr lang="sv-SE" dirty="0" smtClean="0"/>
              <a:t> </a:t>
            </a:r>
            <a:r>
              <a:rPr lang="sv-SE" dirty="0" err="1" smtClean="0"/>
              <a:t>reason</a:t>
            </a:r>
            <a:r>
              <a:rPr lang="sv-SE" dirty="0" smtClean="0"/>
              <a:t> </a:t>
            </a:r>
            <a:r>
              <a:rPr lang="sv-SE" dirty="0" err="1" smtClean="0"/>
              <a:t>was</a:t>
            </a:r>
            <a:r>
              <a:rPr lang="sv-SE" dirty="0" smtClean="0"/>
              <a:t> sick-</a:t>
            </a:r>
            <a:r>
              <a:rPr lang="sv-SE" dirty="0" err="1" smtClean="0"/>
              <a:t>leave</a:t>
            </a:r>
            <a:r>
              <a:rPr lang="sv-SE" dirty="0" smtClean="0"/>
              <a:t> </a:t>
            </a:r>
          </a:p>
          <a:p>
            <a:pPr marL="571500" indent="-571500">
              <a:buFont typeface="Arial" pitchFamily="34" charset="0"/>
              <a:buChar char="•"/>
            </a:pPr>
            <a:r>
              <a:rPr lang="sv-SE" dirty="0" smtClean="0"/>
              <a:t>The </a:t>
            </a:r>
            <a:r>
              <a:rPr lang="sv-SE" dirty="0" err="1" smtClean="0"/>
              <a:t>government’s</a:t>
            </a:r>
            <a:r>
              <a:rPr lang="sv-SE" dirty="0" smtClean="0"/>
              <a:t> </a:t>
            </a:r>
            <a:r>
              <a:rPr lang="sv-SE" dirty="0" err="1" smtClean="0"/>
              <a:t>attempt</a:t>
            </a:r>
            <a:r>
              <a:rPr lang="sv-SE" dirty="0" smtClean="0"/>
              <a:t> </a:t>
            </a:r>
            <a:r>
              <a:rPr lang="sv-SE" dirty="0" err="1" smtClean="0"/>
              <a:t>to</a:t>
            </a:r>
            <a:r>
              <a:rPr lang="sv-SE" dirty="0" smtClean="0"/>
              <a:t> </a:t>
            </a:r>
            <a:r>
              <a:rPr lang="sv-SE" dirty="0" err="1" smtClean="0"/>
              <a:t>reduce</a:t>
            </a:r>
            <a:r>
              <a:rPr lang="sv-SE" dirty="0" smtClean="0"/>
              <a:t> sick </a:t>
            </a:r>
            <a:r>
              <a:rPr lang="sv-SE" dirty="0" err="1" smtClean="0"/>
              <a:t>leaves</a:t>
            </a:r>
            <a:r>
              <a:rPr lang="sv-SE" dirty="0" smtClean="0"/>
              <a:t> </a:t>
            </a:r>
            <a:r>
              <a:rPr lang="sv-SE" dirty="0" err="1" smtClean="0"/>
              <a:t>through</a:t>
            </a:r>
            <a:r>
              <a:rPr lang="sv-SE" dirty="0" smtClean="0"/>
              <a:t> </a:t>
            </a:r>
            <a:r>
              <a:rPr lang="sv-SE" dirty="0" err="1" smtClean="0"/>
              <a:t>time</a:t>
            </a:r>
            <a:r>
              <a:rPr lang="sv-SE" dirty="0" smtClean="0"/>
              <a:t> limits has </a:t>
            </a:r>
            <a:r>
              <a:rPr lang="sv-SE" dirty="0" err="1" smtClean="0"/>
              <a:t>failed</a:t>
            </a:r>
            <a:r>
              <a:rPr lang="sv-SE" dirty="0" smtClean="0"/>
              <a:t>. Most </a:t>
            </a:r>
            <a:r>
              <a:rPr lang="sv-SE" dirty="0" err="1" smtClean="0"/>
              <a:t>people</a:t>
            </a:r>
            <a:r>
              <a:rPr lang="sv-SE" dirty="0" smtClean="0"/>
              <a:t> </a:t>
            </a:r>
            <a:r>
              <a:rPr lang="sv-SE" dirty="0" err="1" smtClean="0"/>
              <a:t>return</a:t>
            </a:r>
            <a:r>
              <a:rPr lang="sv-SE" dirty="0" smtClean="0"/>
              <a:t> </a:t>
            </a:r>
            <a:r>
              <a:rPr lang="sv-SE" dirty="0" err="1" smtClean="0"/>
              <a:t>to</a:t>
            </a:r>
            <a:r>
              <a:rPr lang="sv-SE" dirty="0" smtClean="0"/>
              <a:t> sick </a:t>
            </a:r>
            <a:r>
              <a:rPr lang="sv-SE" dirty="0" err="1" smtClean="0"/>
              <a:t>leave</a:t>
            </a:r>
            <a:r>
              <a:rPr lang="sv-SE" dirty="0" smtClean="0"/>
              <a:t> and not </a:t>
            </a:r>
            <a:r>
              <a:rPr lang="sv-SE" dirty="0" err="1" smtClean="0"/>
              <a:t>to</a:t>
            </a:r>
            <a:r>
              <a:rPr lang="sv-SE" dirty="0" smtClean="0"/>
              <a:t> </a:t>
            </a:r>
            <a:r>
              <a:rPr lang="sv-SE" dirty="0" err="1" smtClean="0"/>
              <a:t>work</a:t>
            </a:r>
            <a:r>
              <a:rPr lang="sv-SE" dirty="0" smtClean="0"/>
              <a:t>.  </a:t>
            </a:r>
            <a:endParaRPr lang="sv-SE" dirty="0"/>
          </a:p>
          <a:p>
            <a:endParaRPr lang="sv-SE" dirty="0"/>
          </a:p>
        </p:txBody>
      </p:sp>
      <p:sp>
        <p:nvSpPr>
          <p:cNvPr id="4" name="Platshållare för sidfot 3"/>
          <p:cNvSpPr>
            <a:spLocks noGrp="1"/>
          </p:cNvSpPr>
          <p:nvPr>
            <p:ph type="ftr" sz="quarter" idx="10"/>
          </p:nvPr>
        </p:nvSpPr>
        <p:spPr/>
        <p:txBody>
          <a:bodyPr/>
          <a:lstStyle/>
          <a:p>
            <a:r>
              <a:rPr lang="sv-SE" dirty="0" smtClean="0"/>
              <a:t>Författare </a:t>
            </a:r>
            <a:fld id="{4A7682DA-A02F-4C74-A238-A4E24AB62B86}" type="datetime1">
              <a:rPr lang="sv-SE" smtClean="0"/>
              <a:pPr/>
              <a:t>2012-11-14</a:t>
            </a:fld>
            <a:endParaRPr lang="sv-SE" dirty="0"/>
          </a:p>
        </p:txBody>
      </p:sp>
    </p:spTree>
    <p:extLst>
      <p:ext uri="{BB962C8B-B14F-4D97-AF65-F5344CB8AC3E}">
        <p14:creationId xmlns:p14="http://schemas.microsoft.com/office/powerpoint/2010/main" val="2417685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pPr algn="ctr"/>
            <a:r>
              <a:rPr lang="sv-SE" dirty="0" smtClean="0"/>
              <a:t>Child </a:t>
            </a:r>
            <a:r>
              <a:rPr lang="sv-SE" dirty="0" err="1" smtClean="0"/>
              <a:t>poverty</a:t>
            </a:r>
            <a:endParaRPr lang="sv-SE" dirty="0"/>
          </a:p>
        </p:txBody>
      </p:sp>
      <p:sp>
        <p:nvSpPr>
          <p:cNvPr id="4" name="Platshållare för sidfot 3"/>
          <p:cNvSpPr>
            <a:spLocks noGrp="1"/>
          </p:cNvSpPr>
          <p:nvPr>
            <p:ph type="ftr" sz="quarter" idx="10"/>
          </p:nvPr>
        </p:nvSpPr>
        <p:spPr/>
        <p:txBody>
          <a:bodyPr/>
          <a:lstStyle/>
          <a:p>
            <a:r>
              <a:rPr lang="sv-SE" smtClean="0"/>
              <a:t>Författare </a:t>
            </a:r>
            <a:fld id="{4A7682DA-A02F-4C74-A238-A4E24AB62B86}" type="datetime1">
              <a:rPr lang="sv-SE" smtClean="0"/>
              <a:pPr/>
              <a:t>2012-11-14</a:t>
            </a:fld>
            <a:endParaRPr lang="sv-SE"/>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12776"/>
            <a:ext cx="7992888"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432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A </a:t>
            </a:r>
            <a:r>
              <a:rPr lang="sv-SE" dirty="0" err="1" smtClean="0"/>
              <a:t>pattern</a:t>
            </a:r>
            <a:r>
              <a:rPr lang="sv-SE" dirty="0" smtClean="0"/>
              <a:t> </a:t>
            </a:r>
            <a:r>
              <a:rPr lang="sv-SE" dirty="0" err="1" smtClean="0"/>
              <a:t>emerging</a:t>
            </a:r>
            <a:endParaRPr lang="sv-SE" dirty="0"/>
          </a:p>
        </p:txBody>
      </p:sp>
      <p:sp>
        <p:nvSpPr>
          <p:cNvPr id="5" name="Platshållare för text 4"/>
          <p:cNvSpPr>
            <a:spLocks noGrp="1"/>
          </p:cNvSpPr>
          <p:nvPr>
            <p:ph type="body" idx="1"/>
          </p:nvPr>
        </p:nvSpPr>
        <p:spPr/>
        <p:txBody>
          <a:bodyPr>
            <a:normAutofit/>
          </a:bodyPr>
          <a:lstStyle/>
          <a:p>
            <a:r>
              <a:rPr lang="sv-SE" sz="2800" dirty="0" err="1" smtClean="0"/>
              <a:t>Measures</a:t>
            </a:r>
            <a:endParaRPr lang="sv-SE" sz="2800" dirty="0"/>
          </a:p>
        </p:txBody>
      </p:sp>
      <p:sp>
        <p:nvSpPr>
          <p:cNvPr id="6" name="Platshållare för innehåll 5"/>
          <p:cNvSpPr>
            <a:spLocks noGrp="1"/>
          </p:cNvSpPr>
          <p:nvPr>
            <p:ph sz="half" idx="2"/>
          </p:nvPr>
        </p:nvSpPr>
        <p:spPr/>
        <p:txBody>
          <a:bodyPr/>
          <a:lstStyle/>
          <a:p>
            <a:pPr marL="0" indent="0">
              <a:buNone/>
            </a:pPr>
            <a:r>
              <a:rPr lang="sv-SE" dirty="0" smtClean="0"/>
              <a:t>Laval</a:t>
            </a:r>
          </a:p>
          <a:p>
            <a:pPr marL="0" indent="0">
              <a:buNone/>
            </a:pPr>
            <a:endParaRPr lang="sv-SE" dirty="0" smtClean="0"/>
          </a:p>
          <a:p>
            <a:pPr marL="0" indent="0">
              <a:buNone/>
            </a:pPr>
            <a:r>
              <a:rPr lang="sv-SE" dirty="0" err="1" smtClean="0"/>
              <a:t>Economic</a:t>
            </a:r>
            <a:r>
              <a:rPr lang="sv-SE" dirty="0" smtClean="0"/>
              <a:t> </a:t>
            </a:r>
            <a:r>
              <a:rPr lang="sv-SE" dirty="0" err="1" smtClean="0"/>
              <a:t>governance</a:t>
            </a:r>
            <a:endParaRPr lang="sv-SE" dirty="0" smtClean="0"/>
          </a:p>
          <a:p>
            <a:pPr marL="0" indent="0">
              <a:buNone/>
            </a:pPr>
            <a:endParaRPr lang="sv-SE" dirty="0" smtClean="0"/>
          </a:p>
          <a:p>
            <a:pPr marL="0" indent="0">
              <a:buNone/>
            </a:pPr>
            <a:r>
              <a:rPr lang="sv-SE" dirty="0" smtClean="0"/>
              <a:t>EU 2020 (EUs </a:t>
            </a:r>
            <a:r>
              <a:rPr lang="sv-SE" dirty="0" err="1" smtClean="0"/>
              <a:t>Growth</a:t>
            </a:r>
            <a:r>
              <a:rPr lang="sv-SE" dirty="0" smtClean="0"/>
              <a:t> </a:t>
            </a:r>
            <a:r>
              <a:rPr lang="sv-SE" dirty="0" err="1" smtClean="0"/>
              <a:t>Programme</a:t>
            </a:r>
            <a:r>
              <a:rPr lang="sv-SE" dirty="0" smtClean="0"/>
              <a:t>)</a:t>
            </a:r>
          </a:p>
          <a:p>
            <a:pPr marL="0" indent="0">
              <a:buNone/>
            </a:pPr>
            <a:endParaRPr lang="sv-SE" dirty="0"/>
          </a:p>
          <a:p>
            <a:pPr marL="0" indent="0">
              <a:buNone/>
            </a:pPr>
            <a:r>
              <a:rPr lang="sv-SE" dirty="0" smtClean="0"/>
              <a:t>”Smart </a:t>
            </a:r>
            <a:r>
              <a:rPr lang="sv-SE" dirty="0" err="1" smtClean="0"/>
              <a:t>Regulation</a:t>
            </a:r>
            <a:r>
              <a:rPr lang="sv-SE" dirty="0" smtClean="0"/>
              <a:t>”</a:t>
            </a:r>
          </a:p>
          <a:p>
            <a:endParaRPr lang="sv-SE" dirty="0"/>
          </a:p>
          <a:p>
            <a:endParaRPr lang="sv-SE" dirty="0"/>
          </a:p>
        </p:txBody>
      </p:sp>
      <p:sp>
        <p:nvSpPr>
          <p:cNvPr id="7" name="Platshållare för text 6"/>
          <p:cNvSpPr>
            <a:spLocks noGrp="1"/>
          </p:cNvSpPr>
          <p:nvPr>
            <p:ph type="body" sz="quarter" idx="3"/>
          </p:nvPr>
        </p:nvSpPr>
        <p:spPr/>
        <p:txBody>
          <a:bodyPr/>
          <a:lstStyle/>
          <a:p>
            <a:r>
              <a:rPr lang="sv-SE" dirty="0" err="1" smtClean="0"/>
              <a:t>Consequences</a:t>
            </a:r>
            <a:endParaRPr lang="sv-SE" dirty="0"/>
          </a:p>
        </p:txBody>
      </p:sp>
      <p:sp>
        <p:nvSpPr>
          <p:cNvPr id="8" name="Platshållare för innehåll 7"/>
          <p:cNvSpPr>
            <a:spLocks noGrp="1"/>
          </p:cNvSpPr>
          <p:nvPr>
            <p:ph sz="quarter" idx="4"/>
          </p:nvPr>
        </p:nvSpPr>
        <p:spPr>
          <a:xfrm>
            <a:off x="4645025" y="2174874"/>
            <a:ext cx="4041775" cy="4134445"/>
          </a:xfrm>
        </p:spPr>
        <p:txBody>
          <a:bodyPr>
            <a:normAutofit fontScale="25000" lnSpcReduction="20000"/>
          </a:bodyPr>
          <a:lstStyle/>
          <a:p>
            <a:pPr marL="0" indent="0">
              <a:buNone/>
            </a:pPr>
            <a:r>
              <a:rPr lang="sv-SE" sz="6200" dirty="0" smtClean="0"/>
              <a:t>Limitation </a:t>
            </a:r>
            <a:r>
              <a:rPr lang="sv-SE" sz="6200" dirty="0" err="1" smtClean="0"/>
              <a:t>trade</a:t>
            </a:r>
            <a:r>
              <a:rPr lang="sv-SE" sz="6200" dirty="0" smtClean="0"/>
              <a:t> union </a:t>
            </a:r>
            <a:r>
              <a:rPr lang="sv-SE" sz="6200" dirty="0" err="1" smtClean="0"/>
              <a:t>rights</a:t>
            </a:r>
            <a:r>
              <a:rPr lang="sv-SE" sz="6200" dirty="0" smtClean="0"/>
              <a:t> </a:t>
            </a:r>
            <a:r>
              <a:rPr lang="sv-SE" sz="6200" dirty="0" err="1" smtClean="0"/>
              <a:t>to</a:t>
            </a:r>
            <a:r>
              <a:rPr lang="sv-SE" sz="6200" dirty="0" smtClean="0"/>
              <a:t> strike</a:t>
            </a:r>
          </a:p>
          <a:p>
            <a:pPr marL="0" indent="0">
              <a:buNone/>
            </a:pPr>
            <a:endParaRPr lang="sv-SE" sz="6200" dirty="0" smtClean="0"/>
          </a:p>
          <a:p>
            <a:pPr marL="0" indent="0">
              <a:buNone/>
            </a:pPr>
            <a:endParaRPr lang="sv-SE" sz="6200" dirty="0" smtClean="0"/>
          </a:p>
          <a:p>
            <a:pPr marL="0" indent="0">
              <a:buNone/>
            </a:pPr>
            <a:endParaRPr lang="sv-SE" sz="6200" dirty="0"/>
          </a:p>
          <a:p>
            <a:pPr marL="0" indent="0">
              <a:buNone/>
            </a:pPr>
            <a:r>
              <a:rPr lang="sv-SE" sz="6200" dirty="0" smtClean="0"/>
              <a:t>Limitations </a:t>
            </a:r>
            <a:r>
              <a:rPr lang="sv-SE" sz="6200" dirty="0" smtClean="0"/>
              <a:t>in </a:t>
            </a:r>
            <a:r>
              <a:rPr lang="sv-SE" sz="6200" dirty="0" err="1" smtClean="0"/>
              <a:t>economic</a:t>
            </a:r>
            <a:r>
              <a:rPr lang="sv-SE" sz="6200" dirty="0" smtClean="0"/>
              <a:t> policy </a:t>
            </a:r>
          </a:p>
          <a:p>
            <a:pPr marL="0" indent="0">
              <a:buNone/>
            </a:pPr>
            <a:endParaRPr lang="sv-SE" sz="6200" dirty="0" smtClean="0"/>
          </a:p>
          <a:p>
            <a:pPr marL="0" indent="0">
              <a:buNone/>
            </a:pPr>
            <a:endParaRPr lang="sv-SE" sz="6200" dirty="0" smtClean="0"/>
          </a:p>
          <a:p>
            <a:pPr marL="0" indent="0">
              <a:buNone/>
            </a:pPr>
            <a:r>
              <a:rPr lang="sv-SE" sz="6200" dirty="0" err="1" smtClean="0"/>
              <a:t>Intrusion</a:t>
            </a:r>
            <a:r>
              <a:rPr lang="sv-SE" sz="6200" dirty="0" smtClean="0"/>
              <a:t> </a:t>
            </a:r>
            <a:r>
              <a:rPr lang="sv-SE" sz="6200" dirty="0" err="1" smtClean="0"/>
              <a:t>into</a:t>
            </a:r>
            <a:r>
              <a:rPr lang="sv-SE" sz="6200" dirty="0" smtClean="0"/>
              <a:t> Social </a:t>
            </a:r>
            <a:r>
              <a:rPr lang="sv-SE" sz="6200" dirty="0" err="1" smtClean="0"/>
              <a:t>Partner’s</a:t>
            </a:r>
            <a:r>
              <a:rPr lang="sv-SE" sz="6200" dirty="0" smtClean="0"/>
              <a:t> </a:t>
            </a:r>
            <a:r>
              <a:rPr lang="sv-SE" sz="6200" dirty="0" err="1" smtClean="0"/>
              <a:t>Autonomy</a:t>
            </a:r>
            <a:endParaRPr lang="sv-SE" sz="6200" dirty="0" smtClean="0"/>
          </a:p>
          <a:p>
            <a:pPr marL="0" indent="0">
              <a:buNone/>
            </a:pPr>
            <a:endParaRPr lang="sv-SE" sz="6200" dirty="0"/>
          </a:p>
          <a:p>
            <a:pPr marL="0" indent="0">
              <a:buNone/>
            </a:pPr>
            <a:endParaRPr lang="sv-SE" sz="6200" dirty="0" smtClean="0"/>
          </a:p>
          <a:p>
            <a:pPr marL="0" indent="0">
              <a:buNone/>
            </a:pPr>
            <a:endParaRPr lang="sv-SE" sz="6200" dirty="0"/>
          </a:p>
          <a:p>
            <a:pPr marL="0" indent="0">
              <a:buNone/>
            </a:pPr>
            <a:r>
              <a:rPr lang="sv-SE" sz="6200" dirty="0" smtClean="0"/>
              <a:t>No </a:t>
            </a:r>
            <a:r>
              <a:rPr lang="sv-SE" sz="6200" dirty="0" err="1" smtClean="0"/>
              <a:t>possibilities</a:t>
            </a:r>
            <a:r>
              <a:rPr lang="sv-SE" sz="6200" dirty="0" smtClean="0"/>
              <a:t> for </a:t>
            </a:r>
            <a:r>
              <a:rPr lang="sv-SE" sz="6200" dirty="0" err="1" smtClean="0"/>
              <a:t>Member</a:t>
            </a:r>
            <a:r>
              <a:rPr lang="sv-SE" sz="6200" dirty="0" smtClean="0"/>
              <a:t> States or </a:t>
            </a:r>
            <a:r>
              <a:rPr lang="sv-SE" sz="6200" dirty="0" err="1" smtClean="0"/>
              <a:t>trade</a:t>
            </a:r>
            <a:r>
              <a:rPr lang="sv-SE" sz="6200" dirty="0" smtClean="0"/>
              <a:t> unions </a:t>
            </a:r>
            <a:r>
              <a:rPr lang="sv-SE" sz="6200" dirty="0" err="1" smtClean="0"/>
              <a:t>to</a:t>
            </a:r>
            <a:r>
              <a:rPr lang="sv-SE" sz="6200" dirty="0" smtClean="0"/>
              <a:t> </a:t>
            </a:r>
            <a:r>
              <a:rPr lang="sv-SE" sz="6200" dirty="0" err="1" smtClean="0"/>
              <a:t>strengthen</a:t>
            </a:r>
            <a:r>
              <a:rPr lang="sv-SE" sz="6200" dirty="0" smtClean="0"/>
              <a:t> EU </a:t>
            </a:r>
            <a:r>
              <a:rPr lang="sv-SE" sz="6200" dirty="0" err="1" smtClean="0"/>
              <a:t>directives</a:t>
            </a:r>
            <a:endParaRPr lang="sv-SE" sz="6200" dirty="0"/>
          </a:p>
          <a:p>
            <a:pPr marL="0" indent="0">
              <a:buNone/>
            </a:pPr>
            <a:endParaRPr lang="sv-SE" dirty="0" smtClean="0"/>
          </a:p>
          <a:p>
            <a:endParaRPr lang="sv-SE" sz="2800" dirty="0"/>
          </a:p>
        </p:txBody>
      </p:sp>
      <p:cxnSp>
        <p:nvCxnSpPr>
          <p:cNvPr id="10" name="Rak pil 9"/>
          <p:cNvCxnSpPr/>
          <p:nvPr/>
        </p:nvCxnSpPr>
        <p:spPr>
          <a:xfrm>
            <a:off x="1835696" y="2420888"/>
            <a:ext cx="25922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Rak pil 11"/>
          <p:cNvCxnSpPr/>
          <p:nvPr/>
        </p:nvCxnSpPr>
        <p:spPr>
          <a:xfrm>
            <a:off x="3419872" y="3429000"/>
            <a:ext cx="107751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Rak pil 16"/>
          <p:cNvCxnSpPr/>
          <p:nvPr/>
        </p:nvCxnSpPr>
        <p:spPr>
          <a:xfrm>
            <a:off x="3692248" y="4437112"/>
            <a:ext cx="1221532" cy="14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Rak pil 18"/>
          <p:cNvCxnSpPr/>
          <p:nvPr/>
        </p:nvCxnSpPr>
        <p:spPr>
          <a:xfrm>
            <a:off x="3312604" y="5877272"/>
            <a:ext cx="14401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4640797"/>
      </p:ext>
    </p:extLst>
  </p:cSld>
  <p:clrMapOvr>
    <a:masterClrMapping/>
  </p:clrMapOvr>
</p:sld>
</file>

<file path=ppt/theme/theme1.xml><?xml version="1.0" encoding="utf-8"?>
<a:theme xmlns:a="http://schemas.openxmlformats.org/drawingml/2006/main" name="TCO_PowerPoint">
  <a:themeElements>
    <a:clrScheme name="Standardformgivning 1">
      <a:dk1>
        <a:srgbClr val="000000"/>
      </a:dk1>
      <a:lt1>
        <a:srgbClr val="FFFFFF"/>
      </a:lt1>
      <a:dk2>
        <a:srgbClr val="0088CE"/>
      </a:dk2>
      <a:lt2>
        <a:srgbClr val="BEBEBE"/>
      </a:lt2>
      <a:accent1>
        <a:srgbClr val="0088CE"/>
      </a:accent1>
      <a:accent2>
        <a:srgbClr val="1F145D"/>
      </a:accent2>
      <a:accent3>
        <a:srgbClr val="FFFFFF"/>
      </a:accent3>
      <a:accent4>
        <a:srgbClr val="000000"/>
      </a:accent4>
      <a:accent5>
        <a:srgbClr val="AAC3E3"/>
      </a:accent5>
      <a:accent6>
        <a:srgbClr val="1B1153"/>
      </a:accent6>
      <a:hlink>
        <a:srgbClr val="8F23B3"/>
      </a:hlink>
      <a:folHlink>
        <a:srgbClr val="D10074"/>
      </a:folHlink>
    </a:clrScheme>
    <a:fontScheme name="Standardformgivni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formgivning 1">
        <a:dk1>
          <a:srgbClr val="000000"/>
        </a:dk1>
        <a:lt1>
          <a:srgbClr val="FFFFFF"/>
        </a:lt1>
        <a:dk2>
          <a:srgbClr val="0088CE"/>
        </a:dk2>
        <a:lt2>
          <a:srgbClr val="BEBEBE"/>
        </a:lt2>
        <a:accent1>
          <a:srgbClr val="0088CE"/>
        </a:accent1>
        <a:accent2>
          <a:srgbClr val="1F145D"/>
        </a:accent2>
        <a:accent3>
          <a:srgbClr val="FFFFFF"/>
        </a:accent3>
        <a:accent4>
          <a:srgbClr val="000000"/>
        </a:accent4>
        <a:accent5>
          <a:srgbClr val="AAC3E3"/>
        </a:accent5>
        <a:accent6>
          <a:srgbClr val="1B1153"/>
        </a:accent6>
        <a:hlink>
          <a:srgbClr val="8F23B3"/>
        </a:hlink>
        <a:folHlink>
          <a:srgbClr val="D1007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npassad formgivning">
  <a:themeElements>
    <a:clrScheme name="Anpassad formgivning 1">
      <a:dk1>
        <a:srgbClr val="000000"/>
      </a:dk1>
      <a:lt1>
        <a:srgbClr val="FFFFFF"/>
      </a:lt1>
      <a:dk2>
        <a:srgbClr val="0088CE"/>
      </a:dk2>
      <a:lt2>
        <a:srgbClr val="BEBEBE"/>
      </a:lt2>
      <a:accent1>
        <a:srgbClr val="0088CE"/>
      </a:accent1>
      <a:accent2>
        <a:srgbClr val="1F145D"/>
      </a:accent2>
      <a:accent3>
        <a:srgbClr val="FFFFFF"/>
      </a:accent3>
      <a:accent4>
        <a:srgbClr val="000000"/>
      </a:accent4>
      <a:accent5>
        <a:srgbClr val="AAC3E3"/>
      </a:accent5>
      <a:accent6>
        <a:srgbClr val="1B1153"/>
      </a:accent6>
      <a:hlink>
        <a:srgbClr val="8F23B3"/>
      </a:hlink>
      <a:folHlink>
        <a:srgbClr val="D10074"/>
      </a:folHlink>
    </a:clrScheme>
    <a:fontScheme name="Anpassad formgivni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npassad formgivning 1">
        <a:dk1>
          <a:srgbClr val="000000"/>
        </a:dk1>
        <a:lt1>
          <a:srgbClr val="FFFFFF"/>
        </a:lt1>
        <a:dk2>
          <a:srgbClr val="0088CE"/>
        </a:dk2>
        <a:lt2>
          <a:srgbClr val="BEBEBE"/>
        </a:lt2>
        <a:accent1>
          <a:srgbClr val="0088CE"/>
        </a:accent1>
        <a:accent2>
          <a:srgbClr val="1F145D"/>
        </a:accent2>
        <a:accent3>
          <a:srgbClr val="FFFFFF"/>
        </a:accent3>
        <a:accent4>
          <a:srgbClr val="000000"/>
        </a:accent4>
        <a:accent5>
          <a:srgbClr val="AAC3E3"/>
        </a:accent5>
        <a:accent6>
          <a:srgbClr val="1B1153"/>
        </a:accent6>
        <a:hlink>
          <a:srgbClr val="8F23B3"/>
        </a:hlink>
        <a:folHlink>
          <a:srgbClr val="D1007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TCO_PowerPoint</Template>
  <TotalTime>159</TotalTime>
  <Words>292</Words>
  <Application>Microsoft Office PowerPoint</Application>
  <PresentationFormat>Bildspel på skärmen (4:3)</PresentationFormat>
  <Paragraphs>80</Paragraphs>
  <Slides>11</Slides>
  <Notes>0</Notes>
  <HiddenSlides>0</HiddenSlides>
  <MMClips>0</MMClips>
  <ScaleCrop>false</ScaleCrop>
  <HeadingPairs>
    <vt:vector size="4" baseType="variant">
      <vt:variant>
        <vt:lpstr>Tema</vt:lpstr>
      </vt:variant>
      <vt:variant>
        <vt:i4>2</vt:i4>
      </vt:variant>
      <vt:variant>
        <vt:lpstr>Bildrubriker</vt:lpstr>
      </vt:variant>
      <vt:variant>
        <vt:i4>11</vt:i4>
      </vt:variant>
    </vt:vector>
  </HeadingPairs>
  <TitlesOfParts>
    <vt:vector size="13" baseType="lpstr">
      <vt:lpstr>TCO_PowerPoint</vt:lpstr>
      <vt:lpstr>Anpassad formgivning</vt:lpstr>
      <vt:lpstr>Poverty reduction by supply side economics</vt:lpstr>
      <vt:lpstr>Outline</vt:lpstr>
      <vt:lpstr>PowerPoint-presentation</vt:lpstr>
      <vt:lpstr>Government’s policy</vt:lpstr>
      <vt:lpstr> Change in net replacement rate unemployment benefits 2001-2010</vt:lpstr>
      <vt:lpstr>Sweden in the bottom of OECD ranking </vt:lpstr>
      <vt:lpstr>Consequemces</vt:lpstr>
      <vt:lpstr>Child poverty</vt:lpstr>
      <vt:lpstr>A pattern emerging</vt:lpstr>
      <vt:lpstr>Neoliberal consensus</vt:lpstr>
      <vt:lpstr>The way forward</vt:lpstr>
    </vt:vector>
  </TitlesOfParts>
  <Company>TCO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HUVUDRUBRIK</dc:title>
  <dc:creator>Thomas Janson</dc:creator>
  <cp:keywords>PowerPointmall - TCO</cp:keywords>
  <dc:description>Skapat i MS Ppt 2003, 2008-12-16_x000d_
Carin Ländström, +46 8 556 014 30_x000d_
Emanuel Identity Manuals AB</dc:description>
  <cp:lastModifiedBy>Thomas Janson</cp:lastModifiedBy>
  <cp:revision>18</cp:revision>
  <dcterms:created xsi:type="dcterms:W3CDTF">2011-09-12T11:39:25Z</dcterms:created>
  <dcterms:modified xsi:type="dcterms:W3CDTF">2012-11-14T07:36:35Z</dcterms:modified>
</cp:coreProperties>
</file>