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3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726" autoAdjust="0"/>
  </p:normalViewPr>
  <p:slideViewPr>
    <p:cSldViewPr snapToGrid="0" snapToObjects="1"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13C05-5AB8-A84B-B63B-A7D34D8CF1F8}" type="datetime1">
              <a:rPr lang="en-GB" smtClean="0"/>
              <a:t>15/11/2012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07C04F-44D7-FC4E-B200-28E65CB4144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008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A31A4F-68AC-5B4E-83CE-C36D6B932E73}" type="datetime1">
              <a:rPr lang="en-GB" smtClean="0"/>
              <a:t>15/11/2012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4FB707-D078-7C45-8C27-59C35768202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052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4FB707-D078-7C45-8C27-59C35768202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20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4FB707-D078-7C45-8C27-59C35768202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96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1ABB-E7B8-AB4C-A0F2-ACEF543E1700}" type="datetime1">
              <a:rPr lang="en-GB" smtClean="0"/>
              <a:t>15/11/2012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2BF59-40D6-E54A-9B61-88EF0DA03F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19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C8C5-E097-F54D-B7A9-D2B723DF4026}" type="datetime1">
              <a:rPr lang="en-GB" smtClean="0"/>
              <a:t>15/11/2012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2BF59-40D6-E54A-9B61-88EF0DA03F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99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46CD4-3F57-0C43-80CD-0330AE5C7AF9}" type="datetime1">
              <a:rPr lang="en-GB" smtClean="0"/>
              <a:t>15/11/2012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2BF59-40D6-E54A-9B61-88EF0DA03F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264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70B42-13F2-B443-AF73-B21C79CBBCB4}" type="datetime1">
              <a:rPr lang="en-GB" smtClean="0"/>
              <a:t>15/11/2012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2BF59-40D6-E54A-9B61-88EF0DA03F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91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970AF-BD4C-734B-B341-DE91831E43FB}" type="datetime1">
              <a:rPr lang="en-GB" smtClean="0"/>
              <a:t>15/11/2012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2BF59-40D6-E54A-9B61-88EF0DA03F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030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8E90-8CB5-F44F-8C68-D7C1D757DB9E}" type="datetime1">
              <a:rPr lang="en-GB" smtClean="0"/>
              <a:t>15/11/2012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2BF59-40D6-E54A-9B61-88EF0DA03F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429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510F-170A-D646-B705-376ED0A4C917}" type="datetime1">
              <a:rPr lang="en-GB" smtClean="0"/>
              <a:t>15/11/2012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2BF59-40D6-E54A-9B61-88EF0DA03F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645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D99C-C3D6-AC48-B52A-E32CAA97C2F7}" type="datetime1">
              <a:rPr lang="en-GB" smtClean="0"/>
              <a:t>15/11/2012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2BF59-40D6-E54A-9B61-88EF0DA03F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890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1AB1-C935-C949-B5EA-064481FF0885}" type="datetime1">
              <a:rPr lang="en-GB" smtClean="0"/>
              <a:t>15/11/2012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2BF59-40D6-E54A-9B61-88EF0DA03F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09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4253-CF11-AB45-B7E5-CA402401EBEC}" type="datetime1">
              <a:rPr lang="en-GB" smtClean="0"/>
              <a:t>15/11/2012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2BF59-40D6-E54A-9B61-88EF0DA03F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446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A353-2A1A-AD4F-8221-749B651963DD}" type="datetime1">
              <a:rPr lang="en-GB" smtClean="0"/>
              <a:t>15/11/2012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2BF59-40D6-E54A-9B61-88EF0DA03F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25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A0440-6EFB-1D44-9D5A-FA315E3B4DB7}" type="datetime1">
              <a:rPr lang="en-GB" smtClean="0"/>
              <a:t>15/11/2012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2BF59-40D6-E54A-9B61-88EF0DA03F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40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esskoub@iss.n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ahmood.messkoub@gmai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uropa.eu/eur-lex/en/treaties/dat/C_2002325EN.003301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4923"/>
            <a:ext cx="7772400" cy="1836615"/>
          </a:xfrm>
        </p:spPr>
        <p:txBody>
          <a:bodyPr/>
          <a:lstStyle/>
          <a:p>
            <a:r>
              <a:rPr lang="en-GB" dirty="0"/>
              <a:t>The </a:t>
            </a:r>
            <a:r>
              <a:rPr lang="en-GB" dirty="0" smtClean="0"/>
              <a:t>Restructuration </a:t>
            </a:r>
            <a:r>
              <a:rPr lang="en-GB" dirty="0"/>
              <a:t>of the European </a:t>
            </a:r>
            <a:r>
              <a:rPr lang="en-GB" dirty="0" smtClean="0"/>
              <a:t>Social </a:t>
            </a:r>
            <a:r>
              <a:rPr lang="en-GB" dirty="0"/>
              <a:t>Model</a:t>
            </a:r>
            <a:r>
              <a:rPr lang="en-GB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03231"/>
            <a:ext cx="6400800" cy="3953119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latin typeface="Calibri" charset="0"/>
                <a:ea typeface="ＭＳ Ｐゴシック" charset="0"/>
                <a:cs typeface="ＭＳ Ｐゴシック" charset="0"/>
              </a:rPr>
              <a:t>Brussels 16 November 2012</a:t>
            </a:r>
          </a:p>
          <a:p>
            <a:endParaRPr lang="en-US" b="1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en-US" b="1" dirty="0" err="1" smtClean="0">
                <a:latin typeface="Calibri" charset="0"/>
                <a:ea typeface="ＭＳ Ｐゴシック" charset="0"/>
                <a:cs typeface="ＭＳ Ｐゴシック" charset="0"/>
              </a:rPr>
              <a:t>Mahmood</a:t>
            </a:r>
            <a:r>
              <a:rPr lang="en-US" b="1" dirty="0" smtClean="0">
                <a:latin typeface="Calibri" charset="0"/>
                <a:ea typeface="ＭＳ Ｐゴシック" charset="0"/>
                <a:cs typeface="ＭＳ Ｐゴシック" charset="0"/>
              </a:rPr>
              <a:t> Messkoub</a:t>
            </a:r>
          </a:p>
          <a:p>
            <a:r>
              <a:rPr lang="en-US" b="1" dirty="0" smtClean="0">
                <a:latin typeface="Calibri" charset="0"/>
                <a:ea typeface="ＭＳ Ｐゴシック" charset="0"/>
                <a:cs typeface="ＭＳ Ｐゴシック" charset="0"/>
              </a:rPr>
              <a:t>Int. Institute of Social Studies</a:t>
            </a:r>
          </a:p>
          <a:p>
            <a:r>
              <a:rPr lang="en-US" b="1" dirty="0" smtClean="0">
                <a:latin typeface="Calibri" charset="0"/>
                <a:ea typeface="ＭＳ Ｐゴシック" charset="0"/>
                <a:cs typeface="ＭＳ Ｐゴシック" charset="0"/>
              </a:rPr>
              <a:t>(Erasmus University of Rotterdam)</a:t>
            </a:r>
          </a:p>
          <a:p>
            <a:r>
              <a:rPr lang="en-US" b="1" dirty="0" smtClean="0">
                <a:latin typeface="Calibri" charset="0"/>
                <a:ea typeface="ＭＳ Ｐゴシック" charset="0"/>
                <a:cs typeface="ＭＳ Ｐゴシック" charset="0"/>
              </a:rPr>
              <a:t>The Hague</a:t>
            </a:r>
          </a:p>
          <a:p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  <a:hlinkClick r:id="rId3"/>
              </a:rPr>
              <a:t>m</a:t>
            </a:r>
            <a:r>
              <a:rPr lang="en-US" b="1" dirty="0" smtClean="0">
                <a:latin typeface="Calibri" charset="0"/>
                <a:ea typeface="ＭＳ Ｐゴシック" charset="0"/>
                <a:cs typeface="ＭＳ Ｐゴシック" charset="0"/>
                <a:hlinkClick r:id="rId3"/>
              </a:rPr>
              <a:t>esskoub@iss.nl</a:t>
            </a:r>
            <a:endParaRPr lang="en-US" b="1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m</a:t>
            </a:r>
            <a:r>
              <a:rPr lang="en-US" b="1" dirty="0" smtClean="0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ahmood.messkoub@gmail.com</a:t>
            </a:r>
            <a:endParaRPr lang="en-US" b="1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en-US" b="1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en-US" b="1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en-US" b="1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2BF59-40D6-E54A-9B61-88EF0DA03F7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35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….Crisis….Social Agenda…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GB" dirty="0" smtClean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GB" dirty="0" smtClean="0">
                <a:latin typeface="Times New Roman" charset="0"/>
                <a:ea typeface="ＭＳ Ｐゴシック" charset="0"/>
                <a:cs typeface="ＭＳ Ｐゴシック" charset="0"/>
              </a:rPr>
              <a:t>What </a:t>
            </a:r>
            <a:r>
              <a:rPr lang="en-GB" dirty="0">
                <a:latin typeface="Times New Roman" charset="0"/>
                <a:ea typeface="ＭＳ Ｐゴシック" charset="0"/>
                <a:cs typeface="ＭＳ Ｐゴシック" charset="0"/>
              </a:rPr>
              <a:t>happens to jobs and employment and in general income earning opportunities?</a:t>
            </a:r>
          </a:p>
          <a:p>
            <a:pPr>
              <a:lnSpc>
                <a:spcPct val="90000"/>
              </a:lnSpc>
            </a:pPr>
            <a:endParaRPr lang="en-GB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GB" dirty="0">
                <a:latin typeface="Times New Roman" charset="0"/>
                <a:ea typeface="ＭＳ Ｐゴシック" charset="0"/>
                <a:cs typeface="ＭＳ Ｐゴシック" charset="0"/>
              </a:rPr>
              <a:t>What happens to social spending? </a:t>
            </a:r>
          </a:p>
          <a:p>
            <a:pPr>
              <a:lnSpc>
                <a:spcPct val="90000"/>
              </a:lnSpc>
            </a:pPr>
            <a:endParaRPr lang="en-GB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GB" dirty="0">
                <a:latin typeface="Times New Roman" charset="0"/>
                <a:ea typeface="ＭＳ Ｐゴシック" charset="0"/>
                <a:cs typeface="ＭＳ Ｐゴシック" charset="0"/>
              </a:rPr>
              <a:t>What happens to social transfers?</a:t>
            </a:r>
          </a:p>
          <a:p>
            <a:pPr>
              <a:lnSpc>
                <a:spcPct val="90000"/>
              </a:lnSpc>
            </a:pPr>
            <a:endParaRPr lang="en-GB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2BF59-40D6-E54A-9B61-88EF0DA03F7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28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….Crisis….Social Policy …</a:t>
            </a:r>
            <a:br>
              <a:rPr lang="en-US" dirty="0" smtClean="0"/>
            </a:br>
            <a:r>
              <a:rPr lang="en-US" dirty="0" smtClean="0"/>
              <a:t>(variation across EU)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Vouchers in Education</a:t>
            </a:r>
          </a:p>
          <a:p>
            <a:r>
              <a:rPr lang="en-US" dirty="0" smtClean="0"/>
              <a:t>Partial </a:t>
            </a:r>
            <a:r>
              <a:rPr lang="en-US" dirty="0" err="1" smtClean="0"/>
              <a:t>privatisation</a:t>
            </a:r>
            <a:r>
              <a:rPr lang="en-US" dirty="0" smtClean="0"/>
              <a:t> in Health and education</a:t>
            </a:r>
          </a:p>
          <a:p>
            <a:r>
              <a:rPr lang="en-US" dirty="0" smtClean="0"/>
              <a:t>Public services </a:t>
            </a:r>
            <a:r>
              <a:rPr lang="en-US" dirty="0" err="1" smtClean="0"/>
              <a:t>privatised</a:t>
            </a:r>
            <a:endParaRPr lang="en-US" dirty="0" smtClean="0"/>
          </a:p>
          <a:p>
            <a:r>
              <a:rPr lang="en-US" dirty="0" smtClean="0"/>
              <a:t>User charges</a:t>
            </a:r>
          </a:p>
          <a:p>
            <a:r>
              <a:rPr lang="en-US" dirty="0" smtClean="0"/>
              <a:t>Reduction </a:t>
            </a:r>
            <a:r>
              <a:rPr lang="en-US" dirty="0"/>
              <a:t>in minimum wage </a:t>
            </a:r>
          </a:p>
          <a:p>
            <a:r>
              <a:rPr lang="en-US" dirty="0"/>
              <a:t>Increased hours worked </a:t>
            </a:r>
            <a:endParaRPr lang="en-US" dirty="0" smtClean="0"/>
          </a:p>
          <a:p>
            <a:r>
              <a:rPr lang="en-US" dirty="0" smtClean="0"/>
              <a:t>Increased work intensity</a:t>
            </a:r>
            <a:endParaRPr lang="en-US" dirty="0"/>
          </a:p>
          <a:p>
            <a:r>
              <a:rPr lang="en-US" dirty="0"/>
              <a:t>Weaker employment protection</a:t>
            </a:r>
          </a:p>
          <a:p>
            <a:r>
              <a:rPr lang="en-US" dirty="0"/>
              <a:t>Raising retirement age</a:t>
            </a:r>
          </a:p>
          <a:p>
            <a:r>
              <a:rPr lang="en-US" dirty="0" smtClean="0"/>
              <a:t>Reduction in pensions</a:t>
            </a:r>
          </a:p>
          <a:p>
            <a:r>
              <a:rPr lang="en-US" dirty="0" smtClean="0"/>
              <a:t>Salary Freezes </a:t>
            </a:r>
          </a:p>
          <a:p>
            <a:r>
              <a:rPr lang="en-US" dirty="0" smtClean="0"/>
              <a:t>Increase in VAT</a:t>
            </a:r>
          </a:p>
          <a:p>
            <a:r>
              <a:rPr lang="en-US" b="1" dirty="0" smtClean="0"/>
              <a:t>Work as the source of security. Flex-security or flex-insecurity?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2BF59-40D6-E54A-9B61-88EF0DA03F7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32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78599"/>
          </a:xfrm>
        </p:spPr>
        <p:txBody>
          <a:bodyPr/>
          <a:lstStyle/>
          <a:p>
            <a:r>
              <a:rPr lang="en-US" dirty="0" smtClean="0"/>
              <a:t>Are there any alternatives?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7634"/>
            <a:ext cx="8229600" cy="491853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Social policies on EU economic policy agenda</a:t>
            </a:r>
          </a:p>
          <a:p>
            <a:r>
              <a:rPr lang="en-US" dirty="0" smtClean="0"/>
              <a:t>Link social indicators to </a:t>
            </a:r>
            <a:r>
              <a:rPr lang="en-US" dirty="0"/>
              <a:t>f</a:t>
            </a:r>
            <a:r>
              <a:rPr lang="en-US" dirty="0" smtClean="0"/>
              <a:t>inancial indicators (e.g. poverty rates and budget deficit targets)</a:t>
            </a:r>
          </a:p>
          <a:p>
            <a:r>
              <a:rPr lang="en-US" dirty="0" smtClean="0"/>
              <a:t>Who should bear the burden of adjustment? Rich or poor? Equal share? No!</a:t>
            </a:r>
            <a:endParaRPr lang="en-US" dirty="0"/>
          </a:p>
          <a:p>
            <a:r>
              <a:rPr lang="en-US" dirty="0" smtClean="0"/>
              <a:t>Asymmetric Solidarity: higher taxation on rich</a:t>
            </a:r>
          </a:p>
          <a:p>
            <a:r>
              <a:rPr lang="en-US" dirty="0" smtClean="0"/>
              <a:t>Social support to poor in crisis countries</a:t>
            </a:r>
          </a:p>
          <a:p>
            <a:r>
              <a:rPr lang="en-US" dirty="0" smtClean="0"/>
              <a:t>Protect welfare budget of children and youth</a:t>
            </a:r>
          </a:p>
          <a:p>
            <a:r>
              <a:rPr lang="en-US" dirty="0" err="1" smtClean="0"/>
              <a:t>Organise</a:t>
            </a:r>
            <a:r>
              <a:rPr lang="en-US" dirty="0" smtClean="0"/>
              <a:t> against cuts in non-crisis countries</a:t>
            </a:r>
          </a:p>
          <a:p>
            <a:r>
              <a:rPr lang="en-US" dirty="0" smtClean="0"/>
              <a:t>Undermining of social model bigger threat to EU than Euro and financial crisis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2BF59-40D6-E54A-9B61-88EF0DA03F7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50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European social model or national models?  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 </a:t>
            </a:r>
          </a:p>
          <a:p>
            <a:r>
              <a:rPr lang="en-GB" dirty="0" smtClean="0"/>
              <a:t>National social models and responsibilities</a:t>
            </a:r>
            <a:endParaRPr lang="en-GB" dirty="0"/>
          </a:p>
          <a:p>
            <a:r>
              <a:rPr lang="en-GB" dirty="0"/>
              <a:t>Social model as the objective and outcome of economic and social policies at the level of nation </a:t>
            </a:r>
            <a:r>
              <a:rPr lang="en-GB" dirty="0" smtClean="0"/>
              <a:t>state… building a nation state …</a:t>
            </a:r>
            <a:endParaRPr lang="en-GB" dirty="0"/>
          </a:p>
          <a:p>
            <a:r>
              <a:rPr lang="en-GB" dirty="0" smtClean="0"/>
              <a:t>BUT </a:t>
            </a:r>
            <a:r>
              <a:rPr lang="en-GB" dirty="0"/>
              <a:t>EU Directives</a:t>
            </a:r>
            <a:r>
              <a:rPr lang="en-GB" dirty="0" smtClean="0"/>
              <a:t>: e.g.</a:t>
            </a:r>
          </a:p>
          <a:p>
            <a:r>
              <a:rPr lang="en-US" dirty="0" smtClean="0"/>
              <a:t>‘</a:t>
            </a:r>
            <a:r>
              <a:rPr lang="en-US" dirty="0"/>
              <a:t>The basic provision in the EC Treaty </a:t>
            </a:r>
            <a:r>
              <a:rPr lang="en-US" dirty="0" smtClean="0"/>
              <a:t>"</a:t>
            </a:r>
            <a:r>
              <a:rPr lang="en-US" dirty="0"/>
              <a:t>Each Member State shall . . . ensure and . . . maintain the </a:t>
            </a:r>
            <a:r>
              <a:rPr lang="en-US" dirty="0" smtClean="0"/>
              <a:t>application of </a:t>
            </a:r>
            <a:r>
              <a:rPr lang="en-US" dirty="0"/>
              <a:t>the principle that men and women should receive equal pay for equal work" (</a:t>
            </a:r>
            <a:r>
              <a:rPr lang="en-US" dirty="0">
                <a:hlinkClick r:id="rId2"/>
              </a:rPr>
              <a:t>Treaty of Rome art </a:t>
            </a:r>
            <a:r>
              <a:rPr lang="en-US" dirty="0" smtClean="0">
                <a:hlinkClick r:id="rId2"/>
              </a:rPr>
              <a:t>141</a:t>
            </a:r>
            <a:r>
              <a:rPr lang="en-GB" dirty="0" smtClean="0"/>
              <a:t>)</a:t>
            </a:r>
          </a:p>
          <a:p>
            <a:r>
              <a:rPr lang="en-GB" dirty="0" smtClean="0"/>
              <a:t>EU Laws…national implementations…</a:t>
            </a:r>
          </a:p>
          <a:p>
            <a:r>
              <a:rPr lang="en-GB" dirty="0" smtClean="0"/>
              <a:t>…national compliance….or go to EU to test compliance…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2BF59-40D6-E54A-9B61-88EF0DA03F7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03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>C</a:t>
            </a:r>
            <a:r>
              <a:rPr lang="en-GB" dirty="0" smtClean="0"/>
              <a:t>ommon denominators of the social policies across EU</a:t>
            </a:r>
            <a:br>
              <a:rPr lang="en-GB" dirty="0" smtClean="0"/>
            </a:br>
            <a:r>
              <a:rPr lang="en-GB" dirty="0" smtClean="0"/>
              <a:t> 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GB" dirty="0"/>
              <a:t>R</a:t>
            </a:r>
            <a:r>
              <a:rPr lang="en-GB" dirty="0" smtClean="0"/>
              <a:t>educing the role of market (de</a:t>
            </a:r>
            <a:r>
              <a:rPr lang="en-GB" dirty="0"/>
              <a:t>-</a:t>
            </a:r>
            <a:r>
              <a:rPr lang="en-GB" dirty="0" smtClean="0"/>
              <a:t>commodification) </a:t>
            </a:r>
            <a:r>
              <a:rPr lang="en-GB" dirty="0"/>
              <a:t>in the provision of livelihood and means to achieve </a:t>
            </a:r>
            <a:r>
              <a:rPr lang="en-GB" dirty="0" smtClean="0"/>
              <a:t>it </a:t>
            </a:r>
            <a:endParaRPr lang="en-GB" dirty="0"/>
          </a:p>
          <a:p>
            <a:pPr lvl="0"/>
            <a:r>
              <a:rPr lang="en-GB" dirty="0" smtClean="0"/>
              <a:t>Areas of intervention: e.g. health, education, housing</a:t>
            </a:r>
          </a:p>
          <a:p>
            <a:pPr lvl="0"/>
            <a:r>
              <a:rPr lang="en-GB" dirty="0" smtClean="0"/>
              <a:t>…also…: </a:t>
            </a:r>
            <a:r>
              <a:rPr lang="en-GB" dirty="0"/>
              <a:t>minimum standard for working hours, working age, minimum wage, labour rights and protections, </a:t>
            </a:r>
            <a:r>
              <a:rPr lang="en-GB" dirty="0" smtClean="0"/>
              <a:t>Gradual </a:t>
            </a:r>
            <a:r>
              <a:rPr lang="en-GB" dirty="0"/>
              <a:t>increase in scope of provisions (up-scaling), </a:t>
            </a:r>
            <a:r>
              <a:rPr lang="en-GB" dirty="0" smtClean="0"/>
              <a:t>e.g. cover </a:t>
            </a:r>
            <a:r>
              <a:rPr lang="en-GB" dirty="0"/>
              <a:t>for medical provisions in case of accident is extended to general health problems. </a:t>
            </a:r>
          </a:p>
          <a:p>
            <a:pPr lvl="0"/>
            <a:r>
              <a:rPr lang="en-GB" dirty="0"/>
              <a:t>Gradual increase in scale of provisions, extension from one target group such as military to civil </a:t>
            </a:r>
            <a:r>
              <a:rPr lang="en-GB" dirty="0" smtClean="0"/>
              <a:t>service to rest</a:t>
            </a:r>
          </a:p>
          <a:p>
            <a:pPr lvl="0"/>
            <a:r>
              <a:rPr lang="en-GB" b="1" dirty="0" smtClean="0"/>
              <a:t>NB Reduce Vulnerability, (increase flexibility?)</a:t>
            </a:r>
            <a:r>
              <a:rPr lang="en-GB" dirty="0" smtClean="0"/>
              <a:t>  </a:t>
            </a: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2BF59-40D6-E54A-9B61-88EF0DA03F7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87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…from </a:t>
            </a:r>
            <a:r>
              <a:rPr lang="en-GB" dirty="0" smtClean="0"/>
              <a:t>de-commodification to universalism…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 ….A matter of degree…</a:t>
            </a:r>
            <a:endParaRPr lang="en-GB" dirty="0"/>
          </a:p>
          <a:p>
            <a:r>
              <a:rPr lang="en-GB" dirty="0"/>
              <a:t>Need is the standard </a:t>
            </a:r>
            <a:r>
              <a:rPr lang="en-GB" dirty="0" smtClean="0"/>
              <a:t>criterion </a:t>
            </a:r>
            <a:r>
              <a:rPr lang="en-GB" dirty="0"/>
              <a:t>for the use of services and goods, and not ability to pay </a:t>
            </a:r>
          </a:p>
          <a:p>
            <a:r>
              <a:rPr lang="en-GB" dirty="0"/>
              <a:t>Limited redistribution of </a:t>
            </a:r>
            <a:r>
              <a:rPr lang="en-GB" dirty="0" smtClean="0"/>
              <a:t>output</a:t>
            </a:r>
            <a:endParaRPr lang="en-GB" dirty="0"/>
          </a:p>
          <a:p>
            <a:r>
              <a:rPr lang="en-GB" dirty="0"/>
              <a:t>Limited redistribution of assets, e.g. through inheritance </a:t>
            </a:r>
            <a:r>
              <a:rPr lang="en-GB" dirty="0" smtClean="0"/>
              <a:t>tax</a:t>
            </a:r>
            <a:endParaRPr lang="en-GB" dirty="0"/>
          </a:p>
          <a:p>
            <a:r>
              <a:rPr lang="en-GB" dirty="0"/>
              <a:t>Constraints on </a:t>
            </a:r>
            <a:r>
              <a:rPr lang="en-GB" dirty="0" smtClean="0"/>
              <a:t>accumulation</a:t>
            </a:r>
            <a:endParaRPr lang="en-GB" dirty="0"/>
          </a:p>
          <a:p>
            <a:r>
              <a:rPr lang="en-GB" dirty="0"/>
              <a:t>BUT income and asset inequalities reduced and not eliminated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/>
              <a:t>National solidarity is the underlying </a:t>
            </a:r>
            <a:r>
              <a:rPr lang="en-GB" dirty="0" smtClean="0"/>
              <a:t>principle of universalist approach… </a:t>
            </a:r>
            <a:r>
              <a:rPr lang="en-GB" dirty="0"/>
              <a:t>financed </a:t>
            </a:r>
            <a:r>
              <a:rPr lang="en-GB" dirty="0" smtClean="0"/>
              <a:t>through </a:t>
            </a:r>
            <a:r>
              <a:rPr lang="en-GB" dirty="0"/>
              <a:t>taxation, </a:t>
            </a:r>
            <a:r>
              <a:rPr lang="en-GB" dirty="0" smtClean="0"/>
              <a:t>income </a:t>
            </a:r>
            <a:r>
              <a:rPr lang="en-GB" dirty="0"/>
              <a:t>generated from </a:t>
            </a:r>
            <a:r>
              <a:rPr lang="en-GB" dirty="0" smtClean="0"/>
              <a:t>productive </a:t>
            </a:r>
            <a:r>
              <a:rPr lang="en-GB" dirty="0"/>
              <a:t>activities of the state and its control of national mineral </a:t>
            </a:r>
            <a:r>
              <a:rPr lang="en-GB" dirty="0" smtClean="0"/>
              <a:t>resources</a:t>
            </a: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2BF59-40D6-E54A-9B61-88EF0DA03F7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24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….</a:t>
            </a:r>
            <a:r>
              <a:rPr lang="en-US" dirty="0"/>
              <a:t>I</a:t>
            </a:r>
            <a:r>
              <a:rPr lang="en-US" dirty="0" smtClean="0"/>
              <a:t>mpact of Crisis…Unemployment…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Increase in: 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Unemployment (10%), esp. of youth (EU21%, over 50% in Greece and Spain, 30% Ireland), low skilled (15%), and migrants (20%)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Long term unemployment (40% of total)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Incentive to work?</a:t>
            </a:r>
          </a:p>
          <a:p>
            <a:pPr>
              <a:lnSpc>
                <a:spcPct val="90000"/>
              </a:lnSpc>
            </a:pPr>
            <a:r>
              <a:rPr lang="en-GB" dirty="0" smtClean="0">
                <a:latin typeface="Times New Roman" charset="0"/>
                <a:ea typeface="ＭＳ Ｐゴシック" charset="0"/>
                <a:cs typeface="ＭＳ Ｐゴシック" charset="0"/>
              </a:rPr>
              <a:t>In 2010:  7 times more unemployed people than job vacancies in the EU, 76 in Latvia, 39 in Ireland, 27 in Portugal, 21 in Spain, 16 in Greece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Lack of demand or lack of incentive to work?</a:t>
            </a:r>
          </a:p>
          <a:p>
            <a:endParaRPr lang="en-US" dirty="0" smtClean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2BF59-40D6-E54A-9B61-88EF0DA03F7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3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….Impact of Crisis…Poverty…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defTabSz="444500">
              <a:lnSpc>
                <a:spcPct val="80000"/>
              </a:lnSpc>
              <a:spcBef>
                <a:spcPct val="5000"/>
              </a:spcBef>
              <a:spcAft>
                <a:spcPct val="30000"/>
              </a:spcAft>
              <a:defRPr/>
            </a:pPr>
            <a:r>
              <a:rPr lang="en-IE" dirty="0">
                <a:latin typeface="Calibri" charset="0"/>
              </a:rPr>
              <a:t>Before the crisis – no decline in poverty, (16%) despite boom years of growth and jobs </a:t>
            </a:r>
          </a:p>
          <a:p>
            <a:pPr defTabSz="444500">
              <a:lnSpc>
                <a:spcPct val="80000"/>
              </a:lnSpc>
              <a:spcBef>
                <a:spcPct val="5000"/>
              </a:spcBef>
              <a:spcAft>
                <a:spcPct val="30000"/>
              </a:spcAft>
              <a:defRPr/>
            </a:pPr>
            <a:r>
              <a:rPr lang="en-IE" dirty="0">
                <a:latin typeface="Calibri" charset="0"/>
              </a:rPr>
              <a:t>2011: 115 million (23.4%) - increase of 2 million.</a:t>
            </a:r>
          </a:p>
          <a:p>
            <a:pPr defTabSz="444500">
              <a:lnSpc>
                <a:spcPct val="80000"/>
              </a:lnSpc>
              <a:spcBef>
                <a:spcPct val="5000"/>
              </a:spcBef>
              <a:spcAft>
                <a:spcPct val="30000"/>
              </a:spcAft>
              <a:defRPr/>
            </a:pPr>
            <a:r>
              <a:rPr lang="en-IE" dirty="0">
                <a:latin typeface="Calibri" charset="0"/>
              </a:rPr>
              <a:t>Unequal impact -  40%: </a:t>
            </a:r>
            <a:r>
              <a:rPr lang="en-IE" dirty="0" smtClean="0">
                <a:latin typeface="Calibri" charset="0"/>
              </a:rPr>
              <a:t>Bulgaria, Romania BUT </a:t>
            </a:r>
            <a:r>
              <a:rPr lang="en-IE" dirty="0">
                <a:latin typeface="Calibri" charset="0"/>
              </a:rPr>
              <a:t>15%: </a:t>
            </a:r>
            <a:r>
              <a:rPr lang="en-IE" dirty="0" smtClean="0">
                <a:latin typeface="Calibri" charset="0"/>
              </a:rPr>
              <a:t>Czech Rep., Netherlands </a:t>
            </a:r>
            <a:r>
              <a:rPr lang="en-IE" dirty="0">
                <a:latin typeface="Calibri" charset="0"/>
              </a:rPr>
              <a:t>, </a:t>
            </a:r>
            <a:r>
              <a:rPr lang="en-IE" dirty="0" smtClean="0">
                <a:latin typeface="Calibri" charset="0"/>
              </a:rPr>
              <a:t>Sweden</a:t>
            </a:r>
            <a:endParaRPr lang="en-IE" dirty="0">
              <a:latin typeface="Calibri" charset="0"/>
            </a:endParaRPr>
          </a:p>
          <a:p>
            <a:pPr defTabSz="444500">
              <a:lnSpc>
                <a:spcPct val="80000"/>
              </a:lnSpc>
              <a:spcBef>
                <a:spcPct val="5000"/>
              </a:spcBef>
              <a:spcAft>
                <a:spcPct val="30000"/>
              </a:spcAft>
              <a:defRPr/>
            </a:pPr>
            <a:r>
              <a:rPr lang="en-IE" dirty="0">
                <a:latin typeface="Calibri" charset="0"/>
              </a:rPr>
              <a:t>Worst hit groups - youth, children and families, but also </a:t>
            </a:r>
            <a:r>
              <a:rPr lang="en-IE" dirty="0" smtClean="0">
                <a:latin typeface="Calibri" charset="0"/>
              </a:rPr>
              <a:t>long term </a:t>
            </a:r>
            <a:r>
              <a:rPr lang="en-IE" dirty="0">
                <a:latin typeface="Calibri" charset="0"/>
              </a:rPr>
              <a:t>unemployed, migrants/ minorities</a:t>
            </a:r>
            <a:r>
              <a:rPr lang="en-IE" dirty="0" smtClean="0">
                <a:latin typeface="Calibri" charset="0"/>
              </a:rPr>
              <a:t>.</a:t>
            </a:r>
          </a:p>
          <a:p>
            <a:pPr defTabSz="444500">
              <a:lnSpc>
                <a:spcPct val="80000"/>
              </a:lnSpc>
              <a:spcBef>
                <a:spcPct val="5000"/>
              </a:spcBef>
              <a:spcAft>
                <a:spcPct val="30000"/>
              </a:spcAft>
              <a:defRPr/>
            </a:pPr>
            <a:r>
              <a:rPr lang="en-IE" dirty="0" smtClean="0">
                <a:latin typeface="Calibri" charset="0"/>
              </a:rPr>
              <a:t>Eviction and Homelessness on increase (e.g. Spain)</a:t>
            </a:r>
          </a:p>
          <a:p>
            <a:pPr defTabSz="444500">
              <a:lnSpc>
                <a:spcPct val="80000"/>
              </a:lnSpc>
              <a:spcBef>
                <a:spcPct val="5000"/>
              </a:spcBef>
              <a:spcAft>
                <a:spcPct val="30000"/>
              </a:spcAft>
              <a:defRPr/>
            </a:pPr>
            <a:r>
              <a:rPr lang="en-IE" dirty="0" smtClean="0">
                <a:latin typeface="Calibri" charset="0"/>
              </a:rPr>
              <a:t>Suicide on increase</a:t>
            </a:r>
          </a:p>
          <a:p>
            <a:pPr defTabSz="444500">
              <a:lnSpc>
                <a:spcPct val="80000"/>
              </a:lnSpc>
              <a:spcBef>
                <a:spcPct val="5000"/>
              </a:spcBef>
              <a:spcAft>
                <a:spcPct val="30000"/>
              </a:spcAft>
              <a:defRPr/>
            </a:pPr>
            <a:r>
              <a:rPr lang="en-IE" dirty="0" smtClean="0">
                <a:latin typeface="Calibri" charset="0"/>
              </a:rPr>
              <a:t>Poverty whilst employed: 1/3 of the poor</a:t>
            </a:r>
            <a:endParaRPr lang="en-IE" dirty="0">
              <a:latin typeface="Calibri" charset="0"/>
            </a:endParaRPr>
          </a:p>
          <a:p>
            <a:pPr marL="0" indent="0">
              <a:buNone/>
            </a:pPr>
            <a:r>
              <a:rPr lang="en-US" dirty="0" smtClean="0"/>
              <a:t>Ref.: (EAPN, 2012)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2BF59-40D6-E54A-9B61-88EF0DA03F7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70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….Did workers and poor caused the Crisis….?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Origin of global crisis in the financial sector</a:t>
            </a:r>
          </a:p>
          <a:p>
            <a:r>
              <a:rPr lang="en-US" dirty="0" smtClean="0"/>
              <a:t>National crisis triggered by global crisis</a:t>
            </a:r>
          </a:p>
          <a:p>
            <a:r>
              <a:rPr lang="en-US" dirty="0" smtClean="0"/>
              <a:t>Origin of national crises varies (e.g. housing market in Spain, poor monitoring and corruption in Greece)</a:t>
            </a:r>
          </a:p>
          <a:p>
            <a:r>
              <a:rPr lang="en-US" dirty="0" smtClean="0"/>
              <a:t>Large budget deficit in all countries? No</a:t>
            </a:r>
            <a:r>
              <a:rPr lang="en-US" dirty="0"/>
              <a:t>!</a:t>
            </a:r>
            <a:endParaRPr lang="en-US" dirty="0" smtClean="0"/>
          </a:p>
          <a:p>
            <a:r>
              <a:rPr lang="en-US" dirty="0" smtClean="0"/>
              <a:t>Are all EU countries in ‘crisis’? No!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2BF59-40D6-E54A-9B61-88EF0DA03F7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21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…Some Indicators…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5708117"/>
              </p:ext>
            </p:extLst>
          </p:nvPr>
        </p:nvGraphicFramePr>
        <p:xfrm>
          <a:off x="457200" y="2040482"/>
          <a:ext cx="8332905" cy="3333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7635"/>
                <a:gridCol w="2777635"/>
                <a:gridCol w="2777635"/>
              </a:tblGrid>
              <a:tr h="83335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Country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(Debt /GDP)</a:t>
                      </a:r>
                      <a:r>
                        <a:rPr lang="en-US" sz="2400" baseline="0" dirty="0" smtClean="0"/>
                        <a:t> 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(Budget Deficit/GDP) %</a:t>
                      </a:r>
                      <a:endParaRPr lang="en-US" sz="2400" dirty="0"/>
                    </a:p>
                  </a:txBody>
                  <a:tcPr/>
                </a:tc>
              </a:tr>
              <a:tr h="83335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Greece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150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10%</a:t>
                      </a:r>
                      <a:endParaRPr lang="en-US" sz="2400" dirty="0"/>
                    </a:p>
                  </a:txBody>
                  <a:tcPr/>
                </a:tc>
              </a:tr>
              <a:tr h="83335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Luxemburg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83335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Netherlands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2BF59-40D6-E54A-9B61-88EF0DA03F7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68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…Crisis…’Solutions’?...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Different causes….same solutions…</a:t>
            </a:r>
          </a:p>
          <a:p>
            <a:r>
              <a:rPr lang="en-US" dirty="0" smtClean="0"/>
              <a:t>Budget deficit to be cut below 3%...to zero</a:t>
            </a:r>
          </a:p>
          <a:p>
            <a:r>
              <a:rPr lang="en-US" dirty="0" smtClean="0"/>
              <a:t>Cuts in public expenditure:</a:t>
            </a:r>
          </a:p>
          <a:p>
            <a:pPr lvl="1"/>
            <a:r>
              <a:rPr lang="en-US" dirty="0" smtClean="0"/>
              <a:t>Health</a:t>
            </a:r>
          </a:p>
          <a:p>
            <a:pPr lvl="1"/>
            <a:r>
              <a:rPr lang="en-US" dirty="0" smtClean="0"/>
              <a:t>Education</a:t>
            </a:r>
          </a:p>
          <a:p>
            <a:pPr lvl="1"/>
            <a:r>
              <a:rPr lang="en-US" dirty="0" smtClean="0"/>
              <a:t>Social welfare</a:t>
            </a:r>
          </a:p>
          <a:p>
            <a:pPr lvl="1"/>
            <a:r>
              <a:rPr lang="en-US" dirty="0" smtClean="0"/>
              <a:t>Pension </a:t>
            </a:r>
          </a:p>
          <a:p>
            <a:pPr lvl="1"/>
            <a:r>
              <a:rPr lang="en-US" b="1" dirty="0" smtClean="0"/>
              <a:t>Bring MARKET back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2BF59-40D6-E54A-9B61-88EF0DA03F7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06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727</Words>
  <Application>Microsoft Office PowerPoint</Application>
  <PresentationFormat>Diavoorstelling (4:3)</PresentationFormat>
  <Paragraphs>122</Paragraphs>
  <Slides>12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Office Theme</vt:lpstr>
      <vt:lpstr>The Restructuration of the European Social Model </vt:lpstr>
      <vt:lpstr> European social model or national models?   </vt:lpstr>
      <vt:lpstr>  Common denominators of the social policies across EU   </vt:lpstr>
      <vt:lpstr>…from de-commodification to universalism…</vt:lpstr>
      <vt:lpstr>….Impact of Crisis…Unemployment…</vt:lpstr>
      <vt:lpstr>….Impact of Crisis…Poverty…</vt:lpstr>
      <vt:lpstr>….Did workers and poor caused the Crisis….?</vt:lpstr>
      <vt:lpstr>…Some Indicators…</vt:lpstr>
      <vt:lpstr>…Crisis…’Solutions’?...</vt:lpstr>
      <vt:lpstr>….Crisis….Social Agenda…</vt:lpstr>
      <vt:lpstr>….Crisis….Social Policy … (variation across EU)</vt:lpstr>
      <vt:lpstr>Are there any alternatives? </vt:lpstr>
    </vt:vector>
  </TitlesOfParts>
  <Company>ISS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Restructuration of the European Social Model</dc:title>
  <dc:creator>M Messkoub</dc:creator>
  <cp:lastModifiedBy>Michel</cp:lastModifiedBy>
  <cp:revision>26</cp:revision>
  <dcterms:created xsi:type="dcterms:W3CDTF">2012-11-15T05:25:48Z</dcterms:created>
  <dcterms:modified xsi:type="dcterms:W3CDTF">2012-11-15T12:15:27Z</dcterms:modified>
</cp:coreProperties>
</file>