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80" r:id="rId6"/>
    <p:sldId id="279" r:id="rId7"/>
    <p:sldId id="281" r:id="rId8"/>
    <p:sldId id="282" r:id="rId9"/>
    <p:sldId id="260" r:id="rId10"/>
    <p:sldId id="261" r:id="rId11"/>
    <p:sldId id="277" r:id="rId12"/>
    <p:sldId id="262" r:id="rId13"/>
    <p:sldId id="263" r:id="rId14"/>
    <p:sldId id="270" r:id="rId15"/>
    <p:sldId id="265" r:id="rId16"/>
    <p:sldId id="266" r:id="rId17"/>
    <p:sldId id="267" r:id="rId18"/>
    <p:sldId id="268" r:id="rId19"/>
    <p:sldId id="273" r:id="rId20"/>
    <p:sldId id="274" r:id="rId21"/>
    <p:sldId id="275" r:id="rId22"/>
    <p:sldId id="276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Wages and Salaries as Percentage </a:t>
            </a:r>
            <a:r>
              <a:rPr lang="en-US" sz="1600" baseline="0" dirty="0" smtClean="0"/>
              <a:t>of </a:t>
            </a:r>
            <a:r>
              <a:rPr lang="en-US" sz="1600" baseline="0" dirty="0"/>
              <a:t>National </a:t>
            </a:r>
            <a:r>
              <a:rPr lang="en-US" sz="1600" baseline="0" dirty="0" smtClean="0"/>
              <a:t>Income</a:t>
            </a:r>
            <a:endParaRPr lang="en-US" sz="1600" dirty="0"/>
          </a:p>
        </c:rich>
      </c:tx>
      <c:layout>
        <c:manualLayout>
          <c:xMode val="edge"/>
          <c:yMode val="edge"/>
          <c:x val="0.125526530587926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European Economies WR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Sheet1!$B$30:$C$30</c:f>
              <c:numCache>
                <c:formatCode>General</c:formatCode>
                <c:ptCount val="2"/>
                <c:pt idx="0">
                  <c:v>1980</c:v>
                </c:pt>
                <c:pt idx="1">
                  <c:v>2005</c:v>
                </c:pt>
              </c:numCache>
            </c:numRef>
          </c:cat>
          <c:val>
            <c:numRef>
              <c:f>Sheet1!$B$31:$C$31</c:f>
              <c:numCache>
                <c:formatCode>General</c:formatCode>
                <c:ptCount val="2"/>
                <c:pt idx="0">
                  <c:v>73.099999999999994</c:v>
                </c:pt>
                <c:pt idx="1">
                  <c:v>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712384"/>
        <c:axId val="98631680"/>
      </c:barChart>
      <c:catAx>
        <c:axId val="28971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r-FR"/>
          </a:p>
        </c:txPr>
        <c:crossAx val="98631680"/>
        <c:crosses val="autoZero"/>
        <c:auto val="1"/>
        <c:lblAlgn val="ctr"/>
        <c:lblOffset val="100"/>
        <c:noMultiLvlLbl val="0"/>
      </c:catAx>
      <c:valAx>
        <c:axId val="9863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289712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400" dirty="0" smtClean="0"/>
              <a:t>Gross</a:t>
            </a:r>
            <a:r>
              <a:rPr lang="en-US" sz="1400" baseline="0" dirty="0" smtClean="0"/>
              <a:t> </a:t>
            </a:r>
            <a:r>
              <a:rPr lang="en-US" sz="1400" dirty="0" smtClean="0"/>
              <a:t>Profits</a:t>
            </a:r>
            <a:r>
              <a:rPr lang="en-US" sz="1400" baseline="0" dirty="0" smtClean="0"/>
              <a:t> as percentage of </a:t>
            </a:r>
            <a:r>
              <a:rPr lang="en-US" sz="1400" dirty="0" smtClean="0"/>
              <a:t>National Income</a:t>
            </a:r>
            <a:endParaRPr lang="en-US" sz="1400" dirty="0"/>
          </a:p>
        </c:rich>
      </c:tx>
      <c:layout>
        <c:manualLayout>
          <c:xMode val="edge"/>
          <c:yMode val="edge"/>
          <c:x val="0.16148600174978128"/>
          <c:y val="4.166666666666666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European Economies PR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Sheet2!$B$1:$C$2</c:f>
              <c:strCache>
                <c:ptCount val="2"/>
                <c:pt idx="0">
                  <c:v>1980</c:v>
                </c:pt>
                <c:pt idx="1">
                  <c:v>2005</c:v>
                </c:pt>
              </c:strCache>
            </c:strRef>
          </c:cat>
          <c:val>
            <c:numRef>
              <c:f>Sheet2!$B$3:$C$3</c:f>
              <c:numCache>
                <c:formatCode>General</c:formatCode>
                <c:ptCount val="2"/>
                <c:pt idx="0">
                  <c:v>26.9</c:v>
                </c:pt>
                <c:pt idx="1">
                  <c:v>36.4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59168"/>
        <c:axId val="103560704"/>
      </c:barChart>
      <c:catAx>
        <c:axId val="10355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3560704"/>
        <c:crosses val="autoZero"/>
        <c:auto val="1"/>
        <c:lblAlgn val="ctr"/>
        <c:lblOffset val="100"/>
        <c:noMultiLvlLbl val="0"/>
      </c:catAx>
      <c:valAx>
        <c:axId val="10356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55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 rtl="0">
        <a:defRPr lang="en-GB" sz="16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Sheet1!$I$10</c:f>
              <c:strCache>
                <c:ptCount val="1"/>
                <c:pt idx="0">
                  <c:v>EU5</c:v>
                </c:pt>
              </c:strCache>
            </c:strRef>
          </c:tx>
          <c:marker>
            <c:symbol val="none"/>
          </c:marker>
          <c:cat>
            <c:strRef>
              <c:f>Sheet1!$J$9:$N$9</c:f>
              <c:strCache>
                <c:ptCount val="5"/>
                <c:pt idx="0">
                  <c:v>1980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2009*</c:v>
                </c:pt>
              </c:strCache>
            </c:strRef>
          </c:cat>
          <c:val>
            <c:numRef>
              <c:f>Sheet1!$J$10:$N$10</c:f>
              <c:numCache>
                <c:formatCode>General</c:formatCode>
                <c:ptCount val="5"/>
                <c:pt idx="0">
                  <c:v>43.2</c:v>
                </c:pt>
                <c:pt idx="1">
                  <c:v>38.6</c:v>
                </c:pt>
                <c:pt idx="2">
                  <c:v>36.5</c:v>
                </c:pt>
                <c:pt idx="3">
                  <c:v>36</c:v>
                </c:pt>
                <c:pt idx="4">
                  <c:v>28.6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Sheet1!$I$11</c:f>
              <c:strCache>
                <c:ptCount val="1"/>
                <c:pt idx="0">
                  <c:v>EU10</c:v>
                </c:pt>
              </c:strCache>
            </c:strRef>
          </c:tx>
          <c:marker>
            <c:symbol val="none"/>
          </c:marker>
          <c:cat>
            <c:strRef>
              <c:f>Sheet1!$J$9:$N$9</c:f>
              <c:strCache>
                <c:ptCount val="5"/>
                <c:pt idx="0">
                  <c:v>1980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2009*</c:v>
                </c:pt>
              </c:strCache>
            </c:strRef>
          </c:cat>
          <c:val>
            <c:numRef>
              <c:f>Sheet1!$J$11:$N$11</c:f>
              <c:numCache>
                <c:formatCode>General</c:formatCode>
                <c:ptCount val="5"/>
                <c:pt idx="0">
                  <c:v>42.8</c:v>
                </c:pt>
                <c:pt idx="1">
                  <c:v>37</c:v>
                </c:pt>
                <c:pt idx="2">
                  <c:v>34.299999999999997</c:v>
                </c:pt>
                <c:pt idx="3">
                  <c:v>32.299999999999997</c:v>
                </c:pt>
                <c:pt idx="4">
                  <c:v>25.2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Sheet1!$I$12</c:f>
              <c:strCache>
                <c:ptCount val="1"/>
                <c:pt idx="0">
                  <c:v>EU8</c:v>
                </c:pt>
              </c:strCache>
            </c:strRef>
          </c:tx>
          <c:marker>
            <c:symbol val="none"/>
          </c:marker>
          <c:cat>
            <c:strRef>
              <c:f>Sheet1!$J$9:$N$9</c:f>
              <c:strCache>
                <c:ptCount val="5"/>
                <c:pt idx="0">
                  <c:v>1980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2009*</c:v>
                </c:pt>
              </c:strCache>
            </c:strRef>
          </c:cat>
          <c:val>
            <c:numRef>
              <c:f>Sheet1!$J$12:$N$12</c:f>
              <c:numCache>
                <c:formatCode>General</c:formatCode>
                <c:ptCount val="5"/>
                <c:pt idx="2">
                  <c:v>31.1</c:v>
                </c:pt>
                <c:pt idx="3">
                  <c:v>28.3</c:v>
                </c:pt>
                <c:pt idx="4">
                  <c:v>19.100000000000001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43168"/>
        <c:axId val="116344704"/>
      </c:lineChart>
      <c:catAx>
        <c:axId val="116343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6344704"/>
        <c:crosses val="autoZero"/>
        <c:auto val="1"/>
        <c:lblAlgn val="ctr"/>
        <c:lblOffset val="100"/>
        <c:noMultiLvlLbl val="0"/>
      </c:catAx>
      <c:valAx>
        <c:axId val="11634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34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22666958296882"/>
          <c:y val="0.4035329055937929"/>
          <c:w val="9.2600490910858368E-2"/>
          <c:h val="0.192934188812414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64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3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9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9BAA-3B25-4A40-B86F-7691FDB813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C937-AF59-4ED8-BCA8-11F36A781C5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7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C484-549F-46C6-9242-8DD33B6DE7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5B9A-A914-426E-B01D-DCB0C4C219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9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2AD09-55FC-4F69-BD95-D0E4D6C3972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39F1-AA54-44E9-8E18-926F565AD1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3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C747-2A89-4E34-8B62-4E5AA1F5BA4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0897-680D-445A-BAE8-B8ED533CF6F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7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A4A7-CD42-470B-839B-08CEE2332B8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A35F-F487-4754-9D4E-54E42FAE12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58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BD60-F0C1-4DBB-B047-D47B137437A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D3840-1456-43E1-B1BC-2130146706A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4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3F-F119-4775-A76A-FC20FF3A6A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BA9C-1318-443A-97B3-750A03CCC96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50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6D8F-6880-4092-A909-3BB343FA330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237C-E32F-4ADB-B5AE-194A7407405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3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16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7EAD-3775-4A05-8D36-309E47F69B1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0B3E-39E6-4ABA-9B9E-9A961C48D1F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3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469EB-9D30-474E-9CB1-F816D8F37A1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4F3E-6C33-4DF1-A5F6-4505ABFD729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9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C57D-65A4-461A-91AD-F6432086E01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386C-3501-4549-BD3A-96129B82202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7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5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7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8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3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C1B6-7EBF-4D3A-822C-A5FF35C969BE}" type="datetimeFigureOut">
              <a:rPr lang="en-GB" smtClean="0"/>
              <a:t>15/11/2012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F247-D9C1-4701-98DB-24C15F6DB8F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43051-A22B-42A6-B2B6-1497436B867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6A563C-38A4-4031-B494-8AA0FF40E00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Alliances Against Poverty</a:t>
            </a:r>
            <a:br>
              <a:rPr lang="en-GB" dirty="0" smtClean="0"/>
            </a:br>
            <a:r>
              <a:rPr lang="en-GB" dirty="0" smtClean="0"/>
              <a:t>November Conference, Brussels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568952" cy="263914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Pre-Conditions for a Transformative Agenda in Social and Employment Policy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Jeremy Leaman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(Loughborough University, UK; EuroMemo Group; J.Leaman@lboro.ac.uk)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7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Preconditions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/>
          <a:lstStyle/>
          <a:p>
            <a:r>
              <a:rPr lang="en-GB" dirty="0" smtClean="0"/>
              <a:t>Strategic </a:t>
            </a:r>
            <a:r>
              <a:rPr lang="en-GB" dirty="0"/>
              <a:t>alliance of progressive forces to match interest lobbies of capital, built around commitment to the centrality of </a:t>
            </a:r>
            <a:r>
              <a:rPr lang="en-GB" b="1" dirty="0"/>
              <a:t>public goods </a:t>
            </a:r>
            <a:r>
              <a:rPr lang="en-GB" dirty="0"/>
              <a:t>to social cohesion and the </a:t>
            </a:r>
            <a:r>
              <a:rPr lang="en-GB" b="1" dirty="0"/>
              <a:t>‘courageous state’ </a:t>
            </a:r>
            <a:r>
              <a:rPr lang="en-GB" dirty="0" smtClean="0"/>
              <a:t>(Richard Murphy) &gt;&gt; Encouraging:</a:t>
            </a:r>
          </a:p>
          <a:p>
            <a:r>
              <a:rPr lang="en-GB" dirty="0" smtClean="0"/>
              <a:t>International Cooperation and Solidarity</a:t>
            </a:r>
          </a:p>
          <a:p>
            <a:r>
              <a:rPr lang="en-GB" dirty="0" smtClean="0"/>
              <a:t>A Trans-National Politics to Match transnational capital, committed to</a:t>
            </a:r>
          </a:p>
          <a:p>
            <a:r>
              <a:rPr lang="en-GB" dirty="0" smtClean="0"/>
              <a:t>Regulation and Harmonisation (to decent levels)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37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preconditions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/>
          <a:lstStyle/>
          <a:p>
            <a:r>
              <a:rPr lang="en-GB" dirty="0" smtClean="0"/>
              <a:t>Prioritisation of economic recovery over fiscal consolidation, c.f. post-war debt reduction</a:t>
            </a:r>
          </a:p>
          <a:p>
            <a:r>
              <a:rPr lang="en-GB" dirty="0" smtClean="0"/>
              <a:t>Control of strategic gate-keepers in finance, extractive industries, retail </a:t>
            </a:r>
            <a:r>
              <a:rPr lang="en-GB" dirty="0" err="1" smtClean="0"/>
              <a:t>monopsonies</a:t>
            </a:r>
            <a:endParaRPr lang="en-GB" dirty="0" smtClean="0"/>
          </a:p>
          <a:p>
            <a:r>
              <a:rPr lang="en-GB" dirty="0" smtClean="0"/>
              <a:t>Primacy of qualitative growth and full employment</a:t>
            </a:r>
          </a:p>
          <a:p>
            <a:r>
              <a:rPr lang="en-GB" dirty="0" smtClean="0"/>
              <a:t>Reduction of demand asymmetries in EU/ EU17, convergence through </a:t>
            </a:r>
            <a:r>
              <a:rPr lang="en-GB" b="1" dirty="0" smtClean="0"/>
              <a:t>Fiscal and Clearing Union</a:t>
            </a:r>
          </a:p>
          <a:p>
            <a:r>
              <a:rPr lang="en-GB" dirty="0" smtClean="0"/>
              <a:t>Reduction In Disparities Of </a:t>
            </a:r>
            <a:r>
              <a:rPr lang="en-GB" b="1" dirty="0" smtClean="0"/>
              <a:t>MARKET INCOME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8188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Socio-cultural preconditions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2514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New expectations of what ‘stable growth’ means</a:t>
            </a:r>
          </a:p>
          <a:p>
            <a:r>
              <a:rPr lang="en-GB" dirty="0" smtClean="0"/>
              <a:t>Lower expectations of rates of return: addiction of pension and investment funds to Ponzi-capitalism</a:t>
            </a:r>
          </a:p>
          <a:p>
            <a:r>
              <a:rPr lang="en-GB" dirty="0" smtClean="0"/>
              <a:t>Reduction in private debt as vehicle for growth &gt;</a:t>
            </a:r>
          </a:p>
          <a:p>
            <a:r>
              <a:rPr lang="en-GB" dirty="0" smtClean="0"/>
              <a:t>State debt historically reactive (Figure next slide)</a:t>
            </a:r>
          </a:p>
          <a:p>
            <a:r>
              <a:rPr lang="en-GB" dirty="0" smtClean="0"/>
              <a:t>Cultivation of consensus concerning public goods and taxation as necessary conditions for social cohesion and civilization (Wendell Holmes, Adolph Wagner)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36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debt is reactive, not primary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344815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25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Fiscal Preconditions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en-GB" dirty="0" smtClean="0"/>
              <a:t>Social policy without a coherent fiscal policy is not feasible OR</a:t>
            </a:r>
          </a:p>
          <a:p>
            <a:r>
              <a:rPr lang="en-GB" dirty="0" smtClean="0"/>
              <a:t>NL dismantling of public social provision is pre-programmed by weak fiscal culture</a:t>
            </a:r>
          </a:p>
          <a:p>
            <a:r>
              <a:rPr lang="en-GB" dirty="0" smtClean="0"/>
              <a:t>EU Fiscal Policy: an object lesson in failure in the face of Globalisation, MNCs and the MS as ‘competition states’ where:</a:t>
            </a:r>
          </a:p>
          <a:p>
            <a:r>
              <a:rPr lang="en-GB" dirty="0" smtClean="0"/>
              <a:t>Tax reductions are deployed as supply-side inducements to MNCs and HNWIs (high net-worth individuals)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8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History of EU Non-Harmonisation of Taxation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 smtClean="0"/>
              <a:t>Acquis</a:t>
            </a:r>
            <a:r>
              <a:rPr lang="en-GB" i="1" dirty="0" smtClean="0"/>
              <a:t> </a:t>
            </a:r>
            <a:r>
              <a:rPr lang="en-GB" dirty="0" smtClean="0"/>
              <a:t>tax harmonisation only affects VAT</a:t>
            </a:r>
          </a:p>
          <a:p>
            <a:r>
              <a:rPr lang="en-GB" dirty="0" smtClean="0"/>
              <a:t>No established commitment to progressive income tax</a:t>
            </a:r>
          </a:p>
          <a:p>
            <a:r>
              <a:rPr lang="en-GB" dirty="0" smtClean="0"/>
              <a:t>No established standards of taxable income or assets</a:t>
            </a:r>
          </a:p>
          <a:p>
            <a:r>
              <a:rPr lang="en-GB" dirty="0" smtClean="0"/>
              <a:t>No established minimum/ maximum rates of direct taxation . The Result is &gt;&gt;</a:t>
            </a:r>
          </a:p>
          <a:p>
            <a:r>
              <a:rPr lang="en-GB" dirty="0" smtClean="0"/>
              <a:t>Tax and regulatory arbitrage by MNCs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35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Tax Competition Accelerates after 1990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GB" dirty="0" smtClean="0"/>
              <a:t>No tax </a:t>
            </a:r>
            <a:r>
              <a:rPr lang="en-GB" dirty="0" err="1" smtClean="0"/>
              <a:t>conditionalities</a:t>
            </a:r>
            <a:r>
              <a:rPr lang="en-GB" dirty="0" smtClean="0"/>
              <a:t> in Copenhagen Criteria beyond VAT and some excise duties</a:t>
            </a:r>
          </a:p>
          <a:p>
            <a:r>
              <a:rPr lang="en-GB" dirty="0" smtClean="0"/>
              <a:t>EU ignored move to flat tax regimes in pre-accession Baltic states 1994/95 and the sharp reductions in corporation tax throughout CEE</a:t>
            </a:r>
          </a:p>
          <a:p>
            <a:r>
              <a:rPr lang="en-GB" dirty="0" smtClean="0"/>
              <a:t>Irish tax ‘piracy’ only began after 2000 &gt;&gt;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72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Corporation Tax Rates 1980-2009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4412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22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Asymmetries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5144"/>
          </a:xfrm>
        </p:spPr>
        <p:txBody>
          <a:bodyPr/>
          <a:lstStyle/>
          <a:p>
            <a:r>
              <a:rPr lang="en-GB" dirty="0" smtClean="0"/>
              <a:t>All EU countries affected by shift from direct to indirect taxation and a gradual decline in tax ratios (as % of GDP)</a:t>
            </a:r>
          </a:p>
          <a:p>
            <a:r>
              <a:rPr lang="en-GB" dirty="0" smtClean="0"/>
              <a:t>CEECs are characterised by both heavy reliance on indirect taxes and lower average tax ratios</a:t>
            </a:r>
          </a:p>
          <a:p>
            <a:r>
              <a:rPr lang="en-GB" dirty="0"/>
              <a:t>R</a:t>
            </a:r>
            <a:r>
              <a:rPr lang="en-GB" dirty="0" smtClean="0"/>
              <a:t>ESULT: a) lower resistance to shocks and reduced ability to redistribute; b) some countries are chronically vulnerable to shocks and to pressure on social expenditure; c) capital imports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02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of Failure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GB" dirty="0"/>
              <a:t>Without fiscal convergence and strengthened public finances, the European </a:t>
            </a:r>
            <a:r>
              <a:rPr lang="en-GB" dirty="0" smtClean="0"/>
              <a:t>(social) project </a:t>
            </a:r>
            <a:r>
              <a:rPr lang="en-GB" dirty="0"/>
              <a:t>is doomed </a:t>
            </a:r>
            <a:endParaRPr lang="en-GB" dirty="0" smtClean="0"/>
          </a:p>
          <a:p>
            <a:r>
              <a:rPr lang="en-GB" dirty="0" smtClean="0"/>
              <a:t>Requirements for change/ recommendations:</a:t>
            </a:r>
          </a:p>
          <a:p>
            <a:r>
              <a:rPr lang="en-GB" dirty="0" smtClean="0"/>
              <a:t>1) Commitment to progressive taxation</a:t>
            </a:r>
          </a:p>
          <a:p>
            <a:r>
              <a:rPr lang="en-GB" dirty="0" smtClean="0"/>
              <a:t>2) Harmonisation of scales of progression</a:t>
            </a:r>
          </a:p>
          <a:p>
            <a:r>
              <a:rPr lang="en-GB" dirty="0" smtClean="0"/>
              <a:t>3) Harmonisation of PIT and CT rates</a:t>
            </a:r>
          </a:p>
          <a:p>
            <a:r>
              <a:rPr lang="en-GB" dirty="0" smtClean="0"/>
              <a:t>4) Shared standards for calculating tax bases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72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Critical Juncture in Development of the ‘social state’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‘European social model has already gone’ </a:t>
            </a:r>
            <a:r>
              <a:rPr lang="en-GB" dirty="0" smtClean="0"/>
              <a:t>Mario </a:t>
            </a:r>
            <a:r>
              <a:rPr lang="en-GB" dirty="0" err="1" smtClean="0"/>
              <a:t>Draghi</a:t>
            </a:r>
            <a:r>
              <a:rPr lang="en-GB" dirty="0" smtClean="0"/>
              <a:t> (</a:t>
            </a:r>
            <a:r>
              <a:rPr lang="en-GB" i="1" dirty="0" smtClean="0"/>
              <a:t>Wall </a:t>
            </a:r>
            <a:r>
              <a:rPr lang="en-GB" i="1" dirty="0"/>
              <a:t>Street Journal</a:t>
            </a:r>
            <a:r>
              <a:rPr lang="en-GB" dirty="0"/>
              <a:t> 24.2 2012). </a:t>
            </a:r>
            <a:endParaRPr lang="en-GB" dirty="0" smtClean="0"/>
          </a:p>
          <a:p>
            <a:r>
              <a:rPr lang="en-GB" dirty="0" smtClean="0"/>
              <a:t>Exaggerated but significant restatement of neo-liberal intent</a:t>
            </a:r>
          </a:p>
          <a:p>
            <a:r>
              <a:rPr lang="en-GB" dirty="0" smtClean="0"/>
              <a:t>Europe remains the socially and fiscally most committed region, yet its systems have been under attack since the 1970s</a:t>
            </a:r>
          </a:p>
          <a:p>
            <a:r>
              <a:rPr lang="en-GB" dirty="0" err="1" smtClean="0"/>
              <a:t>Delors</a:t>
            </a:r>
            <a:r>
              <a:rPr lang="en-GB" dirty="0" smtClean="0"/>
              <a:t>’ vision of social dimension to cushion effects of Single Market now largely rhetoric</a:t>
            </a:r>
          </a:p>
          <a:p>
            <a:r>
              <a:rPr lang="en-GB" dirty="0"/>
              <a:t>W</a:t>
            </a:r>
            <a:r>
              <a:rPr lang="en-GB" dirty="0" smtClean="0"/>
              <a:t>elfare costs remain prime target of NL attack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Harmonisation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5) Commitment to transparency, country-by country-reporting, formulary apportionment</a:t>
            </a:r>
          </a:p>
          <a:p>
            <a:r>
              <a:rPr lang="en-GB" dirty="0" smtClean="0"/>
              <a:t>6) Bi-lateral deals with secrecy jurisdictions should be rescinded (UK, Germany with </a:t>
            </a:r>
            <a:r>
              <a:rPr lang="en-GB" dirty="0" err="1" smtClean="0"/>
              <a:t>Switz</a:t>
            </a:r>
            <a:r>
              <a:rPr lang="en-GB" dirty="0" smtClean="0"/>
              <a:t>)</a:t>
            </a:r>
          </a:p>
          <a:p>
            <a:r>
              <a:rPr lang="en-GB" dirty="0" smtClean="0"/>
              <a:t>7) Tax-avoidance  should be outlawed and Tax Havens in Europe and overseas put out of business</a:t>
            </a:r>
          </a:p>
          <a:p>
            <a:r>
              <a:rPr lang="en-GB" dirty="0" smtClean="0"/>
              <a:t>8) Harmonisation of European wealth taxes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030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Harmonisation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9) Removal of the anomaly of non-taxation of aircraft fuel</a:t>
            </a:r>
          </a:p>
          <a:p>
            <a:r>
              <a:rPr lang="en-GB" dirty="0" smtClean="0"/>
              <a:t>10) Tax competition and ‘tax poaching’ should be eliminated</a:t>
            </a:r>
          </a:p>
          <a:p>
            <a:r>
              <a:rPr lang="en-GB" dirty="0" smtClean="0"/>
              <a:t>11) Stability and Growth Pact/ Fiscal Pact should be reformed to prioritise convergence of member states’ productivity and external balances</a:t>
            </a:r>
          </a:p>
          <a:p>
            <a:r>
              <a:rPr lang="en-GB" dirty="0" smtClean="0"/>
              <a:t>12) Reform of the ECB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296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ull employment is a primary public good</a:t>
            </a:r>
          </a:p>
          <a:p>
            <a:r>
              <a:rPr lang="en-GB" dirty="0" smtClean="0"/>
              <a:t>End to the scourge of youth unemployment and the ‘wage scar’</a:t>
            </a:r>
          </a:p>
          <a:p>
            <a:r>
              <a:rPr lang="en-GB" dirty="0" smtClean="0"/>
              <a:t>Convergence to higher participation ratios via expansion of childcare and pensionable parenthood (as public goods)</a:t>
            </a:r>
          </a:p>
          <a:p>
            <a:r>
              <a:rPr lang="en-GB" dirty="0" smtClean="0"/>
              <a:t>Expansion of training and re-training to establish critical mass of skill (craft skills as source self-esteem)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09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Reverse decline in Investment Ratio</a:t>
            </a:r>
          </a:p>
          <a:p>
            <a:r>
              <a:rPr lang="en-GB" dirty="0" smtClean="0"/>
              <a:t>Prioritise education, training and skills as ‘social capital’</a:t>
            </a:r>
          </a:p>
          <a:p>
            <a:r>
              <a:rPr lang="en-GB" dirty="0" smtClean="0"/>
              <a:t>Prioritise public infrastructure</a:t>
            </a:r>
          </a:p>
          <a:p>
            <a:r>
              <a:rPr lang="en-GB" dirty="0" smtClean="0"/>
              <a:t>Sustainable technologies</a:t>
            </a:r>
          </a:p>
          <a:p>
            <a:r>
              <a:rPr lang="en-GB" dirty="0" smtClean="0"/>
              <a:t>Low carbon transport systems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44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Reduce Democratic Deficits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/>
          <a:lstStyle/>
          <a:p>
            <a:r>
              <a:rPr lang="en-GB" dirty="0" smtClean="0"/>
              <a:t>Establish answerability of key institutions (Commission, European Central Bank)</a:t>
            </a:r>
          </a:p>
          <a:p>
            <a:r>
              <a:rPr lang="en-GB" dirty="0" smtClean="0"/>
              <a:t>Empower European </a:t>
            </a:r>
            <a:r>
              <a:rPr lang="en-GB" dirty="0"/>
              <a:t>Parliament BUT </a:t>
            </a:r>
            <a:r>
              <a:rPr lang="en-GB" dirty="0" smtClean="0"/>
              <a:t>ALSO</a:t>
            </a:r>
          </a:p>
          <a:p>
            <a:r>
              <a:rPr lang="en-GB" dirty="0" smtClean="0"/>
              <a:t>End the ignorance of elites through the promotion of a critical and active civil society</a:t>
            </a:r>
          </a:p>
          <a:p>
            <a:r>
              <a:rPr lang="en-GB" dirty="0" smtClean="0"/>
              <a:t>‘Our ignorance is their power’</a:t>
            </a:r>
          </a:p>
          <a:p>
            <a:r>
              <a:rPr lang="en-GB" dirty="0" smtClean="0"/>
              <a:t>‘Our understanding is our power’</a:t>
            </a:r>
          </a:p>
          <a:p>
            <a:r>
              <a:rPr lang="en-GB" dirty="0" smtClean="0"/>
              <a:t>Evidence of that influence: Andrew Haldane (Bank of England) honoured </a:t>
            </a:r>
            <a:r>
              <a:rPr lang="en-GB" smtClean="0"/>
              <a:t>Occupy movement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04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Crisis as ‘opportunity’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Opportunity of Keynesian renaissance thwarted by embedded NL </a:t>
            </a:r>
            <a:r>
              <a:rPr lang="en-GB" dirty="0" err="1" smtClean="0"/>
              <a:t>demonisation</a:t>
            </a:r>
            <a:r>
              <a:rPr lang="en-GB" dirty="0" smtClean="0"/>
              <a:t> of state debt  Thus &gt;&gt;&gt;</a:t>
            </a:r>
          </a:p>
          <a:p>
            <a:r>
              <a:rPr lang="en-GB" dirty="0" smtClean="0"/>
              <a:t>Sovereign debt ‘crisis’ became opportunity to continue the weakening of the social state through</a:t>
            </a:r>
          </a:p>
          <a:p>
            <a:r>
              <a:rPr lang="en-GB" dirty="0" smtClean="0"/>
              <a:t>a) The commodification of key services:</a:t>
            </a:r>
          </a:p>
          <a:p>
            <a:r>
              <a:rPr lang="en-GB" dirty="0" smtClean="0"/>
              <a:t>b) Privatisation, outsourcing, ‘competition’ </a:t>
            </a:r>
          </a:p>
          <a:p>
            <a:r>
              <a:rPr lang="en-GB" dirty="0" smtClean="0"/>
              <a:t>However: a) NL objectives not yet fully realised and</a:t>
            </a:r>
          </a:p>
          <a:p>
            <a:r>
              <a:rPr lang="en-GB" dirty="0" smtClean="0"/>
              <a:t>b) are causing </a:t>
            </a:r>
            <a:r>
              <a:rPr lang="en-GB" dirty="0"/>
              <a:t> </a:t>
            </a:r>
            <a:r>
              <a:rPr lang="en-GB" dirty="0" smtClean="0"/>
              <a:t>long-term economic damage and generating strong opposition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11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Persistence of Delusion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/>
          <a:lstStyle/>
          <a:p>
            <a:r>
              <a:rPr lang="en-GB" dirty="0" smtClean="0"/>
              <a:t>Fatal cocktail of capital market deregulation, monetarism and neo-liberal supply-</a:t>
            </a:r>
            <a:r>
              <a:rPr lang="en-GB" dirty="0" err="1" smtClean="0"/>
              <a:t>sidism</a:t>
            </a:r>
            <a:r>
              <a:rPr lang="en-GB" dirty="0" smtClean="0"/>
              <a:t> has ‘deformed’ Europe (</a:t>
            </a:r>
            <a:r>
              <a:rPr lang="en-GB" dirty="0" err="1" smtClean="0"/>
              <a:t>Jörg</a:t>
            </a:r>
            <a:r>
              <a:rPr lang="en-GB" dirty="0" smtClean="0"/>
              <a:t> </a:t>
            </a:r>
            <a:r>
              <a:rPr lang="en-GB" dirty="0" err="1" smtClean="0"/>
              <a:t>Huffschmid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‘decoupled’ monetary from real accumulation (</a:t>
            </a:r>
            <a:r>
              <a:rPr lang="en-GB" dirty="0" err="1" smtClean="0"/>
              <a:t>Altvater</a:t>
            </a:r>
            <a:r>
              <a:rPr lang="en-GB" dirty="0" smtClean="0"/>
              <a:t>)</a:t>
            </a:r>
          </a:p>
          <a:p>
            <a:r>
              <a:rPr lang="en-GB" dirty="0" smtClean="0"/>
              <a:t>Generated boundless ‘liquidity factories (</a:t>
            </a:r>
            <a:r>
              <a:rPr lang="en-GB" dirty="0" err="1" smtClean="0"/>
              <a:t>K.Philips</a:t>
            </a:r>
            <a:r>
              <a:rPr lang="en-GB" dirty="0" smtClean="0"/>
              <a:t>)</a:t>
            </a:r>
          </a:p>
          <a:p>
            <a:r>
              <a:rPr lang="en-GB" dirty="0" smtClean="0"/>
              <a:t>Promoted an unprecedented redistribution of gross (market) income in favour of capital, thus:</a:t>
            </a:r>
          </a:p>
          <a:p>
            <a:r>
              <a:rPr lang="en-GB" dirty="0" smtClean="0"/>
              <a:t>Compounding need for state remedial transfers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18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26170"/>
          </a:xfrm>
        </p:spPr>
        <p:txBody>
          <a:bodyPr/>
          <a:lstStyle/>
          <a:p>
            <a:r>
              <a:rPr lang="en-GB" sz="3200" dirty="0" smtClean="0"/>
              <a:t>Inequality in European Economies</a:t>
            </a:r>
            <a:br>
              <a:rPr lang="en-GB" sz="3200" dirty="0" smtClean="0"/>
            </a:br>
            <a:r>
              <a:rPr lang="en-GB" sz="3200" dirty="0" smtClean="0"/>
              <a:t>Distribution of National Income 1980-2005 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9100396"/>
              </p:ext>
            </p:extLst>
          </p:nvPr>
        </p:nvGraphicFramePr>
        <p:xfrm>
          <a:off x="755576" y="2132856"/>
          <a:ext cx="38122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1886773"/>
              </p:ext>
            </p:extLst>
          </p:nvPr>
        </p:nvGraphicFramePr>
        <p:xfrm>
          <a:off x="4648200" y="1988840"/>
          <a:ext cx="38122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C0897-680D-445A-BAE8-B8ED533CF6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6279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Gross Wages Ratio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16279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Gross Profits Ratio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7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Logical Fallacy of Neo-Liberalism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B9A-A914-426E-B01D-DCB0C4C219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62975" cy="525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13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Neo-Liberal De-Accumulation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B9A-A914-426E-B01D-DCB0C4C219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9835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4127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UK: Ratio of Net Assets to Annual GDP 1920-2008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6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to progressive forces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 need to Halt the ‘deformation of Europe’ through neo-liberalism</a:t>
            </a:r>
          </a:p>
          <a:p>
            <a:r>
              <a:rPr lang="en-GB" dirty="0" smtClean="0"/>
              <a:t>Defend and protect surviving elements of social provision</a:t>
            </a:r>
          </a:p>
          <a:p>
            <a:r>
              <a:rPr lang="en-GB" dirty="0" smtClean="0"/>
              <a:t>Maintain and restore the social state as badge of European civilization </a:t>
            </a:r>
          </a:p>
          <a:p>
            <a:r>
              <a:rPr lang="en-GB" dirty="0" smtClean="0"/>
              <a:t>Re-establish the ambition to create a pan-European architecture/ set of norms based on social justice, international solidarity and the right to secure employment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08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Preconditions for Transformative </a:t>
            </a:r>
            <a:r>
              <a:rPr lang="en-GB" dirty="0"/>
              <a:t>A</a:t>
            </a:r>
            <a:r>
              <a:rPr lang="en-GB" dirty="0" smtClean="0"/>
              <a:t>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Societal change engineered by Neo-liberalism is multi-dimensional</a:t>
            </a:r>
          </a:p>
          <a:p>
            <a:r>
              <a:rPr lang="en-GB" sz="4000" dirty="0" smtClean="0"/>
              <a:t>Reversal thus requires holistic solution</a:t>
            </a:r>
          </a:p>
          <a:p>
            <a:r>
              <a:rPr lang="en-GB" sz="4000" dirty="0" smtClean="0"/>
              <a:t>Not just choice of new technocratic policy-mix</a:t>
            </a:r>
          </a:p>
          <a:p>
            <a:r>
              <a:rPr lang="en-GB" sz="4000" dirty="0"/>
              <a:t>Preconditions are thus political, economic and cultural </a:t>
            </a:r>
          </a:p>
          <a:p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217128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1116</Words>
  <Application>Microsoft Office PowerPoint</Application>
  <PresentationFormat>Diavoorstelling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26" baseType="lpstr">
      <vt:lpstr>Office Theme</vt:lpstr>
      <vt:lpstr>Default Theme</vt:lpstr>
      <vt:lpstr>Alliances Against Poverty November Conference, Brussels</vt:lpstr>
      <vt:lpstr>Critical Juncture in Development of the ‘social state’</vt:lpstr>
      <vt:lpstr>Crisis as ‘opportunity’</vt:lpstr>
      <vt:lpstr>Persistence of Delusion</vt:lpstr>
      <vt:lpstr>Inequality in European Economies Distribution of National Income 1980-2005 </vt:lpstr>
      <vt:lpstr>Logical Fallacy of Neo-Liberalism</vt:lpstr>
      <vt:lpstr>Neo-Liberal De-Accumulation</vt:lpstr>
      <vt:lpstr>Challenge to progressive forces</vt:lpstr>
      <vt:lpstr>Preconditions for Transformative Agenda</vt:lpstr>
      <vt:lpstr>Political Preconditions</vt:lpstr>
      <vt:lpstr>Economic preconditions</vt:lpstr>
      <vt:lpstr>Socio-cultural preconditions</vt:lpstr>
      <vt:lpstr>State debt is reactive, not primary</vt:lpstr>
      <vt:lpstr>Fiscal Preconditions</vt:lpstr>
      <vt:lpstr>History of EU Non-Harmonisation of Taxation</vt:lpstr>
      <vt:lpstr>Tax Competition Accelerates after 1990</vt:lpstr>
      <vt:lpstr>Corporation Tax Rates 1980-2009</vt:lpstr>
      <vt:lpstr>Asymmetries</vt:lpstr>
      <vt:lpstr>Lessons of Failure</vt:lpstr>
      <vt:lpstr>Harmonisation</vt:lpstr>
      <vt:lpstr>Harmonisation 2</vt:lpstr>
      <vt:lpstr>Employment Priorities</vt:lpstr>
      <vt:lpstr>Investment Priorities</vt:lpstr>
      <vt:lpstr>Reduce Democratic Deficits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EuroMemo Conference Poznań September 2012</dc:title>
  <dc:creator>Jeremy</dc:creator>
  <cp:lastModifiedBy>Michel</cp:lastModifiedBy>
  <cp:revision>28</cp:revision>
  <dcterms:created xsi:type="dcterms:W3CDTF">2012-09-28T17:14:32Z</dcterms:created>
  <dcterms:modified xsi:type="dcterms:W3CDTF">2012-11-15T12:14:00Z</dcterms:modified>
</cp:coreProperties>
</file>