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5"/>
  </p:notesMasterIdLst>
  <p:sldIdLst>
    <p:sldId id="256" r:id="rId2"/>
    <p:sldId id="292" r:id="rId3"/>
    <p:sldId id="337" r:id="rId4"/>
    <p:sldId id="326" r:id="rId5"/>
    <p:sldId id="294" r:id="rId6"/>
    <p:sldId id="329" r:id="rId7"/>
    <p:sldId id="306" r:id="rId8"/>
    <p:sldId id="330" r:id="rId9"/>
    <p:sldId id="339" r:id="rId10"/>
    <p:sldId id="334" r:id="rId11"/>
    <p:sldId id="300" r:id="rId12"/>
    <p:sldId id="344" r:id="rId13"/>
    <p:sldId id="311" r:id="rId14"/>
    <p:sldId id="302" r:id="rId15"/>
    <p:sldId id="312" r:id="rId16"/>
    <p:sldId id="303" r:id="rId17"/>
    <p:sldId id="304" r:id="rId18"/>
    <p:sldId id="305" r:id="rId19"/>
    <p:sldId id="289" r:id="rId20"/>
    <p:sldId id="345" r:id="rId21"/>
    <p:sldId id="343" r:id="rId22"/>
    <p:sldId id="314" r:id="rId23"/>
    <p:sldId id="33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DEFC6-B5C9-45EE-94DD-243A1AAC280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IE"/>
        </a:p>
      </dgm:t>
    </dgm:pt>
    <dgm:pt modelId="{D882C699-B54B-456D-AC8D-FBB8D16B0AB2}">
      <dgm:prSet phldrT="[Text]"/>
      <dgm:spPr/>
      <dgm:t>
        <a:bodyPr/>
        <a:lstStyle/>
        <a:p>
          <a:r>
            <a:rPr lang="en-IE" dirty="0" smtClean="0"/>
            <a:t>Ideas </a:t>
          </a:r>
          <a:endParaRPr lang="en-IE" dirty="0"/>
        </a:p>
      </dgm:t>
    </dgm:pt>
    <dgm:pt modelId="{40432D58-3467-4C79-8FD5-F41914D04116}" type="parTrans" cxnId="{AEB29548-138D-4EEE-BDAD-3741A566D358}">
      <dgm:prSet/>
      <dgm:spPr/>
      <dgm:t>
        <a:bodyPr/>
        <a:lstStyle/>
        <a:p>
          <a:endParaRPr lang="en-IE"/>
        </a:p>
      </dgm:t>
    </dgm:pt>
    <dgm:pt modelId="{E7815B25-734F-473B-80E3-A69920EB4A59}" type="sibTrans" cxnId="{AEB29548-138D-4EEE-BDAD-3741A566D358}">
      <dgm:prSet/>
      <dgm:spPr/>
      <dgm:t>
        <a:bodyPr/>
        <a:lstStyle/>
        <a:p>
          <a:endParaRPr lang="en-IE"/>
        </a:p>
      </dgm:t>
    </dgm:pt>
    <dgm:pt modelId="{2A654D74-E464-4D9F-B85B-D0B30380E937}">
      <dgm:prSet phldrT="[Text]"/>
      <dgm:spPr/>
      <dgm:t>
        <a:bodyPr/>
        <a:lstStyle/>
        <a:p>
          <a:r>
            <a:rPr lang="en-IE" dirty="0" smtClean="0"/>
            <a:t>Interests </a:t>
          </a:r>
          <a:endParaRPr lang="en-IE" dirty="0"/>
        </a:p>
      </dgm:t>
    </dgm:pt>
    <dgm:pt modelId="{949F821B-2B04-4E81-9CAF-5E795F9F6B9D}" type="parTrans" cxnId="{51A927A4-B9E8-4927-A314-71584637810E}">
      <dgm:prSet/>
      <dgm:spPr/>
      <dgm:t>
        <a:bodyPr/>
        <a:lstStyle/>
        <a:p>
          <a:endParaRPr lang="en-IE"/>
        </a:p>
      </dgm:t>
    </dgm:pt>
    <dgm:pt modelId="{1C7DF5DB-F38E-4705-B7A2-33135C3135D5}" type="sibTrans" cxnId="{51A927A4-B9E8-4927-A314-71584637810E}">
      <dgm:prSet/>
      <dgm:spPr/>
      <dgm:t>
        <a:bodyPr/>
        <a:lstStyle/>
        <a:p>
          <a:endParaRPr lang="en-IE"/>
        </a:p>
      </dgm:t>
    </dgm:pt>
    <dgm:pt modelId="{A5AE6BA3-3608-467E-988A-070A52229AB9}">
      <dgm:prSet phldrT="[Text]"/>
      <dgm:spPr/>
      <dgm:t>
        <a:bodyPr/>
        <a:lstStyle/>
        <a:p>
          <a:r>
            <a:rPr lang="en-IE" dirty="0" smtClean="0"/>
            <a:t>Institutions </a:t>
          </a:r>
          <a:endParaRPr lang="en-IE" dirty="0"/>
        </a:p>
      </dgm:t>
    </dgm:pt>
    <dgm:pt modelId="{9F5545AD-BE27-4362-9A43-4DAF0615CD70}" type="parTrans" cxnId="{8CA82567-3169-4938-ACAA-F99D8A84A726}">
      <dgm:prSet/>
      <dgm:spPr/>
      <dgm:t>
        <a:bodyPr/>
        <a:lstStyle/>
        <a:p>
          <a:endParaRPr lang="en-IE"/>
        </a:p>
      </dgm:t>
    </dgm:pt>
    <dgm:pt modelId="{0BC3718E-0797-47B4-B2A3-9608FDF72FCD}" type="sibTrans" cxnId="{8CA82567-3169-4938-ACAA-F99D8A84A726}">
      <dgm:prSet/>
      <dgm:spPr/>
      <dgm:t>
        <a:bodyPr/>
        <a:lstStyle/>
        <a:p>
          <a:endParaRPr lang="en-IE"/>
        </a:p>
      </dgm:t>
    </dgm:pt>
    <dgm:pt modelId="{9CA2956D-3968-4CD2-B30D-5559E6D5011C}" type="pres">
      <dgm:prSet presAssocID="{63BDEFC6-B5C9-45EE-94DD-243A1AAC2805}" presName="Name0" presStyleCnt="0">
        <dgm:presLayoutVars>
          <dgm:dir/>
          <dgm:resizeHandles val="exact"/>
        </dgm:presLayoutVars>
      </dgm:prSet>
      <dgm:spPr/>
      <dgm:t>
        <a:bodyPr/>
        <a:lstStyle/>
        <a:p>
          <a:endParaRPr lang="en-IE"/>
        </a:p>
      </dgm:t>
    </dgm:pt>
    <dgm:pt modelId="{A9F4F010-7C6F-4265-A201-97F49744DA97}" type="pres">
      <dgm:prSet presAssocID="{D882C699-B54B-456D-AC8D-FBB8D16B0AB2}" presName="node" presStyleLbl="node1" presStyleIdx="0" presStyleCnt="3">
        <dgm:presLayoutVars>
          <dgm:bulletEnabled val="1"/>
        </dgm:presLayoutVars>
      </dgm:prSet>
      <dgm:spPr/>
      <dgm:t>
        <a:bodyPr/>
        <a:lstStyle/>
        <a:p>
          <a:endParaRPr lang="en-IE"/>
        </a:p>
      </dgm:t>
    </dgm:pt>
    <dgm:pt modelId="{54C1D0DD-05D9-466F-9039-E7230A702A08}" type="pres">
      <dgm:prSet presAssocID="{E7815B25-734F-473B-80E3-A69920EB4A59}" presName="sibTrans" presStyleLbl="sibTrans2D1" presStyleIdx="0" presStyleCnt="3"/>
      <dgm:spPr/>
      <dgm:t>
        <a:bodyPr/>
        <a:lstStyle/>
        <a:p>
          <a:endParaRPr lang="en-IE"/>
        </a:p>
      </dgm:t>
    </dgm:pt>
    <dgm:pt modelId="{68B2FCE9-66B6-4D32-A484-3FFCAE6C1601}" type="pres">
      <dgm:prSet presAssocID="{E7815B25-734F-473B-80E3-A69920EB4A59}" presName="connectorText" presStyleLbl="sibTrans2D1" presStyleIdx="0" presStyleCnt="3"/>
      <dgm:spPr/>
      <dgm:t>
        <a:bodyPr/>
        <a:lstStyle/>
        <a:p>
          <a:endParaRPr lang="en-IE"/>
        </a:p>
      </dgm:t>
    </dgm:pt>
    <dgm:pt modelId="{00B07ACC-545D-4714-9210-8B4405CC91FC}" type="pres">
      <dgm:prSet presAssocID="{2A654D74-E464-4D9F-B85B-D0B30380E937}" presName="node" presStyleLbl="node1" presStyleIdx="1" presStyleCnt="3">
        <dgm:presLayoutVars>
          <dgm:bulletEnabled val="1"/>
        </dgm:presLayoutVars>
      </dgm:prSet>
      <dgm:spPr/>
      <dgm:t>
        <a:bodyPr/>
        <a:lstStyle/>
        <a:p>
          <a:endParaRPr lang="en-IE"/>
        </a:p>
      </dgm:t>
    </dgm:pt>
    <dgm:pt modelId="{356FB78B-DF0D-4D96-A1FF-217B8EDE3F2B}" type="pres">
      <dgm:prSet presAssocID="{1C7DF5DB-F38E-4705-B7A2-33135C3135D5}" presName="sibTrans" presStyleLbl="sibTrans2D1" presStyleIdx="1" presStyleCnt="3"/>
      <dgm:spPr/>
      <dgm:t>
        <a:bodyPr/>
        <a:lstStyle/>
        <a:p>
          <a:endParaRPr lang="en-IE"/>
        </a:p>
      </dgm:t>
    </dgm:pt>
    <dgm:pt modelId="{CF38C268-81D2-4F6C-83C5-F33ABFD8F734}" type="pres">
      <dgm:prSet presAssocID="{1C7DF5DB-F38E-4705-B7A2-33135C3135D5}" presName="connectorText" presStyleLbl="sibTrans2D1" presStyleIdx="1" presStyleCnt="3"/>
      <dgm:spPr/>
      <dgm:t>
        <a:bodyPr/>
        <a:lstStyle/>
        <a:p>
          <a:endParaRPr lang="en-IE"/>
        </a:p>
      </dgm:t>
    </dgm:pt>
    <dgm:pt modelId="{1EE7422D-D564-4272-B32D-271572E7FECB}" type="pres">
      <dgm:prSet presAssocID="{A5AE6BA3-3608-467E-988A-070A52229AB9}" presName="node" presStyleLbl="node1" presStyleIdx="2" presStyleCnt="3">
        <dgm:presLayoutVars>
          <dgm:bulletEnabled val="1"/>
        </dgm:presLayoutVars>
      </dgm:prSet>
      <dgm:spPr/>
      <dgm:t>
        <a:bodyPr/>
        <a:lstStyle/>
        <a:p>
          <a:endParaRPr lang="en-IE"/>
        </a:p>
      </dgm:t>
    </dgm:pt>
    <dgm:pt modelId="{F7E96C5E-1167-40B6-8872-E843C5D40FD1}" type="pres">
      <dgm:prSet presAssocID="{0BC3718E-0797-47B4-B2A3-9608FDF72FCD}" presName="sibTrans" presStyleLbl="sibTrans2D1" presStyleIdx="2" presStyleCnt="3"/>
      <dgm:spPr/>
      <dgm:t>
        <a:bodyPr/>
        <a:lstStyle/>
        <a:p>
          <a:endParaRPr lang="en-IE"/>
        </a:p>
      </dgm:t>
    </dgm:pt>
    <dgm:pt modelId="{FBBCA3ED-E154-4788-8D15-56867BD73BF9}" type="pres">
      <dgm:prSet presAssocID="{0BC3718E-0797-47B4-B2A3-9608FDF72FCD}" presName="connectorText" presStyleLbl="sibTrans2D1" presStyleIdx="2" presStyleCnt="3"/>
      <dgm:spPr/>
      <dgm:t>
        <a:bodyPr/>
        <a:lstStyle/>
        <a:p>
          <a:endParaRPr lang="en-IE"/>
        </a:p>
      </dgm:t>
    </dgm:pt>
  </dgm:ptLst>
  <dgm:cxnLst>
    <dgm:cxn modelId="{16BA59B9-7573-41B6-B982-55856CCFBC7C}" type="presOf" srcId="{63BDEFC6-B5C9-45EE-94DD-243A1AAC2805}" destId="{9CA2956D-3968-4CD2-B30D-5559E6D5011C}" srcOrd="0" destOrd="0" presId="urn:microsoft.com/office/officeart/2005/8/layout/cycle7"/>
    <dgm:cxn modelId="{8E4CC5BC-72BD-4583-942A-543CD6FF6E76}" type="presOf" srcId="{A5AE6BA3-3608-467E-988A-070A52229AB9}" destId="{1EE7422D-D564-4272-B32D-271572E7FECB}" srcOrd="0" destOrd="0" presId="urn:microsoft.com/office/officeart/2005/8/layout/cycle7"/>
    <dgm:cxn modelId="{E8231264-24E6-4813-A420-C7C9CAEC94B6}" type="presOf" srcId="{E7815B25-734F-473B-80E3-A69920EB4A59}" destId="{54C1D0DD-05D9-466F-9039-E7230A702A08}" srcOrd="0" destOrd="0" presId="urn:microsoft.com/office/officeart/2005/8/layout/cycle7"/>
    <dgm:cxn modelId="{A56CD7E0-707F-4D5C-95EC-81D2FCE816D6}" type="presOf" srcId="{0BC3718E-0797-47B4-B2A3-9608FDF72FCD}" destId="{FBBCA3ED-E154-4788-8D15-56867BD73BF9}" srcOrd="1" destOrd="0" presId="urn:microsoft.com/office/officeart/2005/8/layout/cycle7"/>
    <dgm:cxn modelId="{8DD5E21B-9BB0-4617-9256-6CA5D49A15E7}" type="presOf" srcId="{0BC3718E-0797-47B4-B2A3-9608FDF72FCD}" destId="{F7E96C5E-1167-40B6-8872-E843C5D40FD1}" srcOrd="0" destOrd="0" presId="urn:microsoft.com/office/officeart/2005/8/layout/cycle7"/>
    <dgm:cxn modelId="{0C019542-B73C-4506-8449-7F69904DB7A1}" type="presOf" srcId="{1C7DF5DB-F38E-4705-B7A2-33135C3135D5}" destId="{356FB78B-DF0D-4D96-A1FF-217B8EDE3F2B}" srcOrd="0" destOrd="0" presId="urn:microsoft.com/office/officeart/2005/8/layout/cycle7"/>
    <dgm:cxn modelId="{000DE12D-3C43-4638-9B7A-3E1501D9656D}" type="presOf" srcId="{2A654D74-E464-4D9F-B85B-D0B30380E937}" destId="{00B07ACC-545D-4714-9210-8B4405CC91FC}" srcOrd="0" destOrd="0" presId="urn:microsoft.com/office/officeart/2005/8/layout/cycle7"/>
    <dgm:cxn modelId="{51A927A4-B9E8-4927-A314-71584637810E}" srcId="{63BDEFC6-B5C9-45EE-94DD-243A1AAC2805}" destId="{2A654D74-E464-4D9F-B85B-D0B30380E937}" srcOrd="1" destOrd="0" parTransId="{949F821B-2B04-4E81-9CAF-5E795F9F6B9D}" sibTransId="{1C7DF5DB-F38E-4705-B7A2-33135C3135D5}"/>
    <dgm:cxn modelId="{794ED2EF-532E-4372-A3CD-3922620AE020}" type="presOf" srcId="{E7815B25-734F-473B-80E3-A69920EB4A59}" destId="{68B2FCE9-66B6-4D32-A484-3FFCAE6C1601}" srcOrd="1" destOrd="0" presId="urn:microsoft.com/office/officeart/2005/8/layout/cycle7"/>
    <dgm:cxn modelId="{8CA82567-3169-4938-ACAA-F99D8A84A726}" srcId="{63BDEFC6-B5C9-45EE-94DD-243A1AAC2805}" destId="{A5AE6BA3-3608-467E-988A-070A52229AB9}" srcOrd="2" destOrd="0" parTransId="{9F5545AD-BE27-4362-9A43-4DAF0615CD70}" sibTransId="{0BC3718E-0797-47B4-B2A3-9608FDF72FCD}"/>
    <dgm:cxn modelId="{AEB29548-138D-4EEE-BDAD-3741A566D358}" srcId="{63BDEFC6-B5C9-45EE-94DD-243A1AAC2805}" destId="{D882C699-B54B-456D-AC8D-FBB8D16B0AB2}" srcOrd="0" destOrd="0" parTransId="{40432D58-3467-4C79-8FD5-F41914D04116}" sibTransId="{E7815B25-734F-473B-80E3-A69920EB4A59}"/>
    <dgm:cxn modelId="{6BF01F70-2936-4492-95BD-DE2EFBAED741}" type="presOf" srcId="{1C7DF5DB-F38E-4705-B7A2-33135C3135D5}" destId="{CF38C268-81D2-4F6C-83C5-F33ABFD8F734}" srcOrd="1" destOrd="0" presId="urn:microsoft.com/office/officeart/2005/8/layout/cycle7"/>
    <dgm:cxn modelId="{CE345863-2CE8-4D07-BFED-2563370A28DB}" type="presOf" srcId="{D882C699-B54B-456D-AC8D-FBB8D16B0AB2}" destId="{A9F4F010-7C6F-4265-A201-97F49744DA97}" srcOrd="0" destOrd="0" presId="urn:microsoft.com/office/officeart/2005/8/layout/cycle7"/>
    <dgm:cxn modelId="{3BDC274A-C8A6-439E-8600-7DFC5841708B}" type="presParOf" srcId="{9CA2956D-3968-4CD2-B30D-5559E6D5011C}" destId="{A9F4F010-7C6F-4265-A201-97F49744DA97}" srcOrd="0" destOrd="0" presId="urn:microsoft.com/office/officeart/2005/8/layout/cycle7"/>
    <dgm:cxn modelId="{FD2BA53B-6F21-481B-953B-E920614B9184}" type="presParOf" srcId="{9CA2956D-3968-4CD2-B30D-5559E6D5011C}" destId="{54C1D0DD-05D9-466F-9039-E7230A702A08}" srcOrd="1" destOrd="0" presId="urn:microsoft.com/office/officeart/2005/8/layout/cycle7"/>
    <dgm:cxn modelId="{6DF216F4-A8B1-4006-9F3D-1D5D356AE51E}" type="presParOf" srcId="{54C1D0DD-05D9-466F-9039-E7230A702A08}" destId="{68B2FCE9-66B6-4D32-A484-3FFCAE6C1601}" srcOrd="0" destOrd="0" presId="urn:microsoft.com/office/officeart/2005/8/layout/cycle7"/>
    <dgm:cxn modelId="{967A3721-E8AD-407D-8BBB-6B2C1BC2D41F}" type="presParOf" srcId="{9CA2956D-3968-4CD2-B30D-5559E6D5011C}" destId="{00B07ACC-545D-4714-9210-8B4405CC91FC}" srcOrd="2" destOrd="0" presId="urn:microsoft.com/office/officeart/2005/8/layout/cycle7"/>
    <dgm:cxn modelId="{A6164053-6635-4944-BECE-873C49E351D5}" type="presParOf" srcId="{9CA2956D-3968-4CD2-B30D-5559E6D5011C}" destId="{356FB78B-DF0D-4D96-A1FF-217B8EDE3F2B}" srcOrd="3" destOrd="0" presId="urn:microsoft.com/office/officeart/2005/8/layout/cycle7"/>
    <dgm:cxn modelId="{13748721-410C-48CC-BA45-AAB02C0C3625}" type="presParOf" srcId="{356FB78B-DF0D-4D96-A1FF-217B8EDE3F2B}" destId="{CF38C268-81D2-4F6C-83C5-F33ABFD8F734}" srcOrd="0" destOrd="0" presId="urn:microsoft.com/office/officeart/2005/8/layout/cycle7"/>
    <dgm:cxn modelId="{FCC7D0F3-CB83-4939-A2FC-E008F968EA2E}" type="presParOf" srcId="{9CA2956D-3968-4CD2-B30D-5559E6D5011C}" destId="{1EE7422D-D564-4272-B32D-271572E7FECB}" srcOrd="4" destOrd="0" presId="urn:microsoft.com/office/officeart/2005/8/layout/cycle7"/>
    <dgm:cxn modelId="{D142E8AC-9BB0-4A57-8DDD-E21F187AD06A}" type="presParOf" srcId="{9CA2956D-3968-4CD2-B30D-5559E6D5011C}" destId="{F7E96C5E-1167-40B6-8872-E843C5D40FD1}" srcOrd="5" destOrd="0" presId="urn:microsoft.com/office/officeart/2005/8/layout/cycle7"/>
    <dgm:cxn modelId="{649A16A0-1F7E-492A-B173-81671D27A7B7}" type="presParOf" srcId="{F7E96C5E-1167-40B6-8872-E843C5D40FD1}" destId="{FBBCA3ED-E154-4788-8D15-56867BD73B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EB065-FFA3-4EC7-91FC-7A3EE60C20A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IE"/>
        </a:p>
      </dgm:t>
    </dgm:pt>
    <dgm:pt modelId="{97E999B2-119C-4246-AAEC-9516EAF66F04}">
      <dgm:prSet phldrT="[Text]"/>
      <dgm:spPr/>
      <dgm:t>
        <a:bodyPr/>
        <a:lstStyle/>
        <a:p>
          <a:r>
            <a:rPr lang="en-IE" dirty="0" smtClean="0"/>
            <a:t>Normative values </a:t>
          </a:r>
          <a:endParaRPr lang="en-IE" dirty="0"/>
        </a:p>
      </dgm:t>
    </dgm:pt>
    <dgm:pt modelId="{8293E0B6-2657-4E47-8173-51E0C08666FA}" type="parTrans" cxnId="{FABB7983-E061-4D6E-B460-75481E285F3C}">
      <dgm:prSet/>
      <dgm:spPr/>
      <dgm:t>
        <a:bodyPr/>
        <a:lstStyle/>
        <a:p>
          <a:endParaRPr lang="en-IE"/>
        </a:p>
      </dgm:t>
    </dgm:pt>
    <dgm:pt modelId="{82846082-B5D2-4F1F-9620-B33377E8CEAB}" type="sibTrans" cxnId="{FABB7983-E061-4D6E-B460-75481E285F3C}">
      <dgm:prSet/>
      <dgm:spPr/>
      <dgm:t>
        <a:bodyPr/>
        <a:lstStyle/>
        <a:p>
          <a:endParaRPr lang="en-IE"/>
        </a:p>
      </dgm:t>
    </dgm:pt>
    <dgm:pt modelId="{6F64104D-0808-40D2-BB56-41A9712D163E}">
      <dgm:prSet phldrT="[Text]"/>
      <dgm:spPr/>
      <dgm:t>
        <a:bodyPr/>
        <a:lstStyle/>
        <a:p>
          <a:r>
            <a:rPr lang="en-IE" dirty="0" smtClean="0"/>
            <a:t>Associational activity </a:t>
          </a:r>
          <a:endParaRPr lang="en-IE" dirty="0"/>
        </a:p>
      </dgm:t>
    </dgm:pt>
    <dgm:pt modelId="{79318DFC-9455-4C22-886B-FF48A72B87BE}" type="parTrans" cxnId="{10268F64-535B-4EAA-B836-836F0B8BC027}">
      <dgm:prSet/>
      <dgm:spPr/>
      <dgm:t>
        <a:bodyPr/>
        <a:lstStyle/>
        <a:p>
          <a:endParaRPr lang="en-IE"/>
        </a:p>
      </dgm:t>
    </dgm:pt>
    <dgm:pt modelId="{01644046-0EE8-4ADB-AA45-AAE682D3C8B0}" type="sibTrans" cxnId="{10268F64-535B-4EAA-B836-836F0B8BC027}">
      <dgm:prSet/>
      <dgm:spPr/>
      <dgm:t>
        <a:bodyPr/>
        <a:lstStyle/>
        <a:p>
          <a:endParaRPr lang="en-IE"/>
        </a:p>
      </dgm:t>
    </dgm:pt>
    <dgm:pt modelId="{A42724A4-99C3-4FA0-86A6-CE5C63226AFD}">
      <dgm:prSet phldrT="[Text]"/>
      <dgm:spPr/>
      <dgm:t>
        <a:bodyPr/>
        <a:lstStyle/>
        <a:p>
          <a:r>
            <a:rPr lang="en-IE" dirty="0" smtClean="0"/>
            <a:t>Public Sphere </a:t>
          </a:r>
          <a:endParaRPr lang="en-IE" dirty="0"/>
        </a:p>
      </dgm:t>
    </dgm:pt>
    <dgm:pt modelId="{519E4732-AFDB-4BE4-AF4D-4E3D21F630FF}" type="parTrans" cxnId="{7B7F6B31-7245-412A-A4FD-21585DD7E340}">
      <dgm:prSet/>
      <dgm:spPr/>
      <dgm:t>
        <a:bodyPr/>
        <a:lstStyle/>
        <a:p>
          <a:endParaRPr lang="en-IE"/>
        </a:p>
      </dgm:t>
    </dgm:pt>
    <dgm:pt modelId="{E67A2643-E25F-4C8A-A6CA-1D787CB9038B}" type="sibTrans" cxnId="{7B7F6B31-7245-412A-A4FD-21585DD7E340}">
      <dgm:prSet/>
      <dgm:spPr/>
      <dgm:t>
        <a:bodyPr/>
        <a:lstStyle/>
        <a:p>
          <a:endParaRPr lang="en-IE"/>
        </a:p>
      </dgm:t>
    </dgm:pt>
    <dgm:pt modelId="{BBAB305A-6D41-444F-86C5-1EE757460F8E}" type="pres">
      <dgm:prSet presAssocID="{1B2EB065-FFA3-4EC7-91FC-7A3EE60C20A0}" presName="Name0" presStyleCnt="0">
        <dgm:presLayoutVars>
          <dgm:dir/>
          <dgm:resizeHandles val="exact"/>
        </dgm:presLayoutVars>
      </dgm:prSet>
      <dgm:spPr/>
      <dgm:t>
        <a:bodyPr/>
        <a:lstStyle/>
        <a:p>
          <a:endParaRPr lang="en-IE"/>
        </a:p>
      </dgm:t>
    </dgm:pt>
    <dgm:pt modelId="{91F2D581-5D8F-47F3-9754-FB82E4C0F60F}" type="pres">
      <dgm:prSet presAssocID="{97E999B2-119C-4246-AAEC-9516EAF66F04}" presName="node" presStyleLbl="node1" presStyleIdx="0" presStyleCnt="3">
        <dgm:presLayoutVars>
          <dgm:bulletEnabled val="1"/>
        </dgm:presLayoutVars>
      </dgm:prSet>
      <dgm:spPr/>
      <dgm:t>
        <a:bodyPr/>
        <a:lstStyle/>
        <a:p>
          <a:endParaRPr lang="en-IE"/>
        </a:p>
      </dgm:t>
    </dgm:pt>
    <dgm:pt modelId="{EBADD381-17B0-4339-B1D5-F651135D98DF}" type="pres">
      <dgm:prSet presAssocID="{82846082-B5D2-4F1F-9620-B33377E8CEAB}" presName="sibTrans" presStyleLbl="sibTrans2D1" presStyleIdx="0" presStyleCnt="3"/>
      <dgm:spPr/>
      <dgm:t>
        <a:bodyPr/>
        <a:lstStyle/>
        <a:p>
          <a:endParaRPr lang="en-IE"/>
        </a:p>
      </dgm:t>
    </dgm:pt>
    <dgm:pt modelId="{D54DF7CD-59EC-457F-8AAC-60F272443EF5}" type="pres">
      <dgm:prSet presAssocID="{82846082-B5D2-4F1F-9620-B33377E8CEAB}" presName="connectorText" presStyleLbl="sibTrans2D1" presStyleIdx="0" presStyleCnt="3"/>
      <dgm:spPr/>
      <dgm:t>
        <a:bodyPr/>
        <a:lstStyle/>
        <a:p>
          <a:endParaRPr lang="en-IE"/>
        </a:p>
      </dgm:t>
    </dgm:pt>
    <dgm:pt modelId="{78CB5975-021E-4F47-94A2-11F4C5B5977D}" type="pres">
      <dgm:prSet presAssocID="{6F64104D-0808-40D2-BB56-41A9712D163E}" presName="node" presStyleLbl="node1" presStyleIdx="1" presStyleCnt="3">
        <dgm:presLayoutVars>
          <dgm:bulletEnabled val="1"/>
        </dgm:presLayoutVars>
      </dgm:prSet>
      <dgm:spPr/>
      <dgm:t>
        <a:bodyPr/>
        <a:lstStyle/>
        <a:p>
          <a:endParaRPr lang="en-IE"/>
        </a:p>
      </dgm:t>
    </dgm:pt>
    <dgm:pt modelId="{F557E333-D4BE-4A1A-92C0-E3432DC4B380}" type="pres">
      <dgm:prSet presAssocID="{01644046-0EE8-4ADB-AA45-AAE682D3C8B0}" presName="sibTrans" presStyleLbl="sibTrans2D1" presStyleIdx="1" presStyleCnt="3"/>
      <dgm:spPr/>
      <dgm:t>
        <a:bodyPr/>
        <a:lstStyle/>
        <a:p>
          <a:endParaRPr lang="en-IE"/>
        </a:p>
      </dgm:t>
    </dgm:pt>
    <dgm:pt modelId="{B4030C43-80A0-4E0C-810F-5469B0C1D95F}" type="pres">
      <dgm:prSet presAssocID="{01644046-0EE8-4ADB-AA45-AAE682D3C8B0}" presName="connectorText" presStyleLbl="sibTrans2D1" presStyleIdx="1" presStyleCnt="3"/>
      <dgm:spPr/>
      <dgm:t>
        <a:bodyPr/>
        <a:lstStyle/>
        <a:p>
          <a:endParaRPr lang="en-IE"/>
        </a:p>
      </dgm:t>
    </dgm:pt>
    <dgm:pt modelId="{A4B62045-95D5-4BA7-8AF6-9B2AC26EF47D}" type="pres">
      <dgm:prSet presAssocID="{A42724A4-99C3-4FA0-86A6-CE5C63226AFD}" presName="node" presStyleLbl="node1" presStyleIdx="2" presStyleCnt="3" custRadScaleRad="94180" custRadScaleInc="410">
        <dgm:presLayoutVars>
          <dgm:bulletEnabled val="1"/>
        </dgm:presLayoutVars>
      </dgm:prSet>
      <dgm:spPr/>
      <dgm:t>
        <a:bodyPr/>
        <a:lstStyle/>
        <a:p>
          <a:endParaRPr lang="en-IE"/>
        </a:p>
      </dgm:t>
    </dgm:pt>
    <dgm:pt modelId="{8E2145BD-82DC-4D67-B9C5-671671B733CD}" type="pres">
      <dgm:prSet presAssocID="{E67A2643-E25F-4C8A-A6CA-1D787CB9038B}" presName="sibTrans" presStyleLbl="sibTrans2D1" presStyleIdx="2" presStyleCnt="3"/>
      <dgm:spPr/>
      <dgm:t>
        <a:bodyPr/>
        <a:lstStyle/>
        <a:p>
          <a:endParaRPr lang="en-IE"/>
        </a:p>
      </dgm:t>
    </dgm:pt>
    <dgm:pt modelId="{070C24A1-27E0-4973-BFD9-09E86D728759}" type="pres">
      <dgm:prSet presAssocID="{E67A2643-E25F-4C8A-A6CA-1D787CB9038B}" presName="connectorText" presStyleLbl="sibTrans2D1" presStyleIdx="2" presStyleCnt="3"/>
      <dgm:spPr/>
      <dgm:t>
        <a:bodyPr/>
        <a:lstStyle/>
        <a:p>
          <a:endParaRPr lang="en-IE"/>
        </a:p>
      </dgm:t>
    </dgm:pt>
  </dgm:ptLst>
  <dgm:cxnLst>
    <dgm:cxn modelId="{90334E74-998F-49F2-B8E9-ED513D573813}" type="presOf" srcId="{01644046-0EE8-4ADB-AA45-AAE682D3C8B0}" destId="{F557E333-D4BE-4A1A-92C0-E3432DC4B380}" srcOrd="0" destOrd="0" presId="urn:microsoft.com/office/officeart/2005/8/layout/cycle7"/>
    <dgm:cxn modelId="{7B7F6B31-7245-412A-A4FD-21585DD7E340}" srcId="{1B2EB065-FFA3-4EC7-91FC-7A3EE60C20A0}" destId="{A42724A4-99C3-4FA0-86A6-CE5C63226AFD}" srcOrd="2" destOrd="0" parTransId="{519E4732-AFDB-4BE4-AF4D-4E3D21F630FF}" sibTransId="{E67A2643-E25F-4C8A-A6CA-1D787CB9038B}"/>
    <dgm:cxn modelId="{C7F8C78F-FB64-469E-BC56-65B272F64A18}" type="presOf" srcId="{6F64104D-0808-40D2-BB56-41A9712D163E}" destId="{78CB5975-021E-4F47-94A2-11F4C5B5977D}" srcOrd="0" destOrd="0" presId="urn:microsoft.com/office/officeart/2005/8/layout/cycle7"/>
    <dgm:cxn modelId="{47A9C92B-98C1-4ACE-AEDB-72BE51ED1E3E}" type="presOf" srcId="{E67A2643-E25F-4C8A-A6CA-1D787CB9038B}" destId="{8E2145BD-82DC-4D67-B9C5-671671B733CD}" srcOrd="0" destOrd="0" presId="urn:microsoft.com/office/officeart/2005/8/layout/cycle7"/>
    <dgm:cxn modelId="{77BDC553-63A6-4455-A390-4924265DD98B}" type="presOf" srcId="{A42724A4-99C3-4FA0-86A6-CE5C63226AFD}" destId="{A4B62045-95D5-4BA7-8AF6-9B2AC26EF47D}" srcOrd="0" destOrd="0" presId="urn:microsoft.com/office/officeart/2005/8/layout/cycle7"/>
    <dgm:cxn modelId="{10268F64-535B-4EAA-B836-836F0B8BC027}" srcId="{1B2EB065-FFA3-4EC7-91FC-7A3EE60C20A0}" destId="{6F64104D-0808-40D2-BB56-41A9712D163E}" srcOrd="1" destOrd="0" parTransId="{79318DFC-9455-4C22-886B-FF48A72B87BE}" sibTransId="{01644046-0EE8-4ADB-AA45-AAE682D3C8B0}"/>
    <dgm:cxn modelId="{FABB7983-E061-4D6E-B460-75481E285F3C}" srcId="{1B2EB065-FFA3-4EC7-91FC-7A3EE60C20A0}" destId="{97E999B2-119C-4246-AAEC-9516EAF66F04}" srcOrd="0" destOrd="0" parTransId="{8293E0B6-2657-4E47-8173-51E0C08666FA}" sibTransId="{82846082-B5D2-4F1F-9620-B33377E8CEAB}"/>
    <dgm:cxn modelId="{FBFA6AFD-4C2C-400A-BE44-32C7688FDEC8}" type="presOf" srcId="{97E999B2-119C-4246-AAEC-9516EAF66F04}" destId="{91F2D581-5D8F-47F3-9754-FB82E4C0F60F}" srcOrd="0" destOrd="0" presId="urn:microsoft.com/office/officeart/2005/8/layout/cycle7"/>
    <dgm:cxn modelId="{8C5D8D95-471A-4D34-9672-D17655951D87}" type="presOf" srcId="{01644046-0EE8-4ADB-AA45-AAE682D3C8B0}" destId="{B4030C43-80A0-4E0C-810F-5469B0C1D95F}" srcOrd="1" destOrd="0" presId="urn:microsoft.com/office/officeart/2005/8/layout/cycle7"/>
    <dgm:cxn modelId="{DA42677C-131C-45FD-8222-E0BBA9B7C1EE}" type="presOf" srcId="{82846082-B5D2-4F1F-9620-B33377E8CEAB}" destId="{D54DF7CD-59EC-457F-8AAC-60F272443EF5}" srcOrd="1" destOrd="0" presId="urn:microsoft.com/office/officeart/2005/8/layout/cycle7"/>
    <dgm:cxn modelId="{03487024-FAE5-402B-982A-77F4C435B86B}" type="presOf" srcId="{E67A2643-E25F-4C8A-A6CA-1D787CB9038B}" destId="{070C24A1-27E0-4973-BFD9-09E86D728759}" srcOrd="1" destOrd="0" presId="urn:microsoft.com/office/officeart/2005/8/layout/cycle7"/>
    <dgm:cxn modelId="{98BEE022-DD88-4FD2-8A7B-333A037AE46F}" type="presOf" srcId="{1B2EB065-FFA3-4EC7-91FC-7A3EE60C20A0}" destId="{BBAB305A-6D41-444F-86C5-1EE757460F8E}" srcOrd="0" destOrd="0" presId="urn:microsoft.com/office/officeart/2005/8/layout/cycle7"/>
    <dgm:cxn modelId="{6A304B1B-DD54-417D-8BA4-42138158F09D}" type="presOf" srcId="{82846082-B5D2-4F1F-9620-B33377E8CEAB}" destId="{EBADD381-17B0-4339-B1D5-F651135D98DF}" srcOrd="0" destOrd="0" presId="urn:microsoft.com/office/officeart/2005/8/layout/cycle7"/>
    <dgm:cxn modelId="{22820F1A-8A47-48A7-A34A-4310ED8CE1C8}" type="presParOf" srcId="{BBAB305A-6D41-444F-86C5-1EE757460F8E}" destId="{91F2D581-5D8F-47F3-9754-FB82E4C0F60F}" srcOrd="0" destOrd="0" presId="urn:microsoft.com/office/officeart/2005/8/layout/cycle7"/>
    <dgm:cxn modelId="{94500772-0FD8-4404-B9FF-7486C78A37A5}" type="presParOf" srcId="{BBAB305A-6D41-444F-86C5-1EE757460F8E}" destId="{EBADD381-17B0-4339-B1D5-F651135D98DF}" srcOrd="1" destOrd="0" presId="urn:microsoft.com/office/officeart/2005/8/layout/cycle7"/>
    <dgm:cxn modelId="{4E112DEC-FEBD-4318-8C63-854932C3C413}" type="presParOf" srcId="{EBADD381-17B0-4339-B1D5-F651135D98DF}" destId="{D54DF7CD-59EC-457F-8AAC-60F272443EF5}" srcOrd="0" destOrd="0" presId="urn:microsoft.com/office/officeart/2005/8/layout/cycle7"/>
    <dgm:cxn modelId="{37813A2F-0E89-48E3-8FCD-0D50432C466F}" type="presParOf" srcId="{BBAB305A-6D41-444F-86C5-1EE757460F8E}" destId="{78CB5975-021E-4F47-94A2-11F4C5B5977D}" srcOrd="2" destOrd="0" presId="urn:microsoft.com/office/officeart/2005/8/layout/cycle7"/>
    <dgm:cxn modelId="{8336F053-95F3-4F30-B0EF-5210B1EBCB18}" type="presParOf" srcId="{BBAB305A-6D41-444F-86C5-1EE757460F8E}" destId="{F557E333-D4BE-4A1A-92C0-E3432DC4B380}" srcOrd="3" destOrd="0" presId="urn:microsoft.com/office/officeart/2005/8/layout/cycle7"/>
    <dgm:cxn modelId="{6A9AEE89-19C1-4724-97DF-C86A259843A6}" type="presParOf" srcId="{F557E333-D4BE-4A1A-92C0-E3432DC4B380}" destId="{B4030C43-80A0-4E0C-810F-5469B0C1D95F}" srcOrd="0" destOrd="0" presId="urn:microsoft.com/office/officeart/2005/8/layout/cycle7"/>
    <dgm:cxn modelId="{4D09CDA1-22E8-49C5-B0EF-2A104A5797CD}" type="presParOf" srcId="{BBAB305A-6D41-444F-86C5-1EE757460F8E}" destId="{A4B62045-95D5-4BA7-8AF6-9B2AC26EF47D}" srcOrd="4" destOrd="0" presId="urn:microsoft.com/office/officeart/2005/8/layout/cycle7"/>
    <dgm:cxn modelId="{CE4E09E9-67BC-4826-BD7C-106708C1DF9A}" type="presParOf" srcId="{BBAB305A-6D41-444F-86C5-1EE757460F8E}" destId="{8E2145BD-82DC-4D67-B9C5-671671B733CD}" srcOrd="5" destOrd="0" presId="urn:microsoft.com/office/officeart/2005/8/layout/cycle7"/>
    <dgm:cxn modelId="{A9038C25-CBAC-46E4-B6EE-B1BAD83E9D88}" type="presParOf" srcId="{8E2145BD-82DC-4D67-B9C5-671671B733CD}" destId="{070C24A1-27E0-4973-BFD9-09E86D72875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453D4-2E07-4AF6-9FF2-35A015E1D21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E"/>
        </a:p>
      </dgm:t>
    </dgm:pt>
    <dgm:pt modelId="{4BDDD5CF-582E-4A4E-87B8-58F10E48F383}">
      <dgm:prSet phldrT="[Text]"/>
      <dgm:spPr/>
      <dgm:t>
        <a:bodyPr/>
        <a:lstStyle/>
        <a:p>
          <a:r>
            <a:rPr lang="en-IE" dirty="0" smtClean="0"/>
            <a:t>IFL </a:t>
          </a:r>
          <a:endParaRPr lang="en-IE" dirty="0"/>
        </a:p>
      </dgm:t>
    </dgm:pt>
    <dgm:pt modelId="{C6DBBEF1-5369-4651-A588-51A7217474AD}" type="parTrans" cxnId="{CFAC874C-418E-467D-BF7D-6CA17275B1FF}">
      <dgm:prSet/>
      <dgm:spPr/>
      <dgm:t>
        <a:bodyPr/>
        <a:lstStyle/>
        <a:p>
          <a:endParaRPr lang="en-IE"/>
        </a:p>
      </dgm:t>
    </dgm:pt>
    <dgm:pt modelId="{59B30EF9-5625-467A-84E2-A52E5F283A58}" type="sibTrans" cxnId="{CFAC874C-418E-467D-BF7D-6CA17275B1FF}">
      <dgm:prSet/>
      <dgm:spPr/>
      <dgm:t>
        <a:bodyPr/>
        <a:lstStyle/>
        <a:p>
          <a:endParaRPr lang="en-IE"/>
        </a:p>
      </dgm:t>
    </dgm:pt>
    <dgm:pt modelId="{85BBC59A-0E52-4CC2-9A2E-98C3B69ED471}">
      <dgm:prSet phldrT="[Text]"/>
      <dgm:spPr/>
      <dgm:t>
        <a:bodyPr/>
        <a:lstStyle/>
        <a:p>
          <a:r>
            <a:rPr lang="en-IE" dirty="0" smtClean="0"/>
            <a:t>Global </a:t>
          </a:r>
          <a:endParaRPr lang="en-IE" dirty="0"/>
        </a:p>
      </dgm:t>
    </dgm:pt>
    <dgm:pt modelId="{FB653452-554A-4ED0-8688-DF9436CF41C8}" type="parTrans" cxnId="{F9029ED8-F208-4B95-A76A-45F96E25DF10}">
      <dgm:prSet/>
      <dgm:spPr/>
      <dgm:t>
        <a:bodyPr/>
        <a:lstStyle/>
        <a:p>
          <a:endParaRPr lang="en-IE"/>
        </a:p>
      </dgm:t>
    </dgm:pt>
    <dgm:pt modelId="{04CAD0E6-0C3A-4D5E-8D77-2368A33D4D49}" type="sibTrans" cxnId="{F9029ED8-F208-4B95-A76A-45F96E25DF10}">
      <dgm:prSet/>
      <dgm:spPr/>
      <dgm:t>
        <a:bodyPr/>
        <a:lstStyle/>
        <a:p>
          <a:endParaRPr lang="en-IE"/>
        </a:p>
      </dgm:t>
    </dgm:pt>
    <dgm:pt modelId="{C9855776-56AF-496C-B9CC-0DD203F8551A}">
      <dgm:prSet phldrT="[Text]"/>
      <dgm:spPr/>
      <dgm:t>
        <a:bodyPr/>
        <a:lstStyle/>
        <a:p>
          <a:r>
            <a:rPr lang="en-IE" dirty="0" smtClean="0"/>
            <a:t>TU</a:t>
          </a:r>
          <a:endParaRPr lang="en-IE" dirty="0"/>
        </a:p>
      </dgm:t>
    </dgm:pt>
    <dgm:pt modelId="{E68F4346-111C-4017-A894-5E3F280191EB}" type="parTrans" cxnId="{7CC43BDE-E7DF-4F61-A57C-FE8BF05FDBF0}">
      <dgm:prSet/>
      <dgm:spPr/>
      <dgm:t>
        <a:bodyPr/>
        <a:lstStyle/>
        <a:p>
          <a:endParaRPr lang="en-IE"/>
        </a:p>
      </dgm:t>
    </dgm:pt>
    <dgm:pt modelId="{B8E967D3-62DA-4592-8AFE-3491AD384B72}" type="sibTrans" cxnId="{7CC43BDE-E7DF-4F61-A57C-FE8BF05FDBF0}">
      <dgm:prSet/>
      <dgm:spPr/>
      <dgm:t>
        <a:bodyPr/>
        <a:lstStyle/>
        <a:p>
          <a:endParaRPr lang="en-IE"/>
        </a:p>
      </dgm:t>
    </dgm:pt>
    <dgm:pt modelId="{B35573EA-1615-4CB6-A654-1D26EB39F88C}">
      <dgm:prSet phldrT="[Text]"/>
      <dgm:spPr/>
      <dgm:t>
        <a:bodyPr/>
        <a:lstStyle/>
        <a:p>
          <a:r>
            <a:rPr lang="en-IE" dirty="0" smtClean="0"/>
            <a:t>Rights  </a:t>
          </a:r>
          <a:endParaRPr lang="en-IE" dirty="0"/>
        </a:p>
      </dgm:t>
    </dgm:pt>
    <dgm:pt modelId="{707C5747-EE75-4B40-8447-D79E06327CC0}" type="parTrans" cxnId="{602433D6-0DC7-44FB-9FD8-1FBE2B9AA8C4}">
      <dgm:prSet/>
      <dgm:spPr/>
      <dgm:t>
        <a:bodyPr/>
        <a:lstStyle/>
        <a:p>
          <a:endParaRPr lang="en-IE"/>
        </a:p>
      </dgm:t>
    </dgm:pt>
    <dgm:pt modelId="{C740C324-6BE0-4DEF-B4A1-03A2D48A856F}" type="sibTrans" cxnId="{602433D6-0DC7-44FB-9FD8-1FBE2B9AA8C4}">
      <dgm:prSet/>
      <dgm:spPr/>
      <dgm:t>
        <a:bodyPr/>
        <a:lstStyle/>
        <a:p>
          <a:endParaRPr lang="en-IE"/>
        </a:p>
      </dgm:t>
    </dgm:pt>
    <dgm:pt modelId="{A41AF840-E044-4838-890C-849FC6E0AE27}">
      <dgm:prSet phldrT="[Text]"/>
      <dgm:spPr/>
      <dgm:t>
        <a:bodyPr/>
        <a:lstStyle/>
        <a:p>
          <a:r>
            <a:rPr lang="en-IE" dirty="0" smtClean="0"/>
            <a:t>Faith</a:t>
          </a:r>
          <a:endParaRPr lang="en-IE" dirty="0"/>
        </a:p>
      </dgm:t>
    </dgm:pt>
    <dgm:pt modelId="{4207CCCB-D683-43D5-A44D-E9E9203C90A0}" type="parTrans" cxnId="{FE30087E-4E5B-42D3-9FB9-3E599C8EAAD1}">
      <dgm:prSet/>
      <dgm:spPr/>
      <dgm:t>
        <a:bodyPr/>
        <a:lstStyle/>
        <a:p>
          <a:endParaRPr lang="en-IE"/>
        </a:p>
      </dgm:t>
    </dgm:pt>
    <dgm:pt modelId="{9A5EE819-736B-494B-BCFB-ED8E08F9E5D3}" type="sibTrans" cxnId="{FE30087E-4E5B-42D3-9FB9-3E599C8EAAD1}">
      <dgm:prSet/>
      <dgm:spPr/>
      <dgm:t>
        <a:bodyPr/>
        <a:lstStyle/>
        <a:p>
          <a:endParaRPr lang="en-IE"/>
        </a:p>
      </dgm:t>
    </dgm:pt>
    <dgm:pt modelId="{4C905597-C2F1-4E85-BA8A-9FA85C411B67}">
      <dgm:prSet phldrT="[Text]"/>
      <dgm:spPr/>
      <dgm:t>
        <a:bodyPr/>
        <a:lstStyle/>
        <a:p>
          <a:endParaRPr lang="en-IE"/>
        </a:p>
      </dgm:t>
    </dgm:pt>
    <dgm:pt modelId="{33572B12-B140-448F-B6CC-3C144004F865}" type="parTrans" cxnId="{3C16644F-6068-4344-B42B-10DD1F9BDC95}">
      <dgm:prSet/>
      <dgm:spPr/>
      <dgm:t>
        <a:bodyPr/>
        <a:lstStyle/>
        <a:p>
          <a:endParaRPr lang="en-IE"/>
        </a:p>
      </dgm:t>
    </dgm:pt>
    <dgm:pt modelId="{68BED2CC-CB74-4239-8F6B-5E3FA7552689}" type="sibTrans" cxnId="{3C16644F-6068-4344-B42B-10DD1F9BDC95}">
      <dgm:prSet/>
      <dgm:spPr/>
      <dgm:t>
        <a:bodyPr/>
        <a:lstStyle/>
        <a:p>
          <a:endParaRPr lang="en-IE"/>
        </a:p>
      </dgm:t>
    </dgm:pt>
    <dgm:pt modelId="{FF220318-085A-4FB8-95E2-E79E2007EC8D}" type="pres">
      <dgm:prSet presAssocID="{90B453D4-2E07-4AF6-9FF2-35A015E1D212}" presName="Name0" presStyleCnt="0">
        <dgm:presLayoutVars>
          <dgm:chMax val="1"/>
          <dgm:dir/>
          <dgm:animLvl val="ctr"/>
          <dgm:resizeHandles val="exact"/>
        </dgm:presLayoutVars>
      </dgm:prSet>
      <dgm:spPr/>
      <dgm:t>
        <a:bodyPr/>
        <a:lstStyle/>
        <a:p>
          <a:endParaRPr lang="en-IE"/>
        </a:p>
      </dgm:t>
    </dgm:pt>
    <dgm:pt modelId="{BAE6CF6D-5377-42DE-BAE8-9A0832EB75E0}" type="pres">
      <dgm:prSet presAssocID="{4BDDD5CF-582E-4A4E-87B8-58F10E48F383}" presName="centerShape" presStyleLbl="node0" presStyleIdx="0" presStyleCnt="1"/>
      <dgm:spPr/>
      <dgm:t>
        <a:bodyPr/>
        <a:lstStyle/>
        <a:p>
          <a:endParaRPr lang="en-IE"/>
        </a:p>
      </dgm:t>
    </dgm:pt>
    <dgm:pt modelId="{38012986-F593-45EC-96CF-52B05D85CAB4}" type="pres">
      <dgm:prSet presAssocID="{FB653452-554A-4ED0-8688-DF9436CF41C8}" presName="parTrans" presStyleLbl="sibTrans2D1" presStyleIdx="0" presStyleCnt="4"/>
      <dgm:spPr/>
      <dgm:t>
        <a:bodyPr/>
        <a:lstStyle/>
        <a:p>
          <a:endParaRPr lang="en-IE"/>
        </a:p>
      </dgm:t>
    </dgm:pt>
    <dgm:pt modelId="{D385AFF6-B06B-406B-A2F1-3AA04B6AC4D2}" type="pres">
      <dgm:prSet presAssocID="{FB653452-554A-4ED0-8688-DF9436CF41C8}" presName="connectorText" presStyleLbl="sibTrans2D1" presStyleIdx="0" presStyleCnt="4"/>
      <dgm:spPr/>
      <dgm:t>
        <a:bodyPr/>
        <a:lstStyle/>
        <a:p>
          <a:endParaRPr lang="en-IE"/>
        </a:p>
      </dgm:t>
    </dgm:pt>
    <dgm:pt modelId="{8EA3A68A-D31A-4400-ADE4-F81542D6FD6B}" type="pres">
      <dgm:prSet presAssocID="{85BBC59A-0E52-4CC2-9A2E-98C3B69ED471}" presName="node" presStyleLbl="node1" presStyleIdx="0" presStyleCnt="4" custRadScaleRad="97297" custRadScaleInc="-59609">
        <dgm:presLayoutVars>
          <dgm:bulletEnabled val="1"/>
        </dgm:presLayoutVars>
      </dgm:prSet>
      <dgm:spPr/>
      <dgm:t>
        <a:bodyPr/>
        <a:lstStyle/>
        <a:p>
          <a:endParaRPr lang="en-IE"/>
        </a:p>
      </dgm:t>
    </dgm:pt>
    <dgm:pt modelId="{A531AEF2-8DB3-43C9-A8B4-EDBC5640F086}" type="pres">
      <dgm:prSet presAssocID="{E68F4346-111C-4017-A894-5E3F280191EB}" presName="parTrans" presStyleLbl="sibTrans2D1" presStyleIdx="1" presStyleCnt="4"/>
      <dgm:spPr/>
      <dgm:t>
        <a:bodyPr/>
        <a:lstStyle/>
        <a:p>
          <a:endParaRPr lang="en-IE"/>
        </a:p>
      </dgm:t>
    </dgm:pt>
    <dgm:pt modelId="{CCF6EAE4-35BF-41B1-AC6A-4C9D79698ECD}" type="pres">
      <dgm:prSet presAssocID="{E68F4346-111C-4017-A894-5E3F280191EB}" presName="connectorText" presStyleLbl="sibTrans2D1" presStyleIdx="1" presStyleCnt="4"/>
      <dgm:spPr/>
      <dgm:t>
        <a:bodyPr/>
        <a:lstStyle/>
        <a:p>
          <a:endParaRPr lang="en-IE"/>
        </a:p>
      </dgm:t>
    </dgm:pt>
    <dgm:pt modelId="{046338DC-7B02-4A74-BFD7-521DC8E4489B}" type="pres">
      <dgm:prSet presAssocID="{C9855776-56AF-496C-B9CC-0DD203F8551A}" presName="node" presStyleLbl="node1" presStyleIdx="1" presStyleCnt="4" custScaleX="85775" custScaleY="216560" custRadScaleRad="84674" custRadScaleInc="52072">
        <dgm:presLayoutVars>
          <dgm:bulletEnabled val="1"/>
        </dgm:presLayoutVars>
      </dgm:prSet>
      <dgm:spPr/>
      <dgm:t>
        <a:bodyPr/>
        <a:lstStyle/>
        <a:p>
          <a:endParaRPr lang="en-IE"/>
        </a:p>
      </dgm:t>
    </dgm:pt>
    <dgm:pt modelId="{95E20AC1-E9EF-4BE4-AFEE-2E031A8E8885}" type="pres">
      <dgm:prSet presAssocID="{707C5747-EE75-4B40-8447-D79E06327CC0}" presName="parTrans" presStyleLbl="sibTrans2D1" presStyleIdx="2" presStyleCnt="4"/>
      <dgm:spPr/>
      <dgm:t>
        <a:bodyPr/>
        <a:lstStyle/>
        <a:p>
          <a:endParaRPr lang="en-IE"/>
        </a:p>
      </dgm:t>
    </dgm:pt>
    <dgm:pt modelId="{2EA706C9-7F8F-497B-B57B-5C809483F83C}" type="pres">
      <dgm:prSet presAssocID="{707C5747-EE75-4B40-8447-D79E06327CC0}" presName="connectorText" presStyleLbl="sibTrans2D1" presStyleIdx="2" presStyleCnt="4"/>
      <dgm:spPr/>
      <dgm:t>
        <a:bodyPr/>
        <a:lstStyle/>
        <a:p>
          <a:endParaRPr lang="en-IE"/>
        </a:p>
      </dgm:t>
    </dgm:pt>
    <dgm:pt modelId="{744DE7B2-BFA7-42B0-B13A-CDC557864E24}" type="pres">
      <dgm:prSet presAssocID="{B35573EA-1615-4CB6-A654-1D26EB39F88C}" presName="node" presStyleLbl="node1" presStyleIdx="2" presStyleCnt="4" custRadScaleRad="114459" custRadScaleInc="80497">
        <dgm:presLayoutVars>
          <dgm:bulletEnabled val="1"/>
        </dgm:presLayoutVars>
      </dgm:prSet>
      <dgm:spPr/>
      <dgm:t>
        <a:bodyPr/>
        <a:lstStyle/>
        <a:p>
          <a:endParaRPr lang="en-IE"/>
        </a:p>
      </dgm:t>
    </dgm:pt>
    <dgm:pt modelId="{355DEC73-283F-4180-9426-9185544B4E7C}" type="pres">
      <dgm:prSet presAssocID="{4207CCCB-D683-43D5-A44D-E9E9203C90A0}" presName="parTrans" presStyleLbl="sibTrans2D1" presStyleIdx="3" presStyleCnt="4"/>
      <dgm:spPr/>
      <dgm:t>
        <a:bodyPr/>
        <a:lstStyle/>
        <a:p>
          <a:endParaRPr lang="en-IE"/>
        </a:p>
      </dgm:t>
    </dgm:pt>
    <dgm:pt modelId="{BCBD4CC1-C971-422C-96AF-5D384E2E5282}" type="pres">
      <dgm:prSet presAssocID="{4207CCCB-D683-43D5-A44D-E9E9203C90A0}" presName="connectorText" presStyleLbl="sibTrans2D1" presStyleIdx="3" presStyleCnt="4"/>
      <dgm:spPr/>
      <dgm:t>
        <a:bodyPr/>
        <a:lstStyle/>
        <a:p>
          <a:endParaRPr lang="en-IE"/>
        </a:p>
      </dgm:t>
    </dgm:pt>
    <dgm:pt modelId="{E30543EC-D971-444E-82AD-185B302364F2}" type="pres">
      <dgm:prSet presAssocID="{A41AF840-E044-4838-890C-849FC6E0AE27}" presName="node" presStyleLbl="node1" presStyleIdx="3" presStyleCnt="4" custRadScaleRad="130129" custRadScaleInc="16892">
        <dgm:presLayoutVars>
          <dgm:bulletEnabled val="1"/>
        </dgm:presLayoutVars>
      </dgm:prSet>
      <dgm:spPr/>
      <dgm:t>
        <a:bodyPr/>
        <a:lstStyle/>
        <a:p>
          <a:endParaRPr lang="en-IE"/>
        </a:p>
      </dgm:t>
    </dgm:pt>
  </dgm:ptLst>
  <dgm:cxnLst>
    <dgm:cxn modelId="{318EEA79-744C-4A86-8244-267EEEF168A2}" type="presOf" srcId="{E68F4346-111C-4017-A894-5E3F280191EB}" destId="{CCF6EAE4-35BF-41B1-AC6A-4C9D79698ECD}" srcOrd="1" destOrd="0" presId="urn:microsoft.com/office/officeart/2005/8/layout/radial5"/>
    <dgm:cxn modelId="{AF2D3F39-EE36-46AA-A09F-40CBB4AD9DA9}" type="presOf" srcId="{4207CCCB-D683-43D5-A44D-E9E9203C90A0}" destId="{355DEC73-283F-4180-9426-9185544B4E7C}" srcOrd="0" destOrd="0" presId="urn:microsoft.com/office/officeart/2005/8/layout/radial5"/>
    <dgm:cxn modelId="{A0AAEB53-EA33-43C9-B0C9-E81667F34D96}" type="presOf" srcId="{B35573EA-1615-4CB6-A654-1D26EB39F88C}" destId="{744DE7B2-BFA7-42B0-B13A-CDC557864E24}" srcOrd="0" destOrd="0" presId="urn:microsoft.com/office/officeart/2005/8/layout/radial5"/>
    <dgm:cxn modelId="{3C16644F-6068-4344-B42B-10DD1F9BDC95}" srcId="{90B453D4-2E07-4AF6-9FF2-35A015E1D212}" destId="{4C905597-C2F1-4E85-BA8A-9FA85C411B67}" srcOrd="1" destOrd="0" parTransId="{33572B12-B140-448F-B6CC-3C144004F865}" sibTransId="{68BED2CC-CB74-4239-8F6B-5E3FA7552689}"/>
    <dgm:cxn modelId="{602433D6-0DC7-44FB-9FD8-1FBE2B9AA8C4}" srcId="{4BDDD5CF-582E-4A4E-87B8-58F10E48F383}" destId="{B35573EA-1615-4CB6-A654-1D26EB39F88C}" srcOrd="2" destOrd="0" parTransId="{707C5747-EE75-4B40-8447-D79E06327CC0}" sibTransId="{C740C324-6BE0-4DEF-B4A1-03A2D48A856F}"/>
    <dgm:cxn modelId="{5E2BB7DF-27D9-46E2-B6A6-1710933E4D46}" type="presOf" srcId="{707C5747-EE75-4B40-8447-D79E06327CC0}" destId="{2EA706C9-7F8F-497B-B57B-5C809483F83C}" srcOrd="1" destOrd="0" presId="urn:microsoft.com/office/officeart/2005/8/layout/radial5"/>
    <dgm:cxn modelId="{45B78A69-FD8B-4BE1-9538-2D939476949E}" type="presOf" srcId="{85BBC59A-0E52-4CC2-9A2E-98C3B69ED471}" destId="{8EA3A68A-D31A-4400-ADE4-F81542D6FD6B}" srcOrd="0" destOrd="0" presId="urn:microsoft.com/office/officeart/2005/8/layout/radial5"/>
    <dgm:cxn modelId="{F6E8D895-A815-4EDD-93D5-1D8D76C26B99}" type="presOf" srcId="{FB653452-554A-4ED0-8688-DF9436CF41C8}" destId="{D385AFF6-B06B-406B-A2F1-3AA04B6AC4D2}" srcOrd="1" destOrd="0" presId="urn:microsoft.com/office/officeart/2005/8/layout/radial5"/>
    <dgm:cxn modelId="{540A94AC-6BC9-474C-89D7-62AEDD99F817}" type="presOf" srcId="{A41AF840-E044-4838-890C-849FC6E0AE27}" destId="{E30543EC-D971-444E-82AD-185B302364F2}" srcOrd="0" destOrd="0" presId="urn:microsoft.com/office/officeart/2005/8/layout/radial5"/>
    <dgm:cxn modelId="{F9029ED8-F208-4B95-A76A-45F96E25DF10}" srcId="{4BDDD5CF-582E-4A4E-87B8-58F10E48F383}" destId="{85BBC59A-0E52-4CC2-9A2E-98C3B69ED471}" srcOrd="0" destOrd="0" parTransId="{FB653452-554A-4ED0-8688-DF9436CF41C8}" sibTransId="{04CAD0E6-0C3A-4D5E-8D77-2368A33D4D49}"/>
    <dgm:cxn modelId="{7CC43BDE-E7DF-4F61-A57C-FE8BF05FDBF0}" srcId="{4BDDD5CF-582E-4A4E-87B8-58F10E48F383}" destId="{C9855776-56AF-496C-B9CC-0DD203F8551A}" srcOrd="1" destOrd="0" parTransId="{E68F4346-111C-4017-A894-5E3F280191EB}" sibTransId="{B8E967D3-62DA-4592-8AFE-3491AD384B72}"/>
    <dgm:cxn modelId="{FEE537B1-9AF7-49D1-BD59-CD813F86A333}" type="presOf" srcId="{FB653452-554A-4ED0-8688-DF9436CF41C8}" destId="{38012986-F593-45EC-96CF-52B05D85CAB4}" srcOrd="0" destOrd="0" presId="urn:microsoft.com/office/officeart/2005/8/layout/radial5"/>
    <dgm:cxn modelId="{B111B464-8EF4-4BC8-AB62-30D6081C261A}" type="presOf" srcId="{4BDDD5CF-582E-4A4E-87B8-58F10E48F383}" destId="{BAE6CF6D-5377-42DE-BAE8-9A0832EB75E0}" srcOrd="0" destOrd="0" presId="urn:microsoft.com/office/officeart/2005/8/layout/radial5"/>
    <dgm:cxn modelId="{8B0B8E86-D6EE-4865-9C10-AF50BB656A06}" type="presOf" srcId="{C9855776-56AF-496C-B9CC-0DD203F8551A}" destId="{046338DC-7B02-4A74-BFD7-521DC8E4489B}" srcOrd="0" destOrd="0" presId="urn:microsoft.com/office/officeart/2005/8/layout/radial5"/>
    <dgm:cxn modelId="{78D88BBD-A206-4C60-B690-10FA4792AC30}" type="presOf" srcId="{707C5747-EE75-4B40-8447-D79E06327CC0}" destId="{95E20AC1-E9EF-4BE4-AFEE-2E031A8E8885}" srcOrd="0" destOrd="0" presId="urn:microsoft.com/office/officeart/2005/8/layout/radial5"/>
    <dgm:cxn modelId="{FE30087E-4E5B-42D3-9FB9-3E599C8EAAD1}" srcId="{4BDDD5CF-582E-4A4E-87B8-58F10E48F383}" destId="{A41AF840-E044-4838-890C-849FC6E0AE27}" srcOrd="3" destOrd="0" parTransId="{4207CCCB-D683-43D5-A44D-E9E9203C90A0}" sibTransId="{9A5EE819-736B-494B-BCFB-ED8E08F9E5D3}"/>
    <dgm:cxn modelId="{B1092BFE-9F22-4F4D-A510-CFA523D7DB80}" type="presOf" srcId="{90B453D4-2E07-4AF6-9FF2-35A015E1D212}" destId="{FF220318-085A-4FB8-95E2-E79E2007EC8D}" srcOrd="0" destOrd="0" presId="urn:microsoft.com/office/officeart/2005/8/layout/radial5"/>
    <dgm:cxn modelId="{ADA8026B-6A78-4A7A-AA7C-6E66C7FE3805}" type="presOf" srcId="{E68F4346-111C-4017-A894-5E3F280191EB}" destId="{A531AEF2-8DB3-43C9-A8B4-EDBC5640F086}" srcOrd="0" destOrd="0" presId="urn:microsoft.com/office/officeart/2005/8/layout/radial5"/>
    <dgm:cxn modelId="{89DB3DA5-DBAE-4729-978F-59CFE24ED791}" type="presOf" srcId="{4207CCCB-D683-43D5-A44D-E9E9203C90A0}" destId="{BCBD4CC1-C971-422C-96AF-5D384E2E5282}" srcOrd="1" destOrd="0" presId="urn:microsoft.com/office/officeart/2005/8/layout/radial5"/>
    <dgm:cxn modelId="{CFAC874C-418E-467D-BF7D-6CA17275B1FF}" srcId="{90B453D4-2E07-4AF6-9FF2-35A015E1D212}" destId="{4BDDD5CF-582E-4A4E-87B8-58F10E48F383}" srcOrd="0" destOrd="0" parTransId="{C6DBBEF1-5369-4651-A588-51A7217474AD}" sibTransId="{59B30EF9-5625-467A-84E2-A52E5F283A58}"/>
    <dgm:cxn modelId="{38F05613-E90B-471F-B007-AEAF0392841F}" type="presParOf" srcId="{FF220318-085A-4FB8-95E2-E79E2007EC8D}" destId="{BAE6CF6D-5377-42DE-BAE8-9A0832EB75E0}" srcOrd="0" destOrd="0" presId="urn:microsoft.com/office/officeart/2005/8/layout/radial5"/>
    <dgm:cxn modelId="{8DFB5FFA-7211-4508-9234-6284E40A7200}" type="presParOf" srcId="{FF220318-085A-4FB8-95E2-E79E2007EC8D}" destId="{38012986-F593-45EC-96CF-52B05D85CAB4}" srcOrd="1" destOrd="0" presId="urn:microsoft.com/office/officeart/2005/8/layout/radial5"/>
    <dgm:cxn modelId="{D40ED3E1-D54E-45D6-9B16-2646862CBBE4}" type="presParOf" srcId="{38012986-F593-45EC-96CF-52B05D85CAB4}" destId="{D385AFF6-B06B-406B-A2F1-3AA04B6AC4D2}" srcOrd="0" destOrd="0" presId="urn:microsoft.com/office/officeart/2005/8/layout/radial5"/>
    <dgm:cxn modelId="{D6611DF4-EBAA-44D3-9350-6EA4BF519A71}" type="presParOf" srcId="{FF220318-085A-4FB8-95E2-E79E2007EC8D}" destId="{8EA3A68A-D31A-4400-ADE4-F81542D6FD6B}" srcOrd="2" destOrd="0" presId="urn:microsoft.com/office/officeart/2005/8/layout/radial5"/>
    <dgm:cxn modelId="{A46BCCE3-3ADA-4537-A7EB-127C6E4CF631}" type="presParOf" srcId="{FF220318-085A-4FB8-95E2-E79E2007EC8D}" destId="{A531AEF2-8DB3-43C9-A8B4-EDBC5640F086}" srcOrd="3" destOrd="0" presId="urn:microsoft.com/office/officeart/2005/8/layout/radial5"/>
    <dgm:cxn modelId="{E8637C1E-B000-4257-B6D9-89BE1C0F455C}" type="presParOf" srcId="{A531AEF2-8DB3-43C9-A8B4-EDBC5640F086}" destId="{CCF6EAE4-35BF-41B1-AC6A-4C9D79698ECD}" srcOrd="0" destOrd="0" presId="urn:microsoft.com/office/officeart/2005/8/layout/radial5"/>
    <dgm:cxn modelId="{21CDDFD0-3662-4023-AA22-6E7A45F979FA}" type="presParOf" srcId="{FF220318-085A-4FB8-95E2-E79E2007EC8D}" destId="{046338DC-7B02-4A74-BFD7-521DC8E4489B}" srcOrd="4" destOrd="0" presId="urn:microsoft.com/office/officeart/2005/8/layout/radial5"/>
    <dgm:cxn modelId="{D4C2AA5E-0B2A-4E8A-9EEF-6826E62C2F65}" type="presParOf" srcId="{FF220318-085A-4FB8-95E2-E79E2007EC8D}" destId="{95E20AC1-E9EF-4BE4-AFEE-2E031A8E8885}" srcOrd="5" destOrd="0" presId="urn:microsoft.com/office/officeart/2005/8/layout/radial5"/>
    <dgm:cxn modelId="{731B9AC4-CB5E-4754-896E-EE9F40667DB4}" type="presParOf" srcId="{95E20AC1-E9EF-4BE4-AFEE-2E031A8E8885}" destId="{2EA706C9-7F8F-497B-B57B-5C809483F83C}" srcOrd="0" destOrd="0" presId="urn:microsoft.com/office/officeart/2005/8/layout/radial5"/>
    <dgm:cxn modelId="{E0C793D2-3CD9-426E-8568-8AA83C8FEC2C}" type="presParOf" srcId="{FF220318-085A-4FB8-95E2-E79E2007EC8D}" destId="{744DE7B2-BFA7-42B0-B13A-CDC557864E24}" srcOrd="6" destOrd="0" presId="urn:microsoft.com/office/officeart/2005/8/layout/radial5"/>
    <dgm:cxn modelId="{5C891C1F-0B9F-4ABC-B31C-0B81A06D39CC}" type="presParOf" srcId="{FF220318-085A-4FB8-95E2-E79E2007EC8D}" destId="{355DEC73-283F-4180-9426-9185544B4E7C}" srcOrd="7" destOrd="0" presId="urn:microsoft.com/office/officeart/2005/8/layout/radial5"/>
    <dgm:cxn modelId="{26EDFE37-6870-42D3-B77F-6EAD758709A4}" type="presParOf" srcId="{355DEC73-283F-4180-9426-9185544B4E7C}" destId="{BCBD4CC1-C971-422C-96AF-5D384E2E5282}" srcOrd="0" destOrd="0" presId="urn:microsoft.com/office/officeart/2005/8/layout/radial5"/>
    <dgm:cxn modelId="{7107AF40-F470-49A6-B7BB-B0AB933A9210}" type="presParOf" srcId="{FF220318-085A-4FB8-95E2-E79E2007EC8D}" destId="{E30543EC-D971-444E-82AD-185B302364F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4F010-7C6F-4265-A201-97F49744DA97}">
      <dsp:nvSpPr>
        <dsp:cNvPr id="0" name=""/>
        <dsp:cNvSpPr/>
      </dsp:nvSpPr>
      <dsp:spPr>
        <a:xfrm>
          <a:off x="1259107" y="500157"/>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t>Ideas </a:t>
          </a:r>
          <a:endParaRPr lang="en-IE" sz="2000" kern="1200" dirty="0"/>
        </a:p>
      </dsp:txBody>
      <dsp:txXfrm>
        <a:off x="1281419" y="522469"/>
        <a:ext cx="1478935" cy="717155"/>
      </dsp:txXfrm>
    </dsp:sp>
    <dsp:sp modelId="{54C1D0DD-05D9-466F-9039-E7230A702A08}">
      <dsp:nvSpPr>
        <dsp:cNvPr id="0" name=""/>
        <dsp:cNvSpPr/>
      </dsp:nvSpPr>
      <dsp:spPr>
        <a:xfrm rot="3600000">
          <a:off x="2252781" y="1837570"/>
          <a:ext cx="794644"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2332768" y="1890894"/>
        <a:ext cx="634670" cy="159974"/>
      </dsp:txXfrm>
    </dsp:sp>
    <dsp:sp modelId="{00B07ACC-545D-4714-9210-8B4405CC91FC}">
      <dsp:nvSpPr>
        <dsp:cNvPr id="0" name=""/>
        <dsp:cNvSpPr/>
      </dsp:nvSpPr>
      <dsp:spPr>
        <a:xfrm>
          <a:off x="2517540" y="2679826"/>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t>Interests </a:t>
          </a:r>
          <a:endParaRPr lang="en-IE" sz="2000" kern="1200" dirty="0"/>
        </a:p>
      </dsp:txBody>
      <dsp:txXfrm>
        <a:off x="2539852" y="2702138"/>
        <a:ext cx="1478935" cy="717155"/>
      </dsp:txXfrm>
    </dsp:sp>
    <dsp:sp modelId="{356FB78B-DF0D-4D96-A1FF-217B8EDE3F2B}">
      <dsp:nvSpPr>
        <dsp:cNvPr id="0" name=""/>
        <dsp:cNvSpPr/>
      </dsp:nvSpPr>
      <dsp:spPr>
        <a:xfrm rot="10800000">
          <a:off x="1623565" y="2927404"/>
          <a:ext cx="794644"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rot="10800000">
        <a:off x="1703552" y="2980728"/>
        <a:ext cx="634670" cy="159974"/>
      </dsp:txXfrm>
    </dsp:sp>
    <dsp:sp modelId="{1EE7422D-D564-4272-B32D-271572E7FECB}">
      <dsp:nvSpPr>
        <dsp:cNvPr id="0" name=""/>
        <dsp:cNvSpPr/>
      </dsp:nvSpPr>
      <dsp:spPr>
        <a:xfrm>
          <a:off x="675" y="2679826"/>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t>Institutions </a:t>
          </a:r>
          <a:endParaRPr lang="en-IE" sz="2000" kern="1200" dirty="0"/>
        </a:p>
      </dsp:txBody>
      <dsp:txXfrm>
        <a:off x="22987" y="2702138"/>
        <a:ext cx="1478935" cy="717155"/>
      </dsp:txXfrm>
    </dsp:sp>
    <dsp:sp modelId="{F7E96C5E-1167-40B6-8872-E843C5D40FD1}">
      <dsp:nvSpPr>
        <dsp:cNvPr id="0" name=""/>
        <dsp:cNvSpPr/>
      </dsp:nvSpPr>
      <dsp:spPr>
        <a:xfrm rot="18000000">
          <a:off x="994349" y="1837570"/>
          <a:ext cx="794644"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1074336" y="1890894"/>
        <a:ext cx="634670" cy="15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2D581-5D8F-47F3-9754-FB82E4C0F60F}">
      <dsp:nvSpPr>
        <dsp:cNvPr id="0" name=""/>
        <dsp:cNvSpPr/>
      </dsp:nvSpPr>
      <dsp:spPr>
        <a:xfrm>
          <a:off x="1259107" y="500157"/>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kern="1200" dirty="0" smtClean="0"/>
            <a:t>Normative values </a:t>
          </a:r>
          <a:endParaRPr lang="en-IE" sz="1700" kern="1200" dirty="0"/>
        </a:p>
      </dsp:txBody>
      <dsp:txXfrm>
        <a:off x="1281419" y="522469"/>
        <a:ext cx="1478935" cy="717155"/>
      </dsp:txXfrm>
    </dsp:sp>
    <dsp:sp modelId="{EBADD381-17B0-4339-B1D5-F651135D98DF}">
      <dsp:nvSpPr>
        <dsp:cNvPr id="0" name=""/>
        <dsp:cNvSpPr/>
      </dsp:nvSpPr>
      <dsp:spPr>
        <a:xfrm rot="3600000">
          <a:off x="2280837" y="1837570"/>
          <a:ext cx="738531"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2360824" y="1890894"/>
        <a:ext cx="578557" cy="159974"/>
      </dsp:txXfrm>
    </dsp:sp>
    <dsp:sp modelId="{78CB5975-021E-4F47-94A2-11F4C5B5977D}">
      <dsp:nvSpPr>
        <dsp:cNvPr id="0" name=""/>
        <dsp:cNvSpPr/>
      </dsp:nvSpPr>
      <dsp:spPr>
        <a:xfrm>
          <a:off x="2517540" y="2679826"/>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kern="1200" dirty="0" smtClean="0"/>
            <a:t>Associational activity </a:t>
          </a:r>
          <a:endParaRPr lang="en-IE" sz="1700" kern="1200" dirty="0"/>
        </a:p>
      </dsp:txBody>
      <dsp:txXfrm>
        <a:off x="2539852" y="2702138"/>
        <a:ext cx="1478935" cy="717155"/>
      </dsp:txXfrm>
    </dsp:sp>
    <dsp:sp modelId="{F557E333-D4BE-4A1A-92C0-E3432DC4B380}">
      <dsp:nvSpPr>
        <dsp:cNvPr id="0" name=""/>
        <dsp:cNvSpPr/>
      </dsp:nvSpPr>
      <dsp:spPr>
        <a:xfrm rot="10866568">
          <a:off x="1686778" y="2903714"/>
          <a:ext cx="738531"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rot="10800000">
        <a:off x="1766765" y="2957038"/>
        <a:ext cx="578557" cy="159974"/>
      </dsp:txXfrm>
    </dsp:sp>
    <dsp:sp modelId="{A4B62045-95D5-4BA7-8AF6-9B2AC26EF47D}">
      <dsp:nvSpPr>
        <dsp:cNvPr id="0" name=""/>
        <dsp:cNvSpPr/>
      </dsp:nvSpPr>
      <dsp:spPr>
        <a:xfrm>
          <a:off x="70988" y="2632445"/>
          <a:ext cx="1523559" cy="76177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kern="1200" dirty="0" smtClean="0"/>
            <a:t>Public Sphere </a:t>
          </a:r>
          <a:endParaRPr lang="en-IE" sz="1700" kern="1200" dirty="0"/>
        </a:p>
      </dsp:txBody>
      <dsp:txXfrm>
        <a:off x="93300" y="2654757"/>
        <a:ext cx="1478935" cy="717155"/>
      </dsp:txXfrm>
    </dsp:sp>
    <dsp:sp modelId="{8E2145BD-82DC-4D67-B9C5-671671B733CD}">
      <dsp:nvSpPr>
        <dsp:cNvPr id="0" name=""/>
        <dsp:cNvSpPr/>
      </dsp:nvSpPr>
      <dsp:spPr>
        <a:xfrm rot="17947602">
          <a:off x="1057562" y="1813879"/>
          <a:ext cx="738531" cy="26662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1137549" y="1867203"/>
        <a:ext cx="578557" cy="159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49C95-026D-48B6-A4AF-8E0C9DAA6E5A}" type="datetimeFigureOut">
              <a:rPr lang="en-IE" smtClean="0"/>
              <a:pPr/>
              <a:t>16/11/2012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A4496-979D-43E4-8B02-4657EBE39539}" type="slidenum">
              <a:rPr lang="en-IE" smtClean="0"/>
              <a:pPr/>
              <a:t>‹nr.›</a:t>
            </a:fld>
            <a:endParaRPr lang="en-IE"/>
          </a:p>
        </p:txBody>
      </p:sp>
    </p:spTree>
    <p:extLst>
      <p:ext uri="{BB962C8B-B14F-4D97-AF65-F5344CB8AC3E}">
        <p14:creationId xmlns:p14="http://schemas.microsoft.com/office/powerpoint/2010/main" val="225682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B22301-4EFE-443B-AE5E-27ABE273E716}" type="datetimeFigureOut">
              <a:rPr lang="en-IE" smtClean="0"/>
              <a:pPr/>
              <a:t>16/11/2012</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DF7692C-C19F-4B3E-8C9F-74694E811928}" type="slidenum">
              <a:rPr lang="en-IE" smtClean="0"/>
              <a:pPr/>
              <a:t>‹nr.›</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0DF7692C-C19F-4B3E-8C9F-74694E811928}" type="slidenum">
              <a:rPr lang="en-IE" smtClean="0"/>
              <a:pPr/>
              <a:t>‹nr.›</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0DF7692C-C19F-4B3E-8C9F-74694E811928}" type="slidenum">
              <a:rPr lang="en-IE" smtClean="0"/>
              <a:pPr/>
              <a:t>‹nr.›</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EE03A6CA-CB89-4A5F-B0BF-F6A86E9C32B8}" type="slidenum">
              <a:rPr lang="en-US"/>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8027EB8A-5143-4CCB-8FC5-FBD8A45B2A34}"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0DF7692C-C19F-4B3E-8C9F-74694E811928}" type="slidenum">
              <a:rPr lang="en-IE" smtClean="0"/>
              <a:pPr/>
              <a:t>‹nr.›</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0DF7692C-C19F-4B3E-8C9F-74694E811928}" type="slidenum">
              <a:rPr lang="en-IE" smtClean="0"/>
              <a:pPr/>
              <a:t>‹nr.›</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0DF7692C-C19F-4B3E-8C9F-74694E811928}" type="slidenum">
              <a:rPr lang="en-IE" smtClean="0"/>
              <a:pPr/>
              <a:t>‹nr.›</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0DF7692C-C19F-4B3E-8C9F-74694E811928}" type="slidenum">
              <a:rPr lang="en-IE" smtClean="0"/>
              <a:pPr/>
              <a:t>‹nr.›</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0DF7692C-C19F-4B3E-8C9F-74694E811928}" type="slidenum">
              <a:rPr lang="en-IE" smtClean="0"/>
              <a:pPr/>
              <a:t>‹nr.›</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B22301-4EFE-443B-AE5E-27ABE273E716}" type="datetimeFigureOut">
              <a:rPr lang="en-IE" smtClean="0"/>
              <a:pPr/>
              <a:t>16/11/2012</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0DF7692C-C19F-4B3E-8C9F-74694E811928}" type="slidenum">
              <a:rPr lang="en-IE" smtClean="0"/>
              <a:pPr/>
              <a:t>‹nr.›</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B22301-4EFE-443B-AE5E-27ABE273E716}" type="datetimeFigureOut">
              <a:rPr lang="en-IE" smtClean="0"/>
              <a:pPr/>
              <a:t>16/11/2012</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0DF7692C-C19F-4B3E-8C9F-74694E811928}" type="slidenum">
              <a:rPr lang="en-IE" smtClean="0"/>
              <a:pPr/>
              <a:t>‹nr.›</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B22301-4EFE-443B-AE5E-27ABE273E716}" type="datetimeFigureOut">
              <a:rPr lang="en-IE" smtClean="0"/>
              <a:pPr/>
              <a:t>16/11/2012</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DF7692C-C19F-4B3E-8C9F-74694E811928}" type="slidenum">
              <a:rPr lang="en-IE" smtClean="0"/>
              <a:pPr/>
              <a:t>‹nr.›</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B22301-4EFE-443B-AE5E-27ABE273E716}" type="datetimeFigureOut">
              <a:rPr lang="en-IE" smtClean="0"/>
              <a:pPr/>
              <a:t>16/11/2012</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DF7692C-C19F-4B3E-8C9F-74694E811928}" type="slidenum">
              <a:rPr lang="en-IE" smtClean="0"/>
              <a:pPr/>
              <a:t>‹nr.›</a:t>
            </a:fld>
            <a:endParaRPr lang="en-IE"/>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 id="214748376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556792"/>
            <a:ext cx="7772400" cy="1829761"/>
          </a:xfrm>
        </p:spPr>
        <p:txBody>
          <a:bodyPr>
            <a:noAutofit/>
          </a:bodyPr>
          <a:lstStyle/>
          <a:p>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Strategies and methods for action – </a:t>
            </a:r>
            <a:br>
              <a:rPr lang="en-IE" sz="3200" dirty="0" smtClean="0"/>
            </a:br>
            <a:r>
              <a:rPr lang="en-IE" sz="3200" dirty="0" smtClean="0"/>
              <a:t/>
            </a:r>
            <a:br>
              <a:rPr lang="en-IE" sz="3200" dirty="0" smtClean="0"/>
            </a:br>
            <a:r>
              <a:rPr lang="en-IE" sz="3200" dirty="0" smtClean="0"/>
              <a:t>civil society alliance building around democratic, economic and social alternatives  </a:t>
            </a:r>
            <a:br>
              <a:rPr lang="en-IE" sz="3200" dirty="0" smtClean="0"/>
            </a:br>
            <a:endParaRPr lang="en-IE" sz="3200" dirty="0"/>
          </a:p>
        </p:txBody>
      </p:sp>
      <p:sp>
        <p:nvSpPr>
          <p:cNvPr id="3" name="Subtitle 2"/>
          <p:cNvSpPr>
            <a:spLocks noGrp="1"/>
          </p:cNvSpPr>
          <p:nvPr>
            <p:ph type="subTitle" idx="1"/>
          </p:nvPr>
        </p:nvSpPr>
        <p:spPr/>
        <p:txBody>
          <a:bodyPr>
            <a:normAutofit fontScale="92500" lnSpcReduction="20000"/>
          </a:bodyPr>
          <a:lstStyle/>
          <a:p>
            <a:r>
              <a:rPr lang="en-IE" dirty="0" smtClean="0"/>
              <a:t>Dr Mary Murphy</a:t>
            </a:r>
          </a:p>
          <a:p>
            <a:r>
              <a:rPr lang="en-IE" dirty="0" smtClean="0"/>
              <a:t>NUI </a:t>
            </a:r>
            <a:r>
              <a:rPr lang="en-IE" dirty="0" err="1" smtClean="0"/>
              <a:t>Maynooth</a:t>
            </a:r>
            <a:r>
              <a:rPr lang="en-IE" dirty="0" smtClean="0"/>
              <a:t> and Claiming Our Future  </a:t>
            </a:r>
          </a:p>
          <a:p>
            <a:r>
              <a:rPr lang="en-IE" dirty="0" smtClean="0"/>
              <a:t>15 Nov 2012  </a:t>
            </a:r>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Different cultures  </a:t>
            </a:r>
            <a:endParaRPr lang="en-IE" dirty="0"/>
          </a:p>
        </p:txBody>
      </p:sp>
      <p:sp>
        <p:nvSpPr>
          <p:cNvPr id="3" name="Text Placeholder 2"/>
          <p:cNvSpPr>
            <a:spLocks noGrp="1"/>
          </p:cNvSpPr>
          <p:nvPr>
            <p:ph type="body" idx="1"/>
          </p:nvPr>
        </p:nvSpPr>
        <p:spPr/>
        <p:txBody>
          <a:bodyPr/>
          <a:lstStyle/>
          <a:p>
            <a:r>
              <a:rPr lang="en-IE" dirty="0" smtClean="0"/>
              <a:t>TU</a:t>
            </a:r>
            <a:endParaRPr lang="en-IE" dirty="0"/>
          </a:p>
        </p:txBody>
      </p:sp>
      <p:sp>
        <p:nvSpPr>
          <p:cNvPr id="4" name="Text Placeholder 3"/>
          <p:cNvSpPr>
            <a:spLocks noGrp="1"/>
          </p:cNvSpPr>
          <p:nvPr>
            <p:ph type="body" sz="half" idx="3"/>
          </p:nvPr>
        </p:nvSpPr>
        <p:spPr/>
        <p:txBody>
          <a:bodyPr/>
          <a:lstStyle/>
          <a:p>
            <a:r>
              <a:rPr lang="en-IE" dirty="0" smtClean="0"/>
              <a:t>Street politics </a:t>
            </a:r>
            <a:endParaRPr lang="en-IE" dirty="0"/>
          </a:p>
        </p:txBody>
      </p:sp>
      <p:sp>
        <p:nvSpPr>
          <p:cNvPr id="5" name="Content Placeholder 4"/>
          <p:cNvSpPr>
            <a:spLocks noGrp="1"/>
          </p:cNvSpPr>
          <p:nvPr>
            <p:ph sz="quarter" idx="2"/>
          </p:nvPr>
        </p:nvSpPr>
        <p:spPr/>
        <p:txBody>
          <a:bodyPr>
            <a:normAutofit fontScale="92500"/>
          </a:bodyPr>
          <a:lstStyle/>
          <a:p>
            <a:r>
              <a:rPr lang="en-IE" b="1" dirty="0" smtClean="0"/>
              <a:t>Social partners</a:t>
            </a:r>
          </a:p>
          <a:p>
            <a:endParaRPr lang="en-IE" dirty="0" smtClean="0"/>
          </a:p>
          <a:p>
            <a:r>
              <a:rPr lang="en-IE" dirty="0" smtClean="0"/>
              <a:t>Different traditions of corporatism/CB </a:t>
            </a:r>
          </a:p>
          <a:p>
            <a:endParaRPr lang="en-IE" dirty="0" smtClean="0"/>
          </a:p>
          <a:p>
            <a:r>
              <a:rPr lang="en-IE" dirty="0" smtClean="0"/>
              <a:t>Different roles of TU’s</a:t>
            </a:r>
          </a:p>
          <a:p>
            <a:endParaRPr lang="en-IE" dirty="0" smtClean="0"/>
          </a:p>
          <a:p>
            <a:r>
              <a:rPr lang="en-IE" dirty="0" smtClean="0"/>
              <a:t>Spain, Greece, Belgium – questioning of legal validity of collective bargaining  </a:t>
            </a:r>
            <a:endParaRPr lang="en-IE" dirty="0"/>
          </a:p>
        </p:txBody>
      </p:sp>
      <p:sp>
        <p:nvSpPr>
          <p:cNvPr id="6" name="Content Placeholder 5"/>
          <p:cNvSpPr>
            <a:spLocks noGrp="1"/>
          </p:cNvSpPr>
          <p:nvPr>
            <p:ph sz="quarter" idx="4"/>
          </p:nvPr>
        </p:nvSpPr>
        <p:spPr/>
        <p:txBody>
          <a:bodyPr/>
          <a:lstStyle/>
          <a:p>
            <a:r>
              <a:rPr lang="en-IE" b="1" dirty="0" smtClean="0"/>
              <a:t>Street mobilisation</a:t>
            </a:r>
          </a:p>
          <a:p>
            <a:endParaRPr lang="en-IE" dirty="0" smtClean="0"/>
          </a:p>
          <a:p>
            <a:endParaRPr lang="en-IE" dirty="0" smtClean="0"/>
          </a:p>
          <a:p>
            <a:endParaRPr lang="en-IE" dirty="0" smtClean="0"/>
          </a:p>
          <a:p>
            <a:r>
              <a:rPr lang="en-IE" dirty="0" smtClean="0"/>
              <a:t>Greece, Spain</a:t>
            </a:r>
          </a:p>
          <a:p>
            <a:endParaRPr lang="en-IE" dirty="0" smtClean="0"/>
          </a:p>
          <a:p>
            <a:endParaRPr lang="en-IE" dirty="0" smtClean="0"/>
          </a:p>
          <a:p>
            <a:r>
              <a:rPr lang="en-IE" dirty="0" smtClean="0"/>
              <a:t>Portugal and Ireland  </a:t>
            </a:r>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E" sz="2800" dirty="0" smtClean="0"/>
              <a:t/>
            </a:r>
            <a:br>
              <a:rPr lang="en-IE" sz="2800" dirty="0" smtClean="0"/>
            </a:br>
            <a:r>
              <a:rPr lang="en-IE" sz="2800" dirty="0" smtClean="0"/>
              <a:t> </a:t>
            </a:r>
            <a:r>
              <a:rPr lang="en-IE" sz="3600" b="0" dirty="0" smtClean="0">
                <a:solidFill>
                  <a:schemeClr val="tx1"/>
                </a:solidFill>
              </a:rPr>
              <a:t>Institutions    	Civil society/state</a:t>
            </a:r>
            <a:r>
              <a:rPr lang="en-IE" sz="3600" dirty="0" smtClean="0"/>
              <a:t/>
            </a:r>
            <a:br>
              <a:rPr lang="en-IE" sz="3600" dirty="0" smtClean="0"/>
            </a:br>
            <a:endParaRPr lang="en-IE" sz="3600" dirty="0"/>
          </a:p>
        </p:txBody>
      </p:sp>
      <p:sp>
        <p:nvSpPr>
          <p:cNvPr id="5" name="Text Placeholder 4"/>
          <p:cNvSpPr>
            <a:spLocks noGrp="1"/>
          </p:cNvSpPr>
          <p:nvPr>
            <p:ph type="body" idx="1"/>
          </p:nvPr>
        </p:nvSpPr>
        <p:spPr/>
        <p:txBody>
          <a:bodyPr>
            <a:normAutofit lnSpcReduction="10000"/>
          </a:bodyPr>
          <a:lstStyle/>
          <a:p>
            <a:r>
              <a:rPr lang="en-IE" dirty="0" smtClean="0"/>
              <a:t>Formal 					 </a:t>
            </a:r>
            <a:endParaRPr lang="en-IE" dirty="0"/>
          </a:p>
        </p:txBody>
      </p:sp>
      <p:sp>
        <p:nvSpPr>
          <p:cNvPr id="7" name="Text Placeholder 6"/>
          <p:cNvSpPr>
            <a:spLocks noGrp="1"/>
          </p:cNvSpPr>
          <p:nvPr>
            <p:ph type="body" sz="half" idx="3"/>
          </p:nvPr>
        </p:nvSpPr>
        <p:spPr/>
        <p:txBody>
          <a:bodyPr/>
          <a:lstStyle/>
          <a:p>
            <a:r>
              <a:rPr lang="en-IE" dirty="0" smtClean="0"/>
              <a:t>Informal</a:t>
            </a:r>
            <a:endParaRPr lang="en-IE" dirty="0"/>
          </a:p>
        </p:txBody>
      </p:sp>
      <p:sp>
        <p:nvSpPr>
          <p:cNvPr id="6" name="Content Placeholder 5"/>
          <p:cNvSpPr>
            <a:spLocks noGrp="1"/>
          </p:cNvSpPr>
          <p:nvPr>
            <p:ph sz="quarter" idx="2"/>
          </p:nvPr>
        </p:nvSpPr>
        <p:spPr/>
        <p:txBody>
          <a:bodyPr>
            <a:normAutofit fontScale="92500" lnSpcReduction="10000"/>
          </a:bodyPr>
          <a:lstStyle/>
          <a:p>
            <a:r>
              <a:rPr lang="en-IE" dirty="0" smtClean="0"/>
              <a:t>State capture </a:t>
            </a:r>
          </a:p>
          <a:p>
            <a:endParaRPr lang="en-IE" dirty="0" smtClean="0"/>
          </a:p>
          <a:p>
            <a:r>
              <a:rPr lang="en-IE" dirty="0" smtClean="0"/>
              <a:t>Consensus/partnership </a:t>
            </a:r>
          </a:p>
          <a:p>
            <a:endParaRPr lang="en-IE" dirty="0" smtClean="0"/>
          </a:p>
          <a:p>
            <a:r>
              <a:rPr lang="en-IE" dirty="0" smtClean="0"/>
              <a:t>Exclusive </a:t>
            </a:r>
          </a:p>
          <a:p>
            <a:endParaRPr lang="en-IE" dirty="0" smtClean="0"/>
          </a:p>
          <a:p>
            <a:r>
              <a:rPr lang="en-IE" dirty="0" smtClean="0"/>
              <a:t>Policy language</a:t>
            </a:r>
          </a:p>
          <a:p>
            <a:endParaRPr lang="en-IE" dirty="0" smtClean="0"/>
          </a:p>
          <a:p>
            <a:r>
              <a:rPr lang="en-IE" dirty="0" smtClean="0"/>
              <a:t>Meetings  </a:t>
            </a:r>
          </a:p>
          <a:p>
            <a:endParaRPr lang="en-IE" dirty="0" smtClean="0"/>
          </a:p>
          <a:p>
            <a:r>
              <a:rPr lang="en-IE" dirty="0" smtClean="0"/>
              <a:t>One dimensional </a:t>
            </a:r>
            <a:endParaRPr lang="en-IE" dirty="0"/>
          </a:p>
        </p:txBody>
      </p:sp>
      <p:sp>
        <p:nvSpPr>
          <p:cNvPr id="8" name="Content Placeholder 7"/>
          <p:cNvSpPr>
            <a:spLocks noGrp="1"/>
          </p:cNvSpPr>
          <p:nvPr>
            <p:ph sz="quarter" idx="4"/>
          </p:nvPr>
        </p:nvSpPr>
        <p:spPr/>
        <p:txBody>
          <a:bodyPr>
            <a:normAutofit lnSpcReduction="10000"/>
          </a:bodyPr>
          <a:lstStyle/>
          <a:p>
            <a:r>
              <a:rPr lang="en-IE" dirty="0" smtClean="0"/>
              <a:t>State free</a:t>
            </a:r>
          </a:p>
          <a:p>
            <a:endParaRPr lang="en-IE" dirty="0" smtClean="0"/>
          </a:p>
          <a:p>
            <a:r>
              <a:rPr lang="en-IE" dirty="0" smtClean="0"/>
              <a:t>Conflict/adversarial</a:t>
            </a:r>
          </a:p>
          <a:p>
            <a:endParaRPr lang="en-IE" dirty="0" smtClean="0"/>
          </a:p>
          <a:p>
            <a:r>
              <a:rPr lang="en-IE" dirty="0" smtClean="0"/>
              <a:t>Inclusive </a:t>
            </a:r>
          </a:p>
          <a:p>
            <a:endParaRPr lang="en-IE" dirty="0" smtClean="0"/>
          </a:p>
          <a:p>
            <a:r>
              <a:rPr lang="en-IE" dirty="0" smtClean="0"/>
              <a:t>Accessible </a:t>
            </a:r>
          </a:p>
          <a:p>
            <a:endParaRPr lang="en-IE" dirty="0" smtClean="0"/>
          </a:p>
          <a:p>
            <a:r>
              <a:rPr lang="en-IE" dirty="0" smtClean="0"/>
              <a:t>Creative engagement </a:t>
            </a:r>
          </a:p>
          <a:p>
            <a:endParaRPr lang="en-IE" dirty="0" smtClean="0"/>
          </a:p>
          <a:p>
            <a:r>
              <a:rPr lang="en-IE" dirty="0" smtClean="0"/>
              <a:t>Cross </a:t>
            </a:r>
            <a:r>
              <a:rPr lang="en-IE" dirty="0" err="1" smtClean="0"/>
              <a:t>sectoral</a:t>
            </a:r>
            <a:r>
              <a:rPr lang="en-IE" dirty="0" smtClean="0"/>
              <a:t> </a:t>
            </a:r>
            <a:endParaRPr lang="en-I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Repression	     Nature of cleavages  </a:t>
            </a:r>
            <a:endParaRPr lang="en-IE" dirty="0"/>
          </a:p>
        </p:txBody>
      </p:sp>
      <p:sp>
        <p:nvSpPr>
          <p:cNvPr id="3" name="Text Placeholder 2"/>
          <p:cNvSpPr>
            <a:spLocks noGrp="1"/>
          </p:cNvSpPr>
          <p:nvPr>
            <p:ph type="body" idx="1"/>
          </p:nvPr>
        </p:nvSpPr>
        <p:spPr/>
        <p:txBody>
          <a:bodyPr/>
          <a:lstStyle/>
          <a:p>
            <a:r>
              <a:rPr lang="en-IE" dirty="0" smtClean="0"/>
              <a:t>Nature of democracy </a:t>
            </a:r>
            <a:endParaRPr lang="en-IE" dirty="0"/>
          </a:p>
        </p:txBody>
      </p:sp>
      <p:sp>
        <p:nvSpPr>
          <p:cNvPr id="4" name="Text Placeholder 3"/>
          <p:cNvSpPr>
            <a:spLocks noGrp="1"/>
          </p:cNvSpPr>
          <p:nvPr>
            <p:ph type="body" sz="half" idx="3"/>
          </p:nvPr>
        </p:nvSpPr>
        <p:spPr/>
        <p:txBody>
          <a:bodyPr>
            <a:normAutofit fontScale="92500" lnSpcReduction="10000"/>
          </a:bodyPr>
          <a:lstStyle/>
          <a:p>
            <a:r>
              <a:rPr lang="en-IE" dirty="0" smtClean="0"/>
              <a:t>Class, Religion </a:t>
            </a:r>
          </a:p>
          <a:p>
            <a:r>
              <a:rPr lang="en-IE" dirty="0" smtClean="0"/>
              <a:t>Language, Regional</a:t>
            </a:r>
            <a:endParaRPr lang="en-IE" dirty="0"/>
          </a:p>
        </p:txBody>
      </p:sp>
      <p:sp>
        <p:nvSpPr>
          <p:cNvPr id="5" name="Content Placeholder 4"/>
          <p:cNvSpPr>
            <a:spLocks noGrp="1"/>
          </p:cNvSpPr>
          <p:nvPr>
            <p:ph sz="quarter" idx="2"/>
          </p:nvPr>
        </p:nvSpPr>
        <p:spPr/>
        <p:txBody>
          <a:bodyPr>
            <a:normAutofit/>
          </a:bodyPr>
          <a:lstStyle/>
          <a:p>
            <a:r>
              <a:rPr lang="en-IE" dirty="0" smtClean="0"/>
              <a:t>SP Act to prohibit 10-15 persons and arrests</a:t>
            </a:r>
          </a:p>
          <a:p>
            <a:endParaRPr lang="en-IE" dirty="0" smtClean="0"/>
          </a:p>
          <a:p>
            <a:r>
              <a:rPr lang="en-IE" dirty="0" smtClean="0"/>
              <a:t>German prohibition on political strikes </a:t>
            </a:r>
          </a:p>
          <a:p>
            <a:endParaRPr lang="en-IE" dirty="0" smtClean="0"/>
          </a:p>
          <a:p>
            <a:r>
              <a:rPr lang="en-IE" dirty="0" smtClean="0"/>
              <a:t>Ireland – legal curtailment on use of state funding</a:t>
            </a:r>
            <a:endParaRPr lang="en-IE" dirty="0"/>
          </a:p>
        </p:txBody>
      </p:sp>
      <p:sp>
        <p:nvSpPr>
          <p:cNvPr id="6" name="Content Placeholder 5"/>
          <p:cNvSpPr>
            <a:spLocks noGrp="1"/>
          </p:cNvSpPr>
          <p:nvPr>
            <p:ph sz="quarter" idx="4"/>
          </p:nvPr>
        </p:nvSpPr>
        <p:spPr/>
        <p:txBody>
          <a:bodyPr>
            <a:normAutofit/>
          </a:bodyPr>
          <a:lstStyle/>
          <a:p>
            <a:r>
              <a:rPr lang="en-IE" dirty="0" smtClean="0"/>
              <a:t>NGO’s</a:t>
            </a:r>
          </a:p>
          <a:p>
            <a:endParaRPr lang="en-IE" dirty="0" smtClean="0"/>
          </a:p>
          <a:p>
            <a:r>
              <a:rPr lang="en-IE" dirty="0" smtClean="0"/>
              <a:t>Social Movement</a:t>
            </a:r>
          </a:p>
          <a:p>
            <a:endParaRPr lang="en-IE" dirty="0" smtClean="0"/>
          </a:p>
          <a:p>
            <a:r>
              <a:rPr lang="en-IE" dirty="0" smtClean="0"/>
              <a:t>Political Parties - </a:t>
            </a:r>
            <a:r>
              <a:rPr lang="en-IE" dirty="0" err="1" smtClean="0"/>
              <a:t>gov</a:t>
            </a:r>
            <a:endParaRPr lang="en-IE" dirty="0" smtClean="0"/>
          </a:p>
          <a:p>
            <a:endParaRPr lang="en-IE" dirty="0" smtClean="0"/>
          </a:p>
          <a:p>
            <a:r>
              <a:rPr lang="en-IE" dirty="0" smtClean="0"/>
              <a:t>Trade Unions</a:t>
            </a:r>
          </a:p>
          <a:p>
            <a:endParaRPr lang="en-IE" dirty="0" smtClean="0"/>
          </a:p>
          <a:p>
            <a:r>
              <a:rPr lang="en-IE" dirty="0" smtClean="0"/>
              <a:t>Local, regional, national, transnational  </a:t>
            </a:r>
          </a:p>
          <a:p>
            <a:pPr>
              <a:buNone/>
            </a:pPr>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idx="1"/>
          </p:nvPr>
        </p:nvSpPr>
        <p:spPr/>
        <p:txBody>
          <a:bodyPr>
            <a:normAutofit lnSpcReduction="10000"/>
          </a:bodyPr>
          <a:lstStyle/>
          <a:p>
            <a:r>
              <a:rPr lang="en-IE" dirty="0" smtClean="0"/>
              <a:t>An Irish example</a:t>
            </a:r>
          </a:p>
          <a:p>
            <a:endParaRPr lang="en-IE" dirty="0" smtClean="0"/>
          </a:p>
          <a:p>
            <a:r>
              <a:rPr lang="en-IE" dirty="0" smtClean="0"/>
              <a:t>Definition of Stupidity </a:t>
            </a:r>
          </a:p>
          <a:p>
            <a:endParaRPr lang="en-IE" dirty="0" smtClean="0"/>
          </a:p>
          <a:p>
            <a:endParaRPr lang="en-IE" sz="2800" dirty="0" smtClean="0"/>
          </a:p>
          <a:p>
            <a:r>
              <a:rPr lang="en-IE" sz="2800" dirty="0" smtClean="0"/>
              <a:t>Doing the same thing and expecting different results!</a:t>
            </a:r>
          </a:p>
          <a:p>
            <a:pPr>
              <a:buNone/>
            </a:pPr>
            <a:endParaRPr lang="en-IE" dirty="0" smtClean="0"/>
          </a:p>
          <a:p>
            <a:pPr>
              <a:buNone/>
            </a:pPr>
            <a:endParaRPr lang="en-IE" dirty="0" smtClean="0"/>
          </a:p>
          <a:p>
            <a:pPr>
              <a:buNone/>
            </a:pPr>
            <a:r>
              <a:rPr lang="en-IE" dirty="0" smtClean="0"/>
              <a:t>A case study of trying to do something different  </a:t>
            </a:r>
            <a:endParaRPr lang="en-IE" dirty="0"/>
          </a:p>
        </p:txBody>
      </p:sp>
      <p:sp>
        <p:nvSpPr>
          <p:cNvPr id="7" name="Title 6"/>
          <p:cNvSpPr>
            <a:spLocks noGrp="1"/>
          </p:cNvSpPr>
          <p:nvPr>
            <p:ph type="title"/>
          </p:nvPr>
        </p:nvSpPr>
        <p:spPr/>
        <p:txBody>
          <a:bodyPr/>
          <a:lstStyle/>
          <a:p>
            <a:r>
              <a:rPr lang="en-IE" dirty="0" smtClean="0"/>
              <a:t>Claiming our Future </a:t>
            </a: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t>Absence of ideas 					</a:t>
            </a:r>
            <a:endParaRPr lang="en-US" dirty="0"/>
          </a:p>
        </p:txBody>
      </p:sp>
      <p:sp>
        <p:nvSpPr>
          <p:cNvPr id="57347" name="Rectangle 3"/>
          <p:cNvSpPr>
            <a:spLocks noGrp="1" noChangeArrowheads="1"/>
          </p:cNvSpPr>
          <p:nvPr>
            <p:ph type="body" idx="1"/>
          </p:nvPr>
        </p:nvSpPr>
        <p:spPr/>
        <p:txBody>
          <a:bodyPr>
            <a:normAutofit/>
          </a:bodyPr>
          <a:lstStyle/>
          <a:p>
            <a:pPr>
              <a:lnSpc>
                <a:spcPct val="80000"/>
              </a:lnSpc>
            </a:pPr>
            <a:r>
              <a:rPr lang="en-GB" dirty="0" smtClean="0"/>
              <a:t>Poverty of political  ambition </a:t>
            </a:r>
            <a:endParaRPr lang="en-GB" sz="2400" dirty="0"/>
          </a:p>
        </p:txBody>
      </p:sp>
      <p:sp>
        <p:nvSpPr>
          <p:cNvPr id="5" name="Text Placeholder 4"/>
          <p:cNvSpPr>
            <a:spLocks noGrp="1"/>
          </p:cNvSpPr>
          <p:nvPr>
            <p:ph type="body" sz="half" idx="3"/>
          </p:nvPr>
        </p:nvSpPr>
        <p:spPr/>
        <p:txBody>
          <a:bodyPr>
            <a:normAutofit/>
          </a:bodyPr>
          <a:lstStyle/>
          <a:p>
            <a:r>
              <a:rPr lang="en-GB" dirty="0" smtClean="0"/>
              <a:t>Poverty of imagination </a:t>
            </a:r>
            <a:endParaRPr lang="en-IE" dirty="0"/>
          </a:p>
        </p:txBody>
      </p:sp>
      <p:sp>
        <p:nvSpPr>
          <p:cNvPr id="4" name="Content Placeholder 3"/>
          <p:cNvSpPr>
            <a:spLocks noGrp="1"/>
          </p:cNvSpPr>
          <p:nvPr>
            <p:ph sz="quarter" idx="2"/>
          </p:nvPr>
        </p:nvSpPr>
        <p:spPr>
          <a:xfrm>
            <a:off x="179512" y="1268760"/>
            <a:ext cx="4245868" cy="4333321"/>
          </a:xfrm>
        </p:spPr>
        <p:txBody>
          <a:bodyPr>
            <a:normAutofit fontScale="92500" lnSpcReduction="20000"/>
          </a:bodyPr>
          <a:lstStyle/>
          <a:p>
            <a:pPr lvl="1">
              <a:lnSpc>
                <a:spcPct val="120000"/>
              </a:lnSpc>
              <a:buNone/>
            </a:pPr>
            <a:r>
              <a:rPr lang="en-GB" sz="2900" dirty="0" smtClean="0"/>
              <a:t>Collectively Ireland bought myths </a:t>
            </a:r>
          </a:p>
          <a:p>
            <a:pPr lvl="1">
              <a:lnSpc>
                <a:spcPct val="120000"/>
              </a:lnSpc>
              <a:buNone/>
            </a:pPr>
            <a:endParaRPr lang="en-GB" sz="2900" dirty="0" smtClean="0"/>
          </a:p>
          <a:p>
            <a:pPr lvl="1">
              <a:lnSpc>
                <a:spcPct val="120000"/>
              </a:lnSpc>
              <a:buNone/>
            </a:pPr>
            <a:r>
              <a:rPr lang="en-GB" sz="2900" dirty="0" smtClean="0"/>
              <a:t>‘that there is no alternative’</a:t>
            </a:r>
          </a:p>
          <a:p>
            <a:pPr lvl="1">
              <a:lnSpc>
                <a:spcPct val="120000"/>
              </a:lnSpc>
              <a:buNone/>
            </a:pPr>
            <a:endParaRPr lang="en-GB" sz="2900" dirty="0" smtClean="0"/>
          </a:p>
          <a:p>
            <a:pPr lvl="1">
              <a:lnSpc>
                <a:spcPct val="120000"/>
              </a:lnSpc>
              <a:buNone/>
            </a:pPr>
            <a:r>
              <a:rPr lang="en-GB" sz="2900" dirty="0" smtClean="0"/>
              <a:t> Passive, stagnant &amp; cynical citizenship 2%</a:t>
            </a:r>
          </a:p>
          <a:p>
            <a:pPr lvl="1">
              <a:lnSpc>
                <a:spcPct val="120000"/>
              </a:lnSpc>
              <a:buNone/>
            </a:pPr>
            <a:r>
              <a:rPr lang="en-GB" sz="2900" dirty="0" smtClean="0"/>
              <a:t>   </a:t>
            </a:r>
          </a:p>
          <a:p>
            <a:endParaRPr lang="en-IE" dirty="0"/>
          </a:p>
        </p:txBody>
      </p:sp>
      <p:sp>
        <p:nvSpPr>
          <p:cNvPr id="6" name="Content Placeholder 5"/>
          <p:cNvSpPr>
            <a:spLocks noGrp="1"/>
          </p:cNvSpPr>
          <p:nvPr>
            <p:ph sz="quarter" idx="4"/>
          </p:nvPr>
        </p:nvSpPr>
        <p:spPr/>
        <p:txBody>
          <a:bodyPr>
            <a:normAutofit fontScale="77500" lnSpcReduction="20000"/>
          </a:bodyPr>
          <a:lstStyle/>
          <a:p>
            <a:pPr lvl="1">
              <a:lnSpc>
                <a:spcPct val="120000"/>
              </a:lnSpc>
              <a:buNone/>
            </a:pPr>
            <a:r>
              <a:rPr lang="en-GB" sz="2900" dirty="0" smtClean="0"/>
              <a:t>Ideas: Power elites/media/group think – limited public sphere </a:t>
            </a:r>
          </a:p>
          <a:p>
            <a:pPr lvl="1">
              <a:lnSpc>
                <a:spcPct val="120000"/>
              </a:lnSpc>
              <a:buNone/>
            </a:pPr>
            <a:endParaRPr lang="en-GB" sz="2900" dirty="0" smtClean="0"/>
          </a:p>
          <a:p>
            <a:pPr lvl="1">
              <a:lnSpc>
                <a:spcPct val="120000"/>
              </a:lnSpc>
              <a:buNone/>
            </a:pPr>
            <a:r>
              <a:rPr lang="en-GB" sz="2900" dirty="0" smtClean="0"/>
              <a:t>Interests: Society of ‘partnership’ and ‘illusion of consensus’</a:t>
            </a:r>
          </a:p>
          <a:p>
            <a:pPr lvl="1">
              <a:lnSpc>
                <a:spcPct val="120000"/>
              </a:lnSpc>
              <a:buNone/>
            </a:pPr>
            <a:r>
              <a:rPr lang="en-GB" sz="2900" dirty="0" smtClean="0"/>
              <a:t>   </a:t>
            </a:r>
          </a:p>
          <a:p>
            <a:pPr lvl="1">
              <a:lnSpc>
                <a:spcPct val="120000"/>
              </a:lnSpc>
              <a:buNone/>
            </a:pPr>
            <a:r>
              <a:rPr lang="en-GB" sz="2900" dirty="0" smtClean="0"/>
              <a:t> Institutions:  Nature of </a:t>
            </a:r>
            <a:r>
              <a:rPr lang="en-GB" sz="2900" dirty="0" err="1" smtClean="0"/>
              <a:t>clientalistic</a:t>
            </a:r>
            <a:r>
              <a:rPr lang="en-GB" sz="2900" dirty="0" smtClean="0"/>
              <a:t> politics &amp; and Irish (Catholic) education</a:t>
            </a:r>
          </a:p>
          <a:p>
            <a:pPr>
              <a:lnSpc>
                <a:spcPct val="80000"/>
              </a:lnSpc>
            </a:pPr>
            <a:endParaRPr lang="en-GB"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Autofit/>
          </a:bodyPr>
          <a:lstStyle/>
          <a:p>
            <a:pPr>
              <a:lnSpc>
                <a:spcPct val="80000"/>
              </a:lnSpc>
            </a:pPr>
            <a:r>
              <a:rPr lang="en-GB" dirty="0" smtClean="0"/>
              <a:t>Greece, Spain - broad protests – Irish protest more muted, fragmented, local and </a:t>
            </a:r>
            <a:r>
              <a:rPr lang="en-GB" dirty="0" err="1" smtClean="0"/>
              <a:t>sectoral</a:t>
            </a:r>
            <a:r>
              <a:rPr lang="en-GB" dirty="0" smtClean="0"/>
              <a:t> </a:t>
            </a:r>
          </a:p>
          <a:p>
            <a:pPr>
              <a:lnSpc>
                <a:spcPct val="80000"/>
              </a:lnSpc>
            </a:pPr>
            <a:endParaRPr lang="en-GB" dirty="0" smtClean="0"/>
          </a:p>
          <a:p>
            <a:pPr>
              <a:lnSpc>
                <a:spcPct val="80000"/>
              </a:lnSpc>
            </a:pPr>
            <a:r>
              <a:rPr lang="en-GB" dirty="0" smtClean="0"/>
              <a:t>Early Alliances  – ICTU March, The Poor Can’t Pay, Community Platform, Is </a:t>
            </a:r>
            <a:r>
              <a:rPr lang="en-GB" dirty="0" err="1" smtClean="0"/>
              <a:t>Feidir</a:t>
            </a:r>
            <a:r>
              <a:rPr lang="en-GB" dirty="0" smtClean="0"/>
              <a:t> Linn, local </a:t>
            </a:r>
          </a:p>
          <a:p>
            <a:pPr>
              <a:lnSpc>
                <a:spcPct val="80000"/>
              </a:lnSpc>
            </a:pPr>
            <a:endParaRPr lang="en-GB" dirty="0"/>
          </a:p>
          <a:p>
            <a:pPr>
              <a:lnSpc>
                <a:spcPct val="80000"/>
              </a:lnSpc>
            </a:pPr>
            <a:r>
              <a:rPr lang="en-GB" dirty="0" smtClean="0"/>
              <a:t> Small scale and defensive, anti austerity  </a:t>
            </a:r>
          </a:p>
          <a:p>
            <a:pPr>
              <a:lnSpc>
                <a:spcPct val="80000"/>
              </a:lnSpc>
            </a:pPr>
            <a:endParaRPr lang="en-GB" dirty="0"/>
          </a:p>
          <a:p>
            <a:pPr>
              <a:lnSpc>
                <a:spcPct val="80000"/>
              </a:lnSpc>
            </a:pPr>
            <a:r>
              <a:rPr lang="en-GB" dirty="0" smtClean="0">
                <a:solidFill>
                  <a:srgbClr val="FF0000"/>
                </a:solidFill>
              </a:rPr>
              <a:t>Offensive </a:t>
            </a:r>
            <a:r>
              <a:rPr lang="en-GB" dirty="0" smtClean="0"/>
              <a:t> crisis as opportunity to realign policy towards a sustainable model of development, </a:t>
            </a:r>
            <a:r>
              <a:rPr lang="en-GB" dirty="0" smtClean="0">
                <a:solidFill>
                  <a:srgbClr val="FF0000"/>
                </a:solidFill>
              </a:rPr>
              <a:t>standing ‘for’ alternatives</a:t>
            </a:r>
          </a:p>
          <a:p>
            <a:pPr>
              <a:lnSpc>
                <a:spcPct val="80000"/>
              </a:lnSpc>
            </a:pPr>
            <a:endParaRPr lang="en-GB" dirty="0" smtClean="0">
              <a:solidFill>
                <a:srgbClr val="FF0000"/>
              </a:solidFill>
            </a:endParaRPr>
          </a:p>
          <a:p>
            <a:pPr>
              <a:lnSpc>
                <a:spcPct val="80000"/>
              </a:lnSpc>
            </a:pPr>
            <a:r>
              <a:rPr lang="en-GB" dirty="0" err="1" smtClean="0">
                <a:solidFill>
                  <a:srgbClr val="FF0000"/>
                </a:solidFill>
              </a:rPr>
              <a:t>Oppositon</a:t>
            </a:r>
            <a:r>
              <a:rPr lang="en-GB" dirty="0" smtClean="0">
                <a:solidFill>
                  <a:srgbClr val="FF0000"/>
                </a:solidFill>
              </a:rPr>
              <a:t> to proposition</a:t>
            </a:r>
            <a:endParaRPr lang="en-US" dirty="0">
              <a:solidFill>
                <a:srgbClr val="FF0000"/>
              </a:solidFill>
            </a:endParaRPr>
          </a:p>
        </p:txBody>
      </p:sp>
      <p:sp>
        <p:nvSpPr>
          <p:cNvPr id="43010" name="Rectangle 2"/>
          <p:cNvSpPr>
            <a:spLocks noGrp="1" noChangeArrowheads="1"/>
          </p:cNvSpPr>
          <p:nvPr>
            <p:ph type="title"/>
          </p:nvPr>
        </p:nvSpPr>
        <p:spPr/>
        <p:txBody>
          <a:bodyPr>
            <a:normAutofit/>
          </a:bodyPr>
          <a:lstStyle/>
          <a:p>
            <a:r>
              <a:rPr lang="en-US" dirty="0" smtClean="0"/>
              <a:t>Limitations of interests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
            <a:ext cx="8943975" cy="1484784"/>
          </a:xfrm>
        </p:spPr>
        <p:txBody>
          <a:bodyPr>
            <a:normAutofit/>
          </a:bodyPr>
          <a:lstStyle/>
          <a:p>
            <a:r>
              <a:rPr lang="en-IE" sz="3200" dirty="0" smtClean="0"/>
              <a:t>Ideas and Interests  - </a:t>
            </a:r>
            <a:br>
              <a:rPr lang="en-IE" sz="3200" dirty="0" smtClean="0"/>
            </a:br>
            <a:endParaRPr lang="en-US" sz="3200" dirty="0"/>
          </a:p>
        </p:txBody>
      </p:sp>
      <p:grpSp>
        <p:nvGrpSpPr>
          <p:cNvPr id="2" name="Diagram 3"/>
          <p:cNvGrpSpPr>
            <a:grpSpLocks/>
          </p:cNvGrpSpPr>
          <p:nvPr/>
        </p:nvGrpSpPr>
        <p:grpSpPr bwMode="auto">
          <a:xfrm>
            <a:off x="4499992" y="1340768"/>
            <a:ext cx="3960440" cy="4885854"/>
            <a:chOff x="1708" y="736"/>
            <a:chExt cx="2380" cy="2544"/>
          </a:xfrm>
        </p:grpSpPr>
        <p:sp>
          <p:nvSpPr>
            <p:cNvPr id="3" name="_s29701"/>
            <p:cNvSpPr>
              <a:spLocks noChangeShapeType="1"/>
            </p:cNvSpPr>
            <p:nvPr/>
          </p:nvSpPr>
          <p:spPr bwMode="auto">
            <a:xfrm flipH="1" flipV="1">
              <a:off x="2332" y="1823"/>
              <a:ext cx="284" cy="9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BE"/>
            </a:p>
          </p:txBody>
        </p:sp>
        <p:sp>
          <p:nvSpPr>
            <p:cNvPr id="4" name="_s29702"/>
            <p:cNvSpPr>
              <a:spLocks noChangeArrowheads="1"/>
            </p:cNvSpPr>
            <p:nvPr/>
          </p:nvSpPr>
          <p:spPr bwMode="auto">
            <a:xfrm>
              <a:off x="1753" y="1434"/>
              <a:ext cx="595" cy="595"/>
            </a:xfrm>
            <a:prstGeom prst="ellipse">
              <a:avLst/>
            </a:prstGeom>
            <a:solidFill>
              <a:srgbClr val="FF00FF"/>
            </a:solidFill>
            <a:ln w="28575">
              <a:solidFill>
                <a:srgbClr val="CA00CA"/>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Democracy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Participation</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 name="_s29703"/>
            <p:cNvSpPr>
              <a:spLocks noChangeShapeType="1"/>
            </p:cNvSpPr>
            <p:nvPr/>
          </p:nvSpPr>
          <p:spPr bwMode="auto">
            <a:xfrm flipH="1">
              <a:off x="2548" y="2247"/>
              <a:ext cx="176"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BE"/>
            </a:p>
          </p:txBody>
        </p:sp>
        <p:sp>
          <p:nvSpPr>
            <p:cNvPr id="6" name="_s29704"/>
            <p:cNvSpPr>
              <a:spLocks noChangeArrowheads="1"/>
            </p:cNvSpPr>
            <p:nvPr/>
          </p:nvSpPr>
          <p:spPr bwMode="auto">
            <a:xfrm>
              <a:off x="2076" y="2432"/>
              <a:ext cx="595" cy="595"/>
            </a:xfrm>
            <a:prstGeom prst="ellipse">
              <a:avLst/>
            </a:prstGeom>
            <a:solidFill>
              <a:srgbClr val="FF0000"/>
            </a:solidFill>
            <a:ln w="28575">
              <a:solidFill>
                <a:srgbClr val="BE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Equal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Status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cs typeface="Arial" pitchFamily="34" charset="0"/>
                </a:rPr>
                <a:t>  </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7" name="_s29705"/>
            <p:cNvSpPr>
              <a:spLocks noChangeShapeType="1"/>
            </p:cNvSpPr>
            <p:nvPr/>
          </p:nvSpPr>
          <p:spPr bwMode="auto">
            <a:xfrm>
              <a:off x="3072" y="2247"/>
              <a:ext cx="176"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BE"/>
            </a:p>
          </p:txBody>
        </p:sp>
        <p:sp>
          <p:nvSpPr>
            <p:cNvPr id="10" name="_s29706"/>
            <p:cNvSpPr>
              <a:spLocks noChangeArrowheads="1"/>
            </p:cNvSpPr>
            <p:nvPr/>
          </p:nvSpPr>
          <p:spPr bwMode="auto">
            <a:xfrm>
              <a:off x="3125" y="2433"/>
              <a:ext cx="595" cy="595"/>
            </a:xfrm>
            <a:prstGeom prst="ellipse">
              <a:avLst/>
            </a:prstGeom>
            <a:solidFill>
              <a:srgbClr val="01BD0A"/>
            </a:solidFill>
            <a:ln w="28575">
              <a:solidFill>
                <a:srgbClr val="019308"/>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High Quality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Common Goods/Services</a:t>
              </a:r>
              <a:r>
                <a:rPr kumimoji="0" lang="en-GB" sz="1800" b="1" i="0" u="none" strike="noStrike" cap="none" normalizeH="0" baseline="0" smtClean="0">
                  <a:ln>
                    <a:noFill/>
                  </a:ln>
                  <a:solidFill>
                    <a:schemeClr val="tx1"/>
                  </a:solidFill>
                  <a:effectLst/>
                  <a:latin typeface="Arial" pitchFamily="34" charset="0"/>
                  <a:cs typeface="Arial" pitchFamily="34" charset="0"/>
                </a:rPr>
                <a:t> </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1" name="_s29707"/>
            <p:cNvSpPr>
              <a:spLocks noChangeShapeType="1"/>
            </p:cNvSpPr>
            <p:nvPr/>
          </p:nvSpPr>
          <p:spPr bwMode="auto">
            <a:xfrm flipV="1">
              <a:off x="3180" y="1823"/>
              <a:ext cx="284" cy="9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BE"/>
            </a:p>
          </p:txBody>
        </p:sp>
        <p:sp>
          <p:nvSpPr>
            <p:cNvPr id="12" name="_s29708"/>
            <p:cNvSpPr>
              <a:spLocks noChangeArrowheads="1"/>
            </p:cNvSpPr>
            <p:nvPr/>
          </p:nvSpPr>
          <p:spPr bwMode="auto">
            <a:xfrm>
              <a:off x="3450" y="1435"/>
              <a:ext cx="595" cy="595"/>
            </a:xfrm>
            <a:prstGeom prst="ellipse">
              <a:avLst/>
            </a:prstGeom>
            <a:solidFill>
              <a:srgbClr val="0399FF"/>
            </a:solidFill>
            <a:ln w="28575">
              <a:solidFill>
                <a:srgbClr val="4B595B"/>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Redistributive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Justice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pitchFamily="34" charset="0"/>
                  <a:cs typeface="Arial" pitchFamily="34" charset="0"/>
                </a:rPr>
                <a:t> </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3" name="_s29709"/>
            <p:cNvSpPr>
              <a:spLocks noChangeShapeType="1"/>
            </p:cNvSpPr>
            <p:nvPr/>
          </p:nvSpPr>
          <p:spPr bwMode="auto">
            <a:xfrm flipV="1">
              <a:off x="2898" y="1412"/>
              <a:ext cx="0" cy="2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BE"/>
            </a:p>
          </p:txBody>
        </p:sp>
        <p:sp>
          <p:nvSpPr>
            <p:cNvPr id="14" name="_s29710"/>
            <p:cNvSpPr>
              <a:spLocks noChangeArrowheads="1"/>
            </p:cNvSpPr>
            <p:nvPr/>
          </p:nvSpPr>
          <p:spPr bwMode="auto">
            <a:xfrm>
              <a:off x="2601" y="818"/>
              <a:ext cx="595" cy="595"/>
            </a:xfrm>
            <a:prstGeom prst="ellipse">
              <a:avLst/>
            </a:prstGeom>
            <a:solidFill>
              <a:srgbClr val="FF8C01"/>
            </a:solidFill>
            <a:ln w="28575">
              <a:solidFill>
                <a:srgbClr val="D876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Sustainable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Productive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cs typeface="Arial" pitchFamily="34" charset="0"/>
                </a:rPr>
                <a:t>Economy</a:t>
              </a:r>
              <a:r>
                <a:rPr kumimoji="0" lang="en-GB" sz="1800" b="1" i="0" u="none" strike="noStrike" cap="none" normalizeH="0" baseline="0" smtClean="0">
                  <a:ln>
                    <a:noFill/>
                  </a:ln>
                  <a:solidFill>
                    <a:schemeClr val="tx1"/>
                  </a:solidFill>
                  <a:effectLst/>
                  <a:latin typeface="Arial" pitchFamily="34" charset="0"/>
                  <a:cs typeface="Arial" pitchFamily="34" charset="0"/>
                </a:rPr>
                <a:t> </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5" name="_s29711"/>
            <p:cNvSpPr>
              <a:spLocks noChangeArrowheads="1"/>
            </p:cNvSpPr>
            <p:nvPr/>
          </p:nvSpPr>
          <p:spPr bwMode="auto">
            <a:xfrm>
              <a:off x="2601" y="1711"/>
              <a:ext cx="595" cy="595"/>
            </a:xfrm>
            <a:prstGeom prst="ellipse">
              <a:avLst/>
            </a:prstGeom>
            <a:solidFill>
              <a:srgbClr val="F1FD09"/>
            </a:solidFill>
            <a:ln w="28575">
              <a:solidFill>
                <a:srgbClr val="CAD402"/>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cs typeface="Arial" pitchFamily="34" charset="0"/>
                </a:rPr>
                <a:t>Balance</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grpSp>
      <p:sp>
        <p:nvSpPr>
          <p:cNvPr id="39939" name="Rectangle 3"/>
          <p:cNvSpPr>
            <a:spLocks noGrp="1" noChangeArrowheads="1"/>
          </p:cNvSpPr>
          <p:nvPr>
            <p:ph type="body" sz="half" idx="2"/>
          </p:nvPr>
        </p:nvSpPr>
        <p:spPr>
          <a:xfrm>
            <a:off x="5140325" y="2017713"/>
            <a:ext cx="3814763" cy="4114800"/>
          </a:xfrm>
        </p:spPr>
        <p:txBody>
          <a:bodyPr/>
          <a:lstStyle/>
          <a:p>
            <a:endParaRPr lang="en-GB" sz="2800"/>
          </a:p>
          <a:p>
            <a:endParaRPr lang="en-US" sz="2800"/>
          </a:p>
        </p:txBody>
      </p:sp>
      <p:graphicFrame>
        <p:nvGraphicFramePr>
          <p:cNvPr id="39940" name="Object 4"/>
          <p:cNvGraphicFramePr>
            <a:graphicFrameLocks noGrp="1" noChangeAspect="1"/>
          </p:cNvGraphicFramePr>
          <p:nvPr>
            <p:ph idx="4294967295"/>
          </p:nvPr>
        </p:nvGraphicFramePr>
        <p:xfrm>
          <a:off x="0" y="1700213"/>
          <a:ext cx="3390900" cy="4525962"/>
        </p:xfrm>
        <a:graphic>
          <a:graphicData uri="http://schemas.openxmlformats.org/presentationml/2006/ole">
            <mc:AlternateContent xmlns:mc="http://schemas.openxmlformats.org/markup-compatibility/2006">
              <mc:Choice xmlns:v="urn:schemas-microsoft-com:vml" Requires="v">
                <p:oleObj spid="_x0000_s29712" name="Acrobat Document" r:id="rId3" imgW="5292000" imgH="7071480" progId="AcroExch.Document.7">
                  <p:embed/>
                </p:oleObj>
              </mc:Choice>
              <mc:Fallback>
                <p:oleObj name="Acrobat Document" r:id="rId3" imgW="5292000" imgH="707148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339090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07504" y="764704"/>
            <a:ext cx="8136904" cy="461665"/>
          </a:xfrm>
          <a:prstGeom prst="rect">
            <a:avLst/>
          </a:prstGeom>
          <a:noFill/>
        </p:spPr>
        <p:txBody>
          <a:bodyPr wrap="square" rtlCol="0">
            <a:spAutoFit/>
          </a:bodyPr>
          <a:lstStyle/>
          <a:p>
            <a:r>
              <a:rPr lang="en-IE" sz="2400" dirty="0" smtClean="0"/>
              <a:t>Community Platform  2008	 Is </a:t>
            </a:r>
            <a:r>
              <a:rPr lang="en-IE" sz="2400" dirty="0" err="1" smtClean="0"/>
              <a:t>Feidir</a:t>
            </a:r>
            <a:r>
              <a:rPr lang="en-IE" sz="2400" dirty="0" smtClean="0"/>
              <a:t>  Linn 2009 </a:t>
            </a:r>
            <a:endParaRPr lang="en-IE" sz="2400" dirty="0"/>
          </a:p>
        </p:txBody>
      </p:sp>
      <p:sp>
        <p:nvSpPr>
          <p:cNvPr id="9" name="TextBox 8"/>
          <p:cNvSpPr txBox="1"/>
          <p:nvPr/>
        </p:nvSpPr>
        <p:spPr>
          <a:xfrm>
            <a:off x="5004048" y="5805264"/>
            <a:ext cx="4139952" cy="584775"/>
          </a:xfrm>
          <a:prstGeom prst="rect">
            <a:avLst/>
          </a:prstGeom>
          <a:noFill/>
        </p:spPr>
        <p:txBody>
          <a:bodyPr wrap="square" rtlCol="0">
            <a:spAutoFit/>
          </a:bodyPr>
          <a:lstStyle/>
          <a:p>
            <a:r>
              <a:rPr lang="en-IE" sz="3200" dirty="0" smtClean="0"/>
              <a:t>Shaping our future </a:t>
            </a:r>
            <a:endParaRPr lang="en-IE"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43975" cy="1343744"/>
          </a:xfrm>
        </p:spPr>
        <p:txBody>
          <a:bodyPr>
            <a:normAutofit fontScale="90000"/>
          </a:bodyPr>
          <a:lstStyle/>
          <a:p>
            <a:r>
              <a:rPr lang="en-IE" dirty="0" smtClean="0"/>
              <a:t>Growing interests around alternatives ... Claiming Our Future  </a:t>
            </a:r>
            <a:endParaRPr lang="en-IE" dirty="0"/>
          </a:p>
        </p:txBody>
      </p:sp>
      <p:graphicFrame>
        <p:nvGraphicFramePr>
          <p:cNvPr id="6" name="Content Placeholder 4"/>
          <p:cNvGraphicFramePr>
            <a:graphicFrameLocks noGrp="1"/>
          </p:cNvGraphicFramePr>
          <p:nvPr>
            <p:ph sz="half" idx="1"/>
          </p:nvPr>
        </p:nvGraphicFramePr>
        <p:xfrm>
          <a:off x="971600" y="1628800"/>
          <a:ext cx="4464496" cy="447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5334000" y="2060848"/>
            <a:ext cx="3810000" cy="4114800"/>
          </a:xfrm>
        </p:spPr>
        <p:txBody>
          <a:bodyPr>
            <a:normAutofit fontScale="85000" lnSpcReduction="10000"/>
          </a:bodyPr>
          <a:lstStyle/>
          <a:p>
            <a:r>
              <a:rPr lang="en-IE" dirty="0" smtClean="0"/>
              <a:t>Cross </a:t>
            </a:r>
            <a:r>
              <a:rPr lang="en-IE" dirty="0" err="1" smtClean="0"/>
              <a:t>sectoral</a:t>
            </a:r>
            <a:endParaRPr lang="en-IE" dirty="0" smtClean="0"/>
          </a:p>
          <a:p>
            <a:endParaRPr lang="en-IE" dirty="0" smtClean="0"/>
          </a:p>
          <a:p>
            <a:r>
              <a:rPr lang="en-IE" dirty="0" smtClean="0"/>
              <a:t>Values</a:t>
            </a:r>
          </a:p>
          <a:p>
            <a:pPr>
              <a:buNone/>
            </a:pPr>
            <a:r>
              <a:rPr lang="en-IE" dirty="0" smtClean="0"/>
              <a:t> </a:t>
            </a:r>
            <a:endParaRPr lang="en-IE" dirty="0"/>
          </a:p>
          <a:p>
            <a:r>
              <a:rPr lang="en-IE" dirty="0" smtClean="0"/>
              <a:t>State free public sphere </a:t>
            </a:r>
          </a:p>
          <a:p>
            <a:endParaRPr lang="en-IE" dirty="0" smtClean="0"/>
          </a:p>
          <a:p>
            <a:r>
              <a:rPr lang="en-IE" dirty="0" smtClean="0"/>
              <a:t>Deliberative space  </a:t>
            </a:r>
          </a:p>
          <a:p>
            <a:endParaRPr lang="en-IE" dirty="0"/>
          </a:p>
          <a:p>
            <a:r>
              <a:rPr lang="en-IE" dirty="0" smtClean="0"/>
              <a:t>National-local</a:t>
            </a:r>
          </a:p>
          <a:p>
            <a:endParaRPr lang="en-IE" dirty="0"/>
          </a:p>
          <a:p>
            <a:r>
              <a:rPr lang="en-IE" dirty="0" smtClean="0"/>
              <a:t>Action   </a:t>
            </a:r>
            <a:endParaRPr lang="en-IE" dirty="0"/>
          </a:p>
        </p:txBody>
      </p:sp>
      <p:sp>
        <p:nvSpPr>
          <p:cNvPr id="5" name="Oval 4"/>
          <p:cNvSpPr/>
          <p:nvPr/>
        </p:nvSpPr>
        <p:spPr>
          <a:xfrm>
            <a:off x="3563888" y="2276872"/>
            <a:ext cx="108012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SD Left </a:t>
            </a:r>
            <a:endParaRPr lang="en-IE" dirty="0"/>
          </a:p>
        </p:txBody>
      </p:sp>
      <p:sp>
        <p:nvSpPr>
          <p:cNvPr id="7" name="Oval 6"/>
          <p:cNvSpPr/>
          <p:nvPr/>
        </p:nvSpPr>
        <p:spPr>
          <a:xfrm>
            <a:off x="251520" y="1772816"/>
            <a:ext cx="165618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Equality </a:t>
            </a:r>
            <a:endParaRPr lang="en-IE" dirty="0"/>
          </a:p>
        </p:txBody>
      </p:sp>
      <p:sp>
        <p:nvSpPr>
          <p:cNvPr id="8" name="Oval 7"/>
          <p:cNvSpPr/>
          <p:nvPr/>
        </p:nvSpPr>
        <p:spPr>
          <a:xfrm>
            <a:off x="2339752" y="5157192"/>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Community </a:t>
            </a:r>
            <a:endParaRPr lang="en-IE" dirty="0"/>
          </a:p>
        </p:txBody>
      </p:sp>
      <p:sp>
        <p:nvSpPr>
          <p:cNvPr id="10" name="Oval 9"/>
          <p:cNvSpPr/>
          <p:nvPr/>
        </p:nvSpPr>
        <p:spPr>
          <a:xfrm>
            <a:off x="467544" y="4221088"/>
            <a:ext cx="122413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eco</a:t>
            </a:r>
            <a:endParaRPr lang="en-IE" dirty="0"/>
          </a:p>
        </p:txBody>
      </p:sp>
      <p:sp>
        <p:nvSpPr>
          <p:cNvPr id="11" name="Oval 10"/>
          <p:cNvSpPr/>
          <p:nvPr/>
        </p:nvSpPr>
        <p:spPr>
          <a:xfrm>
            <a:off x="4283968" y="1700808"/>
            <a:ext cx="115212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 left </a:t>
            </a:r>
            <a:endParaRPr lang="en-IE" dirty="0"/>
          </a:p>
        </p:txBody>
      </p:sp>
      <p:sp>
        <p:nvSpPr>
          <p:cNvPr id="12" name="Oval 11"/>
          <p:cNvSpPr/>
          <p:nvPr/>
        </p:nvSpPr>
        <p:spPr>
          <a:xfrm>
            <a:off x="2915816" y="1628800"/>
            <a:ext cx="136815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L left </a:t>
            </a:r>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4294967295"/>
          </p:nvPr>
        </p:nvPicPr>
        <p:blipFill>
          <a:blip r:embed="rId2" cstate="print"/>
          <a:stretch>
            <a:fillRect/>
          </a:stretch>
        </p:blipFill>
        <p:spPr bwMode="auto">
          <a:xfrm>
            <a:off x="2116138" y="836613"/>
            <a:ext cx="7027862" cy="1720850"/>
          </a:xfrm>
          <a:prstGeom prst="rect">
            <a:avLst/>
          </a:prstGeom>
          <a:noFill/>
          <a:ln w="9525">
            <a:noFill/>
            <a:miter lim="800000"/>
            <a:headEnd/>
            <a:tailEnd/>
          </a:ln>
        </p:spPr>
      </p:pic>
      <p:pic>
        <p:nvPicPr>
          <p:cNvPr id="10" name="Content Placeholder 9" descr="island_1998.gif"/>
          <p:cNvPicPr>
            <a:picLocks noGrp="1" noChangeAspect="1"/>
          </p:cNvPicPr>
          <p:nvPr>
            <p:ph sz="half" idx="4294967295"/>
          </p:nvPr>
        </p:nvPicPr>
        <p:blipFill>
          <a:blip r:embed="rId3" cstate="print"/>
          <a:stretch>
            <a:fillRect/>
          </a:stretch>
        </p:blipFill>
        <p:spPr>
          <a:xfrm>
            <a:off x="0" y="1844675"/>
            <a:ext cx="3097213" cy="3867150"/>
          </a:xfrm>
        </p:spPr>
      </p:pic>
      <p:sp>
        <p:nvSpPr>
          <p:cNvPr id="11" name="TextBox 10"/>
          <p:cNvSpPr txBox="1"/>
          <p:nvPr/>
        </p:nvSpPr>
        <p:spPr>
          <a:xfrm>
            <a:off x="3491880" y="2564904"/>
            <a:ext cx="5652120" cy="4339650"/>
          </a:xfrm>
          <a:prstGeom prst="rect">
            <a:avLst/>
          </a:prstGeom>
          <a:noFill/>
        </p:spPr>
        <p:txBody>
          <a:bodyPr wrap="square" rtlCol="0">
            <a:spAutoFit/>
          </a:bodyPr>
          <a:lstStyle/>
          <a:p>
            <a:r>
              <a:rPr lang="en-IE" sz="3600" dirty="0" smtClean="0"/>
              <a:t>Values &amp; Policies   </a:t>
            </a:r>
          </a:p>
          <a:p>
            <a:endParaRPr lang="en-IE" sz="3600" dirty="0" smtClean="0"/>
          </a:p>
          <a:p>
            <a:r>
              <a:rPr lang="en-IE" sz="3600" dirty="0" smtClean="0"/>
              <a:t>Social media </a:t>
            </a:r>
          </a:p>
          <a:p>
            <a:r>
              <a:rPr lang="en-IE" sz="3600" dirty="0" smtClean="0"/>
              <a:t>Free Deliberative Events</a:t>
            </a:r>
          </a:p>
          <a:p>
            <a:r>
              <a:rPr lang="en-IE" sz="2400" dirty="0" smtClean="0"/>
              <a:t>Equality, Sustainability, Democracy  </a:t>
            </a:r>
          </a:p>
          <a:p>
            <a:endParaRPr lang="en-IE" sz="2400" dirty="0" smtClean="0"/>
          </a:p>
          <a:p>
            <a:r>
              <a:rPr lang="en-IE" sz="3600" dirty="0" smtClean="0"/>
              <a:t>Actions/campaigns</a:t>
            </a:r>
          </a:p>
          <a:p>
            <a:r>
              <a:rPr lang="en-IE" sz="2400" dirty="0" smtClean="0"/>
              <a:t>Minimum wage, Gender Quotas, Bank Debt, Wealth Tax, Plan B </a:t>
            </a:r>
            <a:endParaRPr lang="en-IE" sz="2400" dirty="0"/>
          </a:p>
        </p:txBody>
      </p:sp>
      <p:sp>
        <p:nvSpPr>
          <p:cNvPr id="6" name="TextBox 5"/>
          <p:cNvSpPr txBox="1"/>
          <p:nvPr/>
        </p:nvSpPr>
        <p:spPr>
          <a:xfrm>
            <a:off x="251520" y="0"/>
            <a:ext cx="8496944" cy="461665"/>
          </a:xfrm>
          <a:prstGeom prst="rect">
            <a:avLst/>
          </a:prstGeom>
          <a:noFill/>
        </p:spPr>
        <p:txBody>
          <a:bodyPr wrap="square" rtlCol="0">
            <a:spAutoFit/>
          </a:bodyPr>
          <a:lstStyle/>
          <a:p>
            <a:r>
              <a:rPr lang="en-IE" sz="2400" dirty="0" smtClean="0"/>
              <a:t>Institutions :  Creating new deliberative public spheres </a:t>
            </a:r>
            <a:endParaRPr lang="en-IE" sz="2400" dirty="0"/>
          </a:p>
        </p:txBody>
      </p:sp>
      <p:cxnSp>
        <p:nvCxnSpPr>
          <p:cNvPr id="8" name="Straight Arrow Connector 7"/>
          <p:cNvCxnSpPr/>
          <p:nvPr/>
        </p:nvCxnSpPr>
        <p:spPr>
          <a:xfrm flipV="1">
            <a:off x="899592" y="3356992"/>
            <a:ext cx="1584176"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32500" lnSpcReduction="20000"/>
          </a:bodyPr>
          <a:lstStyle/>
          <a:p>
            <a:r>
              <a:rPr lang="en-IE" sz="8000" dirty="0" smtClean="0"/>
              <a:t>Leadership </a:t>
            </a:r>
          </a:p>
          <a:p>
            <a:endParaRPr lang="en-IE" sz="8000" dirty="0" smtClean="0"/>
          </a:p>
          <a:p>
            <a:r>
              <a:rPr lang="en-IE" sz="8000" dirty="0" smtClean="0"/>
              <a:t>Actions </a:t>
            </a:r>
          </a:p>
          <a:p>
            <a:endParaRPr lang="en-IE" sz="8000" dirty="0" smtClean="0"/>
          </a:p>
          <a:p>
            <a:r>
              <a:rPr lang="en-IE" sz="8000" dirty="0" smtClean="0"/>
              <a:t>Time</a:t>
            </a:r>
          </a:p>
          <a:p>
            <a:endParaRPr lang="en-IE" sz="8000" dirty="0" smtClean="0"/>
          </a:p>
          <a:p>
            <a:r>
              <a:rPr lang="en-IE" sz="8000" dirty="0" smtClean="0"/>
              <a:t>Relevance </a:t>
            </a:r>
          </a:p>
          <a:p>
            <a:endParaRPr lang="en-IE" sz="8000" dirty="0" smtClean="0"/>
          </a:p>
          <a:p>
            <a:r>
              <a:rPr lang="en-IE" sz="8000" dirty="0" smtClean="0"/>
              <a:t> Hope </a:t>
            </a:r>
          </a:p>
          <a:p>
            <a:endParaRPr lang="en-IE" sz="8000" dirty="0" smtClean="0"/>
          </a:p>
          <a:p>
            <a:r>
              <a:rPr lang="en-IE" sz="8000" dirty="0" smtClean="0"/>
              <a:t>Alliances</a:t>
            </a:r>
          </a:p>
          <a:p>
            <a:endParaRPr lang="en-IE" sz="8000" dirty="0" smtClean="0"/>
          </a:p>
          <a:p>
            <a:endParaRPr lang="en-IE" sz="8000" dirty="0" smtClean="0"/>
          </a:p>
          <a:p>
            <a:endParaRPr lang="en-IE" sz="8000" dirty="0" smtClean="0"/>
          </a:p>
          <a:p>
            <a:endParaRPr lang="en-IE" dirty="0"/>
          </a:p>
        </p:txBody>
      </p:sp>
      <p:sp>
        <p:nvSpPr>
          <p:cNvPr id="4" name="Content Placeholder 3"/>
          <p:cNvSpPr>
            <a:spLocks noGrp="1"/>
          </p:cNvSpPr>
          <p:nvPr>
            <p:ph sz="half" idx="2"/>
          </p:nvPr>
        </p:nvSpPr>
        <p:spPr>
          <a:xfrm>
            <a:off x="3491880" y="1628800"/>
            <a:ext cx="5194920" cy="4378491"/>
          </a:xfrm>
        </p:spPr>
        <p:style>
          <a:lnRef idx="2">
            <a:schemeClr val="accent1"/>
          </a:lnRef>
          <a:fillRef idx="1">
            <a:schemeClr val="lt1"/>
          </a:fillRef>
          <a:effectRef idx="0">
            <a:schemeClr val="accent1"/>
          </a:effectRef>
          <a:fontRef idx="minor">
            <a:schemeClr val="dk1"/>
          </a:fontRef>
        </p:style>
        <p:txBody>
          <a:bodyPr>
            <a:noAutofit/>
          </a:bodyPr>
          <a:lstStyle/>
          <a:p>
            <a:r>
              <a:rPr lang="en-IE" sz="1800" dirty="0" smtClean="0"/>
              <a:t>Work of skilled organizers in making moments ;</a:t>
            </a:r>
          </a:p>
          <a:p>
            <a:endParaRPr lang="en-IE" sz="1800" dirty="0" smtClean="0"/>
          </a:p>
          <a:p>
            <a:r>
              <a:rPr lang="en-IE" sz="1800" dirty="0" smtClean="0"/>
              <a:t>Success in getting people, once these events end, to keep meeting  over and over and over again; </a:t>
            </a:r>
          </a:p>
          <a:p>
            <a:endParaRPr lang="en-IE" sz="1800" dirty="0" smtClean="0"/>
          </a:p>
          <a:p>
            <a:r>
              <a:rPr lang="en-IE" sz="1800" dirty="0" smtClean="0"/>
              <a:t>Promote public policy solutions organically linked to the quotidian lives of its supporters;</a:t>
            </a:r>
          </a:p>
          <a:p>
            <a:endParaRPr lang="en-IE" sz="1800" dirty="0" smtClean="0"/>
          </a:p>
          <a:p>
            <a:r>
              <a:rPr lang="en-IE" sz="1800" dirty="0" smtClean="0"/>
              <a:t>Supportive cultural capital  of progressive intellectuals/writers/artists/professionals</a:t>
            </a:r>
          </a:p>
          <a:p>
            <a:pPr>
              <a:buNone/>
            </a:pPr>
            <a:r>
              <a:rPr lang="en-IE" sz="1800" i="1" dirty="0" err="1" smtClean="0"/>
              <a:t>Yeselson</a:t>
            </a:r>
            <a:r>
              <a:rPr lang="en-IE" sz="1800" i="1" dirty="0" smtClean="0"/>
              <a:t> –</a:t>
            </a:r>
            <a:br>
              <a:rPr lang="en-IE" sz="1800" i="1" dirty="0" smtClean="0"/>
            </a:br>
            <a:endParaRPr lang="en-IE" sz="1800" dirty="0" smtClean="0"/>
          </a:p>
          <a:p>
            <a:endParaRPr lang="en-IE" sz="2000" dirty="0"/>
          </a:p>
        </p:txBody>
      </p:sp>
      <p:sp>
        <p:nvSpPr>
          <p:cNvPr id="2" name="Title 1"/>
          <p:cNvSpPr>
            <a:spLocks noGrp="1"/>
          </p:cNvSpPr>
          <p:nvPr>
            <p:ph type="title"/>
          </p:nvPr>
        </p:nvSpPr>
        <p:spPr/>
        <p:txBody>
          <a:bodyPr/>
          <a:lstStyle/>
          <a:p>
            <a:r>
              <a:rPr lang="en-IE" dirty="0" smtClean="0"/>
              <a:t>Lessons </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Crisis an opportunity?</a:t>
            </a:r>
            <a:endParaRPr lang="en-IE" dirty="0"/>
          </a:p>
        </p:txBody>
      </p:sp>
      <p:sp>
        <p:nvSpPr>
          <p:cNvPr id="5" name="Text Placeholder 4"/>
          <p:cNvSpPr>
            <a:spLocks noGrp="1"/>
          </p:cNvSpPr>
          <p:nvPr>
            <p:ph type="body" idx="1"/>
          </p:nvPr>
        </p:nvSpPr>
        <p:spPr/>
        <p:txBody>
          <a:bodyPr/>
          <a:lstStyle/>
          <a:p>
            <a:r>
              <a:rPr lang="en-IE" dirty="0" smtClean="0"/>
              <a:t>What do we want? </a:t>
            </a:r>
            <a:endParaRPr lang="en-IE" dirty="0"/>
          </a:p>
        </p:txBody>
      </p:sp>
      <p:sp>
        <p:nvSpPr>
          <p:cNvPr id="6" name="Text Placeholder 5"/>
          <p:cNvSpPr>
            <a:spLocks noGrp="1"/>
          </p:cNvSpPr>
          <p:nvPr>
            <p:ph type="body" sz="half" idx="3"/>
          </p:nvPr>
        </p:nvSpPr>
        <p:spPr/>
        <p:txBody>
          <a:bodyPr/>
          <a:lstStyle/>
          <a:p>
            <a:r>
              <a:rPr lang="en-IE" dirty="0" smtClean="0"/>
              <a:t>How can we get it? </a:t>
            </a:r>
            <a:endParaRPr lang="en-IE" dirty="0"/>
          </a:p>
        </p:txBody>
      </p:sp>
      <p:sp>
        <p:nvSpPr>
          <p:cNvPr id="3" name="Content Placeholder 2"/>
          <p:cNvSpPr>
            <a:spLocks noGrp="1"/>
          </p:cNvSpPr>
          <p:nvPr>
            <p:ph sz="quarter" idx="2"/>
          </p:nvPr>
        </p:nvSpPr>
        <p:spPr>
          <a:xfrm>
            <a:off x="457200" y="1052736"/>
            <a:ext cx="4042792" cy="4333321"/>
          </a:xfrm>
        </p:spPr>
        <p:txBody>
          <a:bodyPr>
            <a:normAutofit lnSpcReduction="10000"/>
          </a:bodyPr>
          <a:lstStyle/>
          <a:p>
            <a:endParaRPr lang="en-IE" dirty="0" smtClean="0"/>
          </a:p>
          <a:p>
            <a:r>
              <a:rPr lang="en-IE" dirty="0" smtClean="0"/>
              <a:t>Imperative  to recast our values for a sustainable, equal and caring society </a:t>
            </a:r>
          </a:p>
          <a:p>
            <a:endParaRPr lang="en-IE" dirty="0" smtClean="0"/>
          </a:p>
          <a:p>
            <a:r>
              <a:rPr lang="en-IE" dirty="0" smtClean="0"/>
              <a:t>Not a policy debate, requires a different paradigm </a:t>
            </a:r>
          </a:p>
          <a:p>
            <a:endParaRPr lang="en-IE" dirty="0" smtClean="0"/>
          </a:p>
          <a:p>
            <a:r>
              <a:rPr lang="en-IE" dirty="0" smtClean="0"/>
              <a:t>How to achieve this – ideas, interests and institutions     </a:t>
            </a:r>
            <a:endParaRPr lang="en-IE" dirty="0"/>
          </a:p>
        </p:txBody>
      </p:sp>
      <p:graphicFrame>
        <p:nvGraphicFramePr>
          <p:cNvPr id="8" name="Content Placeholder 7"/>
          <p:cNvGraphicFramePr>
            <a:graphicFrameLocks noGrp="1"/>
          </p:cNvGraphicFramePr>
          <p:nvPr>
            <p:ph sz="quarter" idx="4"/>
          </p:nvPr>
        </p:nvGraphicFramePr>
        <p:xfrm>
          <a:off x="4645025" y="1444625"/>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148064" y="1052736"/>
            <a:ext cx="3672408" cy="677108"/>
          </a:xfrm>
          <a:prstGeom prst="rect">
            <a:avLst/>
          </a:prstGeom>
          <a:noFill/>
        </p:spPr>
        <p:txBody>
          <a:bodyPr wrap="square" rtlCol="0">
            <a:spAutoFit/>
          </a:bodyPr>
          <a:lstStyle/>
          <a:p>
            <a:r>
              <a:rPr lang="en-IE" dirty="0" smtClean="0"/>
              <a:t>   </a:t>
            </a:r>
          </a:p>
          <a:p>
            <a:r>
              <a:rPr lang="en-IE" sz="2000" dirty="0" smtClean="0"/>
              <a:t>How Change Happens </a:t>
            </a:r>
            <a:endParaRPr lang="en-IE"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91264" cy="4755984"/>
          </a:xfrm>
        </p:spPr>
        <p:txBody>
          <a:bodyPr>
            <a:noAutofit/>
          </a:bodyPr>
          <a:lstStyle/>
          <a:p>
            <a:pPr>
              <a:buNone/>
            </a:pPr>
            <a:r>
              <a:rPr lang="en-US" sz="2000" b="1" dirty="0" smtClean="0"/>
              <a:t>What are you doing that no one else is/what else might you do</a:t>
            </a:r>
          </a:p>
          <a:p>
            <a:pPr>
              <a:buNone/>
            </a:pPr>
            <a:r>
              <a:rPr lang="en-US" sz="2000" b="1" dirty="0" smtClean="0"/>
              <a:t> </a:t>
            </a:r>
            <a:endParaRPr lang="en-IE" sz="2000" dirty="0" smtClean="0"/>
          </a:p>
          <a:p>
            <a:pPr>
              <a:buNone/>
            </a:pPr>
            <a:r>
              <a:rPr lang="en-US" sz="2000" b="1" dirty="0" smtClean="0"/>
              <a:t>Terrible urgency  of now - ‘future’ ‘for’  v  ‘present’ ‘against’</a:t>
            </a:r>
            <a:endParaRPr lang="en-IE" sz="2000" dirty="0" smtClean="0"/>
          </a:p>
          <a:p>
            <a:pPr>
              <a:buNone/>
            </a:pPr>
            <a:r>
              <a:rPr lang="en-US" sz="2000" b="1" dirty="0" smtClean="0"/>
              <a:t> </a:t>
            </a:r>
            <a:endParaRPr lang="en-IE" sz="2000" dirty="0" smtClean="0"/>
          </a:p>
          <a:p>
            <a:pPr>
              <a:buNone/>
            </a:pPr>
            <a:r>
              <a:rPr lang="en-US" sz="2000" b="1" dirty="0" smtClean="0"/>
              <a:t> Emerging oppositional ‘space’   (or absence of…) </a:t>
            </a:r>
            <a:endParaRPr lang="en-IE" sz="2000" dirty="0" smtClean="0"/>
          </a:p>
          <a:p>
            <a:pPr>
              <a:buNone/>
            </a:pPr>
            <a:r>
              <a:rPr lang="en-US" sz="2000" b="1" dirty="0" smtClean="0"/>
              <a:t> </a:t>
            </a:r>
            <a:endParaRPr lang="en-IE" sz="2000" dirty="0" smtClean="0"/>
          </a:p>
          <a:p>
            <a:pPr>
              <a:buNone/>
            </a:pPr>
            <a:r>
              <a:rPr lang="en-US" sz="2000" b="1" dirty="0" smtClean="0"/>
              <a:t> Quality v Quantity - capacity and sustainability </a:t>
            </a:r>
            <a:endParaRPr lang="en-IE" sz="2000" dirty="0" smtClean="0"/>
          </a:p>
          <a:p>
            <a:endParaRPr lang="en-IE" sz="2000" dirty="0" smtClean="0"/>
          </a:p>
          <a:p>
            <a:pPr>
              <a:buNone/>
            </a:pPr>
            <a:r>
              <a:rPr lang="en-US" sz="2000" b="1" dirty="0" smtClean="0"/>
              <a:t> Social movement or social network , organizations/individuals </a:t>
            </a:r>
            <a:endParaRPr lang="en-IE" sz="2000" dirty="0" smtClean="0"/>
          </a:p>
          <a:p>
            <a:pPr>
              <a:buNone/>
            </a:pPr>
            <a:r>
              <a:rPr lang="en-US" sz="2000" b="1" dirty="0" smtClean="0"/>
              <a:t> </a:t>
            </a:r>
            <a:endParaRPr lang="en-IE" sz="2000" dirty="0" smtClean="0"/>
          </a:p>
          <a:p>
            <a:pPr>
              <a:buNone/>
            </a:pPr>
            <a:r>
              <a:rPr lang="en-US" sz="2000" b="1" dirty="0" smtClean="0"/>
              <a:t> Cross </a:t>
            </a:r>
            <a:r>
              <a:rPr lang="en-US" sz="2000" b="1" dirty="0" err="1" smtClean="0"/>
              <a:t>sectoral</a:t>
            </a:r>
            <a:r>
              <a:rPr lang="en-US" sz="2000" b="1" dirty="0" smtClean="0"/>
              <a:t> </a:t>
            </a:r>
            <a:r>
              <a:rPr lang="en-US" sz="2000" b="1" dirty="0" err="1" smtClean="0"/>
              <a:t>mobilisation</a:t>
            </a:r>
            <a:endParaRPr lang="en-IE" sz="2000" dirty="0" smtClean="0"/>
          </a:p>
          <a:p>
            <a:pPr>
              <a:buNone/>
            </a:pPr>
            <a:r>
              <a:rPr lang="en-US" sz="2000" b="1" dirty="0" smtClean="0"/>
              <a:t> </a:t>
            </a:r>
            <a:endParaRPr lang="en-IE" sz="2000" dirty="0" smtClean="0"/>
          </a:p>
          <a:p>
            <a:r>
              <a:rPr lang="en-US" sz="2000" b="1" dirty="0" smtClean="0"/>
              <a:t>Short term v long term outcomes   </a:t>
            </a:r>
            <a:endParaRPr lang="en-IE" sz="2000" dirty="0" smtClean="0"/>
          </a:p>
        </p:txBody>
      </p:sp>
      <p:sp>
        <p:nvSpPr>
          <p:cNvPr id="2" name="Title 1"/>
          <p:cNvSpPr>
            <a:spLocks noGrp="1"/>
          </p:cNvSpPr>
          <p:nvPr>
            <p:ph type="title"/>
          </p:nvPr>
        </p:nvSpPr>
        <p:spPr/>
        <p:txBody>
          <a:bodyPr/>
          <a:lstStyle/>
          <a:p>
            <a:r>
              <a:rPr lang="en-IE" dirty="0" smtClean="0"/>
              <a:t>Ongoing issues </a:t>
            </a:r>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Interests </a:t>
            </a:r>
            <a:br>
              <a:rPr lang="en-IE" dirty="0" smtClean="0"/>
            </a:br>
            <a:r>
              <a:rPr lang="en-IE" sz="3600" dirty="0" smtClean="0"/>
              <a:t>B</a:t>
            </a:r>
            <a:r>
              <a:rPr lang="en-GB" sz="3600" dirty="0" err="1" smtClean="0"/>
              <a:t>uilding</a:t>
            </a:r>
            <a:r>
              <a:rPr lang="en-GB" sz="3600" dirty="0" smtClean="0"/>
              <a:t> a social left</a:t>
            </a:r>
            <a:r>
              <a:rPr lang="en-IE" sz="3600" dirty="0" smtClean="0"/>
              <a:t>  in Latin America </a:t>
            </a:r>
            <a:endParaRPr lang="en-IE" sz="3600" dirty="0"/>
          </a:p>
        </p:txBody>
      </p:sp>
      <p:sp>
        <p:nvSpPr>
          <p:cNvPr id="4" name="Text Placeholder 3"/>
          <p:cNvSpPr>
            <a:spLocks noGrp="1"/>
          </p:cNvSpPr>
          <p:nvPr>
            <p:ph type="body" idx="1"/>
          </p:nvPr>
        </p:nvSpPr>
        <p:spPr/>
        <p:txBody>
          <a:bodyPr/>
          <a:lstStyle/>
          <a:p>
            <a:r>
              <a:rPr lang="en-IE" dirty="0" smtClean="0"/>
              <a:t>Decades  long process </a:t>
            </a:r>
            <a:endParaRPr lang="en-IE" dirty="0"/>
          </a:p>
        </p:txBody>
      </p:sp>
      <p:sp>
        <p:nvSpPr>
          <p:cNvPr id="5" name="Text Placeholder 4"/>
          <p:cNvSpPr>
            <a:spLocks noGrp="1"/>
          </p:cNvSpPr>
          <p:nvPr>
            <p:ph type="body" sz="half" idx="3"/>
          </p:nvPr>
        </p:nvSpPr>
        <p:spPr/>
        <p:txBody>
          <a:bodyPr/>
          <a:lstStyle/>
          <a:p>
            <a:r>
              <a:rPr lang="en-IE" dirty="0" smtClean="0"/>
              <a:t>Six key lessons </a:t>
            </a:r>
            <a:endParaRPr lang="en-IE" dirty="0"/>
          </a:p>
        </p:txBody>
      </p:sp>
      <p:sp>
        <p:nvSpPr>
          <p:cNvPr id="3" name="Content Placeholder 2"/>
          <p:cNvSpPr>
            <a:spLocks noGrp="1"/>
          </p:cNvSpPr>
          <p:nvPr>
            <p:ph sz="quarter" idx="2"/>
          </p:nvPr>
        </p:nvSpPr>
        <p:spPr/>
        <p:txBody>
          <a:bodyPr>
            <a:normAutofit fontScale="62500" lnSpcReduction="20000"/>
          </a:bodyPr>
          <a:lstStyle/>
          <a:p>
            <a:r>
              <a:rPr lang="en-GB" dirty="0" smtClean="0"/>
              <a:t>Argentina</a:t>
            </a:r>
            <a:r>
              <a:rPr lang="en-GB" dirty="0"/>
              <a:t>, Ecuador, Bolivia, and </a:t>
            </a:r>
            <a:r>
              <a:rPr lang="en-GB" dirty="0" err="1"/>
              <a:t>Venuezeula</a:t>
            </a:r>
            <a:r>
              <a:rPr lang="en-GB" dirty="0"/>
              <a:t> (Silva, 2009). </a:t>
            </a:r>
            <a:endParaRPr lang="en-GB" dirty="0" smtClean="0"/>
          </a:p>
          <a:p>
            <a:endParaRPr lang="en-GB" dirty="0"/>
          </a:p>
          <a:p>
            <a:r>
              <a:rPr lang="en-GB" dirty="0" smtClean="0"/>
              <a:t>Translate local </a:t>
            </a:r>
            <a:r>
              <a:rPr lang="en-US" dirty="0" smtClean="0"/>
              <a:t>protest </a:t>
            </a:r>
            <a:r>
              <a:rPr lang="en-US" dirty="0"/>
              <a:t>by individual movements, </a:t>
            </a:r>
            <a:r>
              <a:rPr lang="en-US" dirty="0" smtClean="0"/>
              <a:t> </a:t>
            </a:r>
            <a:r>
              <a:rPr lang="en-US" dirty="0"/>
              <a:t>into ‘a nationwide </a:t>
            </a:r>
            <a:r>
              <a:rPr lang="en-US" dirty="0" smtClean="0"/>
              <a:t>force of </a:t>
            </a:r>
            <a:r>
              <a:rPr lang="en-US" dirty="0"/>
              <a:t>diverse social </a:t>
            </a:r>
            <a:r>
              <a:rPr lang="en-US" dirty="0" smtClean="0"/>
              <a:t>actors</a:t>
            </a:r>
          </a:p>
          <a:p>
            <a:endParaRPr lang="en-US" dirty="0"/>
          </a:p>
          <a:p>
            <a:r>
              <a:rPr lang="en-US" dirty="0" smtClean="0"/>
              <a:t>Unions </a:t>
            </a:r>
            <a:r>
              <a:rPr lang="en-US" dirty="0"/>
              <a:t>took </a:t>
            </a:r>
            <a:r>
              <a:rPr lang="en-US" dirty="0" smtClean="0"/>
              <a:t>initial </a:t>
            </a:r>
            <a:r>
              <a:rPr lang="en-US" dirty="0" err="1" smtClean="0"/>
              <a:t>mobilisation</a:t>
            </a:r>
            <a:r>
              <a:rPr lang="en-US" dirty="0" smtClean="0"/>
              <a:t> lead but </a:t>
            </a:r>
            <a:r>
              <a:rPr lang="en-US" dirty="0"/>
              <a:t>popular sectors </a:t>
            </a:r>
            <a:r>
              <a:rPr lang="en-US" dirty="0" smtClean="0"/>
              <a:t>replaced due to </a:t>
            </a:r>
            <a:r>
              <a:rPr lang="en-US" dirty="0"/>
              <a:t>the weakening of unions. </a:t>
            </a:r>
            <a:endParaRPr lang="en-US" dirty="0" smtClean="0"/>
          </a:p>
          <a:p>
            <a:endParaRPr lang="en-US" dirty="0"/>
          </a:p>
          <a:p>
            <a:r>
              <a:rPr lang="en-US" dirty="0" smtClean="0"/>
              <a:t>Over </a:t>
            </a:r>
            <a:r>
              <a:rPr lang="en-US" dirty="0"/>
              <a:t>several waves of popular </a:t>
            </a:r>
            <a:r>
              <a:rPr lang="en-US" dirty="0" err="1"/>
              <a:t>mobilisation</a:t>
            </a:r>
            <a:r>
              <a:rPr lang="en-US" dirty="0"/>
              <a:t> in concrete issues, they built forms of collective power from the late 1980s up to the 2000s, eventually creating the conditions and the constituency for the emergence of strong new left governments. </a:t>
            </a:r>
            <a:r>
              <a:rPr lang="en-US" dirty="0" smtClean="0"/>
              <a:t> </a:t>
            </a:r>
          </a:p>
          <a:p>
            <a:endParaRPr lang="en-US" dirty="0"/>
          </a:p>
          <a:p>
            <a:endParaRPr lang="en-IE" dirty="0"/>
          </a:p>
        </p:txBody>
      </p:sp>
      <p:sp>
        <p:nvSpPr>
          <p:cNvPr id="6" name="Content Placeholder 5"/>
          <p:cNvSpPr>
            <a:spLocks noGrp="1"/>
          </p:cNvSpPr>
          <p:nvPr>
            <p:ph sz="quarter" idx="4"/>
          </p:nvPr>
        </p:nvSpPr>
        <p:spPr/>
        <p:txBody>
          <a:bodyPr>
            <a:normAutofit fontScale="70000" lnSpcReduction="20000"/>
          </a:bodyPr>
          <a:lstStyle/>
          <a:p>
            <a:r>
              <a:rPr lang="en-US" dirty="0" smtClean="0"/>
              <a:t>C</a:t>
            </a:r>
            <a:r>
              <a:rPr lang="en-GB" dirty="0" err="1" smtClean="0"/>
              <a:t>risis</a:t>
            </a:r>
            <a:r>
              <a:rPr lang="en-GB" dirty="0" smtClean="0"/>
              <a:t> used as opportunity to create/ use political ‘space’. </a:t>
            </a:r>
          </a:p>
          <a:p>
            <a:endParaRPr lang="en-GB" dirty="0" smtClean="0"/>
          </a:p>
          <a:p>
            <a:r>
              <a:rPr lang="en-GB" dirty="0" smtClean="0"/>
              <a:t>Alliances built with often quite marginal political leaders, thereby strengthening greatly their positions. </a:t>
            </a:r>
          </a:p>
          <a:p>
            <a:r>
              <a:rPr lang="en-GB" dirty="0" smtClean="0"/>
              <a:t> </a:t>
            </a:r>
          </a:p>
          <a:p>
            <a:r>
              <a:rPr lang="en-GB" dirty="0" smtClean="0"/>
              <a:t>Broad-based alliances across and between </a:t>
            </a:r>
            <a:r>
              <a:rPr lang="en-GB" dirty="0" err="1" smtClean="0"/>
              <a:t>sectoral</a:t>
            </a:r>
            <a:r>
              <a:rPr lang="en-GB" dirty="0" smtClean="0"/>
              <a:t> interests.</a:t>
            </a:r>
          </a:p>
          <a:p>
            <a:endParaRPr lang="en-GB" dirty="0" smtClean="0"/>
          </a:p>
          <a:p>
            <a:r>
              <a:rPr lang="en-GB" dirty="0" smtClean="0"/>
              <a:t>Transnational ideas/networks utilised to sustain alliances. </a:t>
            </a:r>
          </a:p>
          <a:p>
            <a:endParaRPr lang="en-GB" dirty="0" smtClean="0"/>
          </a:p>
          <a:p>
            <a:r>
              <a:rPr lang="en-GB" dirty="0" smtClean="0"/>
              <a:t>Pragmatic reformist agendas that achieved </a:t>
            </a:r>
          </a:p>
          <a:p>
            <a:endParaRPr lang="en-GB" dirty="0" smtClean="0"/>
          </a:p>
          <a:p>
            <a:r>
              <a:rPr lang="en-GB" dirty="0" smtClean="0"/>
              <a:t>Patient coalition building </a:t>
            </a:r>
            <a:endParaRPr lang="en-IE" dirty="0" smtClean="0"/>
          </a:p>
          <a:p>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Fox </a:t>
            </a:r>
            <a:r>
              <a:rPr lang="en-IE" dirty="0" err="1" smtClean="0"/>
              <a:t>Piven</a:t>
            </a:r>
            <a:r>
              <a:rPr lang="en-IE" dirty="0" smtClean="0"/>
              <a:t> – Power from below  </a:t>
            </a:r>
            <a:endParaRPr lang="en-IE" dirty="0"/>
          </a:p>
        </p:txBody>
      </p:sp>
      <p:sp>
        <p:nvSpPr>
          <p:cNvPr id="5" name="Text Placeholder 4"/>
          <p:cNvSpPr>
            <a:spLocks noGrp="1"/>
          </p:cNvSpPr>
          <p:nvPr>
            <p:ph type="body" idx="1"/>
          </p:nvPr>
        </p:nvSpPr>
        <p:spPr/>
        <p:txBody>
          <a:bodyPr>
            <a:normAutofit lnSpcReduction="10000"/>
          </a:bodyPr>
          <a:lstStyle/>
          <a:p>
            <a:r>
              <a:rPr lang="en-IE" dirty="0" smtClean="0"/>
              <a:t>Nothing ever happens with people demanding it </a:t>
            </a:r>
            <a:endParaRPr lang="en-IE" dirty="0"/>
          </a:p>
        </p:txBody>
      </p:sp>
      <p:sp>
        <p:nvSpPr>
          <p:cNvPr id="7" name="Text Placeholder 6"/>
          <p:cNvSpPr>
            <a:spLocks noGrp="1"/>
          </p:cNvSpPr>
          <p:nvPr>
            <p:ph type="body" sz="half" idx="3"/>
          </p:nvPr>
        </p:nvSpPr>
        <p:spPr/>
        <p:txBody>
          <a:bodyPr/>
          <a:lstStyle/>
          <a:p>
            <a:r>
              <a:rPr lang="en-IE" dirty="0" smtClean="0"/>
              <a:t>Power from below </a:t>
            </a:r>
            <a:endParaRPr lang="en-IE" dirty="0"/>
          </a:p>
        </p:txBody>
      </p:sp>
      <p:sp>
        <p:nvSpPr>
          <p:cNvPr id="6" name="Content Placeholder 5"/>
          <p:cNvSpPr>
            <a:spLocks noGrp="1"/>
          </p:cNvSpPr>
          <p:nvPr>
            <p:ph sz="quarter" idx="2"/>
          </p:nvPr>
        </p:nvSpPr>
        <p:spPr/>
        <p:txBody>
          <a:bodyPr>
            <a:normAutofit/>
          </a:bodyPr>
          <a:lstStyle/>
          <a:p>
            <a:r>
              <a:rPr lang="en-GB" dirty="0" smtClean="0"/>
              <a:t>Three power resources </a:t>
            </a:r>
          </a:p>
          <a:p>
            <a:endParaRPr lang="en-GB" dirty="0" smtClean="0"/>
          </a:p>
          <a:p>
            <a:r>
              <a:rPr lang="en-GB" dirty="0" smtClean="0"/>
              <a:t>Disruptive power</a:t>
            </a:r>
          </a:p>
          <a:p>
            <a:endParaRPr lang="en-GB" dirty="0" smtClean="0"/>
          </a:p>
          <a:p>
            <a:r>
              <a:rPr lang="en-GB" dirty="0" smtClean="0"/>
              <a:t>Electoral power </a:t>
            </a:r>
          </a:p>
          <a:p>
            <a:endParaRPr lang="en-GB" dirty="0" smtClean="0"/>
          </a:p>
          <a:p>
            <a:r>
              <a:rPr lang="en-GB" dirty="0" smtClean="0"/>
              <a:t>Solidarity  </a:t>
            </a:r>
          </a:p>
          <a:p>
            <a:endParaRPr lang="en-GB" dirty="0" smtClean="0"/>
          </a:p>
          <a:p>
            <a:endParaRPr lang="en-IE" dirty="0"/>
          </a:p>
        </p:txBody>
      </p:sp>
      <p:sp>
        <p:nvSpPr>
          <p:cNvPr id="8" name="Content Placeholder 7"/>
          <p:cNvSpPr>
            <a:spLocks noGrp="1"/>
          </p:cNvSpPr>
          <p:nvPr>
            <p:ph sz="quarter" idx="4"/>
          </p:nvPr>
        </p:nvSpPr>
        <p:spPr/>
        <p:txBody>
          <a:bodyPr>
            <a:normAutofit fontScale="85000" lnSpcReduction="20000"/>
          </a:bodyPr>
          <a:lstStyle/>
          <a:p>
            <a:endParaRPr lang="en-IE" dirty="0" smtClean="0"/>
          </a:p>
          <a:p>
            <a:r>
              <a:rPr lang="en-IE" dirty="0" smtClean="0"/>
              <a:t>1932, Fr Cox -  march of the unemployed on Washington,</a:t>
            </a:r>
          </a:p>
          <a:p>
            <a:endParaRPr lang="en-IE" dirty="0" smtClean="0"/>
          </a:p>
          <a:p>
            <a:r>
              <a:rPr lang="en-IE" dirty="0" smtClean="0"/>
              <a:t>Audience with Pres H Hoover.</a:t>
            </a:r>
          </a:p>
          <a:p>
            <a:endParaRPr lang="en-IE" dirty="0" smtClean="0"/>
          </a:p>
          <a:p>
            <a:r>
              <a:rPr lang="en-IE" dirty="0" smtClean="0"/>
              <a:t>"government of the bankers, for the bankers and by the bankers," .  </a:t>
            </a:r>
          </a:p>
          <a:p>
            <a:endParaRPr lang="en-IE" dirty="0" smtClean="0"/>
          </a:p>
          <a:p>
            <a:r>
              <a:rPr lang="en-IE" dirty="0" smtClean="0"/>
              <a:t>Inspired a raft of financial reform, including the Glass-</a:t>
            </a:r>
            <a:r>
              <a:rPr lang="en-IE" dirty="0" err="1" smtClean="0"/>
              <a:t>Steagall</a:t>
            </a:r>
            <a:r>
              <a:rPr lang="en-IE" dirty="0" smtClean="0"/>
              <a:t> Act, Federal Deposit Insurance Corp and Securities and Exchange Commission. </a:t>
            </a:r>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IE" dirty="0" smtClean="0"/>
              <a:t>There are alternatives being </a:t>
            </a:r>
            <a:r>
              <a:rPr lang="en-IE" smtClean="0"/>
              <a:t>heard – paradigm..... </a:t>
            </a:r>
            <a:endParaRPr lang="en-IE" dirty="0" smtClean="0"/>
          </a:p>
          <a:p>
            <a:endParaRPr lang="en-IE" dirty="0" smtClean="0"/>
          </a:p>
          <a:p>
            <a:r>
              <a:rPr lang="en-IE" dirty="0" smtClean="0"/>
              <a:t>Portugal 15</a:t>
            </a:r>
            <a:r>
              <a:rPr lang="en-IE" baseline="30000" dirty="0" smtClean="0"/>
              <a:t>th</a:t>
            </a:r>
            <a:r>
              <a:rPr lang="en-IE" dirty="0" smtClean="0"/>
              <a:t> Sept resisted new progressive taxation </a:t>
            </a:r>
          </a:p>
          <a:p>
            <a:endParaRPr lang="en-IE" dirty="0" smtClean="0"/>
          </a:p>
          <a:p>
            <a:r>
              <a:rPr lang="en-IE" dirty="0" smtClean="0"/>
              <a:t>Ireland  national min wage 1 euro cut reversed</a:t>
            </a:r>
          </a:p>
          <a:p>
            <a:endParaRPr lang="en-IE" dirty="0" smtClean="0"/>
          </a:p>
          <a:p>
            <a:r>
              <a:rPr lang="en-IE" dirty="0" smtClean="0"/>
              <a:t>Iceland – new constitution</a:t>
            </a:r>
          </a:p>
          <a:p>
            <a:endParaRPr lang="en-IE" dirty="0" smtClean="0"/>
          </a:p>
          <a:p>
            <a:r>
              <a:rPr lang="en-IE" dirty="0" smtClean="0"/>
              <a:t>Spain – no forced  evictions of most vulnerable      </a:t>
            </a:r>
            <a:endParaRPr lang="en-IE" dirty="0"/>
          </a:p>
        </p:txBody>
      </p:sp>
      <p:sp>
        <p:nvSpPr>
          <p:cNvPr id="2" name="Title 1"/>
          <p:cNvSpPr>
            <a:spLocks noGrp="1"/>
          </p:cNvSpPr>
          <p:nvPr>
            <p:ph type="title"/>
          </p:nvPr>
        </p:nvSpPr>
        <p:spPr/>
        <p:txBody>
          <a:bodyPr/>
          <a:lstStyle/>
          <a:p>
            <a:r>
              <a:rPr lang="en-IE" dirty="0" smtClean="0"/>
              <a:t>Celebrate victory  </a:t>
            </a:r>
            <a:endParaRPr lang="en-IE" dirty="0"/>
          </a:p>
        </p:txBody>
      </p:sp>
      <p:sp>
        <p:nvSpPr>
          <p:cNvPr id="3" name="Text Placeholder 2"/>
          <p:cNvSpPr>
            <a:spLocks noGrp="1"/>
          </p:cNvSpPr>
          <p:nvPr>
            <p:ph type="body" idx="4294967295"/>
          </p:nvPr>
        </p:nvSpPr>
        <p:spPr>
          <a:xfrm>
            <a:off x="0" y="5410200"/>
            <a:ext cx="4040188" cy="762000"/>
          </a:xfrm>
        </p:spPr>
        <p:txBody>
          <a:bodyPr/>
          <a:lstStyle/>
          <a:p>
            <a:r>
              <a:rPr lang="en-IE" dirty="0" smtClean="0"/>
              <a:t>Some recent successes  </a:t>
            </a:r>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6672"/>
            <a:ext cx="8943975" cy="1199728"/>
          </a:xfrm>
        </p:spPr>
        <p:txBody>
          <a:bodyPr/>
          <a:lstStyle/>
          <a:p>
            <a:r>
              <a:rPr lang="en-GB" sz="3200" dirty="0" smtClean="0"/>
              <a:t>  Coalitions </a:t>
            </a:r>
            <a:r>
              <a:rPr lang="en-GB" sz="3200" dirty="0"/>
              <a:t>across progressive agendas</a:t>
            </a:r>
            <a:endParaRPr lang="en-US" sz="3200" dirty="0"/>
          </a:p>
        </p:txBody>
      </p:sp>
      <p:sp>
        <p:nvSpPr>
          <p:cNvPr id="38915" name="Rectangle 3"/>
          <p:cNvSpPr>
            <a:spLocks noGrp="1" noChangeArrowheads="1"/>
          </p:cNvSpPr>
          <p:nvPr>
            <p:ph type="body" sz="half" idx="1"/>
          </p:nvPr>
        </p:nvSpPr>
        <p:spPr>
          <a:xfrm>
            <a:off x="467544" y="1700808"/>
            <a:ext cx="3960440" cy="4680520"/>
          </a:xfrm>
        </p:spPr>
        <p:txBody>
          <a:bodyPr>
            <a:noAutofit/>
          </a:bodyPr>
          <a:lstStyle/>
          <a:p>
            <a:pPr>
              <a:lnSpc>
                <a:spcPct val="80000"/>
              </a:lnSpc>
            </a:pPr>
            <a:endParaRPr lang="en-US" dirty="0" smtClean="0"/>
          </a:p>
          <a:p>
            <a:pPr>
              <a:lnSpc>
                <a:spcPct val="80000"/>
              </a:lnSpc>
            </a:pPr>
            <a:r>
              <a:rPr lang="en-US" b="1" dirty="0" smtClean="0"/>
              <a:t>What</a:t>
            </a:r>
            <a:r>
              <a:rPr lang="en-US" dirty="0" smtClean="0"/>
              <a:t> ideas – values or policy</a:t>
            </a:r>
          </a:p>
          <a:p>
            <a:pPr>
              <a:lnSpc>
                <a:spcPct val="80000"/>
              </a:lnSpc>
            </a:pPr>
            <a:endParaRPr lang="en-US" dirty="0" smtClean="0"/>
          </a:p>
          <a:p>
            <a:pPr>
              <a:lnSpc>
                <a:spcPct val="80000"/>
              </a:lnSpc>
            </a:pPr>
            <a:r>
              <a:rPr lang="en-US" b="1" dirty="0" smtClean="0"/>
              <a:t>Who</a:t>
            </a:r>
            <a:r>
              <a:rPr lang="en-US" dirty="0" smtClean="0"/>
              <a:t> – which interests and new alliances   </a:t>
            </a:r>
          </a:p>
          <a:p>
            <a:pPr>
              <a:lnSpc>
                <a:spcPct val="80000"/>
              </a:lnSpc>
            </a:pPr>
            <a:endParaRPr lang="en-US" dirty="0"/>
          </a:p>
          <a:p>
            <a:pPr>
              <a:lnSpc>
                <a:spcPct val="80000"/>
              </a:lnSpc>
            </a:pPr>
            <a:r>
              <a:rPr lang="en-US" b="1" dirty="0" smtClean="0"/>
              <a:t>Where</a:t>
            </a:r>
            <a:r>
              <a:rPr lang="en-US" dirty="0" smtClean="0"/>
              <a:t> –new society led public spheres  </a:t>
            </a:r>
            <a:endParaRPr lang="en-US" dirty="0"/>
          </a:p>
        </p:txBody>
      </p:sp>
      <p:grpSp>
        <p:nvGrpSpPr>
          <p:cNvPr id="2" name="Diagram 2"/>
          <p:cNvGrpSpPr>
            <a:grpSpLocks/>
          </p:cNvGrpSpPr>
          <p:nvPr/>
        </p:nvGrpSpPr>
        <p:grpSpPr bwMode="auto">
          <a:xfrm>
            <a:off x="4427984" y="1412776"/>
            <a:ext cx="4320480" cy="5256584"/>
            <a:chOff x="1657" y="836"/>
            <a:chExt cx="2400" cy="2592"/>
          </a:xfrm>
        </p:grpSpPr>
        <p:sp>
          <p:nvSpPr>
            <p:cNvPr id="3" name="_s82948"/>
            <p:cNvSpPr>
              <a:spLocks noChangeArrowheads="1" noTextEdit="1"/>
            </p:cNvSpPr>
            <p:nvPr/>
          </p:nvSpPr>
          <p:spPr bwMode="auto">
            <a:xfrm>
              <a:off x="2407" y="1340"/>
              <a:ext cx="900" cy="900"/>
            </a:xfrm>
            <a:prstGeom prst="ellipse">
              <a:avLst/>
            </a:prstGeom>
            <a:solidFill>
              <a:schemeClr val="accent2">
                <a:alpha val="50000"/>
              </a:schemeClr>
            </a:solidFill>
            <a:ln w="4669">
              <a:solidFill>
                <a:schemeClr val="accent2"/>
              </a:solidFill>
              <a:round/>
              <a:headEnd/>
              <a:tailEnd/>
            </a:ln>
          </p:spPr>
          <p:txBody>
            <a:bodyPr vert="horz" wrap="none" lIns="91440" tIns="45720" rIns="91440" bIns="45720" numCol="1" anchor="ctr" anchorCtr="0" compatLnSpc="1">
              <a:prstTxWarp prst="textNoShape">
                <a:avLst/>
              </a:prstTxWarp>
            </a:bodyPr>
            <a:lstStyle/>
            <a:p>
              <a:endParaRPr lang="fr-BE"/>
            </a:p>
          </p:txBody>
        </p:sp>
        <p:sp>
          <p:nvSpPr>
            <p:cNvPr id="4" name="_s82949"/>
            <p:cNvSpPr>
              <a:spLocks noChangeArrowheads="1"/>
            </p:cNvSpPr>
            <p:nvPr/>
          </p:nvSpPr>
          <p:spPr bwMode="auto">
            <a:xfrm>
              <a:off x="2737" y="1025"/>
              <a:ext cx="24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endParaRPr lang="fr-BE"/>
            </a:p>
          </p:txBody>
        </p:sp>
        <p:sp>
          <p:nvSpPr>
            <p:cNvPr id="5" name="_s82950"/>
            <p:cNvSpPr>
              <a:spLocks noChangeArrowheads="1" noTextEdit="1"/>
            </p:cNvSpPr>
            <p:nvPr/>
          </p:nvSpPr>
          <p:spPr bwMode="auto">
            <a:xfrm>
              <a:off x="2703" y="1853"/>
              <a:ext cx="900" cy="900"/>
            </a:xfrm>
            <a:prstGeom prst="ellipse">
              <a:avLst/>
            </a:prstGeom>
            <a:solidFill>
              <a:schemeClr val="hlink">
                <a:alpha val="50000"/>
              </a:schemeClr>
            </a:solidFill>
            <a:ln w="4669">
              <a:solidFill>
                <a:schemeClr val="hlink"/>
              </a:solidFill>
              <a:round/>
              <a:headEnd/>
              <a:tailEnd/>
            </a:ln>
          </p:spPr>
          <p:txBody>
            <a:bodyPr vert="horz" wrap="none" lIns="91440" tIns="45720" rIns="91440" bIns="45720" numCol="1" anchor="ctr" anchorCtr="0" compatLnSpc="1">
              <a:prstTxWarp prst="textNoShape">
                <a:avLst/>
              </a:prstTxWarp>
            </a:bodyPr>
            <a:lstStyle/>
            <a:p>
              <a:endParaRPr lang="fr-BE"/>
            </a:p>
          </p:txBody>
        </p:sp>
        <p:sp>
          <p:nvSpPr>
            <p:cNvPr id="6" name="_s82951"/>
            <p:cNvSpPr>
              <a:spLocks noChangeArrowheads="1"/>
            </p:cNvSpPr>
            <p:nvPr/>
          </p:nvSpPr>
          <p:spPr bwMode="auto">
            <a:xfrm>
              <a:off x="3620" y="2573"/>
              <a:ext cx="24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endParaRPr lang="fr-BE"/>
            </a:p>
          </p:txBody>
        </p:sp>
        <p:sp>
          <p:nvSpPr>
            <p:cNvPr id="7" name="_s82952"/>
            <p:cNvSpPr>
              <a:spLocks noChangeArrowheads="1" noTextEdit="1"/>
            </p:cNvSpPr>
            <p:nvPr/>
          </p:nvSpPr>
          <p:spPr bwMode="auto">
            <a:xfrm>
              <a:off x="2110" y="1852"/>
              <a:ext cx="900" cy="900"/>
            </a:xfrm>
            <a:prstGeom prst="ellipse">
              <a:avLst/>
            </a:prstGeom>
            <a:solidFill>
              <a:schemeClr val="folHlink">
                <a:alpha val="50000"/>
              </a:schemeClr>
            </a:solidFill>
            <a:ln w="4669">
              <a:solidFill>
                <a:schemeClr val="folHlink"/>
              </a:solidFill>
              <a:round/>
              <a:headEnd/>
              <a:tailEnd/>
            </a:ln>
          </p:spPr>
          <p:txBody>
            <a:bodyPr vert="horz" wrap="none" lIns="91440" tIns="45720" rIns="91440" bIns="45720" numCol="1" anchor="ctr" anchorCtr="0" compatLnSpc="1">
              <a:prstTxWarp prst="textNoShape">
                <a:avLst/>
              </a:prstTxWarp>
            </a:bodyPr>
            <a:lstStyle/>
            <a:p>
              <a:endParaRPr lang="fr-BE"/>
            </a:p>
          </p:txBody>
        </p:sp>
        <p:sp>
          <p:nvSpPr>
            <p:cNvPr id="8" name="_s82953"/>
            <p:cNvSpPr>
              <a:spLocks noChangeArrowheads="1"/>
            </p:cNvSpPr>
            <p:nvPr/>
          </p:nvSpPr>
          <p:spPr bwMode="auto">
            <a:xfrm>
              <a:off x="1853" y="2572"/>
              <a:ext cx="24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endParaRPr lang="fr-BE"/>
            </a:p>
          </p:txBody>
        </p:sp>
      </p:grpSp>
      <p:sp>
        <p:nvSpPr>
          <p:cNvPr id="38924" name="Text Box 12"/>
          <p:cNvSpPr txBox="1">
            <a:spLocks noChangeArrowheads="1"/>
          </p:cNvSpPr>
          <p:nvPr/>
        </p:nvSpPr>
        <p:spPr bwMode="auto">
          <a:xfrm>
            <a:off x="5796136" y="1772816"/>
            <a:ext cx="1366837" cy="830997"/>
          </a:xfrm>
          <a:prstGeom prst="rect">
            <a:avLst/>
          </a:prstGeom>
          <a:noFill/>
          <a:ln w="9525">
            <a:noFill/>
            <a:miter lim="800000"/>
            <a:headEnd/>
            <a:tailEnd/>
          </a:ln>
          <a:effectLst/>
        </p:spPr>
        <p:txBody>
          <a:bodyPr>
            <a:spAutoFit/>
          </a:bodyPr>
          <a:lstStyle/>
          <a:p>
            <a:pPr algn="l">
              <a:spcBef>
                <a:spcPct val="50000"/>
              </a:spcBef>
              <a:buClrTx/>
              <a:buSzTx/>
              <a:buFontTx/>
              <a:buNone/>
            </a:pPr>
            <a:r>
              <a:rPr lang="en-GB" sz="2400" dirty="0" smtClean="0"/>
              <a:t>Ideas/What</a:t>
            </a:r>
            <a:endParaRPr lang="en-US" sz="2400" dirty="0"/>
          </a:p>
        </p:txBody>
      </p:sp>
      <p:sp>
        <p:nvSpPr>
          <p:cNvPr id="38925" name="Text Box 13"/>
          <p:cNvSpPr txBox="1">
            <a:spLocks noChangeArrowheads="1"/>
          </p:cNvSpPr>
          <p:nvPr/>
        </p:nvSpPr>
        <p:spPr bwMode="auto">
          <a:xfrm>
            <a:off x="7236296" y="5517232"/>
            <a:ext cx="1728787" cy="830997"/>
          </a:xfrm>
          <a:prstGeom prst="rect">
            <a:avLst/>
          </a:prstGeom>
          <a:noFill/>
          <a:ln w="9525">
            <a:noFill/>
            <a:miter lim="800000"/>
            <a:headEnd/>
            <a:tailEnd/>
          </a:ln>
          <a:effectLst/>
        </p:spPr>
        <p:txBody>
          <a:bodyPr>
            <a:spAutoFit/>
          </a:bodyPr>
          <a:lstStyle/>
          <a:p>
            <a:pPr algn="l">
              <a:spcBef>
                <a:spcPct val="50000"/>
              </a:spcBef>
              <a:buClrTx/>
              <a:buSzTx/>
              <a:buFontTx/>
              <a:buNone/>
            </a:pPr>
            <a:r>
              <a:rPr lang="en-GB" sz="2400" dirty="0" smtClean="0"/>
              <a:t>Interests/Who </a:t>
            </a:r>
            <a:endParaRPr lang="en-US" sz="2400" dirty="0"/>
          </a:p>
        </p:txBody>
      </p:sp>
      <p:sp>
        <p:nvSpPr>
          <p:cNvPr id="38926" name="Text Box 14"/>
          <p:cNvSpPr txBox="1">
            <a:spLocks noChangeArrowheads="1"/>
          </p:cNvSpPr>
          <p:nvPr/>
        </p:nvSpPr>
        <p:spPr bwMode="auto">
          <a:xfrm>
            <a:off x="4716016" y="5589240"/>
            <a:ext cx="1944688" cy="830997"/>
          </a:xfrm>
          <a:prstGeom prst="rect">
            <a:avLst/>
          </a:prstGeom>
          <a:noFill/>
          <a:ln w="9525">
            <a:noFill/>
            <a:miter lim="800000"/>
            <a:headEnd/>
            <a:tailEnd/>
          </a:ln>
          <a:effectLst/>
        </p:spPr>
        <p:txBody>
          <a:bodyPr>
            <a:spAutoFit/>
          </a:bodyPr>
          <a:lstStyle/>
          <a:p>
            <a:pPr algn="l">
              <a:spcBef>
                <a:spcPct val="50000"/>
              </a:spcBef>
              <a:buClrTx/>
              <a:buSzTx/>
              <a:buFontTx/>
              <a:buNone/>
            </a:pPr>
            <a:r>
              <a:rPr lang="en-GB" sz="2400" dirty="0" smtClean="0"/>
              <a:t>Institutions/where </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Trying to do something different </a:t>
            </a:r>
            <a:endParaRPr lang="en-IE" dirty="0"/>
          </a:p>
        </p:txBody>
      </p:sp>
      <p:sp>
        <p:nvSpPr>
          <p:cNvPr id="4" name="Text Placeholder 3"/>
          <p:cNvSpPr>
            <a:spLocks noGrp="1"/>
          </p:cNvSpPr>
          <p:nvPr>
            <p:ph type="body" idx="1"/>
          </p:nvPr>
        </p:nvSpPr>
        <p:spPr/>
        <p:txBody>
          <a:bodyPr>
            <a:normAutofit/>
          </a:bodyPr>
          <a:lstStyle/>
          <a:p>
            <a:r>
              <a:rPr lang="en-IE" dirty="0" smtClean="0"/>
              <a:t>Civil society and change  </a:t>
            </a:r>
            <a:endParaRPr lang="en-IE" dirty="0"/>
          </a:p>
        </p:txBody>
      </p:sp>
      <p:sp>
        <p:nvSpPr>
          <p:cNvPr id="5" name="Text Placeholder 4"/>
          <p:cNvSpPr>
            <a:spLocks noGrp="1"/>
          </p:cNvSpPr>
          <p:nvPr>
            <p:ph type="body" sz="half" idx="3"/>
          </p:nvPr>
        </p:nvSpPr>
        <p:spPr>
          <a:xfrm>
            <a:off x="4645026" y="5373216"/>
            <a:ext cx="4498974" cy="798984"/>
          </a:xfrm>
        </p:spPr>
        <p:txBody>
          <a:bodyPr>
            <a:normAutofit/>
          </a:bodyPr>
          <a:lstStyle/>
          <a:p>
            <a:r>
              <a:rPr lang="en-IE" dirty="0" smtClean="0"/>
              <a:t>Ideas, Interests, Institutions  </a:t>
            </a:r>
            <a:endParaRPr lang="en-IE" dirty="0"/>
          </a:p>
        </p:txBody>
      </p:sp>
      <p:sp>
        <p:nvSpPr>
          <p:cNvPr id="3" name="Content Placeholder 2"/>
          <p:cNvSpPr>
            <a:spLocks noGrp="1"/>
          </p:cNvSpPr>
          <p:nvPr>
            <p:ph sz="quarter" idx="2"/>
          </p:nvPr>
        </p:nvSpPr>
        <p:spPr/>
        <p:txBody>
          <a:bodyPr>
            <a:normAutofit fontScale="62500" lnSpcReduction="20000"/>
          </a:bodyPr>
          <a:lstStyle/>
          <a:p>
            <a:endParaRPr lang="en-IE" dirty="0" smtClean="0"/>
          </a:p>
          <a:p>
            <a:r>
              <a:rPr lang="en-US" dirty="0" smtClean="0"/>
              <a:t>Edwards (2004) </a:t>
            </a:r>
          </a:p>
          <a:p>
            <a:endParaRPr lang="en-US" dirty="0" smtClean="0"/>
          </a:p>
          <a:p>
            <a:r>
              <a:rPr lang="en-US" dirty="0" smtClean="0"/>
              <a:t>Civil society - tripartite relationship </a:t>
            </a:r>
          </a:p>
          <a:p>
            <a:endParaRPr lang="en-US" dirty="0" smtClean="0"/>
          </a:p>
          <a:p>
            <a:endParaRPr lang="en-US" dirty="0" smtClean="0"/>
          </a:p>
          <a:p>
            <a:r>
              <a:rPr lang="en-US" dirty="0" smtClean="0"/>
              <a:t>Associational activity, </a:t>
            </a:r>
          </a:p>
          <a:p>
            <a:endParaRPr lang="en-US" dirty="0" smtClean="0"/>
          </a:p>
          <a:p>
            <a:r>
              <a:rPr lang="en-US" dirty="0" smtClean="0"/>
              <a:t>Normative values/ideas </a:t>
            </a:r>
          </a:p>
          <a:p>
            <a:endParaRPr lang="en-US" dirty="0" smtClean="0"/>
          </a:p>
          <a:p>
            <a:r>
              <a:rPr lang="en-US" dirty="0" smtClean="0"/>
              <a:t>Public sphere to deliberate/negotiate  </a:t>
            </a:r>
          </a:p>
          <a:p>
            <a:endParaRPr lang="en-IE" dirty="0" smtClean="0"/>
          </a:p>
          <a:p>
            <a:endParaRPr lang="en-US" dirty="0"/>
          </a:p>
          <a:p>
            <a:r>
              <a:rPr lang="en-US" dirty="0" smtClean="0"/>
              <a:t>Collective</a:t>
            </a:r>
            <a:r>
              <a:rPr lang="en-US" dirty="0"/>
              <a:t>, creative and values-based </a:t>
            </a:r>
            <a:r>
              <a:rPr lang="en-US" dirty="0" smtClean="0"/>
              <a:t>action</a:t>
            </a:r>
            <a:endParaRPr lang="en-US" dirty="0"/>
          </a:p>
        </p:txBody>
      </p:sp>
      <p:graphicFrame>
        <p:nvGraphicFramePr>
          <p:cNvPr id="7" name="Content Placeholder 6"/>
          <p:cNvGraphicFramePr>
            <a:graphicFrameLocks noGrp="1"/>
          </p:cNvGraphicFramePr>
          <p:nvPr>
            <p:ph sz="quarter" idx="4"/>
          </p:nvPr>
        </p:nvGraphicFramePr>
        <p:xfrm>
          <a:off x="4645025" y="1444625"/>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4400" dirty="0" smtClean="0">
                <a:solidFill>
                  <a:schemeClr val="tx1"/>
                </a:solidFill>
              </a:rPr>
              <a:t>IDEAS</a:t>
            </a:r>
            <a:endParaRPr lang="en-IE" dirty="0" smtClean="0"/>
          </a:p>
        </p:txBody>
      </p:sp>
      <p:sp>
        <p:nvSpPr>
          <p:cNvPr id="5" name="Text Placeholder 4"/>
          <p:cNvSpPr>
            <a:spLocks noGrp="1"/>
          </p:cNvSpPr>
          <p:nvPr>
            <p:ph type="body" idx="1"/>
          </p:nvPr>
        </p:nvSpPr>
        <p:spPr>
          <a:xfrm>
            <a:off x="251520" y="5517232"/>
            <a:ext cx="4040188" cy="762000"/>
          </a:xfrm>
        </p:spPr>
        <p:txBody>
          <a:bodyPr>
            <a:normAutofit fontScale="85000" lnSpcReduction="10000"/>
          </a:bodyPr>
          <a:lstStyle/>
          <a:p>
            <a:r>
              <a:rPr lang="en-GB" dirty="0" smtClean="0"/>
              <a:t>Tragic narrowing of our political imagination (Unger 2011) </a:t>
            </a:r>
          </a:p>
          <a:p>
            <a:endParaRPr lang="en-IE" dirty="0"/>
          </a:p>
        </p:txBody>
      </p:sp>
      <p:sp>
        <p:nvSpPr>
          <p:cNvPr id="6" name="Text Placeholder 5"/>
          <p:cNvSpPr>
            <a:spLocks noGrp="1"/>
          </p:cNvSpPr>
          <p:nvPr>
            <p:ph type="body" sz="half" idx="3"/>
          </p:nvPr>
        </p:nvSpPr>
        <p:spPr/>
        <p:txBody>
          <a:bodyPr>
            <a:normAutofit/>
          </a:bodyPr>
          <a:lstStyle/>
          <a:p>
            <a:r>
              <a:rPr lang="en-IE" sz="2000" dirty="0" smtClean="0"/>
              <a:t>Erik Olin Wright Envisioning Real Utopias 2012</a:t>
            </a:r>
          </a:p>
          <a:p>
            <a:endParaRPr lang="en-IE" sz="2000" dirty="0" smtClean="0"/>
          </a:p>
          <a:p>
            <a:endParaRPr lang="en-IE" sz="2000" dirty="0"/>
          </a:p>
        </p:txBody>
      </p:sp>
      <p:sp>
        <p:nvSpPr>
          <p:cNvPr id="16387" name="Content Placeholder 2"/>
          <p:cNvSpPr>
            <a:spLocks noGrp="1"/>
          </p:cNvSpPr>
          <p:nvPr>
            <p:ph sz="quarter" idx="2"/>
          </p:nvPr>
        </p:nvSpPr>
        <p:spPr/>
        <p:txBody>
          <a:bodyPr>
            <a:normAutofit fontScale="62500" lnSpcReduction="20000"/>
          </a:bodyPr>
          <a:lstStyle/>
          <a:p>
            <a:endParaRPr lang="en-GB" dirty="0" smtClean="0"/>
          </a:p>
          <a:p>
            <a:r>
              <a:rPr lang="en-GB" dirty="0" smtClean="0"/>
              <a:t>No progressive political project </a:t>
            </a:r>
          </a:p>
          <a:p>
            <a:endParaRPr lang="en-GB" dirty="0" smtClean="0"/>
          </a:p>
          <a:p>
            <a:r>
              <a:rPr lang="en-GB" dirty="0" smtClean="0"/>
              <a:t>SD backed into narrow defensive corners - legitimate economic consensus</a:t>
            </a:r>
          </a:p>
          <a:p>
            <a:endParaRPr lang="en-GB" dirty="0" smtClean="0"/>
          </a:p>
          <a:p>
            <a:r>
              <a:rPr lang="en-GB" dirty="0" smtClean="0"/>
              <a:t>Marxists alternatives largely formulaic statist responses, lack credibility or vision.</a:t>
            </a:r>
          </a:p>
          <a:p>
            <a:endParaRPr lang="en-GB" dirty="0" smtClean="0"/>
          </a:p>
          <a:p>
            <a:endParaRPr lang="en-GB" dirty="0" smtClean="0"/>
          </a:p>
          <a:p>
            <a:r>
              <a:rPr lang="en-GB" dirty="0" smtClean="0"/>
              <a:t>Richer forms of participatory democracy focused on decentralised local governance. </a:t>
            </a:r>
          </a:p>
          <a:p>
            <a:endParaRPr lang="en-GB" dirty="0" smtClean="0"/>
          </a:p>
          <a:p>
            <a:r>
              <a:rPr lang="en-GB" dirty="0" smtClean="0"/>
              <a:t>High energy democracy -  capacity to imagine/ articulate alternative ways </a:t>
            </a:r>
          </a:p>
          <a:p>
            <a:endParaRPr lang="en-GB" dirty="0" smtClean="0"/>
          </a:p>
          <a:p>
            <a:endParaRPr lang="en-GB" dirty="0" smtClean="0"/>
          </a:p>
          <a:p>
            <a:endParaRPr lang="en-GB" dirty="0" smtClean="0"/>
          </a:p>
          <a:p>
            <a:endParaRPr lang="en-IE" dirty="0" smtClean="0"/>
          </a:p>
        </p:txBody>
      </p:sp>
      <p:sp>
        <p:nvSpPr>
          <p:cNvPr id="4" name="Content Placeholder 3"/>
          <p:cNvSpPr>
            <a:spLocks noGrp="1"/>
          </p:cNvSpPr>
          <p:nvPr>
            <p:ph sz="quarter" idx="4"/>
          </p:nvPr>
        </p:nvSpPr>
        <p:spPr/>
        <p:txBody>
          <a:bodyPr>
            <a:normAutofit fontScale="55000" lnSpcReduction="20000"/>
          </a:bodyPr>
          <a:lstStyle/>
          <a:p>
            <a:endParaRPr lang="en-GB" dirty="0" smtClean="0"/>
          </a:p>
          <a:p>
            <a:r>
              <a:rPr lang="en-US" sz="2600" dirty="0" smtClean="0"/>
              <a:t>Utopianism involves a rejection of what is, hope for an alternative and </a:t>
            </a:r>
            <a:r>
              <a:rPr lang="en-US" sz="2600" dirty="0" smtClean="0">
                <a:solidFill>
                  <a:srgbClr val="FF0000"/>
                </a:solidFill>
              </a:rPr>
              <a:t>strategy for its implementation</a:t>
            </a:r>
          </a:p>
          <a:p>
            <a:endParaRPr lang="en-IE" sz="2600" dirty="0" smtClean="0"/>
          </a:p>
          <a:p>
            <a:endParaRPr lang="en-IE" sz="2600" dirty="0" smtClean="0"/>
          </a:p>
          <a:p>
            <a:r>
              <a:rPr lang="en-IE" sz="2600" dirty="0" smtClean="0"/>
              <a:t>Explore the design of alternatives to existing institutions that would help realise moral ideals of justice and human flourishing</a:t>
            </a:r>
          </a:p>
          <a:p>
            <a:endParaRPr lang="en-IE" sz="2600" dirty="0" smtClean="0"/>
          </a:p>
          <a:p>
            <a:endParaRPr lang="en-IE" sz="2600" dirty="0" smtClean="0"/>
          </a:p>
          <a:p>
            <a:r>
              <a:rPr lang="en-IE" sz="2600" dirty="0" smtClean="0"/>
              <a:t>Embrace the tension between dream and practice, seek out viable ideas and accessible way stations that take us in the direction of our deepest aspirations</a:t>
            </a:r>
          </a:p>
          <a:p>
            <a:endParaRPr lang="en-IE" sz="2600" dirty="0" smtClean="0"/>
          </a:p>
          <a:p>
            <a:endParaRPr lang="en-IE" sz="2600" dirty="0" smtClean="0"/>
          </a:p>
          <a:p>
            <a:r>
              <a:rPr lang="en-IE" sz="2600" dirty="0" smtClean="0"/>
              <a:t>Empirical or theoretical framework to achieve values</a:t>
            </a:r>
          </a:p>
          <a:p>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 starting from </a:t>
            </a:r>
            <a:r>
              <a:rPr lang="en-IE" dirty="0" err="1" smtClean="0"/>
              <a:t>stratch</a:t>
            </a:r>
            <a:r>
              <a:rPr lang="en-IE" dirty="0" smtClean="0"/>
              <a:t> </a:t>
            </a:r>
            <a:endParaRPr lang="en-IE" dirty="0"/>
          </a:p>
        </p:txBody>
      </p:sp>
      <p:sp>
        <p:nvSpPr>
          <p:cNvPr id="3" name="Text Placeholder 2"/>
          <p:cNvSpPr>
            <a:spLocks noGrp="1"/>
          </p:cNvSpPr>
          <p:nvPr>
            <p:ph type="body" idx="1"/>
          </p:nvPr>
        </p:nvSpPr>
        <p:spPr/>
        <p:txBody>
          <a:bodyPr/>
          <a:lstStyle/>
          <a:p>
            <a:r>
              <a:rPr lang="en-IE" dirty="0" err="1" smtClean="0"/>
              <a:t>Dont</a:t>
            </a:r>
            <a:r>
              <a:rPr lang="en-IE" dirty="0" smtClean="0"/>
              <a:t> reinvent wheel</a:t>
            </a:r>
            <a:endParaRPr lang="en-IE" dirty="0"/>
          </a:p>
        </p:txBody>
      </p:sp>
      <p:sp>
        <p:nvSpPr>
          <p:cNvPr id="4" name="Text Placeholder 3"/>
          <p:cNvSpPr>
            <a:spLocks noGrp="1"/>
          </p:cNvSpPr>
          <p:nvPr>
            <p:ph type="body" sz="half" idx="3"/>
          </p:nvPr>
        </p:nvSpPr>
        <p:spPr/>
        <p:txBody>
          <a:bodyPr/>
          <a:lstStyle/>
          <a:p>
            <a:r>
              <a:rPr lang="en-IE" dirty="0" smtClean="0"/>
              <a:t>Challenges </a:t>
            </a:r>
            <a:endParaRPr lang="en-IE" dirty="0"/>
          </a:p>
        </p:txBody>
      </p:sp>
      <p:sp>
        <p:nvSpPr>
          <p:cNvPr id="5" name="Content Placeholder 4"/>
          <p:cNvSpPr>
            <a:spLocks noGrp="1"/>
          </p:cNvSpPr>
          <p:nvPr>
            <p:ph sz="quarter" idx="2"/>
          </p:nvPr>
        </p:nvSpPr>
        <p:spPr/>
        <p:txBody>
          <a:bodyPr>
            <a:normAutofit fontScale="77500" lnSpcReduction="20000"/>
          </a:bodyPr>
          <a:lstStyle/>
          <a:p>
            <a:pPr>
              <a:lnSpc>
                <a:spcPct val="80000"/>
              </a:lnSpc>
            </a:pPr>
            <a:r>
              <a:rPr lang="en-GB" sz="4000" dirty="0" smtClean="0"/>
              <a:t>‘</a:t>
            </a:r>
            <a:r>
              <a:rPr lang="en-GB" sz="4000" dirty="0" smtClean="0">
                <a:latin typeface="Agency FB" pitchFamily="34" charset="0"/>
              </a:rPr>
              <a:t>Political struggle does nevertheless depend in part on the ability to imagine alternative worlds’ Anne Marie Smith (1998:7) </a:t>
            </a:r>
          </a:p>
          <a:p>
            <a:pPr>
              <a:lnSpc>
                <a:spcPct val="80000"/>
              </a:lnSpc>
            </a:pPr>
            <a:endParaRPr lang="en-GB" dirty="0" smtClean="0"/>
          </a:p>
          <a:p>
            <a:pPr>
              <a:lnSpc>
                <a:spcPct val="80000"/>
              </a:lnSpc>
            </a:pPr>
            <a:endParaRPr lang="en-GB" dirty="0" smtClean="0"/>
          </a:p>
          <a:p>
            <a:r>
              <a:rPr lang="en-IE" dirty="0" smtClean="0"/>
              <a:t>Spring Alliance</a:t>
            </a:r>
          </a:p>
          <a:p>
            <a:endParaRPr lang="en-IE" dirty="0" smtClean="0"/>
          </a:p>
          <a:p>
            <a:r>
              <a:rPr lang="en-IE" dirty="0" smtClean="0"/>
              <a:t>Compass Plan B</a:t>
            </a:r>
          </a:p>
          <a:p>
            <a:endParaRPr lang="en-IE" dirty="0" smtClean="0"/>
          </a:p>
          <a:p>
            <a:r>
              <a:rPr lang="en-IE" dirty="0" err="1" smtClean="0"/>
              <a:t>Memoeurofound</a:t>
            </a:r>
            <a:endParaRPr lang="en-IE" dirty="0" smtClean="0"/>
          </a:p>
          <a:p>
            <a:endParaRPr lang="en-IE" dirty="0" smtClean="0"/>
          </a:p>
          <a:p>
            <a:r>
              <a:rPr lang="en-IE" dirty="0" err="1" smtClean="0"/>
              <a:t>Altersummit</a:t>
            </a:r>
            <a:endParaRPr lang="en-IE" dirty="0" smtClean="0"/>
          </a:p>
          <a:p>
            <a:endParaRPr lang="en-IE" dirty="0" smtClean="0"/>
          </a:p>
          <a:p>
            <a:endParaRPr lang="en-IE" dirty="0"/>
          </a:p>
        </p:txBody>
      </p:sp>
      <p:sp>
        <p:nvSpPr>
          <p:cNvPr id="6" name="Content Placeholder 5"/>
          <p:cNvSpPr>
            <a:spLocks noGrp="1"/>
          </p:cNvSpPr>
          <p:nvPr>
            <p:ph sz="quarter" idx="4"/>
          </p:nvPr>
        </p:nvSpPr>
        <p:spPr/>
        <p:txBody>
          <a:bodyPr>
            <a:normAutofit fontScale="92500" lnSpcReduction="10000"/>
          </a:bodyPr>
          <a:lstStyle/>
          <a:p>
            <a:r>
              <a:rPr lang="en-GB" dirty="0" smtClean="0"/>
              <a:t>Without struggle about ideas no political struggle (Roberto Unger)</a:t>
            </a:r>
          </a:p>
          <a:p>
            <a:endParaRPr lang="en-IE" dirty="0" smtClean="0"/>
          </a:p>
          <a:p>
            <a:r>
              <a:rPr lang="en-IE" dirty="0" smtClean="0"/>
              <a:t>How to engage members in creation of new political agenda</a:t>
            </a:r>
          </a:p>
          <a:p>
            <a:endParaRPr lang="en-IE" dirty="0" smtClean="0"/>
          </a:p>
          <a:p>
            <a:r>
              <a:rPr lang="en-IE" dirty="0" smtClean="0"/>
              <a:t>Issues of silos and </a:t>
            </a:r>
            <a:r>
              <a:rPr lang="en-IE" dirty="0" err="1" smtClean="0"/>
              <a:t>sectoralism</a:t>
            </a:r>
            <a:endParaRPr lang="en-IE" dirty="0" smtClean="0"/>
          </a:p>
          <a:p>
            <a:endParaRPr lang="en-IE" dirty="0" smtClean="0"/>
          </a:p>
          <a:p>
            <a:r>
              <a:rPr lang="en-IE" dirty="0" smtClean="0"/>
              <a:t>Tweaking or thinking big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686800" cy="1012974"/>
          </a:xfrm>
        </p:spPr>
        <p:txBody>
          <a:bodyPr>
            <a:normAutofit fontScale="90000"/>
          </a:bodyPr>
          <a:lstStyle/>
          <a:p>
            <a:r>
              <a:rPr lang="en-IE" dirty="0" smtClean="0">
                <a:solidFill>
                  <a:schemeClr val="tx1"/>
                </a:solidFill>
              </a:rPr>
              <a:t>Interests</a:t>
            </a:r>
            <a:r>
              <a:rPr lang="en-IE" dirty="0" smtClean="0"/>
              <a:t/>
            </a:r>
            <a:br>
              <a:rPr lang="en-IE" dirty="0" smtClean="0"/>
            </a:br>
            <a:r>
              <a:rPr lang="en-IE" sz="2700" dirty="0" err="1" smtClean="0"/>
              <a:t>Indignados</a:t>
            </a:r>
            <a:r>
              <a:rPr lang="en-IE" sz="2700" dirty="0" smtClean="0"/>
              <a:t>, Occupy Wall Street, Dame St </a:t>
            </a:r>
            <a:r>
              <a:rPr lang="en-IE" dirty="0" smtClean="0"/>
              <a:t> </a:t>
            </a:r>
            <a:endParaRPr lang="en-IE" dirty="0"/>
          </a:p>
        </p:txBody>
      </p:sp>
      <p:sp>
        <p:nvSpPr>
          <p:cNvPr id="4" name="Text Placeholder 3"/>
          <p:cNvSpPr>
            <a:spLocks noGrp="1"/>
          </p:cNvSpPr>
          <p:nvPr>
            <p:ph type="body" idx="1"/>
          </p:nvPr>
        </p:nvSpPr>
        <p:spPr>
          <a:xfrm>
            <a:off x="179512" y="5949280"/>
            <a:ext cx="4040188" cy="762000"/>
          </a:xfrm>
        </p:spPr>
        <p:txBody>
          <a:bodyPr>
            <a:normAutofit fontScale="32500" lnSpcReduction="20000"/>
          </a:bodyPr>
          <a:lstStyle/>
          <a:p>
            <a:r>
              <a:rPr lang="en-IE" sz="3500" dirty="0" smtClean="0"/>
              <a:t>Gender,  Labour Movement , Poor, Migrants </a:t>
            </a:r>
          </a:p>
          <a:p>
            <a:r>
              <a:rPr lang="en-IE" sz="3500" dirty="0" smtClean="0"/>
              <a:t>Left History  very different  in each country </a:t>
            </a:r>
          </a:p>
          <a:p>
            <a:endParaRPr lang="en-IE" dirty="0" smtClean="0"/>
          </a:p>
          <a:p>
            <a:r>
              <a:rPr lang="en-IE" dirty="0" smtClean="0"/>
              <a:t>99% </a:t>
            </a:r>
            <a:endParaRPr lang="en-IE" dirty="0"/>
          </a:p>
        </p:txBody>
      </p:sp>
      <p:sp>
        <p:nvSpPr>
          <p:cNvPr id="5" name="Text Placeholder 4"/>
          <p:cNvSpPr>
            <a:spLocks noGrp="1"/>
          </p:cNvSpPr>
          <p:nvPr>
            <p:ph type="body" sz="half" idx="3"/>
          </p:nvPr>
        </p:nvSpPr>
        <p:spPr/>
        <p:txBody>
          <a:bodyPr/>
          <a:lstStyle/>
          <a:p>
            <a:r>
              <a:rPr lang="en-IE" dirty="0" smtClean="0"/>
              <a:t>Too big to fail </a:t>
            </a:r>
            <a:endParaRPr lang="en-IE" dirty="0"/>
          </a:p>
        </p:txBody>
      </p:sp>
      <p:sp>
        <p:nvSpPr>
          <p:cNvPr id="3" name="Content Placeholder 2"/>
          <p:cNvSpPr>
            <a:spLocks noGrp="1"/>
          </p:cNvSpPr>
          <p:nvPr>
            <p:ph sz="quarter" idx="2"/>
          </p:nvPr>
        </p:nvSpPr>
        <p:spPr/>
        <p:txBody>
          <a:bodyPr>
            <a:normAutofit/>
          </a:bodyPr>
          <a:lstStyle/>
          <a:p>
            <a:endParaRPr lang="en-IE" dirty="0" smtClean="0"/>
          </a:p>
          <a:p>
            <a:endParaRPr lang="en-IE" dirty="0"/>
          </a:p>
        </p:txBody>
      </p:sp>
      <p:pic>
        <p:nvPicPr>
          <p:cNvPr id="7" name="Content Placeholder 6" descr="OB-QC088_wallst_G_20111013064605.jpg"/>
          <p:cNvPicPr>
            <a:picLocks noGrp="1" noChangeAspect="1"/>
          </p:cNvPicPr>
          <p:nvPr>
            <p:ph sz="quarter" idx="4"/>
          </p:nvPr>
        </p:nvPicPr>
        <p:blipFill>
          <a:blip r:embed="rId2" cstate="print"/>
          <a:stretch>
            <a:fillRect/>
          </a:stretch>
        </p:blipFill>
        <p:spPr>
          <a:xfrm>
            <a:off x="4355976" y="1484784"/>
            <a:ext cx="4612990" cy="3078107"/>
          </a:xfrm>
        </p:spPr>
      </p:pic>
      <p:pic>
        <p:nvPicPr>
          <p:cNvPr id="8" name="Content Placeholder 7" descr="Occupy-Dame-Street-protes-007.jpg"/>
          <p:cNvPicPr>
            <a:picLocks noChangeAspect="1"/>
          </p:cNvPicPr>
          <p:nvPr/>
        </p:nvPicPr>
        <p:blipFill>
          <a:blip r:embed="rId3" cstate="print"/>
          <a:stretch>
            <a:fillRect/>
          </a:stretch>
        </p:blipFill>
        <p:spPr>
          <a:xfrm>
            <a:off x="4427984" y="4203869"/>
            <a:ext cx="4423552" cy="2654131"/>
          </a:xfrm>
          <a:prstGeom prst="rect">
            <a:avLst/>
          </a:prstGeom>
        </p:spPr>
      </p:pic>
      <p:pic>
        <p:nvPicPr>
          <p:cNvPr id="9" name="Content Placeholder 9" descr="800PX-~1.JPG"/>
          <p:cNvPicPr>
            <a:picLocks noChangeAspect="1"/>
          </p:cNvPicPr>
          <p:nvPr/>
        </p:nvPicPr>
        <p:blipFill>
          <a:blip r:embed="rId4" cstate="print"/>
          <a:stretch>
            <a:fillRect/>
          </a:stretch>
        </p:blipFill>
        <p:spPr>
          <a:xfrm>
            <a:off x="-66304" y="2132856"/>
            <a:ext cx="4710312" cy="35327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smtClean="0"/>
              <a:t>Social movement    Social network</a:t>
            </a:r>
            <a:endParaRPr lang="en-IE" dirty="0"/>
          </a:p>
        </p:txBody>
      </p:sp>
      <p:sp>
        <p:nvSpPr>
          <p:cNvPr id="5" name="Text Placeholder 4"/>
          <p:cNvSpPr>
            <a:spLocks noGrp="1"/>
          </p:cNvSpPr>
          <p:nvPr>
            <p:ph type="body" idx="1"/>
          </p:nvPr>
        </p:nvSpPr>
        <p:spPr/>
        <p:txBody>
          <a:bodyPr/>
          <a:lstStyle/>
          <a:p>
            <a:r>
              <a:rPr lang="en-IE" dirty="0" smtClean="0"/>
              <a:t>Social movement </a:t>
            </a:r>
            <a:endParaRPr lang="en-IE" dirty="0"/>
          </a:p>
        </p:txBody>
      </p:sp>
      <p:sp>
        <p:nvSpPr>
          <p:cNvPr id="7" name="Text Placeholder 6"/>
          <p:cNvSpPr>
            <a:spLocks noGrp="1"/>
          </p:cNvSpPr>
          <p:nvPr>
            <p:ph type="body" sz="half" idx="3"/>
          </p:nvPr>
        </p:nvSpPr>
        <p:spPr/>
        <p:txBody>
          <a:bodyPr/>
          <a:lstStyle/>
          <a:p>
            <a:r>
              <a:rPr lang="en-IE" dirty="0" smtClean="0"/>
              <a:t>Social network </a:t>
            </a:r>
            <a:endParaRPr lang="en-IE" dirty="0"/>
          </a:p>
        </p:txBody>
      </p:sp>
      <p:pic>
        <p:nvPicPr>
          <p:cNvPr id="9" name="Content Placeholder 8" descr="220px-Protestas_Puerta_del_Sol_-_Madrid_-_mayo_2011_-_01.jpg"/>
          <p:cNvPicPr>
            <a:picLocks noGrp="1" noChangeAspect="1"/>
          </p:cNvPicPr>
          <p:nvPr>
            <p:ph sz="quarter" idx="2"/>
          </p:nvPr>
        </p:nvPicPr>
        <p:blipFill>
          <a:blip r:embed="rId2" cstate="print"/>
          <a:stretch>
            <a:fillRect/>
          </a:stretch>
        </p:blipFill>
        <p:spPr>
          <a:xfrm>
            <a:off x="-17066" y="2492896"/>
            <a:ext cx="4512501" cy="3384376"/>
          </a:xfrm>
        </p:spPr>
      </p:pic>
      <p:pic>
        <p:nvPicPr>
          <p:cNvPr id="12" name="Content Placeholder 11" descr="social-network.jpg"/>
          <p:cNvPicPr>
            <a:picLocks noGrp="1" noChangeAspect="1"/>
          </p:cNvPicPr>
          <p:nvPr>
            <p:ph sz="quarter" idx="4"/>
          </p:nvPr>
        </p:nvPicPr>
        <p:blipFill>
          <a:blip r:embed="rId3" cstate="print"/>
          <a:stretch>
            <a:fillRect/>
          </a:stretch>
        </p:blipFill>
        <p:spPr>
          <a:xfrm>
            <a:off x="5148064" y="2420888"/>
            <a:ext cx="3360373" cy="252028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Vertical v horizontal</a:t>
            </a:r>
            <a:endParaRPr lang="en-IE" dirty="0"/>
          </a:p>
        </p:txBody>
      </p:sp>
      <p:sp>
        <p:nvSpPr>
          <p:cNvPr id="3" name="Text Placeholder 2"/>
          <p:cNvSpPr>
            <a:spLocks noGrp="1"/>
          </p:cNvSpPr>
          <p:nvPr>
            <p:ph type="body" idx="1"/>
          </p:nvPr>
        </p:nvSpPr>
        <p:spPr/>
        <p:txBody>
          <a:bodyPr/>
          <a:lstStyle/>
          <a:p>
            <a:r>
              <a:rPr lang="en-IE" dirty="0" smtClean="0"/>
              <a:t>Horizontal </a:t>
            </a:r>
            <a:endParaRPr lang="en-IE" dirty="0"/>
          </a:p>
        </p:txBody>
      </p:sp>
      <p:sp>
        <p:nvSpPr>
          <p:cNvPr id="4" name="Text Placeholder 3"/>
          <p:cNvSpPr>
            <a:spLocks noGrp="1"/>
          </p:cNvSpPr>
          <p:nvPr>
            <p:ph type="body" sz="half" idx="3"/>
          </p:nvPr>
        </p:nvSpPr>
        <p:spPr/>
        <p:txBody>
          <a:bodyPr/>
          <a:lstStyle/>
          <a:p>
            <a:r>
              <a:rPr lang="en-IE" dirty="0" smtClean="0"/>
              <a:t>Vertical </a:t>
            </a:r>
            <a:endParaRPr lang="en-IE" dirty="0"/>
          </a:p>
        </p:txBody>
      </p:sp>
      <p:sp>
        <p:nvSpPr>
          <p:cNvPr id="5" name="Content Placeholder 4"/>
          <p:cNvSpPr>
            <a:spLocks noGrp="1"/>
          </p:cNvSpPr>
          <p:nvPr>
            <p:ph sz="quarter" idx="2"/>
          </p:nvPr>
        </p:nvSpPr>
        <p:spPr/>
        <p:txBody>
          <a:bodyPr/>
          <a:lstStyle/>
          <a:p>
            <a:endParaRPr lang="en-IE" dirty="0" smtClean="0"/>
          </a:p>
          <a:p>
            <a:r>
              <a:rPr lang="en-IE" dirty="0" smtClean="0"/>
              <a:t>Occupy</a:t>
            </a:r>
          </a:p>
          <a:p>
            <a:r>
              <a:rPr lang="en-IE" dirty="0" smtClean="0"/>
              <a:t>May 15</a:t>
            </a:r>
            <a:r>
              <a:rPr lang="en-IE" baseline="30000" dirty="0" smtClean="0"/>
              <a:t>th</a:t>
            </a:r>
            <a:endParaRPr lang="en-IE" dirty="0" smtClean="0"/>
          </a:p>
          <a:p>
            <a:endParaRPr lang="en-IE" dirty="0" smtClean="0"/>
          </a:p>
          <a:p>
            <a:r>
              <a:rPr lang="en-IE" dirty="0" smtClean="0"/>
              <a:t>Flat </a:t>
            </a:r>
          </a:p>
          <a:p>
            <a:r>
              <a:rPr lang="en-IE" dirty="0" smtClean="0"/>
              <a:t>Undeveloped political agenda</a:t>
            </a:r>
          </a:p>
          <a:p>
            <a:r>
              <a:rPr lang="en-IE" dirty="0" smtClean="0"/>
              <a:t>Action focused</a:t>
            </a:r>
          </a:p>
          <a:p>
            <a:r>
              <a:rPr lang="en-IE" dirty="0" smtClean="0"/>
              <a:t>Sustainable </a:t>
            </a:r>
            <a:endParaRPr lang="en-IE" dirty="0"/>
          </a:p>
        </p:txBody>
      </p:sp>
      <p:sp>
        <p:nvSpPr>
          <p:cNvPr id="6" name="Content Placeholder 5"/>
          <p:cNvSpPr>
            <a:spLocks noGrp="1"/>
          </p:cNvSpPr>
          <p:nvPr>
            <p:ph sz="quarter" idx="4"/>
          </p:nvPr>
        </p:nvSpPr>
        <p:spPr/>
        <p:txBody>
          <a:bodyPr/>
          <a:lstStyle/>
          <a:p>
            <a:endParaRPr lang="en-IE" dirty="0" smtClean="0"/>
          </a:p>
          <a:p>
            <a:r>
              <a:rPr lang="en-IE" dirty="0" smtClean="0"/>
              <a:t>Trade unions </a:t>
            </a:r>
          </a:p>
          <a:p>
            <a:r>
              <a:rPr lang="en-IE" dirty="0" smtClean="0"/>
              <a:t>NGO’s</a:t>
            </a:r>
          </a:p>
          <a:p>
            <a:endParaRPr lang="en-IE" dirty="0" smtClean="0"/>
          </a:p>
          <a:p>
            <a:r>
              <a:rPr lang="en-IE" dirty="0" smtClean="0"/>
              <a:t>Hierarchical </a:t>
            </a:r>
          </a:p>
          <a:p>
            <a:r>
              <a:rPr lang="en-IE" dirty="0" smtClean="0"/>
              <a:t>Difficult to deliver action</a:t>
            </a:r>
          </a:p>
          <a:p>
            <a:r>
              <a:rPr lang="en-IE" dirty="0" smtClean="0"/>
              <a:t>Policy focus but silos</a:t>
            </a:r>
          </a:p>
          <a:p>
            <a:r>
              <a:rPr lang="en-IE" dirty="0" smtClean="0"/>
              <a:t>Disempowering </a:t>
            </a:r>
          </a:p>
          <a:p>
            <a:r>
              <a:rPr lang="en-IE" dirty="0" smtClean="0"/>
              <a:t>Longer lasting </a:t>
            </a:r>
            <a:endParaRPr lang="en-I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291</TotalTime>
  <Words>1101</Words>
  <Application>Microsoft Office PowerPoint</Application>
  <PresentationFormat>Diavoorstelling (4:3)</PresentationFormat>
  <Paragraphs>355</Paragraphs>
  <Slides>23</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23</vt:i4>
      </vt:variant>
    </vt:vector>
  </HeadingPairs>
  <TitlesOfParts>
    <vt:vector size="25" baseType="lpstr">
      <vt:lpstr>Concourse</vt:lpstr>
      <vt:lpstr>Acrobat Document</vt:lpstr>
      <vt:lpstr>       Strategies and methods for action –   civil society alliance building around democratic, economic and social alternatives   </vt:lpstr>
      <vt:lpstr>Crisis an opportunity?</vt:lpstr>
      <vt:lpstr>  Coalitions across progressive agendas</vt:lpstr>
      <vt:lpstr>Trying to do something different </vt:lpstr>
      <vt:lpstr>IDEAS</vt:lpstr>
      <vt:lpstr>Not starting from stratch </vt:lpstr>
      <vt:lpstr>Interests Indignados, Occupy Wall Street, Dame St  </vt:lpstr>
      <vt:lpstr>Social movement    Social network</vt:lpstr>
      <vt:lpstr>Vertical v horizontal</vt:lpstr>
      <vt:lpstr>Different cultures  </vt:lpstr>
      <vt:lpstr>  Institutions     Civil society/state </vt:lpstr>
      <vt:lpstr>Repression      Nature of cleavages  </vt:lpstr>
      <vt:lpstr>Claiming our Future </vt:lpstr>
      <vt:lpstr>Absence of ideas      </vt:lpstr>
      <vt:lpstr>Limitations of interests</vt:lpstr>
      <vt:lpstr>Ideas and Interests  -  </vt:lpstr>
      <vt:lpstr>Growing interests around alternatives ... Claiming Our Future  </vt:lpstr>
      <vt:lpstr>PowerPoint-presentatie</vt:lpstr>
      <vt:lpstr>Lessons </vt:lpstr>
      <vt:lpstr>Ongoing issues </vt:lpstr>
      <vt:lpstr>Interests  Building a social left  in Latin America </vt:lpstr>
      <vt:lpstr>Fox Piven – Power from below  </vt:lpstr>
      <vt:lpstr>Celebrate victory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Building Equality and Anti-Poverty</dc:title>
  <dc:creator>mpmurphy</dc:creator>
  <cp:lastModifiedBy>Michel</cp:lastModifiedBy>
  <cp:revision>35</cp:revision>
  <dcterms:created xsi:type="dcterms:W3CDTF">2012-04-20T16:54:57Z</dcterms:created>
  <dcterms:modified xsi:type="dcterms:W3CDTF">2012-11-16T08:24:31Z</dcterms:modified>
</cp:coreProperties>
</file>