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2"/>
  </p:handoutMasterIdLst>
  <p:sldIdLst>
    <p:sldId id="256" r:id="rId2"/>
    <p:sldId id="258" r:id="rId3"/>
    <p:sldId id="300" r:id="rId4"/>
    <p:sldId id="317" r:id="rId5"/>
    <p:sldId id="321" r:id="rId6"/>
    <p:sldId id="324" r:id="rId7"/>
    <p:sldId id="325" r:id="rId8"/>
    <p:sldId id="326" r:id="rId9"/>
    <p:sldId id="323" r:id="rId10"/>
    <p:sldId id="301" r:id="rId11"/>
    <p:sldId id="302" r:id="rId12"/>
    <p:sldId id="303" r:id="rId13"/>
    <p:sldId id="304" r:id="rId14"/>
    <p:sldId id="327" r:id="rId15"/>
    <p:sldId id="328" r:id="rId16"/>
    <p:sldId id="329" r:id="rId17"/>
    <p:sldId id="330" r:id="rId18"/>
    <p:sldId id="331" r:id="rId19"/>
    <p:sldId id="284" r:id="rId20"/>
    <p:sldId id="285" r:id="rId21"/>
    <p:sldId id="288" r:id="rId22"/>
    <p:sldId id="289" r:id="rId23"/>
    <p:sldId id="309" r:id="rId24"/>
    <p:sldId id="311" r:id="rId25"/>
    <p:sldId id="332" r:id="rId26"/>
    <p:sldId id="312" r:id="rId27"/>
    <p:sldId id="313" r:id="rId28"/>
    <p:sldId id="333" r:id="rId29"/>
    <p:sldId id="310" r:id="rId30"/>
    <p:sldId id="315" r:id="rId31"/>
  </p:sldIdLst>
  <p:sldSz cx="9144000" cy="6858000" type="screen4x3"/>
  <p:notesSz cx="6858000" cy="9144000"/>
  <p:defaultTextStyle>
    <a:defPPr>
      <a:defRPr lang="pt-PT"/>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004F"/>
    <a:srgbClr val="005E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1" autoAdjust="0"/>
    <p:restoredTop sz="94728" autoAdjust="0"/>
  </p:normalViewPr>
  <p:slideViewPr>
    <p:cSldViewPr>
      <p:cViewPr>
        <p:scale>
          <a:sx n="75" d="100"/>
          <a:sy n="75" d="100"/>
        </p:scale>
        <p:origin x="-3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4687A2D-EFC7-49B4-AA75-E474A9D1DE69}" type="datetimeFigureOut">
              <a:rPr lang="pt-PT" smtClean="0"/>
              <a:pPr/>
              <a:t>15-11-2012</a:t>
            </a:fld>
            <a:endParaRPr lang="pt-PT"/>
          </a:p>
        </p:txBody>
      </p:sp>
      <p:sp>
        <p:nvSpPr>
          <p:cNvPr id="4" name="Marcador de Posição do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5" name="Marcador de Posição do Número do Diapositivo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8CA0B3D-8F9B-4C26-B599-7D294B1314CC}" type="slidenum">
              <a:rPr lang="pt-PT" smtClean="0"/>
              <a:pPr/>
              <a:t>‹nr.›</a:t>
            </a:fld>
            <a:endParaRPr lang="pt-PT"/>
          </a:p>
        </p:txBody>
      </p:sp>
    </p:spTree>
    <p:extLst>
      <p:ext uri="{BB962C8B-B14F-4D97-AF65-F5344CB8AC3E}">
        <p14:creationId xmlns:p14="http://schemas.microsoft.com/office/powerpoint/2010/main" val="419815374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
        <p:nvSpPr>
          <p:cNvPr id="6" name="Rectangle 6"/>
          <p:cNvSpPr>
            <a:spLocks noGrp="1" noChangeArrowheads="1"/>
          </p:cNvSpPr>
          <p:nvPr>
            <p:ph type="sldNum" sz="quarter" idx="12"/>
          </p:nvPr>
        </p:nvSpPr>
        <p:spPr>
          <a:ln/>
        </p:spPr>
        <p:txBody>
          <a:bodyPr/>
          <a:lstStyle>
            <a:lvl1pPr>
              <a:defRPr/>
            </a:lvl1pPr>
          </a:lstStyle>
          <a:p>
            <a:fld id="{54518438-574C-4A51-82E6-D3A7FBB5E217}" type="slidenum">
              <a:rPr lang="pt-PT"/>
              <a:pPr/>
              <a:t>‹nr.›</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
        <p:nvSpPr>
          <p:cNvPr id="6" name="Rectangle 6"/>
          <p:cNvSpPr>
            <a:spLocks noGrp="1" noChangeArrowheads="1"/>
          </p:cNvSpPr>
          <p:nvPr>
            <p:ph type="sldNum" sz="quarter" idx="12"/>
          </p:nvPr>
        </p:nvSpPr>
        <p:spPr>
          <a:ln/>
        </p:spPr>
        <p:txBody>
          <a:bodyPr/>
          <a:lstStyle>
            <a:lvl1pPr>
              <a:defRPr/>
            </a:lvl1pPr>
          </a:lstStyle>
          <a:p>
            <a:fld id="{74EEC5F1-17F8-44C6-AA9E-BD1735D2C969}" type="slidenum">
              <a:rPr lang="pt-PT"/>
              <a:pPr/>
              <a:t>‹nr.›</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
        <p:nvSpPr>
          <p:cNvPr id="6" name="Rectangle 6"/>
          <p:cNvSpPr>
            <a:spLocks noGrp="1" noChangeArrowheads="1"/>
          </p:cNvSpPr>
          <p:nvPr>
            <p:ph type="sldNum" sz="quarter" idx="12"/>
          </p:nvPr>
        </p:nvSpPr>
        <p:spPr>
          <a:ln/>
        </p:spPr>
        <p:txBody>
          <a:bodyPr/>
          <a:lstStyle>
            <a:lvl1pPr>
              <a:defRPr/>
            </a:lvl1pPr>
          </a:lstStyle>
          <a:p>
            <a:fld id="{1DF01F2D-33AC-4E5E-A4F7-3EED15D8BE88}" type="slidenum">
              <a:rPr lang="pt-PT"/>
              <a:pPr/>
              <a:t>‹nr.›</a:t>
            </a:fld>
            <a:endParaRPr lang="pt-P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ítulo e diagrama ou organogram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p>
            <a:r>
              <a:rPr lang="pt-PT" smtClean="0"/>
              <a:t>Clique para editar o estilo</a:t>
            </a:r>
            <a:endParaRPr lang="pt-PT"/>
          </a:p>
        </p:txBody>
      </p:sp>
      <p:sp>
        <p:nvSpPr>
          <p:cNvPr id="3" name="Marcador de Posição do SmartArt 2"/>
          <p:cNvSpPr>
            <a:spLocks noGrp="1"/>
          </p:cNvSpPr>
          <p:nvPr>
            <p:ph type="dgm" idx="1"/>
          </p:nvPr>
        </p:nvSpPr>
        <p:spPr>
          <a:xfrm>
            <a:off x="457200" y="1600200"/>
            <a:ext cx="8229600" cy="4525963"/>
          </a:xfrm>
        </p:spPr>
        <p:txBody>
          <a:bodyPr/>
          <a:lstStyle/>
          <a:p>
            <a:pPr lvl="0"/>
            <a:endParaRPr lang="pt-PT" noProof="0" smtClean="0"/>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
        <p:nvSpPr>
          <p:cNvPr id="6" name="Rectangle 6"/>
          <p:cNvSpPr>
            <a:spLocks noGrp="1" noChangeArrowheads="1"/>
          </p:cNvSpPr>
          <p:nvPr>
            <p:ph type="sldNum" sz="quarter" idx="12"/>
          </p:nvPr>
        </p:nvSpPr>
        <p:spPr>
          <a:ln/>
        </p:spPr>
        <p:txBody>
          <a:bodyPr/>
          <a:lstStyle>
            <a:lvl1pPr>
              <a:defRPr/>
            </a:lvl1pPr>
          </a:lstStyle>
          <a:p>
            <a:fld id="{52F239B2-8430-44A0-970E-16D69B57ABEC}" type="slidenum">
              <a:rPr lang="pt-PT"/>
              <a:pPr/>
              <a:t>‹nr.›</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
        <p:nvSpPr>
          <p:cNvPr id="6" name="Rectangle 6"/>
          <p:cNvSpPr>
            <a:spLocks noGrp="1" noChangeArrowheads="1"/>
          </p:cNvSpPr>
          <p:nvPr>
            <p:ph type="sldNum" sz="quarter" idx="12"/>
          </p:nvPr>
        </p:nvSpPr>
        <p:spPr>
          <a:ln/>
        </p:spPr>
        <p:txBody>
          <a:bodyPr/>
          <a:lstStyle>
            <a:lvl1pPr>
              <a:defRPr/>
            </a:lvl1pPr>
          </a:lstStyle>
          <a:p>
            <a:fld id="{09195EF6-8677-400F-BD52-86AD9F59A79A}" type="slidenum">
              <a:rPr lang="pt-PT"/>
              <a:pPr/>
              <a:t>‹nr.›</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
        <p:nvSpPr>
          <p:cNvPr id="6" name="Rectangle 6"/>
          <p:cNvSpPr>
            <a:spLocks noGrp="1" noChangeArrowheads="1"/>
          </p:cNvSpPr>
          <p:nvPr>
            <p:ph type="sldNum" sz="quarter" idx="12"/>
          </p:nvPr>
        </p:nvSpPr>
        <p:spPr>
          <a:ln/>
        </p:spPr>
        <p:txBody>
          <a:bodyPr/>
          <a:lstStyle>
            <a:lvl1pPr>
              <a:defRPr/>
            </a:lvl1pPr>
          </a:lstStyle>
          <a:p>
            <a:fld id="{A69CD093-C6B6-466D-ABB9-71448540C56D}" type="slidenum">
              <a:rPr lang="pt-PT"/>
              <a:pPr/>
              <a:t>‹nr.›</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endParaRPr lang="fr-FR"/>
          </a:p>
        </p:txBody>
      </p:sp>
      <p:sp>
        <p:nvSpPr>
          <p:cNvPr id="6" name="Rectangle 5"/>
          <p:cNvSpPr>
            <a:spLocks noGrp="1" noChangeArrowheads="1"/>
          </p:cNvSpPr>
          <p:nvPr>
            <p:ph type="ftr" sz="quarter" idx="11"/>
          </p:nvPr>
        </p:nvSpPr>
        <p:spPr>
          <a:ln/>
        </p:spPr>
        <p:txBody>
          <a:bodyPr/>
          <a:lstStyle>
            <a:lvl1pPr>
              <a:defRPr/>
            </a:lvl1pPr>
          </a:lstStyle>
          <a:p>
            <a:endParaRPr lang="fr-FR"/>
          </a:p>
        </p:txBody>
      </p:sp>
      <p:sp>
        <p:nvSpPr>
          <p:cNvPr id="7" name="Rectangle 6"/>
          <p:cNvSpPr>
            <a:spLocks noGrp="1" noChangeArrowheads="1"/>
          </p:cNvSpPr>
          <p:nvPr>
            <p:ph type="sldNum" sz="quarter" idx="12"/>
          </p:nvPr>
        </p:nvSpPr>
        <p:spPr>
          <a:ln/>
        </p:spPr>
        <p:txBody>
          <a:bodyPr/>
          <a:lstStyle>
            <a:lvl1pPr>
              <a:defRPr/>
            </a:lvl1pPr>
          </a:lstStyle>
          <a:p>
            <a:fld id="{0D68441F-C7B1-40F4-A5B7-85A54AB01763}" type="slidenum">
              <a:rPr lang="pt-PT"/>
              <a:pPr/>
              <a:t>‹nr.›</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endParaRPr lang="fr-FR"/>
          </a:p>
        </p:txBody>
      </p:sp>
      <p:sp>
        <p:nvSpPr>
          <p:cNvPr id="8" name="Rectangle 5"/>
          <p:cNvSpPr>
            <a:spLocks noGrp="1" noChangeArrowheads="1"/>
          </p:cNvSpPr>
          <p:nvPr>
            <p:ph type="ftr" sz="quarter" idx="11"/>
          </p:nvPr>
        </p:nvSpPr>
        <p:spPr>
          <a:ln/>
        </p:spPr>
        <p:txBody>
          <a:bodyPr/>
          <a:lstStyle>
            <a:lvl1pPr>
              <a:defRPr/>
            </a:lvl1pPr>
          </a:lstStyle>
          <a:p>
            <a:endParaRPr lang="fr-FR"/>
          </a:p>
        </p:txBody>
      </p:sp>
      <p:sp>
        <p:nvSpPr>
          <p:cNvPr id="9" name="Rectangle 6"/>
          <p:cNvSpPr>
            <a:spLocks noGrp="1" noChangeArrowheads="1"/>
          </p:cNvSpPr>
          <p:nvPr>
            <p:ph type="sldNum" sz="quarter" idx="12"/>
          </p:nvPr>
        </p:nvSpPr>
        <p:spPr>
          <a:ln/>
        </p:spPr>
        <p:txBody>
          <a:bodyPr/>
          <a:lstStyle>
            <a:lvl1pPr>
              <a:defRPr/>
            </a:lvl1pPr>
          </a:lstStyle>
          <a:p>
            <a:fld id="{7BCCC974-DA56-41DA-A44B-82D9A31C4AE0}" type="slidenum">
              <a:rPr lang="pt-PT"/>
              <a:pPr/>
              <a:t>‹nr.›</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endParaRPr lang="fr-FR"/>
          </a:p>
        </p:txBody>
      </p:sp>
      <p:sp>
        <p:nvSpPr>
          <p:cNvPr id="4" name="Rectangle 5"/>
          <p:cNvSpPr>
            <a:spLocks noGrp="1" noChangeArrowheads="1"/>
          </p:cNvSpPr>
          <p:nvPr>
            <p:ph type="ftr" sz="quarter" idx="11"/>
          </p:nvPr>
        </p:nvSpPr>
        <p:spPr>
          <a:ln/>
        </p:spPr>
        <p:txBody>
          <a:bodyPr/>
          <a:lstStyle>
            <a:lvl1pPr>
              <a:defRPr/>
            </a:lvl1pPr>
          </a:lstStyle>
          <a:p>
            <a:endParaRPr lang="fr-FR"/>
          </a:p>
        </p:txBody>
      </p:sp>
      <p:sp>
        <p:nvSpPr>
          <p:cNvPr id="5" name="Rectangle 6"/>
          <p:cNvSpPr>
            <a:spLocks noGrp="1" noChangeArrowheads="1"/>
          </p:cNvSpPr>
          <p:nvPr>
            <p:ph type="sldNum" sz="quarter" idx="12"/>
          </p:nvPr>
        </p:nvSpPr>
        <p:spPr>
          <a:ln/>
        </p:spPr>
        <p:txBody>
          <a:bodyPr/>
          <a:lstStyle>
            <a:lvl1pPr>
              <a:defRPr/>
            </a:lvl1pPr>
          </a:lstStyle>
          <a:p>
            <a:fld id="{8FE4ACEF-2794-4DC3-BECE-809FEBDEE8AB}" type="slidenum">
              <a:rPr lang="pt-PT"/>
              <a:pPr/>
              <a:t>‹nr.›</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fr-FR"/>
          </a:p>
        </p:txBody>
      </p:sp>
      <p:sp>
        <p:nvSpPr>
          <p:cNvPr id="3" name="Rectangle 5"/>
          <p:cNvSpPr>
            <a:spLocks noGrp="1" noChangeArrowheads="1"/>
          </p:cNvSpPr>
          <p:nvPr>
            <p:ph type="ftr" sz="quarter" idx="11"/>
          </p:nvPr>
        </p:nvSpPr>
        <p:spPr>
          <a:ln/>
        </p:spPr>
        <p:txBody>
          <a:bodyPr/>
          <a:lstStyle>
            <a:lvl1pPr>
              <a:defRPr/>
            </a:lvl1pPr>
          </a:lstStyle>
          <a:p>
            <a:endParaRPr lang="fr-FR"/>
          </a:p>
        </p:txBody>
      </p:sp>
      <p:sp>
        <p:nvSpPr>
          <p:cNvPr id="4" name="Rectangle 6"/>
          <p:cNvSpPr>
            <a:spLocks noGrp="1" noChangeArrowheads="1"/>
          </p:cNvSpPr>
          <p:nvPr>
            <p:ph type="sldNum" sz="quarter" idx="12"/>
          </p:nvPr>
        </p:nvSpPr>
        <p:spPr>
          <a:ln/>
        </p:spPr>
        <p:txBody>
          <a:bodyPr/>
          <a:lstStyle>
            <a:lvl1pPr>
              <a:defRPr/>
            </a:lvl1pPr>
          </a:lstStyle>
          <a:p>
            <a:fld id="{13A69839-60E3-4DA7-BD92-1351F509631F}" type="slidenum">
              <a:rPr lang="pt-PT"/>
              <a:pPr/>
              <a:t>‹nr.›</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endParaRPr lang="fr-FR"/>
          </a:p>
        </p:txBody>
      </p:sp>
      <p:sp>
        <p:nvSpPr>
          <p:cNvPr id="6" name="Rectangle 5"/>
          <p:cNvSpPr>
            <a:spLocks noGrp="1" noChangeArrowheads="1"/>
          </p:cNvSpPr>
          <p:nvPr>
            <p:ph type="ftr" sz="quarter" idx="11"/>
          </p:nvPr>
        </p:nvSpPr>
        <p:spPr>
          <a:ln/>
        </p:spPr>
        <p:txBody>
          <a:bodyPr/>
          <a:lstStyle>
            <a:lvl1pPr>
              <a:defRPr/>
            </a:lvl1pPr>
          </a:lstStyle>
          <a:p>
            <a:endParaRPr lang="fr-FR"/>
          </a:p>
        </p:txBody>
      </p:sp>
      <p:sp>
        <p:nvSpPr>
          <p:cNvPr id="7" name="Rectangle 6"/>
          <p:cNvSpPr>
            <a:spLocks noGrp="1" noChangeArrowheads="1"/>
          </p:cNvSpPr>
          <p:nvPr>
            <p:ph type="sldNum" sz="quarter" idx="12"/>
          </p:nvPr>
        </p:nvSpPr>
        <p:spPr>
          <a:ln/>
        </p:spPr>
        <p:txBody>
          <a:bodyPr/>
          <a:lstStyle>
            <a:lvl1pPr>
              <a:defRPr/>
            </a:lvl1pPr>
          </a:lstStyle>
          <a:p>
            <a:fld id="{0B533772-94A3-4CD1-BC39-E4627538A72E}" type="slidenum">
              <a:rPr lang="pt-PT"/>
              <a:pPr/>
              <a:t>‹nr.›</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endParaRPr lang="fr-FR"/>
          </a:p>
        </p:txBody>
      </p:sp>
      <p:sp>
        <p:nvSpPr>
          <p:cNvPr id="6" name="Rectangle 5"/>
          <p:cNvSpPr>
            <a:spLocks noGrp="1" noChangeArrowheads="1"/>
          </p:cNvSpPr>
          <p:nvPr>
            <p:ph type="ftr" sz="quarter" idx="11"/>
          </p:nvPr>
        </p:nvSpPr>
        <p:spPr>
          <a:ln/>
        </p:spPr>
        <p:txBody>
          <a:bodyPr/>
          <a:lstStyle>
            <a:lvl1pPr>
              <a:defRPr/>
            </a:lvl1pPr>
          </a:lstStyle>
          <a:p>
            <a:endParaRPr lang="fr-FR"/>
          </a:p>
        </p:txBody>
      </p:sp>
      <p:sp>
        <p:nvSpPr>
          <p:cNvPr id="7" name="Rectangle 6"/>
          <p:cNvSpPr>
            <a:spLocks noGrp="1" noChangeArrowheads="1"/>
          </p:cNvSpPr>
          <p:nvPr>
            <p:ph type="sldNum" sz="quarter" idx="12"/>
          </p:nvPr>
        </p:nvSpPr>
        <p:spPr>
          <a:ln/>
        </p:spPr>
        <p:txBody>
          <a:bodyPr/>
          <a:lstStyle>
            <a:lvl1pPr>
              <a:defRPr/>
            </a:lvl1pPr>
          </a:lstStyle>
          <a:p>
            <a:fld id="{4176D2B7-7E29-4FE8-B9F1-8200DBE67B53}" type="slidenum">
              <a:rPr lang="pt-PT"/>
              <a:pPr/>
              <a:t>‹nr.›</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t-PT" smtClean="0"/>
              <a:t>Clique para editar o estilo do título</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PT" smtClean="0"/>
              <a:t>Clique para editar os estilos de texto do modelo global</a:t>
            </a:r>
          </a:p>
          <a:p>
            <a:pPr lvl="1"/>
            <a:r>
              <a:rPr lang="pt-PT" smtClean="0"/>
              <a:t>Segundo nível</a:t>
            </a:r>
          </a:p>
          <a:p>
            <a:pPr lvl="2"/>
            <a:r>
              <a:rPr lang="pt-PT" smtClean="0"/>
              <a:t>Terceiro nível</a:t>
            </a:r>
          </a:p>
          <a:p>
            <a:pPr lvl="3"/>
            <a:r>
              <a:rPr lang="pt-PT" smtClean="0"/>
              <a:t>Quarto nível</a:t>
            </a:r>
          </a:p>
          <a:p>
            <a:pPr lvl="4"/>
            <a:r>
              <a:rPr lang="pt-PT" smtClean="0"/>
              <a:t>Quinto nível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endParaRPr 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endParaRPr 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fld id="{22DD2EC3-32EF-4BE0-BACB-73E2071CA984}" type="slidenum">
              <a:rPr lang="pt-PT"/>
              <a:pPr/>
              <a:t>‹nr.›</a:t>
            </a:fld>
            <a:endParaRPr lang="pt-PT"/>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4" descr="Logo EAPN portugal COR"/>
          <p:cNvPicPr>
            <a:picLocks noChangeAspect="1" noChangeArrowheads="1"/>
          </p:cNvPicPr>
          <p:nvPr/>
        </p:nvPicPr>
        <p:blipFill>
          <a:blip r:embed="rId2" cstate="print"/>
          <a:srcRect/>
          <a:stretch>
            <a:fillRect/>
          </a:stretch>
        </p:blipFill>
        <p:spPr bwMode="auto">
          <a:xfrm>
            <a:off x="0" y="908050"/>
            <a:ext cx="4284663" cy="4749800"/>
          </a:xfrm>
          <a:prstGeom prst="rect">
            <a:avLst/>
          </a:prstGeom>
          <a:noFill/>
          <a:ln w="9525">
            <a:noFill/>
            <a:miter lim="800000"/>
            <a:headEnd/>
            <a:tailEnd/>
          </a:ln>
        </p:spPr>
      </p:pic>
      <p:sp>
        <p:nvSpPr>
          <p:cNvPr id="14338" name="Rectangle 2"/>
          <p:cNvSpPr>
            <a:spLocks noGrp="1" noChangeArrowheads="1"/>
          </p:cNvSpPr>
          <p:nvPr>
            <p:ph type="ctrTitle"/>
          </p:nvPr>
        </p:nvSpPr>
        <p:spPr>
          <a:xfrm>
            <a:off x="3563938" y="981075"/>
            <a:ext cx="5292725" cy="4176713"/>
          </a:xfrm>
        </p:spPr>
        <p:txBody>
          <a:bodyPr/>
          <a:lstStyle/>
          <a:p>
            <a:r>
              <a:rPr lang="en-GB" sz="2400" b="1" i="1" dirty="0" smtClean="0">
                <a:solidFill>
                  <a:srgbClr val="68004F"/>
                </a:solidFill>
                <a:latin typeface="Futura Lt BT"/>
              </a:rPr>
              <a:t>“ALLIANCES TO FIGHT POVERTY”</a:t>
            </a:r>
            <a:r>
              <a:rPr lang="pt-PT" sz="2800" b="1" dirty="0" smtClean="0">
                <a:solidFill>
                  <a:srgbClr val="68004F"/>
                </a:solidFill>
                <a:latin typeface="Futura Lt BT"/>
                <a:ea typeface="DejaVu Sans Light"/>
                <a:cs typeface="Arial" pitchFamily="34" charset="0"/>
              </a:rPr>
              <a:t/>
            </a:r>
            <a:br>
              <a:rPr lang="pt-PT" sz="2800" b="1" dirty="0" smtClean="0">
                <a:solidFill>
                  <a:srgbClr val="68004F"/>
                </a:solidFill>
                <a:latin typeface="Futura Lt BT"/>
                <a:ea typeface="DejaVu Sans Light"/>
                <a:cs typeface="Arial" pitchFamily="34" charset="0"/>
              </a:rPr>
            </a:br>
            <a:r>
              <a:rPr lang="pt-PT" sz="2800" b="1" dirty="0" smtClean="0">
                <a:solidFill>
                  <a:srgbClr val="68004F"/>
                </a:solidFill>
                <a:latin typeface="Futura Lt BT"/>
                <a:ea typeface="DejaVu Sans Light"/>
                <a:cs typeface="Arial" pitchFamily="34" charset="0"/>
              </a:rPr>
              <a:t/>
            </a:r>
            <a:br>
              <a:rPr lang="pt-PT" sz="2800" b="1" dirty="0" smtClean="0">
                <a:solidFill>
                  <a:srgbClr val="68004F"/>
                </a:solidFill>
                <a:latin typeface="Futura Lt BT"/>
                <a:ea typeface="DejaVu Sans Light"/>
                <a:cs typeface="Arial" pitchFamily="34" charset="0"/>
              </a:rPr>
            </a:br>
            <a:r>
              <a:rPr lang="pt-PT" sz="2800" b="1" dirty="0" smtClean="0">
                <a:latin typeface="Futura Lt BT"/>
                <a:ea typeface="DejaVu Sans Light"/>
                <a:cs typeface="Arial" pitchFamily="34" charset="0"/>
              </a:rPr>
              <a:t> </a:t>
            </a:r>
            <a:r>
              <a:rPr lang="pt-BR" sz="2800" dirty="0" smtClean="0">
                <a:solidFill>
                  <a:srgbClr val="68004F"/>
                </a:solidFill>
                <a:latin typeface="Futura Lt BT"/>
              </a:rPr>
              <a:t>Worker’s rights and working conditions: a state of play in Portugal</a:t>
            </a:r>
            <a:r>
              <a:rPr lang="pt-PT" sz="2800" dirty="0" smtClean="0">
                <a:solidFill>
                  <a:srgbClr val="68004F"/>
                </a:solidFill>
                <a:ea typeface="DejaVu Sans Light"/>
                <a:cs typeface="Arial" pitchFamily="34" charset="0"/>
              </a:rPr>
              <a:t/>
            </a:r>
            <a:br>
              <a:rPr lang="pt-PT" sz="2800" dirty="0" smtClean="0">
                <a:solidFill>
                  <a:srgbClr val="68004F"/>
                </a:solidFill>
                <a:ea typeface="DejaVu Sans Light"/>
                <a:cs typeface="Arial" pitchFamily="34" charset="0"/>
              </a:rPr>
            </a:br>
            <a:r>
              <a:rPr lang="pt-PT" sz="1800" b="1" dirty="0" smtClean="0">
                <a:solidFill>
                  <a:srgbClr val="68004F"/>
                </a:solidFill>
                <a:latin typeface="Futura Hv BT"/>
                <a:ea typeface="DejaVu Sans Light"/>
                <a:cs typeface="Arial" pitchFamily="34" charset="0"/>
              </a:rPr>
              <a:t/>
            </a:r>
            <a:br>
              <a:rPr lang="pt-PT" sz="1800" b="1" dirty="0" smtClean="0">
                <a:solidFill>
                  <a:srgbClr val="68004F"/>
                </a:solidFill>
                <a:latin typeface="Futura Hv BT"/>
                <a:ea typeface="DejaVu Sans Light"/>
                <a:cs typeface="Arial" pitchFamily="34" charset="0"/>
              </a:rPr>
            </a:br>
            <a:r>
              <a:rPr lang="pt-PT" sz="1200" b="1" dirty="0" err="1" smtClean="0">
                <a:solidFill>
                  <a:srgbClr val="68004F"/>
                </a:solidFill>
                <a:latin typeface="Futura Lt BT"/>
                <a:ea typeface="DejaVu Sans Light"/>
                <a:cs typeface="Arial" pitchFamily="34" charset="0"/>
              </a:rPr>
              <a:t>Brussels</a:t>
            </a:r>
            <a:r>
              <a:rPr lang="pt-PT" sz="1200" b="1" dirty="0" smtClean="0">
                <a:solidFill>
                  <a:srgbClr val="68004F"/>
                </a:solidFill>
                <a:latin typeface="Futura Lt BT"/>
                <a:ea typeface="DejaVu Sans Light"/>
                <a:cs typeface="Arial" pitchFamily="34" charset="0"/>
              </a:rPr>
              <a:t>, 15th </a:t>
            </a:r>
            <a:r>
              <a:rPr lang="pt-PT" sz="1200" b="1" dirty="0" err="1" smtClean="0">
                <a:solidFill>
                  <a:srgbClr val="68004F"/>
                </a:solidFill>
                <a:latin typeface="Futura Lt BT"/>
                <a:ea typeface="DejaVu Sans Light"/>
                <a:cs typeface="Arial" pitchFamily="34" charset="0"/>
              </a:rPr>
              <a:t>November</a:t>
            </a:r>
            <a:r>
              <a:rPr lang="pt-PT" sz="1200" b="1" dirty="0" smtClean="0">
                <a:solidFill>
                  <a:srgbClr val="68004F"/>
                </a:solidFill>
                <a:latin typeface="Futura Lt BT"/>
                <a:ea typeface="DejaVu Sans Light"/>
                <a:cs typeface="Arial" pitchFamily="34" charset="0"/>
              </a:rPr>
              <a:t> 2012</a:t>
            </a:r>
            <a:r>
              <a:rPr lang="pt-PT" sz="1200" b="1" dirty="0" smtClean="0">
                <a:solidFill>
                  <a:srgbClr val="68004F"/>
                </a:solidFill>
                <a:latin typeface="Futura Hv BT"/>
                <a:ea typeface="DejaVu Sans Light"/>
                <a:cs typeface="Arial" pitchFamily="34" charset="0"/>
              </a:rPr>
              <a:t/>
            </a:r>
            <a:br>
              <a:rPr lang="pt-PT" sz="1200" b="1" dirty="0" smtClean="0">
                <a:solidFill>
                  <a:srgbClr val="68004F"/>
                </a:solidFill>
                <a:latin typeface="Futura Hv BT"/>
                <a:ea typeface="DejaVu Sans Light"/>
                <a:cs typeface="Arial" pitchFamily="34" charset="0"/>
              </a:rPr>
            </a:br>
            <a:r>
              <a:rPr lang="pt-PT" sz="1800" b="1" dirty="0" smtClean="0">
                <a:solidFill>
                  <a:srgbClr val="68004F"/>
                </a:solidFill>
                <a:latin typeface="Futura Hv BT"/>
                <a:ea typeface="DejaVu Sans Light"/>
                <a:cs typeface="Arial" pitchFamily="34" charset="0"/>
              </a:rPr>
              <a:t/>
            </a:r>
            <a:br>
              <a:rPr lang="pt-PT" sz="1800" b="1" dirty="0" smtClean="0">
                <a:solidFill>
                  <a:srgbClr val="68004F"/>
                </a:solidFill>
                <a:latin typeface="Futura Hv BT"/>
                <a:ea typeface="DejaVu Sans Light"/>
                <a:cs typeface="Arial" pitchFamily="34" charset="0"/>
              </a:rPr>
            </a:br>
            <a:endParaRPr lang="pt-PT" sz="2800" b="1" dirty="0" smtClean="0">
              <a:solidFill>
                <a:srgbClr val="005E8A"/>
              </a:solidFill>
              <a:latin typeface="Futura Hv BT"/>
              <a:ea typeface="DejaVu Sans Light"/>
              <a:cs typeface="Arial" pitchFamily="34" charset="0"/>
            </a:endParaRPr>
          </a:p>
        </p:txBody>
      </p:sp>
      <p:sp>
        <p:nvSpPr>
          <p:cNvPr id="14339" name="Text Box 5"/>
          <p:cNvSpPr txBox="1">
            <a:spLocks noChangeArrowheads="1"/>
          </p:cNvSpPr>
          <p:nvPr/>
        </p:nvSpPr>
        <p:spPr bwMode="auto">
          <a:xfrm>
            <a:off x="5868145" y="5589588"/>
            <a:ext cx="2952006" cy="338554"/>
          </a:xfrm>
          <a:prstGeom prst="rect">
            <a:avLst/>
          </a:prstGeom>
          <a:noFill/>
          <a:ln w="9525">
            <a:noFill/>
            <a:miter lim="800000"/>
            <a:headEnd/>
            <a:tailEnd/>
          </a:ln>
        </p:spPr>
        <p:txBody>
          <a:bodyPr wrap="square">
            <a:spAutoFit/>
          </a:bodyPr>
          <a:lstStyle/>
          <a:p>
            <a:pPr>
              <a:spcBef>
                <a:spcPct val="50000"/>
              </a:spcBef>
            </a:pPr>
            <a:r>
              <a:rPr lang="pt-PT" sz="1600" dirty="0" smtClean="0">
                <a:solidFill>
                  <a:srgbClr val="005E8A"/>
                </a:solidFill>
                <a:latin typeface="Futura Lt BT"/>
              </a:rPr>
              <a:t>Maria José Domingos</a:t>
            </a:r>
            <a:endParaRPr lang="pt-PT" sz="1600" dirty="0">
              <a:solidFill>
                <a:srgbClr val="005E8A"/>
              </a:solidFill>
              <a:latin typeface="Futura Lt B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6" descr="Elemento Logos EAPN portugal_2"/>
          <p:cNvPicPr>
            <a:picLocks noChangeAspect="1" noChangeArrowheads="1"/>
          </p:cNvPicPr>
          <p:nvPr/>
        </p:nvPicPr>
        <p:blipFill>
          <a:blip r:embed="rId2" cstate="print">
            <a:lum bright="86000"/>
            <a:grayscl/>
          </a:blip>
          <a:srcRect/>
          <a:stretch>
            <a:fillRect/>
          </a:stretch>
        </p:blipFill>
        <p:spPr bwMode="auto">
          <a:xfrm>
            <a:off x="1" y="188640"/>
            <a:ext cx="7164288" cy="6722355"/>
          </a:xfrm>
          <a:prstGeom prst="rect">
            <a:avLst/>
          </a:prstGeom>
          <a:noFill/>
          <a:ln w="9525">
            <a:noFill/>
            <a:miter lim="800000"/>
            <a:headEnd/>
            <a:tailEnd/>
          </a:ln>
        </p:spPr>
      </p:pic>
      <p:sp>
        <p:nvSpPr>
          <p:cNvPr id="17410" name="Rectangle 2"/>
          <p:cNvSpPr>
            <a:spLocks noGrp="1" noChangeArrowheads="1"/>
          </p:cNvSpPr>
          <p:nvPr>
            <p:ph type="title"/>
          </p:nvPr>
        </p:nvSpPr>
        <p:spPr>
          <a:xfrm>
            <a:off x="395536" y="764704"/>
            <a:ext cx="8229600" cy="509588"/>
          </a:xfrm>
        </p:spPr>
        <p:txBody>
          <a:bodyPr/>
          <a:lstStyle/>
          <a:p>
            <a:pPr algn="l"/>
            <a:r>
              <a:rPr lang="en-GB" sz="2800" b="1" dirty="0" smtClean="0">
                <a:solidFill>
                  <a:srgbClr val="005E8A"/>
                </a:solidFill>
                <a:latin typeface="Futura Hv BT"/>
              </a:rPr>
              <a:t/>
            </a:r>
            <a:br>
              <a:rPr lang="en-GB" sz="2800" b="1" dirty="0" smtClean="0">
                <a:solidFill>
                  <a:srgbClr val="005E8A"/>
                </a:solidFill>
                <a:latin typeface="Futura Hv BT"/>
              </a:rPr>
            </a:br>
            <a:r>
              <a:rPr lang="en-GB" sz="2800" b="1" dirty="0" smtClean="0">
                <a:solidFill>
                  <a:srgbClr val="005E8A"/>
                </a:solidFill>
                <a:latin typeface="Futura Lt BT"/>
              </a:rPr>
              <a:t>The troika programme consequences</a:t>
            </a:r>
            <a:r>
              <a:rPr lang="en-GB" sz="2800" dirty="0" smtClean="0"/>
              <a:t/>
            </a:r>
            <a:br>
              <a:rPr lang="en-GB" sz="2800" dirty="0" smtClean="0"/>
            </a:br>
            <a:endParaRPr lang="pt-PT" sz="2800" b="1" dirty="0" smtClean="0">
              <a:solidFill>
                <a:srgbClr val="005E8A"/>
              </a:solidFill>
              <a:latin typeface="Futura Hv BT"/>
            </a:endParaRPr>
          </a:p>
        </p:txBody>
      </p:sp>
      <p:sp>
        <p:nvSpPr>
          <p:cNvPr id="17411" name="Rectangle 3"/>
          <p:cNvSpPr>
            <a:spLocks noGrp="1" noChangeArrowheads="1"/>
          </p:cNvSpPr>
          <p:nvPr>
            <p:ph type="body" idx="1"/>
          </p:nvPr>
        </p:nvSpPr>
        <p:spPr>
          <a:xfrm>
            <a:off x="179512" y="1412776"/>
            <a:ext cx="8229600" cy="4464496"/>
          </a:xfrm>
        </p:spPr>
        <p:txBody>
          <a:bodyPr/>
          <a:lstStyle/>
          <a:p>
            <a:pPr>
              <a:buNone/>
            </a:pPr>
            <a:r>
              <a:rPr lang="en-GB" sz="2400" b="1" dirty="0" smtClean="0">
                <a:solidFill>
                  <a:srgbClr val="68004F"/>
                </a:solidFill>
                <a:latin typeface="Futura Lt BT"/>
              </a:rPr>
              <a:t>Labour market</a:t>
            </a:r>
          </a:p>
          <a:p>
            <a:r>
              <a:rPr lang="en-GB" sz="2400" dirty="0" smtClean="0">
                <a:latin typeface="Futura Lt BT"/>
              </a:rPr>
              <a:t>Commitment to not to increase the National Minimum Wage for the period of the program of financial assistance to Portugal</a:t>
            </a:r>
          </a:p>
          <a:p>
            <a:r>
              <a:rPr lang="en-GB" sz="2400" dirty="0" smtClean="0">
                <a:latin typeface="Futura Lt BT"/>
              </a:rPr>
              <a:t>New rules concerning the unemployment insurance system: reduction in the maximum amount of the benefit (from 1258 to 1048 Euros), after six months, the allowance has a cut of 10%; the maximum duration of the unemployment benefit also suffered changes: it varies from a minimum of 5 months up to a maximum of 26 months for older workers and long contribution careers</a:t>
            </a:r>
            <a:endParaRPr lang="pt-PT" sz="2400" dirty="0" smtClean="0">
              <a:latin typeface="Futura Lt BT"/>
            </a:endParaRPr>
          </a:p>
          <a:p>
            <a:endParaRPr lang="en-GB" sz="2400" dirty="0" smtClean="0">
              <a:latin typeface="Futura Lt BT"/>
            </a:endParaRPr>
          </a:p>
          <a:p>
            <a:pPr>
              <a:buNone/>
            </a:pPr>
            <a:endParaRPr lang="en-GB" sz="2400" b="1" dirty="0" smtClean="0">
              <a:solidFill>
                <a:srgbClr val="68004F"/>
              </a:solidFill>
            </a:endParaRPr>
          </a:p>
          <a:p>
            <a:pPr>
              <a:buNone/>
            </a:pPr>
            <a:endParaRPr lang="en-GB" sz="2400" b="1" dirty="0" smtClean="0">
              <a:solidFill>
                <a:srgbClr val="68004F"/>
              </a:solidFill>
            </a:endParaRPr>
          </a:p>
        </p:txBody>
      </p:sp>
      <p:pic>
        <p:nvPicPr>
          <p:cNvPr id="17412" name="Picture 7" descr="Logo EAPN portugal COR"/>
          <p:cNvPicPr>
            <a:picLocks noChangeAspect="1" noChangeArrowheads="1"/>
          </p:cNvPicPr>
          <p:nvPr/>
        </p:nvPicPr>
        <p:blipFill>
          <a:blip r:embed="rId3" cstate="print"/>
          <a:srcRect/>
          <a:stretch>
            <a:fillRect/>
          </a:stretch>
        </p:blipFill>
        <p:spPr bwMode="auto">
          <a:xfrm>
            <a:off x="7804784" y="1"/>
            <a:ext cx="1339216" cy="1484783"/>
          </a:xfrm>
          <a:prstGeom prst="rect">
            <a:avLst/>
          </a:prstGeom>
          <a:noFill/>
          <a:ln w="9525">
            <a:noFill/>
            <a:miter lim="800000"/>
            <a:headEnd/>
            <a:tailEnd/>
          </a:ln>
        </p:spPr>
      </p:pic>
      <p:sp>
        <p:nvSpPr>
          <p:cNvPr id="17413"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6" descr="Elemento Logos EAPN portugal_2"/>
          <p:cNvPicPr>
            <a:picLocks noChangeAspect="1" noChangeArrowheads="1"/>
          </p:cNvPicPr>
          <p:nvPr/>
        </p:nvPicPr>
        <p:blipFill>
          <a:blip r:embed="rId2" cstate="print">
            <a:lum bright="86000"/>
            <a:grayscl/>
          </a:blip>
          <a:srcRect/>
          <a:stretch>
            <a:fillRect/>
          </a:stretch>
        </p:blipFill>
        <p:spPr bwMode="auto">
          <a:xfrm>
            <a:off x="1" y="188640"/>
            <a:ext cx="7164288" cy="6722355"/>
          </a:xfrm>
          <a:prstGeom prst="rect">
            <a:avLst/>
          </a:prstGeom>
          <a:noFill/>
          <a:ln w="9525">
            <a:noFill/>
            <a:miter lim="800000"/>
            <a:headEnd/>
            <a:tailEnd/>
          </a:ln>
        </p:spPr>
      </p:pic>
      <p:sp>
        <p:nvSpPr>
          <p:cNvPr id="17410" name="Rectangle 2"/>
          <p:cNvSpPr>
            <a:spLocks noGrp="1" noChangeArrowheads="1"/>
          </p:cNvSpPr>
          <p:nvPr>
            <p:ph type="title"/>
          </p:nvPr>
        </p:nvSpPr>
        <p:spPr>
          <a:xfrm>
            <a:off x="395536" y="764704"/>
            <a:ext cx="8229600" cy="509588"/>
          </a:xfrm>
        </p:spPr>
        <p:txBody>
          <a:bodyPr/>
          <a:lstStyle/>
          <a:p>
            <a:pPr algn="l"/>
            <a:r>
              <a:rPr lang="en-GB" sz="2800" b="1" dirty="0" smtClean="0">
                <a:solidFill>
                  <a:srgbClr val="005E8A"/>
                </a:solidFill>
                <a:latin typeface="Futura Hv BT"/>
              </a:rPr>
              <a:t/>
            </a:r>
            <a:br>
              <a:rPr lang="en-GB" sz="2800" b="1" dirty="0" smtClean="0">
                <a:solidFill>
                  <a:srgbClr val="005E8A"/>
                </a:solidFill>
                <a:latin typeface="Futura Hv BT"/>
              </a:rPr>
            </a:br>
            <a:r>
              <a:rPr lang="en-GB" sz="2800" b="1" dirty="0" smtClean="0">
                <a:solidFill>
                  <a:srgbClr val="005E8A"/>
                </a:solidFill>
                <a:latin typeface="Futura Lt BT"/>
              </a:rPr>
              <a:t>The troika programme consequences</a:t>
            </a:r>
            <a:r>
              <a:rPr lang="en-GB" sz="2800" dirty="0" smtClean="0"/>
              <a:t/>
            </a:r>
            <a:br>
              <a:rPr lang="en-GB" sz="2800" dirty="0" smtClean="0"/>
            </a:br>
            <a:endParaRPr lang="pt-PT" sz="2800" b="1" dirty="0" smtClean="0">
              <a:solidFill>
                <a:srgbClr val="005E8A"/>
              </a:solidFill>
              <a:latin typeface="Futura Hv BT"/>
            </a:endParaRPr>
          </a:p>
        </p:txBody>
      </p:sp>
      <p:sp>
        <p:nvSpPr>
          <p:cNvPr id="17411" name="Rectangle 3"/>
          <p:cNvSpPr>
            <a:spLocks noGrp="1" noChangeArrowheads="1"/>
          </p:cNvSpPr>
          <p:nvPr>
            <p:ph type="body" idx="1"/>
          </p:nvPr>
        </p:nvSpPr>
        <p:spPr>
          <a:xfrm>
            <a:off x="179512" y="1412776"/>
            <a:ext cx="8229600" cy="4464496"/>
          </a:xfrm>
        </p:spPr>
        <p:txBody>
          <a:bodyPr/>
          <a:lstStyle/>
          <a:p>
            <a:pPr>
              <a:buNone/>
            </a:pPr>
            <a:r>
              <a:rPr lang="en-GB" sz="2400" b="1" dirty="0" smtClean="0">
                <a:solidFill>
                  <a:srgbClr val="68004F"/>
                </a:solidFill>
                <a:latin typeface="Futura Lt BT"/>
              </a:rPr>
              <a:t>Labour market</a:t>
            </a:r>
          </a:p>
          <a:p>
            <a:r>
              <a:rPr lang="en-GB" sz="2400" dirty="0" smtClean="0">
                <a:latin typeface="Futura Lt BT"/>
              </a:rPr>
              <a:t>The </a:t>
            </a:r>
            <a:r>
              <a:rPr lang="en-GB" sz="2400" b="1" dirty="0" smtClean="0">
                <a:latin typeface="Futura Lt BT"/>
              </a:rPr>
              <a:t>dismissal</a:t>
            </a:r>
            <a:r>
              <a:rPr lang="en-GB" sz="2400" dirty="0" smtClean="0">
                <a:latin typeface="Futura Lt BT"/>
              </a:rPr>
              <a:t> based on inadequacy become possible even if changes were not introduced in the workplace</a:t>
            </a:r>
          </a:p>
          <a:p>
            <a:endParaRPr lang="en-GB" sz="2400" dirty="0" smtClean="0">
              <a:latin typeface="Futura Lt BT"/>
            </a:endParaRPr>
          </a:p>
          <a:p>
            <a:pPr fontAlgn="t"/>
            <a:r>
              <a:rPr lang="en-GB" sz="2400" dirty="0" smtClean="0">
                <a:latin typeface="Futura Lt BT"/>
              </a:rPr>
              <a:t>The introduction of the </a:t>
            </a:r>
            <a:r>
              <a:rPr lang="en-GB" sz="2400" b="1" dirty="0" smtClean="0">
                <a:latin typeface="Futura Lt BT"/>
              </a:rPr>
              <a:t>“bank of hours” </a:t>
            </a:r>
            <a:r>
              <a:rPr lang="en-GB" sz="2400" dirty="0" smtClean="0">
                <a:latin typeface="Futura Lt BT"/>
              </a:rPr>
              <a:t>allows a company to save on overtime, making the worker to increase the effective period of daily work, which can be compensated with free time, more vacation or a cash payment (value which may be less than the overtime compensation)</a:t>
            </a:r>
            <a:endParaRPr lang="en-GB" sz="2400" b="1" dirty="0" smtClean="0">
              <a:solidFill>
                <a:srgbClr val="68004F"/>
              </a:solidFill>
              <a:latin typeface="Futura Lt BT"/>
            </a:endParaRPr>
          </a:p>
          <a:p>
            <a:endParaRPr lang="en-GB" sz="2400" dirty="0" smtClean="0">
              <a:latin typeface="Futura Lt BT"/>
            </a:endParaRPr>
          </a:p>
          <a:p>
            <a:endParaRPr lang="pt-PT" sz="2400" dirty="0" smtClean="0">
              <a:latin typeface="Futura Lt BT"/>
            </a:endParaRPr>
          </a:p>
          <a:p>
            <a:endParaRPr lang="en-GB" sz="2400" b="1" dirty="0" smtClean="0">
              <a:solidFill>
                <a:srgbClr val="68004F"/>
              </a:solidFill>
            </a:endParaRPr>
          </a:p>
          <a:p>
            <a:endParaRPr lang="en-GB" sz="2400" b="1" dirty="0" smtClean="0">
              <a:solidFill>
                <a:srgbClr val="68004F"/>
              </a:solidFill>
            </a:endParaRPr>
          </a:p>
          <a:p>
            <a:pPr>
              <a:buNone/>
            </a:pPr>
            <a:endParaRPr lang="en-GB" sz="2400" b="1" dirty="0" smtClean="0">
              <a:solidFill>
                <a:srgbClr val="68004F"/>
              </a:solidFill>
            </a:endParaRPr>
          </a:p>
        </p:txBody>
      </p:sp>
      <p:pic>
        <p:nvPicPr>
          <p:cNvPr id="17412" name="Picture 7" descr="Logo EAPN portugal COR"/>
          <p:cNvPicPr>
            <a:picLocks noChangeAspect="1" noChangeArrowheads="1"/>
          </p:cNvPicPr>
          <p:nvPr/>
        </p:nvPicPr>
        <p:blipFill>
          <a:blip r:embed="rId3" cstate="print"/>
          <a:srcRect/>
          <a:stretch>
            <a:fillRect/>
          </a:stretch>
        </p:blipFill>
        <p:spPr bwMode="auto">
          <a:xfrm>
            <a:off x="7804784" y="1"/>
            <a:ext cx="1339216" cy="1484783"/>
          </a:xfrm>
          <a:prstGeom prst="rect">
            <a:avLst/>
          </a:prstGeom>
          <a:noFill/>
          <a:ln w="9525">
            <a:noFill/>
            <a:miter lim="800000"/>
            <a:headEnd/>
            <a:tailEnd/>
          </a:ln>
        </p:spPr>
      </p:pic>
      <p:sp>
        <p:nvSpPr>
          <p:cNvPr id="17413"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6" descr="Elemento Logos EAPN portugal_2"/>
          <p:cNvPicPr>
            <a:picLocks noChangeAspect="1" noChangeArrowheads="1"/>
          </p:cNvPicPr>
          <p:nvPr/>
        </p:nvPicPr>
        <p:blipFill>
          <a:blip r:embed="rId2" cstate="print">
            <a:lum bright="86000"/>
            <a:grayscl/>
          </a:blip>
          <a:srcRect/>
          <a:stretch>
            <a:fillRect/>
          </a:stretch>
        </p:blipFill>
        <p:spPr bwMode="auto">
          <a:xfrm>
            <a:off x="1" y="188640"/>
            <a:ext cx="7164288" cy="6722355"/>
          </a:xfrm>
          <a:prstGeom prst="rect">
            <a:avLst/>
          </a:prstGeom>
          <a:noFill/>
          <a:ln w="9525">
            <a:noFill/>
            <a:miter lim="800000"/>
            <a:headEnd/>
            <a:tailEnd/>
          </a:ln>
        </p:spPr>
      </p:pic>
      <p:sp>
        <p:nvSpPr>
          <p:cNvPr id="17410" name="Rectangle 2"/>
          <p:cNvSpPr>
            <a:spLocks noGrp="1" noChangeArrowheads="1"/>
          </p:cNvSpPr>
          <p:nvPr>
            <p:ph type="title"/>
          </p:nvPr>
        </p:nvSpPr>
        <p:spPr>
          <a:xfrm>
            <a:off x="395536" y="764704"/>
            <a:ext cx="8229600" cy="509588"/>
          </a:xfrm>
        </p:spPr>
        <p:txBody>
          <a:bodyPr/>
          <a:lstStyle/>
          <a:p>
            <a:pPr algn="l"/>
            <a:r>
              <a:rPr lang="en-GB" sz="2800" b="1" dirty="0" smtClean="0">
                <a:solidFill>
                  <a:srgbClr val="005E8A"/>
                </a:solidFill>
                <a:latin typeface="Futura Hv BT"/>
              </a:rPr>
              <a:t/>
            </a:r>
            <a:br>
              <a:rPr lang="en-GB" sz="2800" b="1" dirty="0" smtClean="0">
                <a:solidFill>
                  <a:srgbClr val="005E8A"/>
                </a:solidFill>
                <a:latin typeface="Futura Hv BT"/>
              </a:rPr>
            </a:br>
            <a:r>
              <a:rPr lang="en-GB" sz="2800" b="1" dirty="0" smtClean="0">
                <a:solidFill>
                  <a:srgbClr val="005E8A"/>
                </a:solidFill>
                <a:latin typeface="Futura Lt BT"/>
              </a:rPr>
              <a:t>The troika programme consequences</a:t>
            </a:r>
            <a:r>
              <a:rPr lang="en-GB" sz="2800" dirty="0" smtClean="0"/>
              <a:t/>
            </a:r>
            <a:br>
              <a:rPr lang="en-GB" sz="2800" dirty="0" smtClean="0"/>
            </a:br>
            <a:endParaRPr lang="pt-PT" sz="2800" b="1" dirty="0" smtClean="0">
              <a:solidFill>
                <a:srgbClr val="005E8A"/>
              </a:solidFill>
              <a:latin typeface="Futura Hv BT"/>
            </a:endParaRPr>
          </a:p>
        </p:txBody>
      </p:sp>
      <p:sp>
        <p:nvSpPr>
          <p:cNvPr id="17411" name="Rectangle 3"/>
          <p:cNvSpPr>
            <a:spLocks noGrp="1" noChangeArrowheads="1"/>
          </p:cNvSpPr>
          <p:nvPr>
            <p:ph type="body" idx="1"/>
          </p:nvPr>
        </p:nvSpPr>
        <p:spPr>
          <a:xfrm>
            <a:off x="179512" y="1412776"/>
            <a:ext cx="8229600" cy="4464496"/>
          </a:xfrm>
        </p:spPr>
        <p:txBody>
          <a:bodyPr/>
          <a:lstStyle/>
          <a:p>
            <a:pPr>
              <a:buNone/>
            </a:pPr>
            <a:r>
              <a:rPr lang="en-GB" sz="2400" b="1" dirty="0" smtClean="0">
                <a:solidFill>
                  <a:srgbClr val="68004F"/>
                </a:solidFill>
                <a:latin typeface="Futura Lt BT"/>
              </a:rPr>
              <a:t>Labour market</a:t>
            </a:r>
          </a:p>
          <a:p>
            <a:endParaRPr lang="en-GB" sz="1200" b="1" dirty="0" smtClean="0">
              <a:solidFill>
                <a:srgbClr val="68004F"/>
              </a:solidFill>
            </a:endParaRPr>
          </a:p>
          <a:p>
            <a:r>
              <a:rPr lang="en-GB" sz="2400" b="1" dirty="0" smtClean="0">
                <a:latin typeface="Futura Lt BT"/>
              </a:rPr>
              <a:t>Sickness allowance</a:t>
            </a:r>
            <a:r>
              <a:rPr lang="en-GB" sz="2400" dirty="0" smtClean="0">
                <a:latin typeface="Futura Lt BT"/>
              </a:rPr>
              <a:t>: reduction of the subsidy from 65% to 55% for cases of temporary disability</a:t>
            </a:r>
          </a:p>
          <a:p>
            <a:endParaRPr lang="en-GB" sz="2400" dirty="0" smtClean="0">
              <a:latin typeface="Futura Lt BT"/>
            </a:endParaRPr>
          </a:p>
          <a:p>
            <a:r>
              <a:rPr lang="en-GB" sz="2400" b="1" dirty="0" smtClean="0">
                <a:latin typeface="Futura Lt BT"/>
              </a:rPr>
              <a:t>Compensation in dismissal: </a:t>
            </a:r>
            <a:r>
              <a:rPr lang="en-GB" sz="2400" dirty="0" smtClean="0">
                <a:latin typeface="Futura Lt BT"/>
              </a:rPr>
              <a:t>In a first amendment to the Labour Code, already in place, the Government determined that all the people who signed a contract after 1 November 2011, are now only entitled to a lower compensation: 20 days base salary and seniority payments per year worked (against the previous 30 days), with no minimum and the maximum of 12 months (116 400 Euros or wages)</a:t>
            </a:r>
          </a:p>
          <a:p>
            <a:endParaRPr lang="en-GB" sz="2400" dirty="0" smtClean="0">
              <a:latin typeface="Futura Lt BT"/>
            </a:endParaRPr>
          </a:p>
          <a:p>
            <a:pPr>
              <a:buNone/>
            </a:pPr>
            <a:endParaRPr lang="en-GB" sz="2400" b="1" dirty="0" smtClean="0">
              <a:solidFill>
                <a:srgbClr val="68004F"/>
              </a:solidFill>
            </a:endParaRPr>
          </a:p>
        </p:txBody>
      </p:sp>
      <p:pic>
        <p:nvPicPr>
          <p:cNvPr id="17412" name="Picture 7" descr="Logo EAPN portugal COR"/>
          <p:cNvPicPr>
            <a:picLocks noChangeAspect="1" noChangeArrowheads="1"/>
          </p:cNvPicPr>
          <p:nvPr/>
        </p:nvPicPr>
        <p:blipFill>
          <a:blip r:embed="rId3" cstate="print"/>
          <a:srcRect/>
          <a:stretch>
            <a:fillRect/>
          </a:stretch>
        </p:blipFill>
        <p:spPr bwMode="auto">
          <a:xfrm>
            <a:off x="7804784" y="1"/>
            <a:ext cx="1339216" cy="1484783"/>
          </a:xfrm>
          <a:prstGeom prst="rect">
            <a:avLst/>
          </a:prstGeom>
          <a:noFill/>
          <a:ln w="9525">
            <a:noFill/>
            <a:miter lim="800000"/>
            <a:headEnd/>
            <a:tailEnd/>
          </a:ln>
        </p:spPr>
      </p:pic>
      <p:sp>
        <p:nvSpPr>
          <p:cNvPr id="17413"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6" descr="Elemento Logos EAPN portugal_2"/>
          <p:cNvPicPr>
            <a:picLocks noChangeAspect="1" noChangeArrowheads="1"/>
          </p:cNvPicPr>
          <p:nvPr/>
        </p:nvPicPr>
        <p:blipFill>
          <a:blip r:embed="rId2" cstate="print">
            <a:lum bright="86000"/>
            <a:grayscl/>
          </a:blip>
          <a:srcRect/>
          <a:stretch>
            <a:fillRect/>
          </a:stretch>
        </p:blipFill>
        <p:spPr bwMode="auto">
          <a:xfrm>
            <a:off x="1" y="188640"/>
            <a:ext cx="7164288" cy="6722355"/>
          </a:xfrm>
          <a:prstGeom prst="rect">
            <a:avLst/>
          </a:prstGeom>
          <a:noFill/>
          <a:ln w="9525">
            <a:noFill/>
            <a:miter lim="800000"/>
            <a:headEnd/>
            <a:tailEnd/>
          </a:ln>
        </p:spPr>
      </p:pic>
      <p:sp>
        <p:nvSpPr>
          <p:cNvPr id="17410" name="Rectangle 2"/>
          <p:cNvSpPr>
            <a:spLocks noGrp="1" noChangeArrowheads="1"/>
          </p:cNvSpPr>
          <p:nvPr>
            <p:ph type="title"/>
          </p:nvPr>
        </p:nvSpPr>
        <p:spPr>
          <a:xfrm>
            <a:off x="395536" y="764704"/>
            <a:ext cx="8229600" cy="509588"/>
          </a:xfrm>
        </p:spPr>
        <p:txBody>
          <a:bodyPr/>
          <a:lstStyle/>
          <a:p>
            <a:pPr algn="l"/>
            <a:r>
              <a:rPr lang="en-GB" sz="2800" b="1" dirty="0" smtClean="0">
                <a:solidFill>
                  <a:srgbClr val="005E8A"/>
                </a:solidFill>
                <a:latin typeface="Futura Hv BT"/>
              </a:rPr>
              <a:t/>
            </a:r>
            <a:br>
              <a:rPr lang="en-GB" sz="2800" b="1" dirty="0" smtClean="0">
                <a:solidFill>
                  <a:srgbClr val="005E8A"/>
                </a:solidFill>
                <a:latin typeface="Futura Hv BT"/>
              </a:rPr>
            </a:br>
            <a:r>
              <a:rPr lang="en-GB" sz="2800" b="1" dirty="0" smtClean="0">
                <a:solidFill>
                  <a:srgbClr val="005E8A"/>
                </a:solidFill>
                <a:latin typeface="Futura Lt BT"/>
              </a:rPr>
              <a:t>The troika programme consequences</a:t>
            </a:r>
            <a:r>
              <a:rPr lang="en-GB" sz="2800" dirty="0" smtClean="0"/>
              <a:t/>
            </a:r>
            <a:br>
              <a:rPr lang="en-GB" sz="2800" dirty="0" smtClean="0"/>
            </a:br>
            <a:endParaRPr lang="pt-PT" sz="2800" b="1" dirty="0" smtClean="0">
              <a:solidFill>
                <a:srgbClr val="005E8A"/>
              </a:solidFill>
              <a:latin typeface="Futura Hv BT"/>
            </a:endParaRPr>
          </a:p>
        </p:txBody>
      </p:sp>
      <p:sp>
        <p:nvSpPr>
          <p:cNvPr id="17411" name="Rectangle 3"/>
          <p:cNvSpPr>
            <a:spLocks noGrp="1" noChangeArrowheads="1"/>
          </p:cNvSpPr>
          <p:nvPr>
            <p:ph type="body" idx="1"/>
          </p:nvPr>
        </p:nvSpPr>
        <p:spPr>
          <a:xfrm>
            <a:off x="251520" y="1484784"/>
            <a:ext cx="8229600" cy="4608512"/>
          </a:xfrm>
        </p:spPr>
        <p:txBody>
          <a:bodyPr/>
          <a:lstStyle/>
          <a:p>
            <a:pPr>
              <a:buNone/>
            </a:pPr>
            <a:r>
              <a:rPr lang="en-GB" sz="2400" b="1" dirty="0" smtClean="0">
                <a:solidFill>
                  <a:srgbClr val="68004F"/>
                </a:solidFill>
                <a:latin typeface="Futura Lt BT"/>
              </a:rPr>
              <a:t>Labour market</a:t>
            </a:r>
          </a:p>
          <a:p>
            <a:pPr fontAlgn="t"/>
            <a:r>
              <a:rPr lang="en-GB" sz="2400" b="1" dirty="0" smtClean="0">
                <a:latin typeface="Futura Lt BT"/>
              </a:rPr>
              <a:t>Cuts in overtime</a:t>
            </a:r>
            <a:r>
              <a:rPr lang="en-GB" sz="2400" dirty="0" smtClean="0">
                <a:latin typeface="Futura Lt BT"/>
              </a:rPr>
              <a:t>: The compensatory time off will drop by half, bringing the total to 25% in the first hour of the day, following by 37,5% and 50% on the weekly rest day or holiday</a:t>
            </a:r>
          </a:p>
          <a:p>
            <a:pPr fontAlgn="t"/>
            <a:r>
              <a:rPr lang="en-GB" sz="2400" b="1" dirty="0" smtClean="0">
                <a:latin typeface="Futura Lt BT"/>
              </a:rPr>
              <a:t>Elimination</a:t>
            </a:r>
            <a:r>
              <a:rPr lang="en-GB" sz="2400" dirty="0" smtClean="0">
                <a:latin typeface="Futura Lt BT"/>
              </a:rPr>
              <a:t> of 3 vacations days and 4 holidays</a:t>
            </a:r>
          </a:p>
          <a:p>
            <a:pPr fontAlgn="t"/>
            <a:r>
              <a:rPr lang="en-GB" sz="2400" b="1" dirty="0" smtClean="0">
                <a:latin typeface="Futura Lt BT"/>
              </a:rPr>
              <a:t>The access </a:t>
            </a:r>
            <a:r>
              <a:rPr lang="en-GB" sz="2400" dirty="0" smtClean="0">
                <a:latin typeface="Futura Lt BT"/>
              </a:rPr>
              <a:t>to Social Insertion Income is more conditioned, for example those who have properties or bank accounts over 25 000 Euros, will not have access</a:t>
            </a:r>
            <a:endParaRPr lang="pt-PT" sz="2400" dirty="0" smtClean="0">
              <a:latin typeface="Futura Lt BT"/>
            </a:endParaRPr>
          </a:p>
          <a:p>
            <a:pPr>
              <a:buNone/>
            </a:pPr>
            <a:endParaRPr lang="en-GB" sz="2400" b="1" dirty="0" smtClean="0">
              <a:solidFill>
                <a:srgbClr val="68004F"/>
              </a:solidFill>
            </a:endParaRPr>
          </a:p>
        </p:txBody>
      </p:sp>
      <p:pic>
        <p:nvPicPr>
          <p:cNvPr id="17412" name="Picture 7" descr="Logo EAPN portugal COR"/>
          <p:cNvPicPr>
            <a:picLocks noChangeAspect="1" noChangeArrowheads="1"/>
          </p:cNvPicPr>
          <p:nvPr/>
        </p:nvPicPr>
        <p:blipFill>
          <a:blip r:embed="rId3" cstate="print"/>
          <a:srcRect/>
          <a:stretch>
            <a:fillRect/>
          </a:stretch>
        </p:blipFill>
        <p:spPr bwMode="auto">
          <a:xfrm>
            <a:off x="7804784" y="1"/>
            <a:ext cx="1339216" cy="1484783"/>
          </a:xfrm>
          <a:prstGeom prst="rect">
            <a:avLst/>
          </a:prstGeom>
          <a:noFill/>
          <a:ln w="9525">
            <a:noFill/>
            <a:miter lim="800000"/>
            <a:headEnd/>
            <a:tailEnd/>
          </a:ln>
        </p:spPr>
      </p:pic>
      <p:sp>
        <p:nvSpPr>
          <p:cNvPr id="17413"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6" descr="Elemento Logos EAPN portugal_2"/>
          <p:cNvPicPr>
            <a:picLocks noChangeAspect="1" noChangeArrowheads="1"/>
          </p:cNvPicPr>
          <p:nvPr/>
        </p:nvPicPr>
        <p:blipFill>
          <a:blip r:embed="rId2" cstate="print">
            <a:lum bright="86000"/>
            <a:grayscl/>
          </a:blip>
          <a:srcRect/>
          <a:stretch>
            <a:fillRect/>
          </a:stretch>
        </p:blipFill>
        <p:spPr bwMode="auto">
          <a:xfrm>
            <a:off x="1" y="188640"/>
            <a:ext cx="7164288" cy="6722355"/>
          </a:xfrm>
          <a:prstGeom prst="rect">
            <a:avLst/>
          </a:prstGeom>
          <a:noFill/>
          <a:ln w="9525">
            <a:noFill/>
            <a:miter lim="800000"/>
            <a:headEnd/>
            <a:tailEnd/>
          </a:ln>
        </p:spPr>
      </p:pic>
      <p:sp>
        <p:nvSpPr>
          <p:cNvPr id="17410" name="Rectangle 2"/>
          <p:cNvSpPr>
            <a:spLocks noGrp="1" noChangeArrowheads="1"/>
          </p:cNvSpPr>
          <p:nvPr>
            <p:ph type="title"/>
          </p:nvPr>
        </p:nvSpPr>
        <p:spPr>
          <a:xfrm>
            <a:off x="395536" y="764704"/>
            <a:ext cx="8229600" cy="509588"/>
          </a:xfrm>
        </p:spPr>
        <p:txBody>
          <a:bodyPr/>
          <a:lstStyle/>
          <a:p>
            <a:pPr algn="l"/>
            <a:r>
              <a:rPr lang="en-GB" sz="2800" b="1" dirty="0" smtClean="0">
                <a:solidFill>
                  <a:srgbClr val="005E8A"/>
                </a:solidFill>
                <a:latin typeface="Futura Hv BT"/>
              </a:rPr>
              <a:t/>
            </a:r>
            <a:br>
              <a:rPr lang="en-GB" sz="2800" b="1" dirty="0" smtClean="0">
                <a:solidFill>
                  <a:srgbClr val="005E8A"/>
                </a:solidFill>
                <a:latin typeface="Futura Hv BT"/>
              </a:rPr>
            </a:br>
            <a:r>
              <a:rPr lang="en-GB" sz="2800" b="1" dirty="0" smtClean="0">
                <a:solidFill>
                  <a:srgbClr val="005E8A"/>
                </a:solidFill>
                <a:latin typeface="Futura Lt BT"/>
              </a:rPr>
              <a:t>The troika programme consequences</a:t>
            </a:r>
            <a:r>
              <a:rPr lang="en-GB" sz="2800" dirty="0" smtClean="0"/>
              <a:t/>
            </a:r>
            <a:br>
              <a:rPr lang="en-GB" sz="2800" dirty="0" smtClean="0"/>
            </a:br>
            <a:endParaRPr lang="pt-PT" sz="2800" b="1" dirty="0" smtClean="0">
              <a:solidFill>
                <a:srgbClr val="005E8A"/>
              </a:solidFill>
              <a:latin typeface="Futura Hv BT"/>
            </a:endParaRPr>
          </a:p>
        </p:txBody>
      </p:sp>
      <p:sp>
        <p:nvSpPr>
          <p:cNvPr id="17411" name="Rectangle 3"/>
          <p:cNvSpPr>
            <a:spLocks noGrp="1" noChangeArrowheads="1"/>
          </p:cNvSpPr>
          <p:nvPr>
            <p:ph type="body" idx="1"/>
          </p:nvPr>
        </p:nvSpPr>
        <p:spPr>
          <a:xfrm>
            <a:off x="251520" y="1484784"/>
            <a:ext cx="8229600" cy="4608512"/>
          </a:xfrm>
        </p:spPr>
        <p:txBody>
          <a:bodyPr/>
          <a:lstStyle/>
          <a:p>
            <a:pPr>
              <a:buNone/>
            </a:pPr>
            <a:r>
              <a:rPr lang="en-GB" sz="2400" b="1" dirty="0" smtClean="0">
                <a:solidFill>
                  <a:srgbClr val="68004F"/>
                </a:solidFill>
                <a:latin typeface="Futura Lt BT"/>
              </a:rPr>
              <a:t>Civil society and trade unions</a:t>
            </a:r>
          </a:p>
          <a:p>
            <a:pPr fontAlgn="t"/>
            <a:r>
              <a:rPr lang="en-GB" sz="2400" dirty="0" smtClean="0"/>
              <a:t>The Economic and Social Council is a constitutional body for consultation and social dialogue between the Government, Social Partners and remaining representatives of organised civil society </a:t>
            </a:r>
            <a:endParaRPr lang="en-GB" sz="2400" b="1" dirty="0" smtClean="0">
              <a:latin typeface="Futura Lt BT"/>
            </a:endParaRPr>
          </a:p>
          <a:p>
            <a:pPr fontAlgn="t"/>
            <a:r>
              <a:rPr lang="en-GB" sz="2400" dirty="0" smtClean="0"/>
              <a:t>Its main goals are to promote the participation of economic and social agents in decision-making procedures of the organs of sovereignty, within the scope of socioeconomic issues</a:t>
            </a:r>
            <a:endParaRPr lang="en-GB" sz="2400" b="1" dirty="0" smtClean="0">
              <a:solidFill>
                <a:srgbClr val="68004F"/>
              </a:solidFill>
            </a:endParaRPr>
          </a:p>
        </p:txBody>
      </p:sp>
      <p:pic>
        <p:nvPicPr>
          <p:cNvPr id="17412" name="Picture 7" descr="Logo EAPN portugal COR"/>
          <p:cNvPicPr>
            <a:picLocks noChangeAspect="1" noChangeArrowheads="1"/>
          </p:cNvPicPr>
          <p:nvPr/>
        </p:nvPicPr>
        <p:blipFill>
          <a:blip r:embed="rId3" cstate="print"/>
          <a:srcRect/>
          <a:stretch>
            <a:fillRect/>
          </a:stretch>
        </p:blipFill>
        <p:spPr bwMode="auto">
          <a:xfrm>
            <a:off x="7804784" y="1"/>
            <a:ext cx="1339216" cy="1484783"/>
          </a:xfrm>
          <a:prstGeom prst="rect">
            <a:avLst/>
          </a:prstGeom>
          <a:noFill/>
          <a:ln w="9525">
            <a:noFill/>
            <a:miter lim="800000"/>
            <a:headEnd/>
            <a:tailEnd/>
          </a:ln>
        </p:spPr>
      </p:pic>
      <p:sp>
        <p:nvSpPr>
          <p:cNvPr id="17413"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6" descr="Elemento Logos EAPN portugal_2"/>
          <p:cNvPicPr>
            <a:picLocks noChangeAspect="1" noChangeArrowheads="1"/>
          </p:cNvPicPr>
          <p:nvPr/>
        </p:nvPicPr>
        <p:blipFill>
          <a:blip r:embed="rId2" cstate="print">
            <a:lum bright="86000"/>
            <a:grayscl/>
          </a:blip>
          <a:srcRect/>
          <a:stretch>
            <a:fillRect/>
          </a:stretch>
        </p:blipFill>
        <p:spPr bwMode="auto">
          <a:xfrm>
            <a:off x="1" y="188640"/>
            <a:ext cx="7164288" cy="6722355"/>
          </a:xfrm>
          <a:prstGeom prst="rect">
            <a:avLst/>
          </a:prstGeom>
          <a:noFill/>
          <a:ln w="9525">
            <a:noFill/>
            <a:miter lim="800000"/>
            <a:headEnd/>
            <a:tailEnd/>
          </a:ln>
        </p:spPr>
      </p:pic>
      <p:sp>
        <p:nvSpPr>
          <p:cNvPr id="17410" name="Rectangle 2"/>
          <p:cNvSpPr>
            <a:spLocks noGrp="1" noChangeArrowheads="1"/>
          </p:cNvSpPr>
          <p:nvPr>
            <p:ph type="title"/>
          </p:nvPr>
        </p:nvSpPr>
        <p:spPr>
          <a:xfrm>
            <a:off x="395536" y="764704"/>
            <a:ext cx="8229600" cy="509588"/>
          </a:xfrm>
        </p:spPr>
        <p:txBody>
          <a:bodyPr/>
          <a:lstStyle/>
          <a:p>
            <a:pPr algn="l"/>
            <a:r>
              <a:rPr lang="en-GB" sz="2800" b="1" dirty="0" smtClean="0">
                <a:solidFill>
                  <a:srgbClr val="005E8A"/>
                </a:solidFill>
                <a:latin typeface="Futura Hv BT"/>
              </a:rPr>
              <a:t/>
            </a:r>
            <a:br>
              <a:rPr lang="en-GB" sz="2800" b="1" dirty="0" smtClean="0">
                <a:solidFill>
                  <a:srgbClr val="005E8A"/>
                </a:solidFill>
                <a:latin typeface="Futura Hv BT"/>
              </a:rPr>
            </a:br>
            <a:r>
              <a:rPr lang="en-GB" sz="2800" b="1" dirty="0" smtClean="0">
                <a:solidFill>
                  <a:srgbClr val="005E8A"/>
                </a:solidFill>
                <a:latin typeface="Futura Lt BT"/>
              </a:rPr>
              <a:t>The troika programme consequences</a:t>
            </a:r>
            <a:r>
              <a:rPr lang="en-GB" sz="2800" dirty="0" smtClean="0"/>
              <a:t/>
            </a:r>
            <a:br>
              <a:rPr lang="en-GB" sz="2800" dirty="0" smtClean="0"/>
            </a:br>
            <a:endParaRPr lang="pt-PT" sz="2800" b="1" dirty="0" smtClean="0">
              <a:solidFill>
                <a:srgbClr val="005E8A"/>
              </a:solidFill>
              <a:latin typeface="Futura Hv BT"/>
            </a:endParaRPr>
          </a:p>
        </p:txBody>
      </p:sp>
      <p:sp>
        <p:nvSpPr>
          <p:cNvPr id="17411" name="Rectangle 3"/>
          <p:cNvSpPr>
            <a:spLocks noGrp="1" noChangeArrowheads="1"/>
          </p:cNvSpPr>
          <p:nvPr>
            <p:ph type="body" idx="1"/>
          </p:nvPr>
        </p:nvSpPr>
        <p:spPr>
          <a:xfrm>
            <a:off x="251520" y="1484784"/>
            <a:ext cx="8229600" cy="4608512"/>
          </a:xfrm>
        </p:spPr>
        <p:txBody>
          <a:bodyPr/>
          <a:lstStyle/>
          <a:p>
            <a:pPr>
              <a:buNone/>
            </a:pPr>
            <a:r>
              <a:rPr lang="en-GB" sz="2400" b="1" dirty="0" smtClean="0">
                <a:solidFill>
                  <a:srgbClr val="68004F"/>
                </a:solidFill>
                <a:latin typeface="Futura Lt BT"/>
              </a:rPr>
              <a:t>Civil society and trade unions</a:t>
            </a:r>
          </a:p>
          <a:p>
            <a:pPr>
              <a:buNone/>
            </a:pPr>
            <a:r>
              <a:rPr lang="en-GB" sz="2400" dirty="0" smtClean="0"/>
              <a:t>	In January 2012, the Government, the employers’ confederations and UGT, signed an agreement designated as a “</a:t>
            </a:r>
            <a:r>
              <a:rPr lang="en-GB" sz="2400" i="1" dirty="0" smtClean="0"/>
              <a:t>Commitment to Growth, Competitiveness and Employment.”</a:t>
            </a:r>
            <a:r>
              <a:rPr lang="en-GB" sz="2400" dirty="0" smtClean="0"/>
              <a:t>  This agreement is undoubtedly a setback in the conditions of workers in relation to the clear weakening of social security, a clear decline and violent rights that employees have in working conditions</a:t>
            </a:r>
            <a:endParaRPr lang="en-GB" sz="2400" b="1" dirty="0" smtClean="0">
              <a:solidFill>
                <a:srgbClr val="68004F"/>
              </a:solidFill>
              <a:latin typeface="Futura Lt BT"/>
            </a:endParaRPr>
          </a:p>
        </p:txBody>
      </p:sp>
      <p:pic>
        <p:nvPicPr>
          <p:cNvPr id="17412" name="Picture 7" descr="Logo EAPN portugal COR"/>
          <p:cNvPicPr>
            <a:picLocks noChangeAspect="1" noChangeArrowheads="1"/>
          </p:cNvPicPr>
          <p:nvPr/>
        </p:nvPicPr>
        <p:blipFill>
          <a:blip r:embed="rId3" cstate="print"/>
          <a:srcRect/>
          <a:stretch>
            <a:fillRect/>
          </a:stretch>
        </p:blipFill>
        <p:spPr bwMode="auto">
          <a:xfrm>
            <a:off x="7804784" y="1"/>
            <a:ext cx="1339216" cy="1484783"/>
          </a:xfrm>
          <a:prstGeom prst="rect">
            <a:avLst/>
          </a:prstGeom>
          <a:noFill/>
          <a:ln w="9525">
            <a:noFill/>
            <a:miter lim="800000"/>
            <a:headEnd/>
            <a:tailEnd/>
          </a:ln>
        </p:spPr>
      </p:pic>
      <p:sp>
        <p:nvSpPr>
          <p:cNvPr id="17413"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6" descr="Elemento Logos EAPN portugal_2"/>
          <p:cNvPicPr>
            <a:picLocks noChangeAspect="1" noChangeArrowheads="1"/>
          </p:cNvPicPr>
          <p:nvPr/>
        </p:nvPicPr>
        <p:blipFill>
          <a:blip r:embed="rId2" cstate="print">
            <a:lum bright="86000"/>
            <a:grayscl/>
          </a:blip>
          <a:srcRect/>
          <a:stretch>
            <a:fillRect/>
          </a:stretch>
        </p:blipFill>
        <p:spPr bwMode="auto">
          <a:xfrm>
            <a:off x="1" y="188640"/>
            <a:ext cx="7164288" cy="6722355"/>
          </a:xfrm>
          <a:prstGeom prst="rect">
            <a:avLst/>
          </a:prstGeom>
          <a:noFill/>
          <a:ln w="9525">
            <a:noFill/>
            <a:miter lim="800000"/>
            <a:headEnd/>
            <a:tailEnd/>
          </a:ln>
        </p:spPr>
      </p:pic>
      <p:sp>
        <p:nvSpPr>
          <p:cNvPr id="17410" name="Rectangle 2"/>
          <p:cNvSpPr>
            <a:spLocks noGrp="1" noChangeArrowheads="1"/>
          </p:cNvSpPr>
          <p:nvPr>
            <p:ph type="title"/>
          </p:nvPr>
        </p:nvSpPr>
        <p:spPr>
          <a:xfrm>
            <a:off x="395536" y="764704"/>
            <a:ext cx="8229600" cy="509588"/>
          </a:xfrm>
        </p:spPr>
        <p:txBody>
          <a:bodyPr/>
          <a:lstStyle/>
          <a:p>
            <a:pPr algn="l"/>
            <a:r>
              <a:rPr lang="en-GB" sz="2800" b="1" dirty="0" smtClean="0">
                <a:solidFill>
                  <a:srgbClr val="005E8A"/>
                </a:solidFill>
                <a:latin typeface="Futura Hv BT"/>
              </a:rPr>
              <a:t/>
            </a:r>
            <a:br>
              <a:rPr lang="en-GB" sz="2800" b="1" dirty="0" smtClean="0">
                <a:solidFill>
                  <a:srgbClr val="005E8A"/>
                </a:solidFill>
                <a:latin typeface="Futura Hv BT"/>
              </a:rPr>
            </a:br>
            <a:r>
              <a:rPr lang="en-GB" sz="2800" b="1" dirty="0" smtClean="0">
                <a:solidFill>
                  <a:srgbClr val="005E8A"/>
                </a:solidFill>
                <a:latin typeface="Futura Lt BT"/>
              </a:rPr>
              <a:t>The troika programme consequences</a:t>
            </a:r>
            <a:r>
              <a:rPr lang="en-GB" sz="2800" dirty="0" smtClean="0"/>
              <a:t/>
            </a:r>
            <a:br>
              <a:rPr lang="en-GB" sz="2800" dirty="0" smtClean="0"/>
            </a:br>
            <a:endParaRPr lang="pt-PT" sz="2800" b="1" dirty="0" smtClean="0">
              <a:solidFill>
                <a:srgbClr val="005E8A"/>
              </a:solidFill>
              <a:latin typeface="Futura Hv BT"/>
            </a:endParaRPr>
          </a:p>
        </p:txBody>
      </p:sp>
      <p:sp>
        <p:nvSpPr>
          <p:cNvPr id="17411" name="Rectangle 3"/>
          <p:cNvSpPr>
            <a:spLocks noGrp="1" noChangeArrowheads="1"/>
          </p:cNvSpPr>
          <p:nvPr>
            <p:ph type="body" idx="1"/>
          </p:nvPr>
        </p:nvSpPr>
        <p:spPr>
          <a:xfrm>
            <a:off x="251520" y="1484784"/>
            <a:ext cx="8229600" cy="4608512"/>
          </a:xfrm>
        </p:spPr>
        <p:txBody>
          <a:bodyPr/>
          <a:lstStyle/>
          <a:p>
            <a:pPr>
              <a:buNone/>
            </a:pPr>
            <a:r>
              <a:rPr lang="en-GB" sz="2400" b="1" dirty="0" smtClean="0">
                <a:solidFill>
                  <a:srgbClr val="68004F"/>
                </a:solidFill>
                <a:latin typeface="Futura Lt BT"/>
              </a:rPr>
              <a:t>Civil society and trade unions</a:t>
            </a:r>
          </a:p>
          <a:p>
            <a:r>
              <a:rPr lang="en-GB" sz="2400" dirty="0" smtClean="0"/>
              <a:t>In July 2011, the Government and nongovernmental organisations and charities signed a Cooperation Protocol of 2011 / 12 with a mandate to examine legislation that fits the social responses</a:t>
            </a:r>
          </a:p>
          <a:p>
            <a:r>
              <a:rPr lang="en-GB" sz="2400" dirty="0" smtClean="0"/>
              <a:t>Budgetary austerity has had an important impact on the work of nongovernmental organisations and charities </a:t>
            </a:r>
          </a:p>
          <a:p>
            <a:r>
              <a:rPr lang="en-GB" sz="2400" dirty="0" smtClean="0"/>
              <a:t>Many of these organisations face an unprecedented increase in requests for support and assistance</a:t>
            </a:r>
            <a:endParaRPr lang="en-GB" sz="2400" b="1" dirty="0" smtClean="0">
              <a:solidFill>
                <a:srgbClr val="68004F"/>
              </a:solidFill>
              <a:latin typeface="Futura Lt BT"/>
            </a:endParaRPr>
          </a:p>
        </p:txBody>
      </p:sp>
      <p:pic>
        <p:nvPicPr>
          <p:cNvPr id="17412" name="Picture 7" descr="Logo EAPN portugal COR"/>
          <p:cNvPicPr>
            <a:picLocks noChangeAspect="1" noChangeArrowheads="1"/>
          </p:cNvPicPr>
          <p:nvPr/>
        </p:nvPicPr>
        <p:blipFill>
          <a:blip r:embed="rId3" cstate="print"/>
          <a:srcRect/>
          <a:stretch>
            <a:fillRect/>
          </a:stretch>
        </p:blipFill>
        <p:spPr bwMode="auto">
          <a:xfrm>
            <a:off x="7804784" y="1"/>
            <a:ext cx="1339216" cy="1484783"/>
          </a:xfrm>
          <a:prstGeom prst="rect">
            <a:avLst/>
          </a:prstGeom>
          <a:noFill/>
          <a:ln w="9525">
            <a:noFill/>
            <a:miter lim="800000"/>
            <a:headEnd/>
            <a:tailEnd/>
          </a:ln>
        </p:spPr>
      </p:pic>
      <p:sp>
        <p:nvSpPr>
          <p:cNvPr id="17413"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6" descr="Elemento Logos EAPN portugal_2"/>
          <p:cNvPicPr>
            <a:picLocks noChangeAspect="1" noChangeArrowheads="1"/>
          </p:cNvPicPr>
          <p:nvPr/>
        </p:nvPicPr>
        <p:blipFill>
          <a:blip r:embed="rId2" cstate="print">
            <a:lum bright="86000"/>
            <a:grayscl/>
          </a:blip>
          <a:srcRect/>
          <a:stretch>
            <a:fillRect/>
          </a:stretch>
        </p:blipFill>
        <p:spPr bwMode="auto">
          <a:xfrm>
            <a:off x="1" y="188640"/>
            <a:ext cx="7164288" cy="6722355"/>
          </a:xfrm>
          <a:prstGeom prst="rect">
            <a:avLst/>
          </a:prstGeom>
          <a:noFill/>
          <a:ln w="9525">
            <a:noFill/>
            <a:miter lim="800000"/>
            <a:headEnd/>
            <a:tailEnd/>
          </a:ln>
        </p:spPr>
      </p:pic>
      <p:sp>
        <p:nvSpPr>
          <p:cNvPr id="17410" name="Rectangle 2"/>
          <p:cNvSpPr>
            <a:spLocks noGrp="1" noChangeArrowheads="1"/>
          </p:cNvSpPr>
          <p:nvPr>
            <p:ph type="title"/>
          </p:nvPr>
        </p:nvSpPr>
        <p:spPr>
          <a:xfrm>
            <a:off x="395536" y="764704"/>
            <a:ext cx="8229600" cy="509588"/>
          </a:xfrm>
        </p:spPr>
        <p:txBody>
          <a:bodyPr/>
          <a:lstStyle/>
          <a:p>
            <a:pPr algn="l"/>
            <a:r>
              <a:rPr lang="en-GB" sz="2800" b="1" dirty="0" smtClean="0">
                <a:solidFill>
                  <a:srgbClr val="005E8A"/>
                </a:solidFill>
                <a:latin typeface="Futura Hv BT"/>
              </a:rPr>
              <a:t/>
            </a:r>
            <a:br>
              <a:rPr lang="en-GB" sz="2800" b="1" dirty="0" smtClean="0">
                <a:solidFill>
                  <a:srgbClr val="005E8A"/>
                </a:solidFill>
                <a:latin typeface="Futura Hv BT"/>
              </a:rPr>
            </a:br>
            <a:r>
              <a:rPr lang="en-GB" sz="2800" b="1" dirty="0" smtClean="0">
                <a:solidFill>
                  <a:srgbClr val="005E8A"/>
                </a:solidFill>
                <a:latin typeface="Futura Lt BT"/>
              </a:rPr>
              <a:t>The troika programme consequences</a:t>
            </a:r>
            <a:r>
              <a:rPr lang="en-GB" sz="2800" dirty="0" smtClean="0"/>
              <a:t/>
            </a:r>
            <a:br>
              <a:rPr lang="en-GB" sz="2800" dirty="0" smtClean="0"/>
            </a:br>
            <a:endParaRPr lang="pt-PT" sz="2800" b="1" dirty="0" smtClean="0">
              <a:solidFill>
                <a:srgbClr val="005E8A"/>
              </a:solidFill>
              <a:latin typeface="Futura Hv BT"/>
            </a:endParaRPr>
          </a:p>
        </p:txBody>
      </p:sp>
      <p:sp>
        <p:nvSpPr>
          <p:cNvPr id="17411" name="Rectangle 3"/>
          <p:cNvSpPr>
            <a:spLocks noGrp="1" noChangeArrowheads="1"/>
          </p:cNvSpPr>
          <p:nvPr>
            <p:ph type="body" idx="1"/>
          </p:nvPr>
        </p:nvSpPr>
        <p:spPr>
          <a:xfrm>
            <a:off x="251520" y="1484784"/>
            <a:ext cx="8229600" cy="4608512"/>
          </a:xfrm>
        </p:spPr>
        <p:txBody>
          <a:bodyPr/>
          <a:lstStyle/>
          <a:p>
            <a:pPr>
              <a:buNone/>
            </a:pPr>
            <a:r>
              <a:rPr lang="en-GB" sz="2400" b="1" dirty="0" smtClean="0">
                <a:solidFill>
                  <a:srgbClr val="68004F"/>
                </a:solidFill>
                <a:latin typeface="Futura Lt BT"/>
              </a:rPr>
              <a:t>Civil society and trade unions</a:t>
            </a:r>
          </a:p>
          <a:p>
            <a:r>
              <a:rPr lang="en-GB" sz="2400" dirty="0" smtClean="0"/>
              <a:t>The European Trade Union Confederation (ETUC) sounded the alarm regarding the continuation of the austerity measures and their negative effects on the life and future of the Portuguese workers and citizens</a:t>
            </a:r>
          </a:p>
          <a:p>
            <a:r>
              <a:rPr lang="en-GB" sz="2400" dirty="0" smtClean="0"/>
              <a:t>UGT and CGTP have called a general strike in November 2011 which was considered "one of the largest general strikes that took place in Portugal", transport, schools, universities, hospitals, services and many factories stopped. During 2012, there were several strikes in the civil aviation sector and in the transport sector. In July 2012, doctors also completed a two-day strike in defence of the National Health Service.</a:t>
            </a:r>
            <a:endParaRPr lang="pt-PT" sz="2400" dirty="0" smtClean="0"/>
          </a:p>
          <a:p>
            <a:pPr>
              <a:buNone/>
            </a:pPr>
            <a:endParaRPr lang="en-GB" sz="2400" b="1" dirty="0" smtClean="0">
              <a:solidFill>
                <a:srgbClr val="68004F"/>
              </a:solidFill>
              <a:latin typeface="Futura Lt BT"/>
            </a:endParaRPr>
          </a:p>
        </p:txBody>
      </p:sp>
      <p:pic>
        <p:nvPicPr>
          <p:cNvPr id="17412" name="Picture 7" descr="Logo EAPN portugal COR"/>
          <p:cNvPicPr>
            <a:picLocks noChangeAspect="1" noChangeArrowheads="1"/>
          </p:cNvPicPr>
          <p:nvPr/>
        </p:nvPicPr>
        <p:blipFill>
          <a:blip r:embed="rId3" cstate="print"/>
          <a:srcRect/>
          <a:stretch>
            <a:fillRect/>
          </a:stretch>
        </p:blipFill>
        <p:spPr bwMode="auto">
          <a:xfrm>
            <a:off x="7804784" y="1"/>
            <a:ext cx="1339216" cy="1484783"/>
          </a:xfrm>
          <a:prstGeom prst="rect">
            <a:avLst/>
          </a:prstGeom>
          <a:noFill/>
          <a:ln w="9525">
            <a:noFill/>
            <a:miter lim="800000"/>
            <a:headEnd/>
            <a:tailEnd/>
          </a:ln>
        </p:spPr>
      </p:pic>
      <p:sp>
        <p:nvSpPr>
          <p:cNvPr id="17413"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6" descr="Elemento Logos EAPN portugal_2"/>
          <p:cNvPicPr>
            <a:picLocks noChangeAspect="1" noChangeArrowheads="1"/>
          </p:cNvPicPr>
          <p:nvPr/>
        </p:nvPicPr>
        <p:blipFill>
          <a:blip r:embed="rId2" cstate="print">
            <a:lum bright="86000"/>
            <a:grayscl/>
          </a:blip>
          <a:srcRect/>
          <a:stretch>
            <a:fillRect/>
          </a:stretch>
        </p:blipFill>
        <p:spPr bwMode="auto">
          <a:xfrm>
            <a:off x="1" y="188640"/>
            <a:ext cx="7164288" cy="6722355"/>
          </a:xfrm>
          <a:prstGeom prst="rect">
            <a:avLst/>
          </a:prstGeom>
          <a:noFill/>
          <a:ln w="9525">
            <a:noFill/>
            <a:miter lim="800000"/>
            <a:headEnd/>
            <a:tailEnd/>
          </a:ln>
        </p:spPr>
      </p:pic>
      <p:sp>
        <p:nvSpPr>
          <p:cNvPr id="17410" name="Rectangle 2"/>
          <p:cNvSpPr>
            <a:spLocks noGrp="1" noChangeArrowheads="1"/>
          </p:cNvSpPr>
          <p:nvPr>
            <p:ph type="title"/>
          </p:nvPr>
        </p:nvSpPr>
        <p:spPr>
          <a:xfrm>
            <a:off x="395536" y="764704"/>
            <a:ext cx="8229600" cy="509588"/>
          </a:xfrm>
        </p:spPr>
        <p:txBody>
          <a:bodyPr/>
          <a:lstStyle/>
          <a:p>
            <a:pPr algn="l"/>
            <a:r>
              <a:rPr lang="en-GB" sz="2800" b="1" dirty="0" smtClean="0">
                <a:solidFill>
                  <a:srgbClr val="005E8A"/>
                </a:solidFill>
                <a:latin typeface="Futura Hv BT"/>
              </a:rPr>
              <a:t/>
            </a:r>
            <a:br>
              <a:rPr lang="en-GB" sz="2800" b="1" dirty="0" smtClean="0">
                <a:solidFill>
                  <a:srgbClr val="005E8A"/>
                </a:solidFill>
                <a:latin typeface="Futura Hv BT"/>
              </a:rPr>
            </a:br>
            <a:r>
              <a:rPr lang="en-GB" sz="2800" b="1" dirty="0" smtClean="0">
                <a:solidFill>
                  <a:srgbClr val="005E8A"/>
                </a:solidFill>
                <a:latin typeface="Futura Lt BT"/>
              </a:rPr>
              <a:t>The troika programme consequences</a:t>
            </a:r>
            <a:r>
              <a:rPr lang="en-GB" sz="2800" dirty="0" smtClean="0"/>
              <a:t/>
            </a:r>
            <a:br>
              <a:rPr lang="en-GB" sz="2800" dirty="0" smtClean="0"/>
            </a:br>
            <a:endParaRPr lang="pt-PT" sz="2800" b="1" dirty="0" smtClean="0">
              <a:solidFill>
                <a:srgbClr val="005E8A"/>
              </a:solidFill>
              <a:latin typeface="Futura Hv BT"/>
            </a:endParaRPr>
          </a:p>
        </p:txBody>
      </p:sp>
      <p:sp>
        <p:nvSpPr>
          <p:cNvPr id="17411" name="Rectangle 3"/>
          <p:cNvSpPr>
            <a:spLocks noGrp="1" noChangeArrowheads="1"/>
          </p:cNvSpPr>
          <p:nvPr>
            <p:ph type="body" idx="1"/>
          </p:nvPr>
        </p:nvSpPr>
        <p:spPr>
          <a:xfrm>
            <a:off x="251520" y="1484784"/>
            <a:ext cx="8229600" cy="4608512"/>
          </a:xfrm>
        </p:spPr>
        <p:txBody>
          <a:bodyPr/>
          <a:lstStyle/>
          <a:p>
            <a:pPr>
              <a:buNone/>
            </a:pPr>
            <a:r>
              <a:rPr lang="en-GB" sz="2400" b="1" dirty="0" smtClean="0">
                <a:solidFill>
                  <a:srgbClr val="68004F"/>
                </a:solidFill>
                <a:latin typeface="Futura Lt BT"/>
              </a:rPr>
              <a:t>Civil society and trade unions</a:t>
            </a:r>
          </a:p>
          <a:p>
            <a:pPr fontAlgn="t"/>
            <a:r>
              <a:rPr lang="en-GB" sz="2400" dirty="0" smtClean="0"/>
              <a:t>Several social movements have emerged against the austerity measures and do not accept the inevitability of the rescue called Troika, such as: March 12 Movement, Platform 15 October, Occupy Lisbon Initiative, For a Citizen Audit of Public Debt</a:t>
            </a:r>
          </a:p>
          <a:p>
            <a:pPr fontAlgn="t"/>
            <a:r>
              <a:rPr lang="en-GB" sz="2400" dirty="0" smtClean="0"/>
              <a:t>On the 15</a:t>
            </a:r>
            <a:r>
              <a:rPr lang="en-GB" sz="2400" baseline="30000" dirty="0" smtClean="0"/>
              <a:t>th</a:t>
            </a:r>
            <a:r>
              <a:rPr lang="en-GB" sz="2400" dirty="0" smtClean="0"/>
              <a:t> of September 1 million people demonstrated</a:t>
            </a:r>
            <a:endParaRPr lang="pt-PT" sz="2400" dirty="0" smtClean="0"/>
          </a:p>
          <a:p>
            <a:pPr fontAlgn="t">
              <a:buNone/>
            </a:pPr>
            <a:r>
              <a:rPr lang="en-GB" sz="2400" dirty="0" smtClean="0"/>
              <a:t>	against a new tax, the government gave up</a:t>
            </a:r>
          </a:p>
          <a:p>
            <a:pPr fontAlgn="t">
              <a:buNone/>
            </a:pPr>
            <a:endParaRPr lang="en-GB" sz="2400" dirty="0" smtClean="0"/>
          </a:p>
          <a:p>
            <a:pPr fontAlgn="t">
              <a:buNone/>
            </a:pPr>
            <a:r>
              <a:rPr lang="en-GB" sz="2400" dirty="0" smtClean="0"/>
              <a:t>  </a:t>
            </a:r>
            <a:endParaRPr lang="pt-PT" sz="2400" dirty="0" smtClean="0"/>
          </a:p>
          <a:p>
            <a:endParaRPr lang="pt-PT" sz="2400" dirty="0" smtClean="0"/>
          </a:p>
          <a:p>
            <a:pPr>
              <a:buNone/>
            </a:pPr>
            <a:endParaRPr lang="en-GB" sz="2400" b="1" dirty="0" smtClean="0">
              <a:solidFill>
                <a:srgbClr val="68004F"/>
              </a:solidFill>
              <a:latin typeface="Futura Lt BT"/>
            </a:endParaRPr>
          </a:p>
        </p:txBody>
      </p:sp>
      <p:pic>
        <p:nvPicPr>
          <p:cNvPr id="17412" name="Picture 7" descr="Logo EAPN portugal COR"/>
          <p:cNvPicPr>
            <a:picLocks noChangeAspect="1" noChangeArrowheads="1"/>
          </p:cNvPicPr>
          <p:nvPr/>
        </p:nvPicPr>
        <p:blipFill>
          <a:blip r:embed="rId3" cstate="print"/>
          <a:srcRect/>
          <a:stretch>
            <a:fillRect/>
          </a:stretch>
        </p:blipFill>
        <p:spPr bwMode="auto">
          <a:xfrm>
            <a:off x="7804784" y="1"/>
            <a:ext cx="1339216" cy="1484783"/>
          </a:xfrm>
          <a:prstGeom prst="rect">
            <a:avLst/>
          </a:prstGeom>
          <a:noFill/>
          <a:ln w="9525">
            <a:noFill/>
            <a:miter lim="800000"/>
            <a:headEnd/>
            <a:tailEnd/>
          </a:ln>
        </p:spPr>
      </p:pic>
      <p:sp>
        <p:nvSpPr>
          <p:cNvPr id="17413"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6" descr="Elemento Logos EAPN portugal_2"/>
          <p:cNvPicPr>
            <a:picLocks noChangeAspect="1" noChangeArrowheads="1"/>
          </p:cNvPicPr>
          <p:nvPr/>
        </p:nvPicPr>
        <p:blipFill>
          <a:blip r:embed="rId2" cstate="print">
            <a:lum bright="86000"/>
            <a:grayscl/>
          </a:blip>
          <a:srcRect/>
          <a:stretch>
            <a:fillRect/>
          </a:stretch>
        </p:blipFill>
        <p:spPr bwMode="auto">
          <a:xfrm>
            <a:off x="-36513" y="-26988"/>
            <a:ext cx="7308851" cy="6858001"/>
          </a:xfrm>
          <a:prstGeom prst="rect">
            <a:avLst/>
          </a:prstGeom>
          <a:noFill/>
          <a:ln w="9525">
            <a:noFill/>
            <a:miter lim="800000"/>
            <a:headEnd/>
            <a:tailEnd/>
          </a:ln>
        </p:spPr>
      </p:pic>
      <p:sp>
        <p:nvSpPr>
          <p:cNvPr id="20482" name="Rectangle 2"/>
          <p:cNvSpPr>
            <a:spLocks noGrp="1" noChangeArrowheads="1"/>
          </p:cNvSpPr>
          <p:nvPr>
            <p:ph type="title"/>
          </p:nvPr>
        </p:nvSpPr>
        <p:spPr>
          <a:xfrm>
            <a:off x="457200" y="908050"/>
            <a:ext cx="8229600" cy="509588"/>
          </a:xfrm>
        </p:spPr>
        <p:txBody>
          <a:bodyPr/>
          <a:lstStyle/>
          <a:p>
            <a:pPr algn="l"/>
            <a:r>
              <a:rPr lang="pt-PT" sz="2800" b="1" dirty="0" err="1" smtClean="0">
                <a:solidFill>
                  <a:srgbClr val="005E8A"/>
                </a:solidFill>
                <a:latin typeface="Futura Lt BT"/>
              </a:rPr>
              <a:t>Poverty</a:t>
            </a:r>
            <a:r>
              <a:rPr lang="pt-PT" sz="2800" b="1" dirty="0" smtClean="0">
                <a:solidFill>
                  <a:srgbClr val="005E8A"/>
                </a:solidFill>
                <a:latin typeface="Futura Lt BT"/>
              </a:rPr>
              <a:t> </a:t>
            </a:r>
            <a:r>
              <a:rPr lang="pt-PT" sz="2800" b="1" dirty="0" err="1" smtClean="0">
                <a:solidFill>
                  <a:srgbClr val="005E8A"/>
                </a:solidFill>
                <a:latin typeface="Futura Lt BT"/>
              </a:rPr>
              <a:t>today</a:t>
            </a:r>
            <a:r>
              <a:rPr lang="pt-PT" sz="2800" b="1" dirty="0" smtClean="0">
                <a:solidFill>
                  <a:srgbClr val="005E8A"/>
                </a:solidFill>
                <a:latin typeface="Futura Lt BT"/>
              </a:rPr>
              <a:t> in Portugal</a:t>
            </a:r>
          </a:p>
        </p:txBody>
      </p:sp>
      <p:sp>
        <p:nvSpPr>
          <p:cNvPr id="20483" name="Rectangle 3"/>
          <p:cNvSpPr>
            <a:spLocks noGrp="1" noChangeArrowheads="1"/>
          </p:cNvSpPr>
          <p:nvPr>
            <p:ph type="body" idx="1"/>
          </p:nvPr>
        </p:nvSpPr>
        <p:spPr>
          <a:xfrm>
            <a:off x="468313" y="1700213"/>
            <a:ext cx="8229600" cy="4392612"/>
          </a:xfrm>
        </p:spPr>
        <p:txBody>
          <a:bodyPr/>
          <a:lstStyle/>
          <a:p>
            <a:r>
              <a:rPr lang="en-US" sz="2400" dirty="0" smtClean="0">
                <a:latin typeface="Futura Lt BT"/>
              </a:rPr>
              <a:t>A study by the European Commission indicated that these measures have had a disproportionately negative impact on the poorest of the country’s population; </a:t>
            </a:r>
          </a:p>
          <a:p>
            <a:pPr>
              <a:buFontTx/>
              <a:buNone/>
            </a:pPr>
            <a:r>
              <a:rPr lang="en-US" sz="1200" dirty="0" smtClean="0">
                <a:latin typeface="Futura Lt BT"/>
              </a:rPr>
              <a:t>         (Social Situation Observatory – Living Conditions and Income Distribution 2011);</a:t>
            </a:r>
          </a:p>
          <a:p>
            <a:pPr>
              <a:buFontTx/>
              <a:buNone/>
            </a:pPr>
            <a:r>
              <a:rPr lang="en-US" sz="1200" dirty="0" smtClean="0">
                <a:latin typeface="Futura Lt BT"/>
              </a:rPr>
              <a:t> </a:t>
            </a:r>
          </a:p>
          <a:p>
            <a:r>
              <a:rPr lang="en-US" sz="2400" dirty="0" smtClean="0">
                <a:latin typeface="Futura Lt BT"/>
              </a:rPr>
              <a:t>The most vulnerable social groups have been the hardest hit by austerity measures implemented in Portugal (particularly the children, the elderly and Roma);</a:t>
            </a:r>
          </a:p>
          <a:p>
            <a:pPr>
              <a:buFontTx/>
              <a:buNone/>
            </a:pPr>
            <a:endParaRPr lang="en-US" sz="1200" dirty="0" smtClean="0">
              <a:latin typeface="Futura Lt BT"/>
            </a:endParaRPr>
          </a:p>
          <a:p>
            <a:r>
              <a:rPr lang="en-GB" sz="2400" dirty="0" smtClean="0">
                <a:latin typeface="Futura Lt BT"/>
              </a:rPr>
              <a:t>The risk of poverty is now more and more generalized, with increasing severity amongst the most fragile</a:t>
            </a:r>
            <a:endParaRPr lang="pt-PT" sz="2400" dirty="0" smtClean="0">
              <a:latin typeface="Futura Lt BT"/>
            </a:endParaRPr>
          </a:p>
          <a:p>
            <a:pPr>
              <a:buFontTx/>
              <a:buNone/>
            </a:pPr>
            <a:endParaRPr lang="pt-PT" sz="2400" dirty="0" smtClean="0"/>
          </a:p>
          <a:p>
            <a:pPr>
              <a:buFontTx/>
              <a:buNone/>
            </a:pPr>
            <a:endParaRPr lang="pt-PT" sz="2400" dirty="0" smtClean="0"/>
          </a:p>
        </p:txBody>
      </p:sp>
      <p:pic>
        <p:nvPicPr>
          <p:cNvPr id="20484" name="Picture 7" descr="Logo EAPN portugal COR"/>
          <p:cNvPicPr>
            <a:picLocks noChangeAspect="1" noChangeArrowheads="1"/>
          </p:cNvPicPr>
          <p:nvPr/>
        </p:nvPicPr>
        <p:blipFill>
          <a:blip r:embed="rId3" cstate="print"/>
          <a:srcRect/>
          <a:stretch>
            <a:fillRect/>
          </a:stretch>
        </p:blipFill>
        <p:spPr bwMode="auto">
          <a:xfrm>
            <a:off x="7610475" y="0"/>
            <a:ext cx="1533525" cy="1700213"/>
          </a:xfrm>
          <a:prstGeom prst="rect">
            <a:avLst/>
          </a:prstGeom>
          <a:noFill/>
          <a:ln w="9525">
            <a:noFill/>
            <a:miter lim="800000"/>
            <a:headEnd/>
            <a:tailEnd/>
          </a:ln>
        </p:spPr>
      </p:pic>
      <p:sp>
        <p:nvSpPr>
          <p:cNvPr id="20485"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6" descr="Elemento Logos EAPN portugal_2"/>
          <p:cNvPicPr>
            <a:picLocks noChangeAspect="1" noChangeArrowheads="1"/>
          </p:cNvPicPr>
          <p:nvPr/>
        </p:nvPicPr>
        <p:blipFill>
          <a:blip r:embed="rId2" cstate="print">
            <a:lum bright="86000"/>
            <a:grayscl/>
          </a:blip>
          <a:srcRect/>
          <a:stretch>
            <a:fillRect/>
          </a:stretch>
        </p:blipFill>
        <p:spPr bwMode="auto">
          <a:xfrm>
            <a:off x="-36513" y="-26988"/>
            <a:ext cx="7308851" cy="6858001"/>
          </a:xfrm>
          <a:prstGeom prst="rect">
            <a:avLst/>
          </a:prstGeom>
          <a:noFill/>
          <a:ln w="9525">
            <a:noFill/>
            <a:miter lim="800000"/>
            <a:headEnd/>
            <a:tailEnd/>
          </a:ln>
        </p:spPr>
      </p:pic>
      <p:sp>
        <p:nvSpPr>
          <p:cNvPr id="15362" name="Rectangle 2"/>
          <p:cNvSpPr>
            <a:spLocks noGrp="1" noChangeArrowheads="1"/>
          </p:cNvSpPr>
          <p:nvPr>
            <p:ph type="title"/>
          </p:nvPr>
        </p:nvSpPr>
        <p:spPr>
          <a:xfrm>
            <a:off x="457200" y="908050"/>
            <a:ext cx="8229600" cy="509588"/>
          </a:xfrm>
        </p:spPr>
        <p:txBody>
          <a:bodyPr/>
          <a:lstStyle/>
          <a:p>
            <a:pPr algn="l"/>
            <a:r>
              <a:rPr lang="pt-PT" sz="2800" b="1" dirty="0" err="1" smtClean="0">
                <a:solidFill>
                  <a:srgbClr val="005E8A"/>
                </a:solidFill>
                <a:latin typeface="Futura Lt BT"/>
              </a:rPr>
              <a:t>Objectives</a:t>
            </a:r>
            <a:endParaRPr lang="pt-PT" sz="2800" b="1" dirty="0" smtClean="0">
              <a:solidFill>
                <a:srgbClr val="005E8A"/>
              </a:solidFill>
              <a:latin typeface="Futura Lt BT"/>
            </a:endParaRPr>
          </a:p>
        </p:txBody>
      </p:sp>
      <p:sp>
        <p:nvSpPr>
          <p:cNvPr id="15363" name="Rectangle 3"/>
          <p:cNvSpPr>
            <a:spLocks noGrp="1" noChangeArrowheads="1"/>
          </p:cNvSpPr>
          <p:nvPr>
            <p:ph type="body" idx="1"/>
          </p:nvPr>
        </p:nvSpPr>
        <p:spPr>
          <a:xfrm>
            <a:off x="468313" y="1916113"/>
            <a:ext cx="8229600" cy="3744912"/>
          </a:xfrm>
        </p:spPr>
        <p:txBody>
          <a:bodyPr/>
          <a:lstStyle/>
          <a:p>
            <a:pPr algn="just">
              <a:buFontTx/>
              <a:buNone/>
            </a:pPr>
            <a:endParaRPr lang="pt-PT" sz="1800" dirty="0" smtClean="0">
              <a:latin typeface="Futura Lt BT"/>
            </a:endParaRPr>
          </a:p>
          <a:p>
            <a:pPr algn="just">
              <a:buFontTx/>
              <a:buNone/>
            </a:pPr>
            <a:endParaRPr lang="en-GB" sz="1800" dirty="0" smtClean="0">
              <a:latin typeface="Futura Lt BT"/>
            </a:endParaRPr>
          </a:p>
          <a:p>
            <a:pPr>
              <a:buFontTx/>
              <a:buNone/>
            </a:pPr>
            <a:endParaRPr lang="pt-PT" sz="1600" dirty="0" smtClean="0"/>
          </a:p>
        </p:txBody>
      </p:sp>
      <p:pic>
        <p:nvPicPr>
          <p:cNvPr id="15364" name="Picture 7" descr="Logo EAPN portugal COR"/>
          <p:cNvPicPr>
            <a:picLocks noChangeAspect="1" noChangeArrowheads="1"/>
          </p:cNvPicPr>
          <p:nvPr/>
        </p:nvPicPr>
        <p:blipFill>
          <a:blip r:embed="rId3" cstate="print"/>
          <a:srcRect/>
          <a:stretch>
            <a:fillRect/>
          </a:stretch>
        </p:blipFill>
        <p:spPr bwMode="auto">
          <a:xfrm>
            <a:off x="7610475" y="0"/>
            <a:ext cx="1533525" cy="1700213"/>
          </a:xfrm>
          <a:prstGeom prst="rect">
            <a:avLst/>
          </a:prstGeom>
          <a:noFill/>
          <a:ln w="9525">
            <a:noFill/>
            <a:miter lim="800000"/>
            <a:headEnd/>
            <a:tailEnd/>
          </a:ln>
        </p:spPr>
      </p:pic>
      <p:sp>
        <p:nvSpPr>
          <p:cNvPr id="15365"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
        <p:nvSpPr>
          <p:cNvPr id="7" name="CaixaDeTexto 6"/>
          <p:cNvSpPr txBox="1"/>
          <p:nvPr/>
        </p:nvSpPr>
        <p:spPr>
          <a:xfrm>
            <a:off x="611560" y="1844824"/>
            <a:ext cx="6408712" cy="2123658"/>
          </a:xfrm>
          <a:prstGeom prst="rect">
            <a:avLst/>
          </a:prstGeom>
          <a:noFill/>
        </p:spPr>
        <p:txBody>
          <a:bodyPr wrap="square" rtlCol="0">
            <a:spAutoFit/>
          </a:bodyPr>
          <a:lstStyle/>
          <a:p>
            <a:pPr>
              <a:buFont typeface="Arial" pitchFamily="34" charset="0"/>
              <a:buChar char="•"/>
            </a:pPr>
            <a:r>
              <a:rPr lang="pt-PT" sz="2400" dirty="0" err="1" smtClean="0">
                <a:latin typeface="Futura Lt BT"/>
              </a:rPr>
              <a:t>The</a:t>
            </a:r>
            <a:r>
              <a:rPr lang="pt-PT" sz="2400" dirty="0" smtClean="0">
                <a:latin typeface="Futura Lt BT"/>
              </a:rPr>
              <a:t> </a:t>
            </a:r>
            <a:r>
              <a:rPr lang="pt-PT" sz="2400" dirty="0" err="1" smtClean="0">
                <a:latin typeface="Futura Lt BT"/>
              </a:rPr>
              <a:t>consequences</a:t>
            </a:r>
            <a:r>
              <a:rPr lang="pt-PT" sz="2400" dirty="0" smtClean="0">
                <a:latin typeface="Futura Lt BT"/>
              </a:rPr>
              <a:t> </a:t>
            </a:r>
            <a:r>
              <a:rPr lang="pt-PT" sz="2400" dirty="0" err="1" smtClean="0">
                <a:latin typeface="Futura Lt BT"/>
              </a:rPr>
              <a:t>of</a:t>
            </a:r>
            <a:r>
              <a:rPr lang="pt-PT" sz="2400" dirty="0" smtClean="0">
                <a:latin typeface="Futura Lt BT"/>
              </a:rPr>
              <a:t> </a:t>
            </a:r>
            <a:r>
              <a:rPr lang="pt-PT" sz="2400" dirty="0" err="1" smtClean="0">
                <a:latin typeface="Futura Lt BT"/>
              </a:rPr>
              <a:t>the</a:t>
            </a:r>
            <a:r>
              <a:rPr lang="pt-PT" sz="2400" dirty="0" smtClean="0">
                <a:latin typeface="Futura Lt BT"/>
              </a:rPr>
              <a:t> Portuguese Troika </a:t>
            </a:r>
            <a:r>
              <a:rPr lang="pt-PT" sz="2400" dirty="0" err="1" smtClean="0">
                <a:latin typeface="Futura Lt BT"/>
              </a:rPr>
              <a:t>Programme</a:t>
            </a:r>
            <a:endParaRPr lang="pt-PT" sz="2400" dirty="0" smtClean="0">
              <a:latin typeface="Futura Lt BT"/>
            </a:endParaRPr>
          </a:p>
          <a:p>
            <a:pPr>
              <a:buFont typeface="Arial" pitchFamily="34" charset="0"/>
              <a:buChar char="•"/>
            </a:pPr>
            <a:endParaRPr lang="pt-PT" sz="2400" dirty="0" smtClean="0">
              <a:latin typeface="Futura Lt BT"/>
            </a:endParaRPr>
          </a:p>
          <a:p>
            <a:pPr>
              <a:buFont typeface="Arial" pitchFamily="34" charset="0"/>
              <a:buChar char="•"/>
            </a:pPr>
            <a:r>
              <a:rPr lang="pt-PT" sz="2400" dirty="0" err="1" smtClean="0">
                <a:latin typeface="Futura Lt BT"/>
              </a:rPr>
              <a:t>Poverty</a:t>
            </a:r>
            <a:r>
              <a:rPr lang="pt-PT" sz="2400" dirty="0" smtClean="0">
                <a:latin typeface="Futura Lt BT"/>
              </a:rPr>
              <a:t> </a:t>
            </a:r>
            <a:r>
              <a:rPr lang="pt-PT" sz="2400" dirty="0" err="1" smtClean="0">
                <a:latin typeface="Futura Lt BT"/>
              </a:rPr>
              <a:t>today</a:t>
            </a:r>
            <a:r>
              <a:rPr lang="pt-PT" sz="2400" dirty="0" smtClean="0">
                <a:latin typeface="Futura Lt BT"/>
              </a:rPr>
              <a:t> in Portugal</a:t>
            </a:r>
          </a:p>
          <a:p>
            <a:endParaRPr lang="pt-PT" dirty="0" smtClean="0"/>
          </a:p>
          <a:p>
            <a:endParaRPr lang="pt-P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Picture 6" descr="Elemento Logos EAPN portugal_2"/>
          <p:cNvPicPr>
            <a:picLocks noChangeAspect="1" noChangeArrowheads="1"/>
          </p:cNvPicPr>
          <p:nvPr/>
        </p:nvPicPr>
        <p:blipFill>
          <a:blip r:embed="rId2" cstate="print">
            <a:lum bright="86000"/>
            <a:grayscl/>
          </a:blip>
          <a:srcRect/>
          <a:stretch>
            <a:fillRect/>
          </a:stretch>
        </p:blipFill>
        <p:spPr bwMode="auto">
          <a:xfrm>
            <a:off x="-36513" y="-26988"/>
            <a:ext cx="7308851" cy="6858001"/>
          </a:xfrm>
          <a:prstGeom prst="rect">
            <a:avLst/>
          </a:prstGeom>
          <a:noFill/>
          <a:ln w="9525">
            <a:noFill/>
            <a:miter lim="800000"/>
            <a:headEnd/>
            <a:tailEnd/>
          </a:ln>
        </p:spPr>
      </p:pic>
      <p:sp>
        <p:nvSpPr>
          <p:cNvPr id="21506" name="Rectangle 2"/>
          <p:cNvSpPr>
            <a:spLocks noGrp="1" noChangeArrowheads="1"/>
          </p:cNvSpPr>
          <p:nvPr>
            <p:ph type="title"/>
          </p:nvPr>
        </p:nvSpPr>
        <p:spPr>
          <a:xfrm>
            <a:off x="457200" y="908050"/>
            <a:ext cx="8229600" cy="509588"/>
          </a:xfrm>
        </p:spPr>
        <p:txBody>
          <a:bodyPr/>
          <a:lstStyle/>
          <a:p>
            <a:pPr algn="l"/>
            <a:r>
              <a:rPr lang="pt-PT" sz="2800" b="1" dirty="0" err="1" smtClean="0">
                <a:solidFill>
                  <a:srgbClr val="005E8A"/>
                </a:solidFill>
                <a:latin typeface="Futura Lt BT"/>
              </a:rPr>
              <a:t>Poverty</a:t>
            </a:r>
            <a:r>
              <a:rPr lang="pt-PT" sz="2800" b="1" dirty="0" smtClean="0">
                <a:solidFill>
                  <a:srgbClr val="005E8A"/>
                </a:solidFill>
                <a:latin typeface="Futura Lt BT"/>
              </a:rPr>
              <a:t> </a:t>
            </a:r>
            <a:r>
              <a:rPr lang="pt-PT" sz="2800" b="1" dirty="0" err="1" smtClean="0">
                <a:solidFill>
                  <a:srgbClr val="005E8A"/>
                </a:solidFill>
                <a:latin typeface="Futura Lt BT"/>
              </a:rPr>
              <a:t>today</a:t>
            </a:r>
            <a:r>
              <a:rPr lang="pt-PT" sz="2800" b="1" dirty="0" smtClean="0">
                <a:solidFill>
                  <a:srgbClr val="005E8A"/>
                </a:solidFill>
                <a:latin typeface="Futura Lt BT"/>
              </a:rPr>
              <a:t> in Portugal</a:t>
            </a:r>
          </a:p>
        </p:txBody>
      </p:sp>
      <p:sp>
        <p:nvSpPr>
          <p:cNvPr id="21507" name="Rectangle 3"/>
          <p:cNvSpPr>
            <a:spLocks noGrp="1" noChangeArrowheads="1"/>
          </p:cNvSpPr>
          <p:nvPr>
            <p:ph type="body" idx="1"/>
          </p:nvPr>
        </p:nvSpPr>
        <p:spPr>
          <a:xfrm>
            <a:off x="468313" y="1700213"/>
            <a:ext cx="8229600" cy="4897437"/>
          </a:xfrm>
        </p:spPr>
        <p:txBody>
          <a:bodyPr/>
          <a:lstStyle/>
          <a:p>
            <a:pPr>
              <a:buFontTx/>
              <a:buNone/>
            </a:pPr>
            <a:r>
              <a:rPr lang="pt-PT" sz="2400" b="1" dirty="0" err="1" smtClean="0">
                <a:solidFill>
                  <a:srgbClr val="68004F"/>
                </a:solidFill>
                <a:latin typeface="Futura Lt BT"/>
                <a:cs typeface="Tahoma" pitchFamily="34" charset="0"/>
              </a:rPr>
              <a:t>Impact</a:t>
            </a:r>
            <a:r>
              <a:rPr lang="pt-PT" sz="2400" b="1" dirty="0" smtClean="0">
                <a:solidFill>
                  <a:srgbClr val="68004F"/>
                </a:solidFill>
                <a:latin typeface="Futura Lt BT"/>
                <a:cs typeface="Tahoma" pitchFamily="34" charset="0"/>
              </a:rPr>
              <a:t> </a:t>
            </a:r>
            <a:r>
              <a:rPr lang="pt-PT" sz="2400" b="1" dirty="0" err="1" smtClean="0">
                <a:solidFill>
                  <a:srgbClr val="68004F"/>
                </a:solidFill>
                <a:latin typeface="Futura Lt BT"/>
                <a:cs typeface="Tahoma" pitchFamily="34" charset="0"/>
              </a:rPr>
              <a:t>of</a:t>
            </a:r>
            <a:r>
              <a:rPr lang="pt-PT" sz="2400" b="1" dirty="0" smtClean="0">
                <a:solidFill>
                  <a:srgbClr val="68004F"/>
                </a:solidFill>
                <a:latin typeface="Futura Lt BT"/>
                <a:cs typeface="Tahoma" pitchFamily="34" charset="0"/>
              </a:rPr>
              <a:t> </a:t>
            </a:r>
            <a:r>
              <a:rPr lang="pt-PT" sz="2400" b="1" dirty="0" err="1" smtClean="0">
                <a:solidFill>
                  <a:srgbClr val="68004F"/>
                </a:solidFill>
                <a:latin typeface="Futura Lt BT"/>
                <a:cs typeface="Tahoma" pitchFamily="34" charset="0"/>
              </a:rPr>
              <a:t>Government</a:t>
            </a:r>
            <a:r>
              <a:rPr lang="pt-PT" sz="2400" b="1" dirty="0" smtClean="0">
                <a:solidFill>
                  <a:srgbClr val="68004F"/>
                </a:solidFill>
                <a:latin typeface="Futura Lt BT"/>
                <a:cs typeface="Tahoma" pitchFamily="34" charset="0"/>
              </a:rPr>
              <a:t> </a:t>
            </a:r>
            <a:r>
              <a:rPr lang="pt-PT" sz="2400" b="1" dirty="0" err="1" smtClean="0">
                <a:solidFill>
                  <a:srgbClr val="68004F"/>
                </a:solidFill>
                <a:latin typeface="Futura Lt BT"/>
                <a:cs typeface="Tahoma" pitchFamily="34" charset="0"/>
              </a:rPr>
              <a:t>Policy</a:t>
            </a:r>
            <a:endParaRPr lang="pt-PT" sz="2400" b="1" dirty="0" smtClean="0">
              <a:solidFill>
                <a:srgbClr val="68004F"/>
              </a:solidFill>
              <a:latin typeface="Futura Lt BT"/>
              <a:cs typeface="Tahoma" pitchFamily="34" charset="0"/>
            </a:endParaRPr>
          </a:p>
          <a:p>
            <a:pPr>
              <a:buFontTx/>
              <a:buNone/>
            </a:pPr>
            <a:endParaRPr lang="pt-PT" sz="1200" dirty="0" smtClean="0">
              <a:latin typeface="Futura Lt BT"/>
            </a:endParaRPr>
          </a:p>
          <a:p>
            <a:pPr algn="just"/>
            <a:r>
              <a:rPr lang="pt-PT" sz="2400" dirty="0" err="1" smtClean="0">
                <a:latin typeface="Futura Lt BT"/>
                <a:cs typeface="Tahoma" pitchFamily="34" charset="0"/>
              </a:rPr>
              <a:t>An</a:t>
            </a:r>
            <a:r>
              <a:rPr lang="pt-PT" sz="2400" dirty="0" smtClean="0">
                <a:latin typeface="Futura Lt BT"/>
                <a:cs typeface="Tahoma" pitchFamily="34" charset="0"/>
              </a:rPr>
              <a:t> </a:t>
            </a:r>
            <a:r>
              <a:rPr lang="pt-PT" sz="2400" dirty="0" err="1" smtClean="0">
                <a:latin typeface="Futura Lt BT"/>
                <a:cs typeface="Tahoma" pitchFamily="34" charset="0"/>
              </a:rPr>
              <a:t>economy</a:t>
            </a:r>
            <a:r>
              <a:rPr lang="pt-PT" sz="2400" dirty="0" smtClean="0">
                <a:latin typeface="Futura Lt BT"/>
                <a:cs typeface="Tahoma" pitchFamily="34" charset="0"/>
              </a:rPr>
              <a:t> </a:t>
            </a:r>
            <a:r>
              <a:rPr lang="pt-PT" sz="2400" dirty="0" err="1" smtClean="0">
                <a:latin typeface="Futura Lt BT"/>
                <a:cs typeface="Tahoma" pitchFamily="34" charset="0"/>
              </a:rPr>
              <a:t>under</a:t>
            </a:r>
            <a:r>
              <a:rPr lang="pt-PT" sz="2400" dirty="0" smtClean="0">
                <a:latin typeface="Futura Lt BT"/>
                <a:cs typeface="Tahoma" pitchFamily="34" charset="0"/>
              </a:rPr>
              <a:t> </a:t>
            </a:r>
            <a:r>
              <a:rPr lang="pt-PT" sz="2400" dirty="0" err="1" smtClean="0">
                <a:latin typeface="Futura Lt BT"/>
                <a:cs typeface="Tahoma" pitchFamily="34" charset="0"/>
              </a:rPr>
              <a:t>structural</a:t>
            </a:r>
            <a:r>
              <a:rPr lang="pt-PT" sz="2400" dirty="0" smtClean="0">
                <a:latin typeface="Futura Lt BT"/>
                <a:cs typeface="Tahoma" pitchFamily="34" charset="0"/>
              </a:rPr>
              <a:t> </a:t>
            </a:r>
            <a:r>
              <a:rPr lang="pt-PT" sz="2400" dirty="0" err="1" smtClean="0">
                <a:latin typeface="Futura Lt BT"/>
                <a:cs typeface="Tahoma" pitchFamily="34" charset="0"/>
              </a:rPr>
              <a:t>adjustment</a:t>
            </a:r>
            <a:endParaRPr lang="pt-PT" sz="2400" dirty="0" smtClean="0">
              <a:latin typeface="Futura Lt BT"/>
              <a:cs typeface="Tahoma" pitchFamily="34" charset="0"/>
            </a:endParaRPr>
          </a:p>
          <a:p>
            <a:pPr algn="just">
              <a:buFontTx/>
              <a:buNone/>
            </a:pPr>
            <a:endParaRPr lang="pt-PT" sz="1200" dirty="0" smtClean="0">
              <a:latin typeface="Futura Lt BT"/>
              <a:cs typeface="Tahoma" pitchFamily="34" charset="0"/>
            </a:endParaRPr>
          </a:p>
          <a:p>
            <a:pPr algn="just"/>
            <a:r>
              <a:rPr lang="pt-PT" sz="2400" dirty="0" err="1" smtClean="0">
                <a:latin typeface="Futura Lt BT"/>
                <a:cs typeface="Tahoma" pitchFamily="34" charset="0"/>
              </a:rPr>
              <a:t>Increasing</a:t>
            </a:r>
            <a:r>
              <a:rPr lang="pt-PT" sz="2400" dirty="0" smtClean="0">
                <a:latin typeface="Futura Lt BT"/>
                <a:cs typeface="Tahoma" pitchFamily="34" charset="0"/>
              </a:rPr>
              <a:t> </a:t>
            </a:r>
            <a:r>
              <a:rPr lang="pt-PT" sz="2400" dirty="0" err="1" smtClean="0">
                <a:latin typeface="Futura Lt BT"/>
                <a:cs typeface="Tahoma" pitchFamily="34" charset="0"/>
              </a:rPr>
              <a:t>tax</a:t>
            </a:r>
            <a:r>
              <a:rPr lang="pt-PT" sz="2400" dirty="0" smtClean="0">
                <a:latin typeface="Futura Lt BT"/>
                <a:cs typeface="Tahoma" pitchFamily="34" charset="0"/>
              </a:rPr>
              <a:t> </a:t>
            </a:r>
            <a:r>
              <a:rPr lang="pt-PT" sz="2400" dirty="0" err="1" smtClean="0">
                <a:latin typeface="Futura Lt BT"/>
                <a:cs typeface="Tahoma" pitchFamily="34" charset="0"/>
              </a:rPr>
              <a:t>burden</a:t>
            </a:r>
            <a:r>
              <a:rPr lang="pt-PT" sz="2400" dirty="0" smtClean="0">
                <a:latin typeface="Futura Lt BT"/>
                <a:cs typeface="Tahoma" pitchFamily="34" charset="0"/>
              </a:rPr>
              <a:t> </a:t>
            </a:r>
            <a:r>
              <a:rPr lang="pt-PT" sz="2400" dirty="0" err="1" smtClean="0">
                <a:latin typeface="Futura Lt BT"/>
                <a:cs typeface="Tahoma" pitchFamily="34" charset="0"/>
              </a:rPr>
              <a:t>and</a:t>
            </a:r>
            <a:r>
              <a:rPr lang="pt-PT" sz="2400" dirty="0" smtClean="0">
                <a:latin typeface="Futura Lt BT"/>
                <a:cs typeface="Tahoma" pitchFamily="34" charset="0"/>
              </a:rPr>
              <a:t> </a:t>
            </a:r>
            <a:r>
              <a:rPr lang="pt-PT" sz="2400" dirty="0" err="1" smtClean="0">
                <a:latin typeface="Futura Lt BT"/>
                <a:cs typeface="Tahoma" pitchFamily="34" charset="0"/>
              </a:rPr>
              <a:t>inequality</a:t>
            </a:r>
            <a:endParaRPr lang="pt-PT" sz="2400" dirty="0" smtClean="0">
              <a:latin typeface="Futura Lt BT"/>
              <a:cs typeface="Tahoma" pitchFamily="34" charset="0"/>
            </a:endParaRPr>
          </a:p>
          <a:p>
            <a:pPr algn="just">
              <a:buFontTx/>
              <a:buNone/>
            </a:pPr>
            <a:endParaRPr lang="pt-PT" sz="1200" dirty="0" smtClean="0">
              <a:latin typeface="Futura Lt BT"/>
              <a:cs typeface="Tahoma" pitchFamily="34" charset="0"/>
            </a:endParaRPr>
          </a:p>
          <a:p>
            <a:pPr algn="just"/>
            <a:r>
              <a:rPr lang="pt-PT" sz="2400" dirty="0" smtClean="0">
                <a:latin typeface="Futura Lt BT"/>
                <a:cs typeface="Tahoma" pitchFamily="34" charset="0"/>
              </a:rPr>
              <a:t>Labour </a:t>
            </a:r>
            <a:r>
              <a:rPr lang="pt-PT" sz="2400" dirty="0" err="1" smtClean="0">
                <a:latin typeface="Futura Lt BT"/>
                <a:cs typeface="Tahoma" pitchFamily="34" charset="0"/>
              </a:rPr>
              <a:t>Market</a:t>
            </a:r>
            <a:r>
              <a:rPr lang="pt-PT" sz="2400" dirty="0" smtClean="0">
                <a:latin typeface="Futura Lt BT"/>
                <a:cs typeface="Tahoma" pitchFamily="34" charset="0"/>
              </a:rPr>
              <a:t> </a:t>
            </a:r>
            <a:r>
              <a:rPr lang="pt-PT" sz="2400" dirty="0" err="1" smtClean="0">
                <a:latin typeface="Futura Lt BT"/>
                <a:cs typeface="Tahoma" pitchFamily="34" charset="0"/>
              </a:rPr>
              <a:t>severely</a:t>
            </a:r>
            <a:r>
              <a:rPr lang="pt-PT" sz="2400" dirty="0" smtClean="0">
                <a:latin typeface="Futura Lt BT"/>
                <a:cs typeface="Tahoma" pitchFamily="34" charset="0"/>
              </a:rPr>
              <a:t> </a:t>
            </a:r>
            <a:r>
              <a:rPr lang="pt-PT" sz="2400" dirty="0" err="1" smtClean="0">
                <a:latin typeface="Futura Lt BT"/>
                <a:cs typeface="Tahoma" pitchFamily="34" charset="0"/>
              </a:rPr>
              <a:t>affected</a:t>
            </a:r>
            <a:r>
              <a:rPr lang="pt-PT" sz="2400" dirty="0" smtClean="0">
                <a:latin typeface="Futura Lt BT"/>
                <a:cs typeface="Tahoma" pitchFamily="34" charset="0"/>
              </a:rPr>
              <a:t> </a:t>
            </a:r>
            <a:r>
              <a:rPr lang="pt-PT" sz="2400" dirty="0" err="1" smtClean="0">
                <a:latin typeface="Futura Lt BT"/>
                <a:cs typeface="Tahoma" pitchFamily="34" charset="0"/>
              </a:rPr>
              <a:t>by</a:t>
            </a:r>
            <a:r>
              <a:rPr lang="pt-PT" sz="2400" dirty="0" smtClean="0">
                <a:latin typeface="Futura Lt BT"/>
                <a:cs typeface="Tahoma" pitchFamily="34" charset="0"/>
              </a:rPr>
              <a:t> </a:t>
            </a:r>
            <a:r>
              <a:rPr lang="pt-PT" sz="2400" dirty="0" err="1" smtClean="0">
                <a:latin typeface="Futura Lt BT"/>
                <a:cs typeface="Tahoma" pitchFamily="34" charset="0"/>
              </a:rPr>
              <a:t>unemployment</a:t>
            </a:r>
            <a:r>
              <a:rPr lang="pt-PT" sz="2400" dirty="0" smtClean="0">
                <a:latin typeface="Futura Lt BT"/>
                <a:cs typeface="Tahoma" pitchFamily="34" charset="0"/>
              </a:rPr>
              <a:t> </a:t>
            </a:r>
            <a:r>
              <a:rPr lang="pt-PT" sz="2400" dirty="0" err="1" smtClean="0">
                <a:latin typeface="Futura Lt BT"/>
                <a:cs typeface="Tahoma" pitchFamily="34" charset="0"/>
              </a:rPr>
              <a:t>and</a:t>
            </a:r>
            <a:r>
              <a:rPr lang="pt-PT" sz="2400" dirty="0" smtClean="0">
                <a:latin typeface="Futura Lt BT"/>
                <a:cs typeface="Tahoma" pitchFamily="34" charset="0"/>
              </a:rPr>
              <a:t> </a:t>
            </a:r>
            <a:r>
              <a:rPr lang="pt-PT" sz="2400" dirty="0" err="1" smtClean="0">
                <a:latin typeface="Futura Lt BT"/>
                <a:cs typeface="Tahoma" pitchFamily="34" charset="0"/>
              </a:rPr>
              <a:t>precariousness</a:t>
            </a:r>
            <a:endParaRPr lang="pt-PT" sz="2400" dirty="0" smtClean="0">
              <a:latin typeface="Futura Lt BT"/>
              <a:cs typeface="Tahoma" pitchFamily="34" charset="0"/>
            </a:endParaRPr>
          </a:p>
          <a:p>
            <a:pPr algn="just">
              <a:buFontTx/>
              <a:buNone/>
            </a:pPr>
            <a:endParaRPr lang="pt-PT" sz="1200" dirty="0" smtClean="0">
              <a:latin typeface="Futura Lt BT"/>
              <a:cs typeface="Tahoma" pitchFamily="34" charset="0"/>
            </a:endParaRPr>
          </a:p>
          <a:p>
            <a:pPr algn="just"/>
            <a:r>
              <a:rPr lang="pt-PT" sz="2400" dirty="0" smtClean="0">
                <a:latin typeface="Futura Lt BT"/>
                <a:cs typeface="Tahoma" pitchFamily="34" charset="0"/>
              </a:rPr>
              <a:t>A more </a:t>
            </a:r>
            <a:r>
              <a:rPr lang="pt-PT" sz="2400" dirty="0" err="1" smtClean="0">
                <a:latin typeface="Futura Lt BT"/>
                <a:cs typeface="Tahoma" pitchFamily="34" charset="0"/>
              </a:rPr>
              <a:t>expensive</a:t>
            </a:r>
            <a:r>
              <a:rPr lang="pt-PT" sz="2400" dirty="0" smtClean="0">
                <a:latin typeface="Futura Lt BT"/>
                <a:cs typeface="Tahoma" pitchFamily="34" charset="0"/>
              </a:rPr>
              <a:t> </a:t>
            </a:r>
            <a:r>
              <a:rPr lang="pt-PT" sz="2400" dirty="0" err="1" smtClean="0">
                <a:latin typeface="Futura Lt BT"/>
                <a:cs typeface="Tahoma" pitchFamily="34" charset="0"/>
              </a:rPr>
              <a:t>cost</a:t>
            </a:r>
            <a:r>
              <a:rPr lang="pt-PT" sz="2400" dirty="0" smtClean="0">
                <a:latin typeface="Futura Lt BT"/>
                <a:cs typeface="Tahoma" pitchFamily="34" charset="0"/>
              </a:rPr>
              <a:t> </a:t>
            </a:r>
            <a:r>
              <a:rPr lang="pt-PT" sz="2400" dirty="0" err="1" smtClean="0">
                <a:latin typeface="Futura Lt BT"/>
                <a:cs typeface="Tahoma" pitchFamily="34" charset="0"/>
              </a:rPr>
              <a:t>of</a:t>
            </a:r>
            <a:r>
              <a:rPr lang="pt-PT" sz="2400" dirty="0" smtClean="0">
                <a:latin typeface="Futura Lt BT"/>
                <a:cs typeface="Tahoma" pitchFamily="34" charset="0"/>
              </a:rPr>
              <a:t> </a:t>
            </a:r>
            <a:r>
              <a:rPr lang="pt-PT" sz="2400" dirty="0" err="1" smtClean="0">
                <a:latin typeface="Futura Lt BT"/>
                <a:cs typeface="Tahoma" pitchFamily="34" charset="0"/>
              </a:rPr>
              <a:t>living</a:t>
            </a:r>
            <a:endParaRPr lang="pt-PT" sz="2400" dirty="0" smtClean="0">
              <a:latin typeface="Futura Lt BT"/>
              <a:cs typeface="Tahoma" pitchFamily="34" charset="0"/>
            </a:endParaRPr>
          </a:p>
          <a:p>
            <a:pPr algn="just">
              <a:buFontTx/>
              <a:buNone/>
            </a:pPr>
            <a:endParaRPr lang="pt-PT" sz="1200" dirty="0" smtClean="0">
              <a:latin typeface="Futura Lt BT"/>
              <a:cs typeface="Tahoma" pitchFamily="34" charset="0"/>
            </a:endParaRPr>
          </a:p>
          <a:p>
            <a:pPr marL="342900" lvl="1" indent="-342900" algn="just">
              <a:buFontTx/>
              <a:buChar char="•"/>
            </a:pPr>
            <a:r>
              <a:rPr lang="pt-PT" sz="2400" dirty="0" err="1" smtClean="0">
                <a:latin typeface="Futura Lt BT"/>
                <a:cs typeface="Tahoma" pitchFamily="34" charset="0"/>
              </a:rPr>
              <a:t>The</a:t>
            </a:r>
            <a:r>
              <a:rPr lang="pt-PT" sz="2400" dirty="0" smtClean="0">
                <a:latin typeface="Futura Lt BT"/>
                <a:cs typeface="Tahoma" pitchFamily="34" charset="0"/>
              </a:rPr>
              <a:t> non-</a:t>
            </a:r>
            <a:r>
              <a:rPr lang="pt-PT" sz="2400" dirty="0" err="1" smtClean="0">
                <a:latin typeface="Futura Lt BT"/>
                <a:cs typeface="Tahoma" pitchFamily="34" charset="0"/>
              </a:rPr>
              <a:t>registered</a:t>
            </a:r>
            <a:r>
              <a:rPr lang="pt-PT" sz="2400" dirty="0" smtClean="0">
                <a:latin typeface="Futura Lt BT"/>
                <a:cs typeface="Tahoma" pitchFamily="34" charset="0"/>
              </a:rPr>
              <a:t> </a:t>
            </a:r>
            <a:r>
              <a:rPr lang="pt-PT" sz="2400" dirty="0" err="1" smtClean="0">
                <a:latin typeface="Futura Lt BT"/>
                <a:cs typeface="Tahoma" pitchFamily="34" charset="0"/>
              </a:rPr>
              <a:t>economy</a:t>
            </a:r>
            <a:r>
              <a:rPr lang="pt-PT" sz="2400" dirty="0" smtClean="0">
                <a:latin typeface="Futura Lt BT"/>
                <a:cs typeface="Tahoma" pitchFamily="34" charset="0"/>
              </a:rPr>
              <a:t> - </a:t>
            </a:r>
            <a:r>
              <a:rPr lang="en-US" sz="2400" dirty="0" smtClean="0">
                <a:latin typeface="Futura Lt BT"/>
                <a:cs typeface="Tahoma" pitchFamily="34" charset="0"/>
              </a:rPr>
              <a:t>25,4% of GDP in 2011 (OBEGEF, FEP, 2011), comparing to 9,4% of GDP in 1970</a:t>
            </a:r>
            <a:endParaRPr lang="pt-PT" sz="2400" dirty="0" smtClean="0">
              <a:latin typeface="Futura Lt BT"/>
              <a:cs typeface="Tahoma" pitchFamily="34" charset="0"/>
            </a:endParaRPr>
          </a:p>
          <a:p>
            <a:endParaRPr lang="pt-PT" sz="2400" dirty="0" smtClean="0">
              <a:latin typeface="Tahoma" pitchFamily="34" charset="0"/>
              <a:cs typeface="Tahoma" pitchFamily="34" charset="0"/>
            </a:endParaRPr>
          </a:p>
          <a:p>
            <a:pPr>
              <a:buFontTx/>
              <a:buNone/>
            </a:pPr>
            <a:endParaRPr lang="pt-PT" sz="2400" dirty="0" smtClean="0"/>
          </a:p>
          <a:p>
            <a:pPr>
              <a:buFontTx/>
              <a:buNone/>
            </a:pPr>
            <a:endParaRPr lang="pt-PT" sz="2400" dirty="0" smtClean="0"/>
          </a:p>
          <a:p>
            <a:pPr>
              <a:buFontTx/>
              <a:buNone/>
            </a:pPr>
            <a:endParaRPr lang="pt-PT" sz="2400" dirty="0" smtClean="0"/>
          </a:p>
          <a:p>
            <a:endParaRPr lang="pt-PT" sz="2400" dirty="0" smtClean="0"/>
          </a:p>
        </p:txBody>
      </p:sp>
      <p:pic>
        <p:nvPicPr>
          <p:cNvPr id="21508" name="Picture 7" descr="Logo EAPN portugal COR"/>
          <p:cNvPicPr>
            <a:picLocks noChangeAspect="1" noChangeArrowheads="1"/>
          </p:cNvPicPr>
          <p:nvPr/>
        </p:nvPicPr>
        <p:blipFill>
          <a:blip r:embed="rId3" cstate="print"/>
          <a:srcRect/>
          <a:stretch>
            <a:fillRect/>
          </a:stretch>
        </p:blipFill>
        <p:spPr bwMode="auto">
          <a:xfrm>
            <a:off x="7610475" y="0"/>
            <a:ext cx="1533525" cy="1700213"/>
          </a:xfrm>
          <a:prstGeom prst="rect">
            <a:avLst/>
          </a:prstGeom>
          <a:noFill/>
          <a:ln w="9525">
            <a:noFill/>
            <a:miter lim="800000"/>
            <a:headEnd/>
            <a:tailEnd/>
          </a:ln>
        </p:spPr>
      </p:pic>
      <p:sp>
        <p:nvSpPr>
          <p:cNvPr id="21509"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6" descr="Elemento Logos EAPN portugal_2"/>
          <p:cNvPicPr>
            <a:picLocks noChangeAspect="1" noChangeArrowheads="1"/>
          </p:cNvPicPr>
          <p:nvPr/>
        </p:nvPicPr>
        <p:blipFill>
          <a:blip r:embed="rId2" cstate="print">
            <a:lum bright="86000"/>
            <a:grayscl/>
          </a:blip>
          <a:srcRect/>
          <a:stretch>
            <a:fillRect/>
          </a:stretch>
        </p:blipFill>
        <p:spPr bwMode="auto">
          <a:xfrm>
            <a:off x="-36513" y="-26988"/>
            <a:ext cx="7308851" cy="6858001"/>
          </a:xfrm>
          <a:prstGeom prst="rect">
            <a:avLst/>
          </a:prstGeom>
          <a:noFill/>
          <a:ln w="9525">
            <a:noFill/>
            <a:miter lim="800000"/>
            <a:headEnd/>
            <a:tailEnd/>
          </a:ln>
        </p:spPr>
      </p:pic>
      <p:sp>
        <p:nvSpPr>
          <p:cNvPr id="25602" name="Rectangle 2"/>
          <p:cNvSpPr>
            <a:spLocks noGrp="1" noChangeArrowheads="1"/>
          </p:cNvSpPr>
          <p:nvPr>
            <p:ph type="title"/>
          </p:nvPr>
        </p:nvSpPr>
        <p:spPr>
          <a:xfrm>
            <a:off x="457200" y="908050"/>
            <a:ext cx="8229600" cy="509588"/>
          </a:xfrm>
        </p:spPr>
        <p:txBody>
          <a:bodyPr/>
          <a:lstStyle/>
          <a:p>
            <a:pPr algn="l"/>
            <a:r>
              <a:rPr lang="pt-PT" sz="2800" b="1" dirty="0" err="1" smtClean="0">
                <a:solidFill>
                  <a:srgbClr val="005E8A"/>
                </a:solidFill>
                <a:latin typeface="Futura Lt BT"/>
              </a:rPr>
              <a:t>Poverty</a:t>
            </a:r>
            <a:r>
              <a:rPr lang="pt-PT" sz="2800" b="1" dirty="0" smtClean="0">
                <a:solidFill>
                  <a:srgbClr val="005E8A"/>
                </a:solidFill>
                <a:latin typeface="Futura Lt BT"/>
              </a:rPr>
              <a:t> </a:t>
            </a:r>
            <a:r>
              <a:rPr lang="pt-PT" sz="2800" b="1" dirty="0" err="1" smtClean="0">
                <a:solidFill>
                  <a:srgbClr val="005E8A"/>
                </a:solidFill>
                <a:latin typeface="Futura Lt BT"/>
              </a:rPr>
              <a:t>today</a:t>
            </a:r>
            <a:r>
              <a:rPr lang="pt-PT" sz="2800" b="1" dirty="0" smtClean="0">
                <a:solidFill>
                  <a:srgbClr val="005E8A"/>
                </a:solidFill>
                <a:latin typeface="Futura Lt BT"/>
              </a:rPr>
              <a:t> in Portugal</a:t>
            </a:r>
            <a:endParaRPr lang="pt-PT" sz="2800" b="1" dirty="0" smtClean="0">
              <a:solidFill>
                <a:srgbClr val="005E8A"/>
              </a:solidFill>
              <a:latin typeface="Futura Hv BT"/>
            </a:endParaRPr>
          </a:p>
        </p:txBody>
      </p:sp>
      <p:sp>
        <p:nvSpPr>
          <p:cNvPr id="25603" name="Rectangle 3"/>
          <p:cNvSpPr>
            <a:spLocks noGrp="1" noChangeArrowheads="1"/>
          </p:cNvSpPr>
          <p:nvPr>
            <p:ph type="body" idx="1"/>
          </p:nvPr>
        </p:nvSpPr>
        <p:spPr>
          <a:xfrm>
            <a:off x="468313" y="1700213"/>
            <a:ext cx="8675687" cy="576262"/>
          </a:xfrm>
        </p:spPr>
        <p:txBody>
          <a:bodyPr/>
          <a:lstStyle/>
          <a:p>
            <a:pPr>
              <a:buFontTx/>
              <a:buNone/>
            </a:pPr>
            <a:r>
              <a:rPr lang="en-US" sz="2400" b="1" smtClean="0">
                <a:solidFill>
                  <a:srgbClr val="68004F"/>
                </a:solidFill>
              </a:rPr>
              <a:t>Risk of Poverty Threshold (2004 - 2010)</a:t>
            </a:r>
            <a:r>
              <a:rPr lang="pt-PT" sz="2400" smtClean="0">
                <a:solidFill>
                  <a:srgbClr val="68004F"/>
                </a:solidFill>
              </a:rPr>
              <a:t> - </a:t>
            </a:r>
            <a:r>
              <a:rPr lang="en-US" sz="2400" b="1" smtClean="0">
                <a:solidFill>
                  <a:srgbClr val="68004F"/>
                </a:solidFill>
              </a:rPr>
              <a:t>INE</a:t>
            </a:r>
            <a:endParaRPr lang="pt-PT" sz="2400" smtClean="0">
              <a:solidFill>
                <a:srgbClr val="68004F"/>
              </a:solidFill>
            </a:endParaRPr>
          </a:p>
          <a:p>
            <a:pPr>
              <a:buFontTx/>
              <a:buNone/>
            </a:pPr>
            <a:endParaRPr lang="pt-PT" sz="2400" smtClean="0"/>
          </a:p>
          <a:p>
            <a:pPr>
              <a:buFontTx/>
              <a:buNone/>
            </a:pPr>
            <a:endParaRPr lang="pt-PT" sz="2400" smtClean="0"/>
          </a:p>
          <a:p>
            <a:endParaRPr lang="pt-PT" sz="2400" smtClean="0"/>
          </a:p>
        </p:txBody>
      </p:sp>
      <p:pic>
        <p:nvPicPr>
          <p:cNvPr id="25604" name="Picture 7" descr="Logo EAPN portugal COR"/>
          <p:cNvPicPr>
            <a:picLocks noChangeAspect="1" noChangeArrowheads="1"/>
          </p:cNvPicPr>
          <p:nvPr/>
        </p:nvPicPr>
        <p:blipFill>
          <a:blip r:embed="rId3" cstate="print"/>
          <a:srcRect/>
          <a:stretch>
            <a:fillRect/>
          </a:stretch>
        </p:blipFill>
        <p:spPr bwMode="auto">
          <a:xfrm>
            <a:off x="7610475" y="0"/>
            <a:ext cx="1533525" cy="1700213"/>
          </a:xfrm>
          <a:prstGeom prst="rect">
            <a:avLst/>
          </a:prstGeom>
          <a:noFill/>
          <a:ln w="9525">
            <a:noFill/>
            <a:miter lim="800000"/>
            <a:headEnd/>
            <a:tailEnd/>
          </a:ln>
        </p:spPr>
      </p:pic>
      <p:sp>
        <p:nvSpPr>
          <p:cNvPr id="25605"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
        <p:nvSpPr>
          <p:cNvPr id="25606" name="CaixaDeTexto 7"/>
          <p:cNvSpPr txBox="1">
            <a:spLocks noChangeArrowheads="1"/>
          </p:cNvSpPr>
          <p:nvPr/>
        </p:nvSpPr>
        <p:spPr bwMode="auto">
          <a:xfrm>
            <a:off x="7812088" y="2462213"/>
            <a:ext cx="1152525" cy="246062"/>
          </a:xfrm>
          <a:prstGeom prst="rect">
            <a:avLst/>
          </a:prstGeom>
          <a:noFill/>
          <a:ln w="9525">
            <a:noFill/>
            <a:miter lim="800000"/>
            <a:headEnd/>
            <a:tailEnd/>
          </a:ln>
        </p:spPr>
        <p:txBody>
          <a:bodyPr>
            <a:spAutoFit/>
          </a:bodyPr>
          <a:lstStyle/>
          <a:p>
            <a:r>
              <a:rPr lang="pt-PT" sz="1000" b="1">
                <a:latin typeface="Tahoma" pitchFamily="34" charset="0"/>
                <a:cs typeface="Tahoma" pitchFamily="34" charset="0"/>
              </a:rPr>
              <a:t>Unit: Euros</a:t>
            </a:r>
            <a:endParaRPr lang="pt-PT" sz="1000">
              <a:latin typeface="Tahoma" pitchFamily="34" charset="0"/>
              <a:cs typeface="Tahoma" pitchFamily="34" charset="0"/>
            </a:endParaRPr>
          </a:p>
        </p:txBody>
      </p:sp>
      <p:sp>
        <p:nvSpPr>
          <p:cNvPr id="25607" name="CaixaDeTexto 8"/>
          <p:cNvSpPr txBox="1">
            <a:spLocks noChangeArrowheads="1"/>
          </p:cNvSpPr>
          <p:nvPr/>
        </p:nvSpPr>
        <p:spPr bwMode="auto">
          <a:xfrm>
            <a:off x="395288" y="5281613"/>
            <a:ext cx="1655762" cy="554037"/>
          </a:xfrm>
          <a:prstGeom prst="rect">
            <a:avLst/>
          </a:prstGeom>
          <a:noFill/>
          <a:ln w="9525">
            <a:noFill/>
            <a:miter lim="800000"/>
            <a:headEnd/>
            <a:tailEnd/>
          </a:ln>
        </p:spPr>
        <p:txBody>
          <a:bodyPr>
            <a:spAutoFit/>
          </a:bodyPr>
          <a:lstStyle/>
          <a:p>
            <a:r>
              <a:rPr lang="pt-PT" sz="1200" b="1">
                <a:latin typeface="Tahoma" pitchFamily="34" charset="0"/>
                <a:cs typeface="Tahoma" pitchFamily="34" charset="0"/>
              </a:rPr>
              <a:t>P</a:t>
            </a:r>
            <a:r>
              <a:rPr lang="pt-PT" sz="1200" b="1" baseline="-25000">
                <a:latin typeface="Tahoma" pitchFamily="34" charset="0"/>
                <a:cs typeface="Tahoma" pitchFamily="34" charset="0"/>
              </a:rPr>
              <a:t>o</a:t>
            </a:r>
            <a:r>
              <a:rPr lang="pt-PT" sz="1200" b="1">
                <a:latin typeface="Tahoma" pitchFamily="34" charset="0"/>
                <a:cs typeface="Tahoma" pitchFamily="34" charset="0"/>
              </a:rPr>
              <a:t> – Interim Value</a:t>
            </a:r>
          </a:p>
          <a:p>
            <a:endParaRPr lang="pt-PT"/>
          </a:p>
        </p:txBody>
      </p:sp>
      <p:graphicFrame>
        <p:nvGraphicFramePr>
          <p:cNvPr id="13" name="Tabela 12"/>
          <p:cNvGraphicFramePr>
            <a:graphicFrameLocks noGrp="1"/>
          </p:cNvGraphicFramePr>
          <p:nvPr/>
        </p:nvGraphicFramePr>
        <p:xfrm>
          <a:off x="468313" y="2781300"/>
          <a:ext cx="8137525" cy="2374901"/>
        </p:xfrm>
        <a:graphic>
          <a:graphicData uri="http://schemas.openxmlformats.org/drawingml/2006/table">
            <a:tbl>
              <a:tblPr/>
              <a:tblGrid>
                <a:gridCol w="2016125"/>
                <a:gridCol w="647700"/>
                <a:gridCol w="576262"/>
                <a:gridCol w="792163"/>
                <a:gridCol w="863600"/>
                <a:gridCol w="792162"/>
                <a:gridCol w="792163"/>
                <a:gridCol w="865187"/>
                <a:gridCol w="792163"/>
              </a:tblGrid>
              <a:tr h="847725">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Reference year </a:t>
                      </a:r>
                      <a:endParaRPr kumimoji="0" lang="pt-PT" sz="1200" b="1" i="0" u="none" strike="noStrike" cap="none" normalizeH="0" baseline="0" smtClean="0">
                        <a:ln>
                          <a:noFill/>
                        </a:ln>
                        <a:solidFill>
                          <a:srgbClr val="FFFFFF"/>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2003</a:t>
                      </a:r>
                      <a:endParaRPr kumimoji="0" lang="pt-PT" sz="1200" b="1" i="0" u="none" strike="noStrike" cap="none" normalizeH="0" baseline="0" smtClean="0">
                        <a:ln>
                          <a:noFill/>
                        </a:ln>
                        <a:solidFill>
                          <a:srgbClr val="FFFFFF"/>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2004</a:t>
                      </a:r>
                      <a:endParaRPr kumimoji="0" lang="pt-PT" sz="1200" b="1" i="0" u="none" strike="noStrike" cap="none" normalizeH="0" baseline="0" smtClean="0">
                        <a:ln>
                          <a:noFill/>
                        </a:ln>
                        <a:solidFill>
                          <a:srgbClr val="FFFFFF"/>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2005</a:t>
                      </a:r>
                      <a:endParaRPr kumimoji="0" lang="pt-PT" sz="1200" b="1" i="0" u="none" strike="noStrike" cap="none" normalizeH="0" baseline="0" smtClean="0">
                        <a:ln>
                          <a:noFill/>
                        </a:ln>
                        <a:solidFill>
                          <a:srgbClr val="FFFFFF"/>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2006</a:t>
                      </a:r>
                      <a:endParaRPr kumimoji="0" lang="pt-PT" sz="1200" b="1" i="0" u="none" strike="noStrike" cap="none" normalizeH="0" baseline="0" smtClean="0">
                        <a:ln>
                          <a:noFill/>
                        </a:ln>
                        <a:solidFill>
                          <a:srgbClr val="FFFFFF"/>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2007</a:t>
                      </a:r>
                      <a:endParaRPr kumimoji="0" lang="pt-PT" sz="1200" b="1" i="0" u="none" strike="noStrike" cap="none" normalizeH="0" baseline="0" smtClean="0">
                        <a:ln>
                          <a:noFill/>
                        </a:ln>
                        <a:solidFill>
                          <a:srgbClr val="FFFFFF"/>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2008</a:t>
                      </a:r>
                      <a:endParaRPr kumimoji="0" lang="pt-PT" sz="1200" b="1" i="0" u="none" strike="noStrike" cap="none" normalizeH="0" baseline="0" smtClean="0">
                        <a:ln>
                          <a:noFill/>
                        </a:ln>
                        <a:solidFill>
                          <a:srgbClr val="FFFFFF"/>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2009</a:t>
                      </a:r>
                      <a:endParaRPr kumimoji="0" lang="pt-PT" sz="1200" b="1" i="0" u="none" strike="noStrike" cap="none" normalizeH="0" baseline="0" smtClean="0">
                        <a:ln>
                          <a:noFill/>
                        </a:ln>
                        <a:solidFill>
                          <a:srgbClr val="FFFFFF"/>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2010</a:t>
                      </a:r>
                      <a:endParaRPr kumimoji="0" lang="pt-PT" sz="1200" b="1" i="0" u="none" strike="noStrike" cap="none" normalizeH="0" baseline="0" smtClean="0">
                        <a:ln>
                          <a:noFill/>
                        </a:ln>
                        <a:solidFill>
                          <a:srgbClr val="FFFFFF"/>
                        </a:solidFill>
                        <a:effectLst/>
                        <a:latin typeface="Tahoma" pitchFamily="34" charset="0"/>
                        <a:ea typeface="Times New Roman" pitchFamily="18" charset="0"/>
                        <a:cs typeface="Tahoma" pitchFamily="34"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(Po)</a:t>
                      </a:r>
                      <a:endParaRPr kumimoji="0" lang="pt-PT" sz="1200" b="1" i="0" u="none" strike="noStrike" cap="none" normalizeH="0" baseline="0" smtClean="0">
                        <a:ln>
                          <a:noFill/>
                        </a:ln>
                        <a:solidFill>
                          <a:srgbClr val="FFFFFF"/>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76358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200" b="0" i="0" u="none" strike="noStrike" cap="none" normalizeH="0" baseline="0" smtClean="0">
                        <a:ln>
                          <a:noFill/>
                        </a:ln>
                        <a:solidFill>
                          <a:srgbClr val="000036"/>
                        </a:solidFill>
                        <a:effectLst/>
                        <a:latin typeface="Tahoma" pitchFamily="34" charset="0"/>
                        <a:ea typeface="Times New Roman" pitchFamily="18" charset="0"/>
                        <a:cs typeface="Tahoma" pitchFamily="34"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36"/>
                          </a:solidFill>
                          <a:effectLst/>
                          <a:latin typeface="Tahoma" pitchFamily="34" charset="0"/>
                          <a:ea typeface="Times New Roman" pitchFamily="18" charset="0"/>
                          <a:cs typeface="Tahoma" pitchFamily="34" charset="0"/>
                        </a:rPr>
                        <a:t>Risk of poverty threshold- annual (€)</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36"/>
                          </a:solidFill>
                          <a:effectLst/>
                          <a:latin typeface="Tahoma" pitchFamily="34" charset="0"/>
                          <a:ea typeface="Times New Roman" pitchFamily="18" charset="0"/>
                          <a:cs typeface="Tahoma" pitchFamily="34" charset="0"/>
                        </a:rPr>
                        <a:t>4149</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36"/>
                          </a:solidFill>
                          <a:effectLst/>
                          <a:latin typeface="Tahoma" pitchFamily="34" charset="0"/>
                          <a:ea typeface="Times New Roman" pitchFamily="18" charset="0"/>
                          <a:cs typeface="Tahoma" pitchFamily="34" charset="0"/>
                        </a:rPr>
                        <a:t>4317</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36"/>
                          </a:solidFill>
                          <a:effectLst/>
                          <a:latin typeface="Tahoma" pitchFamily="34" charset="0"/>
                          <a:ea typeface="Times New Roman" pitchFamily="18" charset="0"/>
                          <a:cs typeface="Tahoma" pitchFamily="34" charset="0"/>
                        </a:rPr>
                        <a:t>4386</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36"/>
                          </a:solidFill>
                          <a:effectLst/>
                          <a:latin typeface="Tahoma" pitchFamily="34" charset="0"/>
                          <a:ea typeface="Times New Roman" pitchFamily="18" charset="0"/>
                          <a:cs typeface="Tahoma" pitchFamily="34" charset="0"/>
                        </a:rPr>
                        <a:t>4544</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36"/>
                          </a:solidFill>
                          <a:effectLst/>
                          <a:latin typeface="Tahoma" pitchFamily="34" charset="0"/>
                          <a:ea typeface="Times New Roman" pitchFamily="18" charset="0"/>
                          <a:cs typeface="Tahoma" pitchFamily="34" charset="0"/>
                        </a:rPr>
                        <a:t>4886</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36"/>
                          </a:solidFill>
                          <a:effectLst/>
                          <a:latin typeface="Tahoma" pitchFamily="34" charset="0"/>
                          <a:ea typeface="Times New Roman" pitchFamily="18" charset="0"/>
                          <a:cs typeface="Tahoma" pitchFamily="34" charset="0"/>
                        </a:rPr>
                        <a:t>4969</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36"/>
                          </a:solidFill>
                          <a:effectLst/>
                          <a:latin typeface="Tahoma" pitchFamily="34" charset="0"/>
                          <a:ea typeface="Times New Roman" pitchFamily="18" charset="0"/>
                          <a:cs typeface="Tahoma" pitchFamily="34" charset="0"/>
                        </a:rPr>
                        <a:t>5207</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36"/>
                          </a:solidFill>
                          <a:effectLst/>
                          <a:latin typeface="Tahoma" pitchFamily="34" charset="0"/>
                          <a:ea typeface="Times New Roman" pitchFamily="18" charset="0"/>
                          <a:cs typeface="Tahoma" pitchFamily="34" charset="0"/>
                        </a:rPr>
                        <a:t>5046</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7635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EU-SILC</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2004</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2005</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2006</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2007</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2008</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2009</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2010</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2011</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000036"/>
                          </a:solidFill>
                          <a:effectLst/>
                          <a:latin typeface="Tahoma" pitchFamily="34" charset="0"/>
                          <a:ea typeface="Times New Roman" pitchFamily="18" charset="0"/>
                          <a:cs typeface="Tahoma" pitchFamily="34" charset="0"/>
                        </a:rPr>
                        <a:t>(Po)</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bl>
          </a:graphicData>
        </a:graphic>
      </p:graphicFrame>
      <p:sp>
        <p:nvSpPr>
          <p:cNvPr id="25650" name="CaixaDeTexto 13"/>
          <p:cNvSpPr txBox="1">
            <a:spLocks noChangeArrowheads="1"/>
          </p:cNvSpPr>
          <p:nvPr/>
        </p:nvSpPr>
        <p:spPr bwMode="auto">
          <a:xfrm>
            <a:off x="6364288" y="5300663"/>
            <a:ext cx="2384425" cy="246062"/>
          </a:xfrm>
          <a:prstGeom prst="rect">
            <a:avLst/>
          </a:prstGeom>
          <a:noFill/>
          <a:ln w="9525">
            <a:noFill/>
            <a:miter lim="800000"/>
            <a:headEnd/>
            <a:tailEnd/>
          </a:ln>
        </p:spPr>
        <p:txBody>
          <a:bodyPr wrap="none">
            <a:spAutoFit/>
          </a:bodyPr>
          <a:lstStyle/>
          <a:p>
            <a:r>
              <a:rPr lang="pt-PT" sz="1000" b="1">
                <a:solidFill>
                  <a:srgbClr val="005E8A"/>
                </a:solidFill>
                <a:latin typeface="Tahoma" pitchFamily="34" charset="0"/>
                <a:cs typeface="Tahoma" pitchFamily="34" charset="0"/>
              </a:rPr>
              <a:t>EU-SILC: </a:t>
            </a:r>
            <a:r>
              <a:rPr lang="en-US" sz="1000" b="1">
                <a:solidFill>
                  <a:srgbClr val="005E8A"/>
                </a:solidFill>
                <a:latin typeface="Tahoma" pitchFamily="34" charset="0"/>
                <a:cs typeface="Tahoma" pitchFamily="34" charset="0"/>
              </a:rPr>
              <a:t>Living Conditions Survey</a:t>
            </a:r>
            <a:endParaRPr lang="pt-PT" sz="1000" b="1">
              <a:solidFill>
                <a:srgbClr val="005E8A"/>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6" descr="Elemento Logos EAPN portugal_2"/>
          <p:cNvPicPr>
            <a:picLocks noChangeAspect="1" noChangeArrowheads="1"/>
          </p:cNvPicPr>
          <p:nvPr/>
        </p:nvPicPr>
        <p:blipFill>
          <a:blip r:embed="rId2" cstate="print">
            <a:lum bright="86000"/>
            <a:grayscl/>
          </a:blip>
          <a:srcRect/>
          <a:stretch>
            <a:fillRect/>
          </a:stretch>
        </p:blipFill>
        <p:spPr bwMode="auto">
          <a:xfrm>
            <a:off x="-36513" y="-26988"/>
            <a:ext cx="7308851" cy="6858001"/>
          </a:xfrm>
          <a:prstGeom prst="rect">
            <a:avLst/>
          </a:prstGeom>
          <a:noFill/>
          <a:ln w="9525">
            <a:noFill/>
            <a:miter lim="800000"/>
            <a:headEnd/>
            <a:tailEnd/>
          </a:ln>
        </p:spPr>
      </p:pic>
      <p:sp>
        <p:nvSpPr>
          <p:cNvPr id="26626" name="Rectangle 2"/>
          <p:cNvSpPr>
            <a:spLocks noGrp="1" noChangeArrowheads="1"/>
          </p:cNvSpPr>
          <p:nvPr>
            <p:ph type="title"/>
          </p:nvPr>
        </p:nvSpPr>
        <p:spPr>
          <a:xfrm>
            <a:off x="457200" y="765175"/>
            <a:ext cx="8229600" cy="509588"/>
          </a:xfrm>
        </p:spPr>
        <p:txBody>
          <a:bodyPr/>
          <a:lstStyle/>
          <a:p>
            <a:pPr algn="l"/>
            <a:r>
              <a:rPr lang="pt-PT" sz="2800" b="1" dirty="0" err="1" smtClean="0">
                <a:solidFill>
                  <a:srgbClr val="005E8A"/>
                </a:solidFill>
                <a:latin typeface="Futura Lt BT"/>
              </a:rPr>
              <a:t>Poverty</a:t>
            </a:r>
            <a:r>
              <a:rPr lang="pt-PT" sz="2800" b="1" dirty="0" smtClean="0">
                <a:solidFill>
                  <a:srgbClr val="005E8A"/>
                </a:solidFill>
                <a:latin typeface="Futura Lt BT"/>
              </a:rPr>
              <a:t> </a:t>
            </a:r>
            <a:r>
              <a:rPr lang="pt-PT" sz="2800" b="1" dirty="0" err="1" smtClean="0">
                <a:solidFill>
                  <a:srgbClr val="005E8A"/>
                </a:solidFill>
                <a:latin typeface="Futura Lt BT"/>
              </a:rPr>
              <a:t>today</a:t>
            </a:r>
            <a:r>
              <a:rPr lang="pt-PT" sz="2800" b="1" dirty="0" smtClean="0">
                <a:solidFill>
                  <a:srgbClr val="005E8A"/>
                </a:solidFill>
                <a:latin typeface="Futura Lt BT"/>
              </a:rPr>
              <a:t> in Portugal</a:t>
            </a:r>
            <a:endParaRPr lang="pt-PT" sz="2800" b="1" dirty="0" smtClean="0">
              <a:solidFill>
                <a:srgbClr val="005E8A"/>
              </a:solidFill>
              <a:latin typeface="Futura Hv BT"/>
            </a:endParaRPr>
          </a:p>
        </p:txBody>
      </p:sp>
      <p:sp>
        <p:nvSpPr>
          <p:cNvPr id="26627" name="Rectangle 3"/>
          <p:cNvSpPr>
            <a:spLocks noGrp="1" noChangeArrowheads="1"/>
          </p:cNvSpPr>
          <p:nvPr>
            <p:ph type="body" idx="1"/>
          </p:nvPr>
        </p:nvSpPr>
        <p:spPr>
          <a:xfrm>
            <a:off x="250825" y="1412875"/>
            <a:ext cx="7489825" cy="576263"/>
          </a:xfrm>
        </p:spPr>
        <p:txBody>
          <a:bodyPr/>
          <a:lstStyle/>
          <a:p>
            <a:pPr>
              <a:buFontTx/>
              <a:buNone/>
            </a:pPr>
            <a:r>
              <a:rPr lang="pt-PT" sz="1600" b="1" dirty="0" err="1" smtClean="0">
                <a:solidFill>
                  <a:srgbClr val="68004F"/>
                </a:solidFill>
              </a:rPr>
              <a:t>Poverty</a:t>
            </a:r>
            <a:r>
              <a:rPr lang="pt-PT" sz="1600" b="1" dirty="0" smtClean="0">
                <a:solidFill>
                  <a:srgbClr val="68004F"/>
                </a:solidFill>
              </a:rPr>
              <a:t> </a:t>
            </a:r>
            <a:r>
              <a:rPr lang="pt-PT" sz="1600" b="1" dirty="0" err="1" smtClean="0">
                <a:solidFill>
                  <a:srgbClr val="68004F"/>
                </a:solidFill>
              </a:rPr>
              <a:t>and</a:t>
            </a:r>
            <a:r>
              <a:rPr lang="pt-PT" sz="1600" b="1" dirty="0" smtClean="0">
                <a:solidFill>
                  <a:srgbClr val="68004F"/>
                </a:solidFill>
              </a:rPr>
              <a:t> </a:t>
            </a:r>
            <a:r>
              <a:rPr lang="pt-PT" sz="1600" b="1" dirty="0" err="1" smtClean="0">
                <a:solidFill>
                  <a:srgbClr val="68004F"/>
                </a:solidFill>
              </a:rPr>
              <a:t>income</a:t>
            </a:r>
            <a:r>
              <a:rPr lang="pt-PT" sz="1600" b="1" dirty="0" smtClean="0">
                <a:solidFill>
                  <a:srgbClr val="68004F"/>
                </a:solidFill>
              </a:rPr>
              <a:t> </a:t>
            </a:r>
            <a:r>
              <a:rPr lang="pt-PT" sz="1600" b="1" dirty="0" err="1" smtClean="0">
                <a:solidFill>
                  <a:srgbClr val="68004F"/>
                </a:solidFill>
              </a:rPr>
              <a:t>inequality</a:t>
            </a:r>
            <a:r>
              <a:rPr lang="pt-PT" sz="1600" b="1" dirty="0" smtClean="0">
                <a:solidFill>
                  <a:srgbClr val="68004F"/>
                </a:solidFill>
              </a:rPr>
              <a:t> </a:t>
            </a:r>
            <a:r>
              <a:rPr lang="pt-PT" sz="1600" b="1" dirty="0" err="1" smtClean="0">
                <a:solidFill>
                  <a:srgbClr val="68004F"/>
                </a:solidFill>
              </a:rPr>
              <a:t>indicators</a:t>
            </a:r>
            <a:r>
              <a:rPr lang="pt-PT" sz="1600" b="1" dirty="0" smtClean="0">
                <a:solidFill>
                  <a:srgbClr val="68004F"/>
                </a:solidFill>
              </a:rPr>
              <a:t> , Portugal, EU-SILC 2008-2011</a:t>
            </a:r>
            <a:endParaRPr lang="pt-PT" sz="1600" dirty="0" smtClean="0">
              <a:solidFill>
                <a:srgbClr val="68004F"/>
              </a:solidFill>
            </a:endParaRPr>
          </a:p>
          <a:p>
            <a:pPr>
              <a:buFontTx/>
              <a:buNone/>
            </a:pPr>
            <a:endParaRPr lang="pt-PT" sz="2400" dirty="0" smtClean="0"/>
          </a:p>
          <a:p>
            <a:endParaRPr lang="pt-PT" sz="2400" dirty="0" smtClean="0"/>
          </a:p>
        </p:txBody>
      </p:sp>
      <p:pic>
        <p:nvPicPr>
          <p:cNvPr id="26628" name="Picture 7" descr="Logo EAPN portugal COR"/>
          <p:cNvPicPr>
            <a:picLocks noChangeAspect="1" noChangeArrowheads="1"/>
          </p:cNvPicPr>
          <p:nvPr/>
        </p:nvPicPr>
        <p:blipFill>
          <a:blip r:embed="rId3" cstate="print"/>
          <a:srcRect/>
          <a:stretch>
            <a:fillRect/>
          </a:stretch>
        </p:blipFill>
        <p:spPr bwMode="auto">
          <a:xfrm>
            <a:off x="7610475" y="0"/>
            <a:ext cx="1533525" cy="1700213"/>
          </a:xfrm>
          <a:prstGeom prst="rect">
            <a:avLst/>
          </a:prstGeom>
          <a:noFill/>
          <a:ln w="9525">
            <a:noFill/>
            <a:miter lim="800000"/>
            <a:headEnd/>
            <a:tailEnd/>
          </a:ln>
        </p:spPr>
      </p:pic>
      <p:sp>
        <p:nvSpPr>
          <p:cNvPr id="26629" name="Text Box 8"/>
          <p:cNvSpPr txBox="1">
            <a:spLocks noChangeArrowheads="1"/>
          </p:cNvSpPr>
          <p:nvPr/>
        </p:nvSpPr>
        <p:spPr bwMode="auto">
          <a:xfrm>
            <a:off x="7524750" y="630872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
        <p:nvSpPr>
          <p:cNvPr id="26630" name="CaixaDeTexto 13"/>
          <p:cNvSpPr txBox="1">
            <a:spLocks noChangeArrowheads="1"/>
          </p:cNvSpPr>
          <p:nvPr/>
        </p:nvSpPr>
        <p:spPr bwMode="auto">
          <a:xfrm>
            <a:off x="3563938" y="6381750"/>
            <a:ext cx="3722687" cy="246063"/>
          </a:xfrm>
          <a:prstGeom prst="rect">
            <a:avLst/>
          </a:prstGeom>
          <a:noFill/>
          <a:ln w="9525">
            <a:noFill/>
            <a:miter lim="800000"/>
            <a:headEnd/>
            <a:tailEnd/>
          </a:ln>
        </p:spPr>
        <p:txBody>
          <a:bodyPr wrap="none">
            <a:spAutoFit/>
          </a:bodyPr>
          <a:lstStyle/>
          <a:p>
            <a:r>
              <a:rPr lang="pt-PT" sz="1000" b="1">
                <a:solidFill>
                  <a:srgbClr val="005E8A"/>
                </a:solidFill>
                <a:latin typeface="Tahoma" pitchFamily="34" charset="0"/>
                <a:cs typeface="Tahoma" pitchFamily="34" charset="0"/>
              </a:rPr>
              <a:t>EU-SILC: Inquérito às Condições de Vida e Rendimento</a:t>
            </a:r>
            <a:endParaRPr lang="pt-PT" sz="1000">
              <a:solidFill>
                <a:srgbClr val="005E8A"/>
              </a:solidFill>
              <a:latin typeface="Tahoma" pitchFamily="34" charset="0"/>
              <a:cs typeface="Tahoma" pitchFamily="34" charset="0"/>
            </a:endParaRPr>
          </a:p>
        </p:txBody>
      </p:sp>
      <p:graphicFrame>
        <p:nvGraphicFramePr>
          <p:cNvPr id="11" name="Tabela 10"/>
          <p:cNvGraphicFramePr>
            <a:graphicFrameLocks noGrp="1"/>
          </p:cNvGraphicFramePr>
          <p:nvPr/>
        </p:nvGraphicFramePr>
        <p:xfrm>
          <a:off x="323850" y="2090738"/>
          <a:ext cx="8496300" cy="2650240"/>
        </p:xfrm>
        <a:graphic>
          <a:graphicData uri="http://schemas.openxmlformats.org/drawingml/2006/table">
            <a:tbl>
              <a:tblPr/>
              <a:tblGrid>
                <a:gridCol w="4111625"/>
                <a:gridCol w="479425"/>
                <a:gridCol w="890588"/>
                <a:gridCol w="1028700"/>
                <a:gridCol w="1050925"/>
                <a:gridCol w="935037"/>
              </a:tblGrid>
              <a:tr h="252413">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pt-PT" sz="1200" b="1" i="0" u="none" strike="noStrike" cap="none" normalizeH="0" baseline="0" dirty="0" err="1" smtClean="0">
                          <a:ln>
                            <a:noFill/>
                          </a:ln>
                          <a:solidFill>
                            <a:srgbClr val="376091"/>
                          </a:solidFill>
                          <a:effectLst/>
                          <a:latin typeface="Tahoma" pitchFamily="34" charset="0"/>
                          <a:ea typeface="Times New Roman" pitchFamily="18" charset="0"/>
                          <a:cs typeface="Tahoma" pitchFamily="34" charset="0"/>
                        </a:rPr>
                        <a:t>Reference</a:t>
                      </a:r>
                      <a:r>
                        <a:rPr kumimoji="0" lang="pt-PT" sz="1200" b="1" i="0" u="none" strike="noStrike" cap="none" normalizeH="0" baseline="0" dirty="0" smtClean="0">
                          <a:ln>
                            <a:noFill/>
                          </a:ln>
                          <a:solidFill>
                            <a:srgbClr val="376091"/>
                          </a:solidFill>
                          <a:effectLst/>
                          <a:latin typeface="Tahoma" pitchFamily="34" charset="0"/>
                          <a:ea typeface="Times New Roman" pitchFamily="18" charset="0"/>
                          <a:cs typeface="Tahoma" pitchFamily="34" charset="0"/>
                        </a:rPr>
                        <a:t> </a:t>
                      </a:r>
                      <a:r>
                        <a:rPr kumimoji="0" lang="pt-PT" sz="1200" b="1" i="0" u="none" strike="noStrike" cap="none" normalizeH="0" baseline="0" dirty="0" err="1" smtClean="0">
                          <a:ln>
                            <a:noFill/>
                          </a:ln>
                          <a:solidFill>
                            <a:srgbClr val="376091"/>
                          </a:solidFill>
                          <a:effectLst/>
                          <a:latin typeface="Tahoma" pitchFamily="34" charset="0"/>
                          <a:ea typeface="Times New Roman" pitchFamily="18" charset="0"/>
                          <a:cs typeface="Tahoma" pitchFamily="34" charset="0"/>
                        </a:rPr>
                        <a:t>year</a:t>
                      </a:r>
                      <a:r>
                        <a:rPr kumimoji="0" lang="pt-PT" sz="1200" b="1" i="0" u="none" strike="noStrike" cap="none" normalizeH="0" baseline="0" dirty="0" smtClean="0">
                          <a:ln>
                            <a:noFill/>
                          </a:ln>
                          <a:solidFill>
                            <a:srgbClr val="376091"/>
                          </a:solidFill>
                          <a:effectLst/>
                          <a:latin typeface="Tahoma" pitchFamily="34" charset="0"/>
                          <a:ea typeface="Times New Roman" pitchFamily="18" charset="0"/>
                          <a:cs typeface="Tahoma" pitchFamily="34" charset="0"/>
                        </a:rPr>
                        <a:t> </a:t>
                      </a:r>
                      <a:endParaRPr kumimoji="0" lang="pt-PT" sz="1200" b="1" i="0" u="none" strike="noStrike" cap="none" normalizeH="0" baseline="0" dirty="0" smtClean="0">
                        <a:ln>
                          <a:noFill/>
                        </a:ln>
                        <a:solidFill>
                          <a:srgbClr val="FFFFFF"/>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376091"/>
                          </a:solidFill>
                          <a:effectLst/>
                          <a:latin typeface="Tahoma" pitchFamily="34" charset="0"/>
                          <a:ea typeface="Times New Roman" pitchFamily="18" charset="0"/>
                          <a:cs typeface="Tahoma" pitchFamily="34" charset="0"/>
                        </a:rPr>
                        <a:t>un.</a:t>
                      </a:r>
                      <a:endParaRPr kumimoji="0" lang="pt-PT" sz="1200" b="1" i="0" u="none" strike="noStrike" cap="none" normalizeH="0" baseline="0" smtClean="0">
                        <a:ln>
                          <a:noFill/>
                        </a:ln>
                        <a:solidFill>
                          <a:srgbClr val="FFFFFF"/>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376091"/>
                          </a:solidFill>
                          <a:effectLst/>
                          <a:latin typeface="Tahoma" pitchFamily="34" charset="0"/>
                          <a:ea typeface="Times New Roman" pitchFamily="18" charset="0"/>
                          <a:cs typeface="Tahoma" pitchFamily="34" charset="0"/>
                        </a:rPr>
                        <a:t>2007</a:t>
                      </a:r>
                      <a:endParaRPr kumimoji="0" lang="pt-PT" sz="1200" b="1" i="0" u="none" strike="noStrike" cap="none" normalizeH="0" baseline="0" smtClean="0">
                        <a:ln>
                          <a:noFill/>
                        </a:ln>
                        <a:solidFill>
                          <a:srgbClr val="FFFFFF"/>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376091"/>
                          </a:solidFill>
                          <a:effectLst/>
                          <a:latin typeface="Tahoma" pitchFamily="34" charset="0"/>
                          <a:ea typeface="Times New Roman" pitchFamily="18" charset="0"/>
                          <a:cs typeface="Tahoma" pitchFamily="34" charset="0"/>
                        </a:rPr>
                        <a:t>2008</a:t>
                      </a:r>
                      <a:endParaRPr kumimoji="0" lang="pt-PT" sz="1200" b="1" i="0" u="none" strike="noStrike" cap="none" normalizeH="0" baseline="0" smtClean="0">
                        <a:ln>
                          <a:noFill/>
                        </a:ln>
                        <a:solidFill>
                          <a:srgbClr val="FFFFFF"/>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376091"/>
                          </a:solidFill>
                          <a:effectLst/>
                          <a:latin typeface="Tahoma" pitchFamily="34" charset="0"/>
                          <a:ea typeface="Times New Roman" pitchFamily="18" charset="0"/>
                          <a:cs typeface="Tahoma" pitchFamily="34" charset="0"/>
                        </a:rPr>
                        <a:t>2009</a:t>
                      </a:r>
                      <a:endParaRPr kumimoji="0" lang="pt-PT" sz="1200" b="1" i="0" u="none" strike="noStrike" cap="none" normalizeH="0" baseline="0" smtClean="0">
                        <a:ln>
                          <a:noFill/>
                        </a:ln>
                        <a:solidFill>
                          <a:srgbClr val="FFFFFF"/>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376091"/>
                          </a:solidFill>
                          <a:effectLst/>
                          <a:latin typeface="Tahoma" pitchFamily="34" charset="0"/>
                          <a:ea typeface="Times New Roman" pitchFamily="18" charset="0"/>
                          <a:cs typeface="Tahoma" pitchFamily="34" charset="0"/>
                        </a:rPr>
                        <a:t>2010 </a:t>
                      </a:r>
                      <a:r>
                        <a:rPr kumimoji="0" lang="en-US" sz="1200" b="1" i="0" u="none" strike="noStrike" cap="none" normalizeH="0" baseline="0" smtClean="0">
                          <a:ln>
                            <a:noFill/>
                          </a:ln>
                          <a:solidFill>
                            <a:srgbClr val="4B4B71"/>
                          </a:solidFill>
                          <a:effectLst/>
                          <a:latin typeface="Tahoma" pitchFamily="34" charset="0"/>
                          <a:ea typeface="Times New Roman" pitchFamily="18" charset="0"/>
                          <a:cs typeface="Tahoma" pitchFamily="34" charset="0"/>
                        </a:rPr>
                        <a:t>(Po)</a:t>
                      </a:r>
                      <a:endParaRPr kumimoji="0" lang="pt-PT" sz="1200" b="1" i="0" u="none" strike="noStrike" cap="none" normalizeH="0" baseline="0" smtClean="0">
                        <a:ln>
                          <a:noFill/>
                        </a:ln>
                        <a:solidFill>
                          <a:srgbClr val="FFFFFF"/>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33350">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252413">
                <a:tc>
                  <a:txBody>
                    <a:bodyPr/>
                    <a:lstStyle/>
                    <a:p>
                      <a:pPr marL="0" marR="0" lvl="0" indent="114300" algn="r" defTabSz="914400" rtl="0" eaLnBrk="1" fontAlgn="base" latinLnBrk="0" hangingPunct="1">
                        <a:lnSpc>
                          <a:spcPct val="115000"/>
                        </a:lnSpc>
                        <a:spcBef>
                          <a:spcPct val="0"/>
                        </a:spcBef>
                        <a:spcAft>
                          <a:spcPct val="0"/>
                        </a:spcAft>
                        <a:buClrTx/>
                        <a:buSzTx/>
                        <a:buFontTx/>
                        <a:buNone/>
                        <a:tabLst/>
                      </a:pPr>
                      <a:r>
                        <a:rPr kumimoji="0" lang="pt-PT" sz="1200" b="1"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pt-PT" sz="1200" b="1"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At</a:t>
                      </a:r>
                      <a:r>
                        <a:rPr kumimoji="0" lang="pt-PT" sz="1200" b="1"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pt-PT" sz="1200" b="1"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risk</a:t>
                      </a:r>
                      <a:r>
                        <a:rPr kumimoji="0" lang="pt-PT" sz="1200" b="1"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pt-PT" sz="1200" b="1"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of</a:t>
                      </a:r>
                      <a:r>
                        <a:rPr kumimoji="0" lang="pt-PT" sz="1200" b="1"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pt-PT" sz="1200" b="1"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poverty</a:t>
                      </a:r>
                      <a:r>
                        <a:rPr kumimoji="0" lang="pt-PT" sz="1200" b="1"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rate</a:t>
                      </a:r>
                      <a:endParaRPr kumimoji="0" lang="pt-PT"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252413">
                <a:tc>
                  <a:txBody>
                    <a:bodyPr/>
                    <a:lstStyle/>
                    <a:p>
                      <a:pPr marL="0" marR="0" lvl="0" indent="114300" algn="r" defTabSz="914400" rtl="0" eaLnBrk="1" fontAlgn="base" latinLnBrk="0" hangingPunct="1">
                        <a:lnSpc>
                          <a:spcPct val="115000"/>
                        </a:lnSpc>
                        <a:spcBef>
                          <a:spcPct val="0"/>
                        </a:spcBef>
                        <a:spcAft>
                          <a:spcPct val="0"/>
                        </a:spcAft>
                        <a:buClrTx/>
                        <a:buSzTx/>
                        <a:buFontTx/>
                        <a:buNone/>
                        <a:tabLst/>
                      </a:pPr>
                      <a:r>
                        <a:rPr kumimoji="0" lang="pt-PT"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Before</a:t>
                      </a:r>
                      <a:r>
                        <a:rPr kumimoji="0" lang="pt-PT"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social </a:t>
                      </a:r>
                      <a:r>
                        <a:rPr kumimoji="0" lang="pt-PT"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transfers</a:t>
                      </a:r>
                      <a:endParaRPr kumimoji="0" lang="pt-PT"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22860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41,5</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22860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41,5</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22860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43,4</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22860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42,5</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252413">
                <a:tc>
                  <a:txBody>
                    <a:bodyPr/>
                    <a:lstStyle/>
                    <a:p>
                      <a:pPr marL="0" marR="0" lvl="0" indent="114300" algn="r" defTabSz="914400" rtl="0" eaLnBrk="1" fontAlgn="base" latinLnBrk="0" hangingPunct="1">
                        <a:lnSpc>
                          <a:spcPct val="115000"/>
                        </a:lnSpc>
                        <a:spcBef>
                          <a:spcPct val="0"/>
                        </a:spcBef>
                        <a:spcAft>
                          <a:spcPct val="0"/>
                        </a:spcAft>
                        <a:buClrTx/>
                        <a:buSzTx/>
                        <a:buFontTx/>
                        <a:buNone/>
                        <a:tabLst/>
                      </a:pPr>
                      <a:r>
                        <a:rPr kumimoji="0" lang="pt-PT"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After</a:t>
                      </a:r>
                      <a:r>
                        <a:rPr kumimoji="0" lang="pt-PT"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social </a:t>
                      </a:r>
                      <a:r>
                        <a:rPr kumimoji="0" lang="pt-PT"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transfers</a:t>
                      </a:r>
                      <a:r>
                        <a:rPr kumimoji="0" lang="pt-PT"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pt-PT"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relative</a:t>
                      </a:r>
                      <a:r>
                        <a:rPr kumimoji="0" lang="pt-PT"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to </a:t>
                      </a:r>
                      <a:r>
                        <a:rPr kumimoji="0" lang="pt-PT"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pensions</a:t>
                      </a:r>
                      <a:endParaRPr kumimoji="0" lang="pt-PT"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22860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24,9</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22860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24,3</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22860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26,4</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22860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25,4</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252413">
                <a:tc>
                  <a:txBody>
                    <a:bodyPr/>
                    <a:lstStyle/>
                    <a:p>
                      <a:pPr marL="0" marR="0" lvl="0" indent="114300" algn="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After social transfers</a:t>
                      </a:r>
                      <a:endParaRPr kumimoji="0" lang="pt-PT"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22860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18,5</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22860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17,9</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22860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17,9</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22860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18,0</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133350">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133350">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252413">
                <a:tc>
                  <a:txBody>
                    <a:bodyPr/>
                    <a:lstStyle/>
                    <a:p>
                      <a:pPr marL="0" marR="0" lvl="0" indent="114300" algn="r" defTabSz="914400" rtl="0" eaLnBrk="1" fontAlgn="base" latinLnBrk="0" hangingPunct="1">
                        <a:lnSpc>
                          <a:spcPct val="115000"/>
                        </a:lnSpc>
                        <a:spcBef>
                          <a:spcPct val="0"/>
                        </a:spcBef>
                        <a:spcAft>
                          <a:spcPct val="0"/>
                        </a:spcAft>
                        <a:buClrTx/>
                        <a:buSzTx/>
                        <a:buFontTx/>
                        <a:buNone/>
                        <a:tabLst/>
                      </a:pPr>
                      <a:r>
                        <a:rPr kumimoji="0" lang="pt-PT" sz="1200" b="1"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Indicators</a:t>
                      </a:r>
                      <a:r>
                        <a:rPr kumimoji="0" lang="pt-PT" sz="1200" b="1"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pt-PT" sz="1200" b="1"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of</a:t>
                      </a:r>
                      <a:r>
                        <a:rPr kumimoji="0" lang="pt-PT" sz="1200" b="1"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pt-PT" sz="1200" b="1"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income</a:t>
                      </a:r>
                      <a:r>
                        <a:rPr kumimoji="0" lang="pt-PT" sz="1200" b="1"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pt-PT" sz="1200" b="1"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inequality</a:t>
                      </a:r>
                      <a:endParaRPr kumimoji="0" lang="pt-PT"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fr-FR"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252413">
                <a:tc>
                  <a:txBody>
                    <a:bodyPr/>
                    <a:lstStyle/>
                    <a:p>
                      <a:pPr marL="0" marR="0" lvl="0" indent="114300" algn="r" defTabSz="914400" rtl="0" eaLnBrk="1" fontAlgn="base" latinLnBrk="0" hangingPunct="1">
                        <a:lnSpc>
                          <a:spcPct val="115000"/>
                        </a:lnSpc>
                        <a:spcBef>
                          <a:spcPct val="0"/>
                        </a:spcBef>
                        <a:spcAft>
                          <a:spcPct val="0"/>
                        </a:spcAft>
                        <a:buClrTx/>
                        <a:buSzTx/>
                        <a:buFontTx/>
                        <a:buNone/>
                        <a:tabLst/>
                      </a:pPr>
                      <a:r>
                        <a:rPr kumimoji="0" lang="pt-PT" sz="1200" b="0" i="0" u="none" strike="noStrike" cap="none" normalizeH="0" baseline="0" dirty="0" err="1" smtClean="0">
                          <a:ln>
                            <a:noFill/>
                          </a:ln>
                          <a:solidFill>
                            <a:srgbClr val="000000"/>
                          </a:solidFill>
                          <a:effectLst/>
                          <a:latin typeface="Tahoma" pitchFamily="34" charset="0"/>
                          <a:ea typeface="Times New Roman" pitchFamily="18" charset="0"/>
                          <a:cs typeface="Tahoma" pitchFamily="34" charset="0"/>
                        </a:rPr>
                        <a:t>Gini</a:t>
                      </a:r>
                      <a:r>
                        <a:rPr kumimoji="0" lang="pt-PT"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 </a:t>
                      </a:r>
                      <a:r>
                        <a:rPr kumimoji="0" lang="en-US"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rPr>
                        <a:t>Coefficient</a:t>
                      </a:r>
                      <a:endParaRPr kumimoji="0" lang="pt-PT" sz="1200" b="0" i="0" u="none" strike="noStrike" cap="none" normalizeH="0" baseline="0" dirty="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22860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35,8</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22860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35,4</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22860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33,7</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228600" algn="ctr" defTabSz="914400" rtl="0" eaLnBrk="1" fontAlgn="base" latinLnBrk="0" hangingPunct="1">
                        <a:lnSpc>
                          <a:spcPct val="115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34,2</a:t>
                      </a:r>
                      <a:endParaRPr kumimoji="0" lang="pt-PT" sz="1200" b="0" i="0" u="none" strike="noStrike" cap="none" normalizeH="0" baseline="0" smtClean="0">
                        <a:ln>
                          <a:noFill/>
                        </a:ln>
                        <a:solidFill>
                          <a:srgbClr val="000000"/>
                        </a:solidFill>
                        <a:effectLst/>
                        <a:latin typeface="Tahoma" pitchFamily="34" charset="0"/>
                        <a:ea typeface="Times New Roman" pitchFamily="18" charset="0"/>
                        <a:cs typeface="Tahoma" pitchFamily="34"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252413">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dirty="0" smtClean="0">
                          <a:ln>
                            <a:noFill/>
                          </a:ln>
                          <a:solidFill>
                            <a:srgbClr val="376091"/>
                          </a:solidFill>
                          <a:effectLst/>
                          <a:latin typeface="Tahoma" pitchFamily="34" charset="0"/>
                          <a:cs typeface="Times New Roman" pitchFamily="18" charset="0"/>
                        </a:rPr>
                        <a:t>EU-SILC          </a:t>
                      </a:r>
                      <a:endParaRPr kumimoji="0" lang="pt-PT"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376091"/>
                          </a:solidFill>
                          <a:effectLst/>
                          <a:latin typeface="Tahoma" pitchFamily="34" charset="0"/>
                          <a:cs typeface="Times New Roman" pitchFamily="18" charset="0"/>
                        </a:rPr>
                        <a:t> </a:t>
                      </a:r>
                      <a:endParaRPr kumimoji="0" lang="pt-PT"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376091"/>
                          </a:solidFill>
                          <a:effectLst/>
                          <a:latin typeface="Tahoma" pitchFamily="34" charset="0"/>
                          <a:cs typeface="Times New Roman" pitchFamily="18" charset="0"/>
                        </a:rPr>
                        <a:t>2008</a:t>
                      </a:r>
                      <a:endParaRPr kumimoji="0" lang="pt-PT"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376091"/>
                          </a:solidFill>
                          <a:effectLst/>
                          <a:latin typeface="Tahoma" pitchFamily="34" charset="0"/>
                          <a:cs typeface="Times New Roman" pitchFamily="18" charset="0"/>
                        </a:rPr>
                        <a:t>2009</a:t>
                      </a:r>
                      <a:endParaRPr kumimoji="0" lang="pt-PT"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smtClean="0">
                          <a:ln>
                            <a:noFill/>
                          </a:ln>
                          <a:solidFill>
                            <a:srgbClr val="376091"/>
                          </a:solidFill>
                          <a:effectLst/>
                          <a:latin typeface="Tahoma" pitchFamily="34" charset="0"/>
                          <a:cs typeface="Times New Roman" pitchFamily="18" charset="0"/>
                        </a:rPr>
                        <a:t>2010</a:t>
                      </a:r>
                      <a:endParaRPr kumimoji="0" lang="pt-PT" sz="1200" b="0" i="0" u="none" strike="noStrike" cap="none" normalizeH="0" baseline="0" smtClean="0">
                        <a:ln>
                          <a:noFill/>
                        </a:ln>
                        <a:solidFill>
                          <a:srgbClr val="000000"/>
                        </a:solidFill>
                        <a:effectLst/>
                        <a:latin typeface="Times New Roman" pitchFamily="18" charset="0"/>
                        <a:cs typeface="Times New Roman" pitchFamily="18"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200" b="1" i="0" u="none" strike="noStrike" cap="none" normalizeH="0" baseline="0" dirty="0" smtClean="0">
                          <a:ln>
                            <a:noFill/>
                          </a:ln>
                          <a:solidFill>
                            <a:srgbClr val="376091"/>
                          </a:solidFill>
                          <a:effectLst/>
                          <a:latin typeface="Tahoma" pitchFamily="34" charset="0"/>
                          <a:cs typeface="Times New Roman" pitchFamily="18" charset="0"/>
                        </a:rPr>
                        <a:t>2011 </a:t>
                      </a:r>
                      <a:r>
                        <a:rPr kumimoji="0" lang="en-US" sz="1200" b="0" i="0" u="none" strike="noStrike" cap="none" normalizeH="0" baseline="0" dirty="0" smtClean="0">
                          <a:ln>
                            <a:noFill/>
                          </a:ln>
                          <a:solidFill>
                            <a:srgbClr val="4B4B71"/>
                          </a:solidFill>
                          <a:effectLst/>
                          <a:latin typeface="Tahoma" pitchFamily="34" charset="0"/>
                          <a:cs typeface="Times New Roman" pitchFamily="18" charset="0"/>
                        </a:rPr>
                        <a:t>(Po)</a:t>
                      </a:r>
                      <a:endParaRPr kumimoji="0" lang="pt-PT"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bl>
          </a:graphicData>
        </a:graphic>
      </p:graphicFrame>
      <p:sp>
        <p:nvSpPr>
          <p:cNvPr id="26759" name="CaixaDeTexto 11"/>
          <p:cNvSpPr txBox="1">
            <a:spLocks noChangeArrowheads="1"/>
          </p:cNvSpPr>
          <p:nvPr/>
        </p:nvSpPr>
        <p:spPr bwMode="auto">
          <a:xfrm>
            <a:off x="323850" y="6381750"/>
            <a:ext cx="1511300" cy="522288"/>
          </a:xfrm>
          <a:prstGeom prst="rect">
            <a:avLst/>
          </a:prstGeom>
          <a:noFill/>
          <a:ln w="9525">
            <a:noFill/>
            <a:miter lim="800000"/>
            <a:headEnd/>
            <a:tailEnd/>
          </a:ln>
        </p:spPr>
        <p:txBody>
          <a:bodyPr>
            <a:spAutoFit/>
          </a:bodyPr>
          <a:lstStyle/>
          <a:p>
            <a:r>
              <a:rPr lang="pt-PT" sz="1000" b="1">
                <a:latin typeface="Tahoma" pitchFamily="34" charset="0"/>
                <a:cs typeface="Tahoma" pitchFamily="34" charset="0"/>
              </a:rPr>
              <a:t>P</a:t>
            </a:r>
            <a:r>
              <a:rPr lang="pt-PT" sz="1000" b="1" baseline="-25000">
                <a:latin typeface="Tahoma" pitchFamily="34" charset="0"/>
                <a:cs typeface="Tahoma" pitchFamily="34" charset="0"/>
              </a:rPr>
              <a:t>o</a:t>
            </a:r>
            <a:r>
              <a:rPr lang="pt-PT" sz="1000" b="1">
                <a:latin typeface="Tahoma" pitchFamily="34" charset="0"/>
                <a:cs typeface="Tahoma" pitchFamily="34" charset="0"/>
              </a:rPr>
              <a:t> - Valor provisório</a:t>
            </a:r>
          </a:p>
          <a:p>
            <a:endParaRPr lang="pt-PT"/>
          </a:p>
        </p:txBody>
      </p:sp>
      <p:sp>
        <p:nvSpPr>
          <p:cNvPr id="26760" name="CaixaDeTexto 14"/>
          <p:cNvSpPr txBox="1">
            <a:spLocks noChangeArrowheads="1"/>
          </p:cNvSpPr>
          <p:nvPr/>
        </p:nvSpPr>
        <p:spPr bwMode="auto">
          <a:xfrm>
            <a:off x="7956550" y="1844675"/>
            <a:ext cx="1008063" cy="246063"/>
          </a:xfrm>
          <a:prstGeom prst="rect">
            <a:avLst/>
          </a:prstGeom>
          <a:noFill/>
          <a:ln w="9525">
            <a:noFill/>
            <a:miter lim="800000"/>
            <a:headEnd/>
            <a:tailEnd/>
          </a:ln>
        </p:spPr>
        <p:txBody>
          <a:bodyPr>
            <a:spAutoFit/>
          </a:bodyPr>
          <a:lstStyle/>
          <a:p>
            <a:r>
              <a:rPr lang="pt-PT" sz="1000" b="1">
                <a:latin typeface="Tahoma" pitchFamily="34" charset="0"/>
                <a:cs typeface="Tahoma" pitchFamily="34" charset="0"/>
              </a:rPr>
              <a:t>Unidade: %</a:t>
            </a:r>
            <a:endParaRPr lang="pt-PT" sz="100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6" descr="Elemento Logos EAPN portugal_2"/>
          <p:cNvPicPr>
            <a:picLocks noChangeAspect="1" noChangeArrowheads="1"/>
          </p:cNvPicPr>
          <p:nvPr/>
        </p:nvPicPr>
        <p:blipFill>
          <a:blip r:embed="rId2" cstate="print">
            <a:lum bright="86000"/>
            <a:grayscl/>
          </a:blip>
          <a:srcRect/>
          <a:stretch>
            <a:fillRect/>
          </a:stretch>
        </p:blipFill>
        <p:spPr bwMode="auto">
          <a:xfrm>
            <a:off x="-36513" y="-26988"/>
            <a:ext cx="7308851" cy="6858001"/>
          </a:xfrm>
          <a:prstGeom prst="rect">
            <a:avLst/>
          </a:prstGeom>
          <a:noFill/>
          <a:ln w="9525">
            <a:noFill/>
            <a:miter lim="800000"/>
            <a:headEnd/>
            <a:tailEnd/>
          </a:ln>
        </p:spPr>
      </p:pic>
      <p:sp>
        <p:nvSpPr>
          <p:cNvPr id="26626" name="Rectangle 2"/>
          <p:cNvSpPr>
            <a:spLocks noGrp="1" noChangeArrowheads="1"/>
          </p:cNvSpPr>
          <p:nvPr>
            <p:ph type="title"/>
          </p:nvPr>
        </p:nvSpPr>
        <p:spPr>
          <a:xfrm>
            <a:off x="457200" y="765175"/>
            <a:ext cx="8229600" cy="509588"/>
          </a:xfrm>
        </p:spPr>
        <p:txBody>
          <a:bodyPr/>
          <a:lstStyle/>
          <a:p>
            <a:pPr algn="l"/>
            <a:r>
              <a:rPr lang="pt-PT" sz="2800" b="1" dirty="0" err="1" smtClean="0">
                <a:solidFill>
                  <a:srgbClr val="005E8A"/>
                </a:solidFill>
                <a:latin typeface="Futura Lt BT"/>
              </a:rPr>
              <a:t>Poverty</a:t>
            </a:r>
            <a:r>
              <a:rPr lang="pt-PT" sz="2800" b="1" dirty="0" smtClean="0">
                <a:solidFill>
                  <a:srgbClr val="005E8A"/>
                </a:solidFill>
                <a:latin typeface="Futura Lt BT"/>
              </a:rPr>
              <a:t> </a:t>
            </a:r>
            <a:r>
              <a:rPr lang="pt-PT" sz="2800" b="1" dirty="0" err="1" smtClean="0">
                <a:solidFill>
                  <a:srgbClr val="005E8A"/>
                </a:solidFill>
                <a:latin typeface="Futura Lt BT"/>
              </a:rPr>
              <a:t>today</a:t>
            </a:r>
            <a:r>
              <a:rPr lang="pt-PT" sz="2800" b="1" dirty="0" smtClean="0">
                <a:solidFill>
                  <a:srgbClr val="005E8A"/>
                </a:solidFill>
                <a:latin typeface="Futura Lt BT"/>
              </a:rPr>
              <a:t> in Portugal</a:t>
            </a:r>
            <a:endParaRPr lang="pt-PT" sz="2800" b="1" dirty="0" smtClean="0">
              <a:solidFill>
                <a:srgbClr val="005E8A"/>
              </a:solidFill>
              <a:latin typeface="Futura Hv BT"/>
            </a:endParaRPr>
          </a:p>
        </p:txBody>
      </p:sp>
      <p:sp>
        <p:nvSpPr>
          <p:cNvPr id="26627" name="Rectangle 3"/>
          <p:cNvSpPr>
            <a:spLocks noGrp="1" noChangeArrowheads="1"/>
          </p:cNvSpPr>
          <p:nvPr>
            <p:ph type="body" idx="1"/>
          </p:nvPr>
        </p:nvSpPr>
        <p:spPr>
          <a:xfrm>
            <a:off x="250825" y="1412875"/>
            <a:ext cx="7489825" cy="576263"/>
          </a:xfrm>
        </p:spPr>
        <p:txBody>
          <a:bodyPr/>
          <a:lstStyle/>
          <a:p>
            <a:pPr>
              <a:buFontTx/>
              <a:buNone/>
            </a:pPr>
            <a:endParaRPr lang="pt-PT" sz="2400" dirty="0" smtClean="0"/>
          </a:p>
          <a:p>
            <a:endParaRPr lang="pt-PT" sz="2400" dirty="0" smtClean="0"/>
          </a:p>
        </p:txBody>
      </p:sp>
      <p:pic>
        <p:nvPicPr>
          <p:cNvPr id="26628" name="Picture 7" descr="Logo EAPN portugal COR"/>
          <p:cNvPicPr>
            <a:picLocks noChangeAspect="1" noChangeArrowheads="1"/>
          </p:cNvPicPr>
          <p:nvPr/>
        </p:nvPicPr>
        <p:blipFill>
          <a:blip r:embed="rId3" cstate="print"/>
          <a:srcRect/>
          <a:stretch>
            <a:fillRect/>
          </a:stretch>
        </p:blipFill>
        <p:spPr bwMode="auto">
          <a:xfrm>
            <a:off x="7610475" y="0"/>
            <a:ext cx="1533525" cy="1700213"/>
          </a:xfrm>
          <a:prstGeom prst="rect">
            <a:avLst/>
          </a:prstGeom>
          <a:noFill/>
          <a:ln w="9525">
            <a:noFill/>
            <a:miter lim="800000"/>
            <a:headEnd/>
            <a:tailEnd/>
          </a:ln>
        </p:spPr>
      </p:pic>
      <p:sp>
        <p:nvSpPr>
          <p:cNvPr id="26629" name="Text Box 8"/>
          <p:cNvSpPr txBox="1">
            <a:spLocks noChangeArrowheads="1"/>
          </p:cNvSpPr>
          <p:nvPr/>
        </p:nvSpPr>
        <p:spPr bwMode="auto">
          <a:xfrm>
            <a:off x="7524750" y="630872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
        <p:nvSpPr>
          <p:cNvPr id="12" name="CaixaDeTexto 11"/>
          <p:cNvSpPr txBox="1"/>
          <p:nvPr/>
        </p:nvSpPr>
        <p:spPr>
          <a:xfrm>
            <a:off x="899592" y="1484784"/>
            <a:ext cx="7056784" cy="369332"/>
          </a:xfrm>
          <a:prstGeom prst="rect">
            <a:avLst/>
          </a:prstGeom>
          <a:noFill/>
        </p:spPr>
        <p:txBody>
          <a:bodyPr wrap="square" rtlCol="0">
            <a:spAutoFit/>
          </a:bodyPr>
          <a:lstStyle/>
          <a:p>
            <a:r>
              <a:rPr lang="en-US" dirty="0" smtClean="0">
                <a:latin typeface="Futura Lt BT"/>
              </a:rPr>
              <a:t>Unemployment variation between 2008 and 2012 was 61.7%</a:t>
            </a:r>
            <a:endParaRPr lang="pt-PT" dirty="0">
              <a:latin typeface="Futura Lt BT"/>
            </a:endParaRPr>
          </a:p>
        </p:txBody>
      </p:sp>
      <p:pic>
        <p:nvPicPr>
          <p:cNvPr id="2" name="Picture 2"/>
          <p:cNvPicPr>
            <a:picLocks noChangeAspect="1" noChangeArrowheads="1"/>
          </p:cNvPicPr>
          <p:nvPr/>
        </p:nvPicPr>
        <p:blipFill>
          <a:blip r:embed="rId4" cstate="print"/>
          <a:srcRect/>
          <a:stretch>
            <a:fillRect/>
          </a:stretch>
        </p:blipFill>
        <p:spPr bwMode="auto">
          <a:xfrm>
            <a:off x="1259632" y="1988840"/>
            <a:ext cx="6408712" cy="36638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6" descr="Elemento Logos EAPN portugal_2"/>
          <p:cNvPicPr>
            <a:picLocks noChangeAspect="1" noChangeArrowheads="1"/>
          </p:cNvPicPr>
          <p:nvPr/>
        </p:nvPicPr>
        <p:blipFill>
          <a:blip r:embed="rId2" cstate="print">
            <a:lum bright="86000"/>
            <a:grayscl/>
          </a:blip>
          <a:srcRect/>
          <a:stretch>
            <a:fillRect/>
          </a:stretch>
        </p:blipFill>
        <p:spPr bwMode="auto">
          <a:xfrm>
            <a:off x="-36513" y="-26988"/>
            <a:ext cx="7308851" cy="6858001"/>
          </a:xfrm>
          <a:prstGeom prst="rect">
            <a:avLst/>
          </a:prstGeom>
          <a:noFill/>
          <a:ln w="9525">
            <a:noFill/>
            <a:miter lim="800000"/>
            <a:headEnd/>
            <a:tailEnd/>
          </a:ln>
        </p:spPr>
      </p:pic>
      <p:sp>
        <p:nvSpPr>
          <p:cNvPr id="26626" name="Rectangle 2"/>
          <p:cNvSpPr>
            <a:spLocks noGrp="1" noChangeArrowheads="1"/>
          </p:cNvSpPr>
          <p:nvPr>
            <p:ph type="title"/>
          </p:nvPr>
        </p:nvSpPr>
        <p:spPr>
          <a:xfrm>
            <a:off x="457200" y="765175"/>
            <a:ext cx="8229600" cy="509588"/>
          </a:xfrm>
        </p:spPr>
        <p:txBody>
          <a:bodyPr/>
          <a:lstStyle/>
          <a:p>
            <a:pPr algn="l"/>
            <a:r>
              <a:rPr lang="pt-PT" sz="2800" b="1" dirty="0" err="1" smtClean="0">
                <a:solidFill>
                  <a:srgbClr val="005E8A"/>
                </a:solidFill>
                <a:latin typeface="Futura Lt BT"/>
              </a:rPr>
              <a:t>Poverty</a:t>
            </a:r>
            <a:r>
              <a:rPr lang="pt-PT" sz="2800" b="1" dirty="0" smtClean="0">
                <a:solidFill>
                  <a:srgbClr val="005E8A"/>
                </a:solidFill>
                <a:latin typeface="Futura Lt BT"/>
              </a:rPr>
              <a:t> </a:t>
            </a:r>
            <a:r>
              <a:rPr lang="pt-PT" sz="2800" b="1" dirty="0" err="1" smtClean="0">
                <a:solidFill>
                  <a:srgbClr val="005E8A"/>
                </a:solidFill>
                <a:latin typeface="Futura Lt BT"/>
              </a:rPr>
              <a:t>today</a:t>
            </a:r>
            <a:r>
              <a:rPr lang="pt-PT" sz="2800" b="1" dirty="0" smtClean="0">
                <a:solidFill>
                  <a:srgbClr val="005E8A"/>
                </a:solidFill>
                <a:latin typeface="Futura Lt BT"/>
              </a:rPr>
              <a:t> in Portugal</a:t>
            </a:r>
            <a:endParaRPr lang="pt-PT" sz="2800" b="1" dirty="0" smtClean="0">
              <a:solidFill>
                <a:srgbClr val="005E8A"/>
              </a:solidFill>
              <a:latin typeface="Futura Hv BT"/>
            </a:endParaRPr>
          </a:p>
        </p:txBody>
      </p:sp>
      <p:sp>
        <p:nvSpPr>
          <p:cNvPr id="26627" name="Rectangle 3"/>
          <p:cNvSpPr>
            <a:spLocks noGrp="1" noChangeArrowheads="1"/>
          </p:cNvSpPr>
          <p:nvPr>
            <p:ph type="body" idx="1"/>
          </p:nvPr>
        </p:nvSpPr>
        <p:spPr>
          <a:xfrm>
            <a:off x="250825" y="1412875"/>
            <a:ext cx="7489825" cy="576263"/>
          </a:xfrm>
        </p:spPr>
        <p:txBody>
          <a:bodyPr/>
          <a:lstStyle/>
          <a:p>
            <a:pPr>
              <a:buFontTx/>
              <a:buNone/>
            </a:pPr>
            <a:endParaRPr lang="pt-PT" sz="2400" dirty="0" smtClean="0"/>
          </a:p>
          <a:p>
            <a:endParaRPr lang="pt-PT" sz="2400" dirty="0" smtClean="0"/>
          </a:p>
        </p:txBody>
      </p:sp>
      <p:pic>
        <p:nvPicPr>
          <p:cNvPr id="26628" name="Picture 7" descr="Logo EAPN portugal COR"/>
          <p:cNvPicPr>
            <a:picLocks noChangeAspect="1" noChangeArrowheads="1"/>
          </p:cNvPicPr>
          <p:nvPr/>
        </p:nvPicPr>
        <p:blipFill>
          <a:blip r:embed="rId3" cstate="print"/>
          <a:srcRect/>
          <a:stretch>
            <a:fillRect/>
          </a:stretch>
        </p:blipFill>
        <p:spPr bwMode="auto">
          <a:xfrm>
            <a:off x="7610475" y="0"/>
            <a:ext cx="1533525" cy="1700213"/>
          </a:xfrm>
          <a:prstGeom prst="rect">
            <a:avLst/>
          </a:prstGeom>
          <a:noFill/>
          <a:ln w="9525">
            <a:noFill/>
            <a:miter lim="800000"/>
            <a:headEnd/>
            <a:tailEnd/>
          </a:ln>
        </p:spPr>
      </p:pic>
      <p:sp>
        <p:nvSpPr>
          <p:cNvPr id="26629" name="Text Box 8"/>
          <p:cNvSpPr txBox="1">
            <a:spLocks noChangeArrowheads="1"/>
          </p:cNvSpPr>
          <p:nvPr/>
        </p:nvSpPr>
        <p:spPr bwMode="auto">
          <a:xfrm>
            <a:off x="7524750" y="630872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
        <p:nvSpPr>
          <p:cNvPr id="9" name="CaixaDeTexto 8"/>
          <p:cNvSpPr txBox="1"/>
          <p:nvPr/>
        </p:nvSpPr>
        <p:spPr>
          <a:xfrm>
            <a:off x="395536" y="1340769"/>
            <a:ext cx="7632848" cy="3631763"/>
          </a:xfrm>
          <a:prstGeom prst="rect">
            <a:avLst/>
          </a:prstGeom>
          <a:noFill/>
        </p:spPr>
        <p:txBody>
          <a:bodyPr wrap="square" rtlCol="0">
            <a:spAutoFit/>
          </a:bodyPr>
          <a:lstStyle/>
          <a:p>
            <a:pPr>
              <a:buFont typeface="Arial" pitchFamily="34" charset="0"/>
              <a:buChar char="•"/>
            </a:pPr>
            <a:r>
              <a:rPr lang="en-GB" sz="2400" dirty="0" smtClean="0">
                <a:latin typeface="Futura Lt BT"/>
              </a:rPr>
              <a:t>In July 2012, unemployment reached 15,7%, while youth unemployment reached 36,4%</a:t>
            </a:r>
          </a:p>
          <a:p>
            <a:pPr>
              <a:buFont typeface="Arial" pitchFamily="34" charset="0"/>
              <a:buChar char="•"/>
            </a:pPr>
            <a:r>
              <a:rPr lang="pt-PT" sz="2400" dirty="0" smtClean="0">
                <a:latin typeface="Futura Lt BT"/>
              </a:rPr>
              <a:t>In 2011, more </a:t>
            </a:r>
            <a:r>
              <a:rPr lang="pt-PT" sz="2400" dirty="0" err="1" smtClean="0">
                <a:latin typeface="Futura Lt BT"/>
              </a:rPr>
              <a:t>than</a:t>
            </a:r>
            <a:r>
              <a:rPr lang="pt-PT" sz="2400" dirty="0" smtClean="0">
                <a:latin typeface="Futura Lt BT"/>
              </a:rPr>
              <a:t> 6000 </a:t>
            </a:r>
            <a:r>
              <a:rPr lang="pt-PT" sz="2400" dirty="0" err="1" smtClean="0">
                <a:latin typeface="Futura Lt BT"/>
              </a:rPr>
              <a:t>people</a:t>
            </a:r>
            <a:r>
              <a:rPr lang="pt-PT" sz="2400" dirty="0" smtClean="0">
                <a:latin typeface="Futura Lt BT"/>
              </a:rPr>
              <a:t> in Portugal </a:t>
            </a:r>
            <a:r>
              <a:rPr lang="pt-PT" sz="2400" dirty="0" err="1" smtClean="0">
                <a:latin typeface="Futura Lt BT"/>
              </a:rPr>
              <a:t>called</a:t>
            </a:r>
            <a:r>
              <a:rPr lang="pt-PT" sz="2400" dirty="0" smtClean="0">
                <a:latin typeface="Futura Lt BT"/>
              </a:rPr>
              <a:t> </a:t>
            </a:r>
            <a:r>
              <a:rPr lang="pt-PT" sz="2400" dirty="0" err="1" smtClean="0">
                <a:latin typeface="Futura Lt BT"/>
              </a:rPr>
              <a:t>insolvency</a:t>
            </a:r>
            <a:r>
              <a:rPr lang="pt-PT" sz="2400" dirty="0" smtClean="0">
                <a:latin typeface="Futura Lt BT"/>
              </a:rPr>
              <a:t>, </a:t>
            </a:r>
            <a:r>
              <a:rPr lang="pt-PT" sz="2400" dirty="0" err="1" smtClean="0">
                <a:latin typeface="Futura Lt BT"/>
              </a:rPr>
              <a:t>which</a:t>
            </a:r>
            <a:r>
              <a:rPr lang="pt-PT" sz="2400" dirty="0" smtClean="0">
                <a:latin typeface="Futura Lt BT"/>
              </a:rPr>
              <a:t> </a:t>
            </a:r>
            <a:r>
              <a:rPr lang="pt-PT" sz="2400" dirty="0" err="1" smtClean="0">
                <a:latin typeface="Futura Lt BT"/>
              </a:rPr>
              <a:t>represents</a:t>
            </a:r>
            <a:r>
              <a:rPr lang="pt-PT" sz="2400" dirty="0" smtClean="0">
                <a:latin typeface="Futura Lt BT"/>
              </a:rPr>
              <a:t> </a:t>
            </a:r>
            <a:r>
              <a:rPr lang="pt-PT" sz="2400" dirty="0" err="1" smtClean="0">
                <a:latin typeface="Futura Lt BT"/>
              </a:rPr>
              <a:t>an</a:t>
            </a:r>
            <a:r>
              <a:rPr lang="pt-PT" sz="2400" dirty="0" smtClean="0">
                <a:latin typeface="Futura Lt BT"/>
              </a:rPr>
              <a:t> </a:t>
            </a:r>
            <a:r>
              <a:rPr lang="pt-PT" sz="2400" dirty="0" err="1" smtClean="0">
                <a:latin typeface="Futura Lt BT"/>
              </a:rPr>
              <a:t>increase</a:t>
            </a:r>
            <a:r>
              <a:rPr lang="pt-PT" sz="2400" dirty="0" smtClean="0">
                <a:latin typeface="Futura Lt BT"/>
              </a:rPr>
              <a:t> </a:t>
            </a:r>
            <a:r>
              <a:rPr lang="pt-PT" sz="2400" dirty="0" err="1" smtClean="0">
                <a:latin typeface="Futura Lt BT"/>
              </a:rPr>
              <a:t>of</a:t>
            </a:r>
            <a:r>
              <a:rPr lang="pt-PT" sz="2400" dirty="0" smtClean="0">
                <a:latin typeface="Futura Lt BT"/>
              </a:rPr>
              <a:t> 154% </a:t>
            </a:r>
            <a:r>
              <a:rPr lang="pt-PT" sz="2400" dirty="0" err="1" smtClean="0">
                <a:latin typeface="Futura Lt BT"/>
              </a:rPr>
              <a:t>compared</a:t>
            </a:r>
            <a:r>
              <a:rPr lang="pt-PT" sz="2400" dirty="0" smtClean="0">
                <a:latin typeface="Futura Lt BT"/>
              </a:rPr>
              <a:t> to 2010. For </a:t>
            </a:r>
            <a:r>
              <a:rPr lang="pt-PT" sz="2400" dirty="0" err="1" smtClean="0">
                <a:latin typeface="Futura Lt BT"/>
              </a:rPr>
              <a:t>companies</a:t>
            </a:r>
            <a:r>
              <a:rPr lang="pt-PT" sz="2400" dirty="0" smtClean="0">
                <a:latin typeface="Futura Lt BT"/>
              </a:rPr>
              <a:t>, </a:t>
            </a:r>
            <a:r>
              <a:rPr lang="pt-PT" sz="2400" dirty="0" err="1" smtClean="0">
                <a:latin typeface="Futura Lt BT"/>
              </a:rPr>
              <a:t>insolvency</a:t>
            </a:r>
            <a:r>
              <a:rPr lang="pt-PT" sz="2400" dirty="0" smtClean="0">
                <a:latin typeface="Futura Lt BT"/>
              </a:rPr>
              <a:t> </a:t>
            </a:r>
            <a:r>
              <a:rPr lang="pt-PT" sz="2400" dirty="0" err="1" smtClean="0">
                <a:latin typeface="Futura Lt BT"/>
              </a:rPr>
              <a:t>proceedings</a:t>
            </a:r>
            <a:r>
              <a:rPr lang="pt-PT" sz="2400" dirty="0" smtClean="0">
                <a:latin typeface="Futura Lt BT"/>
              </a:rPr>
              <a:t> </a:t>
            </a:r>
            <a:r>
              <a:rPr lang="pt-PT" sz="2400" dirty="0" err="1" smtClean="0">
                <a:latin typeface="Futura Lt BT"/>
              </a:rPr>
              <a:t>were</a:t>
            </a:r>
            <a:r>
              <a:rPr lang="pt-PT" sz="2400" dirty="0" smtClean="0">
                <a:latin typeface="Futura Lt BT"/>
              </a:rPr>
              <a:t> </a:t>
            </a:r>
            <a:r>
              <a:rPr lang="pt-PT" sz="2400" dirty="0" err="1" smtClean="0">
                <a:latin typeface="Futura Lt BT"/>
              </a:rPr>
              <a:t>up</a:t>
            </a:r>
            <a:r>
              <a:rPr lang="pt-PT" sz="2400" dirty="0" smtClean="0">
                <a:latin typeface="Futura Lt BT"/>
              </a:rPr>
              <a:t> to 14%</a:t>
            </a:r>
          </a:p>
          <a:p>
            <a:endParaRPr lang="pt-PT" sz="2000" dirty="0" smtClean="0">
              <a:latin typeface="Futura Lt BT"/>
            </a:endParaRPr>
          </a:p>
          <a:p>
            <a:pPr>
              <a:buFont typeface="Arial" pitchFamily="34" charset="0"/>
              <a:buChar char="•"/>
            </a:pPr>
            <a:endParaRPr lang="pt-PT" sz="2400" dirty="0" smtClean="0">
              <a:latin typeface="Futura Lt BT"/>
            </a:endParaRPr>
          </a:p>
          <a:p>
            <a:pPr>
              <a:buFont typeface="Arial" pitchFamily="34" charset="0"/>
              <a:buChar char="•"/>
            </a:pPr>
            <a:endParaRPr lang="pt-PT" sz="2400" dirty="0" smtClean="0">
              <a:latin typeface="Futura Lt BT"/>
            </a:endParaRPr>
          </a:p>
          <a:p>
            <a:pPr>
              <a:buFont typeface="Arial" pitchFamily="34" charset="0"/>
              <a:buChar char="•"/>
            </a:pPr>
            <a:endParaRPr lang="pt-PT" dirty="0"/>
          </a:p>
        </p:txBody>
      </p:sp>
      <p:pic>
        <p:nvPicPr>
          <p:cNvPr id="8198" name="Picture 6"/>
          <p:cNvPicPr>
            <a:picLocks noChangeAspect="1" noChangeArrowheads="1"/>
          </p:cNvPicPr>
          <p:nvPr/>
        </p:nvPicPr>
        <p:blipFill>
          <a:blip r:embed="rId4" cstate="print"/>
          <a:srcRect/>
          <a:stretch>
            <a:fillRect/>
          </a:stretch>
        </p:blipFill>
        <p:spPr bwMode="auto">
          <a:xfrm>
            <a:off x="539552" y="3789040"/>
            <a:ext cx="7557709" cy="2448272"/>
          </a:xfrm>
          <a:prstGeom prst="rect">
            <a:avLst/>
          </a:prstGeom>
          <a:noFill/>
          <a:ln w="9525">
            <a:noFill/>
            <a:miter lim="800000"/>
            <a:headEnd/>
            <a:tailEnd/>
          </a:ln>
        </p:spPr>
      </p:pic>
      <p:sp>
        <p:nvSpPr>
          <p:cNvPr id="14" name="Rectângulo 13"/>
          <p:cNvSpPr/>
          <p:nvPr/>
        </p:nvSpPr>
        <p:spPr>
          <a:xfrm>
            <a:off x="683568" y="6093296"/>
            <a:ext cx="1348446" cy="276999"/>
          </a:xfrm>
          <a:prstGeom prst="rect">
            <a:avLst/>
          </a:prstGeom>
        </p:spPr>
        <p:txBody>
          <a:bodyPr wrap="none">
            <a:spAutoFit/>
          </a:bodyPr>
          <a:lstStyle/>
          <a:p>
            <a:pPr>
              <a:buFont typeface="Arial" pitchFamily="34" charset="0"/>
              <a:buChar char="•"/>
            </a:pPr>
            <a:r>
              <a:rPr lang="pt-PT" sz="1200" dirty="0" err="1" smtClean="0">
                <a:latin typeface="Futura Lt BT"/>
              </a:rPr>
              <a:t>Source</a:t>
            </a:r>
            <a:r>
              <a:rPr lang="pt-PT" sz="1200" dirty="0" smtClean="0">
                <a:latin typeface="Futura Lt BT"/>
              </a:rPr>
              <a:t>: </a:t>
            </a:r>
            <a:r>
              <a:rPr lang="pt-PT" sz="1200" dirty="0" err="1" smtClean="0">
                <a:latin typeface="Futura Lt BT"/>
              </a:rPr>
              <a:t>Pordata</a:t>
            </a:r>
            <a:endParaRPr lang="pt-PT" sz="2000" dirty="0" smtClean="0">
              <a:latin typeface="Futura Lt B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6" descr="Elemento Logos EAPN portugal_2"/>
          <p:cNvPicPr>
            <a:picLocks noChangeAspect="1" noChangeArrowheads="1"/>
          </p:cNvPicPr>
          <p:nvPr/>
        </p:nvPicPr>
        <p:blipFill>
          <a:blip r:embed="rId2" cstate="print">
            <a:lum bright="86000"/>
            <a:grayscl/>
          </a:blip>
          <a:srcRect/>
          <a:stretch>
            <a:fillRect/>
          </a:stretch>
        </p:blipFill>
        <p:spPr bwMode="auto">
          <a:xfrm>
            <a:off x="-36513" y="-26988"/>
            <a:ext cx="7308851" cy="6858001"/>
          </a:xfrm>
          <a:prstGeom prst="rect">
            <a:avLst/>
          </a:prstGeom>
          <a:noFill/>
          <a:ln w="9525">
            <a:noFill/>
            <a:miter lim="800000"/>
            <a:headEnd/>
            <a:tailEnd/>
          </a:ln>
        </p:spPr>
      </p:pic>
      <p:sp>
        <p:nvSpPr>
          <p:cNvPr id="26626" name="Rectangle 2"/>
          <p:cNvSpPr>
            <a:spLocks noGrp="1" noChangeArrowheads="1"/>
          </p:cNvSpPr>
          <p:nvPr>
            <p:ph type="title"/>
          </p:nvPr>
        </p:nvSpPr>
        <p:spPr>
          <a:xfrm>
            <a:off x="457200" y="765175"/>
            <a:ext cx="8229600" cy="509588"/>
          </a:xfrm>
        </p:spPr>
        <p:txBody>
          <a:bodyPr/>
          <a:lstStyle/>
          <a:p>
            <a:pPr algn="l"/>
            <a:r>
              <a:rPr lang="pt-PT" sz="2800" b="1" dirty="0" err="1" smtClean="0">
                <a:solidFill>
                  <a:srgbClr val="005E8A"/>
                </a:solidFill>
                <a:latin typeface="Futura Lt BT"/>
              </a:rPr>
              <a:t>Poverty</a:t>
            </a:r>
            <a:r>
              <a:rPr lang="pt-PT" sz="2800" b="1" dirty="0" smtClean="0">
                <a:solidFill>
                  <a:srgbClr val="005E8A"/>
                </a:solidFill>
                <a:latin typeface="Futura Lt BT"/>
              </a:rPr>
              <a:t> </a:t>
            </a:r>
            <a:r>
              <a:rPr lang="pt-PT" sz="2800" b="1" dirty="0" err="1" smtClean="0">
                <a:solidFill>
                  <a:srgbClr val="005E8A"/>
                </a:solidFill>
                <a:latin typeface="Futura Lt BT"/>
              </a:rPr>
              <a:t>today</a:t>
            </a:r>
            <a:r>
              <a:rPr lang="pt-PT" sz="2800" b="1" dirty="0" smtClean="0">
                <a:solidFill>
                  <a:srgbClr val="005E8A"/>
                </a:solidFill>
                <a:latin typeface="Futura Lt BT"/>
              </a:rPr>
              <a:t> in Portugal</a:t>
            </a:r>
            <a:endParaRPr lang="pt-PT" sz="2800" b="1" dirty="0" smtClean="0">
              <a:solidFill>
                <a:srgbClr val="005E8A"/>
              </a:solidFill>
              <a:latin typeface="Futura Hv BT"/>
            </a:endParaRPr>
          </a:p>
        </p:txBody>
      </p:sp>
      <p:sp>
        <p:nvSpPr>
          <p:cNvPr id="26627" name="Rectangle 3"/>
          <p:cNvSpPr>
            <a:spLocks noGrp="1" noChangeArrowheads="1"/>
          </p:cNvSpPr>
          <p:nvPr>
            <p:ph type="body" idx="1"/>
          </p:nvPr>
        </p:nvSpPr>
        <p:spPr>
          <a:xfrm>
            <a:off x="250825" y="1412875"/>
            <a:ext cx="7489825" cy="576263"/>
          </a:xfrm>
        </p:spPr>
        <p:txBody>
          <a:bodyPr/>
          <a:lstStyle/>
          <a:p>
            <a:pPr>
              <a:buFontTx/>
              <a:buNone/>
            </a:pPr>
            <a:endParaRPr lang="pt-PT" sz="2400" dirty="0" smtClean="0"/>
          </a:p>
          <a:p>
            <a:endParaRPr lang="pt-PT" sz="2400" dirty="0" smtClean="0"/>
          </a:p>
        </p:txBody>
      </p:sp>
      <p:pic>
        <p:nvPicPr>
          <p:cNvPr id="26628" name="Picture 7" descr="Logo EAPN portugal COR"/>
          <p:cNvPicPr>
            <a:picLocks noChangeAspect="1" noChangeArrowheads="1"/>
          </p:cNvPicPr>
          <p:nvPr/>
        </p:nvPicPr>
        <p:blipFill>
          <a:blip r:embed="rId3" cstate="print"/>
          <a:srcRect/>
          <a:stretch>
            <a:fillRect/>
          </a:stretch>
        </p:blipFill>
        <p:spPr bwMode="auto">
          <a:xfrm>
            <a:off x="7610475" y="0"/>
            <a:ext cx="1533525" cy="1700213"/>
          </a:xfrm>
          <a:prstGeom prst="rect">
            <a:avLst/>
          </a:prstGeom>
          <a:noFill/>
          <a:ln w="9525">
            <a:noFill/>
            <a:miter lim="800000"/>
            <a:headEnd/>
            <a:tailEnd/>
          </a:ln>
        </p:spPr>
      </p:pic>
      <p:sp>
        <p:nvSpPr>
          <p:cNvPr id="26629" name="Text Box 8"/>
          <p:cNvSpPr txBox="1">
            <a:spLocks noChangeArrowheads="1"/>
          </p:cNvSpPr>
          <p:nvPr/>
        </p:nvSpPr>
        <p:spPr bwMode="auto">
          <a:xfrm>
            <a:off x="7524750" y="630872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
        <p:nvSpPr>
          <p:cNvPr id="9" name="CaixaDeTexto 8"/>
          <p:cNvSpPr txBox="1"/>
          <p:nvPr/>
        </p:nvSpPr>
        <p:spPr>
          <a:xfrm>
            <a:off x="395536" y="1340768"/>
            <a:ext cx="7632848" cy="5693866"/>
          </a:xfrm>
          <a:prstGeom prst="rect">
            <a:avLst/>
          </a:prstGeom>
          <a:noFill/>
        </p:spPr>
        <p:txBody>
          <a:bodyPr wrap="square" rtlCol="0">
            <a:spAutoFit/>
          </a:bodyPr>
          <a:lstStyle/>
          <a:p>
            <a:pPr>
              <a:buFont typeface="Arial" pitchFamily="34" charset="0"/>
              <a:buChar char="•"/>
            </a:pPr>
            <a:endParaRPr lang="en-GB" sz="2400" dirty="0" smtClean="0">
              <a:latin typeface="Futura Lt BT"/>
            </a:endParaRPr>
          </a:p>
          <a:p>
            <a:pPr>
              <a:buFont typeface="Arial" pitchFamily="34" charset="0"/>
              <a:buChar char="•"/>
            </a:pPr>
            <a:endParaRPr lang="en-GB" sz="2400" dirty="0" smtClean="0">
              <a:latin typeface="Futura Lt BT"/>
            </a:endParaRPr>
          </a:p>
          <a:p>
            <a:pPr>
              <a:buFont typeface="Arial" pitchFamily="34" charset="0"/>
              <a:buChar char="•"/>
            </a:pPr>
            <a:endParaRPr lang="en-GB" sz="2400" dirty="0" smtClean="0">
              <a:latin typeface="Futura Lt BT"/>
            </a:endParaRPr>
          </a:p>
          <a:p>
            <a:pPr>
              <a:buFont typeface="Arial" pitchFamily="34" charset="0"/>
              <a:buChar char="•"/>
            </a:pPr>
            <a:endParaRPr lang="en-GB" sz="2400" dirty="0" smtClean="0">
              <a:latin typeface="Futura Lt BT"/>
            </a:endParaRPr>
          </a:p>
          <a:p>
            <a:pPr>
              <a:buFont typeface="Arial" pitchFamily="34" charset="0"/>
              <a:buChar char="•"/>
            </a:pPr>
            <a:endParaRPr lang="en-GB" sz="2400" dirty="0" smtClean="0">
              <a:latin typeface="Futura Lt BT"/>
            </a:endParaRPr>
          </a:p>
          <a:p>
            <a:pPr>
              <a:buFont typeface="Arial" pitchFamily="34" charset="0"/>
              <a:buChar char="•"/>
            </a:pPr>
            <a:endParaRPr lang="en-GB" sz="2400" dirty="0" smtClean="0">
              <a:latin typeface="Futura Lt BT"/>
            </a:endParaRPr>
          </a:p>
          <a:p>
            <a:r>
              <a:rPr lang="pt-PT" sz="1100" dirty="0" err="1" smtClean="0">
                <a:latin typeface="Futura Lt BT"/>
              </a:rPr>
              <a:t>Source</a:t>
            </a:r>
            <a:r>
              <a:rPr lang="pt-PT" sz="1100" dirty="0" smtClean="0">
                <a:latin typeface="Futura Lt BT"/>
              </a:rPr>
              <a:t>: </a:t>
            </a:r>
            <a:r>
              <a:rPr lang="pt-PT" sz="1100" dirty="0" err="1" smtClean="0">
                <a:latin typeface="Futura Lt BT"/>
              </a:rPr>
              <a:t>Pordata</a:t>
            </a:r>
            <a:endParaRPr lang="pt-PT" dirty="0" smtClean="0">
              <a:latin typeface="Futura Lt BT"/>
            </a:endParaRPr>
          </a:p>
          <a:p>
            <a:pPr>
              <a:buFont typeface="Arial" pitchFamily="34" charset="0"/>
              <a:buChar char="•"/>
            </a:pPr>
            <a:endParaRPr lang="en-GB" sz="2400" dirty="0" smtClean="0">
              <a:latin typeface="Futura Lt BT"/>
            </a:endParaRPr>
          </a:p>
          <a:p>
            <a:pPr>
              <a:buFont typeface="Arial" pitchFamily="34" charset="0"/>
              <a:buChar char="•"/>
            </a:pPr>
            <a:r>
              <a:rPr lang="en-GB" sz="2400" dirty="0" smtClean="0">
                <a:latin typeface="Futura Lt BT"/>
              </a:rPr>
              <a:t>According to the Portuguese Employment Institute in last July, there was an increase of 4388 of unemployed couples when compared with the same period of last year. This means an increase of 99,3%</a:t>
            </a:r>
          </a:p>
          <a:p>
            <a:pPr>
              <a:buFont typeface="Arial" pitchFamily="34" charset="0"/>
              <a:buChar char="•"/>
            </a:pPr>
            <a:r>
              <a:rPr lang="en-GB" sz="2400" dirty="0" smtClean="0">
                <a:latin typeface="Futura Lt BT"/>
              </a:rPr>
              <a:t>The rate of long-term unemployment reached 8 percent, more than half of the total rate</a:t>
            </a:r>
            <a:endParaRPr lang="pt-PT" sz="2400" dirty="0" smtClean="0">
              <a:latin typeface="Futura Lt BT"/>
            </a:endParaRPr>
          </a:p>
          <a:p>
            <a:pPr>
              <a:buFont typeface="Arial" pitchFamily="34" charset="0"/>
              <a:buChar char="•"/>
            </a:pPr>
            <a:endParaRPr lang="pt-PT" dirty="0" smtClean="0"/>
          </a:p>
          <a:p>
            <a:pPr>
              <a:buFont typeface="Arial" pitchFamily="34" charset="0"/>
              <a:buChar char="•"/>
            </a:pPr>
            <a:endParaRPr lang="pt-PT" dirty="0"/>
          </a:p>
        </p:txBody>
      </p:sp>
      <p:pic>
        <p:nvPicPr>
          <p:cNvPr id="45058" name="Picture 2"/>
          <p:cNvPicPr>
            <a:picLocks noChangeAspect="1" noChangeArrowheads="1"/>
          </p:cNvPicPr>
          <p:nvPr/>
        </p:nvPicPr>
        <p:blipFill>
          <a:blip r:embed="rId4" cstate="print"/>
          <a:srcRect/>
          <a:stretch>
            <a:fillRect/>
          </a:stretch>
        </p:blipFill>
        <p:spPr bwMode="auto">
          <a:xfrm>
            <a:off x="1547664" y="1340768"/>
            <a:ext cx="5056820" cy="25202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6" descr="Elemento Logos EAPN portugal_2"/>
          <p:cNvPicPr>
            <a:picLocks noChangeAspect="1" noChangeArrowheads="1"/>
          </p:cNvPicPr>
          <p:nvPr/>
        </p:nvPicPr>
        <p:blipFill>
          <a:blip r:embed="rId2" cstate="print">
            <a:lum bright="86000"/>
            <a:grayscl/>
          </a:blip>
          <a:srcRect/>
          <a:stretch>
            <a:fillRect/>
          </a:stretch>
        </p:blipFill>
        <p:spPr bwMode="auto">
          <a:xfrm>
            <a:off x="-36513" y="-26988"/>
            <a:ext cx="7308851" cy="6858001"/>
          </a:xfrm>
          <a:prstGeom prst="rect">
            <a:avLst/>
          </a:prstGeom>
          <a:noFill/>
          <a:ln w="9525">
            <a:noFill/>
            <a:miter lim="800000"/>
            <a:headEnd/>
            <a:tailEnd/>
          </a:ln>
        </p:spPr>
      </p:pic>
      <p:sp>
        <p:nvSpPr>
          <p:cNvPr id="26626" name="Rectangle 2"/>
          <p:cNvSpPr>
            <a:spLocks noGrp="1" noChangeArrowheads="1"/>
          </p:cNvSpPr>
          <p:nvPr>
            <p:ph type="title"/>
          </p:nvPr>
        </p:nvSpPr>
        <p:spPr>
          <a:xfrm>
            <a:off x="457200" y="765175"/>
            <a:ext cx="8229600" cy="509588"/>
          </a:xfrm>
        </p:spPr>
        <p:txBody>
          <a:bodyPr/>
          <a:lstStyle/>
          <a:p>
            <a:pPr algn="l"/>
            <a:r>
              <a:rPr lang="pt-PT" sz="2800" b="1" dirty="0" err="1" smtClean="0">
                <a:solidFill>
                  <a:srgbClr val="005E8A"/>
                </a:solidFill>
                <a:latin typeface="Futura Lt BT"/>
              </a:rPr>
              <a:t>Poverty</a:t>
            </a:r>
            <a:r>
              <a:rPr lang="pt-PT" sz="2800" b="1" dirty="0" smtClean="0">
                <a:solidFill>
                  <a:srgbClr val="005E8A"/>
                </a:solidFill>
                <a:latin typeface="Futura Lt BT"/>
              </a:rPr>
              <a:t> </a:t>
            </a:r>
            <a:r>
              <a:rPr lang="pt-PT" sz="2800" b="1" dirty="0" err="1" smtClean="0">
                <a:solidFill>
                  <a:srgbClr val="005E8A"/>
                </a:solidFill>
                <a:latin typeface="Futura Lt BT"/>
              </a:rPr>
              <a:t>today</a:t>
            </a:r>
            <a:r>
              <a:rPr lang="pt-PT" sz="2800" b="1" dirty="0" smtClean="0">
                <a:solidFill>
                  <a:srgbClr val="005E8A"/>
                </a:solidFill>
                <a:latin typeface="Futura Lt BT"/>
              </a:rPr>
              <a:t> in Portugal</a:t>
            </a:r>
            <a:endParaRPr lang="pt-PT" sz="2800" b="1" dirty="0" smtClean="0">
              <a:solidFill>
                <a:srgbClr val="005E8A"/>
              </a:solidFill>
              <a:latin typeface="Futura Hv BT"/>
            </a:endParaRPr>
          </a:p>
        </p:txBody>
      </p:sp>
      <p:sp>
        <p:nvSpPr>
          <p:cNvPr id="26627" name="Rectangle 3"/>
          <p:cNvSpPr>
            <a:spLocks noGrp="1" noChangeArrowheads="1"/>
          </p:cNvSpPr>
          <p:nvPr>
            <p:ph type="body" idx="1"/>
          </p:nvPr>
        </p:nvSpPr>
        <p:spPr>
          <a:xfrm>
            <a:off x="250825" y="1412875"/>
            <a:ext cx="7489825" cy="576263"/>
          </a:xfrm>
        </p:spPr>
        <p:txBody>
          <a:bodyPr/>
          <a:lstStyle/>
          <a:p>
            <a:pPr>
              <a:buFontTx/>
              <a:buNone/>
            </a:pPr>
            <a:endParaRPr lang="pt-PT" sz="2400" dirty="0" smtClean="0"/>
          </a:p>
          <a:p>
            <a:endParaRPr lang="pt-PT" sz="2400" dirty="0" smtClean="0"/>
          </a:p>
        </p:txBody>
      </p:sp>
      <p:pic>
        <p:nvPicPr>
          <p:cNvPr id="26628" name="Picture 7" descr="Logo EAPN portugal COR"/>
          <p:cNvPicPr>
            <a:picLocks noChangeAspect="1" noChangeArrowheads="1"/>
          </p:cNvPicPr>
          <p:nvPr/>
        </p:nvPicPr>
        <p:blipFill>
          <a:blip r:embed="rId3" cstate="print"/>
          <a:srcRect/>
          <a:stretch>
            <a:fillRect/>
          </a:stretch>
        </p:blipFill>
        <p:spPr bwMode="auto">
          <a:xfrm>
            <a:off x="7610475" y="0"/>
            <a:ext cx="1533525" cy="1700213"/>
          </a:xfrm>
          <a:prstGeom prst="rect">
            <a:avLst/>
          </a:prstGeom>
          <a:noFill/>
          <a:ln w="9525">
            <a:noFill/>
            <a:miter lim="800000"/>
            <a:headEnd/>
            <a:tailEnd/>
          </a:ln>
        </p:spPr>
      </p:pic>
      <p:sp>
        <p:nvSpPr>
          <p:cNvPr id="26629" name="Text Box 8"/>
          <p:cNvSpPr txBox="1">
            <a:spLocks noChangeArrowheads="1"/>
          </p:cNvSpPr>
          <p:nvPr/>
        </p:nvSpPr>
        <p:spPr bwMode="auto">
          <a:xfrm>
            <a:off x="7524750" y="630872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graphicFrame>
        <p:nvGraphicFramePr>
          <p:cNvPr id="8" name="Tabela 7"/>
          <p:cNvGraphicFramePr>
            <a:graphicFrameLocks noGrp="1"/>
          </p:cNvGraphicFramePr>
          <p:nvPr/>
        </p:nvGraphicFramePr>
        <p:xfrm>
          <a:off x="971600" y="1844824"/>
          <a:ext cx="6480721" cy="3600400"/>
        </p:xfrm>
        <a:graphic>
          <a:graphicData uri="http://schemas.openxmlformats.org/drawingml/2006/table">
            <a:tbl>
              <a:tblPr/>
              <a:tblGrid>
                <a:gridCol w="1182429"/>
                <a:gridCol w="713052"/>
                <a:gridCol w="611701"/>
                <a:gridCol w="713052"/>
                <a:gridCol w="611701"/>
                <a:gridCol w="713052"/>
                <a:gridCol w="610982"/>
                <a:gridCol w="518256"/>
                <a:gridCol w="806496"/>
              </a:tblGrid>
              <a:tr h="344137">
                <a:tc>
                  <a:txBody>
                    <a:bodyPr/>
                    <a:lstStyle/>
                    <a:p>
                      <a:pPr algn="ctr">
                        <a:lnSpc>
                          <a:spcPct val="150000"/>
                        </a:lnSpc>
                        <a:spcAft>
                          <a:spcPts val="1000"/>
                        </a:spcAft>
                      </a:pPr>
                      <a:r>
                        <a:rPr lang="en-GB" sz="1100" b="1" dirty="0">
                          <a:solidFill>
                            <a:srgbClr val="000036"/>
                          </a:solidFill>
                          <a:latin typeface="Arial Narrow"/>
                          <a:ea typeface="Calibri"/>
                          <a:cs typeface="Arial"/>
                        </a:rPr>
                        <a:t>Reference Year</a:t>
                      </a:r>
                      <a:endParaRPr lang="pt-P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50000"/>
                        </a:lnSpc>
                        <a:spcAft>
                          <a:spcPts val="1000"/>
                        </a:spcAft>
                      </a:pPr>
                      <a:r>
                        <a:rPr lang="en-GB" sz="1100" b="1">
                          <a:solidFill>
                            <a:srgbClr val="000036"/>
                          </a:solidFill>
                          <a:latin typeface="Arial Narrow"/>
                          <a:ea typeface="Calibri"/>
                          <a:cs typeface="Arial"/>
                        </a:rPr>
                        <a:t>2003</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50000"/>
                        </a:lnSpc>
                        <a:spcAft>
                          <a:spcPts val="1000"/>
                        </a:spcAft>
                      </a:pPr>
                      <a:r>
                        <a:rPr lang="en-GB" sz="1100" b="1">
                          <a:solidFill>
                            <a:srgbClr val="000036"/>
                          </a:solidFill>
                          <a:latin typeface="Arial Narrow"/>
                          <a:ea typeface="Calibri"/>
                          <a:cs typeface="Arial"/>
                        </a:rPr>
                        <a:t>2004</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50000"/>
                        </a:lnSpc>
                        <a:spcAft>
                          <a:spcPts val="1000"/>
                        </a:spcAft>
                      </a:pPr>
                      <a:r>
                        <a:rPr lang="en-GB" sz="1100" b="1">
                          <a:solidFill>
                            <a:srgbClr val="000036"/>
                          </a:solidFill>
                          <a:latin typeface="Arial Narrow"/>
                          <a:ea typeface="Calibri"/>
                          <a:cs typeface="Arial"/>
                        </a:rPr>
                        <a:t>2005</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50000"/>
                        </a:lnSpc>
                        <a:spcAft>
                          <a:spcPts val="1000"/>
                        </a:spcAft>
                      </a:pPr>
                      <a:r>
                        <a:rPr lang="en-GB" sz="1100" b="1">
                          <a:solidFill>
                            <a:srgbClr val="000036"/>
                          </a:solidFill>
                          <a:latin typeface="Arial Narrow"/>
                          <a:ea typeface="Calibri"/>
                          <a:cs typeface="Arial"/>
                        </a:rPr>
                        <a:t>2006</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50000"/>
                        </a:lnSpc>
                        <a:spcAft>
                          <a:spcPts val="1000"/>
                        </a:spcAft>
                      </a:pPr>
                      <a:r>
                        <a:rPr lang="en-GB" sz="1100" b="1">
                          <a:solidFill>
                            <a:srgbClr val="000036"/>
                          </a:solidFill>
                          <a:latin typeface="Arial Narrow"/>
                          <a:ea typeface="Calibri"/>
                          <a:cs typeface="Arial"/>
                        </a:rPr>
                        <a:t>2007</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50000"/>
                        </a:lnSpc>
                        <a:spcAft>
                          <a:spcPts val="1000"/>
                        </a:spcAft>
                      </a:pPr>
                      <a:r>
                        <a:rPr lang="en-GB" sz="1100" b="1" dirty="0">
                          <a:solidFill>
                            <a:srgbClr val="000036"/>
                          </a:solidFill>
                          <a:latin typeface="Arial Narrow"/>
                          <a:ea typeface="Calibri"/>
                          <a:cs typeface="Arial"/>
                        </a:rPr>
                        <a:t>2008</a:t>
                      </a:r>
                      <a:endParaRPr lang="pt-P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50000"/>
                        </a:lnSpc>
                        <a:spcAft>
                          <a:spcPts val="1000"/>
                        </a:spcAft>
                      </a:pPr>
                      <a:r>
                        <a:rPr lang="en-GB" sz="1100" b="1">
                          <a:solidFill>
                            <a:srgbClr val="000036"/>
                          </a:solidFill>
                          <a:latin typeface="Arial Narrow"/>
                          <a:ea typeface="Calibri"/>
                          <a:cs typeface="Arial"/>
                        </a:rPr>
                        <a:t>2009</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50000"/>
                        </a:lnSpc>
                        <a:spcAft>
                          <a:spcPts val="1000"/>
                        </a:spcAft>
                      </a:pPr>
                      <a:r>
                        <a:rPr lang="en-GB" sz="1100" b="1">
                          <a:solidFill>
                            <a:srgbClr val="000036"/>
                          </a:solidFill>
                          <a:latin typeface="Arial Narrow"/>
                          <a:ea typeface="Calibri"/>
                          <a:cs typeface="Arial"/>
                        </a:rPr>
                        <a:t>2010 (Po)</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r>
              <a:tr h="688273">
                <a:tc>
                  <a:txBody>
                    <a:bodyPr/>
                    <a:lstStyle/>
                    <a:p>
                      <a:pPr>
                        <a:lnSpc>
                          <a:spcPct val="150000"/>
                        </a:lnSpc>
                        <a:spcAft>
                          <a:spcPts val="1000"/>
                        </a:spcAft>
                      </a:pPr>
                      <a:r>
                        <a:rPr lang="en-GB" sz="1100" b="1">
                          <a:solidFill>
                            <a:srgbClr val="000036"/>
                          </a:solidFill>
                          <a:latin typeface="Arial Narrow"/>
                          <a:ea typeface="Calibri"/>
                          <a:cs typeface="Arial"/>
                        </a:rPr>
                        <a:t>Total with employment</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b="1">
                          <a:solidFill>
                            <a:srgbClr val="000036"/>
                          </a:solidFill>
                          <a:latin typeface="Arial Narrow"/>
                          <a:ea typeface="Calibri"/>
                          <a:cs typeface="Arial"/>
                        </a:rPr>
                        <a:t>12,4%</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b="1">
                          <a:solidFill>
                            <a:srgbClr val="000036"/>
                          </a:solidFill>
                          <a:latin typeface="Arial Narrow"/>
                          <a:ea typeface="Calibri"/>
                          <a:cs typeface="Arial"/>
                        </a:rPr>
                        <a:t>11,9%</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b="1">
                          <a:solidFill>
                            <a:srgbClr val="000036"/>
                          </a:solidFill>
                          <a:latin typeface="Arial Narrow"/>
                          <a:ea typeface="Calibri"/>
                          <a:cs typeface="Arial"/>
                        </a:rPr>
                        <a:t>11,2%</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b="1">
                          <a:solidFill>
                            <a:srgbClr val="000036"/>
                          </a:solidFill>
                          <a:latin typeface="Arial Narrow"/>
                          <a:ea typeface="Calibri"/>
                          <a:cs typeface="Arial"/>
                        </a:rPr>
                        <a:t>9,7%</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b="1">
                          <a:solidFill>
                            <a:srgbClr val="000036"/>
                          </a:solidFill>
                          <a:latin typeface="Arial Narrow"/>
                          <a:ea typeface="Calibri"/>
                          <a:cs typeface="Arial"/>
                        </a:rPr>
                        <a:t>11,8%</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b="1">
                          <a:solidFill>
                            <a:srgbClr val="000036"/>
                          </a:solidFill>
                          <a:latin typeface="Arial Narrow"/>
                          <a:ea typeface="Calibri"/>
                          <a:cs typeface="Arial"/>
                        </a:rPr>
                        <a:t>10,3%</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b="1">
                          <a:solidFill>
                            <a:srgbClr val="000036"/>
                          </a:solidFill>
                          <a:latin typeface="Arial Narrow"/>
                          <a:ea typeface="Calibri"/>
                          <a:cs typeface="Arial"/>
                        </a:rPr>
                        <a:t>9,7%</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b="1">
                          <a:solidFill>
                            <a:srgbClr val="000036"/>
                          </a:solidFill>
                          <a:latin typeface="Arial Narrow"/>
                          <a:ea typeface="Calibri"/>
                          <a:cs typeface="Arial"/>
                        </a:rPr>
                        <a:t>10,3%</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8273">
                <a:tc>
                  <a:txBody>
                    <a:bodyPr/>
                    <a:lstStyle/>
                    <a:p>
                      <a:pPr>
                        <a:lnSpc>
                          <a:spcPct val="150000"/>
                        </a:lnSpc>
                        <a:spcAft>
                          <a:spcPts val="1000"/>
                        </a:spcAft>
                      </a:pPr>
                      <a:r>
                        <a:rPr lang="en-GB" sz="1100" b="1">
                          <a:solidFill>
                            <a:srgbClr val="000036"/>
                          </a:solidFill>
                          <a:latin typeface="Arial Narrow"/>
                          <a:ea typeface="Calibri"/>
                          <a:cs typeface="Arial"/>
                        </a:rPr>
                        <a:t>Total without employment</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b="1">
                          <a:solidFill>
                            <a:srgbClr val="000036"/>
                          </a:solidFill>
                          <a:latin typeface="Arial Narrow"/>
                          <a:ea typeface="Calibri"/>
                          <a:cs typeface="Arial"/>
                        </a:rPr>
                        <a:t>27,8%</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b="1">
                          <a:solidFill>
                            <a:srgbClr val="000036"/>
                          </a:solidFill>
                          <a:latin typeface="Arial Narrow"/>
                          <a:ea typeface="Calibri"/>
                          <a:cs typeface="Arial"/>
                        </a:rPr>
                        <a:t>26,6%</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b="1">
                          <a:solidFill>
                            <a:srgbClr val="000036"/>
                          </a:solidFill>
                          <a:latin typeface="Arial Narrow"/>
                          <a:ea typeface="Calibri"/>
                          <a:cs typeface="Arial"/>
                        </a:rPr>
                        <a:t>26,3%</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b="1">
                          <a:solidFill>
                            <a:srgbClr val="000036"/>
                          </a:solidFill>
                          <a:latin typeface="Arial Narrow"/>
                          <a:ea typeface="Calibri"/>
                          <a:cs typeface="Arial"/>
                        </a:rPr>
                        <a:t>26,9%</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b="1">
                          <a:solidFill>
                            <a:srgbClr val="000036"/>
                          </a:solidFill>
                          <a:latin typeface="Arial Narrow"/>
                          <a:ea typeface="Calibri"/>
                          <a:cs typeface="Arial"/>
                        </a:rPr>
                        <a:t>24,8%</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b="1">
                          <a:solidFill>
                            <a:srgbClr val="000036"/>
                          </a:solidFill>
                          <a:latin typeface="Arial Narrow"/>
                          <a:ea typeface="Calibri"/>
                          <a:cs typeface="Arial"/>
                        </a:rPr>
                        <a:t>24,4%</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b="1">
                          <a:solidFill>
                            <a:srgbClr val="000036"/>
                          </a:solidFill>
                          <a:latin typeface="Arial Narrow"/>
                          <a:ea typeface="Calibri"/>
                          <a:cs typeface="Arial"/>
                        </a:rPr>
                        <a:t>24,5%</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b="1">
                          <a:solidFill>
                            <a:srgbClr val="000036"/>
                          </a:solidFill>
                          <a:latin typeface="Arial Narrow"/>
                          <a:ea typeface="Calibri"/>
                          <a:cs typeface="Arial"/>
                        </a:rPr>
                        <a:t>24,3%</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4137">
                <a:tc>
                  <a:txBody>
                    <a:bodyPr/>
                    <a:lstStyle/>
                    <a:p>
                      <a:pPr marL="306070">
                        <a:lnSpc>
                          <a:spcPct val="150000"/>
                        </a:lnSpc>
                        <a:spcAft>
                          <a:spcPts val="1000"/>
                        </a:spcAft>
                      </a:pPr>
                      <a:r>
                        <a:rPr lang="en-GB" sz="1100">
                          <a:solidFill>
                            <a:srgbClr val="000036"/>
                          </a:solidFill>
                          <a:latin typeface="Arial Narrow"/>
                          <a:ea typeface="Calibri"/>
                          <a:cs typeface="Arial"/>
                        </a:rPr>
                        <a:t>Unemployed</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32,0%</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28,4%</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31,1%</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32,2%</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34,6%</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37,0%</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36,4%</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36,0%</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4137">
                <a:tc>
                  <a:txBody>
                    <a:bodyPr/>
                    <a:lstStyle/>
                    <a:p>
                      <a:pPr marL="306070">
                        <a:lnSpc>
                          <a:spcPct val="150000"/>
                        </a:lnSpc>
                        <a:spcAft>
                          <a:spcPts val="1000"/>
                        </a:spcAft>
                      </a:pPr>
                      <a:r>
                        <a:rPr lang="en-GB" sz="1100">
                          <a:solidFill>
                            <a:srgbClr val="000036"/>
                          </a:solidFill>
                          <a:latin typeface="Arial Narrow"/>
                          <a:ea typeface="Calibri"/>
                          <a:cs typeface="Arial"/>
                        </a:rPr>
                        <a:t>Retired</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25,8%</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25,1%</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22,9%</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23,1%</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20,1%</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17,4%</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18,5%</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17,9%</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8273">
                <a:tc>
                  <a:txBody>
                    <a:bodyPr/>
                    <a:lstStyle/>
                    <a:p>
                      <a:pPr marL="306070">
                        <a:lnSpc>
                          <a:spcPct val="150000"/>
                        </a:lnSpc>
                        <a:spcAft>
                          <a:spcPts val="1000"/>
                        </a:spcAft>
                      </a:pPr>
                      <a:r>
                        <a:rPr lang="en-GB" sz="1100">
                          <a:solidFill>
                            <a:srgbClr val="000036"/>
                          </a:solidFill>
                          <a:latin typeface="Arial Narrow"/>
                          <a:ea typeface="Calibri"/>
                          <a:cs typeface="Arial"/>
                        </a:rPr>
                        <a:t>Other inactive</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29,0%</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27,9%</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29,0%</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30,2%</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28,3%</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29,9%</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28,0%</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en-GB" sz="1100">
                          <a:solidFill>
                            <a:srgbClr val="000036"/>
                          </a:solidFill>
                          <a:latin typeface="Arial Narrow"/>
                          <a:ea typeface="Calibri"/>
                          <a:cs typeface="Arial"/>
                        </a:rPr>
                        <a:t>28,4%</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3170">
                <a:tc>
                  <a:txBody>
                    <a:bodyPr/>
                    <a:lstStyle/>
                    <a:p>
                      <a:pPr algn="ctr">
                        <a:lnSpc>
                          <a:spcPct val="150000"/>
                        </a:lnSpc>
                        <a:spcAft>
                          <a:spcPts val="1000"/>
                        </a:spcAft>
                      </a:pPr>
                      <a:r>
                        <a:rPr lang="en-GB" sz="1100" b="1">
                          <a:solidFill>
                            <a:srgbClr val="000036"/>
                          </a:solidFill>
                          <a:latin typeface="Arial Narrow"/>
                          <a:ea typeface="Calibri"/>
                          <a:cs typeface="Arial"/>
                        </a:rPr>
                        <a:t>EU-SILC</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50000"/>
                        </a:lnSpc>
                        <a:spcAft>
                          <a:spcPts val="1000"/>
                        </a:spcAft>
                      </a:pPr>
                      <a:r>
                        <a:rPr lang="en-GB" sz="1100" b="1">
                          <a:solidFill>
                            <a:srgbClr val="000036"/>
                          </a:solidFill>
                          <a:latin typeface="Arial Narrow"/>
                          <a:ea typeface="Calibri"/>
                          <a:cs typeface="Arial"/>
                        </a:rPr>
                        <a:t>2004</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50000"/>
                        </a:lnSpc>
                        <a:spcAft>
                          <a:spcPts val="1000"/>
                        </a:spcAft>
                      </a:pPr>
                      <a:r>
                        <a:rPr lang="en-GB" sz="1100" b="1">
                          <a:solidFill>
                            <a:srgbClr val="000036"/>
                          </a:solidFill>
                          <a:latin typeface="Arial Narrow"/>
                          <a:ea typeface="Calibri"/>
                          <a:cs typeface="Arial"/>
                        </a:rPr>
                        <a:t>2005</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50000"/>
                        </a:lnSpc>
                        <a:spcAft>
                          <a:spcPts val="1000"/>
                        </a:spcAft>
                      </a:pPr>
                      <a:r>
                        <a:rPr lang="en-GB" sz="1100" b="1">
                          <a:solidFill>
                            <a:srgbClr val="000036"/>
                          </a:solidFill>
                          <a:latin typeface="Arial Narrow"/>
                          <a:ea typeface="Calibri"/>
                          <a:cs typeface="Arial"/>
                        </a:rPr>
                        <a:t>2006</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50000"/>
                        </a:lnSpc>
                        <a:spcAft>
                          <a:spcPts val="1000"/>
                        </a:spcAft>
                      </a:pPr>
                      <a:r>
                        <a:rPr lang="en-GB" sz="1100" b="1">
                          <a:solidFill>
                            <a:srgbClr val="000036"/>
                          </a:solidFill>
                          <a:latin typeface="Arial Narrow"/>
                          <a:ea typeface="Calibri"/>
                          <a:cs typeface="Arial"/>
                        </a:rPr>
                        <a:t>2007</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50000"/>
                        </a:lnSpc>
                        <a:spcAft>
                          <a:spcPts val="1000"/>
                        </a:spcAft>
                      </a:pPr>
                      <a:r>
                        <a:rPr lang="en-GB" sz="1100" b="1">
                          <a:solidFill>
                            <a:srgbClr val="000036"/>
                          </a:solidFill>
                          <a:latin typeface="Arial Narrow"/>
                          <a:ea typeface="Calibri"/>
                          <a:cs typeface="Arial"/>
                        </a:rPr>
                        <a:t>2008</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50000"/>
                        </a:lnSpc>
                        <a:spcAft>
                          <a:spcPts val="1000"/>
                        </a:spcAft>
                      </a:pPr>
                      <a:r>
                        <a:rPr lang="en-GB" sz="1100" b="1">
                          <a:solidFill>
                            <a:srgbClr val="000036"/>
                          </a:solidFill>
                          <a:latin typeface="Arial Narrow"/>
                          <a:ea typeface="Calibri"/>
                          <a:cs typeface="Arial"/>
                        </a:rPr>
                        <a:t>2009</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50000"/>
                        </a:lnSpc>
                        <a:spcAft>
                          <a:spcPts val="1000"/>
                        </a:spcAft>
                      </a:pPr>
                      <a:r>
                        <a:rPr lang="en-GB" sz="1100" b="1">
                          <a:solidFill>
                            <a:srgbClr val="000036"/>
                          </a:solidFill>
                          <a:latin typeface="Arial Narrow"/>
                          <a:ea typeface="Calibri"/>
                          <a:cs typeface="Arial"/>
                        </a:rPr>
                        <a:t>2010</a:t>
                      </a:r>
                      <a:endParaRPr lang="pt-PT"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c>
                  <a:txBody>
                    <a:bodyPr/>
                    <a:lstStyle/>
                    <a:p>
                      <a:pPr algn="ctr">
                        <a:lnSpc>
                          <a:spcPct val="150000"/>
                        </a:lnSpc>
                        <a:spcAft>
                          <a:spcPts val="1000"/>
                        </a:spcAft>
                      </a:pPr>
                      <a:r>
                        <a:rPr lang="en-GB" sz="1100" b="1" dirty="0">
                          <a:solidFill>
                            <a:srgbClr val="000036"/>
                          </a:solidFill>
                          <a:latin typeface="Arial Narrow"/>
                          <a:ea typeface="Calibri"/>
                          <a:cs typeface="Arial"/>
                        </a:rPr>
                        <a:t>2011 (Po)</a:t>
                      </a:r>
                      <a:endParaRPr lang="pt-PT" sz="11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48DD4"/>
                    </a:solidFill>
                  </a:tcPr>
                </a:tc>
              </a:tr>
            </a:tbl>
          </a:graphicData>
        </a:graphic>
      </p:graphicFrame>
      <p:sp>
        <p:nvSpPr>
          <p:cNvPr id="10" name="Rectângulo 9"/>
          <p:cNvSpPr/>
          <p:nvPr/>
        </p:nvSpPr>
        <p:spPr>
          <a:xfrm>
            <a:off x="539552" y="1196752"/>
            <a:ext cx="7056784" cy="553998"/>
          </a:xfrm>
          <a:prstGeom prst="rect">
            <a:avLst/>
          </a:prstGeom>
        </p:spPr>
        <p:txBody>
          <a:bodyPr wrap="square">
            <a:spAutoFit/>
          </a:bodyPr>
          <a:lstStyle/>
          <a:p>
            <a:r>
              <a:rPr lang="en-GB" b="1" dirty="0" smtClean="0">
                <a:latin typeface="Futura Lt BT"/>
              </a:rPr>
              <a:t>At risk Poverty Rate according to employment status </a:t>
            </a:r>
            <a:r>
              <a:rPr lang="en-GB" sz="1100" b="1" dirty="0" smtClean="0">
                <a:latin typeface="Futura Lt BT"/>
              </a:rPr>
              <a:t>(EU-SILC2004 - EU-SILC2011)</a:t>
            </a:r>
            <a:endParaRPr lang="pt-PT" dirty="0">
              <a:latin typeface="Futura Lt BT"/>
            </a:endParaRPr>
          </a:p>
        </p:txBody>
      </p:sp>
      <p:sp>
        <p:nvSpPr>
          <p:cNvPr id="4097" name="Rectangle 1"/>
          <p:cNvSpPr>
            <a:spLocks noChangeArrowheads="1"/>
          </p:cNvSpPr>
          <p:nvPr/>
        </p:nvSpPr>
        <p:spPr bwMode="auto">
          <a:xfrm>
            <a:off x="0" y="5517758"/>
            <a:ext cx="6604693" cy="60016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685800" algn="l"/>
              </a:tabLst>
            </a:pPr>
            <a:r>
              <a:rPr kumimoji="0" lang="en-GB" sz="1100" b="0" i="0" u="none" strike="noStrike" cap="none" normalizeH="0" baseline="0" dirty="0" smtClean="0">
                <a:ln>
                  <a:noFill/>
                </a:ln>
                <a:solidFill>
                  <a:srgbClr val="000036"/>
                </a:solidFill>
                <a:effectLst/>
                <a:latin typeface="Futura Lt BT"/>
                <a:ea typeface="Times New Roman" pitchFamily="18" charset="0"/>
                <a:cs typeface="Calibri" pitchFamily="34" charset="0"/>
              </a:rPr>
              <a:t>Po – Interim Value;</a:t>
            </a:r>
            <a:endParaRPr kumimoji="0" lang="pt-PT" sz="900" b="0" i="0" u="none" strike="noStrike" cap="none" normalizeH="0" baseline="0" dirty="0" smtClean="0">
              <a:ln>
                <a:noFill/>
              </a:ln>
              <a:solidFill>
                <a:schemeClr val="tx1"/>
              </a:solidFill>
              <a:effectLst/>
              <a:latin typeface="Futura Lt BT"/>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GB" sz="1100" b="0" i="0" u="none" strike="noStrike" cap="none" normalizeH="0" baseline="0" dirty="0" smtClean="0">
                <a:ln>
                  <a:noFill/>
                </a:ln>
                <a:solidFill>
                  <a:srgbClr val="000036"/>
                </a:solidFill>
                <a:effectLst/>
                <a:latin typeface="Futura Lt BT"/>
                <a:ea typeface="Times New Roman" pitchFamily="18" charset="0"/>
                <a:cs typeface="Calibri" pitchFamily="34" charset="0"/>
              </a:rPr>
              <a:t>EU- SILC: Survey on Income and Living Conditions</a:t>
            </a:r>
            <a:endParaRPr kumimoji="0" lang="pt-PT" sz="900" b="0" i="0" u="none" strike="noStrike" cap="none" normalizeH="0" baseline="0" dirty="0" smtClean="0">
              <a:ln>
                <a:noFill/>
              </a:ln>
              <a:solidFill>
                <a:schemeClr val="tx1"/>
              </a:solidFill>
              <a:effectLst/>
              <a:latin typeface="Futura Lt BT"/>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GB" sz="1100" b="1" i="0" u="none" strike="noStrike" cap="none" normalizeH="0" baseline="0" dirty="0" smtClean="0">
                <a:ln>
                  <a:noFill/>
                </a:ln>
                <a:solidFill>
                  <a:schemeClr val="tx1"/>
                </a:solidFill>
                <a:effectLst/>
                <a:latin typeface="Futura Lt BT"/>
                <a:ea typeface="Times New Roman" pitchFamily="18" charset="0"/>
                <a:cs typeface="Calibri" pitchFamily="34" charset="0"/>
              </a:rPr>
              <a:t>Note:</a:t>
            </a:r>
            <a:r>
              <a:rPr kumimoji="0" lang="en-GB" sz="1100" b="0" i="0" u="none" strike="noStrike" cap="none" normalizeH="0" baseline="0" dirty="0" smtClean="0">
                <a:ln>
                  <a:noFill/>
                </a:ln>
                <a:solidFill>
                  <a:schemeClr val="tx1"/>
                </a:solidFill>
                <a:effectLst/>
                <a:latin typeface="Futura Lt BT"/>
                <a:ea typeface="Times New Roman" pitchFamily="18" charset="0"/>
                <a:cs typeface="Calibri" pitchFamily="34" charset="0"/>
              </a:rPr>
              <a:t> the indicators on employment status was considered the total population aged 18 years and over</a:t>
            </a:r>
            <a:endParaRPr kumimoji="0" lang="en-GB" sz="1800" b="0" i="0" u="none" strike="noStrike" cap="none" normalizeH="0" baseline="0" dirty="0" smtClean="0">
              <a:ln>
                <a:noFill/>
              </a:ln>
              <a:solidFill>
                <a:schemeClr val="tx1"/>
              </a:solidFill>
              <a:effectLst/>
              <a:latin typeface="Futura Lt B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6" descr="Elemento Logos EAPN portugal_2"/>
          <p:cNvPicPr>
            <a:picLocks noChangeAspect="1" noChangeArrowheads="1"/>
          </p:cNvPicPr>
          <p:nvPr/>
        </p:nvPicPr>
        <p:blipFill>
          <a:blip r:embed="rId2" cstate="print">
            <a:lum bright="86000"/>
            <a:grayscl/>
          </a:blip>
          <a:srcRect/>
          <a:stretch>
            <a:fillRect/>
          </a:stretch>
        </p:blipFill>
        <p:spPr bwMode="auto">
          <a:xfrm>
            <a:off x="-36513" y="-26988"/>
            <a:ext cx="7308851" cy="6858001"/>
          </a:xfrm>
          <a:prstGeom prst="rect">
            <a:avLst/>
          </a:prstGeom>
          <a:noFill/>
          <a:ln w="9525">
            <a:noFill/>
            <a:miter lim="800000"/>
            <a:headEnd/>
            <a:tailEnd/>
          </a:ln>
        </p:spPr>
      </p:pic>
      <p:sp>
        <p:nvSpPr>
          <p:cNvPr id="26626" name="Rectangle 2"/>
          <p:cNvSpPr>
            <a:spLocks noGrp="1" noChangeArrowheads="1"/>
          </p:cNvSpPr>
          <p:nvPr>
            <p:ph type="title"/>
          </p:nvPr>
        </p:nvSpPr>
        <p:spPr>
          <a:xfrm>
            <a:off x="457200" y="765175"/>
            <a:ext cx="8229600" cy="509588"/>
          </a:xfrm>
        </p:spPr>
        <p:txBody>
          <a:bodyPr/>
          <a:lstStyle/>
          <a:p>
            <a:pPr algn="l"/>
            <a:r>
              <a:rPr lang="pt-PT" sz="2800" b="1" dirty="0" err="1" smtClean="0">
                <a:solidFill>
                  <a:srgbClr val="005E8A"/>
                </a:solidFill>
                <a:latin typeface="Futura Lt BT"/>
              </a:rPr>
              <a:t>Poverty</a:t>
            </a:r>
            <a:r>
              <a:rPr lang="pt-PT" sz="2800" b="1" dirty="0" smtClean="0">
                <a:solidFill>
                  <a:srgbClr val="005E8A"/>
                </a:solidFill>
                <a:latin typeface="Futura Lt BT"/>
              </a:rPr>
              <a:t> </a:t>
            </a:r>
            <a:r>
              <a:rPr lang="pt-PT" sz="2800" b="1" dirty="0" err="1" smtClean="0">
                <a:solidFill>
                  <a:srgbClr val="005E8A"/>
                </a:solidFill>
                <a:latin typeface="Futura Lt BT"/>
              </a:rPr>
              <a:t>today</a:t>
            </a:r>
            <a:r>
              <a:rPr lang="pt-PT" sz="2800" b="1" dirty="0" smtClean="0">
                <a:solidFill>
                  <a:srgbClr val="005E8A"/>
                </a:solidFill>
                <a:latin typeface="Futura Lt BT"/>
              </a:rPr>
              <a:t> in Portugal</a:t>
            </a:r>
            <a:endParaRPr lang="pt-PT" sz="2800" b="1" dirty="0" smtClean="0">
              <a:solidFill>
                <a:srgbClr val="005E8A"/>
              </a:solidFill>
              <a:latin typeface="Futura Hv BT"/>
            </a:endParaRPr>
          </a:p>
        </p:txBody>
      </p:sp>
      <p:sp>
        <p:nvSpPr>
          <p:cNvPr id="26627" name="Rectangle 3"/>
          <p:cNvSpPr>
            <a:spLocks noGrp="1" noChangeArrowheads="1"/>
          </p:cNvSpPr>
          <p:nvPr>
            <p:ph type="body" idx="1"/>
          </p:nvPr>
        </p:nvSpPr>
        <p:spPr>
          <a:xfrm>
            <a:off x="250825" y="1412875"/>
            <a:ext cx="7489825" cy="576263"/>
          </a:xfrm>
        </p:spPr>
        <p:txBody>
          <a:bodyPr/>
          <a:lstStyle/>
          <a:p>
            <a:pPr>
              <a:buFontTx/>
              <a:buNone/>
            </a:pPr>
            <a:endParaRPr lang="pt-PT" sz="2400" dirty="0" smtClean="0"/>
          </a:p>
          <a:p>
            <a:endParaRPr lang="pt-PT" sz="2400" dirty="0" smtClean="0"/>
          </a:p>
        </p:txBody>
      </p:sp>
      <p:pic>
        <p:nvPicPr>
          <p:cNvPr id="26628" name="Picture 7" descr="Logo EAPN portugal COR"/>
          <p:cNvPicPr>
            <a:picLocks noChangeAspect="1" noChangeArrowheads="1"/>
          </p:cNvPicPr>
          <p:nvPr/>
        </p:nvPicPr>
        <p:blipFill>
          <a:blip r:embed="rId3" cstate="print"/>
          <a:srcRect/>
          <a:stretch>
            <a:fillRect/>
          </a:stretch>
        </p:blipFill>
        <p:spPr bwMode="auto">
          <a:xfrm>
            <a:off x="7610475" y="0"/>
            <a:ext cx="1533525" cy="1700213"/>
          </a:xfrm>
          <a:prstGeom prst="rect">
            <a:avLst/>
          </a:prstGeom>
          <a:noFill/>
          <a:ln w="9525">
            <a:noFill/>
            <a:miter lim="800000"/>
            <a:headEnd/>
            <a:tailEnd/>
          </a:ln>
        </p:spPr>
      </p:pic>
      <p:sp>
        <p:nvSpPr>
          <p:cNvPr id="26629" name="Text Box 8"/>
          <p:cNvSpPr txBox="1">
            <a:spLocks noChangeArrowheads="1"/>
          </p:cNvSpPr>
          <p:nvPr/>
        </p:nvSpPr>
        <p:spPr bwMode="auto">
          <a:xfrm>
            <a:off x="7524750" y="630872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
        <p:nvSpPr>
          <p:cNvPr id="11" name="CaixaDeTexto 10"/>
          <p:cNvSpPr txBox="1"/>
          <p:nvPr/>
        </p:nvSpPr>
        <p:spPr>
          <a:xfrm>
            <a:off x="467544" y="1318022"/>
            <a:ext cx="7992888" cy="4062651"/>
          </a:xfrm>
          <a:prstGeom prst="rect">
            <a:avLst/>
          </a:prstGeom>
          <a:noFill/>
        </p:spPr>
        <p:txBody>
          <a:bodyPr wrap="square" rtlCol="0">
            <a:spAutoFit/>
          </a:bodyPr>
          <a:lstStyle/>
          <a:p>
            <a:pPr fontAlgn="t">
              <a:buFont typeface="Arial" pitchFamily="34" charset="0"/>
              <a:buChar char="•"/>
            </a:pPr>
            <a:r>
              <a:rPr lang="en-GB" sz="2400" dirty="0" smtClean="0">
                <a:latin typeface="Futura Lt BT"/>
              </a:rPr>
              <a:t>The rate of at risk of poverty among employees, in Portugal, is the third highest in the European Union and is still rising</a:t>
            </a:r>
          </a:p>
          <a:p>
            <a:pPr fontAlgn="t">
              <a:buFont typeface="Arial" pitchFamily="34" charset="0"/>
              <a:buChar char="•"/>
            </a:pPr>
            <a:endParaRPr lang="en-GB" sz="2400" dirty="0" smtClean="0">
              <a:latin typeface="Futura Lt BT"/>
            </a:endParaRPr>
          </a:p>
          <a:p>
            <a:pPr fontAlgn="t">
              <a:buFont typeface="Arial" pitchFamily="34" charset="0"/>
              <a:buChar char="•"/>
            </a:pPr>
            <a:r>
              <a:rPr lang="en-GB" sz="2400" dirty="0" smtClean="0">
                <a:latin typeface="Futura Lt BT"/>
              </a:rPr>
              <a:t>According to the calculations of a </a:t>
            </a:r>
            <a:r>
              <a:rPr lang="en-GB" sz="2400" dirty="0" err="1" smtClean="0">
                <a:latin typeface="Futura Lt BT"/>
              </a:rPr>
              <a:t>portuguese</a:t>
            </a:r>
            <a:r>
              <a:rPr lang="en-GB" sz="2400" dirty="0" smtClean="0">
                <a:latin typeface="Futura Lt BT"/>
              </a:rPr>
              <a:t> newspaper based on data from </a:t>
            </a:r>
            <a:r>
              <a:rPr lang="en-GB" sz="2400" dirty="0" err="1" smtClean="0">
                <a:latin typeface="Futura Lt BT"/>
              </a:rPr>
              <a:t>Eurostat</a:t>
            </a:r>
            <a:r>
              <a:rPr lang="en-GB" sz="2400" dirty="0" smtClean="0">
                <a:latin typeface="Futura Lt BT"/>
              </a:rPr>
              <a:t> and INE show that the number of working poor - those living on less than 434 Euros per month - increased nearly 12% from 2009 to 2010, and than that means 1,2 million working poor</a:t>
            </a:r>
          </a:p>
          <a:p>
            <a:pPr fontAlgn="t">
              <a:buFont typeface="Arial" pitchFamily="34" charset="0"/>
              <a:buChar char="•"/>
            </a:pPr>
            <a:endParaRPr lang="en-GB" sz="2400" dirty="0" smtClean="0">
              <a:latin typeface="Futura Lt BT"/>
            </a:endParaRPr>
          </a:p>
          <a:p>
            <a:pPr>
              <a:buFont typeface="Arial" pitchFamily="34" charset="0"/>
              <a:buChar char="•"/>
            </a:pPr>
            <a:endParaRPr lang="pt-PT"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6" descr="Elemento Logos EAPN portugal_2"/>
          <p:cNvPicPr>
            <a:picLocks noChangeAspect="1" noChangeArrowheads="1"/>
          </p:cNvPicPr>
          <p:nvPr/>
        </p:nvPicPr>
        <p:blipFill>
          <a:blip r:embed="rId2" cstate="print">
            <a:lum bright="86000"/>
            <a:grayscl/>
          </a:blip>
          <a:srcRect/>
          <a:stretch>
            <a:fillRect/>
          </a:stretch>
        </p:blipFill>
        <p:spPr bwMode="auto">
          <a:xfrm>
            <a:off x="-36513" y="-26988"/>
            <a:ext cx="7308851" cy="6858001"/>
          </a:xfrm>
          <a:prstGeom prst="rect">
            <a:avLst/>
          </a:prstGeom>
          <a:noFill/>
          <a:ln w="9525">
            <a:noFill/>
            <a:miter lim="800000"/>
            <a:headEnd/>
            <a:tailEnd/>
          </a:ln>
        </p:spPr>
      </p:pic>
      <p:sp>
        <p:nvSpPr>
          <p:cNvPr id="26626" name="Rectangle 2"/>
          <p:cNvSpPr>
            <a:spLocks noGrp="1" noChangeArrowheads="1"/>
          </p:cNvSpPr>
          <p:nvPr>
            <p:ph type="title"/>
          </p:nvPr>
        </p:nvSpPr>
        <p:spPr>
          <a:xfrm>
            <a:off x="457200" y="765175"/>
            <a:ext cx="8229600" cy="509588"/>
          </a:xfrm>
        </p:spPr>
        <p:txBody>
          <a:bodyPr/>
          <a:lstStyle/>
          <a:p>
            <a:pPr algn="l"/>
            <a:r>
              <a:rPr lang="pt-PT" sz="2800" b="1" dirty="0" err="1" smtClean="0">
                <a:solidFill>
                  <a:srgbClr val="005E8A"/>
                </a:solidFill>
                <a:latin typeface="Futura Lt BT"/>
              </a:rPr>
              <a:t>Poverty</a:t>
            </a:r>
            <a:r>
              <a:rPr lang="pt-PT" sz="2800" b="1" dirty="0" smtClean="0">
                <a:solidFill>
                  <a:srgbClr val="005E8A"/>
                </a:solidFill>
                <a:latin typeface="Futura Lt BT"/>
              </a:rPr>
              <a:t> </a:t>
            </a:r>
            <a:r>
              <a:rPr lang="pt-PT" sz="2800" b="1" dirty="0" err="1" smtClean="0">
                <a:solidFill>
                  <a:srgbClr val="005E8A"/>
                </a:solidFill>
                <a:latin typeface="Futura Lt BT"/>
              </a:rPr>
              <a:t>today</a:t>
            </a:r>
            <a:r>
              <a:rPr lang="pt-PT" sz="2800" b="1" dirty="0" smtClean="0">
                <a:solidFill>
                  <a:srgbClr val="005E8A"/>
                </a:solidFill>
                <a:latin typeface="Futura Lt BT"/>
              </a:rPr>
              <a:t> in Portugal</a:t>
            </a:r>
            <a:endParaRPr lang="pt-PT" sz="2800" b="1" dirty="0" smtClean="0">
              <a:solidFill>
                <a:srgbClr val="005E8A"/>
              </a:solidFill>
              <a:latin typeface="Futura Hv BT"/>
            </a:endParaRPr>
          </a:p>
        </p:txBody>
      </p:sp>
      <p:sp>
        <p:nvSpPr>
          <p:cNvPr id="26627" name="Rectangle 3"/>
          <p:cNvSpPr>
            <a:spLocks noGrp="1" noChangeArrowheads="1"/>
          </p:cNvSpPr>
          <p:nvPr>
            <p:ph type="body" idx="1"/>
          </p:nvPr>
        </p:nvSpPr>
        <p:spPr>
          <a:xfrm>
            <a:off x="250825" y="1412875"/>
            <a:ext cx="7489825" cy="576263"/>
          </a:xfrm>
        </p:spPr>
        <p:txBody>
          <a:bodyPr/>
          <a:lstStyle/>
          <a:p>
            <a:pPr>
              <a:buFontTx/>
              <a:buNone/>
            </a:pPr>
            <a:endParaRPr lang="pt-PT" sz="2400" dirty="0" smtClean="0"/>
          </a:p>
          <a:p>
            <a:endParaRPr lang="pt-PT" sz="2400" dirty="0" smtClean="0"/>
          </a:p>
        </p:txBody>
      </p:sp>
      <p:pic>
        <p:nvPicPr>
          <p:cNvPr id="26628" name="Picture 7" descr="Logo EAPN portugal COR"/>
          <p:cNvPicPr>
            <a:picLocks noChangeAspect="1" noChangeArrowheads="1"/>
          </p:cNvPicPr>
          <p:nvPr/>
        </p:nvPicPr>
        <p:blipFill>
          <a:blip r:embed="rId3" cstate="print"/>
          <a:srcRect/>
          <a:stretch>
            <a:fillRect/>
          </a:stretch>
        </p:blipFill>
        <p:spPr bwMode="auto">
          <a:xfrm>
            <a:off x="7610475" y="0"/>
            <a:ext cx="1533525" cy="1700213"/>
          </a:xfrm>
          <a:prstGeom prst="rect">
            <a:avLst/>
          </a:prstGeom>
          <a:noFill/>
          <a:ln w="9525">
            <a:noFill/>
            <a:miter lim="800000"/>
            <a:headEnd/>
            <a:tailEnd/>
          </a:ln>
        </p:spPr>
      </p:pic>
      <p:sp>
        <p:nvSpPr>
          <p:cNvPr id="26629" name="Text Box 8"/>
          <p:cNvSpPr txBox="1">
            <a:spLocks noChangeArrowheads="1"/>
          </p:cNvSpPr>
          <p:nvPr/>
        </p:nvSpPr>
        <p:spPr bwMode="auto">
          <a:xfrm>
            <a:off x="7524750" y="630872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pic>
        <p:nvPicPr>
          <p:cNvPr id="46082" name="Picture 2"/>
          <p:cNvPicPr>
            <a:picLocks noChangeAspect="1" noChangeArrowheads="1"/>
          </p:cNvPicPr>
          <p:nvPr/>
        </p:nvPicPr>
        <p:blipFill>
          <a:blip r:embed="rId4" cstate="print"/>
          <a:srcRect/>
          <a:stretch>
            <a:fillRect/>
          </a:stretch>
        </p:blipFill>
        <p:spPr bwMode="auto">
          <a:xfrm>
            <a:off x="0" y="1772816"/>
            <a:ext cx="8755889" cy="3063008"/>
          </a:xfrm>
          <a:prstGeom prst="rect">
            <a:avLst/>
          </a:prstGeom>
          <a:noFill/>
          <a:ln w="9525">
            <a:noFill/>
            <a:miter lim="800000"/>
            <a:headEnd/>
            <a:tailEnd/>
          </a:ln>
        </p:spPr>
      </p:pic>
      <p:sp>
        <p:nvSpPr>
          <p:cNvPr id="9" name="Rectângulo 8"/>
          <p:cNvSpPr/>
          <p:nvPr/>
        </p:nvSpPr>
        <p:spPr>
          <a:xfrm>
            <a:off x="827584" y="5805264"/>
            <a:ext cx="1478290" cy="307777"/>
          </a:xfrm>
          <a:prstGeom prst="rect">
            <a:avLst/>
          </a:prstGeom>
        </p:spPr>
        <p:txBody>
          <a:bodyPr wrap="none">
            <a:spAutoFit/>
          </a:bodyPr>
          <a:lstStyle/>
          <a:p>
            <a:r>
              <a:rPr lang="pt-PT" sz="1400" dirty="0" err="1" smtClean="0">
                <a:latin typeface="Futura Lt BT"/>
              </a:rPr>
              <a:t>Source</a:t>
            </a:r>
            <a:r>
              <a:rPr lang="pt-PT" sz="1400" dirty="0" smtClean="0">
                <a:latin typeface="Futura Lt BT"/>
              </a:rPr>
              <a:t>: </a:t>
            </a:r>
            <a:r>
              <a:rPr lang="pt-PT" sz="1400" dirty="0" err="1" smtClean="0">
                <a:latin typeface="Futura Lt BT"/>
              </a:rPr>
              <a:t>Pordata</a:t>
            </a:r>
            <a:endParaRPr lang="pt-PT" sz="2400" dirty="0" smtClean="0">
              <a:latin typeface="Futura Lt B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6" descr="Elemento Logos EAPN portugal_2"/>
          <p:cNvPicPr>
            <a:picLocks noChangeAspect="1" noChangeArrowheads="1"/>
          </p:cNvPicPr>
          <p:nvPr/>
        </p:nvPicPr>
        <p:blipFill>
          <a:blip r:embed="rId2" cstate="print">
            <a:lum bright="86000"/>
            <a:grayscl/>
          </a:blip>
          <a:srcRect/>
          <a:stretch>
            <a:fillRect/>
          </a:stretch>
        </p:blipFill>
        <p:spPr bwMode="auto">
          <a:xfrm>
            <a:off x="-36513" y="-26988"/>
            <a:ext cx="7308851" cy="6858001"/>
          </a:xfrm>
          <a:prstGeom prst="rect">
            <a:avLst/>
          </a:prstGeom>
          <a:noFill/>
          <a:ln w="9525">
            <a:noFill/>
            <a:miter lim="800000"/>
            <a:headEnd/>
            <a:tailEnd/>
          </a:ln>
        </p:spPr>
      </p:pic>
      <p:sp>
        <p:nvSpPr>
          <p:cNvPr id="26626" name="Rectangle 2"/>
          <p:cNvSpPr>
            <a:spLocks noGrp="1" noChangeArrowheads="1"/>
          </p:cNvSpPr>
          <p:nvPr>
            <p:ph type="title"/>
          </p:nvPr>
        </p:nvSpPr>
        <p:spPr>
          <a:xfrm>
            <a:off x="457200" y="765175"/>
            <a:ext cx="8229600" cy="509588"/>
          </a:xfrm>
        </p:spPr>
        <p:txBody>
          <a:bodyPr/>
          <a:lstStyle/>
          <a:p>
            <a:pPr algn="l"/>
            <a:r>
              <a:rPr lang="pt-PT" sz="2800" b="1" dirty="0" err="1" smtClean="0">
                <a:solidFill>
                  <a:srgbClr val="005E8A"/>
                </a:solidFill>
                <a:latin typeface="Futura Lt BT"/>
              </a:rPr>
              <a:t>Poverty</a:t>
            </a:r>
            <a:r>
              <a:rPr lang="pt-PT" sz="2800" b="1" dirty="0" smtClean="0">
                <a:solidFill>
                  <a:srgbClr val="005E8A"/>
                </a:solidFill>
                <a:latin typeface="Futura Lt BT"/>
              </a:rPr>
              <a:t> </a:t>
            </a:r>
            <a:r>
              <a:rPr lang="pt-PT" sz="2800" b="1" dirty="0" err="1" smtClean="0">
                <a:solidFill>
                  <a:srgbClr val="005E8A"/>
                </a:solidFill>
                <a:latin typeface="Futura Lt BT"/>
              </a:rPr>
              <a:t>today</a:t>
            </a:r>
            <a:r>
              <a:rPr lang="pt-PT" sz="2800" b="1" dirty="0" smtClean="0">
                <a:solidFill>
                  <a:srgbClr val="005E8A"/>
                </a:solidFill>
                <a:latin typeface="Futura Lt BT"/>
              </a:rPr>
              <a:t> in Portugal</a:t>
            </a:r>
            <a:endParaRPr lang="pt-PT" sz="2800" b="1" dirty="0" smtClean="0">
              <a:solidFill>
                <a:srgbClr val="005E8A"/>
              </a:solidFill>
              <a:latin typeface="Futura Hv BT"/>
            </a:endParaRPr>
          </a:p>
        </p:txBody>
      </p:sp>
      <p:sp>
        <p:nvSpPr>
          <p:cNvPr id="26627" name="Rectangle 3"/>
          <p:cNvSpPr>
            <a:spLocks noGrp="1" noChangeArrowheads="1"/>
          </p:cNvSpPr>
          <p:nvPr>
            <p:ph type="body" idx="1"/>
          </p:nvPr>
        </p:nvSpPr>
        <p:spPr>
          <a:xfrm>
            <a:off x="250825" y="1412875"/>
            <a:ext cx="7489825" cy="576263"/>
          </a:xfrm>
        </p:spPr>
        <p:txBody>
          <a:bodyPr/>
          <a:lstStyle/>
          <a:p>
            <a:pPr>
              <a:buFontTx/>
              <a:buNone/>
            </a:pPr>
            <a:endParaRPr lang="pt-PT" sz="2400" dirty="0" smtClean="0"/>
          </a:p>
          <a:p>
            <a:endParaRPr lang="pt-PT" sz="2400" dirty="0" smtClean="0"/>
          </a:p>
        </p:txBody>
      </p:sp>
      <p:pic>
        <p:nvPicPr>
          <p:cNvPr id="26628" name="Picture 7" descr="Logo EAPN portugal COR"/>
          <p:cNvPicPr>
            <a:picLocks noChangeAspect="1" noChangeArrowheads="1"/>
          </p:cNvPicPr>
          <p:nvPr/>
        </p:nvPicPr>
        <p:blipFill>
          <a:blip r:embed="rId3" cstate="print"/>
          <a:srcRect/>
          <a:stretch>
            <a:fillRect/>
          </a:stretch>
        </p:blipFill>
        <p:spPr bwMode="auto">
          <a:xfrm>
            <a:off x="7610475" y="0"/>
            <a:ext cx="1533525" cy="1700213"/>
          </a:xfrm>
          <a:prstGeom prst="rect">
            <a:avLst/>
          </a:prstGeom>
          <a:noFill/>
          <a:ln w="9525">
            <a:noFill/>
            <a:miter lim="800000"/>
            <a:headEnd/>
            <a:tailEnd/>
          </a:ln>
        </p:spPr>
      </p:pic>
      <p:sp>
        <p:nvSpPr>
          <p:cNvPr id="26629" name="Text Box 8"/>
          <p:cNvSpPr txBox="1">
            <a:spLocks noChangeArrowheads="1"/>
          </p:cNvSpPr>
          <p:nvPr/>
        </p:nvSpPr>
        <p:spPr bwMode="auto">
          <a:xfrm>
            <a:off x="7524750" y="630872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pic>
        <p:nvPicPr>
          <p:cNvPr id="3074" name="Picture 2" descr="C:\Users\Núcleo\Desktop\previsões económicas de outono comissão europeia.png"/>
          <p:cNvPicPr>
            <a:picLocks noChangeAspect="1" noChangeArrowheads="1"/>
          </p:cNvPicPr>
          <p:nvPr/>
        </p:nvPicPr>
        <p:blipFill>
          <a:blip r:embed="rId4" cstate="print"/>
          <a:srcRect/>
          <a:stretch>
            <a:fillRect/>
          </a:stretch>
        </p:blipFill>
        <p:spPr bwMode="auto">
          <a:xfrm>
            <a:off x="-9661" y="1916832"/>
            <a:ext cx="8974149" cy="3126656"/>
          </a:xfrm>
          <a:prstGeom prst="rect">
            <a:avLst/>
          </a:prstGeom>
          <a:noFill/>
        </p:spPr>
      </p:pic>
      <p:sp>
        <p:nvSpPr>
          <p:cNvPr id="8" name="CaixaDeTexto 7"/>
          <p:cNvSpPr txBox="1"/>
          <p:nvPr/>
        </p:nvSpPr>
        <p:spPr>
          <a:xfrm>
            <a:off x="611560" y="5301208"/>
            <a:ext cx="5400600" cy="230832"/>
          </a:xfrm>
          <a:prstGeom prst="rect">
            <a:avLst/>
          </a:prstGeom>
          <a:noFill/>
        </p:spPr>
        <p:txBody>
          <a:bodyPr wrap="square" rtlCol="0">
            <a:spAutoFit/>
          </a:bodyPr>
          <a:lstStyle/>
          <a:p>
            <a:r>
              <a:rPr lang="pt-PT" sz="900" dirty="0" err="1" smtClean="0">
                <a:latin typeface="Futura Lt BT"/>
              </a:rPr>
              <a:t>Source</a:t>
            </a:r>
            <a:r>
              <a:rPr lang="pt-PT" sz="900" dirty="0" smtClean="0">
                <a:latin typeface="Futura Lt BT"/>
              </a:rPr>
              <a:t>: </a:t>
            </a:r>
            <a:r>
              <a:rPr lang="pt-PT" sz="900" dirty="0" err="1" smtClean="0">
                <a:latin typeface="Futura Lt BT"/>
              </a:rPr>
              <a:t>European</a:t>
            </a:r>
            <a:r>
              <a:rPr lang="pt-PT" sz="900" dirty="0" smtClean="0">
                <a:latin typeface="Futura Lt BT"/>
              </a:rPr>
              <a:t> </a:t>
            </a:r>
            <a:r>
              <a:rPr lang="pt-PT" sz="900" dirty="0" err="1" smtClean="0">
                <a:latin typeface="Futura Lt BT"/>
              </a:rPr>
              <a:t>Comission</a:t>
            </a:r>
            <a:endParaRPr lang="pt-PT" sz="900" dirty="0">
              <a:latin typeface="Futura Lt B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6" descr="Elemento Logos EAPN portugal_2"/>
          <p:cNvPicPr>
            <a:picLocks noChangeAspect="1" noChangeArrowheads="1"/>
          </p:cNvPicPr>
          <p:nvPr/>
        </p:nvPicPr>
        <p:blipFill>
          <a:blip r:embed="rId2" cstate="print">
            <a:lum bright="86000"/>
            <a:grayscl/>
          </a:blip>
          <a:srcRect/>
          <a:stretch>
            <a:fillRect/>
          </a:stretch>
        </p:blipFill>
        <p:spPr bwMode="auto">
          <a:xfrm>
            <a:off x="1" y="188640"/>
            <a:ext cx="7164288" cy="6722355"/>
          </a:xfrm>
          <a:prstGeom prst="rect">
            <a:avLst/>
          </a:prstGeom>
          <a:noFill/>
          <a:ln w="9525">
            <a:noFill/>
            <a:miter lim="800000"/>
            <a:headEnd/>
            <a:tailEnd/>
          </a:ln>
        </p:spPr>
      </p:pic>
      <p:sp>
        <p:nvSpPr>
          <p:cNvPr id="17410" name="Rectangle 2"/>
          <p:cNvSpPr>
            <a:spLocks noGrp="1" noChangeArrowheads="1"/>
          </p:cNvSpPr>
          <p:nvPr>
            <p:ph type="title"/>
          </p:nvPr>
        </p:nvSpPr>
        <p:spPr>
          <a:xfrm>
            <a:off x="395536" y="764704"/>
            <a:ext cx="8229600" cy="509588"/>
          </a:xfrm>
        </p:spPr>
        <p:txBody>
          <a:bodyPr/>
          <a:lstStyle/>
          <a:p>
            <a:pPr algn="l"/>
            <a:r>
              <a:rPr lang="en-GB" sz="2800" b="1" dirty="0" smtClean="0">
                <a:solidFill>
                  <a:srgbClr val="005E8A"/>
                </a:solidFill>
                <a:latin typeface="Futura Hv BT"/>
              </a:rPr>
              <a:t/>
            </a:r>
            <a:br>
              <a:rPr lang="en-GB" sz="2800" b="1" dirty="0" smtClean="0">
                <a:solidFill>
                  <a:srgbClr val="005E8A"/>
                </a:solidFill>
                <a:latin typeface="Futura Hv BT"/>
              </a:rPr>
            </a:br>
            <a:r>
              <a:rPr lang="en-GB" sz="2800" b="1" dirty="0" smtClean="0">
                <a:solidFill>
                  <a:srgbClr val="005E8A"/>
                </a:solidFill>
                <a:latin typeface="Futura Lt BT"/>
              </a:rPr>
              <a:t>The troika programme consequences</a:t>
            </a:r>
            <a:r>
              <a:rPr lang="en-GB" sz="2800" dirty="0" smtClean="0"/>
              <a:t/>
            </a:r>
            <a:br>
              <a:rPr lang="en-GB" sz="2800" dirty="0" smtClean="0"/>
            </a:br>
            <a:endParaRPr lang="pt-PT" sz="2800" b="1" dirty="0" smtClean="0">
              <a:solidFill>
                <a:srgbClr val="005E8A"/>
              </a:solidFill>
              <a:latin typeface="Futura Hv BT"/>
            </a:endParaRPr>
          </a:p>
        </p:txBody>
      </p:sp>
      <p:sp>
        <p:nvSpPr>
          <p:cNvPr id="17411" name="Rectangle 3"/>
          <p:cNvSpPr>
            <a:spLocks noGrp="1" noChangeArrowheads="1"/>
          </p:cNvSpPr>
          <p:nvPr>
            <p:ph type="body" idx="1"/>
          </p:nvPr>
        </p:nvSpPr>
        <p:spPr>
          <a:xfrm>
            <a:off x="179512" y="1412776"/>
            <a:ext cx="8229600" cy="4464496"/>
          </a:xfrm>
        </p:spPr>
        <p:txBody>
          <a:bodyPr/>
          <a:lstStyle/>
          <a:p>
            <a:pPr>
              <a:buNone/>
            </a:pPr>
            <a:r>
              <a:rPr lang="en-GB" sz="2400" b="1" dirty="0" smtClean="0">
                <a:solidFill>
                  <a:srgbClr val="68004F"/>
                </a:solidFill>
                <a:latin typeface="Futura Lt BT"/>
              </a:rPr>
              <a:t>Financial sector regulation and supervision</a:t>
            </a:r>
          </a:p>
          <a:p>
            <a:r>
              <a:rPr lang="en-GB" sz="2400" dirty="0" smtClean="0">
                <a:latin typeface="Futura Lt BT"/>
              </a:rPr>
              <a:t>Implementation of the law for recapitalization from the banks with public funds</a:t>
            </a:r>
          </a:p>
          <a:p>
            <a:endParaRPr lang="en-GB" sz="1200" b="1" dirty="0" smtClean="0">
              <a:solidFill>
                <a:srgbClr val="68004F"/>
              </a:solidFill>
              <a:latin typeface="Futura Lt BT"/>
            </a:endParaRPr>
          </a:p>
          <a:p>
            <a:pPr>
              <a:buNone/>
            </a:pPr>
            <a:r>
              <a:rPr lang="en-GB" sz="2400" b="1" dirty="0" smtClean="0">
                <a:solidFill>
                  <a:srgbClr val="68004F"/>
                </a:solidFill>
                <a:latin typeface="Futura Lt BT"/>
              </a:rPr>
              <a:t>Fiscal-structural measures</a:t>
            </a:r>
          </a:p>
          <a:p>
            <a:pPr fontAlgn="t"/>
            <a:r>
              <a:rPr lang="en-GB" sz="2400" dirty="0" smtClean="0">
                <a:latin typeface="Futura Lt BT"/>
              </a:rPr>
              <a:t>Create new rules to evaluate the Public-Private Partnerships (PPP)</a:t>
            </a:r>
            <a:endParaRPr lang="pt-PT" sz="2400" dirty="0" smtClean="0">
              <a:latin typeface="Futura Lt BT"/>
            </a:endParaRPr>
          </a:p>
          <a:p>
            <a:pPr fontAlgn="t"/>
            <a:r>
              <a:rPr lang="en-GB" sz="2400" dirty="0" smtClean="0">
                <a:latin typeface="Futura Lt BT"/>
              </a:rPr>
              <a:t>Sale of State's position in the energy sector </a:t>
            </a:r>
            <a:endParaRPr lang="pt-PT" sz="2400" dirty="0" smtClean="0">
              <a:latin typeface="Futura Lt BT"/>
            </a:endParaRPr>
          </a:p>
          <a:p>
            <a:pPr>
              <a:buNone/>
            </a:pPr>
            <a:endParaRPr lang="en-GB" sz="2400" b="1" dirty="0" smtClean="0">
              <a:solidFill>
                <a:srgbClr val="68004F"/>
              </a:solidFill>
            </a:endParaRPr>
          </a:p>
        </p:txBody>
      </p:sp>
      <p:pic>
        <p:nvPicPr>
          <p:cNvPr id="17412" name="Picture 7" descr="Logo EAPN portugal COR"/>
          <p:cNvPicPr>
            <a:picLocks noChangeAspect="1" noChangeArrowheads="1"/>
          </p:cNvPicPr>
          <p:nvPr/>
        </p:nvPicPr>
        <p:blipFill>
          <a:blip r:embed="rId3" cstate="print"/>
          <a:srcRect/>
          <a:stretch>
            <a:fillRect/>
          </a:stretch>
        </p:blipFill>
        <p:spPr bwMode="auto">
          <a:xfrm>
            <a:off x="7804784" y="1"/>
            <a:ext cx="1339216" cy="1484783"/>
          </a:xfrm>
          <a:prstGeom prst="rect">
            <a:avLst/>
          </a:prstGeom>
          <a:noFill/>
          <a:ln w="9525">
            <a:noFill/>
            <a:miter lim="800000"/>
            <a:headEnd/>
            <a:tailEnd/>
          </a:ln>
        </p:spPr>
      </p:pic>
      <p:sp>
        <p:nvSpPr>
          <p:cNvPr id="17413"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Elemento Logos EAPN portugal_2"/>
          <p:cNvPicPr>
            <a:picLocks noChangeAspect="1" noChangeArrowheads="1"/>
          </p:cNvPicPr>
          <p:nvPr/>
        </p:nvPicPr>
        <p:blipFill>
          <a:blip r:embed="rId2" cstate="print">
            <a:lum bright="86000"/>
            <a:grayscl/>
          </a:blip>
          <a:srcRect/>
          <a:stretch>
            <a:fillRect/>
          </a:stretch>
        </p:blipFill>
        <p:spPr bwMode="auto">
          <a:xfrm>
            <a:off x="0" y="0"/>
            <a:ext cx="7308850" cy="6858000"/>
          </a:xfrm>
          <a:prstGeom prst="rect">
            <a:avLst/>
          </a:prstGeom>
          <a:noFill/>
          <a:ln w="9525">
            <a:noFill/>
            <a:miter lim="800000"/>
            <a:headEnd/>
            <a:tailEnd/>
          </a:ln>
        </p:spPr>
      </p:pic>
      <p:pic>
        <p:nvPicPr>
          <p:cNvPr id="24579" name="Picture 4" descr="Logo EAPN portugal COR"/>
          <p:cNvPicPr>
            <a:picLocks noChangeAspect="1" noChangeArrowheads="1"/>
          </p:cNvPicPr>
          <p:nvPr/>
        </p:nvPicPr>
        <p:blipFill>
          <a:blip r:embed="rId3" cstate="print"/>
          <a:srcRect/>
          <a:stretch>
            <a:fillRect/>
          </a:stretch>
        </p:blipFill>
        <p:spPr bwMode="auto">
          <a:xfrm>
            <a:off x="1403350" y="2349500"/>
            <a:ext cx="2052638" cy="2276475"/>
          </a:xfrm>
          <a:prstGeom prst="rect">
            <a:avLst/>
          </a:prstGeom>
          <a:noFill/>
          <a:ln w="9525">
            <a:noFill/>
            <a:miter lim="800000"/>
            <a:headEnd/>
            <a:tailEnd/>
          </a:ln>
        </p:spPr>
      </p:pic>
      <p:sp>
        <p:nvSpPr>
          <p:cNvPr id="24580" name="Text Box 5"/>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pitchFamily="34" charset="0"/>
              </a:rPr>
              <a:t>www.eapn.pt</a:t>
            </a:r>
          </a:p>
        </p:txBody>
      </p:sp>
      <p:sp>
        <p:nvSpPr>
          <p:cNvPr id="24581" name="Text Box 6"/>
          <p:cNvSpPr txBox="1">
            <a:spLocks noChangeArrowheads="1"/>
          </p:cNvSpPr>
          <p:nvPr/>
        </p:nvSpPr>
        <p:spPr bwMode="auto">
          <a:xfrm>
            <a:off x="4500563" y="1773238"/>
            <a:ext cx="3887787" cy="366712"/>
          </a:xfrm>
          <a:prstGeom prst="rect">
            <a:avLst/>
          </a:prstGeom>
          <a:noFill/>
          <a:ln w="9525">
            <a:noFill/>
            <a:miter lim="800000"/>
            <a:headEnd/>
            <a:tailEnd/>
          </a:ln>
        </p:spPr>
        <p:txBody>
          <a:bodyPr>
            <a:spAutoFit/>
          </a:bodyPr>
          <a:lstStyle/>
          <a:p>
            <a:pPr>
              <a:spcBef>
                <a:spcPct val="50000"/>
              </a:spcBef>
            </a:pPr>
            <a:endParaRPr lang="pt-PT"/>
          </a:p>
        </p:txBody>
      </p:sp>
      <p:sp>
        <p:nvSpPr>
          <p:cNvPr id="24582" name="Text Box 16"/>
          <p:cNvSpPr txBox="1">
            <a:spLocks noChangeArrowheads="1"/>
          </p:cNvSpPr>
          <p:nvPr/>
        </p:nvSpPr>
        <p:spPr bwMode="auto">
          <a:xfrm>
            <a:off x="3348038" y="3070225"/>
            <a:ext cx="4752975" cy="923925"/>
          </a:xfrm>
          <a:prstGeom prst="rect">
            <a:avLst/>
          </a:prstGeom>
          <a:noFill/>
          <a:ln w="9525">
            <a:noFill/>
            <a:miter lim="800000"/>
            <a:headEnd/>
            <a:tailEnd/>
          </a:ln>
        </p:spPr>
        <p:txBody>
          <a:bodyPr>
            <a:spAutoFit/>
          </a:bodyPr>
          <a:lstStyle/>
          <a:p>
            <a:r>
              <a:rPr lang="pt-PT">
                <a:solidFill>
                  <a:srgbClr val="68004F"/>
                </a:solidFill>
                <a:latin typeface="Futura Lt BT" pitchFamily="34" charset="0"/>
              </a:rPr>
              <a:t>Rua de Costa Cabral, 2368 | 4200-218 Porto </a:t>
            </a:r>
          </a:p>
          <a:p>
            <a:r>
              <a:rPr lang="pt-PT">
                <a:solidFill>
                  <a:srgbClr val="68004F"/>
                </a:solidFill>
                <a:latin typeface="Futura Lt BT" pitchFamily="34" charset="0"/>
              </a:rPr>
              <a:t>Telf: 225420800  Fax. 225403250 </a:t>
            </a:r>
          </a:p>
          <a:p>
            <a:r>
              <a:rPr lang="pt-PT">
                <a:solidFill>
                  <a:srgbClr val="68004F"/>
                </a:solidFill>
                <a:latin typeface="Futura Lt BT" pitchFamily="34" charset="0"/>
              </a:rPr>
              <a:t>e.mail: lisboa@eapn.pt</a:t>
            </a:r>
          </a:p>
        </p:txBody>
      </p:sp>
      <p:sp>
        <p:nvSpPr>
          <p:cNvPr id="24583" name="Text Box 18"/>
          <p:cNvSpPr txBox="1">
            <a:spLocks noChangeArrowheads="1"/>
          </p:cNvSpPr>
          <p:nvPr/>
        </p:nvSpPr>
        <p:spPr bwMode="auto">
          <a:xfrm>
            <a:off x="755650" y="6021388"/>
            <a:ext cx="6264275" cy="517525"/>
          </a:xfrm>
          <a:prstGeom prst="rect">
            <a:avLst/>
          </a:prstGeom>
          <a:noFill/>
          <a:ln w="9525">
            <a:noFill/>
            <a:miter lim="800000"/>
            <a:headEnd/>
            <a:tailEnd/>
          </a:ln>
        </p:spPr>
        <p:txBody>
          <a:bodyPr>
            <a:spAutoFit/>
          </a:bodyPr>
          <a:lstStyle/>
          <a:p>
            <a:pPr algn="just">
              <a:spcBef>
                <a:spcPct val="50000"/>
              </a:spcBef>
            </a:pPr>
            <a:r>
              <a:rPr lang="pt-PT" sz="1400">
                <a:solidFill>
                  <a:schemeClr val="bg2"/>
                </a:solidFill>
                <a:latin typeface="Futura Lt BT" pitchFamily="34" charset="0"/>
              </a:rPr>
              <a:t>Aveiro Beja Braga Bragança Castelo Branco Coimbra Évora Faro Guarda Leiria Lisboa Portalegre Porto Santarém Setúbal Viana do Castelo Vila Real Viseu</a:t>
            </a:r>
          </a:p>
        </p:txBody>
      </p:sp>
      <p:sp>
        <p:nvSpPr>
          <p:cNvPr id="24584" name="Rectangle 3"/>
          <p:cNvSpPr>
            <a:spLocks noGrp="1" noChangeArrowheads="1"/>
          </p:cNvSpPr>
          <p:nvPr>
            <p:ph type="title"/>
          </p:nvPr>
        </p:nvSpPr>
        <p:spPr>
          <a:xfrm>
            <a:off x="2124075" y="1844675"/>
            <a:ext cx="5184775" cy="509588"/>
          </a:xfrm>
          <a:noFill/>
        </p:spPr>
        <p:txBody>
          <a:bodyPr/>
          <a:lstStyle/>
          <a:p>
            <a:pPr algn="l" eaLnBrk="1" hangingPunct="1"/>
            <a:r>
              <a:rPr lang="pt-PT" sz="2800" b="1" smtClean="0">
                <a:solidFill>
                  <a:srgbClr val="005E8A"/>
                </a:solidFill>
                <a:latin typeface="Futura Hv BT" pitchFamily="34" charset="0"/>
              </a:rPr>
              <a:t>Thank you for your attention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6" descr="Elemento Logos EAPN portugal_2"/>
          <p:cNvPicPr>
            <a:picLocks noChangeAspect="1" noChangeArrowheads="1"/>
          </p:cNvPicPr>
          <p:nvPr/>
        </p:nvPicPr>
        <p:blipFill>
          <a:blip r:embed="rId2" cstate="print">
            <a:lum bright="86000"/>
            <a:grayscl/>
          </a:blip>
          <a:srcRect/>
          <a:stretch>
            <a:fillRect/>
          </a:stretch>
        </p:blipFill>
        <p:spPr bwMode="auto">
          <a:xfrm>
            <a:off x="1" y="188640"/>
            <a:ext cx="7164288" cy="6722355"/>
          </a:xfrm>
          <a:prstGeom prst="rect">
            <a:avLst/>
          </a:prstGeom>
          <a:noFill/>
          <a:ln w="9525">
            <a:noFill/>
            <a:miter lim="800000"/>
            <a:headEnd/>
            <a:tailEnd/>
          </a:ln>
        </p:spPr>
      </p:pic>
      <p:sp>
        <p:nvSpPr>
          <p:cNvPr id="17410" name="Rectangle 2"/>
          <p:cNvSpPr>
            <a:spLocks noGrp="1" noChangeArrowheads="1"/>
          </p:cNvSpPr>
          <p:nvPr>
            <p:ph type="title"/>
          </p:nvPr>
        </p:nvSpPr>
        <p:spPr>
          <a:xfrm>
            <a:off x="395536" y="764704"/>
            <a:ext cx="8229600" cy="509588"/>
          </a:xfrm>
        </p:spPr>
        <p:txBody>
          <a:bodyPr/>
          <a:lstStyle/>
          <a:p>
            <a:pPr algn="l"/>
            <a:r>
              <a:rPr lang="en-GB" sz="2800" b="1" dirty="0" smtClean="0">
                <a:solidFill>
                  <a:srgbClr val="005E8A"/>
                </a:solidFill>
                <a:latin typeface="Futura Hv BT"/>
              </a:rPr>
              <a:t/>
            </a:r>
            <a:br>
              <a:rPr lang="en-GB" sz="2800" b="1" dirty="0" smtClean="0">
                <a:solidFill>
                  <a:srgbClr val="005E8A"/>
                </a:solidFill>
                <a:latin typeface="Futura Hv BT"/>
              </a:rPr>
            </a:br>
            <a:r>
              <a:rPr lang="en-GB" sz="2800" b="1" dirty="0" smtClean="0">
                <a:solidFill>
                  <a:srgbClr val="005E8A"/>
                </a:solidFill>
                <a:latin typeface="Futura Lt BT"/>
              </a:rPr>
              <a:t>The troika programme consequences</a:t>
            </a:r>
            <a:r>
              <a:rPr lang="en-GB" sz="2800" dirty="0" smtClean="0"/>
              <a:t/>
            </a:r>
            <a:br>
              <a:rPr lang="en-GB" sz="2800" dirty="0" smtClean="0"/>
            </a:br>
            <a:endParaRPr lang="pt-PT" sz="2800" b="1" dirty="0" smtClean="0">
              <a:solidFill>
                <a:srgbClr val="005E8A"/>
              </a:solidFill>
              <a:latin typeface="Futura Hv BT"/>
            </a:endParaRPr>
          </a:p>
        </p:txBody>
      </p:sp>
      <p:sp>
        <p:nvSpPr>
          <p:cNvPr id="17411" name="Rectangle 3"/>
          <p:cNvSpPr>
            <a:spLocks noGrp="1" noChangeArrowheads="1"/>
          </p:cNvSpPr>
          <p:nvPr>
            <p:ph type="body" idx="1"/>
          </p:nvPr>
        </p:nvSpPr>
        <p:spPr>
          <a:xfrm>
            <a:off x="179512" y="1412776"/>
            <a:ext cx="8229600" cy="4464496"/>
          </a:xfrm>
        </p:spPr>
        <p:txBody>
          <a:bodyPr/>
          <a:lstStyle/>
          <a:p>
            <a:pPr algn="just">
              <a:buNone/>
            </a:pPr>
            <a:r>
              <a:rPr lang="en-GB" sz="2400" b="1" dirty="0" smtClean="0">
                <a:solidFill>
                  <a:srgbClr val="68004F"/>
                </a:solidFill>
                <a:latin typeface="Futura Lt BT"/>
              </a:rPr>
              <a:t>Taxes</a:t>
            </a:r>
            <a:endParaRPr lang="en-GB" sz="2400" dirty="0" smtClean="0">
              <a:latin typeface="Futura Lt BT"/>
            </a:endParaRPr>
          </a:p>
          <a:p>
            <a:pPr algn="just"/>
            <a:r>
              <a:rPr lang="en-GB" sz="2400" dirty="0" smtClean="0">
                <a:latin typeface="Futura Lt BT"/>
              </a:rPr>
              <a:t>The increase on Maximum VAT tax: 23% </a:t>
            </a:r>
          </a:p>
          <a:p>
            <a:pPr algn="just"/>
            <a:r>
              <a:rPr lang="en-US" sz="2400" dirty="0" smtClean="0">
                <a:latin typeface="Futura Lt BT"/>
              </a:rPr>
              <a:t>VAT increased to the maximum tax in Electricity and Distributed Gas</a:t>
            </a:r>
          </a:p>
          <a:p>
            <a:pPr algn="just"/>
            <a:r>
              <a:rPr lang="en-US" sz="2400" dirty="0" smtClean="0">
                <a:latin typeface="Futura Lt BT"/>
              </a:rPr>
              <a:t>T</a:t>
            </a:r>
            <a:r>
              <a:rPr lang="en-GB" sz="2400" dirty="0" smtClean="0">
                <a:latin typeface="Futura Lt BT"/>
              </a:rPr>
              <a:t>he increase of the Property Tax, taxes on vehicles (ISV) and tobacco</a:t>
            </a:r>
          </a:p>
          <a:p>
            <a:pPr algn="just"/>
            <a:r>
              <a:rPr lang="en-GB" sz="2400" dirty="0" smtClean="0">
                <a:latin typeface="Futura Lt BT"/>
              </a:rPr>
              <a:t>Independent workers pay 30,7% for social security</a:t>
            </a:r>
          </a:p>
          <a:p>
            <a:pPr algn="just"/>
            <a:r>
              <a:rPr lang="en-GB" sz="2400" dirty="0" smtClean="0">
                <a:latin typeface="Futura Lt BT"/>
              </a:rPr>
              <a:t>Pensioners will have an additional cut from 3,5% to 10% on their income</a:t>
            </a:r>
            <a:endParaRPr lang="pt-PT" sz="2400" dirty="0" smtClean="0">
              <a:latin typeface="Futura Lt BT"/>
            </a:endParaRPr>
          </a:p>
          <a:p>
            <a:endParaRPr lang="en-GB" sz="2400" dirty="0" smtClean="0"/>
          </a:p>
        </p:txBody>
      </p:sp>
      <p:pic>
        <p:nvPicPr>
          <p:cNvPr id="17412" name="Picture 7" descr="Logo EAPN portugal COR"/>
          <p:cNvPicPr>
            <a:picLocks noChangeAspect="1" noChangeArrowheads="1"/>
          </p:cNvPicPr>
          <p:nvPr/>
        </p:nvPicPr>
        <p:blipFill>
          <a:blip r:embed="rId3" cstate="print"/>
          <a:srcRect/>
          <a:stretch>
            <a:fillRect/>
          </a:stretch>
        </p:blipFill>
        <p:spPr bwMode="auto">
          <a:xfrm>
            <a:off x="7804784" y="1"/>
            <a:ext cx="1339216" cy="1484783"/>
          </a:xfrm>
          <a:prstGeom prst="rect">
            <a:avLst/>
          </a:prstGeom>
          <a:noFill/>
          <a:ln w="9525">
            <a:noFill/>
            <a:miter lim="800000"/>
            <a:headEnd/>
            <a:tailEnd/>
          </a:ln>
        </p:spPr>
      </p:pic>
      <p:sp>
        <p:nvSpPr>
          <p:cNvPr id="17413"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6" descr="Elemento Logos EAPN portugal_2"/>
          <p:cNvPicPr>
            <a:picLocks noChangeAspect="1" noChangeArrowheads="1"/>
          </p:cNvPicPr>
          <p:nvPr/>
        </p:nvPicPr>
        <p:blipFill>
          <a:blip r:embed="rId2" cstate="print">
            <a:lum bright="86000"/>
            <a:grayscl/>
          </a:blip>
          <a:srcRect/>
          <a:stretch>
            <a:fillRect/>
          </a:stretch>
        </p:blipFill>
        <p:spPr bwMode="auto">
          <a:xfrm>
            <a:off x="0" y="135645"/>
            <a:ext cx="7164288" cy="6722355"/>
          </a:xfrm>
          <a:prstGeom prst="rect">
            <a:avLst/>
          </a:prstGeom>
          <a:noFill/>
          <a:ln w="9525">
            <a:noFill/>
            <a:miter lim="800000"/>
            <a:headEnd/>
            <a:tailEnd/>
          </a:ln>
        </p:spPr>
      </p:pic>
      <p:sp>
        <p:nvSpPr>
          <p:cNvPr id="17410" name="Rectangle 2"/>
          <p:cNvSpPr>
            <a:spLocks noGrp="1" noChangeArrowheads="1"/>
          </p:cNvSpPr>
          <p:nvPr>
            <p:ph type="title"/>
          </p:nvPr>
        </p:nvSpPr>
        <p:spPr>
          <a:xfrm>
            <a:off x="323528" y="548680"/>
            <a:ext cx="8229600" cy="509588"/>
          </a:xfrm>
        </p:spPr>
        <p:txBody>
          <a:bodyPr/>
          <a:lstStyle/>
          <a:p>
            <a:pPr algn="l"/>
            <a:r>
              <a:rPr lang="en-GB" sz="2800" b="1" dirty="0" smtClean="0">
                <a:solidFill>
                  <a:srgbClr val="005E8A"/>
                </a:solidFill>
                <a:latin typeface="Futura Hv BT"/>
              </a:rPr>
              <a:t/>
            </a:r>
            <a:br>
              <a:rPr lang="en-GB" sz="2800" b="1" dirty="0" smtClean="0">
                <a:solidFill>
                  <a:srgbClr val="005E8A"/>
                </a:solidFill>
                <a:latin typeface="Futura Hv BT"/>
              </a:rPr>
            </a:br>
            <a:r>
              <a:rPr lang="en-GB" sz="2800" b="1" dirty="0" smtClean="0">
                <a:solidFill>
                  <a:srgbClr val="005E8A"/>
                </a:solidFill>
                <a:latin typeface="Futura Lt BT"/>
              </a:rPr>
              <a:t>The troika programme consequences</a:t>
            </a:r>
            <a:r>
              <a:rPr lang="en-GB" sz="2800" dirty="0" smtClean="0"/>
              <a:t/>
            </a:r>
            <a:br>
              <a:rPr lang="en-GB" sz="2800" dirty="0" smtClean="0"/>
            </a:br>
            <a:endParaRPr lang="pt-PT" sz="2800" b="1" dirty="0" smtClean="0">
              <a:solidFill>
                <a:srgbClr val="005E8A"/>
              </a:solidFill>
              <a:latin typeface="Futura Hv BT"/>
            </a:endParaRPr>
          </a:p>
        </p:txBody>
      </p:sp>
      <p:sp>
        <p:nvSpPr>
          <p:cNvPr id="17411" name="Rectangle 3"/>
          <p:cNvSpPr>
            <a:spLocks noGrp="1" noChangeArrowheads="1"/>
          </p:cNvSpPr>
          <p:nvPr>
            <p:ph type="body" idx="1"/>
          </p:nvPr>
        </p:nvSpPr>
        <p:spPr>
          <a:xfrm>
            <a:off x="179512" y="1124744"/>
            <a:ext cx="8229600" cy="4752528"/>
          </a:xfrm>
        </p:spPr>
        <p:txBody>
          <a:bodyPr/>
          <a:lstStyle/>
          <a:p>
            <a:endParaRPr lang="en-GB" sz="300" dirty="0" smtClean="0">
              <a:latin typeface="Futura Lt BT"/>
            </a:endParaRPr>
          </a:p>
          <a:p>
            <a:pPr>
              <a:buNone/>
            </a:pPr>
            <a:r>
              <a:rPr lang="en-GB" sz="2400" dirty="0" smtClean="0">
                <a:latin typeface="Futura Lt BT"/>
              </a:rPr>
              <a:t>	</a:t>
            </a:r>
            <a:r>
              <a:rPr lang="en-GB" sz="2400" b="1" dirty="0" smtClean="0">
                <a:solidFill>
                  <a:srgbClr val="68004F"/>
                </a:solidFill>
                <a:latin typeface="Futura Lt BT"/>
              </a:rPr>
              <a:t>Privatisation plan</a:t>
            </a:r>
            <a:r>
              <a:rPr lang="en-GB" sz="2400" dirty="0" smtClean="0">
                <a:latin typeface="Futura Lt BT"/>
              </a:rPr>
              <a:t> </a:t>
            </a:r>
          </a:p>
          <a:p>
            <a:r>
              <a:rPr lang="en-GB" sz="2300" dirty="0" smtClean="0">
                <a:latin typeface="Futura Lt BT"/>
              </a:rPr>
              <a:t>The plan covers the areas of transport (Airports of Portugal, TAP, and freight trains), energy, communications and insurance as well as a number of smaller firms</a:t>
            </a:r>
          </a:p>
          <a:p>
            <a:endParaRPr lang="en-GB" sz="1400" dirty="0" smtClean="0">
              <a:latin typeface="Futura Lt BT"/>
            </a:endParaRPr>
          </a:p>
          <a:p>
            <a:pPr>
              <a:buNone/>
            </a:pPr>
            <a:r>
              <a:rPr lang="en-GB" sz="2400" b="1" dirty="0" smtClean="0">
                <a:solidFill>
                  <a:srgbClr val="68004F"/>
                </a:solidFill>
                <a:latin typeface="Futura Lt BT"/>
              </a:rPr>
              <a:t>	Housing Market</a:t>
            </a:r>
          </a:p>
          <a:p>
            <a:r>
              <a:rPr lang="en-GB" sz="2300" dirty="0" smtClean="0">
                <a:latin typeface="Futura Lt BT"/>
              </a:rPr>
              <a:t>The reform program limits the possibility of transmitting the house renting contract to first degree relatives such as children and widows</a:t>
            </a:r>
          </a:p>
          <a:p>
            <a:r>
              <a:rPr lang="en-GB" sz="2300" dirty="0" smtClean="0">
                <a:latin typeface="Futura Lt BT"/>
              </a:rPr>
              <a:t>IMI (Property Tax) will be updated every three years for private housing and annually for commercial real estate</a:t>
            </a:r>
          </a:p>
          <a:p>
            <a:r>
              <a:rPr lang="en-GB" sz="2300" dirty="0" smtClean="0">
                <a:latin typeface="Futura Lt BT"/>
              </a:rPr>
              <a:t>Between January and September 4400 houses were delivered to banks</a:t>
            </a:r>
            <a:endParaRPr lang="pt-PT" sz="2300" dirty="0" smtClean="0">
              <a:latin typeface="Futura Lt BT"/>
            </a:endParaRPr>
          </a:p>
          <a:p>
            <a:endParaRPr lang="en-GB" sz="2400" b="1" dirty="0" smtClean="0">
              <a:solidFill>
                <a:srgbClr val="68004F"/>
              </a:solidFill>
            </a:endParaRPr>
          </a:p>
          <a:p>
            <a:endParaRPr lang="pt-PT" sz="2400" dirty="0" smtClean="0"/>
          </a:p>
          <a:p>
            <a:pPr>
              <a:buNone/>
            </a:pPr>
            <a:endParaRPr lang="en-GB" sz="2400" b="1" dirty="0" smtClean="0">
              <a:solidFill>
                <a:srgbClr val="68004F"/>
              </a:solidFill>
            </a:endParaRPr>
          </a:p>
          <a:p>
            <a:pPr>
              <a:buNone/>
            </a:pPr>
            <a:endParaRPr lang="en-GB" sz="2400" b="1" dirty="0" smtClean="0">
              <a:solidFill>
                <a:srgbClr val="68004F"/>
              </a:solidFill>
            </a:endParaRPr>
          </a:p>
        </p:txBody>
      </p:sp>
      <p:pic>
        <p:nvPicPr>
          <p:cNvPr id="17412" name="Picture 7" descr="Logo EAPN portugal COR"/>
          <p:cNvPicPr>
            <a:picLocks noChangeAspect="1" noChangeArrowheads="1"/>
          </p:cNvPicPr>
          <p:nvPr/>
        </p:nvPicPr>
        <p:blipFill>
          <a:blip r:embed="rId3" cstate="print"/>
          <a:srcRect/>
          <a:stretch>
            <a:fillRect/>
          </a:stretch>
        </p:blipFill>
        <p:spPr bwMode="auto">
          <a:xfrm>
            <a:off x="7804784" y="1"/>
            <a:ext cx="1339216" cy="1484783"/>
          </a:xfrm>
          <a:prstGeom prst="rect">
            <a:avLst/>
          </a:prstGeom>
          <a:noFill/>
          <a:ln w="9525">
            <a:noFill/>
            <a:miter lim="800000"/>
            <a:headEnd/>
            <a:tailEnd/>
          </a:ln>
        </p:spPr>
      </p:pic>
      <p:sp>
        <p:nvSpPr>
          <p:cNvPr id="17413"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6" descr="Elemento Logos EAPN portugal_2"/>
          <p:cNvPicPr>
            <a:picLocks noChangeAspect="1" noChangeArrowheads="1"/>
          </p:cNvPicPr>
          <p:nvPr/>
        </p:nvPicPr>
        <p:blipFill>
          <a:blip r:embed="rId2" cstate="print">
            <a:lum bright="86000"/>
            <a:grayscl/>
          </a:blip>
          <a:srcRect/>
          <a:stretch>
            <a:fillRect/>
          </a:stretch>
        </p:blipFill>
        <p:spPr bwMode="auto">
          <a:xfrm>
            <a:off x="0" y="135645"/>
            <a:ext cx="7164288" cy="6722355"/>
          </a:xfrm>
          <a:prstGeom prst="rect">
            <a:avLst/>
          </a:prstGeom>
          <a:noFill/>
          <a:ln w="9525">
            <a:noFill/>
            <a:miter lim="800000"/>
            <a:headEnd/>
            <a:tailEnd/>
          </a:ln>
        </p:spPr>
      </p:pic>
      <p:sp>
        <p:nvSpPr>
          <p:cNvPr id="17410" name="Rectangle 2"/>
          <p:cNvSpPr>
            <a:spLocks noGrp="1" noChangeArrowheads="1"/>
          </p:cNvSpPr>
          <p:nvPr>
            <p:ph type="title"/>
          </p:nvPr>
        </p:nvSpPr>
        <p:spPr>
          <a:xfrm>
            <a:off x="395536" y="764704"/>
            <a:ext cx="8229600" cy="509588"/>
          </a:xfrm>
        </p:spPr>
        <p:txBody>
          <a:bodyPr/>
          <a:lstStyle/>
          <a:p>
            <a:pPr algn="l"/>
            <a:r>
              <a:rPr lang="en-GB" sz="2800" b="1" dirty="0" smtClean="0">
                <a:solidFill>
                  <a:srgbClr val="005E8A"/>
                </a:solidFill>
                <a:latin typeface="Futura Hv BT"/>
              </a:rPr>
              <a:t/>
            </a:r>
            <a:br>
              <a:rPr lang="en-GB" sz="2800" b="1" dirty="0" smtClean="0">
                <a:solidFill>
                  <a:srgbClr val="005E8A"/>
                </a:solidFill>
                <a:latin typeface="Futura Hv BT"/>
              </a:rPr>
            </a:br>
            <a:r>
              <a:rPr lang="en-GB" sz="2800" b="1" dirty="0" smtClean="0">
                <a:solidFill>
                  <a:srgbClr val="005E8A"/>
                </a:solidFill>
                <a:latin typeface="Futura Lt BT"/>
              </a:rPr>
              <a:t>The troika programme consequences</a:t>
            </a:r>
            <a:r>
              <a:rPr lang="en-GB" sz="2800" dirty="0" smtClean="0"/>
              <a:t/>
            </a:r>
            <a:br>
              <a:rPr lang="en-GB" sz="2800" dirty="0" smtClean="0"/>
            </a:br>
            <a:endParaRPr lang="pt-PT" sz="2800" b="1" dirty="0" smtClean="0">
              <a:solidFill>
                <a:srgbClr val="005E8A"/>
              </a:solidFill>
              <a:latin typeface="Futura Hv BT"/>
            </a:endParaRPr>
          </a:p>
        </p:txBody>
      </p:sp>
      <p:sp>
        <p:nvSpPr>
          <p:cNvPr id="17411" name="Rectangle 3"/>
          <p:cNvSpPr>
            <a:spLocks noGrp="1" noChangeArrowheads="1"/>
          </p:cNvSpPr>
          <p:nvPr>
            <p:ph type="body" idx="1"/>
          </p:nvPr>
        </p:nvSpPr>
        <p:spPr>
          <a:xfrm>
            <a:off x="179512" y="1412776"/>
            <a:ext cx="8229600" cy="4464496"/>
          </a:xfrm>
        </p:spPr>
        <p:txBody>
          <a:bodyPr/>
          <a:lstStyle/>
          <a:p>
            <a:pPr>
              <a:buNone/>
            </a:pPr>
            <a:r>
              <a:rPr lang="en-GB" sz="2400" b="1" dirty="0" smtClean="0">
                <a:solidFill>
                  <a:srgbClr val="68004F"/>
                </a:solidFill>
                <a:latin typeface="Futura Lt BT"/>
              </a:rPr>
              <a:t>Public Transports</a:t>
            </a:r>
            <a:r>
              <a:rPr lang="en-GB" sz="2400" b="1" dirty="0" smtClean="0">
                <a:latin typeface="Futura Lt BT"/>
              </a:rPr>
              <a:t> </a:t>
            </a:r>
          </a:p>
          <a:p>
            <a:r>
              <a:rPr lang="en-GB" sz="2400" dirty="0" smtClean="0">
                <a:latin typeface="Futura Lt BT"/>
              </a:rPr>
              <a:t>A major reform in public transport took place, highlighted by two price increases during the last year and the restructuring of supply and the fusion of various companies</a:t>
            </a:r>
          </a:p>
          <a:p>
            <a:r>
              <a:rPr lang="en-GB" sz="2400" dirty="0" smtClean="0">
                <a:latin typeface="Futura Lt BT"/>
              </a:rPr>
              <a:t>Ended the tariff for students and elderly in public transports</a:t>
            </a:r>
            <a:endParaRPr lang="pt-PT" sz="2400" dirty="0" smtClean="0">
              <a:latin typeface="Futura Lt BT"/>
            </a:endParaRPr>
          </a:p>
          <a:p>
            <a:pPr>
              <a:buNone/>
            </a:pPr>
            <a:r>
              <a:rPr lang="en-GB" sz="2400" b="1" dirty="0" smtClean="0">
                <a:solidFill>
                  <a:srgbClr val="68004F"/>
                </a:solidFill>
                <a:latin typeface="Futura Lt BT"/>
              </a:rPr>
              <a:t>Health</a:t>
            </a:r>
          </a:p>
          <a:p>
            <a:r>
              <a:rPr lang="en-GB" sz="2400" dirty="0" smtClean="0">
                <a:latin typeface="Futura Lt BT"/>
              </a:rPr>
              <a:t>In 2012 there is a decrease in the number of users and the use rates of medical visits</a:t>
            </a:r>
          </a:p>
          <a:p>
            <a:r>
              <a:rPr lang="en-GB" sz="2400" dirty="0" smtClean="0">
                <a:latin typeface="Futura Lt BT"/>
              </a:rPr>
              <a:t>A survey indicates that about 20% of the users not acquired all of the prescribed drugs, and among these are mostly women, unemployed and the elderly</a:t>
            </a:r>
            <a:endParaRPr lang="pt-PT" sz="2400" b="1" dirty="0" smtClean="0">
              <a:latin typeface="Futura Lt BT"/>
            </a:endParaRPr>
          </a:p>
          <a:p>
            <a:endParaRPr lang="en-GB" sz="2400" b="1" dirty="0" smtClean="0">
              <a:solidFill>
                <a:srgbClr val="68004F"/>
              </a:solidFill>
            </a:endParaRPr>
          </a:p>
          <a:p>
            <a:endParaRPr lang="pt-PT" sz="2400" dirty="0" smtClean="0"/>
          </a:p>
          <a:p>
            <a:pPr>
              <a:buNone/>
            </a:pPr>
            <a:endParaRPr lang="en-GB" sz="2400" b="1" dirty="0" smtClean="0">
              <a:solidFill>
                <a:srgbClr val="68004F"/>
              </a:solidFill>
            </a:endParaRPr>
          </a:p>
          <a:p>
            <a:pPr>
              <a:buNone/>
            </a:pPr>
            <a:endParaRPr lang="en-GB" sz="2400" b="1" dirty="0" smtClean="0">
              <a:solidFill>
                <a:srgbClr val="68004F"/>
              </a:solidFill>
            </a:endParaRPr>
          </a:p>
        </p:txBody>
      </p:sp>
      <p:pic>
        <p:nvPicPr>
          <p:cNvPr id="17412" name="Picture 7" descr="Logo EAPN portugal COR"/>
          <p:cNvPicPr>
            <a:picLocks noChangeAspect="1" noChangeArrowheads="1"/>
          </p:cNvPicPr>
          <p:nvPr/>
        </p:nvPicPr>
        <p:blipFill>
          <a:blip r:embed="rId3" cstate="print"/>
          <a:srcRect/>
          <a:stretch>
            <a:fillRect/>
          </a:stretch>
        </p:blipFill>
        <p:spPr bwMode="auto">
          <a:xfrm>
            <a:off x="7804784" y="1"/>
            <a:ext cx="1339216" cy="1484783"/>
          </a:xfrm>
          <a:prstGeom prst="rect">
            <a:avLst/>
          </a:prstGeom>
          <a:noFill/>
          <a:ln w="9525">
            <a:noFill/>
            <a:miter lim="800000"/>
            <a:headEnd/>
            <a:tailEnd/>
          </a:ln>
        </p:spPr>
      </p:pic>
      <p:sp>
        <p:nvSpPr>
          <p:cNvPr id="17413"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6" descr="Elemento Logos EAPN portugal_2"/>
          <p:cNvPicPr>
            <a:picLocks noChangeAspect="1" noChangeArrowheads="1"/>
          </p:cNvPicPr>
          <p:nvPr/>
        </p:nvPicPr>
        <p:blipFill>
          <a:blip r:embed="rId2" cstate="print">
            <a:lum bright="86000"/>
            <a:grayscl/>
          </a:blip>
          <a:srcRect/>
          <a:stretch>
            <a:fillRect/>
          </a:stretch>
        </p:blipFill>
        <p:spPr bwMode="auto">
          <a:xfrm>
            <a:off x="0" y="135645"/>
            <a:ext cx="7164288" cy="6722355"/>
          </a:xfrm>
          <a:prstGeom prst="rect">
            <a:avLst/>
          </a:prstGeom>
          <a:noFill/>
          <a:ln w="9525">
            <a:noFill/>
            <a:miter lim="800000"/>
            <a:headEnd/>
            <a:tailEnd/>
          </a:ln>
        </p:spPr>
      </p:pic>
      <p:sp>
        <p:nvSpPr>
          <p:cNvPr id="17410" name="Rectangle 2"/>
          <p:cNvSpPr>
            <a:spLocks noGrp="1" noChangeArrowheads="1"/>
          </p:cNvSpPr>
          <p:nvPr>
            <p:ph type="title"/>
          </p:nvPr>
        </p:nvSpPr>
        <p:spPr>
          <a:xfrm>
            <a:off x="395536" y="764704"/>
            <a:ext cx="8229600" cy="509588"/>
          </a:xfrm>
        </p:spPr>
        <p:txBody>
          <a:bodyPr/>
          <a:lstStyle/>
          <a:p>
            <a:pPr algn="l"/>
            <a:r>
              <a:rPr lang="en-GB" sz="2800" b="1" dirty="0" smtClean="0">
                <a:solidFill>
                  <a:srgbClr val="005E8A"/>
                </a:solidFill>
                <a:latin typeface="Futura Hv BT"/>
              </a:rPr>
              <a:t/>
            </a:r>
            <a:br>
              <a:rPr lang="en-GB" sz="2800" b="1" dirty="0" smtClean="0">
                <a:solidFill>
                  <a:srgbClr val="005E8A"/>
                </a:solidFill>
                <a:latin typeface="Futura Hv BT"/>
              </a:rPr>
            </a:br>
            <a:r>
              <a:rPr lang="en-GB" sz="2800" b="1" dirty="0" smtClean="0">
                <a:solidFill>
                  <a:srgbClr val="005E8A"/>
                </a:solidFill>
                <a:latin typeface="Futura Lt BT"/>
              </a:rPr>
              <a:t>The troika programme consequences</a:t>
            </a:r>
            <a:r>
              <a:rPr lang="en-GB" sz="2800" dirty="0" smtClean="0"/>
              <a:t/>
            </a:r>
            <a:br>
              <a:rPr lang="en-GB" sz="2800" dirty="0" smtClean="0"/>
            </a:br>
            <a:endParaRPr lang="pt-PT" sz="2800" b="1" dirty="0" smtClean="0">
              <a:solidFill>
                <a:srgbClr val="005E8A"/>
              </a:solidFill>
              <a:latin typeface="Futura Hv BT"/>
            </a:endParaRPr>
          </a:p>
        </p:txBody>
      </p:sp>
      <p:sp>
        <p:nvSpPr>
          <p:cNvPr id="17411" name="Rectangle 3"/>
          <p:cNvSpPr>
            <a:spLocks noGrp="1" noChangeArrowheads="1"/>
          </p:cNvSpPr>
          <p:nvPr>
            <p:ph type="body" idx="1"/>
          </p:nvPr>
        </p:nvSpPr>
        <p:spPr>
          <a:xfrm>
            <a:off x="179512" y="1412776"/>
            <a:ext cx="8229600" cy="4464496"/>
          </a:xfrm>
        </p:spPr>
        <p:txBody>
          <a:bodyPr/>
          <a:lstStyle/>
          <a:p>
            <a:pPr>
              <a:buNone/>
            </a:pPr>
            <a:r>
              <a:rPr lang="en-GB" sz="2400" b="1" dirty="0" smtClean="0">
                <a:solidFill>
                  <a:srgbClr val="68004F"/>
                </a:solidFill>
                <a:latin typeface="Futura Lt BT"/>
              </a:rPr>
              <a:t>Education</a:t>
            </a:r>
          </a:p>
          <a:p>
            <a:r>
              <a:rPr lang="en-GB" sz="2400" dirty="0" smtClean="0">
                <a:latin typeface="Futura Lt BT"/>
              </a:rPr>
              <a:t>A cap to family tax exemptions based on education expenses</a:t>
            </a:r>
          </a:p>
          <a:p>
            <a:r>
              <a:rPr lang="en-GB" sz="2400" dirty="0" smtClean="0">
                <a:latin typeface="Futura Lt BT"/>
              </a:rPr>
              <a:t>Cuts in child benefits (from 1 830 479 beneficiaries in 2010 to 1 363 615 in 2011) </a:t>
            </a:r>
          </a:p>
          <a:p>
            <a:r>
              <a:rPr lang="en-GB" sz="2400" dirty="0" smtClean="0">
                <a:latin typeface="Futura Lt BT"/>
              </a:rPr>
              <a:t>The tightening of the budgets of local authorities has impacted on education as it results in less funds being available locally to support public schools</a:t>
            </a:r>
            <a:endParaRPr lang="pt-PT" sz="2400" dirty="0" smtClean="0">
              <a:latin typeface="Futura Lt BT"/>
            </a:endParaRPr>
          </a:p>
          <a:p>
            <a:pPr>
              <a:buNone/>
            </a:pPr>
            <a:endParaRPr lang="en-GB" sz="2400" b="1" dirty="0" smtClean="0">
              <a:solidFill>
                <a:srgbClr val="68004F"/>
              </a:solidFill>
            </a:endParaRPr>
          </a:p>
          <a:p>
            <a:pPr>
              <a:buNone/>
            </a:pPr>
            <a:endParaRPr lang="en-GB" sz="2400" b="1" dirty="0" smtClean="0">
              <a:solidFill>
                <a:srgbClr val="68004F"/>
              </a:solidFill>
            </a:endParaRPr>
          </a:p>
        </p:txBody>
      </p:sp>
      <p:pic>
        <p:nvPicPr>
          <p:cNvPr id="17412" name="Picture 7" descr="Logo EAPN portugal COR"/>
          <p:cNvPicPr>
            <a:picLocks noChangeAspect="1" noChangeArrowheads="1"/>
          </p:cNvPicPr>
          <p:nvPr/>
        </p:nvPicPr>
        <p:blipFill>
          <a:blip r:embed="rId3" cstate="print"/>
          <a:srcRect/>
          <a:stretch>
            <a:fillRect/>
          </a:stretch>
        </p:blipFill>
        <p:spPr bwMode="auto">
          <a:xfrm>
            <a:off x="7804784" y="1"/>
            <a:ext cx="1339216" cy="1484783"/>
          </a:xfrm>
          <a:prstGeom prst="rect">
            <a:avLst/>
          </a:prstGeom>
          <a:noFill/>
          <a:ln w="9525">
            <a:noFill/>
            <a:miter lim="800000"/>
            <a:headEnd/>
            <a:tailEnd/>
          </a:ln>
        </p:spPr>
      </p:pic>
      <p:sp>
        <p:nvSpPr>
          <p:cNvPr id="17413"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6" descr="Elemento Logos EAPN portugal_2"/>
          <p:cNvPicPr>
            <a:picLocks noChangeAspect="1" noChangeArrowheads="1"/>
          </p:cNvPicPr>
          <p:nvPr/>
        </p:nvPicPr>
        <p:blipFill>
          <a:blip r:embed="rId2" cstate="print">
            <a:lum bright="86000"/>
            <a:grayscl/>
          </a:blip>
          <a:srcRect/>
          <a:stretch>
            <a:fillRect/>
          </a:stretch>
        </p:blipFill>
        <p:spPr bwMode="auto">
          <a:xfrm>
            <a:off x="0" y="135645"/>
            <a:ext cx="7164288" cy="6722355"/>
          </a:xfrm>
          <a:prstGeom prst="rect">
            <a:avLst/>
          </a:prstGeom>
          <a:noFill/>
          <a:ln w="9525">
            <a:noFill/>
            <a:miter lim="800000"/>
            <a:headEnd/>
            <a:tailEnd/>
          </a:ln>
        </p:spPr>
      </p:pic>
      <p:sp>
        <p:nvSpPr>
          <p:cNvPr id="17410" name="Rectangle 2"/>
          <p:cNvSpPr>
            <a:spLocks noGrp="1" noChangeArrowheads="1"/>
          </p:cNvSpPr>
          <p:nvPr>
            <p:ph type="title"/>
          </p:nvPr>
        </p:nvSpPr>
        <p:spPr>
          <a:xfrm>
            <a:off x="395536" y="764704"/>
            <a:ext cx="8229600" cy="509588"/>
          </a:xfrm>
        </p:spPr>
        <p:txBody>
          <a:bodyPr/>
          <a:lstStyle/>
          <a:p>
            <a:pPr algn="l"/>
            <a:r>
              <a:rPr lang="en-GB" sz="2800" b="1" dirty="0" smtClean="0">
                <a:solidFill>
                  <a:srgbClr val="005E8A"/>
                </a:solidFill>
                <a:latin typeface="Futura Hv BT"/>
              </a:rPr>
              <a:t/>
            </a:r>
            <a:br>
              <a:rPr lang="en-GB" sz="2800" b="1" dirty="0" smtClean="0">
                <a:solidFill>
                  <a:srgbClr val="005E8A"/>
                </a:solidFill>
                <a:latin typeface="Futura Hv BT"/>
              </a:rPr>
            </a:br>
            <a:r>
              <a:rPr lang="en-GB" sz="2800" b="1" dirty="0" smtClean="0">
                <a:solidFill>
                  <a:srgbClr val="005E8A"/>
                </a:solidFill>
                <a:latin typeface="Futura Lt BT"/>
              </a:rPr>
              <a:t>The troika programme consequences</a:t>
            </a:r>
            <a:r>
              <a:rPr lang="en-GB" sz="2800" dirty="0" smtClean="0"/>
              <a:t/>
            </a:r>
            <a:br>
              <a:rPr lang="en-GB" sz="2800" dirty="0" smtClean="0"/>
            </a:br>
            <a:endParaRPr lang="pt-PT" sz="2800" b="1" dirty="0" smtClean="0">
              <a:solidFill>
                <a:srgbClr val="005E8A"/>
              </a:solidFill>
              <a:latin typeface="Futura Hv BT"/>
            </a:endParaRPr>
          </a:p>
        </p:txBody>
      </p:sp>
      <p:sp>
        <p:nvSpPr>
          <p:cNvPr id="17411" name="Rectangle 3"/>
          <p:cNvSpPr>
            <a:spLocks noGrp="1" noChangeArrowheads="1"/>
          </p:cNvSpPr>
          <p:nvPr>
            <p:ph type="body" idx="1"/>
          </p:nvPr>
        </p:nvSpPr>
        <p:spPr>
          <a:xfrm>
            <a:off x="179512" y="1412776"/>
            <a:ext cx="8229600" cy="4464496"/>
          </a:xfrm>
        </p:spPr>
        <p:txBody>
          <a:bodyPr/>
          <a:lstStyle/>
          <a:p>
            <a:pPr>
              <a:buNone/>
            </a:pPr>
            <a:r>
              <a:rPr lang="en-GB" sz="2400" b="1" dirty="0" smtClean="0">
                <a:solidFill>
                  <a:srgbClr val="68004F"/>
                </a:solidFill>
                <a:latin typeface="Futura Lt BT"/>
              </a:rPr>
              <a:t>Education</a:t>
            </a:r>
          </a:p>
          <a:p>
            <a:r>
              <a:rPr lang="en-GB" sz="2400" dirty="0" smtClean="0">
                <a:latin typeface="Futura Lt BT"/>
              </a:rPr>
              <a:t>The amounts of scholarships for higher education students decreased and the accessing conditions were tightened </a:t>
            </a:r>
          </a:p>
          <a:p>
            <a:r>
              <a:rPr lang="en-GB" sz="2400" dirty="0" smtClean="0">
                <a:latin typeface="Futura Lt BT"/>
              </a:rPr>
              <a:t>In 2012 the number of students per class increased (from 28 to 30)</a:t>
            </a:r>
          </a:p>
          <a:p>
            <a:r>
              <a:rPr lang="en-GB" sz="2400" dirty="0" smtClean="0">
                <a:latin typeface="Futura Lt BT"/>
              </a:rPr>
              <a:t>The number of unemployed teachers boosted these year. Teachers are in the 2nd position in the table of occupations with the largest growth in the number of unemployed</a:t>
            </a:r>
          </a:p>
          <a:p>
            <a:endParaRPr lang="pt-PT" sz="2400" dirty="0" smtClean="0"/>
          </a:p>
          <a:p>
            <a:pPr>
              <a:buNone/>
            </a:pPr>
            <a:endParaRPr lang="en-GB" sz="2400" b="1" dirty="0" smtClean="0">
              <a:solidFill>
                <a:srgbClr val="68004F"/>
              </a:solidFill>
            </a:endParaRPr>
          </a:p>
          <a:p>
            <a:pPr>
              <a:buNone/>
            </a:pPr>
            <a:endParaRPr lang="en-GB" sz="2400" b="1" dirty="0" smtClean="0">
              <a:solidFill>
                <a:srgbClr val="68004F"/>
              </a:solidFill>
            </a:endParaRPr>
          </a:p>
        </p:txBody>
      </p:sp>
      <p:pic>
        <p:nvPicPr>
          <p:cNvPr id="17412" name="Picture 7" descr="Logo EAPN portugal COR"/>
          <p:cNvPicPr>
            <a:picLocks noChangeAspect="1" noChangeArrowheads="1"/>
          </p:cNvPicPr>
          <p:nvPr/>
        </p:nvPicPr>
        <p:blipFill>
          <a:blip r:embed="rId3" cstate="print"/>
          <a:srcRect/>
          <a:stretch>
            <a:fillRect/>
          </a:stretch>
        </p:blipFill>
        <p:spPr bwMode="auto">
          <a:xfrm>
            <a:off x="7804784" y="1"/>
            <a:ext cx="1339216" cy="1484783"/>
          </a:xfrm>
          <a:prstGeom prst="rect">
            <a:avLst/>
          </a:prstGeom>
          <a:noFill/>
          <a:ln w="9525">
            <a:noFill/>
            <a:miter lim="800000"/>
            <a:headEnd/>
            <a:tailEnd/>
          </a:ln>
        </p:spPr>
      </p:pic>
      <p:sp>
        <p:nvSpPr>
          <p:cNvPr id="17413"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6" descr="Elemento Logos EAPN portugal_2"/>
          <p:cNvPicPr>
            <a:picLocks noChangeAspect="1" noChangeArrowheads="1"/>
          </p:cNvPicPr>
          <p:nvPr/>
        </p:nvPicPr>
        <p:blipFill>
          <a:blip r:embed="rId2" cstate="print">
            <a:lum bright="86000"/>
            <a:grayscl/>
          </a:blip>
          <a:srcRect/>
          <a:stretch>
            <a:fillRect/>
          </a:stretch>
        </p:blipFill>
        <p:spPr bwMode="auto">
          <a:xfrm>
            <a:off x="1" y="188640"/>
            <a:ext cx="7164288" cy="6722355"/>
          </a:xfrm>
          <a:prstGeom prst="rect">
            <a:avLst/>
          </a:prstGeom>
          <a:noFill/>
          <a:ln w="9525">
            <a:noFill/>
            <a:miter lim="800000"/>
            <a:headEnd/>
            <a:tailEnd/>
          </a:ln>
        </p:spPr>
      </p:pic>
      <p:sp>
        <p:nvSpPr>
          <p:cNvPr id="17410" name="Rectangle 2"/>
          <p:cNvSpPr>
            <a:spLocks noGrp="1" noChangeArrowheads="1"/>
          </p:cNvSpPr>
          <p:nvPr>
            <p:ph type="title"/>
          </p:nvPr>
        </p:nvSpPr>
        <p:spPr>
          <a:xfrm>
            <a:off x="395536" y="764704"/>
            <a:ext cx="8229600" cy="509588"/>
          </a:xfrm>
        </p:spPr>
        <p:txBody>
          <a:bodyPr/>
          <a:lstStyle/>
          <a:p>
            <a:pPr algn="l"/>
            <a:r>
              <a:rPr lang="en-GB" sz="2800" b="1" dirty="0" smtClean="0">
                <a:solidFill>
                  <a:srgbClr val="005E8A"/>
                </a:solidFill>
                <a:latin typeface="Futura Hv BT"/>
              </a:rPr>
              <a:t/>
            </a:r>
            <a:br>
              <a:rPr lang="en-GB" sz="2800" b="1" dirty="0" smtClean="0">
                <a:solidFill>
                  <a:srgbClr val="005E8A"/>
                </a:solidFill>
                <a:latin typeface="Futura Hv BT"/>
              </a:rPr>
            </a:br>
            <a:r>
              <a:rPr lang="en-GB" sz="2800" b="1" dirty="0" smtClean="0">
                <a:solidFill>
                  <a:srgbClr val="005E8A"/>
                </a:solidFill>
                <a:latin typeface="Futura Lt BT"/>
              </a:rPr>
              <a:t>The troika programme consequences</a:t>
            </a:r>
            <a:r>
              <a:rPr lang="en-GB" sz="2800" dirty="0" smtClean="0"/>
              <a:t/>
            </a:r>
            <a:br>
              <a:rPr lang="en-GB" sz="2800" dirty="0" smtClean="0"/>
            </a:br>
            <a:endParaRPr lang="pt-PT" sz="2800" b="1" dirty="0" smtClean="0">
              <a:solidFill>
                <a:srgbClr val="005E8A"/>
              </a:solidFill>
              <a:latin typeface="Futura Hv BT"/>
            </a:endParaRPr>
          </a:p>
        </p:txBody>
      </p:sp>
      <p:sp>
        <p:nvSpPr>
          <p:cNvPr id="17411" name="Rectangle 3"/>
          <p:cNvSpPr>
            <a:spLocks noGrp="1" noChangeArrowheads="1"/>
          </p:cNvSpPr>
          <p:nvPr>
            <p:ph type="body" idx="1"/>
          </p:nvPr>
        </p:nvSpPr>
        <p:spPr>
          <a:xfrm>
            <a:off x="179512" y="1412776"/>
            <a:ext cx="8229600" cy="4464496"/>
          </a:xfrm>
        </p:spPr>
        <p:txBody>
          <a:bodyPr/>
          <a:lstStyle/>
          <a:p>
            <a:pPr>
              <a:buNone/>
            </a:pPr>
            <a:r>
              <a:rPr lang="en-GB" sz="2400" b="1" dirty="0" smtClean="0">
                <a:solidFill>
                  <a:srgbClr val="68004F"/>
                </a:solidFill>
                <a:latin typeface="Futura Lt BT"/>
              </a:rPr>
              <a:t>Income</a:t>
            </a:r>
          </a:p>
          <a:p>
            <a:r>
              <a:rPr lang="en-GB" sz="2400" dirty="0" smtClean="0">
                <a:latin typeface="Futura Lt BT"/>
              </a:rPr>
              <a:t>In 2011: was an extraordinary surcharge applied  on the income tax on the Christmas allowance (50% above 485 Euros); </a:t>
            </a:r>
            <a:r>
              <a:rPr lang="en-US" sz="2400" dirty="0" smtClean="0">
                <a:latin typeface="Futura Lt BT"/>
              </a:rPr>
              <a:t>freezing of wages in the public sector, that has consequences in the private sector</a:t>
            </a:r>
          </a:p>
          <a:p>
            <a:r>
              <a:rPr lang="en-US" sz="2400" dirty="0" smtClean="0">
                <a:latin typeface="Futura Lt BT"/>
              </a:rPr>
              <a:t>In 2012: </a:t>
            </a:r>
            <a:r>
              <a:rPr lang="en-GB" sz="2400" dirty="0" smtClean="0">
                <a:latin typeface="Futura Lt BT"/>
              </a:rPr>
              <a:t>civil servants and pensioners had a surcharge of 100% on the Christmas allowance (above of 600 Euros)</a:t>
            </a:r>
          </a:p>
          <a:p>
            <a:r>
              <a:rPr lang="en-GB" sz="2400" dirty="0" smtClean="0">
                <a:latin typeface="Futura Lt BT"/>
              </a:rPr>
              <a:t>In 2013: there will be a reduction of personal income tax brackets from the current eight to five ranks, which means that the average effective income tax will rise from 9,8 to 13,2% and an extra surcharge of +4%</a:t>
            </a:r>
            <a:endParaRPr lang="pt-PT" sz="2400" dirty="0" smtClean="0">
              <a:latin typeface="Futura Lt BT"/>
            </a:endParaRPr>
          </a:p>
          <a:p>
            <a:endParaRPr lang="en-GB" sz="2400" dirty="0" smtClean="0"/>
          </a:p>
        </p:txBody>
      </p:sp>
      <p:pic>
        <p:nvPicPr>
          <p:cNvPr id="17412" name="Picture 7" descr="Logo EAPN portugal COR"/>
          <p:cNvPicPr>
            <a:picLocks noChangeAspect="1" noChangeArrowheads="1"/>
          </p:cNvPicPr>
          <p:nvPr/>
        </p:nvPicPr>
        <p:blipFill>
          <a:blip r:embed="rId3" cstate="print"/>
          <a:srcRect/>
          <a:stretch>
            <a:fillRect/>
          </a:stretch>
        </p:blipFill>
        <p:spPr bwMode="auto">
          <a:xfrm>
            <a:off x="7804784" y="1"/>
            <a:ext cx="1339216" cy="1484783"/>
          </a:xfrm>
          <a:prstGeom prst="rect">
            <a:avLst/>
          </a:prstGeom>
          <a:noFill/>
          <a:ln w="9525">
            <a:noFill/>
            <a:miter lim="800000"/>
            <a:headEnd/>
            <a:tailEnd/>
          </a:ln>
        </p:spPr>
      </p:pic>
      <p:sp>
        <p:nvSpPr>
          <p:cNvPr id="17413" name="Text Box 8"/>
          <p:cNvSpPr txBox="1">
            <a:spLocks noChangeArrowheads="1"/>
          </p:cNvSpPr>
          <p:nvPr/>
        </p:nvSpPr>
        <p:spPr bwMode="auto">
          <a:xfrm>
            <a:off x="7381875" y="6188075"/>
            <a:ext cx="1511300" cy="336550"/>
          </a:xfrm>
          <a:prstGeom prst="rect">
            <a:avLst/>
          </a:prstGeom>
          <a:noFill/>
          <a:ln w="9525">
            <a:noFill/>
            <a:miter lim="800000"/>
            <a:headEnd/>
            <a:tailEnd/>
          </a:ln>
        </p:spPr>
        <p:txBody>
          <a:bodyPr>
            <a:spAutoFit/>
          </a:bodyPr>
          <a:lstStyle/>
          <a:p>
            <a:pPr>
              <a:spcBef>
                <a:spcPct val="50000"/>
              </a:spcBef>
            </a:pPr>
            <a:r>
              <a:rPr lang="pt-PT" sz="1600">
                <a:solidFill>
                  <a:srgbClr val="68004F"/>
                </a:solidFill>
                <a:latin typeface="Futura Hv BT"/>
              </a:rPr>
              <a:t>www.eapn.pt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delo de apresentação predefinido">
  <a:themeElements>
    <a:clrScheme name="Modelo de apresentação predefini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elo de apresentação predefini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elo de apresentação predefini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elo de apresentação predefini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elo de apresentação predefini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elo de apresentação predefini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elo de apresentação predefini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elo de apresentação predefini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elo de apresentação predefini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elo de apresentação predefini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elo de apresentação predefini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elo de apresentação predefini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elo de apresentação predefini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elo de apresentação predefini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2105</TotalTime>
  <Words>1827</Words>
  <Application>Microsoft Office PowerPoint</Application>
  <PresentationFormat>Diavoorstelling (4:3)</PresentationFormat>
  <Paragraphs>334</Paragraphs>
  <Slides>30</Slides>
  <Notes>0</Notes>
  <HiddenSlides>0</HiddenSlides>
  <MMClips>0</MMClips>
  <ScaleCrop>false</ScaleCrop>
  <HeadingPairs>
    <vt:vector size="4" baseType="variant">
      <vt:variant>
        <vt:lpstr>Thema</vt:lpstr>
      </vt:variant>
      <vt:variant>
        <vt:i4>1</vt:i4>
      </vt:variant>
      <vt:variant>
        <vt:lpstr>Diatitels</vt:lpstr>
      </vt:variant>
      <vt:variant>
        <vt:i4>30</vt:i4>
      </vt:variant>
    </vt:vector>
  </HeadingPairs>
  <TitlesOfParts>
    <vt:vector size="31" baseType="lpstr">
      <vt:lpstr>Modelo de apresentação predefinido</vt:lpstr>
      <vt:lpstr>“ALLIANCES TO FIGHT POVERTY”   Worker’s rights and working conditions: a state of play in Portugal  Brussels, 15th November 2012  </vt:lpstr>
      <vt:lpstr>Objectives</vt:lpstr>
      <vt:lpstr> The troika programme consequences </vt:lpstr>
      <vt:lpstr> The troika programme consequences </vt:lpstr>
      <vt:lpstr> The troika programme consequences </vt:lpstr>
      <vt:lpstr> The troika programme consequences </vt:lpstr>
      <vt:lpstr> The troika programme consequences </vt:lpstr>
      <vt:lpstr> The troika programme consequences </vt:lpstr>
      <vt:lpstr> The troika programme consequences </vt:lpstr>
      <vt:lpstr> The troika programme consequences </vt:lpstr>
      <vt:lpstr> The troika programme consequences </vt:lpstr>
      <vt:lpstr> The troika programme consequences </vt:lpstr>
      <vt:lpstr> The troika programme consequences </vt:lpstr>
      <vt:lpstr> The troika programme consequences </vt:lpstr>
      <vt:lpstr> The troika programme consequences </vt:lpstr>
      <vt:lpstr> The troika programme consequences </vt:lpstr>
      <vt:lpstr> The troika programme consequences </vt:lpstr>
      <vt:lpstr> The troika programme consequences </vt:lpstr>
      <vt:lpstr>Poverty today in Portugal</vt:lpstr>
      <vt:lpstr>Poverty today in Portugal</vt:lpstr>
      <vt:lpstr>Poverty today in Portugal</vt:lpstr>
      <vt:lpstr>Poverty today in Portugal</vt:lpstr>
      <vt:lpstr>Poverty today in Portugal</vt:lpstr>
      <vt:lpstr>Poverty today in Portugal</vt:lpstr>
      <vt:lpstr>Poverty today in Portugal</vt:lpstr>
      <vt:lpstr>Poverty today in Portugal</vt:lpstr>
      <vt:lpstr>Poverty today in Portugal</vt:lpstr>
      <vt:lpstr>Poverty today in Portugal</vt:lpstr>
      <vt:lpstr>Poverty today in Portugal</vt:lpstr>
      <vt:lpstr>Thank you for your attention</vt:lpstr>
    </vt:vector>
  </TitlesOfParts>
  <Company>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Trabalho em Rede – Uma prática de Intervenção</dc:title>
  <dc:creator>MU</dc:creator>
  <cp:lastModifiedBy>Michel</cp:lastModifiedBy>
  <cp:revision>73</cp:revision>
  <dcterms:created xsi:type="dcterms:W3CDTF">2011-02-15T14:01:27Z</dcterms:created>
  <dcterms:modified xsi:type="dcterms:W3CDTF">2012-11-15T08:13:31Z</dcterms:modified>
</cp:coreProperties>
</file>