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4" r:id="rId2"/>
    <p:sldMasterId id="2147483719" r:id="rId3"/>
    <p:sldMasterId id="2147483731" r:id="rId4"/>
    <p:sldMasterId id="2147483743" r:id="rId5"/>
    <p:sldMasterId id="2147483755" r:id="rId6"/>
  </p:sldMasterIdLst>
  <p:notesMasterIdLst>
    <p:notesMasterId r:id="rId102"/>
  </p:notesMasterIdLst>
  <p:sldIdLst>
    <p:sldId id="405" r:id="rId7"/>
    <p:sldId id="406" r:id="rId8"/>
    <p:sldId id="407" r:id="rId9"/>
    <p:sldId id="408" r:id="rId10"/>
    <p:sldId id="304" r:id="rId11"/>
    <p:sldId id="323" r:id="rId12"/>
    <p:sldId id="419" r:id="rId13"/>
    <p:sldId id="420" r:id="rId14"/>
    <p:sldId id="421" r:id="rId15"/>
    <p:sldId id="422" r:id="rId16"/>
    <p:sldId id="423" r:id="rId17"/>
    <p:sldId id="424" r:id="rId18"/>
    <p:sldId id="425" r:id="rId19"/>
    <p:sldId id="426" r:id="rId20"/>
    <p:sldId id="427" r:id="rId21"/>
    <p:sldId id="428" r:id="rId22"/>
    <p:sldId id="429" r:id="rId23"/>
    <p:sldId id="430" r:id="rId24"/>
    <p:sldId id="404" r:id="rId25"/>
    <p:sldId id="324" r:id="rId26"/>
    <p:sldId id="431" r:id="rId27"/>
    <p:sldId id="432" r:id="rId28"/>
    <p:sldId id="433" r:id="rId29"/>
    <p:sldId id="434" r:id="rId30"/>
    <p:sldId id="435" r:id="rId31"/>
    <p:sldId id="436" r:id="rId32"/>
    <p:sldId id="437" r:id="rId33"/>
    <p:sldId id="438" r:id="rId34"/>
    <p:sldId id="439" r:id="rId35"/>
    <p:sldId id="440" r:id="rId36"/>
    <p:sldId id="441" r:id="rId37"/>
    <p:sldId id="442" r:id="rId38"/>
    <p:sldId id="443" r:id="rId39"/>
    <p:sldId id="444" r:id="rId40"/>
    <p:sldId id="445" r:id="rId41"/>
    <p:sldId id="446" r:id="rId42"/>
    <p:sldId id="447" r:id="rId43"/>
    <p:sldId id="448" r:id="rId44"/>
    <p:sldId id="449" r:id="rId45"/>
    <p:sldId id="450" r:id="rId46"/>
    <p:sldId id="325" r:id="rId47"/>
    <p:sldId id="409" r:id="rId48"/>
    <p:sldId id="410" r:id="rId49"/>
    <p:sldId id="411" r:id="rId50"/>
    <p:sldId id="412" r:id="rId51"/>
    <p:sldId id="413" r:id="rId52"/>
    <p:sldId id="414" r:id="rId53"/>
    <p:sldId id="415" r:id="rId54"/>
    <p:sldId id="416" r:id="rId55"/>
    <p:sldId id="417" r:id="rId56"/>
    <p:sldId id="418" r:id="rId57"/>
    <p:sldId id="326"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346" r:id="rId77"/>
    <p:sldId id="347" r:id="rId78"/>
    <p:sldId id="348" r:id="rId79"/>
    <p:sldId id="349" r:id="rId80"/>
    <p:sldId id="350" r:id="rId81"/>
    <p:sldId id="351" r:id="rId82"/>
    <p:sldId id="352" r:id="rId83"/>
    <p:sldId id="353" r:id="rId84"/>
    <p:sldId id="354" r:id="rId85"/>
    <p:sldId id="355" r:id="rId86"/>
    <p:sldId id="356" r:id="rId87"/>
    <p:sldId id="357" r:id="rId88"/>
    <p:sldId id="358" r:id="rId89"/>
    <p:sldId id="359" r:id="rId90"/>
    <p:sldId id="360" r:id="rId91"/>
    <p:sldId id="361" r:id="rId92"/>
    <p:sldId id="362" r:id="rId93"/>
    <p:sldId id="363" r:id="rId94"/>
    <p:sldId id="364" r:id="rId95"/>
    <p:sldId id="365" r:id="rId96"/>
    <p:sldId id="366" r:id="rId97"/>
    <p:sldId id="367" r:id="rId98"/>
    <p:sldId id="368" r:id="rId99"/>
    <p:sldId id="391" r:id="rId100"/>
    <p:sldId id="392" r:id="rId101"/>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B6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34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81397D29-54B1-4A71-BFFD-56E3F910AFD2}" type="datetimeFigureOut">
              <a:rPr lang="nl-BE"/>
              <a:pPr>
                <a:defRPr/>
              </a:pPr>
              <a:t>11/05/2012</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BE" noProof="0" smtClean="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BE" noProof="0" smtClean="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C1DCE178-76FA-4A9C-8C26-A94D4AC1CFAC}" type="slidenum">
              <a:rPr lang="nl-BE"/>
              <a:pPr>
                <a:defRPr/>
              </a:pPr>
              <a:t>‹nr.›</a:t>
            </a:fld>
            <a:endParaRPr lang="nl-BE"/>
          </a:p>
        </p:txBody>
      </p:sp>
    </p:spTree>
    <p:extLst>
      <p:ext uri="{BB962C8B-B14F-4D97-AF65-F5344CB8AC3E}">
        <p14:creationId xmlns:p14="http://schemas.microsoft.com/office/powerpoint/2010/main" val="118268415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6ACCB7B9-F45E-4F1D-82D3-453EC449E854}" type="slidenum">
              <a:rPr lang="ro-RO" smtClean="0">
                <a:solidFill>
                  <a:prstClr val="black"/>
                </a:solidFill>
              </a:rPr>
              <a:pPr/>
              <a:t>12</a:t>
            </a:fld>
            <a:endParaRPr lang="ro-RO">
              <a:solidFill>
                <a:prstClr val="black"/>
              </a:solidFill>
            </a:endParaRPr>
          </a:p>
        </p:txBody>
      </p:sp>
    </p:spTree>
    <p:extLst>
      <p:ext uri="{BB962C8B-B14F-4D97-AF65-F5344CB8AC3E}">
        <p14:creationId xmlns:p14="http://schemas.microsoft.com/office/powerpoint/2010/main" val="680595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Microsoft YaHei" charset="-122"/>
              </a:defRPr>
            </a:lvl1pPr>
            <a:lvl2pPr eaLnBrk="0">
              <a:tabLst>
                <a:tab pos="723900" algn="l"/>
                <a:tab pos="1447800" algn="l"/>
                <a:tab pos="2171700" algn="l"/>
                <a:tab pos="2895600" algn="l"/>
              </a:tabLst>
              <a:defRPr>
                <a:solidFill>
                  <a:schemeClr val="tx1"/>
                </a:solidFill>
                <a:latin typeface="Arial" charset="0"/>
                <a:ea typeface="Microsoft YaHei" charset="-122"/>
              </a:defRPr>
            </a:lvl2pPr>
            <a:lvl3pPr eaLnBrk="0">
              <a:tabLst>
                <a:tab pos="723900" algn="l"/>
                <a:tab pos="1447800" algn="l"/>
                <a:tab pos="2171700" algn="l"/>
                <a:tab pos="2895600" algn="l"/>
              </a:tabLst>
              <a:defRPr>
                <a:solidFill>
                  <a:schemeClr val="tx1"/>
                </a:solidFill>
                <a:latin typeface="Arial" charset="0"/>
                <a:ea typeface="Microsoft YaHei" charset="-122"/>
              </a:defRPr>
            </a:lvl3pPr>
            <a:lvl4pPr eaLnBrk="0">
              <a:tabLst>
                <a:tab pos="723900" algn="l"/>
                <a:tab pos="1447800" algn="l"/>
                <a:tab pos="2171700" algn="l"/>
                <a:tab pos="2895600" algn="l"/>
              </a:tabLst>
              <a:defRPr>
                <a:solidFill>
                  <a:schemeClr val="tx1"/>
                </a:solidFill>
                <a:latin typeface="Arial" charset="0"/>
                <a:ea typeface="Microsoft YaHei" charset="-122"/>
              </a:defRPr>
            </a:lvl4pPr>
            <a:lvl5pPr eaLnBrk="0">
              <a:tabLst>
                <a:tab pos="723900" algn="l"/>
                <a:tab pos="1447800" algn="l"/>
                <a:tab pos="2171700" algn="l"/>
                <a:tab pos="2895600" algn="l"/>
              </a:tabLst>
              <a:defRPr>
                <a:solidFill>
                  <a:schemeClr val="tx1"/>
                </a:solidFill>
                <a:latin typeface="Arial" charset="0"/>
                <a:ea typeface="Microsoft YaHei" charset="-122"/>
              </a:defRPr>
            </a:lvl5pPr>
            <a:lvl6pPr marL="25146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6pPr>
            <a:lvl7pPr marL="29718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7pPr>
            <a:lvl8pPr marL="34290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8pPr>
            <a:lvl9pPr marL="38862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9pPr>
          </a:lstStyle>
          <a:p>
            <a:pPr eaLnBrk="1"/>
            <a:fld id="{D673F1CE-28DA-4806-98F6-C81223A2E2FB}" type="slidenum">
              <a:rPr lang="fr-BE">
                <a:solidFill>
                  <a:srgbClr val="000000"/>
                </a:solidFill>
                <a:latin typeface="Times New Roman" charset="0"/>
              </a:rPr>
              <a:pPr eaLnBrk="1"/>
              <a:t>22</a:t>
            </a:fld>
            <a:endParaRPr lang="fr-BE">
              <a:solidFill>
                <a:srgbClr val="000000"/>
              </a:solidFill>
              <a:latin typeface="Times New Roman" charset="0"/>
            </a:endParaRPr>
          </a:p>
        </p:txBody>
      </p:sp>
      <p:sp>
        <p:nvSpPr>
          <p:cNvPr id="24579" name="Text Box 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24580" name="Text Box 2"/>
          <p:cNvSpPr>
            <a:spLocks noGrp="1" noChangeArrowheads="1"/>
          </p:cNvSpPr>
          <p:nvPr>
            <p:ph type="body" idx="1"/>
          </p:nvPr>
        </p:nvSpPr>
        <p:spPr>
          <a:xfrm>
            <a:off x="0" y="0"/>
            <a:ext cx="1588" cy="1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a:spcBef>
                <a:spcPct val="0"/>
              </a:spcBef>
            </a:pPr>
            <a:endParaRPr lang="fr-BE" sz="2000" smtClean="0">
              <a:latin typeface="Arial" charset="0"/>
              <a:ea typeface="Microsoft YaHei" charset="-122"/>
            </a:endParaRPr>
          </a:p>
        </p:txBody>
      </p:sp>
      <p:sp>
        <p:nvSpPr>
          <p:cNvPr id="24581" name="Text Box 3"/>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p>
            <a:pPr defTabSz="449263">
              <a:buClr>
                <a:srgbClr val="000000"/>
              </a:buClr>
              <a:buSzPct val="100000"/>
              <a:buFont typeface="Times New Roman" charset="0"/>
              <a:buNone/>
            </a:pPr>
            <a:fld id="{D11C44C3-0B94-4C89-A59D-C04C0984BED9}" type="slidenum">
              <a:rPr lang="fr-BE">
                <a:solidFill>
                  <a:srgbClr val="000000"/>
                </a:solidFill>
                <a:latin typeface="Calibri" charset="0"/>
                <a:ea typeface="Microsoft YaHei" charset="-122"/>
                <a:cs typeface="+mn-cs"/>
              </a:rPr>
              <a:pPr defTabSz="449263">
                <a:buClr>
                  <a:srgbClr val="000000"/>
                </a:buClr>
                <a:buSzPct val="100000"/>
                <a:buFont typeface="Times New Roman" charset="0"/>
                <a:buNone/>
              </a:pPr>
              <a:t>22</a:t>
            </a:fld>
            <a:endParaRPr lang="fr-BE">
              <a:solidFill>
                <a:srgbClr val="000000"/>
              </a:solidFill>
              <a:latin typeface="Calibri" charset="0"/>
              <a:ea typeface="Microsoft YaHei"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Microsoft YaHei" charset="-122"/>
              </a:defRPr>
            </a:lvl1pPr>
            <a:lvl2pPr eaLnBrk="0">
              <a:tabLst>
                <a:tab pos="723900" algn="l"/>
                <a:tab pos="1447800" algn="l"/>
                <a:tab pos="2171700" algn="l"/>
                <a:tab pos="2895600" algn="l"/>
              </a:tabLst>
              <a:defRPr>
                <a:solidFill>
                  <a:schemeClr val="tx1"/>
                </a:solidFill>
                <a:latin typeface="Arial" charset="0"/>
                <a:ea typeface="Microsoft YaHei" charset="-122"/>
              </a:defRPr>
            </a:lvl2pPr>
            <a:lvl3pPr eaLnBrk="0">
              <a:tabLst>
                <a:tab pos="723900" algn="l"/>
                <a:tab pos="1447800" algn="l"/>
                <a:tab pos="2171700" algn="l"/>
                <a:tab pos="2895600" algn="l"/>
              </a:tabLst>
              <a:defRPr>
                <a:solidFill>
                  <a:schemeClr val="tx1"/>
                </a:solidFill>
                <a:latin typeface="Arial" charset="0"/>
                <a:ea typeface="Microsoft YaHei" charset="-122"/>
              </a:defRPr>
            </a:lvl3pPr>
            <a:lvl4pPr eaLnBrk="0">
              <a:tabLst>
                <a:tab pos="723900" algn="l"/>
                <a:tab pos="1447800" algn="l"/>
                <a:tab pos="2171700" algn="l"/>
                <a:tab pos="2895600" algn="l"/>
              </a:tabLst>
              <a:defRPr>
                <a:solidFill>
                  <a:schemeClr val="tx1"/>
                </a:solidFill>
                <a:latin typeface="Arial" charset="0"/>
                <a:ea typeface="Microsoft YaHei" charset="-122"/>
              </a:defRPr>
            </a:lvl4pPr>
            <a:lvl5pPr eaLnBrk="0">
              <a:tabLst>
                <a:tab pos="723900" algn="l"/>
                <a:tab pos="1447800" algn="l"/>
                <a:tab pos="2171700" algn="l"/>
                <a:tab pos="2895600" algn="l"/>
              </a:tabLst>
              <a:defRPr>
                <a:solidFill>
                  <a:schemeClr val="tx1"/>
                </a:solidFill>
                <a:latin typeface="Arial" charset="0"/>
                <a:ea typeface="Microsoft YaHei" charset="-122"/>
              </a:defRPr>
            </a:lvl5pPr>
            <a:lvl6pPr marL="25146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6pPr>
            <a:lvl7pPr marL="29718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7pPr>
            <a:lvl8pPr marL="34290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8pPr>
            <a:lvl9pPr marL="38862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9pPr>
          </a:lstStyle>
          <a:p>
            <a:pPr eaLnBrk="1"/>
            <a:fld id="{3BBBAE5F-67F5-4219-883C-35FEC36C32B5}" type="slidenum">
              <a:rPr lang="fr-BE">
                <a:solidFill>
                  <a:srgbClr val="000000"/>
                </a:solidFill>
                <a:latin typeface="Times New Roman" charset="0"/>
              </a:rPr>
              <a:pPr eaLnBrk="1"/>
              <a:t>23</a:t>
            </a:fld>
            <a:endParaRPr lang="fr-BE">
              <a:solidFill>
                <a:srgbClr val="000000"/>
              </a:solidFill>
              <a:latin typeface="Times New Roman" charset="0"/>
            </a:endParaRPr>
          </a:p>
        </p:txBody>
      </p:sp>
      <p:sp>
        <p:nvSpPr>
          <p:cNvPr id="25603" name="Text Box 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25604" name="Text Box 2"/>
          <p:cNvSpPr>
            <a:spLocks noGrp="1" noChangeArrowheads="1"/>
          </p:cNvSpPr>
          <p:nvPr>
            <p:ph type="body" idx="1"/>
          </p:nvPr>
        </p:nvSpPr>
        <p:spPr>
          <a:xfrm>
            <a:off x="0" y="0"/>
            <a:ext cx="1588" cy="1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a:spcBef>
                <a:spcPct val="0"/>
              </a:spcBef>
            </a:pPr>
            <a:endParaRPr lang="fr-BE" sz="2000" smtClean="0">
              <a:latin typeface="Arial" charset="0"/>
              <a:ea typeface="Microsoft YaHei" charset="-122"/>
            </a:endParaRPr>
          </a:p>
        </p:txBody>
      </p:sp>
      <p:sp>
        <p:nvSpPr>
          <p:cNvPr id="25605" name="Text Box 3"/>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p>
            <a:pPr defTabSz="449263">
              <a:buClr>
                <a:srgbClr val="000000"/>
              </a:buClr>
              <a:buSzPct val="100000"/>
              <a:buFont typeface="Times New Roman" charset="0"/>
              <a:buNone/>
            </a:pPr>
            <a:fld id="{D049734C-9456-4FB2-AC4E-ED681422D6CC}" type="slidenum">
              <a:rPr lang="fr-BE">
                <a:solidFill>
                  <a:srgbClr val="000000"/>
                </a:solidFill>
                <a:latin typeface="Calibri" charset="0"/>
                <a:ea typeface="Microsoft YaHei" charset="-122"/>
                <a:cs typeface="+mn-cs"/>
              </a:rPr>
              <a:pPr defTabSz="449263">
                <a:buClr>
                  <a:srgbClr val="000000"/>
                </a:buClr>
                <a:buSzPct val="100000"/>
                <a:buFont typeface="Times New Roman" charset="0"/>
                <a:buNone/>
              </a:pPr>
              <a:t>23</a:t>
            </a:fld>
            <a:endParaRPr lang="fr-BE">
              <a:solidFill>
                <a:srgbClr val="000000"/>
              </a:solidFill>
              <a:latin typeface="Calibri" charset="0"/>
              <a:ea typeface="Microsoft YaHei"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Microsoft YaHei" charset="-122"/>
              </a:defRPr>
            </a:lvl1pPr>
            <a:lvl2pPr eaLnBrk="0">
              <a:tabLst>
                <a:tab pos="723900" algn="l"/>
                <a:tab pos="1447800" algn="l"/>
                <a:tab pos="2171700" algn="l"/>
                <a:tab pos="2895600" algn="l"/>
              </a:tabLst>
              <a:defRPr>
                <a:solidFill>
                  <a:schemeClr val="tx1"/>
                </a:solidFill>
                <a:latin typeface="Arial" charset="0"/>
                <a:ea typeface="Microsoft YaHei" charset="-122"/>
              </a:defRPr>
            </a:lvl2pPr>
            <a:lvl3pPr eaLnBrk="0">
              <a:tabLst>
                <a:tab pos="723900" algn="l"/>
                <a:tab pos="1447800" algn="l"/>
                <a:tab pos="2171700" algn="l"/>
                <a:tab pos="2895600" algn="l"/>
              </a:tabLst>
              <a:defRPr>
                <a:solidFill>
                  <a:schemeClr val="tx1"/>
                </a:solidFill>
                <a:latin typeface="Arial" charset="0"/>
                <a:ea typeface="Microsoft YaHei" charset="-122"/>
              </a:defRPr>
            </a:lvl3pPr>
            <a:lvl4pPr eaLnBrk="0">
              <a:tabLst>
                <a:tab pos="723900" algn="l"/>
                <a:tab pos="1447800" algn="l"/>
                <a:tab pos="2171700" algn="l"/>
                <a:tab pos="2895600" algn="l"/>
              </a:tabLst>
              <a:defRPr>
                <a:solidFill>
                  <a:schemeClr val="tx1"/>
                </a:solidFill>
                <a:latin typeface="Arial" charset="0"/>
                <a:ea typeface="Microsoft YaHei" charset="-122"/>
              </a:defRPr>
            </a:lvl4pPr>
            <a:lvl5pPr eaLnBrk="0">
              <a:tabLst>
                <a:tab pos="723900" algn="l"/>
                <a:tab pos="1447800" algn="l"/>
                <a:tab pos="2171700" algn="l"/>
                <a:tab pos="2895600" algn="l"/>
              </a:tabLst>
              <a:defRPr>
                <a:solidFill>
                  <a:schemeClr val="tx1"/>
                </a:solidFill>
                <a:latin typeface="Arial" charset="0"/>
                <a:ea typeface="Microsoft YaHei" charset="-122"/>
              </a:defRPr>
            </a:lvl5pPr>
            <a:lvl6pPr marL="25146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6pPr>
            <a:lvl7pPr marL="29718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7pPr>
            <a:lvl8pPr marL="34290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8pPr>
            <a:lvl9pPr marL="38862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9pPr>
          </a:lstStyle>
          <a:p>
            <a:pPr eaLnBrk="1"/>
            <a:fld id="{12DAB72A-D400-404D-9A15-D9240F093B7F}" type="slidenum">
              <a:rPr lang="fr-BE">
                <a:solidFill>
                  <a:srgbClr val="000000"/>
                </a:solidFill>
                <a:latin typeface="Times New Roman" charset="0"/>
              </a:rPr>
              <a:pPr eaLnBrk="1"/>
              <a:t>24</a:t>
            </a:fld>
            <a:endParaRPr lang="fr-BE">
              <a:solidFill>
                <a:srgbClr val="000000"/>
              </a:solidFill>
              <a:latin typeface="Times New Roman" charset="0"/>
            </a:endParaRPr>
          </a:p>
        </p:txBody>
      </p:sp>
      <p:sp>
        <p:nvSpPr>
          <p:cNvPr id="26627" name="Text Box 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26628" name="Text Box 2"/>
          <p:cNvSpPr>
            <a:spLocks noGrp="1" noChangeArrowheads="1"/>
          </p:cNvSpPr>
          <p:nvPr>
            <p:ph type="body" idx="1"/>
          </p:nvPr>
        </p:nvSpPr>
        <p:spPr>
          <a:xfrm>
            <a:off x="0" y="0"/>
            <a:ext cx="1588" cy="1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a:spcBef>
                <a:spcPct val="0"/>
              </a:spcBef>
            </a:pPr>
            <a:endParaRPr lang="fr-BE" sz="2000" smtClean="0">
              <a:latin typeface="Arial" charset="0"/>
              <a:ea typeface="Microsoft YaHei" charset="-122"/>
            </a:endParaRPr>
          </a:p>
        </p:txBody>
      </p:sp>
      <p:sp>
        <p:nvSpPr>
          <p:cNvPr id="26629" name="Text Box 3"/>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p>
            <a:pPr defTabSz="449263">
              <a:buClr>
                <a:srgbClr val="000000"/>
              </a:buClr>
              <a:buSzPct val="100000"/>
              <a:buFont typeface="Times New Roman" charset="0"/>
              <a:buNone/>
            </a:pPr>
            <a:fld id="{12B0C22F-14E7-4A7A-9FAA-9CDB4DFA5F02}" type="slidenum">
              <a:rPr lang="fr-BE">
                <a:solidFill>
                  <a:srgbClr val="000000"/>
                </a:solidFill>
                <a:latin typeface="Calibri" charset="0"/>
                <a:ea typeface="Microsoft YaHei" charset="-122"/>
                <a:cs typeface="+mn-cs"/>
              </a:rPr>
              <a:pPr defTabSz="449263">
                <a:buClr>
                  <a:srgbClr val="000000"/>
                </a:buClr>
                <a:buSzPct val="100000"/>
                <a:buFont typeface="Times New Roman" charset="0"/>
                <a:buNone/>
              </a:pPr>
              <a:t>24</a:t>
            </a:fld>
            <a:endParaRPr lang="fr-BE">
              <a:solidFill>
                <a:srgbClr val="000000"/>
              </a:solidFill>
              <a:latin typeface="Calibri" charset="0"/>
              <a:ea typeface="Microsoft YaHei"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Microsoft YaHei" charset="-122"/>
              </a:defRPr>
            </a:lvl1pPr>
            <a:lvl2pPr eaLnBrk="0">
              <a:tabLst>
                <a:tab pos="723900" algn="l"/>
                <a:tab pos="1447800" algn="l"/>
                <a:tab pos="2171700" algn="l"/>
                <a:tab pos="2895600" algn="l"/>
              </a:tabLst>
              <a:defRPr>
                <a:solidFill>
                  <a:schemeClr val="tx1"/>
                </a:solidFill>
                <a:latin typeface="Arial" charset="0"/>
                <a:ea typeface="Microsoft YaHei" charset="-122"/>
              </a:defRPr>
            </a:lvl2pPr>
            <a:lvl3pPr eaLnBrk="0">
              <a:tabLst>
                <a:tab pos="723900" algn="l"/>
                <a:tab pos="1447800" algn="l"/>
                <a:tab pos="2171700" algn="l"/>
                <a:tab pos="2895600" algn="l"/>
              </a:tabLst>
              <a:defRPr>
                <a:solidFill>
                  <a:schemeClr val="tx1"/>
                </a:solidFill>
                <a:latin typeface="Arial" charset="0"/>
                <a:ea typeface="Microsoft YaHei" charset="-122"/>
              </a:defRPr>
            </a:lvl3pPr>
            <a:lvl4pPr eaLnBrk="0">
              <a:tabLst>
                <a:tab pos="723900" algn="l"/>
                <a:tab pos="1447800" algn="l"/>
                <a:tab pos="2171700" algn="l"/>
                <a:tab pos="2895600" algn="l"/>
              </a:tabLst>
              <a:defRPr>
                <a:solidFill>
                  <a:schemeClr val="tx1"/>
                </a:solidFill>
                <a:latin typeface="Arial" charset="0"/>
                <a:ea typeface="Microsoft YaHei" charset="-122"/>
              </a:defRPr>
            </a:lvl4pPr>
            <a:lvl5pPr eaLnBrk="0">
              <a:tabLst>
                <a:tab pos="723900" algn="l"/>
                <a:tab pos="1447800" algn="l"/>
                <a:tab pos="2171700" algn="l"/>
                <a:tab pos="2895600" algn="l"/>
              </a:tabLst>
              <a:defRPr>
                <a:solidFill>
                  <a:schemeClr val="tx1"/>
                </a:solidFill>
                <a:latin typeface="Arial" charset="0"/>
                <a:ea typeface="Microsoft YaHei" charset="-122"/>
              </a:defRPr>
            </a:lvl5pPr>
            <a:lvl6pPr marL="25146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6pPr>
            <a:lvl7pPr marL="29718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7pPr>
            <a:lvl8pPr marL="34290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8pPr>
            <a:lvl9pPr marL="38862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9pPr>
          </a:lstStyle>
          <a:p>
            <a:pPr eaLnBrk="1"/>
            <a:fld id="{91377305-58DB-4C71-B86A-C1A4C67E87E4}" type="slidenum">
              <a:rPr lang="fr-BE">
                <a:solidFill>
                  <a:srgbClr val="000000"/>
                </a:solidFill>
                <a:latin typeface="Times New Roman" charset="0"/>
              </a:rPr>
              <a:pPr eaLnBrk="1"/>
              <a:t>25</a:t>
            </a:fld>
            <a:endParaRPr lang="fr-BE">
              <a:solidFill>
                <a:srgbClr val="000000"/>
              </a:solidFill>
              <a:latin typeface="Times New Roman" charset="0"/>
            </a:endParaRPr>
          </a:p>
        </p:txBody>
      </p:sp>
      <p:sp>
        <p:nvSpPr>
          <p:cNvPr id="27651" name="Text Box 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27652" name="Text Box 2"/>
          <p:cNvSpPr>
            <a:spLocks noGrp="1" noChangeArrowheads="1"/>
          </p:cNvSpPr>
          <p:nvPr>
            <p:ph type="body" idx="1"/>
          </p:nvPr>
        </p:nvSpPr>
        <p:spPr>
          <a:xfrm>
            <a:off x="0" y="0"/>
            <a:ext cx="1588" cy="1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a:spcBef>
                <a:spcPct val="0"/>
              </a:spcBef>
            </a:pPr>
            <a:endParaRPr lang="fr-BE" sz="2000" smtClean="0">
              <a:latin typeface="Arial" charset="0"/>
              <a:ea typeface="Microsoft YaHei" charset="-122"/>
            </a:endParaRPr>
          </a:p>
        </p:txBody>
      </p:sp>
      <p:sp>
        <p:nvSpPr>
          <p:cNvPr id="27653" name="Text Box 3"/>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p>
            <a:pPr defTabSz="449263">
              <a:buClr>
                <a:srgbClr val="000000"/>
              </a:buClr>
              <a:buSzPct val="100000"/>
              <a:buFont typeface="Times New Roman" charset="0"/>
              <a:buNone/>
            </a:pPr>
            <a:fld id="{5ECD5FBA-3F70-4D7A-B39C-721263416E07}" type="slidenum">
              <a:rPr lang="fr-BE">
                <a:solidFill>
                  <a:srgbClr val="000000"/>
                </a:solidFill>
                <a:latin typeface="Calibri" charset="0"/>
                <a:ea typeface="Microsoft YaHei" charset="-122"/>
                <a:cs typeface="+mn-cs"/>
              </a:rPr>
              <a:pPr defTabSz="449263">
                <a:buClr>
                  <a:srgbClr val="000000"/>
                </a:buClr>
                <a:buSzPct val="100000"/>
                <a:buFont typeface="Times New Roman" charset="0"/>
                <a:buNone/>
              </a:pPr>
              <a:t>25</a:t>
            </a:fld>
            <a:endParaRPr lang="fr-BE">
              <a:solidFill>
                <a:srgbClr val="000000"/>
              </a:solidFill>
              <a:latin typeface="Calibri" charset="0"/>
              <a:ea typeface="Microsoft YaHei"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Microsoft YaHei" charset="-122"/>
              </a:defRPr>
            </a:lvl1pPr>
            <a:lvl2pPr eaLnBrk="0">
              <a:tabLst>
                <a:tab pos="723900" algn="l"/>
                <a:tab pos="1447800" algn="l"/>
                <a:tab pos="2171700" algn="l"/>
                <a:tab pos="2895600" algn="l"/>
              </a:tabLst>
              <a:defRPr>
                <a:solidFill>
                  <a:schemeClr val="tx1"/>
                </a:solidFill>
                <a:latin typeface="Arial" charset="0"/>
                <a:ea typeface="Microsoft YaHei" charset="-122"/>
              </a:defRPr>
            </a:lvl2pPr>
            <a:lvl3pPr eaLnBrk="0">
              <a:tabLst>
                <a:tab pos="723900" algn="l"/>
                <a:tab pos="1447800" algn="l"/>
                <a:tab pos="2171700" algn="l"/>
                <a:tab pos="2895600" algn="l"/>
              </a:tabLst>
              <a:defRPr>
                <a:solidFill>
                  <a:schemeClr val="tx1"/>
                </a:solidFill>
                <a:latin typeface="Arial" charset="0"/>
                <a:ea typeface="Microsoft YaHei" charset="-122"/>
              </a:defRPr>
            </a:lvl3pPr>
            <a:lvl4pPr eaLnBrk="0">
              <a:tabLst>
                <a:tab pos="723900" algn="l"/>
                <a:tab pos="1447800" algn="l"/>
                <a:tab pos="2171700" algn="l"/>
                <a:tab pos="2895600" algn="l"/>
              </a:tabLst>
              <a:defRPr>
                <a:solidFill>
                  <a:schemeClr val="tx1"/>
                </a:solidFill>
                <a:latin typeface="Arial" charset="0"/>
                <a:ea typeface="Microsoft YaHei" charset="-122"/>
              </a:defRPr>
            </a:lvl4pPr>
            <a:lvl5pPr eaLnBrk="0">
              <a:tabLst>
                <a:tab pos="723900" algn="l"/>
                <a:tab pos="1447800" algn="l"/>
                <a:tab pos="2171700" algn="l"/>
                <a:tab pos="2895600" algn="l"/>
              </a:tabLst>
              <a:defRPr>
                <a:solidFill>
                  <a:schemeClr val="tx1"/>
                </a:solidFill>
                <a:latin typeface="Arial" charset="0"/>
                <a:ea typeface="Microsoft YaHei" charset="-122"/>
              </a:defRPr>
            </a:lvl5pPr>
            <a:lvl6pPr marL="25146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6pPr>
            <a:lvl7pPr marL="29718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7pPr>
            <a:lvl8pPr marL="34290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8pPr>
            <a:lvl9pPr marL="38862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9pPr>
          </a:lstStyle>
          <a:p>
            <a:pPr eaLnBrk="1"/>
            <a:fld id="{55028A2C-3827-45F5-ACA5-F0F4150A1CF6}" type="slidenum">
              <a:rPr lang="fr-BE">
                <a:solidFill>
                  <a:srgbClr val="000000"/>
                </a:solidFill>
                <a:latin typeface="Times New Roman" charset="0"/>
              </a:rPr>
              <a:pPr eaLnBrk="1"/>
              <a:t>26</a:t>
            </a:fld>
            <a:endParaRPr lang="fr-BE">
              <a:solidFill>
                <a:srgbClr val="000000"/>
              </a:solidFill>
              <a:latin typeface="Times New Roman" charset="0"/>
            </a:endParaRPr>
          </a:p>
        </p:txBody>
      </p:sp>
      <p:sp>
        <p:nvSpPr>
          <p:cNvPr id="28675" name="Text Box 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28676" name="Text Box 2"/>
          <p:cNvSpPr>
            <a:spLocks noGrp="1" noChangeArrowheads="1"/>
          </p:cNvSpPr>
          <p:nvPr>
            <p:ph type="body" idx="1"/>
          </p:nvPr>
        </p:nvSpPr>
        <p:spPr>
          <a:xfrm>
            <a:off x="0" y="0"/>
            <a:ext cx="1588" cy="1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a:spcBef>
                <a:spcPct val="0"/>
              </a:spcBef>
            </a:pPr>
            <a:endParaRPr lang="fr-BE" sz="2000" smtClean="0">
              <a:latin typeface="Arial" charset="0"/>
              <a:ea typeface="Microsoft YaHei" charset="-122"/>
            </a:endParaRPr>
          </a:p>
        </p:txBody>
      </p:sp>
      <p:sp>
        <p:nvSpPr>
          <p:cNvPr id="28677" name="Text Box 3"/>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p>
            <a:pPr defTabSz="449263">
              <a:buClr>
                <a:srgbClr val="000000"/>
              </a:buClr>
              <a:buSzPct val="100000"/>
              <a:buFont typeface="Times New Roman" charset="0"/>
              <a:buNone/>
            </a:pPr>
            <a:fld id="{83FB8BA0-EBC4-4B98-A0F3-2491B3C7FD61}" type="slidenum">
              <a:rPr lang="fr-BE">
                <a:solidFill>
                  <a:srgbClr val="000000"/>
                </a:solidFill>
                <a:latin typeface="Calibri" charset="0"/>
                <a:ea typeface="Microsoft YaHei" charset="-122"/>
                <a:cs typeface="+mn-cs"/>
              </a:rPr>
              <a:pPr defTabSz="449263">
                <a:buClr>
                  <a:srgbClr val="000000"/>
                </a:buClr>
                <a:buSzPct val="100000"/>
                <a:buFont typeface="Times New Roman" charset="0"/>
                <a:buNone/>
              </a:pPr>
              <a:t>26</a:t>
            </a:fld>
            <a:endParaRPr lang="fr-BE">
              <a:solidFill>
                <a:srgbClr val="000000"/>
              </a:solidFill>
              <a:latin typeface="Calibri" charset="0"/>
              <a:ea typeface="Microsoft YaHei"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Microsoft YaHei" charset="-122"/>
              </a:defRPr>
            </a:lvl1pPr>
            <a:lvl2pPr eaLnBrk="0">
              <a:tabLst>
                <a:tab pos="723900" algn="l"/>
                <a:tab pos="1447800" algn="l"/>
                <a:tab pos="2171700" algn="l"/>
                <a:tab pos="2895600" algn="l"/>
              </a:tabLst>
              <a:defRPr>
                <a:solidFill>
                  <a:schemeClr val="tx1"/>
                </a:solidFill>
                <a:latin typeface="Arial" charset="0"/>
                <a:ea typeface="Microsoft YaHei" charset="-122"/>
              </a:defRPr>
            </a:lvl2pPr>
            <a:lvl3pPr eaLnBrk="0">
              <a:tabLst>
                <a:tab pos="723900" algn="l"/>
                <a:tab pos="1447800" algn="l"/>
                <a:tab pos="2171700" algn="l"/>
                <a:tab pos="2895600" algn="l"/>
              </a:tabLst>
              <a:defRPr>
                <a:solidFill>
                  <a:schemeClr val="tx1"/>
                </a:solidFill>
                <a:latin typeface="Arial" charset="0"/>
                <a:ea typeface="Microsoft YaHei" charset="-122"/>
              </a:defRPr>
            </a:lvl3pPr>
            <a:lvl4pPr eaLnBrk="0">
              <a:tabLst>
                <a:tab pos="723900" algn="l"/>
                <a:tab pos="1447800" algn="l"/>
                <a:tab pos="2171700" algn="l"/>
                <a:tab pos="2895600" algn="l"/>
              </a:tabLst>
              <a:defRPr>
                <a:solidFill>
                  <a:schemeClr val="tx1"/>
                </a:solidFill>
                <a:latin typeface="Arial" charset="0"/>
                <a:ea typeface="Microsoft YaHei" charset="-122"/>
              </a:defRPr>
            </a:lvl4pPr>
            <a:lvl5pPr eaLnBrk="0">
              <a:tabLst>
                <a:tab pos="723900" algn="l"/>
                <a:tab pos="1447800" algn="l"/>
                <a:tab pos="2171700" algn="l"/>
                <a:tab pos="2895600" algn="l"/>
              </a:tabLst>
              <a:defRPr>
                <a:solidFill>
                  <a:schemeClr val="tx1"/>
                </a:solidFill>
                <a:latin typeface="Arial" charset="0"/>
                <a:ea typeface="Microsoft YaHei" charset="-122"/>
              </a:defRPr>
            </a:lvl5pPr>
            <a:lvl6pPr marL="25146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6pPr>
            <a:lvl7pPr marL="29718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7pPr>
            <a:lvl8pPr marL="34290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8pPr>
            <a:lvl9pPr marL="38862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9pPr>
          </a:lstStyle>
          <a:p>
            <a:pPr eaLnBrk="1"/>
            <a:fld id="{F3060EAD-C831-4D6A-AF6C-F22F784E44CA}" type="slidenum">
              <a:rPr lang="fr-BE">
                <a:solidFill>
                  <a:srgbClr val="000000"/>
                </a:solidFill>
                <a:latin typeface="Times New Roman" charset="0"/>
              </a:rPr>
              <a:pPr eaLnBrk="1"/>
              <a:t>27</a:t>
            </a:fld>
            <a:endParaRPr lang="fr-BE">
              <a:solidFill>
                <a:srgbClr val="000000"/>
              </a:solidFill>
              <a:latin typeface="Times New Roman" charset="0"/>
            </a:endParaRPr>
          </a:p>
        </p:txBody>
      </p:sp>
      <p:sp>
        <p:nvSpPr>
          <p:cNvPr id="29699" name="Text Box 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29700" name="Text Box 2"/>
          <p:cNvSpPr>
            <a:spLocks noGrp="1" noChangeArrowheads="1"/>
          </p:cNvSpPr>
          <p:nvPr>
            <p:ph type="body" idx="1"/>
          </p:nvPr>
        </p:nvSpPr>
        <p:spPr>
          <a:xfrm>
            <a:off x="0" y="0"/>
            <a:ext cx="1588" cy="1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a:spcBef>
                <a:spcPct val="0"/>
              </a:spcBef>
            </a:pPr>
            <a:endParaRPr lang="fr-BE" sz="2000" smtClean="0">
              <a:latin typeface="Arial" charset="0"/>
              <a:ea typeface="Microsoft YaHei" charset="-122"/>
            </a:endParaRPr>
          </a:p>
        </p:txBody>
      </p:sp>
      <p:sp>
        <p:nvSpPr>
          <p:cNvPr id="29701" name="Text Box 3"/>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p>
            <a:pPr defTabSz="449263">
              <a:buClr>
                <a:srgbClr val="000000"/>
              </a:buClr>
              <a:buSzPct val="100000"/>
              <a:buFont typeface="Times New Roman" charset="0"/>
              <a:buNone/>
            </a:pPr>
            <a:fld id="{7F6E03E0-3BEB-4A24-AB17-337708402385}" type="slidenum">
              <a:rPr lang="fr-BE">
                <a:solidFill>
                  <a:srgbClr val="000000"/>
                </a:solidFill>
                <a:latin typeface="Calibri" charset="0"/>
                <a:ea typeface="Microsoft YaHei" charset="-122"/>
                <a:cs typeface="+mn-cs"/>
              </a:rPr>
              <a:pPr defTabSz="449263">
                <a:buClr>
                  <a:srgbClr val="000000"/>
                </a:buClr>
                <a:buSzPct val="100000"/>
                <a:buFont typeface="Times New Roman" charset="0"/>
                <a:buNone/>
              </a:pPr>
              <a:t>27</a:t>
            </a:fld>
            <a:endParaRPr lang="fr-BE">
              <a:solidFill>
                <a:srgbClr val="000000"/>
              </a:solidFill>
              <a:latin typeface="Calibri" charset="0"/>
              <a:ea typeface="Microsoft YaHei"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Microsoft YaHei" charset="-122"/>
              </a:defRPr>
            </a:lvl1pPr>
            <a:lvl2pPr eaLnBrk="0">
              <a:tabLst>
                <a:tab pos="723900" algn="l"/>
                <a:tab pos="1447800" algn="l"/>
                <a:tab pos="2171700" algn="l"/>
                <a:tab pos="2895600" algn="l"/>
              </a:tabLst>
              <a:defRPr>
                <a:solidFill>
                  <a:schemeClr val="tx1"/>
                </a:solidFill>
                <a:latin typeface="Arial" charset="0"/>
                <a:ea typeface="Microsoft YaHei" charset="-122"/>
              </a:defRPr>
            </a:lvl2pPr>
            <a:lvl3pPr eaLnBrk="0">
              <a:tabLst>
                <a:tab pos="723900" algn="l"/>
                <a:tab pos="1447800" algn="l"/>
                <a:tab pos="2171700" algn="l"/>
                <a:tab pos="2895600" algn="l"/>
              </a:tabLst>
              <a:defRPr>
                <a:solidFill>
                  <a:schemeClr val="tx1"/>
                </a:solidFill>
                <a:latin typeface="Arial" charset="0"/>
                <a:ea typeface="Microsoft YaHei" charset="-122"/>
              </a:defRPr>
            </a:lvl3pPr>
            <a:lvl4pPr eaLnBrk="0">
              <a:tabLst>
                <a:tab pos="723900" algn="l"/>
                <a:tab pos="1447800" algn="l"/>
                <a:tab pos="2171700" algn="l"/>
                <a:tab pos="2895600" algn="l"/>
              </a:tabLst>
              <a:defRPr>
                <a:solidFill>
                  <a:schemeClr val="tx1"/>
                </a:solidFill>
                <a:latin typeface="Arial" charset="0"/>
                <a:ea typeface="Microsoft YaHei" charset="-122"/>
              </a:defRPr>
            </a:lvl4pPr>
            <a:lvl5pPr eaLnBrk="0">
              <a:tabLst>
                <a:tab pos="723900" algn="l"/>
                <a:tab pos="1447800" algn="l"/>
                <a:tab pos="2171700" algn="l"/>
                <a:tab pos="2895600" algn="l"/>
              </a:tabLst>
              <a:defRPr>
                <a:solidFill>
                  <a:schemeClr val="tx1"/>
                </a:solidFill>
                <a:latin typeface="Arial" charset="0"/>
                <a:ea typeface="Microsoft YaHei" charset="-122"/>
              </a:defRPr>
            </a:lvl5pPr>
            <a:lvl6pPr marL="25146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6pPr>
            <a:lvl7pPr marL="29718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7pPr>
            <a:lvl8pPr marL="34290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8pPr>
            <a:lvl9pPr marL="38862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9pPr>
          </a:lstStyle>
          <a:p>
            <a:pPr eaLnBrk="1"/>
            <a:fld id="{3B76D8DF-D6FC-4A06-8693-2E8E94FF209A}" type="slidenum">
              <a:rPr lang="fr-BE">
                <a:solidFill>
                  <a:srgbClr val="000000"/>
                </a:solidFill>
                <a:latin typeface="Times New Roman" charset="0"/>
              </a:rPr>
              <a:pPr eaLnBrk="1"/>
              <a:t>28</a:t>
            </a:fld>
            <a:endParaRPr lang="fr-BE">
              <a:solidFill>
                <a:srgbClr val="000000"/>
              </a:solidFill>
              <a:latin typeface="Times New Roman" charset="0"/>
            </a:endParaRPr>
          </a:p>
        </p:txBody>
      </p:sp>
      <p:sp>
        <p:nvSpPr>
          <p:cNvPr id="30723" name="Text Box 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30724" name="Text Box 2"/>
          <p:cNvSpPr>
            <a:spLocks noGrp="1" noChangeArrowheads="1"/>
          </p:cNvSpPr>
          <p:nvPr>
            <p:ph type="body" idx="1"/>
          </p:nvPr>
        </p:nvSpPr>
        <p:spPr>
          <a:xfrm>
            <a:off x="0" y="0"/>
            <a:ext cx="1588" cy="1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a:spcBef>
                <a:spcPct val="0"/>
              </a:spcBef>
            </a:pPr>
            <a:endParaRPr lang="fr-BE" sz="2000" smtClean="0">
              <a:latin typeface="Arial" charset="0"/>
              <a:ea typeface="Microsoft YaHei" charset="-122"/>
            </a:endParaRPr>
          </a:p>
        </p:txBody>
      </p:sp>
      <p:sp>
        <p:nvSpPr>
          <p:cNvPr id="30725" name="Text Box 3"/>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p>
            <a:pPr defTabSz="449263">
              <a:buClr>
                <a:srgbClr val="000000"/>
              </a:buClr>
              <a:buSzPct val="100000"/>
              <a:buFont typeface="Times New Roman" charset="0"/>
              <a:buNone/>
            </a:pPr>
            <a:fld id="{08D84F8C-D698-4B47-BB7A-639177C9D5CA}" type="slidenum">
              <a:rPr lang="fr-BE">
                <a:solidFill>
                  <a:srgbClr val="000000"/>
                </a:solidFill>
                <a:latin typeface="Calibri" charset="0"/>
                <a:ea typeface="Microsoft YaHei" charset="-122"/>
                <a:cs typeface="+mn-cs"/>
              </a:rPr>
              <a:pPr defTabSz="449263">
                <a:buClr>
                  <a:srgbClr val="000000"/>
                </a:buClr>
                <a:buSzPct val="100000"/>
                <a:buFont typeface="Times New Roman" charset="0"/>
                <a:buNone/>
              </a:pPr>
              <a:t>28</a:t>
            </a:fld>
            <a:endParaRPr lang="fr-BE">
              <a:solidFill>
                <a:srgbClr val="000000"/>
              </a:solidFill>
              <a:latin typeface="Calibri" charset="0"/>
              <a:ea typeface="Microsoft YaHei"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Microsoft YaHei" charset="-122"/>
              </a:defRPr>
            </a:lvl1pPr>
            <a:lvl2pPr eaLnBrk="0">
              <a:tabLst>
                <a:tab pos="723900" algn="l"/>
                <a:tab pos="1447800" algn="l"/>
                <a:tab pos="2171700" algn="l"/>
                <a:tab pos="2895600" algn="l"/>
              </a:tabLst>
              <a:defRPr>
                <a:solidFill>
                  <a:schemeClr val="tx1"/>
                </a:solidFill>
                <a:latin typeface="Arial" charset="0"/>
                <a:ea typeface="Microsoft YaHei" charset="-122"/>
              </a:defRPr>
            </a:lvl2pPr>
            <a:lvl3pPr eaLnBrk="0">
              <a:tabLst>
                <a:tab pos="723900" algn="l"/>
                <a:tab pos="1447800" algn="l"/>
                <a:tab pos="2171700" algn="l"/>
                <a:tab pos="2895600" algn="l"/>
              </a:tabLst>
              <a:defRPr>
                <a:solidFill>
                  <a:schemeClr val="tx1"/>
                </a:solidFill>
                <a:latin typeface="Arial" charset="0"/>
                <a:ea typeface="Microsoft YaHei" charset="-122"/>
              </a:defRPr>
            </a:lvl3pPr>
            <a:lvl4pPr eaLnBrk="0">
              <a:tabLst>
                <a:tab pos="723900" algn="l"/>
                <a:tab pos="1447800" algn="l"/>
                <a:tab pos="2171700" algn="l"/>
                <a:tab pos="2895600" algn="l"/>
              </a:tabLst>
              <a:defRPr>
                <a:solidFill>
                  <a:schemeClr val="tx1"/>
                </a:solidFill>
                <a:latin typeface="Arial" charset="0"/>
                <a:ea typeface="Microsoft YaHei" charset="-122"/>
              </a:defRPr>
            </a:lvl4pPr>
            <a:lvl5pPr eaLnBrk="0">
              <a:tabLst>
                <a:tab pos="723900" algn="l"/>
                <a:tab pos="1447800" algn="l"/>
                <a:tab pos="2171700" algn="l"/>
                <a:tab pos="2895600" algn="l"/>
              </a:tabLst>
              <a:defRPr>
                <a:solidFill>
                  <a:schemeClr val="tx1"/>
                </a:solidFill>
                <a:latin typeface="Arial" charset="0"/>
                <a:ea typeface="Microsoft YaHei" charset="-122"/>
              </a:defRPr>
            </a:lvl5pPr>
            <a:lvl6pPr marL="25146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6pPr>
            <a:lvl7pPr marL="29718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7pPr>
            <a:lvl8pPr marL="34290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8pPr>
            <a:lvl9pPr marL="38862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9pPr>
          </a:lstStyle>
          <a:p>
            <a:pPr eaLnBrk="1"/>
            <a:fld id="{787558EA-97ED-47D2-A7FE-951EB7575927}" type="slidenum">
              <a:rPr lang="fr-BE">
                <a:solidFill>
                  <a:srgbClr val="000000"/>
                </a:solidFill>
                <a:latin typeface="Times New Roman" charset="0"/>
              </a:rPr>
              <a:pPr eaLnBrk="1"/>
              <a:t>29</a:t>
            </a:fld>
            <a:endParaRPr lang="fr-BE">
              <a:solidFill>
                <a:srgbClr val="000000"/>
              </a:solidFill>
              <a:latin typeface="Times New Roman" charset="0"/>
            </a:endParaRPr>
          </a:p>
        </p:txBody>
      </p:sp>
      <p:sp>
        <p:nvSpPr>
          <p:cNvPr id="31747" name="Text Box 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31748" name="Text Box 2"/>
          <p:cNvSpPr>
            <a:spLocks noGrp="1" noChangeArrowheads="1"/>
          </p:cNvSpPr>
          <p:nvPr>
            <p:ph type="body" idx="1"/>
          </p:nvPr>
        </p:nvSpPr>
        <p:spPr>
          <a:xfrm>
            <a:off x="0" y="0"/>
            <a:ext cx="1588" cy="1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a:spcBef>
                <a:spcPct val="0"/>
              </a:spcBef>
            </a:pPr>
            <a:endParaRPr lang="fr-BE" sz="2000" smtClean="0">
              <a:latin typeface="Arial" charset="0"/>
              <a:ea typeface="Microsoft YaHei" charset="-122"/>
            </a:endParaRPr>
          </a:p>
        </p:txBody>
      </p:sp>
      <p:sp>
        <p:nvSpPr>
          <p:cNvPr id="31749" name="Text Box 3"/>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p>
            <a:pPr defTabSz="449263">
              <a:buClr>
                <a:srgbClr val="000000"/>
              </a:buClr>
              <a:buSzPct val="100000"/>
              <a:buFont typeface="Times New Roman" charset="0"/>
              <a:buNone/>
            </a:pPr>
            <a:fld id="{53A8D663-31D6-4D36-BDE5-8F655A091F29}" type="slidenum">
              <a:rPr lang="fr-BE">
                <a:solidFill>
                  <a:srgbClr val="000000"/>
                </a:solidFill>
                <a:latin typeface="Calibri" charset="0"/>
                <a:ea typeface="Microsoft YaHei" charset="-122"/>
                <a:cs typeface="+mn-cs"/>
              </a:rPr>
              <a:pPr defTabSz="449263">
                <a:buClr>
                  <a:srgbClr val="000000"/>
                </a:buClr>
                <a:buSzPct val="100000"/>
                <a:buFont typeface="Times New Roman" charset="0"/>
                <a:buNone/>
              </a:pPr>
              <a:t>29</a:t>
            </a:fld>
            <a:endParaRPr lang="fr-BE">
              <a:solidFill>
                <a:srgbClr val="000000"/>
              </a:solidFill>
              <a:latin typeface="Calibri" charset="0"/>
              <a:ea typeface="Microsoft YaHei"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6"/>
          <p:cNvSpPr txBox="1">
            <a:spLocks noGrp="1" noChangeArrowheads="1"/>
          </p:cNvSpPr>
          <p:nvPr/>
        </p:nvSpPr>
        <p:spPr bwMode="auto">
          <a:xfrm>
            <a:off x="4278313" y="10156825"/>
            <a:ext cx="32797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Microsoft YaHei" charset="-122"/>
              </a:defRPr>
            </a:lvl1pPr>
            <a:lvl2pPr eaLnBrk="0">
              <a:tabLst>
                <a:tab pos="723900" algn="l"/>
                <a:tab pos="1447800" algn="l"/>
                <a:tab pos="2171700" algn="l"/>
                <a:tab pos="2895600" algn="l"/>
              </a:tabLst>
              <a:defRPr>
                <a:solidFill>
                  <a:schemeClr val="tx1"/>
                </a:solidFill>
                <a:latin typeface="Arial" charset="0"/>
                <a:ea typeface="Microsoft YaHei" charset="-122"/>
              </a:defRPr>
            </a:lvl2pPr>
            <a:lvl3pPr eaLnBrk="0">
              <a:tabLst>
                <a:tab pos="723900" algn="l"/>
                <a:tab pos="1447800" algn="l"/>
                <a:tab pos="2171700" algn="l"/>
                <a:tab pos="2895600" algn="l"/>
              </a:tabLst>
              <a:defRPr>
                <a:solidFill>
                  <a:schemeClr val="tx1"/>
                </a:solidFill>
                <a:latin typeface="Arial" charset="0"/>
                <a:ea typeface="Microsoft YaHei" charset="-122"/>
              </a:defRPr>
            </a:lvl3pPr>
            <a:lvl4pPr eaLnBrk="0">
              <a:tabLst>
                <a:tab pos="723900" algn="l"/>
                <a:tab pos="1447800" algn="l"/>
                <a:tab pos="2171700" algn="l"/>
                <a:tab pos="2895600" algn="l"/>
              </a:tabLst>
              <a:defRPr>
                <a:solidFill>
                  <a:schemeClr val="tx1"/>
                </a:solidFill>
                <a:latin typeface="Arial" charset="0"/>
                <a:ea typeface="Microsoft YaHei" charset="-122"/>
              </a:defRPr>
            </a:lvl4pPr>
            <a:lvl5pPr eaLnBrk="0">
              <a:tabLst>
                <a:tab pos="723900" algn="l"/>
                <a:tab pos="1447800" algn="l"/>
                <a:tab pos="2171700" algn="l"/>
                <a:tab pos="2895600" algn="l"/>
              </a:tabLst>
              <a:defRPr>
                <a:solidFill>
                  <a:schemeClr val="tx1"/>
                </a:solidFill>
                <a:latin typeface="Arial" charset="0"/>
                <a:ea typeface="Microsoft YaHei" charset="-122"/>
              </a:defRPr>
            </a:lvl5pPr>
            <a:lvl6pPr marL="25146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6pPr>
            <a:lvl7pPr marL="29718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7pPr>
            <a:lvl8pPr marL="34290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8pPr>
            <a:lvl9pPr marL="38862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9pPr>
          </a:lstStyle>
          <a:p>
            <a:pPr algn="r" defTabSz="449263" eaLnBrk="1" hangingPunct="0">
              <a:lnSpc>
                <a:spcPct val="96000"/>
              </a:lnSpc>
              <a:buClr>
                <a:srgbClr val="000000"/>
              </a:buClr>
              <a:buSzPct val="100000"/>
              <a:buFont typeface="Times New Roman" charset="0"/>
              <a:buNone/>
            </a:pPr>
            <a:fld id="{E35A8FC7-0B57-4907-96B6-D26B413ED807}" type="slidenum">
              <a:rPr lang="fr-BE" sz="1400">
                <a:solidFill>
                  <a:srgbClr val="000000"/>
                </a:solidFill>
                <a:latin typeface="Times New Roman" charset="0"/>
                <a:cs typeface="+mn-cs"/>
              </a:rPr>
              <a:pPr algn="r" defTabSz="449263" eaLnBrk="1" hangingPunct="0">
                <a:lnSpc>
                  <a:spcPct val="96000"/>
                </a:lnSpc>
                <a:buClr>
                  <a:srgbClr val="000000"/>
                </a:buClr>
                <a:buSzPct val="100000"/>
                <a:buFont typeface="Times New Roman" charset="0"/>
                <a:buNone/>
              </a:pPr>
              <a:t>30</a:t>
            </a:fld>
            <a:endParaRPr lang="fr-BE" sz="1400">
              <a:solidFill>
                <a:srgbClr val="000000"/>
              </a:solidFill>
              <a:latin typeface="Times New Roman" charset="0"/>
              <a:cs typeface="+mn-cs"/>
            </a:endParaRPr>
          </a:p>
        </p:txBody>
      </p:sp>
      <p:sp>
        <p:nvSpPr>
          <p:cNvPr id="32771" name="Text Box 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32772" name="Text Box 2"/>
          <p:cNvSpPr>
            <a:spLocks noGrp="1" noChangeArrowheads="1"/>
          </p:cNvSpPr>
          <p:nvPr>
            <p:ph type="body" idx="1"/>
          </p:nvPr>
        </p:nvSpPr>
        <p:spPr>
          <a:xfrm>
            <a:off x="0" y="0"/>
            <a:ext cx="1588" cy="1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a:spcBef>
                <a:spcPct val="0"/>
              </a:spcBef>
            </a:pPr>
            <a:endParaRPr lang="fr-BE" sz="2000" smtClean="0">
              <a:latin typeface="Arial" charset="0"/>
              <a:ea typeface="Microsoft YaHei" charset="-122"/>
            </a:endParaRPr>
          </a:p>
        </p:txBody>
      </p:sp>
      <p:sp>
        <p:nvSpPr>
          <p:cNvPr id="32773" name="Text Box 3"/>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p>
            <a:pPr defTabSz="449263">
              <a:buClr>
                <a:srgbClr val="000000"/>
              </a:buClr>
              <a:buSzPct val="100000"/>
              <a:buFont typeface="Times New Roman" charset="0"/>
              <a:buNone/>
            </a:pPr>
            <a:fld id="{C9906A76-C351-4756-AD70-DD7A57AFC1EF}" type="slidenum">
              <a:rPr lang="fr-BE">
                <a:solidFill>
                  <a:srgbClr val="000000"/>
                </a:solidFill>
                <a:latin typeface="Calibri" charset="0"/>
                <a:ea typeface="Microsoft YaHei" charset="-122"/>
                <a:cs typeface="+mn-cs"/>
              </a:rPr>
              <a:pPr defTabSz="449263">
                <a:buClr>
                  <a:srgbClr val="000000"/>
                </a:buClr>
                <a:buSzPct val="100000"/>
                <a:buFont typeface="Times New Roman" charset="0"/>
                <a:buNone/>
              </a:pPr>
              <a:t>30</a:t>
            </a:fld>
            <a:endParaRPr lang="fr-BE">
              <a:solidFill>
                <a:srgbClr val="000000"/>
              </a:solidFill>
              <a:latin typeface="Calibri" charset="0"/>
              <a:ea typeface="Microsoft YaHei"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Microsoft YaHei" charset="-122"/>
              </a:defRPr>
            </a:lvl1pPr>
            <a:lvl2pPr eaLnBrk="0">
              <a:tabLst>
                <a:tab pos="723900" algn="l"/>
                <a:tab pos="1447800" algn="l"/>
                <a:tab pos="2171700" algn="l"/>
                <a:tab pos="2895600" algn="l"/>
              </a:tabLst>
              <a:defRPr>
                <a:solidFill>
                  <a:schemeClr val="tx1"/>
                </a:solidFill>
                <a:latin typeface="Arial" charset="0"/>
                <a:ea typeface="Microsoft YaHei" charset="-122"/>
              </a:defRPr>
            </a:lvl2pPr>
            <a:lvl3pPr eaLnBrk="0">
              <a:tabLst>
                <a:tab pos="723900" algn="l"/>
                <a:tab pos="1447800" algn="l"/>
                <a:tab pos="2171700" algn="l"/>
                <a:tab pos="2895600" algn="l"/>
              </a:tabLst>
              <a:defRPr>
                <a:solidFill>
                  <a:schemeClr val="tx1"/>
                </a:solidFill>
                <a:latin typeface="Arial" charset="0"/>
                <a:ea typeface="Microsoft YaHei" charset="-122"/>
              </a:defRPr>
            </a:lvl3pPr>
            <a:lvl4pPr eaLnBrk="0">
              <a:tabLst>
                <a:tab pos="723900" algn="l"/>
                <a:tab pos="1447800" algn="l"/>
                <a:tab pos="2171700" algn="l"/>
                <a:tab pos="2895600" algn="l"/>
              </a:tabLst>
              <a:defRPr>
                <a:solidFill>
                  <a:schemeClr val="tx1"/>
                </a:solidFill>
                <a:latin typeface="Arial" charset="0"/>
                <a:ea typeface="Microsoft YaHei" charset="-122"/>
              </a:defRPr>
            </a:lvl4pPr>
            <a:lvl5pPr eaLnBrk="0">
              <a:tabLst>
                <a:tab pos="723900" algn="l"/>
                <a:tab pos="1447800" algn="l"/>
                <a:tab pos="2171700" algn="l"/>
                <a:tab pos="2895600" algn="l"/>
              </a:tabLst>
              <a:defRPr>
                <a:solidFill>
                  <a:schemeClr val="tx1"/>
                </a:solidFill>
                <a:latin typeface="Arial" charset="0"/>
                <a:ea typeface="Microsoft YaHei" charset="-122"/>
              </a:defRPr>
            </a:lvl5pPr>
            <a:lvl6pPr marL="25146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6pPr>
            <a:lvl7pPr marL="29718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7pPr>
            <a:lvl8pPr marL="34290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8pPr>
            <a:lvl9pPr marL="38862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9pPr>
          </a:lstStyle>
          <a:p>
            <a:pPr eaLnBrk="1"/>
            <a:fld id="{96839637-0FA2-4F52-80AF-21FF1116AF83}" type="slidenum">
              <a:rPr lang="fr-BE">
                <a:solidFill>
                  <a:srgbClr val="000000"/>
                </a:solidFill>
                <a:latin typeface="Times New Roman" charset="0"/>
              </a:rPr>
              <a:pPr eaLnBrk="1"/>
              <a:t>31</a:t>
            </a:fld>
            <a:endParaRPr lang="fr-BE">
              <a:solidFill>
                <a:srgbClr val="000000"/>
              </a:solidFill>
              <a:latin typeface="Times New Roman" charset="0"/>
            </a:endParaRPr>
          </a:p>
        </p:txBody>
      </p:sp>
      <p:sp>
        <p:nvSpPr>
          <p:cNvPr id="33795" name="Text Box 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33796" name="Text Box 2"/>
          <p:cNvSpPr>
            <a:spLocks noGrp="1" noChangeArrowheads="1"/>
          </p:cNvSpPr>
          <p:nvPr>
            <p:ph type="body" idx="1"/>
          </p:nvPr>
        </p:nvSpPr>
        <p:spPr>
          <a:xfrm>
            <a:off x="0" y="0"/>
            <a:ext cx="1588" cy="1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a:spcBef>
                <a:spcPct val="0"/>
              </a:spcBef>
            </a:pPr>
            <a:endParaRPr lang="fr-BE" sz="2000" smtClean="0">
              <a:latin typeface="Arial" charset="0"/>
              <a:ea typeface="Microsoft YaHei" charset="-122"/>
            </a:endParaRPr>
          </a:p>
        </p:txBody>
      </p:sp>
      <p:sp>
        <p:nvSpPr>
          <p:cNvPr id="33797" name="Text Box 3"/>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p>
            <a:pPr defTabSz="449263">
              <a:buClr>
                <a:srgbClr val="000000"/>
              </a:buClr>
              <a:buSzPct val="100000"/>
              <a:buFont typeface="Times New Roman" charset="0"/>
              <a:buNone/>
            </a:pPr>
            <a:fld id="{A8F43785-CB9E-4EF0-B8BC-60C7841176C2}" type="slidenum">
              <a:rPr lang="fr-BE">
                <a:solidFill>
                  <a:srgbClr val="000000"/>
                </a:solidFill>
                <a:latin typeface="Calibri" charset="0"/>
                <a:ea typeface="Microsoft YaHei" charset="-122"/>
                <a:cs typeface="+mn-cs"/>
              </a:rPr>
              <a:pPr defTabSz="449263">
                <a:buClr>
                  <a:srgbClr val="000000"/>
                </a:buClr>
                <a:buSzPct val="100000"/>
                <a:buFont typeface="Times New Roman" charset="0"/>
                <a:buNone/>
              </a:pPr>
              <a:t>31</a:t>
            </a:fld>
            <a:endParaRPr lang="fr-BE">
              <a:solidFill>
                <a:srgbClr val="000000"/>
              </a:solidFill>
              <a:latin typeface="Calibri" charset="0"/>
              <a:ea typeface="Microsoft YaHei"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Smart shrinking</a:t>
            </a:r>
            <a:endParaRPr lang="ro-RO" dirty="0"/>
          </a:p>
        </p:txBody>
      </p:sp>
      <p:sp>
        <p:nvSpPr>
          <p:cNvPr id="4" name="Slide Number Placeholder 3"/>
          <p:cNvSpPr>
            <a:spLocks noGrp="1"/>
          </p:cNvSpPr>
          <p:nvPr>
            <p:ph type="sldNum" sz="quarter" idx="10"/>
          </p:nvPr>
        </p:nvSpPr>
        <p:spPr/>
        <p:txBody>
          <a:bodyPr/>
          <a:lstStyle/>
          <a:p>
            <a:fld id="{6ACCB7B9-F45E-4F1D-82D3-453EC449E854}" type="slidenum">
              <a:rPr lang="ro-RO" smtClean="0">
                <a:solidFill>
                  <a:prstClr val="black"/>
                </a:solidFill>
              </a:rPr>
              <a:pPr/>
              <a:t>13</a:t>
            </a:fld>
            <a:endParaRPr lang="ro-RO">
              <a:solidFill>
                <a:prstClr val="black"/>
              </a:solidFill>
            </a:endParaRPr>
          </a:p>
        </p:txBody>
      </p:sp>
    </p:spTree>
    <p:extLst>
      <p:ext uri="{BB962C8B-B14F-4D97-AF65-F5344CB8AC3E}">
        <p14:creationId xmlns:p14="http://schemas.microsoft.com/office/powerpoint/2010/main" val="323611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Microsoft YaHei" charset="-122"/>
              </a:defRPr>
            </a:lvl1pPr>
            <a:lvl2pPr eaLnBrk="0">
              <a:tabLst>
                <a:tab pos="723900" algn="l"/>
                <a:tab pos="1447800" algn="l"/>
                <a:tab pos="2171700" algn="l"/>
                <a:tab pos="2895600" algn="l"/>
              </a:tabLst>
              <a:defRPr>
                <a:solidFill>
                  <a:schemeClr val="tx1"/>
                </a:solidFill>
                <a:latin typeface="Arial" charset="0"/>
                <a:ea typeface="Microsoft YaHei" charset="-122"/>
              </a:defRPr>
            </a:lvl2pPr>
            <a:lvl3pPr eaLnBrk="0">
              <a:tabLst>
                <a:tab pos="723900" algn="l"/>
                <a:tab pos="1447800" algn="l"/>
                <a:tab pos="2171700" algn="l"/>
                <a:tab pos="2895600" algn="l"/>
              </a:tabLst>
              <a:defRPr>
                <a:solidFill>
                  <a:schemeClr val="tx1"/>
                </a:solidFill>
                <a:latin typeface="Arial" charset="0"/>
                <a:ea typeface="Microsoft YaHei" charset="-122"/>
              </a:defRPr>
            </a:lvl3pPr>
            <a:lvl4pPr eaLnBrk="0">
              <a:tabLst>
                <a:tab pos="723900" algn="l"/>
                <a:tab pos="1447800" algn="l"/>
                <a:tab pos="2171700" algn="l"/>
                <a:tab pos="2895600" algn="l"/>
              </a:tabLst>
              <a:defRPr>
                <a:solidFill>
                  <a:schemeClr val="tx1"/>
                </a:solidFill>
                <a:latin typeface="Arial" charset="0"/>
                <a:ea typeface="Microsoft YaHei" charset="-122"/>
              </a:defRPr>
            </a:lvl4pPr>
            <a:lvl5pPr eaLnBrk="0">
              <a:tabLst>
                <a:tab pos="723900" algn="l"/>
                <a:tab pos="1447800" algn="l"/>
                <a:tab pos="2171700" algn="l"/>
                <a:tab pos="2895600" algn="l"/>
              </a:tabLst>
              <a:defRPr>
                <a:solidFill>
                  <a:schemeClr val="tx1"/>
                </a:solidFill>
                <a:latin typeface="Arial" charset="0"/>
                <a:ea typeface="Microsoft YaHei" charset="-122"/>
              </a:defRPr>
            </a:lvl5pPr>
            <a:lvl6pPr marL="25146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6pPr>
            <a:lvl7pPr marL="29718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7pPr>
            <a:lvl8pPr marL="34290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8pPr>
            <a:lvl9pPr marL="38862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9pPr>
          </a:lstStyle>
          <a:p>
            <a:pPr eaLnBrk="1"/>
            <a:fld id="{12184548-150C-47DF-BDEF-E141E5247BB0}" type="slidenum">
              <a:rPr lang="fr-BE">
                <a:solidFill>
                  <a:srgbClr val="000000"/>
                </a:solidFill>
                <a:latin typeface="Times New Roman" charset="0"/>
              </a:rPr>
              <a:pPr eaLnBrk="1"/>
              <a:t>32</a:t>
            </a:fld>
            <a:endParaRPr lang="fr-BE">
              <a:solidFill>
                <a:srgbClr val="000000"/>
              </a:solidFill>
              <a:latin typeface="Times New Roman" charset="0"/>
            </a:endParaRPr>
          </a:p>
        </p:txBody>
      </p:sp>
      <p:sp>
        <p:nvSpPr>
          <p:cNvPr id="34819" name="Text Box 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34820" name="Text Box 2"/>
          <p:cNvSpPr>
            <a:spLocks noGrp="1" noChangeArrowheads="1"/>
          </p:cNvSpPr>
          <p:nvPr>
            <p:ph type="body" idx="1"/>
          </p:nvPr>
        </p:nvSpPr>
        <p:spPr>
          <a:xfrm>
            <a:off x="0" y="0"/>
            <a:ext cx="1588" cy="1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a:spcBef>
                <a:spcPct val="0"/>
              </a:spcBef>
            </a:pPr>
            <a:endParaRPr lang="fr-BE" sz="2000" smtClean="0">
              <a:latin typeface="Arial" charset="0"/>
              <a:ea typeface="Microsoft YaHei" charset="-122"/>
            </a:endParaRPr>
          </a:p>
        </p:txBody>
      </p:sp>
      <p:sp>
        <p:nvSpPr>
          <p:cNvPr id="34821" name="Text Box 3"/>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p>
            <a:pPr defTabSz="449263">
              <a:buClr>
                <a:srgbClr val="000000"/>
              </a:buClr>
              <a:buSzPct val="100000"/>
              <a:buFont typeface="Times New Roman" charset="0"/>
              <a:buNone/>
            </a:pPr>
            <a:fld id="{D8FC9FBC-556A-4198-B5E0-8D3D1EF114A1}" type="slidenum">
              <a:rPr lang="fr-BE">
                <a:solidFill>
                  <a:srgbClr val="000000"/>
                </a:solidFill>
                <a:latin typeface="Calibri" charset="0"/>
                <a:ea typeface="Microsoft YaHei" charset="-122"/>
                <a:cs typeface="+mn-cs"/>
              </a:rPr>
              <a:pPr defTabSz="449263">
                <a:buClr>
                  <a:srgbClr val="000000"/>
                </a:buClr>
                <a:buSzPct val="100000"/>
                <a:buFont typeface="Times New Roman" charset="0"/>
                <a:buNone/>
              </a:pPr>
              <a:t>32</a:t>
            </a:fld>
            <a:endParaRPr lang="fr-BE">
              <a:solidFill>
                <a:srgbClr val="000000"/>
              </a:solidFill>
              <a:latin typeface="Calibri" charset="0"/>
              <a:ea typeface="Microsoft YaHei"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Microsoft YaHei" charset="-122"/>
              </a:defRPr>
            </a:lvl1pPr>
            <a:lvl2pPr eaLnBrk="0">
              <a:tabLst>
                <a:tab pos="723900" algn="l"/>
                <a:tab pos="1447800" algn="l"/>
                <a:tab pos="2171700" algn="l"/>
                <a:tab pos="2895600" algn="l"/>
              </a:tabLst>
              <a:defRPr>
                <a:solidFill>
                  <a:schemeClr val="tx1"/>
                </a:solidFill>
                <a:latin typeface="Arial" charset="0"/>
                <a:ea typeface="Microsoft YaHei" charset="-122"/>
              </a:defRPr>
            </a:lvl2pPr>
            <a:lvl3pPr eaLnBrk="0">
              <a:tabLst>
                <a:tab pos="723900" algn="l"/>
                <a:tab pos="1447800" algn="l"/>
                <a:tab pos="2171700" algn="l"/>
                <a:tab pos="2895600" algn="l"/>
              </a:tabLst>
              <a:defRPr>
                <a:solidFill>
                  <a:schemeClr val="tx1"/>
                </a:solidFill>
                <a:latin typeface="Arial" charset="0"/>
                <a:ea typeface="Microsoft YaHei" charset="-122"/>
              </a:defRPr>
            </a:lvl3pPr>
            <a:lvl4pPr eaLnBrk="0">
              <a:tabLst>
                <a:tab pos="723900" algn="l"/>
                <a:tab pos="1447800" algn="l"/>
                <a:tab pos="2171700" algn="l"/>
                <a:tab pos="2895600" algn="l"/>
              </a:tabLst>
              <a:defRPr>
                <a:solidFill>
                  <a:schemeClr val="tx1"/>
                </a:solidFill>
                <a:latin typeface="Arial" charset="0"/>
                <a:ea typeface="Microsoft YaHei" charset="-122"/>
              </a:defRPr>
            </a:lvl4pPr>
            <a:lvl5pPr eaLnBrk="0">
              <a:tabLst>
                <a:tab pos="723900" algn="l"/>
                <a:tab pos="1447800" algn="l"/>
                <a:tab pos="2171700" algn="l"/>
                <a:tab pos="2895600" algn="l"/>
              </a:tabLst>
              <a:defRPr>
                <a:solidFill>
                  <a:schemeClr val="tx1"/>
                </a:solidFill>
                <a:latin typeface="Arial" charset="0"/>
                <a:ea typeface="Microsoft YaHei" charset="-122"/>
              </a:defRPr>
            </a:lvl5pPr>
            <a:lvl6pPr marL="25146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6pPr>
            <a:lvl7pPr marL="29718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7pPr>
            <a:lvl8pPr marL="34290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8pPr>
            <a:lvl9pPr marL="38862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9pPr>
          </a:lstStyle>
          <a:p>
            <a:pPr eaLnBrk="1"/>
            <a:fld id="{A4BA2D9B-A32E-4439-80A8-69A3B03E7905}" type="slidenum">
              <a:rPr lang="fr-BE">
                <a:solidFill>
                  <a:srgbClr val="000000"/>
                </a:solidFill>
                <a:latin typeface="Times New Roman" charset="0"/>
              </a:rPr>
              <a:pPr eaLnBrk="1"/>
              <a:t>33</a:t>
            </a:fld>
            <a:endParaRPr lang="fr-BE">
              <a:solidFill>
                <a:srgbClr val="000000"/>
              </a:solidFill>
              <a:latin typeface="Times New Roman" charset="0"/>
            </a:endParaRPr>
          </a:p>
        </p:txBody>
      </p:sp>
      <p:sp>
        <p:nvSpPr>
          <p:cNvPr id="35843" name="Text Box 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35844" name="Text Box 2"/>
          <p:cNvSpPr>
            <a:spLocks noGrp="1" noChangeArrowheads="1"/>
          </p:cNvSpPr>
          <p:nvPr>
            <p:ph type="body" idx="1"/>
          </p:nvPr>
        </p:nvSpPr>
        <p:spPr>
          <a:xfrm>
            <a:off x="0" y="0"/>
            <a:ext cx="1588" cy="1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a:spcBef>
                <a:spcPct val="0"/>
              </a:spcBef>
            </a:pPr>
            <a:endParaRPr lang="fr-BE" sz="2000" smtClean="0">
              <a:latin typeface="Arial" charset="0"/>
              <a:ea typeface="Microsoft YaHei" charset="-122"/>
            </a:endParaRPr>
          </a:p>
        </p:txBody>
      </p:sp>
      <p:sp>
        <p:nvSpPr>
          <p:cNvPr id="35845" name="Text Box 3"/>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p>
            <a:pPr defTabSz="449263">
              <a:buClr>
                <a:srgbClr val="000000"/>
              </a:buClr>
              <a:buSzPct val="100000"/>
              <a:buFont typeface="Times New Roman" charset="0"/>
              <a:buNone/>
            </a:pPr>
            <a:fld id="{4A369E0C-28DB-40CC-8F5B-5A94097608C3}" type="slidenum">
              <a:rPr lang="fr-BE">
                <a:solidFill>
                  <a:srgbClr val="000000"/>
                </a:solidFill>
                <a:latin typeface="Calibri" charset="0"/>
                <a:ea typeface="Microsoft YaHei" charset="-122"/>
                <a:cs typeface="+mn-cs"/>
              </a:rPr>
              <a:pPr defTabSz="449263">
                <a:buClr>
                  <a:srgbClr val="000000"/>
                </a:buClr>
                <a:buSzPct val="100000"/>
                <a:buFont typeface="Times New Roman" charset="0"/>
                <a:buNone/>
              </a:pPr>
              <a:t>33</a:t>
            </a:fld>
            <a:endParaRPr lang="fr-BE">
              <a:solidFill>
                <a:srgbClr val="000000"/>
              </a:solidFill>
              <a:latin typeface="Calibri" charset="0"/>
              <a:ea typeface="Microsoft YaHei"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Microsoft YaHei" charset="-122"/>
              </a:defRPr>
            </a:lvl1pPr>
            <a:lvl2pPr eaLnBrk="0">
              <a:tabLst>
                <a:tab pos="723900" algn="l"/>
                <a:tab pos="1447800" algn="l"/>
                <a:tab pos="2171700" algn="l"/>
                <a:tab pos="2895600" algn="l"/>
              </a:tabLst>
              <a:defRPr>
                <a:solidFill>
                  <a:schemeClr val="tx1"/>
                </a:solidFill>
                <a:latin typeface="Arial" charset="0"/>
                <a:ea typeface="Microsoft YaHei" charset="-122"/>
              </a:defRPr>
            </a:lvl2pPr>
            <a:lvl3pPr eaLnBrk="0">
              <a:tabLst>
                <a:tab pos="723900" algn="l"/>
                <a:tab pos="1447800" algn="l"/>
                <a:tab pos="2171700" algn="l"/>
                <a:tab pos="2895600" algn="l"/>
              </a:tabLst>
              <a:defRPr>
                <a:solidFill>
                  <a:schemeClr val="tx1"/>
                </a:solidFill>
                <a:latin typeface="Arial" charset="0"/>
                <a:ea typeface="Microsoft YaHei" charset="-122"/>
              </a:defRPr>
            </a:lvl3pPr>
            <a:lvl4pPr eaLnBrk="0">
              <a:tabLst>
                <a:tab pos="723900" algn="l"/>
                <a:tab pos="1447800" algn="l"/>
                <a:tab pos="2171700" algn="l"/>
                <a:tab pos="2895600" algn="l"/>
              </a:tabLst>
              <a:defRPr>
                <a:solidFill>
                  <a:schemeClr val="tx1"/>
                </a:solidFill>
                <a:latin typeface="Arial" charset="0"/>
                <a:ea typeface="Microsoft YaHei" charset="-122"/>
              </a:defRPr>
            </a:lvl4pPr>
            <a:lvl5pPr eaLnBrk="0">
              <a:tabLst>
                <a:tab pos="723900" algn="l"/>
                <a:tab pos="1447800" algn="l"/>
                <a:tab pos="2171700" algn="l"/>
                <a:tab pos="2895600" algn="l"/>
              </a:tabLst>
              <a:defRPr>
                <a:solidFill>
                  <a:schemeClr val="tx1"/>
                </a:solidFill>
                <a:latin typeface="Arial" charset="0"/>
                <a:ea typeface="Microsoft YaHei" charset="-122"/>
              </a:defRPr>
            </a:lvl5pPr>
            <a:lvl6pPr marL="25146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6pPr>
            <a:lvl7pPr marL="29718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7pPr>
            <a:lvl8pPr marL="34290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8pPr>
            <a:lvl9pPr marL="38862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9pPr>
          </a:lstStyle>
          <a:p>
            <a:pPr eaLnBrk="1"/>
            <a:fld id="{148F3E13-F2AA-4E0A-A94F-A081317A9A9F}" type="slidenum">
              <a:rPr lang="fr-BE">
                <a:solidFill>
                  <a:srgbClr val="000000"/>
                </a:solidFill>
                <a:latin typeface="Times New Roman" charset="0"/>
              </a:rPr>
              <a:pPr eaLnBrk="1"/>
              <a:t>34</a:t>
            </a:fld>
            <a:endParaRPr lang="fr-BE">
              <a:solidFill>
                <a:srgbClr val="000000"/>
              </a:solidFill>
              <a:latin typeface="Times New Roman" charset="0"/>
            </a:endParaRPr>
          </a:p>
        </p:txBody>
      </p:sp>
      <p:sp>
        <p:nvSpPr>
          <p:cNvPr id="36867" name="Text Box 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36868" name="Text Box 2"/>
          <p:cNvSpPr>
            <a:spLocks noGrp="1" noChangeArrowheads="1"/>
          </p:cNvSpPr>
          <p:nvPr>
            <p:ph type="body" idx="1"/>
          </p:nvPr>
        </p:nvSpPr>
        <p:spPr>
          <a:xfrm>
            <a:off x="0" y="0"/>
            <a:ext cx="1588" cy="1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a:spcBef>
                <a:spcPct val="0"/>
              </a:spcBef>
            </a:pPr>
            <a:endParaRPr lang="fr-BE" sz="2000" smtClean="0">
              <a:latin typeface="Arial" charset="0"/>
              <a:ea typeface="Microsoft YaHei" charset="-122"/>
            </a:endParaRPr>
          </a:p>
        </p:txBody>
      </p:sp>
      <p:sp>
        <p:nvSpPr>
          <p:cNvPr id="36869" name="Text Box 3"/>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p>
            <a:pPr defTabSz="449263">
              <a:buClr>
                <a:srgbClr val="000000"/>
              </a:buClr>
              <a:buSzPct val="100000"/>
              <a:buFont typeface="Times New Roman" charset="0"/>
              <a:buNone/>
            </a:pPr>
            <a:fld id="{F6C2B573-998C-429D-91A8-114EBC0CB82D}" type="slidenum">
              <a:rPr lang="fr-BE">
                <a:solidFill>
                  <a:srgbClr val="000000"/>
                </a:solidFill>
                <a:latin typeface="Calibri" charset="0"/>
                <a:ea typeface="Microsoft YaHei" charset="-122"/>
                <a:cs typeface="+mn-cs"/>
              </a:rPr>
              <a:pPr defTabSz="449263">
                <a:buClr>
                  <a:srgbClr val="000000"/>
                </a:buClr>
                <a:buSzPct val="100000"/>
                <a:buFont typeface="Times New Roman" charset="0"/>
                <a:buNone/>
              </a:pPr>
              <a:t>34</a:t>
            </a:fld>
            <a:endParaRPr lang="fr-BE">
              <a:solidFill>
                <a:srgbClr val="000000"/>
              </a:solidFill>
              <a:latin typeface="Calibri" charset="0"/>
              <a:ea typeface="Microsoft YaHei"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Microsoft YaHei" charset="-122"/>
              </a:defRPr>
            </a:lvl1pPr>
            <a:lvl2pPr eaLnBrk="0">
              <a:tabLst>
                <a:tab pos="723900" algn="l"/>
                <a:tab pos="1447800" algn="l"/>
                <a:tab pos="2171700" algn="l"/>
                <a:tab pos="2895600" algn="l"/>
              </a:tabLst>
              <a:defRPr>
                <a:solidFill>
                  <a:schemeClr val="tx1"/>
                </a:solidFill>
                <a:latin typeface="Arial" charset="0"/>
                <a:ea typeface="Microsoft YaHei" charset="-122"/>
              </a:defRPr>
            </a:lvl2pPr>
            <a:lvl3pPr eaLnBrk="0">
              <a:tabLst>
                <a:tab pos="723900" algn="l"/>
                <a:tab pos="1447800" algn="l"/>
                <a:tab pos="2171700" algn="l"/>
                <a:tab pos="2895600" algn="l"/>
              </a:tabLst>
              <a:defRPr>
                <a:solidFill>
                  <a:schemeClr val="tx1"/>
                </a:solidFill>
                <a:latin typeface="Arial" charset="0"/>
                <a:ea typeface="Microsoft YaHei" charset="-122"/>
              </a:defRPr>
            </a:lvl3pPr>
            <a:lvl4pPr eaLnBrk="0">
              <a:tabLst>
                <a:tab pos="723900" algn="l"/>
                <a:tab pos="1447800" algn="l"/>
                <a:tab pos="2171700" algn="l"/>
                <a:tab pos="2895600" algn="l"/>
              </a:tabLst>
              <a:defRPr>
                <a:solidFill>
                  <a:schemeClr val="tx1"/>
                </a:solidFill>
                <a:latin typeface="Arial" charset="0"/>
                <a:ea typeface="Microsoft YaHei" charset="-122"/>
              </a:defRPr>
            </a:lvl4pPr>
            <a:lvl5pPr eaLnBrk="0">
              <a:tabLst>
                <a:tab pos="723900" algn="l"/>
                <a:tab pos="1447800" algn="l"/>
                <a:tab pos="2171700" algn="l"/>
                <a:tab pos="2895600" algn="l"/>
              </a:tabLst>
              <a:defRPr>
                <a:solidFill>
                  <a:schemeClr val="tx1"/>
                </a:solidFill>
                <a:latin typeface="Arial" charset="0"/>
                <a:ea typeface="Microsoft YaHei" charset="-122"/>
              </a:defRPr>
            </a:lvl5pPr>
            <a:lvl6pPr marL="25146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6pPr>
            <a:lvl7pPr marL="29718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7pPr>
            <a:lvl8pPr marL="34290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8pPr>
            <a:lvl9pPr marL="38862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9pPr>
          </a:lstStyle>
          <a:p>
            <a:pPr eaLnBrk="1"/>
            <a:fld id="{DB458EFC-EFDB-47D6-BDAF-ADA1C675C5BE}" type="slidenum">
              <a:rPr lang="fr-BE">
                <a:solidFill>
                  <a:srgbClr val="000000"/>
                </a:solidFill>
                <a:latin typeface="Times New Roman" charset="0"/>
              </a:rPr>
              <a:pPr eaLnBrk="1"/>
              <a:t>35</a:t>
            </a:fld>
            <a:endParaRPr lang="fr-BE">
              <a:solidFill>
                <a:srgbClr val="000000"/>
              </a:solidFill>
              <a:latin typeface="Times New Roman" charset="0"/>
            </a:endParaRPr>
          </a:p>
        </p:txBody>
      </p:sp>
      <p:sp>
        <p:nvSpPr>
          <p:cNvPr id="37891" name="Text Box 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37892" name="Text Box 2"/>
          <p:cNvSpPr>
            <a:spLocks noGrp="1" noChangeArrowheads="1"/>
          </p:cNvSpPr>
          <p:nvPr>
            <p:ph type="body" idx="1"/>
          </p:nvPr>
        </p:nvSpPr>
        <p:spPr>
          <a:xfrm>
            <a:off x="0" y="0"/>
            <a:ext cx="1588" cy="1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a:spcBef>
                <a:spcPct val="0"/>
              </a:spcBef>
            </a:pPr>
            <a:endParaRPr lang="fr-BE" sz="2000" smtClean="0">
              <a:latin typeface="Arial" charset="0"/>
              <a:ea typeface="Microsoft YaHei" charset="-122"/>
            </a:endParaRPr>
          </a:p>
        </p:txBody>
      </p:sp>
      <p:sp>
        <p:nvSpPr>
          <p:cNvPr id="37893" name="Text Box 3"/>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p>
            <a:pPr defTabSz="449263">
              <a:buClr>
                <a:srgbClr val="000000"/>
              </a:buClr>
              <a:buSzPct val="100000"/>
              <a:buFont typeface="Times New Roman" charset="0"/>
              <a:buNone/>
            </a:pPr>
            <a:fld id="{502D1CC0-860B-40DB-87E9-015C21056F81}" type="slidenum">
              <a:rPr lang="fr-BE">
                <a:solidFill>
                  <a:srgbClr val="000000"/>
                </a:solidFill>
                <a:latin typeface="Calibri" charset="0"/>
                <a:ea typeface="Microsoft YaHei" charset="-122"/>
                <a:cs typeface="+mn-cs"/>
              </a:rPr>
              <a:pPr defTabSz="449263">
                <a:buClr>
                  <a:srgbClr val="000000"/>
                </a:buClr>
                <a:buSzPct val="100000"/>
                <a:buFont typeface="Times New Roman" charset="0"/>
                <a:buNone/>
              </a:pPr>
              <a:t>35</a:t>
            </a:fld>
            <a:endParaRPr lang="fr-BE">
              <a:solidFill>
                <a:srgbClr val="000000"/>
              </a:solidFill>
              <a:latin typeface="Calibri" charset="0"/>
              <a:ea typeface="Microsoft YaHei"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Microsoft YaHei" charset="-122"/>
              </a:defRPr>
            </a:lvl1pPr>
            <a:lvl2pPr eaLnBrk="0">
              <a:tabLst>
                <a:tab pos="723900" algn="l"/>
                <a:tab pos="1447800" algn="l"/>
                <a:tab pos="2171700" algn="l"/>
                <a:tab pos="2895600" algn="l"/>
              </a:tabLst>
              <a:defRPr>
                <a:solidFill>
                  <a:schemeClr val="tx1"/>
                </a:solidFill>
                <a:latin typeface="Arial" charset="0"/>
                <a:ea typeface="Microsoft YaHei" charset="-122"/>
              </a:defRPr>
            </a:lvl2pPr>
            <a:lvl3pPr eaLnBrk="0">
              <a:tabLst>
                <a:tab pos="723900" algn="l"/>
                <a:tab pos="1447800" algn="l"/>
                <a:tab pos="2171700" algn="l"/>
                <a:tab pos="2895600" algn="l"/>
              </a:tabLst>
              <a:defRPr>
                <a:solidFill>
                  <a:schemeClr val="tx1"/>
                </a:solidFill>
                <a:latin typeface="Arial" charset="0"/>
                <a:ea typeface="Microsoft YaHei" charset="-122"/>
              </a:defRPr>
            </a:lvl3pPr>
            <a:lvl4pPr eaLnBrk="0">
              <a:tabLst>
                <a:tab pos="723900" algn="l"/>
                <a:tab pos="1447800" algn="l"/>
                <a:tab pos="2171700" algn="l"/>
                <a:tab pos="2895600" algn="l"/>
              </a:tabLst>
              <a:defRPr>
                <a:solidFill>
                  <a:schemeClr val="tx1"/>
                </a:solidFill>
                <a:latin typeface="Arial" charset="0"/>
                <a:ea typeface="Microsoft YaHei" charset="-122"/>
              </a:defRPr>
            </a:lvl4pPr>
            <a:lvl5pPr eaLnBrk="0">
              <a:tabLst>
                <a:tab pos="723900" algn="l"/>
                <a:tab pos="1447800" algn="l"/>
                <a:tab pos="2171700" algn="l"/>
                <a:tab pos="2895600" algn="l"/>
              </a:tabLst>
              <a:defRPr>
                <a:solidFill>
                  <a:schemeClr val="tx1"/>
                </a:solidFill>
                <a:latin typeface="Arial" charset="0"/>
                <a:ea typeface="Microsoft YaHei" charset="-122"/>
              </a:defRPr>
            </a:lvl5pPr>
            <a:lvl6pPr marL="25146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6pPr>
            <a:lvl7pPr marL="29718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7pPr>
            <a:lvl8pPr marL="34290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8pPr>
            <a:lvl9pPr marL="38862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9pPr>
          </a:lstStyle>
          <a:p>
            <a:pPr eaLnBrk="1"/>
            <a:fld id="{11B4CF03-474A-441A-917F-B5D0D34A13AD}" type="slidenum">
              <a:rPr lang="fr-BE">
                <a:solidFill>
                  <a:srgbClr val="000000"/>
                </a:solidFill>
                <a:latin typeface="Times New Roman" charset="0"/>
              </a:rPr>
              <a:pPr eaLnBrk="1"/>
              <a:t>36</a:t>
            </a:fld>
            <a:endParaRPr lang="fr-BE">
              <a:solidFill>
                <a:srgbClr val="000000"/>
              </a:solidFill>
              <a:latin typeface="Times New Roman" charset="0"/>
            </a:endParaRPr>
          </a:p>
        </p:txBody>
      </p:sp>
      <p:sp>
        <p:nvSpPr>
          <p:cNvPr id="38915" name="Text Box 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38916" name="Text Box 2"/>
          <p:cNvSpPr>
            <a:spLocks noGrp="1" noChangeArrowheads="1"/>
          </p:cNvSpPr>
          <p:nvPr>
            <p:ph type="body" idx="1"/>
          </p:nvPr>
        </p:nvSpPr>
        <p:spPr>
          <a:xfrm>
            <a:off x="0" y="0"/>
            <a:ext cx="1588" cy="1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a:spcBef>
                <a:spcPct val="0"/>
              </a:spcBef>
            </a:pPr>
            <a:endParaRPr lang="fr-BE" sz="2000" smtClean="0">
              <a:latin typeface="Arial" charset="0"/>
              <a:ea typeface="Microsoft YaHei" charset="-122"/>
            </a:endParaRPr>
          </a:p>
        </p:txBody>
      </p:sp>
      <p:sp>
        <p:nvSpPr>
          <p:cNvPr id="38917" name="Text Box 3"/>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p>
            <a:pPr defTabSz="449263">
              <a:buClr>
                <a:srgbClr val="000000"/>
              </a:buClr>
              <a:buSzPct val="100000"/>
              <a:buFont typeface="Times New Roman" charset="0"/>
              <a:buNone/>
            </a:pPr>
            <a:fld id="{8B3F29A8-55B3-430F-8B88-19FFB2DBC5D4}" type="slidenum">
              <a:rPr lang="fr-BE">
                <a:solidFill>
                  <a:srgbClr val="000000"/>
                </a:solidFill>
                <a:latin typeface="Calibri" charset="0"/>
                <a:ea typeface="Microsoft YaHei" charset="-122"/>
                <a:cs typeface="+mn-cs"/>
              </a:rPr>
              <a:pPr defTabSz="449263">
                <a:buClr>
                  <a:srgbClr val="000000"/>
                </a:buClr>
                <a:buSzPct val="100000"/>
                <a:buFont typeface="Times New Roman" charset="0"/>
                <a:buNone/>
              </a:pPr>
              <a:t>36</a:t>
            </a:fld>
            <a:endParaRPr lang="fr-BE">
              <a:solidFill>
                <a:srgbClr val="000000"/>
              </a:solidFill>
              <a:latin typeface="Calibri" charset="0"/>
              <a:ea typeface="Microsoft YaHei"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Microsoft YaHei" charset="-122"/>
              </a:defRPr>
            </a:lvl1pPr>
            <a:lvl2pPr eaLnBrk="0">
              <a:tabLst>
                <a:tab pos="723900" algn="l"/>
                <a:tab pos="1447800" algn="l"/>
                <a:tab pos="2171700" algn="l"/>
                <a:tab pos="2895600" algn="l"/>
              </a:tabLst>
              <a:defRPr>
                <a:solidFill>
                  <a:schemeClr val="tx1"/>
                </a:solidFill>
                <a:latin typeface="Arial" charset="0"/>
                <a:ea typeface="Microsoft YaHei" charset="-122"/>
              </a:defRPr>
            </a:lvl2pPr>
            <a:lvl3pPr eaLnBrk="0">
              <a:tabLst>
                <a:tab pos="723900" algn="l"/>
                <a:tab pos="1447800" algn="l"/>
                <a:tab pos="2171700" algn="l"/>
                <a:tab pos="2895600" algn="l"/>
              </a:tabLst>
              <a:defRPr>
                <a:solidFill>
                  <a:schemeClr val="tx1"/>
                </a:solidFill>
                <a:latin typeface="Arial" charset="0"/>
                <a:ea typeface="Microsoft YaHei" charset="-122"/>
              </a:defRPr>
            </a:lvl3pPr>
            <a:lvl4pPr eaLnBrk="0">
              <a:tabLst>
                <a:tab pos="723900" algn="l"/>
                <a:tab pos="1447800" algn="l"/>
                <a:tab pos="2171700" algn="l"/>
                <a:tab pos="2895600" algn="l"/>
              </a:tabLst>
              <a:defRPr>
                <a:solidFill>
                  <a:schemeClr val="tx1"/>
                </a:solidFill>
                <a:latin typeface="Arial" charset="0"/>
                <a:ea typeface="Microsoft YaHei" charset="-122"/>
              </a:defRPr>
            </a:lvl4pPr>
            <a:lvl5pPr eaLnBrk="0">
              <a:tabLst>
                <a:tab pos="723900" algn="l"/>
                <a:tab pos="1447800" algn="l"/>
                <a:tab pos="2171700" algn="l"/>
                <a:tab pos="2895600" algn="l"/>
              </a:tabLst>
              <a:defRPr>
                <a:solidFill>
                  <a:schemeClr val="tx1"/>
                </a:solidFill>
                <a:latin typeface="Arial" charset="0"/>
                <a:ea typeface="Microsoft YaHei" charset="-122"/>
              </a:defRPr>
            </a:lvl5pPr>
            <a:lvl6pPr marL="25146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6pPr>
            <a:lvl7pPr marL="29718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7pPr>
            <a:lvl8pPr marL="34290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8pPr>
            <a:lvl9pPr marL="38862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9pPr>
          </a:lstStyle>
          <a:p>
            <a:pPr eaLnBrk="1"/>
            <a:fld id="{8885F4DE-CE7C-4CC8-A9FE-660263721931}" type="slidenum">
              <a:rPr lang="fr-BE">
                <a:solidFill>
                  <a:srgbClr val="000000"/>
                </a:solidFill>
                <a:latin typeface="Times New Roman" charset="0"/>
              </a:rPr>
              <a:pPr eaLnBrk="1"/>
              <a:t>37</a:t>
            </a:fld>
            <a:endParaRPr lang="fr-BE">
              <a:solidFill>
                <a:srgbClr val="000000"/>
              </a:solidFill>
              <a:latin typeface="Times New Roman" charset="0"/>
            </a:endParaRPr>
          </a:p>
        </p:txBody>
      </p:sp>
      <p:sp>
        <p:nvSpPr>
          <p:cNvPr id="39939" name="Text Box 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39940" name="Text Box 2"/>
          <p:cNvSpPr>
            <a:spLocks noGrp="1" noChangeArrowheads="1"/>
          </p:cNvSpPr>
          <p:nvPr>
            <p:ph type="body" idx="1"/>
          </p:nvPr>
        </p:nvSpPr>
        <p:spPr>
          <a:xfrm>
            <a:off x="0" y="0"/>
            <a:ext cx="1588" cy="1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a:spcBef>
                <a:spcPct val="0"/>
              </a:spcBef>
            </a:pPr>
            <a:endParaRPr lang="fr-BE" sz="2000" smtClean="0">
              <a:latin typeface="Arial" charset="0"/>
              <a:ea typeface="Microsoft YaHei" charset="-122"/>
            </a:endParaRPr>
          </a:p>
        </p:txBody>
      </p:sp>
      <p:sp>
        <p:nvSpPr>
          <p:cNvPr id="39941" name="Text Box 3"/>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p>
            <a:pPr defTabSz="449263">
              <a:buClr>
                <a:srgbClr val="000000"/>
              </a:buClr>
              <a:buSzPct val="100000"/>
              <a:buFont typeface="Times New Roman" charset="0"/>
              <a:buNone/>
            </a:pPr>
            <a:fld id="{0806BE9D-7DB3-4DBB-975F-AD0B1F8E3833}" type="slidenum">
              <a:rPr lang="fr-BE">
                <a:solidFill>
                  <a:srgbClr val="000000"/>
                </a:solidFill>
                <a:latin typeface="Calibri" charset="0"/>
                <a:ea typeface="Microsoft YaHei" charset="-122"/>
                <a:cs typeface="+mn-cs"/>
              </a:rPr>
              <a:pPr defTabSz="449263">
                <a:buClr>
                  <a:srgbClr val="000000"/>
                </a:buClr>
                <a:buSzPct val="100000"/>
                <a:buFont typeface="Times New Roman" charset="0"/>
                <a:buNone/>
              </a:pPr>
              <a:t>37</a:t>
            </a:fld>
            <a:endParaRPr lang="fr-BE">
              <a:solidFill>
                <a:srgbClr val="000000"/>
              </a:solidFill>
              <a:latin typeface="Calibri" charset="0"/>
              <a:ea typeface="Microsoft YaHei"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Microsoft YaHei" charset="-122"/>
              </a:defRPr>
            </a:lvl1pPr>
            <a:lvl2pPr eaLnBrk="0">
              <a:tabLst>
                <a:tab pos="723900" algn="l"/>
                <a:tab pos="1447800" algn="l"/>
                <a:tab pos="2171700" algn="l"/>
                <a:tab pos="2895600" algn="l"/>
              </a:tabLst>
              <a:defRPr>
                <a:solidFill>
                  <a:schemeClr val="tx1"/>
                </a:solidFill>
                <a:latin typeface="Arial" charset="0"/>
                <a:ea typeface="Microsoft YaHei" charset="-122"/>
              </a:defRPr>
            </a:lvl2pPr>
            <a:lvl3pPr eaLnBrk="0">
              <a:tabLst>
                <a:tab pos="723900" algn="l"/>
                <a:tab pos="1447800" algn="l"/>
                <a:tab pos="2171700" algn="l"/>
                <a:tab pos="2895600" algn="l"/>
              </a:tabLst>
              <a:defRPr>
                <a:solidFill>
                  <a:schemeClr val="tx1"/>
                </a:solidFill>
                <a:latin typeface="Arial" charset="0"/>
                <a:ea typeface="Microsoft YaHei" charset="-122"/>
              </a:defRPr>
            </a:lvl3pPr>
            <a:lvl4pPr eaLnBrk="0">
              <a:tabLst>
                <a:tab pos="723900" algn="l"/>
                <a:tab pos="1447800" algn="l"/>
                <a:tab pos="2171700" algn="l"/>
                <a:tab pos="2895600" algn="l"/>
              </a:tabLst>
              <a:defRPr>
                <a:solidFill>
                  <a:schemeClr val="tx1"/>
                </a:solidFill>
                <a:latin typeface="Arial" charset="0"/>
                <a:ea typeface="Microsoft YaHei" charset="-122"/>
              </a:defRPr>
            </a:lvl4pPr>
            <a:lvl5pPr eaLnBrk="0">
              <a:tabLst>
                <a:tab pos="723900" algn="l"/>
                <a:tab pos="1447800" algn="l"/>
                <a:tab pos="2171700" algn="l"/>
                <a:tab pos="2895600" algn="l"/>
              </a:tabLst>
              <a:defRPr>
                <a:solidFill>
                  <a:schemeClr val="tx1"/>
                </a:solidFill>
                <a:latin typeface="Arial" charset="0"/>
                <a:ea typeface="Microsoft YaHei" charset="-122"/>
              </a:defRPr>
            </a:lvl5pPr>
            <a:lvl6pPr marL="25146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6pPr>
            <a:lvl7pPr marL="29718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7pPr>
            <a:lvl8pPr marL="34290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8pPr>
            <a:lvl9pPr marL="38862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9pPr>
          </a:lstStyle>
          <a:p>
            <a:pPr eaLnBrk="1"/>
            <a:fld id="{594168C5-59D3-4BCD-A68A-008C575A92F7}" type="slidenum">
              <a:rPr lang="fr-BE">
                <a:solidFill>
                  <a:srgbClr val="000000"/>
                </a:solidFill>
                <a:latin typeface="Times New Roman" charset="0"/>
              </a:rPr>
              <a:pPr eaLnBrk="1"/>
              <a:t>38</a:t>
            </a:fld>
            <a:endParaRPr lang="fr-BE">
              <a:solidFill>
                <a:srgbClr val="000000"/>
              </a:solidFill>
              <a:latin typeface="Times New Roman" charset="0"/>
            </a:endParaRPr>
          </a:p>
        </p:txBody>
      </p:sp>
      <p:sp>
        <p:nvSpPr>
          <p:cNvPr id="40963" name="Text Box 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40964" name="Text Box 2"/>
          <p:cNvSpPr>
            <a:spLocks noGrp="1" noChangeArrowheads="1"/>
          </p:cNvSpPr>
          <p:nvPr>
            <p:ph type="body" idx="1"/>
          </p:nvPr>
        </p:nvSpPr>
        <p:spPr>
          <a:xfrm>
            <a:off x="0" y="0"/>
            <a:ext cx="1588" cy="1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a:spcBef>
                <a:spcPct val="0"/>
              </a:spcBef>
            </a:pPr>
            <a:endParaRPr lang="fr-BE" sz="2000" smtClean="0">
              <a:latin typeface="Arial" charset="0"/>
              <a:ea typeface="Microsoft YaHei" charset="-122"/>
            </a:endParaRPr>
          </a:p>
        </p:txBody>
      </p:sp>
      <p:sp>
        <p:nvSpPr>
          <p:cNvPr id="40965" name="Text Box 3"/>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p>
            <a:pPr defTabSz="449263">
              <a:buClr>
                <a:srgbClr val="000000"/>
              </a:buClr>
              <a:buSzPct val="100000"/>
              <a:buFont typeface="Times New Roman" charset="0"/>
              <a:buNone/>
            </a:pPr>
            <a:fld id="{C41696A3-A667-4998-B0F6-AF2925919712}" type="slidenum">
              <a:rPr lang="fr-BE">
                <a:solidFill>
                  <a:srgbClr val="000000"/>
                </a:solidFill>
                <a:latin typeface="Calibri" charset="0"/>
                <a:ea typeface="Microsoft YaHei" charset="-122"/>
                <a:cs typeface="+mn-cs"/>
              </a:rPr>
              <a:pPr defTabSz="449263">
                <a:buClr>
                  <a:srgbClr val="000000"/>
                </a:buClr>
                <a:buSzPct val="100000"/>
                <a:buFont typeface="Times New Roman" charset="0"/>
                <a:buNone/>
              </a:pPr>
              <a:t>38</a:t>
            </a:fld>
            <a:endParaRPr lang="fr-BE">
              <a:solidFill>
                <a:srgbClr val="000000"/>
              </a:solidFill>
              <a:latin typeface="Calibri" charset="0"/>
              <a:ea typeface="Microsoft YaHei"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6"/>
          <p:cNvSpPr txBox="1">
            <a:spLocks noGrp="1" noChangeArrowheads="1"/>
          </p:cNvSpPr>
          <p:nvPr/>
        </p:nvSpPr>
        <p:spPr bwMode="auto">
          <a:xfrm>
            <a:off x="4278313" y="10156825"/>
            <a:ext cx="32797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Microsoft YaHei" charset="-122"/>
              </a:defRPr>
            </a:lvl1pPr>
            <a:lvl2pPr eaLnBrk="0">
              <a:tabLst>
                <a:tab pos="723900" algn="l"/>
                <a:tab pos="1447800" algn="l"/>
                <a:tab pos="2171700" algn="l"/>
                <a:tab pos="2895600" algn="l"/>
              </a:tabLst>
              <a:defRPr>
                <a:solidFill>
                  <a:schemeClr val="tx1"/>
                </a:solidFill>
                <a:latin typeface="Arial" charset="0"/>
                <a:ea typeface="Microsoft YaHei" charset="-122"/>
              </a:defRPr>
            </a:lvl2pPr>
            <a:lvl3pPr eaLnBrk="0">
              <a:tabLst>
                <a:tab pos="723900" algn="l"/>
                <a:tab pos="1447800" algn="l"/>
                <a:tab pos="2171700" algn="l"/>
                <a:tab pos="2895600" algn="l"/>
              </a:tabLst>
              <a:defRPr>
                <a:solidFill>
                  <a:schemeClr val="tx1"/>
                </a:solidFill>
                <a:latin typeface="Arial" charset="0"/>
                <a:ea typeface="Microsoft YaHei" charset="-122"/>
              </a:defRPr>
            </a:lvl3pPr>
            <a:lvl4pPr eaLnBrk="0">
              <a:tabLst>
                <a:tab pos="723900" algn="l"/>
                <a:tab pos="1447800" algn="l"/>
                <a:tab pos="2171700" algn="l"/>
                <a:tab pos="2895600" algn="l"/>
              </a:tabLst>
              <a:defRPr>
                <a:solidFill>
                  <a:schemeClr val="tx1"/>
                </a:solidFill>
                <a:latin typeface="Arial" charset="0"/>
                <a:ea typeface="Microsoft YaHei" charset="-122"/>
              </a:defRPr>
            </a:lvl4pPr>
            <a:lvl5pPr eaLnBrk="0">
              <a:tabLst>
                <a:tab pos="723900" algn="l"/>
                <a:tab pos="1447800" algn="l"/>
                <a:tab pos="2171700" algn="l"/>
                <a:tab pos="2895600" algn="l"/>
              </a:tabLst>
              <a:defRPr>
                <a:solidFill>
                  <a:schemeClr val="tx1"/>
                </a:solidFill>
                <a:latin typeface="Arial" charset="0"/>
                <a:ea typeface="Microsoft YaHei" charset="-122"/>
              </a:defRPr>
            </a:lvl5pPr>
            <a:lvl6pPr marL="25146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6pPr>
            <a:lvl7pPr marL="29718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7pPr>
            <a:lvl8pPr marL="34290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8pPr>
            <a:lvl9pPr marL="38862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9pPr>
          </a:lstStyle>
          <a:p>
            <a:pPr algn="r" defTabSz="449263" eaLnBrk="1" hangingPunct="0">
              <a:lnSpc>
                <a:spcPct val="96000"/>
              </a:lnSpc>
              <a:buClr>
                <a:srgbClr val="000000"/>
              </a:buClr>
              <a:buSzPct val="100000"/>
              <a:buFont typeface="Times New Roman" charset="0"/>
              <a:buNone/>
            </a:pPr>
            <a:fld id="{1EC4FBE9-B5CB-404B-A328-C59AAC111169}" type="slidenum">
              <a:rPr lang="fr-BE" sz="1400">
                <a:solidFill>
                  <a:srgbClr val="000000"/>
                </a:solidFill>
                <a:latin typeface="Times New Roman" charset="0"/>
                <a:cs typeface="+mn-cs"/>
              </a:rPr>
              <a:pPr algn="r" defTabSz="449263" eaLnBrk="1" hangingPunct="0">
                <a:lnSpc>
                  <a:spcPct val="96000"/>
                </a:lnSpc>
                <a:buClr>
                  <a:srgbClr val="000000"/>
                </a:buClr>
                <a:buSzPct val="100000"/>
                <a:buFont typeface="Times New Roman" charset="0"/>
                <a:buNone/>
              </a:pPr>
              <a:t>39</a:t>
            </a:fld>
            <a:endParaRPr lang="fr-BE" sz="1400">
              <a:solidFill>
                <a:srgbClr val="000000"/>
              </a:solidFill>
              <a:latin typeface="Times New Roman" charset="0"/>
              <a:cs typeface="+mn-cs"/>
            </a:endParaRPr>
          </a:p>
        </p:txBody>
      </p:sp>
      <p:sp>
        <p:nvSpPr>
          <p:cNvPr id="41987" name="Text Box 1"/>
          <p:cNvSpPr txBox="1">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41988" name="Text Box 2"/>
          <p:cNvSpPr txBox="1">
            <a:spLocks noGrp="1" noChangeArrowheads="1"/>
          </p:cNvSpPr>
          <p:nvPr>
            <p:ph type="body" idx="1"/>
          </p:nvPr>
        </p:nvSpPr>
        <p:spPr>
          <a:xfrm>
            <a:off x="0" y="0"/>
            <a:ext cx="1588" cy="1588"/>
          </a:xfrm>
          <a:noFill/>
          <a:ln>
            <a:solidFill>
              <a:srgbClr val="000000"/>
            </a:solidFill>
          </a:ln>
          <a:extLst>
            <a:ext uri="{909E8E84-426E-40DD-AFC4-6F175D3DCCD1}">
              <a14:hiddenFill xmlns:a14="http://schemas.microsoft.com/office/drawing/2010/main">
                <a:solidFill>
                  <a:srgbClr val="FFFFFF"/>
                </a:solidFill>
              </a14:hiddenFill>
            </a:ext>
          </a:extLst>
        </p:spPr>
        <p:txBody>
          <a:bodyPr wrap="none" anchor="ctr"/>
          <a:lstStyle/>
          <a:p>
            <a:pPr eaLnBrk="1">
              <a:spcBef>
                <a:spcPct val="0"/>
              </a:spcBef>
            </a:pPr>
            <a:endParaRPr lang="fr-BE" sz="2000" smtClean="0">
              <a:latin typeface="Arial" charset="0"/>
              <a:ea typeface="Microsoft YaHei" charset="-122"/>
            </a:endParaRPr>
          </a:p>
        </p:txBody>
      </p:sp>
      <p:sp>
        <p:nvSpPr>
          <p:cNvPr id="41989" name="Text Box 3"/>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p>
            <a:pPr defTabSz="449263">
              <a:buClr>
                <a:srgbClr val="000000"/>
              </a:buClr>
              <a:buSzPct val="100000"/>
              <a:buFont typeface="Times New Roman" charset="0"/>
              <a:buNone/>
            </a:pPr>
            <a:fld id="{4D2A5743-26AA-449B-9233-9E3021CB87FF}" type="slidenum">
              <a:rPr lang="fr-BE">
                <a:solidFill>
                  <a:srgbClr val="000000"/>
                </a:solidFill>
                <a:latin typeface="Calibri" charset="0"/>
                <a:ea typeface="Microsoft YaHei" charset="-122"/>
                <a:cs typeface="+mn-cs"/>
              </a:rPr>
              <a:pPr defTabSz="449263">
                <a:buClr>
                  <a:srgbClr val="000000"/>
                </a:buClr>
                <a:buSzPct val="100000"/>
                <a:buFont typeface="Times New Roman" charset="0"/>
                <a:buNone/>
              </a:pPr>
              <a:t>39</a:t>
            </a:fld>
            <a:endParaRPr lang="fr-BE">
              <a:solidFill>
                <a:srgbClr val="000000"/>
              </a:solidFill>
              <a:latin typeface="Calibri" charset="0"/>
              <a:ea typeface="Microsoft YaHei"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6"/>
          <p:cNvSpPr txBox="1">
            <a:spLocks noGrp="1" noChangeArrowheads="1"/>
          </p:cNvSpPr>
          <p:nvPr/>
        </p:nvSpPr>
        <p:spPr bwMode="auto">
          <a:xfrm>
            <a:off x="4278313" y="10156825"/>
            <a:ext cx="32797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a:solidFill>
                  <a:schemeClr val="tx1"/>
                </a:solidFill>
                <a:latin typeface="Arial" charset="0"/>
                <a:ea typeface="Microsoft YaHei" charset="-122"/>
              </a:defRPr>
            </a:lvl1pPr>
            <a:lvl2pPr eaLnBrk="0">
              <a:tabLst>
                <a:tab pos="723900" algn="l"/>
                <a:tab pos="1447800" algn="l"/>
                <a:tab pos="2171700" algn="l"/>
                <a:tab pos="2895600" algn="l"/>
              </a:tabLst>
              <a:defRPr>
                <a:solidFill>
                  <a:schemeClr val="tx1"/>
                </a:solidFill>
                <a:latin typeface="Arial" charset="0"/>
                <a:ea typeface="Microsoft YaHei" charset="-122"/>
              </a:defRPr>
            </a:lvl2pPr>
            <a:lvl3pPr eaLnBrk="0">
              <a:tabLst>
                <a:tab pos="723900" algn="l"/>
                <a:tab pos="1447800" algn="l"/>
                <a:tab pos="2171700" algn="l"/>
                <a:tab pos="2895600" algn="l"/>
              </a:tabLst>
              <a:defRPr>
                <a:solidFill>
                  <a:schemeClr val="tx1"/>
                </a:solidFill>
                <a:latin typeface="Arial" charset="0"/>
                <a:ea typeface="Microsoft YaHei" charset="-122"/>
              </a:defRPr>
            </a:lvl3pPr>
            <a:lvl4pPr eaLnBrk="0">
              <a:tabLst>
                <a:tab pos="723900" algn="l"/>
                <a:tab pos="1447800" algn="l"/>
                <a:tab pos="2171700" algn="l"/>
                <a:tab pos="2895600" algn="l"/>
              </a:tabLst>
              <a:defRPr>
                <a:solidFill>
                  <a:schemeClr val="tx1"/>
                </a:solidFill>
                <a:latin typeface="Arial" charset="0"/>
                <a:ea typeface="Microsoft YaHei" charset="-122"/>
              </a:defRPr>
            </a:lvl4pPr>
            <a:lvl5pPr eaLnBrk="0">
              <a:tabLst>
                <a:tab pos="723900" algn="l"/>
                <a:tab pos="1447800" algn="l"/>
                <a:tab pos="2171700" algn="l"/>
                <a:tab pos="2895600" algn="l"/>
              </a:tabLst>
              <a:defRPr>
                <a:solidFill>
                  <a:schemeClr val="tx1"/>
                </a:solidFill>
                <a:latin typeface="Arial" charset="0"/>
                <a:ea typeface="Microsoft YaHei" charset="-122"/>
              </a:defRPr>
            </a:lvl5pPr>
            <a:lvl6pPr marL="25146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6pPr>
            <a:lvl7pPr marL="29718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7pPr>
            <a:lvl8pPr marL="34290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8pPr>
            <a:lvl9pPr marL="38862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9pPr>
          </a:lstStyle>
          <a:p>
            <a:pPr algn="r" defTabSz="449263" eaLnBrk="1" hangingPunct="0">
              <a:lnSpc>
                <a:spcPct val="96000"/>
              </a:lnSpc>
              <a:buClr>
                <a:srgbClr val="000000"/>
              </a:buClr>
              <a:buSzPct val="100000"/>
              <a:buFont typeface="Times New Roman" charset="0"/>
              <a:buNone/>
            </a:pPr>
            <a:fld id="{97B8C9F0-EB46-400E-8CAE-FE5C6CF68F49}" type="slidenum">
              <a:rPr lang="fr-BE" sz="1400">
                <a:solidFill>
                  <a:srgbClr val="000000"/>
                </a:solidFill>
                <a:latin typeface="Times New Roman" charset="0"/>
                <a:cs typeface="+mn-cs"/>
              </a:rPr>
              <a:pPr algn="r" defTabSz="449263" eaLnBrk="1" hangingPunct="0">
                <a:lnSpc>
                  <a:spcPct val="96000"/>
                </a:lnSpc>
                <a:buClr>
                  <a:srgbClr val="000000"/>
                </a:buClr>
                <a:buSzPct val="100000"/>
                <a:buFont typeface="Times New Roman" charset="0"/>
                <a:buNone/>
              </a:pPr>
              <a:t>40</a:t>
            </a:fld>
            <a:endParaRPr lang="fr-BE" sz="1400">
              <a:solidFill>
                <a:srgbClr val="000000"/>
              </a:solidFill>
              <a:latin typeface="Times New Roman" charset="0"/>
              <a:cs typeface="+mn-cs"/>
            </a:endParaRPr>
          </a:p>
        </p:txBody>
      </p:sp>
      <p:sp>
        <p:nvSpPr>
          <p:cNvPr id="43011" name="Text Box 1"/>
          <p:cNvSpPr txBox="1">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43012" name="Text Box 2"/>
          <p:cNvSpPr txBox="1">
            <a:spLocks noGrp="1" noChangeArrowheads="1"/>
          </p:cNvSpPr>
          <p:nvPr>
            <p:ph type="body" idx="1"/>
          </p:nvPr>
        </p:nvSpPr>
        <p:spPr>
          <a:xfrm>
            <a:off x="0" y="0"/>
            <a:ext cx="1588" cy="1588"/>
          </a:xfrm>
          <a:noFill/>
          <a:ln>
            <a:solidFill>
              <a:srgbClr val="000000"/>
            </a:solidFill>
          </a:ln>
          <a:extLst>
            <a:ext uri="{909E8E84-426E-40DD-AFC4-6F175D3DCCD1}">
              <a14:hiddenFill xmlns:a14="http://schemas.microsoft.com/office/drawing/2010/main">
                <a:solidFill>
                  <a:srgbClr val="FFFFFF"/>
                </a:solidFill>
              </a14:hiddenFill>
            </a:ext>
          </a:extLst>
        </p:spPr>
        <p:txBody>
          <a:bodyPr wrap="none" anchor="ctr"/>
          <a:lstStyle/>
          <a:p>
            <a:pPr eaLnBrk="1">
              <a:spcBef>
                <a:spcPct val="0"/>
              </a:spcBef>
            </a:pPr>
            <a:endParaRPr lang="fr-BE" sz="2000" smtClean="0">
              <a:latin typeface="Arial" charset="0"/>
              <a:ea typeface="Microsoft YaHei" charset="-122"/>
            </a:endParaRPr>
          </a:p>
        </p:txBody>
      </p:sp>
      <p:sp>
        <p:nvSpPr>
          <p:cNvPr id="43013" name="Text Box 3"/>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p>
            <a:pPr defTabSz="449263">
              <a:buClr>
                <a:srgbClr val="000000"/>
              </a:buClr>
              <a:buSzPct val="100000"/>
              <a:buFont typeface="Times New Roman" charset="0"/>
              <a:buNone/>
            </a:pPr>
            <a:fld id="{41B6CD7C-8241-4771-B7AA-5CA1417B5103}" type="slidenum">
              <a:rPr lang="fr-BE">
                <a:solidFill>
                  <a:srgbClr val="000000"/>
                </a:solidFill>
                <a:latin typeface="Calibri" charset="0"/>
                <a:ea typeface="Microsoft YaHei" charset="-122"/>
                <a:cs typeface="+mn-cs"/>
              </a:rPr>
              <a:pPr defTabSz="449263">
                <a:buClr>
                  <a:srgbClr val="000000"/>
                </a:buClr>
                <a:buSzPct val="100000"/>
                <a:buFont typeface="Times New Roman" charset="0"/>
                <a:buNone/>
              </a:pPr>
              <a:t>40</a:t>
            </a:fld>
            <a:endParaRPr lang="fr-BE">
              <a:solidFill>
                <a:srgbClr val="000000"/>
              </a:solidFill>
              <a:latin typeface="Calibri" charset="0"/>
              <a:ea typeface="Microsoft YaHei"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CF82EF2-559B-401A-8E62-46EBE4186683}" type="slidenum">
              <a:rPr lang="fr-BE">
                <a:solidFill>
                  <a:prstClr val="black"/>
                </a:solidFill>
              </a:rPr>
              <a:pPr>
                <a:defRPr/>
              </a:pPr>
              <a:t>42</a:t>
            </a:fld>
            <a:endParaRPr lang="fr-BE">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Majoritatea</a:t>
            </a:r>
            <a:r>
              <a:rPr lang="en-US" dirty="0" smtClean="0"/>
              <a:t> </a:t>
            </a:r>
            <a:r>
              <a:rPr lang="en-US" dirty="0" err="1" smtClean="0"/>
              <a:t>oraselor</a:t>
            </a:r>
            <a:r>
              <a:rPr lang="en-US" dirty="0" smtClean="0"/>
              <a:t>,</a:t>
            </a:r>
            <a:r>
              <a:rPr lang="en-US" baseline="0" dirty="0" smtClean="0"/>
              <a:t> in general de rang II </a:t>
            </a:r>
            <a:r>
              <a:rPr lang="en-US" baseline="0" dirty="0" err="1" smtClean="0"/>
              <a:t>si</a:t>
            </a:r>
            <a:r>
              <a:rPr lang="en-US" baseline="0" dirty="0" smtClean="0"/>
              <a:t> </a:t>
            </a:r>
            <a:r>
              <a:rPr lang="en-US" baseline="0" dirty="0" err="1" smtClean="0"/>
              <a:t>mai</a:t>
            </a:r>
            <a:r>
              <a:rPr lang="en-US" baseline="0" dirty="0" smtClean="0"/>
              <a:t> </a:t>
            </a:r>
            <a:r>
              <a:rPr lang="en-US" baseline="0" dirty="0" err="1" smtClean="0"/>
              <a:t>mic</a:t>
            </a:r>
            <a:r>
              <a:rPr lang="en-US" baseline="0" dirty="0" smtClean="0"/>
              <a:t>, au o </a:t>
            </a:r>
            <a:r>
              <a:rPr lang="en-US" baseline="0" dirty="0" err="1" smtClean="0"/>
              <a:t>forta</a:t>
            </a:r>
            <a:r>
              <a:rPr lang="en-US" baseline="0" dirty="0" smtClean="0"/>
              <a:t> </a:t>
            </a:r>
            <a:r>
              <a:rPr lang="en-US" baseline="0" dirty="0" err="1" smtClean="0"/>
              <a:t>economica</a:t>
            </a:r>
            <a:r>
              <a:rPr lang="en-US" baseline="0" dirty="0" smtClean="0"/>
              <a:t> </a:t>
            </a:r>
            <a:r>
              <a:rPr lang="en-US" baseline="0" dirty="0" err="1" smtClean="0"/>
              <a:t>redusa</a:t>
            </a:r>
            <a:r>
              <a:rPr lang="en-US" baseline="0" dirty="0" smtClean="0"/>
              <a:t>, </a:t>
            </a:r>
            <a:r>
              <a:rPr lang="en-US" baseline="0" dirty="0" err="1" smtClean="0"/>
              <a:t>ceea</a:t>
            </a:r>
            <a:r>
              <a:rPr lang="en-US" baseline="0" dirty="0" smtClean="0"/>
              <a:t> </a:t>
            </a:r>
            <a:r>
              <a:rPr lang="en-US" baseline="0" dirty="0" err="1" smtClean="0"/>
              <a:t>ce</a:t>
            </a:r>
            <a:r>
              <a:rPr lang="en-US" baseline="0" dirty="0" smtClean="0"/>
              <a:t> </a:t>
            </a:r>
            <a:r>
              <a:rPr lang="en-US" baseline="0" dirty="0" err="1" smtClean="0"/>
              <a:t>sugereaza</a:t>
            </a:r>
            <a:r>
              <a:rPr lang="en-US" baseline="0" dirty="0" smtClean="0"/>
              <a:t> </a:t>
            </a:r>
            <a:r>
              <a:rPr lang="en-US" baseline="0" dirty="0" err="1" smtClean="0"/>
              <a:t>cresterea</a:t>
            </a:r>
            <a:r>
              <a:rPr lang="en-US" baseline="0" dirty="0" smtClean="0"/>
              <a:t> </a:t>
            </a:r>
            <a:r>
              <a:rPr lang="en-US" baseline="0" dirty="0" err="1" smtClean="0"/>
              <a:t>rolului</a:t>
            </a:r>
            <a:r>
              <a:rPr lang="en-US" baseline="0" dirty="0" smtClean="0"/>
              <a:t> </a:t>
            </a:r>
            <a:r>
              <a:rPr lang="en-US" baseline="0" dirty="0" err="1" smtClean="0"/>
              <a:t>oraselor</a:t>
            </a:r>
            <a:r>
              <a:rPr lang="en-US" baseline="0" dirty="0" smtClean="0"/>
              <a:t> de </a:t>
            </a:r>
            <a:r>
              <a:rPr lang="en-US" baseline="0" dirty="0" err="1" smtClean="0"/>
              <a:t>categoria</a:t>
            </a:r>
            <a:r>
              <a:rPr lang="en-US" baseline="0" dirty="0" smtClean="0"/>
              <a:t> I (</a:t>
            </a:r>
            <a:r>
              <a:rPr lang="en-US" baseline="0" dirty="0" err="1" smtClean="0"/>
              <a:t>municipii</a:t>
            </a:r>
            <a:r>
              <a:rPr lang="en-US" baseline="0" dirty="0" smtClean="0"/>
              <a:t> de </a:t>
            </a:r>
            <a:r>
              <a:rPr lang="en-US" baseline="0" dirty="0" err="1" smtClean="0"/>
              <a:t>importanta</a:t>
            </a:r>
            <a:r>
              <a:rPr lang="en-US" baseline="0" dirty="0" smtClean="0"/>
              <a:t> </a:t>
            </a:r>
            <a:r>
              <a:rPr lang="en-US" baseline="0" dirty="0" err="1" smtClean="0"/>
              <a:t>nationala</a:t>
            </a:r>
            <a:r>
              <a:rPr lang="en-US" baseline="0" dirty="0" smtClean="0"/>
              <a:t> cu </a:t>
            </a:r>
            <a:r>
              <a:rPr lang="en-US" baseline="0" dirty="0" err="1" smtClean="0"/>
              <a:t>influenta</a:t>
            </a:r>
            <a:r>
              <a:rPr lang="en-US" baseline="0" dirty="0" smtClean="0"/>
              <a:t> </a:t>
            </a:r>
            <a:r>
              <a:rPr lang="en-US" baseline="0" dirty="0" err="1" smtClean="0"/>
              <a:t>potentiala</a:t>
            </a:r>
            <a:r>
              <a:rPr lang="en-US" baseline="0" dirty="0" smtClean="0"/>
              <a:t> la </a:t>
            </a:r>
            <a:r>
              <a:rPr lang="en-US" baseline="0" dirty="0" err="1" smtClean="0"/>
              <a:t>nivel</a:t>
            </a:r>
            <a:r>
              <a:rPr lang="en-US" baseline="0" dirty="0" smtClean="0"/>
              <a:t> </a:t>
            </a:r>
            <a:r>
              <a:rPr lang="en-US" baseline="0" dirty="0" err="1" smtClean="0"/>
              <a:t>european</a:t>
            </a:r>
            <a:r>
              <a:rPr lang="en-US" baseline="0" dirty="0" smtClean="0"/>
              <a:t>). </a:t>
            </a:r>
            <a:r>
              <a:rPr lang="en-US" baseline="0" dirty="0" err="1" smtClean="0"/>
              <a:t>Orasele</a:t>
            </a:r>
            <a:r>
              <a:rPr lang="en-US" baseline="0" dirty="0" smtClean="0"/>
              <a:t> </a:t>
            </a:r>
            <a:r>
              <a:rPr lang="en-US" baseline="0" dirty="0" err="1" smtClean="0"/>
              <a:t>mici</a:t>
            </a:r>
            <a:r>
              <a:rPr lang="en-US" baseline="0" dirty="0" smtClean="0"/>
              <a:t> </a:t>
            </a:r>
            <a:r>
              <a:rPr lang="en-US" baseline="0" dirty="0" err="1" smtClean="0"/>
              <a:t>si</a:t>
            </a:r>
            <a:r>
              <a:rPr lang="en-US" baseline="0" dirty="0" smtClean="0"/>
              <a:t> </a:t>
            </a:r>
            <a:r>
              <a:rPr lang="en-US" baseline="0" dirty="0" err="1" smtClean="0"/>
              <a:t>mijlocii</a:t>
            </a:r>
            <a:r>
              <a:rPr lang="en-US" baseline="0" dirty="0" smtClean="0"/>
              <a:t> </a:t>
            </a:r>
            <a:r>
              <a:rPr lang="en-US" baseline="0" dirty="0" err="1" smtClean="0"/>
              <a:t>stagneaza</a:t>
            </a:r>
            <a:r>
              <a:rPr lang="en-US" baseline="0" dirty="0" smtClean="0"/>
              <a:t> </a:t>
            </a:r>
            <a:r>
              <a:rPr lang="en-US" baseline="0" dirty="0" err="1" smtClean="0"/>
              <a:t>iar</a:t>
            </a:r>
            <a:r>
              <a:rPr lang="en-US" baseline="0" dirty="0" smtClean="0"/>
              <a:t> </a:t>
            </a:r>
            <a:r>
              <a:rPr lang="en-US" baseline="0" dirty="0" err="1" smtClean="0"/>
              <a:t>accesibilitatea</a:t>
            </a:r>
            <a:r>
              <a:rPr lang="en-US" baseline="0" dirty="0" smtClean="0"/>
              <a:t> </a:t>
            </a:r>
            <a:r>
              <a:rPr lang="en-US" baseline="0" dirty="0" err="1" smtClean="0"/>
              <a:t>mult</a:t>
            </a:r>
            <a:r>
              <a:rPr lang="en-US" baseline="0" dirty="0" smtClean="0"/>
              <a:t> </a:t>
            </a:r>
            <a:r>
              <a:rPr lang="en-US" baseline="0" dirty="0" err="1" smtClean="0"/>
              <a:t>mai</a:t>
            </a:r>
            <a:r>
              <a:rPr lang="en-US" baseline="0" dirty="0" smtClean="0"/>
              <a:t> </a:t>
            </a:r>
            <a:r>
              <a:rPr lang="en-US" baseline="0" dirty="0" err="1" smtClean="0"/>
              <a:t>redusa</a:t>
            </a:r>
            <a:r>
              <a:rPr lang="en-US" baseline="0" dirty="0" smtClean="0"/>
              <a:t> reduce </a:t>
            </a:r>
            <a:r>
              <a:rPr lang="en-US" baseline="0" dirty="0" err="1" smtClean="0"/>
              <a:t>si</a:t>
            </a:r>
            <a:r>
              <a:rPr lang="en-US" baseline="0" dirty="0" smtClean="0"/>
              <a:t> </a:t>
            </a:r>
            <a:r>
              <a:rPr lang="en-US" baseline="0" dirty="0" err="1" smtClean="0"/>
              <a:t>mai</a:t>
            </a:r>
            <a:r>
              <a:rPr lang="en-US" baseline="0" dirty="0" smtClean="0"/>
              <a:t> </a:t>
            </a:r>
            <a:r>
              <a:rPr lang="en-US" baseline="0" dirty="0" err="1" smtClean="0"/>
              <a:t>mult</a:t>
            </a:r>
            <a:r>
              <a:rPr lang="en-US" baseline="0" dirty="0" smtClean="0"/>
              <a:t> </a:t>
            </a:r>
            <a:r>
              <a:rPr lang="en-US" baseline="0" dirty="0" err="1" smtClean="0"/>
              <a:t>sansele</a:t>
            </a:r>
            <a:r>
              <a:rPr lang="en-US" baseline="0" dirty="0" smtClean="0"/>
              <a:t> </a:t>
            </a:r>
            <a:r>
              <a:rPr lang="en-US" baseline="0" dirty="0" err="1" smtClean="0"/>
              <a:t>acestora</a:t>
            </a:r>
            <a:r>
              <a:rPr lang="en-US" baseline="0" dirty="0" smtClean="0"/>
              <a:t> de a-</a:t>
            </a:r>
            <a:r>
              <a:rPr lang="en-US" baseline="0" dirty="0" err="1" smtClean="0"/>
              <a:t>si</a:t>
            </a:r>
            <a:r>
              <a:rPr lang="en-US" baseline="0" dirty="0" smtClean="0"/>
              <a:t> </a:t>
            </a:r>
            <a:r>
              <a:rPr lang="en-US" baseline="0" dirty="0" err="1" smtClean="0"/>
              <a:t>dezvolta</a:t>
            </a:r>
            <a:r>
              <a:rPr lang="en-US" baseline="0" dirty="0" smtClean="0"/>
              <a:t> un </a:t>
            </a:r>
            <a:r>
              <a:rPr lang="en-US" baseline="0" dirty="0" err="1" smtClean="0"/>
              <a:t>rol</a:t>
            </a:r>
            <a:r>
              <a:rPr lang="en-US" baseline="0" dirty="0" smtClean="0"/>
              <a:t> </a:t>
            </a:r>
            <a:r>
              <a:rPr lang="en-US" baseline="0" dirty="0" err="1" smtClean="0"/>
              <a:t>teritorial</a:t>
            </a:r>
            <a:r>
              <a:rPr lang="en-US" baseline="0" dirty="0" smtClean="0"/>
              <a:t>. </a:t>
            </a:r>
          </a:p>
          <a:p>
            <a:endParaRPr lang="en-US" baseline="0" dirty="0" smtClean="0"/>
          </a:p>
          <a:p>
            <a:endParaRPr lang="ro-RO" dirty="0"/>
          </a:p>
        </p:txBody>
      </p:sp>
      <p:sp>
        <p:nvSpPr>
          <p:cNvPr id="4" name="Slide Number Placeholder 3"/>
          <p:cNvSpPr>
            <a:spLocks noGrp="1"/>
          </p:cNvSpPr>
          <p:nvPr>
            <p:ph type="sldNum" sz="quarter" idx="10"/>
          </p:nvPr>
        </p:nvSpPr>
        <p:spPr/>
        <p:txBody>
          <a:bodyPr/>
          <a:lstStyle/>
          <a:p>
            <a:fld id="{6ACCB7B9-F45E-4F1D-82D3-453EC449E854}" type="slidenum">
              <a:rPr lang="ro-RO" smtClean="0">
                <a:solidFill>
                  <a:prstClr val="black"/>
                </a:solidFill>
              </a:rPr>
              <a:pPr/>
              <a:t>14</a:t>
            </a:fld>
            <a:endParaRPr lang="ro-RO">
              <a:solidFill>
                <a:prstClr val="black"/>
              </a:solidFill>
            </a:endParaRPr>
          </a:p>
        </p:txBody>
      </p:sp>
    </p:spTree>
    <p:extLst>
      <p:ext uri="{BB962C8B-B14F-4D97-AF65-F5344CB8AC3E}">
        <p14:creationId xmlns:p14="http://schemas.microsoft.com/office/powerpoint/2010/main" val="33646637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Tahoma" pitchFamily="34" charset="0"/>
                <a:ea typeface="MS PGothic" pitchFamily="34" charset="-128"/>
              </a:defRPr>
            </a:lvl1pPr>
            <a:lvl2pPr marL="742950" indent="-285750" eaLnBrk="0" hangingPunct="0">
              <a:defRPr sz="2200">
                <a:solidFill>
                  <a:schemeClr val="tx1"/>
                </a:solidFill>
                <a:latin typeface="Tahoma" pitchFamily="34" charset="0"/>
                <a:ea typeface="MS PGothic" pitchFamily="34" charset="-128"/>
              </a:defRPr>
            </a:lvl2pPr>
            <a:lvl3pPr marL="1143000" indent="-228600" eaLnBrk="0" hangingPunct="0">
              <a:defRPr sz="2200">
                <a:solidFill>
                  <a:schemeClr val="tx1"/>
                </a:solidFill>
                <a:latin typeface="Tahoma" pitchFamily="34" charset="0"/>
                <a:ea typeface="MS PGothic" pitchFamily="34" charset="-128"/>
              </a:defRPr>
            </a:lvl3pPr>
            <a:lvl4pPr marL="1600200" indent="-228600" eaLnBrk="0" hangingPunct="0">
              <a:defRPr sz="2200">
                <a:solidFill>
                  <a:schemeClr val="tx1"/>
                </a:solidFill>
                <a:latin typeface="Tahoma" pitchFamily="34" charset="0"/>
                <a:ea typeface="MS PGothic" pitchFamily="34" charset="-128"/>
              </a:defRPr>
            </a:lvl4pPr>
            <a:lvl5pPr marL="2057400" indent="-228600" eaLnBrk="0" hangingPunct="0">
              <a:defRPr sz="22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2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2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2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200">
                <a:solidFill>
                  <a:schemeClr val="tx1"/>
                </a:solidFill>
                <a:latin typeface="Tahoma" pitchFamily="34" charset="0"/>
                <a:ea typeface="MS PGothic" pitchFamily="34" charset="-128"/>
              </a:defRPr>
            </a:lvl9pPr>
          </a:lstStyle>
          <a:p>
            <a:fld id="{893D8BB5-5AB0-48E4-97F6-DBBB26E2C270}" type="slidenum">
              <a:rPr lang="en-US" sz="1200">
                <a:solidFill>
                  <a:prstClr val="black"/>
                </a:solidFill>
                <a:latin typeface="Times" pitchFamily="18" charset="0"/>
              </a:rPr>
              <a:pPr/>
              <a:t>53</a:t>
            </a:fld>
            <a:endParaRPr lang="en-US" sz="1200">
              <a:solidFill>
                <a:prstClr val="black"/>
              </a:solidFill>
              <a:latin typeface="Times"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Tahoma" pitchFamily="34" charset="0"/>
                <a:ea typeface="MS PGothic" pitchFamily="34" charset="-128"/>
              </a:defRPr>
            </a:lvl1pPr>
            <a:lvl2pPr marL="742950" indent="-285750" eaLnBrk="0" hangingPunct="0">
              <a:defRPr sz="2200">
                <a:solidFill>
                  <a:schemeClr val="tx1"/>
                </a:solidFill>
                <a:latin typeface="Tahoma" pitchFamily="34" charset="0"/>
                <a:ea typeface="MS PGothic" pitchFamily="34" charset="-128"/>
              </a:defRPr>
            </a:lvl2pPr>
            <a:lvl3pPr marL="1143000" indent="-228600" eaLnBrk="0" hangingPunct="0">
              <a:defRPr sz="2200">
                <a:solidFill>
                  <a:schemeClr val="tx1"/>
                </a:solidFill>
                <a:latin typeface="Tahoma" pitchFamily="34" charset="0"/>
                <a:ea typeface="MS PGothic" pitchFamily="34" charset="-128"/>
              </a:defRPr>
            </a:lvl3pPr>
            <a:lvl4pPr marL="1600200" indent="-228600" eaLnBrk="0" hangingPunct="0">
              <a:defRPr sz="2200">
                <a:solidFill>
                  <a:schemeClr val="tx1"/>
                </a:solidFill>
                <a:latin typeface="Tahoma" pitchFamily="34" charset="0"/>
                <a:ea typeface="MS PGothic" pitchFamily="34" charset="-128"/>
              </a:defRPr>
            </a:lvl4pPr>
            <a:lvl5pPr marL="2057400" indent="-228600" eaLnBrk="0" hangingPunct="0">
              <a:defRPr sz="22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2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2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2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200">
                <a:solidFill>
                  <a:schemeClr val="tx1"/>
                </a:solidFill>
                <a:latin typeface="Tahoma" pitchFamily="34" charset="0"/>
                <a:ea typeface="MS PGothic" pitchFamily="34" charset="-128"/>
              </a:defRPr>
            </a:lvl9pPr>
          </a:lstStyle>
          <a:p>
            <a:fld id="{6EE3A95C-D23B-463B-AA67-23B1E05C047E}" type="slidenum">
              <a:rPr lang="en-US" sz="1200">
                <a:solidFill>
                  <a:prstClr val="black"/>
                </a:solidFill>
                <a:latin typeface="Times" pitchFamily="18" charset="0"/>
              </a:rPr>
              <a:pPr/>
              <a:t>56</a:t>
            </a:fld>
            <a:endParaRPr lang="en-US" sz="1200">
              <a:solidFill>
                <a:prstClr val="black"/>
              </a:solidFill>
              <a:latin typeface="Times"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Tahoma" pitchFamily="34" charset="0"/>
                <a:ea typeface="MS PGothic" pitchFamily="34" charset="-128"/>
              </a:defRPr>
            </a:lvl1pPr>
            <a:lvl2pPr marL="742950" indent="-285750" eaLnBrk="0" hangingPunct="0">
              <a:defRPr sz="2200">
                <a:solidFill>
                  <a:schemeClr val="tx1"/>
                </a:solidFill>
                <a:latin typeface="Tahoma" pitchFamily="34" charset="0"/>
                <a:ea typeface="MS PGothic" pitchFamily="34" charset="-128"/>
              </a:defRPr>
            </a:lvl2pPr>
            <a:lvl3pPr marL="1143000" indent="-228600" eaLnBrk="0" hangingPunct="0">
              <a:defRPr sz="2200">
                <a:solidFill>
                  <a:schemeClr val="tx1"/>
                </a:solidFill>
                <a:latin typeface="Tahoma" pitchFamily="34" charset="0"/>
                <a:ea typeface="MS PGothic" pitchFamily="34" charset="-128"/>
              </a:defRPr>
            </a:lvl3pPr>
            <a:lvl4pPr marL="1600200" indent="-228600" eaLnBrk="0" hangingPunct="0">
              <a:defRPr sz="2200">
                <a:solidFill>
                  <a:schemeClr val="tx1"/>
                </a:solidFill>
                <a:latin typeface="Tahoma" pitchFamily="34" charset="0"/>
                <a:ea typeface="MS PGothic" pitchFamily="34" charset="-128"/>
              </a:defRPr>
            </a:lvl4pPr>
            <a:lvl5pPr marL="2057400" indent="-228600" eaLnBrk="0" hangingPunct="0">
              <a:defRPr sz="22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2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2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2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200">
                <a:solidFill>
                  <a:schemeClr val="tx1"/>
                </a:solidFill>
                <a:latin typeface="Tahoma" pitchFamily="34" charset="0"/>
                <a:ea typeface="MS PGothic" pitchFamily="34" charset="-128"/>
              </a:defRPr>
            </a:lvl9pPr>
          </a:lstStyle>
          <a:p>
            <a:fld id="{89AC56E4-FBD2-4907-9196-804E23DCB862}" type="slidenum">
              <a:rPr lang="en-US" sz="1200">
                <a:solidFill>
                  <a:prstClr val="black"/>
                </a:solidFill>
                <a:latin typeface="Times" pitchFamily="18" charset="0"/>
              </a:rPr>
              <a:pPr/>
              <a:t>59</a:t>
            </a:fld>
            <a:endParaRPr lang="en-US" sz="1200">
              <a:solidFill>
                <a:prstClr val="black"/>
              </a:solidFill>
              <a:latin typeface="Times"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685800" y="4343985"/>
            <a:ext cx="5486400" cy="41145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Tahoma" pitchFamily="34" charset="0"/>
                <a:ea typeface="MS PGothic" pitchFamily="34" charset="-128"/>
              </a:defRPr>
            </a:lvl1pPr>
            <a:lvl2pPr marL="742950" indent="-285750" eaLnBrk="0" hangingPunct="0">
              <a:defRPr sz="2200">
                <a:solidFill>
                  <a:schemeClr val="tx1"/>
                </a:solidFill>
                <a:latin typeface="Tahoma" pitchFamily="34" charset="0"/>
                <a:ea typeface="MS PGothic" pitchFamily="34" charset="-128"/>
              </a:defRPr>
            </a:lvl2pPr>
            <a:lvl3pPr marL="1143000" indent="-228600" eaLnBrk="0" hangingPunct="0">
              <a:defRPr sz="2200">
                <a:solidFill>
                  <a:schemeClr val="tx1"/>
                </a:solidFill>
                <a:latin typeface="Tahoma" pitchFamily="34" charset="0"/>
                <a:ea typeface="MS PGothic" pitchFamily="34" charset="-128"/>
              </a:defRPr>
            </a:lvl3pPr>
            <a:lvl4pPr marL="1600200" indent="-228600" eaLnBrk="0" hangingPunct="0">
              <a:defRPr sz="2200">
                <a:solidFill>
                  <a:schemeClr val="tx1"/>
                </a:solidFill>
                <a:latin typeface="Tahoma" pitchFamily="34" charset="0"/>
                <a:ea typeface="MS PGothic" pitchFamily="34" charset="-128"/>
              </a:defRPr>
            </a:lvl4pPr>
            <a:lvl5pPr marL="2057400" indent="-228600" eaLnBrk="0" hangingPunct="0">
              <a:defRPr sz="22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2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2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2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200">
                <a:solidFill>
                  <a:schemeClr val="tx1"/>
                </a:solidFill>
                <a:latin typeface="Tahoma" pitchFamily="34" charset="0"/>
                <a:ea typeface="MS PGothic" pitchFamily="34" charset="-128"/>
              </a:defRPr>
            </a:lvl9pPr>
          </a:lstStyle>
          <a:p>
            <a:fld id="{BE28D3F3-2629-4ECE-8B2A-C4F814F27B6D}" type="slidenum">
              <a:rPr lang="en-US" sz="1200">
                <a:solidFill>
                  <a:prstClr val="black"/>
                </a:solidFill>
                <a:latin typeface="Times" pitchFamily="18" charset="0"/>
              </a:rPr>
              <a:pPr/>
              <a:t>60</a:t>
            </a:fld>
            <a:endParaRPr lang="en-US" sz="1200">
              <a:solidFill>
                <a:prstClr val="black"/>
              </a:solidFill>
              <a:latin typeface="Times"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Tahoma" pitchFamily="34" charset="0"/>
                <a:ea typeface="MS PGothic" pitchFamily="34" charset="-128"/>
              </a:defRPr>
            </a:lvl1pPr>
            <a:lvl2pPr marL="742950" indent="-285750" eaLnBrk="0" hangingPunct="0">
              <a:defRPr sz="2200">
                <a:solidFill>
                  <a:schemeClr val="tx1"/>
                </a:solidFill>
                <a:latin typeface="Tahoma" pitchFamily="34" charset="0"/>
                <a:ea typeface="MS PGothic" pitchFamily="34" charset="-128"/>
              </a:defRPr>
            </a:lvl2pPr>
            <a:lvl3pPr marL="1143000" indent="-228600" eaLnBrk="0" hangingPunct="0">
              <a:defRPr sz="2200">
                <a:solidFill>
                  <a:schemeClr val="tx1"/>
                </a:solidFill>
                <a:latin typeface="Tahoma" pitchFamily="34" charset="0"/>
                <a:ea typeface="MS PGothic" pitchFamily="34" charset="-128"/>
              </a:defRPr>
            </a:lvl3pPr>
            <a:lvl4pPr marL="1600200" indent="-228600" eaLnBrk="0" hangingPunct="0">
              <a:defRPr sz="2200">
                <a:solidFill>
                  <a:schemeClr val="tx1"/>
                </a:solidFill>
                <a:latin typeface="Tahoma" pitchFamily="34" charset="0"/>
                <a:ea typeface="MS PGothic" pitchFamily="34" charset="-128"/>
              </a:defRPr>
            </a:lvl4pPr>
            <a:lvl5pPr marL="2057400" indent="-228600" eaLnBrk="0" hangingPunct="0">
              <a:defRPr sz="22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2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2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2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200">
                <a:solidFill>
                  <a:schemeClr val="tx1"/>
                </a:solidFill>
                <a:latin typeface="Tahoma" pitchFamily="34" charset="0"/>
                <a:ea typeface="MS PGothic" pitchFamily="34" charset="-128"/>
              </a:defRPr>
            </a:lvl9pPr>
          </a:lstStyle>
          <a:p>
            <a:fld id="{13CE689F-3DEC-4EBB-B6FC-6F66DA83A454}" type="slidenum">
              <a:rPr lang="en-US" sz="1200">
                <a:solidFill>
                  <a:prstClr val="black"/>
                </a:solidFill>
                <a:latin typeface="Times" pitchFamily="18" charset="0"/>
              </a:rPr>
              <a:pPr/>
              <a:t>62</a:t>
            </a:fld>
            <a:endParaRPr lang="en-US" sz="1200">
              <a:solidFill>
                <a:prstClr val="black"/>
              </a:solidFill>
              <a:latin typeface="Times"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Tahoma" pitchFamily="34" charset="0"/>
                <a:ea typeface="MS PGothic" pitchFamily="34" charset="-128"/>
              </a:defRPr>
            </a:lvl1pPr>
            <a:lvl2pPr marL="742950" indent="-285750" eaLnBrk="0" hangingPunct="0">
              <a:defRPr sz="2200">
                <a:solidFill>
                  <a:schemeClr val="tx1"/>
                </a:solidFill>
                <a:latin typeface="Tahoma" pitchFamily="34" charset="0"/>
                <a:ea typeface="MS PGothic" pitchFamily="34" charset="-128"/>
              </a:defRPr>
            </a:lvl2pPr>
            <a:lvl3pPr marL="1143000" indent="-228600" eaLnBrk="0" hangingPunct="0">
              <a:defRPr sz="2200">
                <a:solidFill>
                  <a:schemeClr val="tx1"/>
                </a:solidFill>
                <a:latin typeface="Tahoma" pitchFamily="34" charset="0"/>
                <a:ea typeface="MS PGothic" pitchFamily="34" charset="-128"/>
              </a:defRPr>
            </a:lvl3pPr>
            <a:lvl4pPr marL="1600200" indent="-228600" eaLnBrk="0" hangingPunct="0">
              <a:defRPr sz="2200">
                <a:solidFill>
                  <a:schemeClr val="tx1"/>
                </a:solidFill>
                <a:latin typeface="Tahoma" pitchFamily="34" charset="0"/>
                <a:ea typeface="MS PGothic" pitchFamily="34" charset="-128"/>
              </a:defRPr>
            </a:lvl4pPr>
            <a:lvl5pPr marL="2057400" indent="-228600" eaLnBrk="0" hangingPunct="0">
              <a:defRPr sz="22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2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2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2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200">
                <a:solidFill>
                  <a:schemeClr val="tx1"/>
                </a:solidFill>
                <a:latin typeface="Tahoma" pitchFamily="34" charset="0"/>
                <a:ea typeface="MS PGothic" pitchFamily="34" charset="-128"/>
              </a:defRPr>
            </a:lvl9pPr>
          </a:lstStyle>
          <a:p>
            <a:fld id="{1BA9E944-DDA8-405B-AD75-3C69661F2395}" type="slidenum">
              <a:rPr lang="en-US" sz="1200">
                <a:solidFill>
                  <a:prstClr val="black"/>
                </a:solidFill>
                <a:latin typeface="Times" pitchFamily="18" charset="0"/>
              </a:rPr>
              <a:pPr/>
              <a:t>63</a:t>
            </a:fld>
            <a:endParaRPr lang="en-US" sz="1200">
              <a:solidFill>
                <a:prstClr val="black"/>
              </a:solidFill>
              <a:latin typeface="Times"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Tahoma" pitchFamily="34" charset="0"/>
                <a:ea typeface="MS PGothic" pitchFamily="34" charset="-128"/>
              </a:defRPr>
            </a:lvl1pPr>
            <a:lvl2pPr marL="742950" indent="-285750" eaLnBrk="0" hangingPunct="0">
              <a:defRPr sz="2200">
                <a:solidFill>
                  <a:schemeClr val="tx1"/>
                </a:solidFill>
                <a:latin typeface="Tahoma" pitchFamily="34" charset="0"/>
                <a:ea typeface="MS PGothic" pitchFamily="34" charset="-128"/>
              </a:defRPr>
            </a:lvl2pPr>
            <a:lvl3pPr marL="1143000" indent="-228600" eaLnBrk="0" hangingPunct="0">
              <a:defRPr sz="2200">
                <a:solidFill>
                  <a:schemeClr val="tx1"/>
                </a:solidFill>
                <a:latin typeface="Tahoma" pitchFamily="34" charset="0"/>
                <a:ea typeface="MS PGothic" pitchFamily="34" charset="-128"/>
              </a:defRPr>
            </a:lvl3pPr>
            <a:lvl4pPr marL="1600200" indent="-228600" eaLnBrk="0" hangingPunct="0">
              <a:defRPr sz="2200">
                <a:solidFill>
                  <a:schemeClr val="tx1"/>
                </a:solidFill>
                <a:latin typeface="Tahoma" pitchFamily="34" charset="0"/>
                <a:ea typeface="MS PGothic" pitchFamily="34" charset="-128"/>
              </a:defRPr>
            </a:lvl4pPr>
            <a:lvl5pPr marL="2057400" indent="-228600" eaLnBrk="0" hangingPunct="0">
              <a:defRPr sz="22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2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2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2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200">
                <a:solidFill>
                  <a:schemeClr val="tx1"/>
                </a:solidFill>
                <a:latin typeface="Tahoma" pitchFamily="34" charset="0"/>
                <a:ea typeface="MS PGothic" pitchFamily="34" charset="-128"/>
              </a:defRPr>
            </a:lvl9pPr>
          </a:lstStyle>
          <a:p>
            <a:fld id="{99286571-E584-4C32-B11F-470384ABE7B9}" type="slidenum">
              <a:rPr lang="en-US" sz="1200">
                <a:solidFill>
                  <a:prstClr val="black"/>
                </a:solidFill>
                <a:latin typeface="Times" pitchFamily="18" charset="0"/>
              </a:rPr>
              <a:pPr/>
              <a:t>71</a:t>
            </a:fld>
            <a:endParaRPr lang="en-US" sz="1200">
              <a:solidFill>
                <a:prstClr val="black"/>
              </a:solidFill>
              <a:latin typeface="Times"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Tahoma" pitchFamily="34" charset="0"/>
                <a:ea typeface="MS PGothic" pitchFamily="34" charset="-128"/>
              </a:defRPr>
            </a:lvl1pPr>
            <a:lvl2pPr marL="742950" indent="-285750" eaLnBrk="0" hangingPunct="0">
              <a:defRPr sz="2200">
                <a:solidFill>
                  <a:schemeClr val="tx1"/>
                </a:solidFill>
                <a:latin typeface="Tahoma" pitchFamily="34" charset="0"/>
                <a:ea typeface="MS PGothic" pitchFamily="34" charset="-128"/>
              </a:defRPr>
            </a:lvl2pPr>
            <a:lvl3pPr marL="1143000" indent="-228600" eaLnBrk="0" hangingPunct="0">
              <a:defRPr sz="2200">
                <a:solidFill>
                  <a:schemeClr val="tx1"/>
                </a:solidFill>
                <a:latin typeface="Tahoma" pitchFamily="34" charset="0"/>
                <a:ea typeface="MS PGothic" pitchFamily="34" charset="-128"/>
              </a:defRPr>
            </a:lvl3pPr>
            <a:lvl4pPr marL="1600200" indent="-228600" eaLnBrk="0" hangingPunct="0">
              <a:defRPr sz="2200">
                <a:solidFill>
                  <a:schemeClr val="tx1"/>
                </a:solidFill>
                <a:latin typeface="Tahoma" pitchFamily="34" charset="0"/>
                <a:ea typeface="MS PGothic" pitchFamily="34" charset="-128"/>
              </a:defRPr>
            </a:lvl4pPr>
            <a:lvl5pPr marL="2057400" indent="-228600" eaLnBrk="0" hangingPunct="0">
              <a:defRPr sz="22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2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2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2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200">
                <a:solidFill>
                  <a:schemeClr val="tx1"/>
                </a:solidFill>
                <a:latin typeface="Tahoma" pitchFamily="34" charset="0"/>
                <a:ea typeface="MS PGothic" pitchFamily="34" charset="-128"/>
              </a:defRPr>
            </a:lvl9pPr>
          </a:lstStyle>
          <a:p>
            <a:fld id="{1AE408EE-7490-4820-B303-BB3AB8B31F92}" type="slidenum">
              <a:rPr lang="en-US" sz="1200">
                <a:solidFill>
                  <a:prstClr val="black"/>
                </a:solidFill>
                <a:latin typeface="Times" pitchFamily="18" charset="0"/>
              </a:rPr>
              <a:pPr/>
              <a:t>73</a:t>
            </a:fld>
            <a:endParaRPr lang="en-US" sz="1200">
              <a:solidFill>
                <a:prstClr val="black"/>
              </a:solidFill>
              <a:latin typeface="Times"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Tahoma" pitchFamily="34" charset="0"/>
                <a:ea typeface="MS PGothic" pitchFamily="34" charset="-128"/>
              </a:defRPr>
            </a:lvl1pPr>
            <a:lvl2pPr marL="742950" indent="-285750" eaLnBrk="0" hangingPunct="0">
              <a:defRPr sz="2200">
                <a:solidFill>
                  <a:schemeClr val="tx1"/>
                </a:solidFill>
                <a:latin typeface="Tahoma" pitchFamily="34" charset="0"/>
                <a:ea typeface="MS PGothic" pitchFamily="34" charset="-128"/>
              </a:defRPr>
            </a:lvl2pPr>
            <a:lvl3pPr marL="1143000" indent="-228600" eaLnBrk="0" hangingPunct="0">
              <a:defRPr sz="2200">
                <a:solidFill>
                  <a:schemeClr val="tx1"/>
                </a:solidFill>
                <a:latin typeface="Tahoma" pitchFamily="34" charset="0"/>
                <a:ea typeface="MS PGothic" pitchFamily="34" charset="-128"/>
              </a:defRPr>
            </a:lvl3pPr>
            <a:lvl4pPr marL="1600200" indent="-228600" eaLnBrk="0" hangingPunct="0">
              <a:defRPr sz="2200">
                <a:solidFill>
                  <a:schemeClr val="tx1"/>
                </a:solidFill>
                <a:latin typeface="Tahoma" pitchFamily="34" charset="0"/>
                <a:ea typeface="MS PGothic" pitchFamily="34" charset="-128"/>
              </a:defRPr>
            </a:lvl4pPr>
            <a:lvl5pPr marL="2057400" indent="-228600" eaLnBrk="0" hangingPunct="0">
              <a:defRPr sz="22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2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2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2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200">
                <a:solidFill>
                  <a:schemeClr val="tx1"/>
                </a:solidFill>
                <a:latin typeface="Tahoma" pitchFamily="34" charset="0"/>
                <a:ea typeface="MS PGothic" pitchFamily="34" charset="-128"/>
              </a:defRPr>
            </a:lvl9pPr>
          </a:lstStyle>
          <a:p>
            <a:fld id="{0CB83E93-C958-4077-A645-80AD20F97C55}" type="slidenum">
              <a:rPr lang="en-US" sz="1200">
                <a:solidFill>
                  <a:prstClr val="black"/>
                </a:solidFill>
                <a:latin typeface="Times" pitchFamily="18" charset="0"/>
              </a:rPr>
              <a:pPr/>
              <a:t>87</a:t>
            </a:fld>
            <a:endParaRPr lang="en-US" sz="1200">
              <a:solidFill>
                <a:prstClr val="black"/>
              </a:solidFill>
              <a:latin typeface="Times"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Orasele</a:t>
            </a:r>
            <a:r>
              <a:rPr lang="en-US" dirty="0" smtClean="0"/>
              <a:t> se </a:t>
            </a:r>
            <a:r>
              <a:rPr lang="en-US" dirty="0" err="1" smtClean="0"/>
              <a:t>extind</a:t>
            </a:r>
            <a:r>
              <a:rPr lang="en-US" dirty="0" smtClean="0"/>
              <a:t>. </a:t>
            </a:r>
            <a:r>
              <a:rPr lang="en-US" dirty="0" err="1" smtClean="0"/>
              <a:t>Dincolo</a:t>
            </a:r>
            <a:r>
              <a:rPr lang="en-US" dirty="0" smtClean="0"/>
              <a:t> de </a:t>
            </a:r>
            <a:r>
              <a:rPr lang="en-US" dirty="0" err="1" smtClean="0"/>
              <a:t>limitele</a:t>
            </a:r>
            <a:r>
              <a:rPr lang="en-US" dirty="0" smtClean="0"/>
              <a:t> </a:t>
            </a:r>
            <a:r>
              <a:rPr lang="en-US" dirty="0" err="1" smtClean="0"/>
              <a:t>oraselor</a:t>
            </a:r>
            <a:r>
              <a:rPr lang="en-US" dirty="0" smtClean="0"/>
              <a:t> </a:t>
            </a:r>
            <a:r>
              <a:rPr lang="en-US" dirty="0" err="1" smtClean="0"/>
              <a:t>si</a:t>
            </a:r>
            <a:r>
              <a:rPr lang="en-US" dirty="0" smtClean="0"/>
              <a:t> ale </a:t>
            </a:r>
            <a:r>
              <a:rPr lang="en-US" dirty="0" err="1" smtClean="0"/>
              <a:t>comunelor</a:t>
            </a:r>
            <a:r>
              <a:rPr lang="en-US" dirty="0" smtClean="0"/>
              <a:t>, </a:t>
            </a:r>
            <a:r>
              <a:rPr lang="en-US" dirty="0" err="1" smtClean="0"/>
              <a:t>dupa</a:t>
            </a:r>
            <a:r>
              <a:rPr lang="en-US" dirty="0" smtClean="0"/>
              <a:t> 1990, s-a </a:t>
            </a:r>
            <a:r>
              <a:rPr lang="en-US" dirty="0" err="1" smtClean="0"/>
              <a:t>construit</a:t>
            </a:r>
            <a:r>
              <a:rPr lang="en-US" dirty="0" smtClean="0"/>
              <a:t> in </a:t>
            </a:r>
            <a:r>
              <a:rPr lang="en-US" dirty="0" err="1" smtClean="0"/>
              <a:t>ritm</a:t>
            </a:r>
            <a:r>
              <a:rPr lang="en-US" baseline="0" dirty="0" smtClean="0"/>
              <a:t> rapid </a:t>
            </a:r>
            <a:r>
              <a:rPr lang="en-US" baseline="0" dirty="0" err="1" smtClean="0"/>
              <a:t>si</a:t>
            </a:r>
            <a:r>
              <a:rPr lang="en-US" baseline="0" dirty="0" smtClean="0"/>
              <a:t> din </a:t>
            </a:r>
            <a:r>
              <a:rPr lang="en-US" baseline="0" dirty="0" err="1" smtClean="0"/>
              <a:t>fonduri</a:t>
            </a:r>
            <a:r>
              <a:rPr lang="en-US" baseline="0" dirty="0" smtClean="0"/>
              <a:t> private, </a:t>
            </a:r>
            <a:r>
              <a:rPr lang="en-US" baseline="0" dirty="0" err="1" smtClean="0"/>
              <a:t>locuinte</a:t>
            </a:r>
            <a:r>
              <a:rPr lang="en-US" baseline="0" dirty="0" smtClean="0"/>
              <a:t> </a:t>
            </a:r>
            <a:r>
              <a:rPr lang="en-US" baseline="0" dirty="0" err="1" smtClean="0"/>
              <a:t>individuale</a:t>
            </a:r>
            <a:r>
              <a:rPr lang="en-US" baseline="0" dirty="0" smtClean="0"/>
              <a:t>. Este </a:t>
            </a:r>
            <a:r>
              <a:rPr lang="en-US" baseline="0" dirty="0" err="1" smtClean="0"/>
              <a:t>vorba</a:t>
            </a:r>
            <a:r>
              <a:rPr lang="en-US" baseline="0" dirty="0" smtClean="0"/>
              <a:t> de o </a:t>
            </a:r>
            <a:r>
              <a:rPr lang="en-US" baseline="0" dirty="0" err="1" smtClean="0"/>
              <a:t>categorie</a:t>
            </a:r>
            <a:r>
              <a:rPr lang="en-US" baseline="0" dirty="0" smtClean="0"/>
              <a:t> de </a:t>
            </a:r>
            <a:r>
              <a:rPr lang="en-US" baseline="0" dirty="0" err="1" smtClean="0"/>
              <a:t>proprietari</a:t>
            </a:r>
            <a:r>
              <a:rPr lang="en-US" baseline="0" dirty="0" smtClean="0"/>
              <a:t> care </a:t>
            </a:r>
            <a:r>
              <a:rPr lang="en-US" baseline="0" dirty="0" err="1" smtClean="0"/>
              <a:t>doresc</a:t>
            </a:r>
            <a:r>
              <a:rPr lang="en-US" baseline="0" dirty="0" smtClean="0"/>
              <a:t> </a:t>
            </a:r>
            <a:r>
              <a:rPr lang="en-US" baseline="0" dirty="0" err="1" smtClean="0"/>
              <a:t>sa-si</a:t>
            </a:r>
            <a:r>
              <a:rPr lang="en-US" baseline="0" dirty="0" smtClean="0"/>
              <a:t> </a:t>
            </a:r>
            <a:r>
              <a:rPr lang="en-US" baseline="0" dirty="0" err="1" smtClean="0"/>
              <a:t>schimbe</a:t>
            </a:r>
            <a:r>
              <a:rPr lang="en-US" baseline="0" dirty="0" smtClean="0"/>
              <a:t> </a:t>
            </a:r>
            <a:r>
              <a:rPr lang="en-US" baseline="0" dirty="0" err="1" smtClean="0"/>
              <a:t>modul</a:t>
            </a:r>
            <a:r>
              <a:rPr lang="en-US" baseline="0" dirty="0" smtClean="0"/>
              <a:t> de </a:t>
            </a:r>
            <a:r>
              <a:rPr lang="en-US" baseline="0" dirty="0" err="1" smtClean="0"/>
              <a:t>viata</a:t>
            </a:r>
            <a:r>
              <a:rPr lang="en-US" baseline="0" dirty="0" smtClean="0"/>
              <a:t> din </a:t>
            </a:r>
            <a:r>
              <a:rPr lang="en-US" baseline="0" dirty="0" err="1" smtClean="0"/>
              <a:t>locuintele</a:t>
            </a:r>
            <a:r>
              <a:rPr lang="en-US" baseline="0" dirty="0" smtClean="0"/>
              <a:t> </a:t>
            </a:r>
            <a:r>
              <a:rPr lang="en-US" baseline="0" dirty="0" err="1" smtClean="0"/>
              <a:t>colective</a:t>
            </a:r>
            <a:r>
              <a:rPr lang="en-US" baseline="0" dirty="0" smtClean="0"/>
              <a:t> cu </a:t>
            </a:r>
            <a:r>
              <a:rPr lang="en-US" baseline="0" dirty="0" err="1" smtClean="0"/>
              <a:t>unul</a:t>
            </a:r>
            <a:r>
              <a:rPr lang="en-US" baseline="0" dirty="0" smtClean="0"/>
              <a:t> </a:t>
            </a:r>
            <a:r>
              <a:rPr lang="en-US" baseline="0" dirty="0" err="1" smtClean="0"/>
              <a:t>adecvat</a:t>
            </a:r>
            <a:r>
              <a:rPr lang="en-US" baseline="0" dirty="0" smtClean="0"/>
              <a:t> </a:t>
            </a:r>
            <a:r>
              <a:rPr lang="en-US" baseline="0" dirty="0" err="1" smtClean="0"/>
              <a:t>standardelor</a:t>
            </a:r>
            <a:r>
              <a:rPr lang="en-US" baseline="0" dirty="0" smtClean="0"/>
              <a:t> de </a:t>
            </a:r>
            <a:r>
              <a:rPr lang="en-US" baseline="0" dirty="0" err="1" smtClean="0"/>
              <a:t>confort</a:t>
            </a:r>
            <a:r>
              <a:rPr lang="en-US" baseline="0" dirty="0" smtClean="0"/>
              <a:t> </a:t>
            </a:r>
            <a:r>
              <a:rPr lang="en-US" baseline="0" dirty="0" err="1" smtClean="0"/>
              <a:t>si</a:t>
            </a:r>
            <a:r>
              <a:rPr lang="en-US" baseline="0" dirty="0" smtClean="0"/>
              <a:t> </a:t>
            </a:r>
            <a:r>
              <a:rPr lang="en-US" baseline="0" dirty="0" err="1" smtClean="0"/>
              <a:t>noii</a:t>
            </a:r>
            <a:r>
              <a:rPr lang="en-US" baseline="0" dirty="0" smtClean="0"/>
              <a:t> </a:t>
            </a:r>
            <a:r>
              <a:rPr lang="en-US" baseline="0" dirty="0" err="1" smtClean="0"/>
              <a:t>situatii</a:t>
            </a:r>
            <a:r>
              <a:rPr lang="en-US" baseline="0" dirty="0" smtClean="0"/>
              <a:t> </a:t>
            </a:r>
            <a:r>
              <a:rPr lang="en-US" baseline="0" dirty="0" err="1" smtClean="0"/>
              <a:t>economice</a:t>
            </a:r>
            <a:r>
              <a:rPr lang="en-US" baseline="0" dirty="0" smtClean="0"/>
              <a:t>. </a:t>
            </a:r>
            <a:r>
              <a:rPr lang="en-US" baseline="0" dirty="0" err="1" smtClean="0"/>
              <a:t>Extinderea</a:t>
            </a:r>
            <a:r>
              <a:rPr lang="en-US" baseline="0" dirty="0" smtClean="0"/>
              <a:t> se </a:t>
            </a:r>
            <a:r>
              <a:rPr lang="en-US" baseline="0" dirty="0" err="1" smtClean="0"/>
              <a:t>realizeaza</a:t>
            </a:r>
            <a:r>
              <a:rPr lang="en-US" baseline="0" dirty="0" smtClean="0"/>
              <a:t> </a:t>
            </a:r>
            <a:r>
              <a:rPr lang="en-US" baseline="0" dirty="0" err="1" smtClean="0"/>
              <a:t>prin</a:t>
            </a:r>
            <a:r>
              <a:rPr lang="en-US" baseline="0" dirty="0" smtClean="0"/>
              <a:t> </a:t>
            </a:r>
            <a:r>
              <a:rPr lang="en-US" baseline="0" dirty="0" err="1" smtClean="0"/>
              <a:t>parcelarea</a:t>
            </a:r>
            <a:r>
              <a:rPr lang="en-US" baseline="0" dirty="0" smtClean="0"/>
              <a:t> </a:t>
            </a:r>
            <a:r>
              <a:rPr lang="en-US" baseline="0" dirty="0" err="1" smtClean="0"/>
              <a:t>terenurilor</a:t>
            </a:r>
            <a:r>
              <a:rPr lang="en-US" baseline="0" dirty="0" smtClean="0"/>
              <a:t> </a:t>
            </a:r>
            <a:r>
              <a:rPr lang="en-US" baseline="0" dirty="0" err="1" smtClean="0"/>
              <a:t>agricole</a:t>
            </a:r>
            <a:r>
              <a:rPr lang="en-US" baseline="0" dirty="0" smtClean="0"/>
              <a:t>, </a:t>
            </a:r>
            <a:r>
              <a:rPr lang="en-US" baseline="0" dirty="0" err="1" smtClean="0"/>
              <a:t>iar</a:t>
            </a:r>
            <a:r>
              <a:rPr lang="en-US" baseline="0" dirty="0" smtClean="0"/>
              <a:t> </a:t>
            </a:r>
            <a:r>
              <a:rPr lang="en-US" baseline="0" dirty="0" err="1" smtClean="0"/>
              <a:t>asigurarea</a:t>
            </a:r>
            <a:r>
              <a:rPr lang="en-US" baseline="0" dirty="0" smtClean="0"/>
              <a:t> cu </a:t>
            </a:r>
            <a:r>
              <a:rPr lang="en-US" baseline="0" dirty="0" err="1" smtClean="0"/>
              <a:t>utilitati</a:t>
            </a:r>
            <a:r>
              <a:rPr lang="en-US" baseline="0" dirty="0" smtClean="0"/>
              <a:t> </a:t>
            </a:r>
            <a:r>
              <a:rPr lang="en-US" baseline="0" dirty="0" err="1" smtClean="0"/>
              <a:t>reprezinta</a:t>
            </a:r>
            <a:r>
              <a:rPr lang="en-US" baseline="0" dirty="0" smtClean="0"/>
              <a:t> </a:t>
            </a:r>
            <a:r>
              <a:rPr lang="en-US" baseline="0" dirty="0" err="1" smtClean="0"/>
              <a:t>rolul</a:t>
            </a:r>
            <a:r>
              <a:rPr lang="en-US" baseline="0" dirty="0" smtClean="0"/>
              <a:t> </a:t>
            </a:r>
            <a:r>
              <a:rPr lang="en-US" baseline="0" dirty="0" err="1" smtClean="0"/>
              <a:t>demersurilor</a:t>
            </a:r>
            <a:r>
              <a:rPr lang="en-US" baseline="0" dirty="0" smtClean="0"/>
              <a:t> </a:t>
            </a:r>
            <a:r>
              <a:rPr lang="en-US" baseline="0" dirty="0" err="1" smtClean="0"/>
              <a:t>individuale</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MEGAS – </a:t>
            </a:r>
            <a:r>
              <a:rPr lang="en-US" baseline="0" dirty="0" err="1" smtClean="0"/>
              <a:t>Bucuresti</a:t>
            </a:r>
            <a:r>
              <a:rPr lang="en-US" baseline="0" dirty="0" smtClean="0"/>
              <a:t>, Timisoara</a:t>
            </a:r>
            <a:endParaRPr lang="ro-RO" dirty="0" smtClean="0"/>
          </a:p>
        </p:txBody>
      </p:sp>
      <p:sp>
        <p:nvSpPr>
          <p:cNvPr id="4" name="Slide Number Placeholder 3"/>
          <p:cNvSpPr>
            <a:spLocks noGrp="1"/>
          </p:cNvSpPr>
          <p:nvPr>
            <p:ph type="sldNum" sz="quarter" idx="10"/>
          </p:nvPr>
        </p:nvSpPr>
        <p:spPr/>
        <p:txBody>
          <a:bodyPr/>
          <a:lstStyle/>
          <a:p>
            <a:fld id="{6ACCB7B9-F45E-4F1D-82D3-453EC449E854}" type="slidenum">
              <a:rPr lang="ro-RO" smtClean="0">
                <a:solidFill>
                  <a:prstClr val="black"/>
                </a:solidFill>
              </a:rPr>
              <a:pPr/>
              <a:t>15</a:t>
            </a:fld>
            <a:endParaRPr lang="ro-RO">
              <a:solidFill>
                <a:prstClr val="black"/>
              </a:solidFill>
            </a:endParaRPr>
          </a:p>
        </p:txBody>
      </p:sp>
    </p:spTree>
    <p:extLst>
      <p:ext uri="{BB962C8B-B14F-4D97-AF65-F5344CB8AC3E}">
        <p14:creationId xmlns:p14="http://schemas.microsoft.com/office/powerpoint/2010/main" val="1503031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6ACCB7B9-F45E-4F1D-82D3-453EC449E854}" type="slidenum">
              <a:rPr lang="ro-RO" smtClean="0">
                <a:solidFill>
                  <a:prstClr val="black"/>
                </a:solidFill>
              </a:rPr>
              <a:pPr/>
              <a:t>16</a:t>
            </a:fld>
            <a:endParaRPr lang="ro-RO">
              <a:solidFill>
                <a:prstClr val="black"/>
              </a:solidFill>
            </a:endParaRPr>
          </a:p>
        </p:txBody>
      </p:sp>
    </p:spTree>
    <p:extLst>
      <p:ext uri="{BB962C8B-B14F-4D97-AF65-F5344CB8AC3E}">
        <p14:creationId xmlns:p14="http://schemas.microsoft.com/office/powerpoint/2010/main" val="195782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b="0" i="0" u="none" strike="noStrike" kern="1200" baseline="0" dirty="0" smtClean="0">
                <a:solidFill>
                  <a:schemeClr val="tx1"/>
                </a:solidFill>
                <a:latin typeface="+mn-lt"/>
                <a:ea typeface="+mn-ea"/>
                <a:cs typeface="+mn-cs"/>
              </a:rPr>
              <a:t>Conform legislaţiei româneşti în vigoare,</a:t>
            </a:r>
          </a:p>
          <a:p>
            <a:r>
              <a:rPr lang="vi-VN" sz="1200" b="0" i="0" u="none" strike="noStrike" kern="1200" baseline="0" dirty="0" smtClean="0">
                <a:solidFill>
                  <a:schemeClr val="tx1"/>
                </a:solidFill>
                <a:latin typeface="+mn-lt"/>
                <a:ea typeface="+mn-ea"/>
                <a:cs typeface="+mn-cs"/>
              </a:rPr>
              <a:t>orice persoană aflată într-o situaţie de precaritate a veniturilor (situate sub minimul</a:t>
            </a:r>
          </a:p>
          <a:p>
            <a:r>
              <a:rPr lang="it-IT" sz="1200" b="0" i="0" u="none" strike="noStrike" kern="1200" baseline="0" dirty="0" smtClean="0">
                <a:solidFill>
                  <a:schemeClr val="tx1"/>
                </a:solidFill>
                <a:latin typeface="+mn-lt"/>
                <a:ea typeface="+mn-ea"/>
                <a:cs typeface="+mn-cs"/>
              </a:rPr>
              <a:t>garantat) poate solicita consiliului local al localităţii de domiciliu închirierea unei</a:t>
            </a:r>
          </a:p>
          <a:p>
            <a:r>
              <a:rPr lang="vi-VN" sz="1200" b="0" i="0" u="none" strike="noStrike" kern="1200" baseline="0" dirty="0" smtClean="0">
                <a:solidFill>
                  <a:schemeClr val="tx1"/>
                </a:solidFill>
                <a:latin typeface="+mn-lt"/>
                <a:ea typeface="+mn-ea"/>
                <a:cs typeface="+mn-cs"/>
              </a:rPr>
              <a:t>locuinţe, la un preţ subvenţionat. În măsura disponibilităţilor locale, solicitantul</a:t>
            </a:r>
          </a:p>
          <a:p>
            <a:r>
              <a:rPr lang="vi-VN" sz="1200" b="0" i="0" u="none" strike="noStrike" kern="1200" baseline="0" dirty="0" smtClean="0">
                <a:solidFill>
                  <a:schemeClr val="tx1"/>
                </a:solidFill>
                <a:latin typeface="+mn-lt"/>
                <a:ea typeface="+mn-ea"/>
                <a:cs typeface="+mn-cs"/>
              </a:rPr>
              <a:t>poate primi o astfel de locuinţă pe o perioadă limitată. Ocuparea unei locuinţe</a:t>
            </a:r>
          </a:p>
          <a:p>
            <a:r>
              <a:rPr lang="vi-VN" sz="1200" b="0" i="0" u="none" strike="noStrike" kern="1200" baseline="0" dirty="0" smtClean="0">
                <a:solidFill>
                  <a:schemeClr val="tx1"/>
                </a:solidFill>
                <a:latin typeface="+mn-lt"/>
                <a:ea typeface="+mn-ea"/>
                <a:cs typeface="+mn-cs"/>
              </a:rPr>
              <a:t>sociale este dependentă de stocul de locuinţe sociale disponibile la un moment dat</a:t>
            </a:r>
          </a:p>
          <a:p>
            <a:r>
              <a:rPr lang="vi-VN" sz="1200" b="0" i="0" u="none" strike="noStrike" kern="1200" baseline="0" dirty="0" smtClean="0">
                <a:solidFill>
                  <a:schemeClr val="tx1"/>
                </a:solidFill>
                <a:latin typeface="+mn-lt"/>
                <a:ea typeface="+mn-ea"/>
                <a:cs typeface="+mn-cs"/>
              </a:rPr>
              <a:t>în timp, la nivel local. Dreptul instituit prin lege nu devine efectiv decât în măsura</a:t>
            </a:r>
          </a:p>
          <a:p>
            <a:r>
              <a:rPr lang="ro-RO" sz="1200" b="0" i="0" u="none" strike="noStrike" kern="1200" baseline="0" dirty="0" smtClean="0">
                <a:solidFill>
                  <a:schemeClr val="tx1"/>
                </a:solidFill>
                <a:latin typeface="+mn-lt"/>
                <a:ea typeface="+mn-ea"/>
                <a:cs typeface="+mn-cs"/>
              </a:rPr>
              <a:t>în care consiliile locale au în administrare astfel de locuinţe şi pot subvenţiona din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bugetul</a:t>
            </a:r>
            <a:r>
              <a:rPr lang="en-US" sz="1200" b="0" i="0" u="none" strike="noStrike" kern="1200" baseline="0" dirty="0" smtClean="0">
                <a:solidFill>
                  <a:schemeClr val="tx1"/>
                </a:solidFill>
                <a:latin typeface="+mn-lt"/>
                <a:ea typeface="+mn-ea"/>
                <a:cs typeface="+mn-cs"/>
              </a:rPr>
              <a:t> local </a:t>
            </a:r>
            <a:r>
              <a:rPr lang="en-US" sz="1200" b="0" i="0" u="none" strike="noStrike" kern="1200" baseline="0" dirty="0" err="1" smtClean="0">
                <a:solidFill>
                  <a:schemeClr val="tx1"/>
                </a:solidFill>
                <a:latin typeface="+mn-lt"/>
                <a:ea typeface="+mn-ea"/>
                <a:cs typeface="+mn-cs"/>
              </a:rPr>
              <a:t>sau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alte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surse</a:t>
            </a:r>
            <a:r>
              <a:rPr lang="en-US" sz="1200" b="0" i="0" u="none" strike="noStrike" kern="1200" baseline="0" dirty="0" smtClean="0">
                <a:solidFill>
                  <a:schemeClr val="tx1"/>
                </a:solidFill>
                <a:latin typeface="+mn-lt"/>
                <a:ea typeface="+mn-ea"/>
                <a:cs typeface="+mn-cs"/>
              </a:rPr>
              <a:t>. </a:t>
            </a:r>
          </a:p>
          <a:p>
            <a:r>
              <a:rPr lang="vi-VN" sz="1200" b="0" i="0" u="none" strike="noStrike" kern="1200" baseline="0" dirty="0" smtClean="0">
                <a:solidFill>
                  <a:schemeClr val="tx1"/>
                </a:solidFill>
                <a:latin typeface="+mn-lt"/>
                <a:ea typeface="+mn-ea"/>
                <a:cs typeface="+mn-cs"/>
              </a:rPr>
              <a:t>De o locuinţă socială pot beneficia persoane sau familii care au </a:t>
            </a:r>
            <a:r>
              <a:rPr lang="vi-VN" sz="1200" b="0" i="1" u="none" strike="noStrike" kern="1200" baseline="0" dirty="0" smtClean="0">
                <a:solidFill>
                  <a:schemeClr val="tx1"/>
                </a:solidFill>
                <a:latin typeface="+mn-lt"/>
                <a:ea typeface="+mn-ea"/>
                <a:cs typeface="+mn-cs"/>
              </a:rPr>
              <a:t>„…un venit</a:t>
            </a:r>
          </a:p>
          <a:p>
            <a:r>
              <a:rPr lang="ro-RO" sz="1200" b="0" i="1" u="none" strike="noStrike" kern="1200" baseline="0" dirty="0" smtClean="0">
                <a:solidFill>
                  <a:schemeClr val="tx1"/>
                </a:solidFill>
                <a:latin typeface="+mn-lt"/>
                <a:ea typeface="+mn-ea"/>
                <a:cs typeface="+mn-cs"/>
              </a:rPr>
              <a:t>mediu net lunar realizat în ultimele 12 luni sub nivelul venitului net lunar pe</a:t>
            </a:r>
          </a:p>
          <a:p>
            <a:r>
              <a:rPr lang="vi-VN" sz="1200" b="0" i="1" u="none" strike="noStrike" kern="1200" baseline="0" dirty="0" smtClean="0">
                <a:solidFill>
                  <a:schemeClr val="tx1"/>
                </a:solidFill>
                <a:latin typeface="+mn-lt"/>
                <a:ea typeface="+mn-ea"/>
                <a:cs typeface="+mn-cs"/>
              </a:rPr>
              <a:t>familie, pentru care se acordă ajutor social potrivit legii, majorat cu</a:t>
            </a:r>
          </a:p>
          <a:p>
            <a:r>
              <a:rPr lang="ro-RO" sz="1200" b="0" i="1" u="none" strike="noStrike" kern="1200" baseline="0" dirty="0" smtClean="0">
                <a:solidFill>
                  <a:schemeClr val="tx1"/>
                </a:solidFill>
                <a:latin typeface="+mn-lt"/>
                <a:ea typeface="+mn-ea"/>
                <a:cs typeface="+mn-cs"/>
              </a:rPr>
              <a:t>10%”(L114/1996, art. 42, alin 1) </a:t>
            </a:r>
            <a:r>
              <a:rPr lang="ro-RO" sz="1200" b="0" i="0" u="none" strike="noStrike" kern="1200" baseline="0" dirty="0" smtClean="0">
                <a:solidFill>
                  <a:schemeClr val="tx1"/>
                </a:solidFill>
                <a:latin typeface="+mn-lt"/>
                <a:ea typeface="+mn-ea"/>
                <a:cs typeface="+mn-cs"/>
              </a:rPr>
              <a:t>şi care nu:</a:t>
            </a:r>
          </a:p>
          <a:p>
            <a:r>
              <a:rPr lang="it-IT" sz="1200" b="0" i="1" u="none" strike="noStrike" kern="1200" baseline="0" dirty="0" smtClean="0">
                <a:solidFill>
                  <a:schemeClr val="tx1"/>
                </a:solidFill>
                <a:latin typeface="+mn-lt"/>
                <a:ea typeface="+mn-ea"/>
                <a:cs typeface="+mn-cs"/>
              </a:rPr>
              <a:t>a) deţin în proprietate o locuinţă;</a:t>
            </a:r>
          </a:p>
          <a:p>
            <a:r>
              <a:rPr lang="pt-BR" sz="1200" b="0" i="1" u="none" strike="noStrike" kern="1200" baseline="0" dirty="0" smtClean="0">
                <a:solidFill>
                  <a:schemeClr val="tx1"/>
                </a:solidFill>
                <a:latin typeface="+mn-lt"/>
                <a:ea typeface="+mn-ea"/>
                <a:cs typeface="+mn-cs"/>
              </a:rPr>
              <a:t>b) au înstrăinat o locuinţă după data de 1 ianuarie 1990;</a:t>
            </a:r>
          </a:p>
          <a:p>
            <a:r>
              <a:rPr lang="ro-RO" sz="1200" b="0" i="1" u="none" strike="noStrike" kern="1200" baseline="0" dirty="0" smtClean="0">
                <a:solidFill>
                  <a:schemeClr val="tx1"/>
                </a:solidFill>
                <a:latin typeface="+mn-lt"/>
                <a:ea typeface="+mn-ea"/>
                <a:cs typeface="+mn-cs"/>
              </a:rPr>
              <a:t>c) au beneficiat de sprijinul statului în credite şi execuţie pentru realizarea</a:t>
            </a:r>
          </a:p>
          <a:p>
            <a:r>
              <a:rPr lang="ro-RO" sz="1200" b="0" i="1" u="none" strike="noStrike" kern="1200" baseline="0" dirty="0" smtClean="0">
                <a:solidFill>
                  <a:schemeClr val="tx1"/>
                </a:solidFill>
                <a:latin typeface="+mn-lt"/>
                <a:ea typeface="+mn-ea"/>
                <a:cs typeface="+mn-cs"/>
              </a:rPr>
              <a:t>unei locuinţe;</a:t>
            </a:r>
          </a:p>
          <a:p>
            <a:r>
              <a:rPr lang="vi-VN" sz="1200" b="0" i="1" u="none" strike="noStrike" kern="1200" baseline="0" dirty="0" smtClean="0">
                <a:solidFill>
                  <a:schemeClr val="tx1"/>
                </a:solidFill>
                <a:latin typeface="+mn-lt"/>
                <a:ea typeface="+mn-ea"/>
                <a:cs typeface="+mn-cs"/>
              </a:rPr>
              <a:t>d) deţin, în calitate de chiriaş, o altă locuinţă.(L114/1996, art. 48).</a:t>
            </a:r>
            <a:endParaRPr lang="ro-RO" dirty="0"/>
          </a:p>
        </p:txBody>
      </p:sp>
      <p:sp>
        <p:nvSpPr>
          <p:cNvPr id="4" name="Slide Number Placeholder 3"/>
          <p:cNvSpPr>
            <a:spLocks noGrp="1"/>
          </p:cNvSpPr>
          <p:nvPr>
            <p:ph type="sldNum" sz="quarter" idx="10"/>
          </p:nvPr>
        </p:nvSpPr>
        <p:spPr/>
        <p:txBody>
          <a:bodyPr/>
          <a:lstStyle/>
          <a:p>
            <a:fld id="{6ACCB7B9-F45E-4F1D-82D3-453EC449E854}" type="slidenum">
              <a:rPr lang="ro-RO" smtClean="0">
                <a:solidFill>
                  <a:prstClr val="black"/>
                </a:solidFill>
              </a:rPr>
              <a:pPr/>
              <a:t>17</a:t>
            </a:fld>
            <a:endParaRPr lang="ro-RO">
              <a:solidFill>
                <a:prstClr val="black"/>
              </a:solidFill>
            </a:endParaRPr>
          </a:p>
        </p:txBody>
      </p:sp>
    </p:spTree>
    <p:extLst>
      <p:ext uri="{BB962C8B-B14F-4D97-AF65-F5344CB8AC3E}">
        <p14:creationId xmlns:p14="http://schemas.microsoft.com/office/powerpoint/2010/main" val="195782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6ACCB7B9-F45E-4F1D-82D3-453EC449E854}" type="slidenum">
              <a:rPr lang="ro-RO" smtClean="0">
                <a:solidFill>
                  <a:prstClr val="black"/>
                </a:solidFill>
              </a:rPr>
              <a:pPr/>
              <a:t>18</a:t>
            </a:fld>
            <a:endParaRPr lang="ro-RO">
              <a:solidFill>
                <a:prstClr val="black"/>
              </a:solidFill>
            </a:endParaRPr>
          </a:p>
        </p:txBody>
      </p:sp>
    </p:spTree>
    <p:extLst>
      <p:ext uri="{BB962C8B-B14F-4D97-AF65-F5344CB8AC3E}">
        <p14:creationId xmlns:p14="http://schemas.microsoft.com/office/powerpoint/2010/main" val="195782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o-RO" b="1" smtClean="0"/>
              <a:t>LOCUINTE PENTRU TINERI - Descrierea programului</a:t>
            </a:r>
          </a:p>
          <a:p>
            <a:pPr>
              <a:spcBef>
                <a:spcPct val="0"/>
              </a:spcBef>
            </a:pPr>
            <a:r>
              <a:rPr lang="ro-RO" smtClean="0"/>
              <a:t>Programul de constructii locuinte pentru tineri, destinate închirierii se adreseaza tinerilor cu vârste de pâna intre 18-35 de ani la data depunerii cererii, care nu îsi permit sa cumpere un apartament sau sa închirieze o locuinta de pe piata libera.</a:t>
            </a:r>
          </a:p>
          <a:p>
            <a:pPr>
              <a:spcBef>
                <a:spcPct val="0"/>
              </a:spcBef>
            </a:pPr>
            <a:r>
              <a:rPr lang="ro-RO" smtClean="0"/>
              <a:t>Tinerii pot primi repartitii in cel mult 12 luni de la implinirea varstei de 35 de ani. Locuintele sunt construite pe terenuri puse la dispozitia Agentiei Nationale pentru Locuinte de catre consiliile locale, conform prevederilor legale si cu respectarea documentatiei de urbanism legal aprobate.</a:t>
            </a:r>
          </a:p>
          <a:p>
            <a:pPr>
              <a:spcBef>
                <a:spcPct val="0"/>
              </a:spcBef>
            </a:pPr>
            <a:r>
              <a:rPr lang="ro-RO" smtClean="0"/>
              <a:t>Printr-o conventie încheiata cu ANL, autoritatile locale au obligatia de a asigura viabilizarea terenului (utilitatile) si dotarile edilitare ale caror costuri sunt suportate din bugetele locale. Investitiile privind constructia de locuinte în regim de închiriere sunt finantate de la bugetul de stat si/sau bugete locale, precum si din credite interne/externe si din alte surse legal constituite. Autoritatile locale repartizeaza locuintele construite prin ANL pe baza cererilor depuse de solicitantii care îndeplinesc criteriile stabilite prin lege.</a:t>
            </a:r>
          </a:p>
          <a:p>
            <a:pPr>
              <a:spcBef>
                <a:spcPct val="0"/>
              </a:spcBef>
            </a:pPr>
            <a:r>
              <a:rPr lang="ro-RO" smtClean="0"/>
              <a:t>Cererile pentru locuintele în regim de închiriere sunt analizate de catre comisiile sociale din cadrul consiliilor locale care stabilesc ordinea repartitiilor în functie de punctajul obtinut de fiecare solicitant în parte în urma verificarii dosarelor.</a:t>
            </a:r>
          </a:p>
          <a:p>
            <a:pPr>
              <a:spcBef>
                <a:spcPct val="0"/>
              </a:spcBef>
            </a:pPr>
            <a:endParaRPr lang="ro-RO"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6E51A0-4D64-4773-B03F-EDAC320EB638}" type="slidenum">
              <a:rPr lang="ro-RO">
                <a:solidFill>
                  <a:prstClr val="black"/>
                </a:solidFill>
              </a:rPr>
              <a:pPr/>
              <a:t>19</a:t>
            </a:fld>
            <a:endParaRPr lang="ro-RO">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Microsoft YaHei" charset="-122"/>
              </a:defRPr>
            </a:lvl1pPr>
            <a:lvl2pPr eaLnBrk="0">
              <a:tabLst>
                <a:tab pos="723900" algn="l"/>
                <a:tab pos="1447800" algn="l"/>
                <a:tab pos="2171700" algn="l"/>
                <a:tab pos="2895600" algn="l"/>
              </a:tabLst>
              <a:defRPr>
                <a:solidFill>
                  <a:schemeClr val="tx1"/>
                </a:solidFill>
                <a:latin typeface="Arial" charset="0"/>
                <a:ea typeface="Microsoft YaHei" charset="-122"/>
              </a:defRPr>
            </a:lvl2pPr>
            <a:lvl3pPr eaLnBrk="0">
              <a:tabLst>
                <a:tab pos="723900" algn="l"/>
                <a:tab pos="1447800" algn="l"/>
                <a:tab pos="2171700" algn="l"/>
                <a:tab pos="2895600" algn="l"/>
              </a:tabLst>
              <a:defRPr>
                <a:solidFill>
                  <a:schemeClr val="tx1"/>
                </a:solidFill>
                <a:latin typeface="Arial" charset="0"/>
                <a:ea typeface="Microsoft YaHei" charset="-122"/>
              </a:defRPr>
            </a:lvl3pPr>
            <a:lvl4pPr eaLnBrk="0">
              <a:tabLst>
                <a:tab pos="723900" algn="l"/>
                <a:tab pos="1447800" algn="l"/>
                <a:tab pos="2171700" algn="l"/>
                <a:tab pos="2895600" algn="l"/>
              </a:tabLst>
              <a:defRPr>
                <a:solidFill>
                  <a:schemeClr val="tx1"/>
                </a:solidFill>
                <a:latin typeface="Arial" charset="0"/>
                <a:ea typeface="Microsoft YaHei" charset="-122"/>
              </a:defRPr>
            </a:lvl4pPr>
            <a:lvl5pPr eaLnBrk="0">
              <a:tabLst>
                <a:tab pos="723900" algn="l"/>
                <a:tab pos="1447800" algn="l"/>
                <a:tab pos="2171700" algn="l"/>
                <a:tab pos="2895600" algn="l"/>
              </a:tabLst>
              <a:defRPr>
                <a:solidFill>
                  <a:schemeClr val="tx1"/>
                </a:solidFill>
                <a:latin typeface="Arial" charset="0"/>
                <a:ea typeface="Microsoft YaHei" charset="-122"/>
              </a:defRPr>
            </a:lvl5pPr>
            <a:lvl6pPr marL="25146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6pPr>
            <a:lvl7pPr marL="29718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7pPr>
            <a:lvl8pPr marL="34290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8pPr>
            <a:lvl9pPr marL="3886200" indent="-228600" defTabSz="449263" eaLnBrk="0" fontAlgn="base" hangingPunct="0">
              <a:lnSpc>
                <a:spcPct val="96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Microsoft YaHei" charset="-122"/>
              </a:defRPr>
            </a:lvl9pPr>
          </a:lstStyle>
          <a:p>
            <a:pPr eaLnBrk="1"/>
            <a:fld id="{B8E208C4-7C8C-4793-BA4A-AD71917EDCC4}" type="slidenum">
              <a:rPr lang="fr-BE">
                <a:solidFill>
                  <a:srgbClr val="000000"/>
                </a:solidFill>
                <a:latin typeface="Times New Roman" charset="0"/>
              </a:rPr>
              <a:pPr eaLnBrk="1"/>
              <a:t>21</a:t>
            </a:fld>
            <a:endParaRPr lang="fr-BE">
              <a:solidFill>
                <a:srgbClr val="000000"/>
              </a:solidFill>
              <a:latin typeface="Times New Roman" charset="0"/>
            </a:endParaRPr>
          </a:p>
        </p:txBody>
      </p:sp>
      <p:sp>
        <p:nvSpPr>
          <p:cNvPr id="23555" name="Text Box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3556" name="Text Box 2"/>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smtClean="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F7EF2D6-9D3D-419F-82C2-D1DAFAA42F78}" type="slidenum">
              <a:rPr lang="nl-NL"/>
              <a:pPr>
                <a:defRPr/>
              </a:pPr>
              <a:t>‹nr.›</a:t>
            </a:fld>
            <a:endParaRPr lang="nl-NL"/>
          </a:p>
        </p:txBody>
      </p:sp>
    </p:spTree>
    <p:extLst>
      <p:ext uri="{BB962C8B-B14F-4D97-AF65-F5344CB8AC3E}">
        <p14:creationId xmlns:p14="http://schemas.microsoft.com/office/powerpoint/2010/main" val="3259332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23DCE4D-1540-4FB9-9325-399C7A1AFD51}" type="slidenum">
              <a:rPr lang="nl-NL"/>
              <a:pPr>
                <a:defRPr/>
              </a:pPr>
              <a:t>‹nr.›</a:t>
            </a:fld>
            <a:endParaRPr lang="nl-NL"/>
          </a:p>
        </p:txBody>
      </p:sp>
    </p:spTree>
    <p:extLst>
      <p:ext uri="{BB962C8B-B14F-4D97-AF65-F5344CB8AC3E}">
        <p14:creationId xmlns:p14="http://schemas.microsoft.com/office/powerpoint/2010/main" val="723538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BD66DF6-455D-497F-BFAD-2EF644905662}" type="slidenum">
              <a:rPr lang="nl-NL"/>
              <a:pPr>
                <a:defRPr/>
              </a:pPr>
              <a:t>‹nr.›</a:t>
            </a:fld>
            <a:endParaRPr lang="nl-NL"/>
          </a:p>
        </p:txBody>
      </p:sp>
    </p:spTree>
    <p:extLst>
      <p:ext uri="{BB962C8B-B14F-4D97-AF65-F5344CB8AC3E}">
        <p14:creationId xmlns:p14="http://schemas.microsoft.com/office/powerpoint/2010/main" val="1697612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a:off x="0" y="6134100"/>
            <a:ext cx="9144000" cy="723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endParaRPr lang="nl-NL" sz="2200" smtClean="0">
              <a:solidFill>
                <a:srgbClr val="000000"/>
              </a:solidFill>
              <a:latin typeface="Tahoma" pitchFamily="34" charset="0"/>
              <a:ea typeface="MS PGothic" pitchFamily="34" charset="-128"/>
              <a:cs typeface="+mn-cs"/>
            </a:endParaRPr>
          </a:p>
        </p:txBody>
      </p:sp>
      <p:sp>
        <p:nvSpPr>
          <p:cNvPr id="5" name="Rectangle 23"/>
          <p:cNvSpPr>
            <a:spLocks noChangeArrowheads="1"/>
          </p:cNvSpPr>
          <p:nvPr userDrawn="1"/>
        </p:nvSpPr>
        <p:spPr bwMode="auto">
          <a:xfrm>
            <a:off x="466725" y="2057400"/>
            <a:ext cx="7467600" cy="30273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endParaRPr lang="nl-NL" sz="2200" smtClean="0">
              <a:solidFill>
                <a:srgbClr val="000000"/>
              </a:solidFill>
              <a:latin typeface="Tahoma" pitchFamily="34" charset="0"/>
              <a:ea typeface="MS PGothic" pitchFamily="34" charset="-128"/>
              <a:cs typeface="+mn-cs"/>
            </a:endParaRPr>
          </a:p>
        </p:txBody>
      </p:sp>
      <p:sp>
        <p:nvSpPr>
          <p:cNvPr id="6" name="Rectangle 20"/>
          <p:cNvSpPr>
            <a:spLocks noChangeArrowheads="1"/>
          </p:cNvSpPr>
          <p:nvPr userDrawn="1"/>
        </p:nvSpPr>
        <p:spPr bwMode="auto">
          <a:xfrm>
            <a:off x="0" y="0"/>
            <a:ext cx="469900" cy="2057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endParaRPr lang="nl-NL" sz="2200" smtClean="0">
              <a:solidFill>
                <a:srgbClr val="000000"/>
              </a:solidFill>
              <a:latin typeface="Tahoma" pitchFamily="34" charset="0"/>
              <a:ea typeface="MS PGothic" pitchFamily="34" charset="-128"/>
              <a:cs typeface="+mn-cs"/>
            </a:endParaRPr>
          </a:p>
        </p:txBody>
      </p:sp>
      <p:sp>
        <p:nvSpPr>
          <p:cNvPr id="7" name="Rectangle 21"/>
          <p:cNvSpPr>
            <a:spLocks noChangeArrowheads="1"/>
          </p:cNvSpPr>
          <p:nvPr userDrawn="1"/>
        </p:nvSpPr>
        <p:spPr bwMode="auto">
          <a:xfrm>
            <a:off x="0" y="6584950"/>
            <a:ext cx="9144000" cy="2730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endParaRPr lang="nl-NL" sz="2200" smtClean="0">
              <a:solidFill>
                <a:srgbClr val="000000"/>
              </a:solidFill>
              <a:latin typeface="Tahoma" pitchFamily="34" charset="0"/>
              <a:ea typeface="MS PGothic" pitchFamily="34" charset="-128"/>
              <a:cs typeface="+mn-cs"/>
            </a:endParaRPr>
          </a:p>
        </p:txBody>
      </p:sp>
      <p:sp>
        <p:nvSpPr>
          <p:cNvPr id="8" name="Line 22"/>
          <p:cNvSpPr>
            <a:spLocks noChangeShapeType="1"/>
          </p:cNvSpPr>
          <p:nvPr userDrawn="1"/>
        </p:nvSpPr>
        <p:spPr bwMode="auto">
          <a:xfrm>
            <a:off x="0" y="6781800"/>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lgn="ctr"/>
            <a:endParaRPr lang="fr-BE" sz="2200" smtClean="0">
              <a:solidFill>
                <a:srgbClr val="000000"/>
              </a:solidFill>
              <a:latin typeface="Tahoma" pitchFamily="34" charset="0"/>
              <a:ea typeface="MS PGothic" pitchFamily="34" charset="-128"/>
              <a:cs typeface="+mn-cs"/>
            </a:endParaRPr>
          </a:p>
        </p:txBody>
      </p:sp>
      <p:sp>
        <p:nvSpPr>
          <p:cNvPr id="9" name="Line 24"/>
          <p:cNvSpPr>
            <a:spLocks noChangeShapeType="1"/>
          </p:cNvSpPr>
          <p:nvPr userDrawn="1"/>
        </p:nvSpPr>
        <p:spPr bwMode="auto">
          <a:xfrm>
            <a:off x="0" y="61341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fr-BE" sz="2200" smtClean="0">
              <a:solidFill>
                <a:srgbClr val="000000"/>
              </a:solidFill>
              <a:latin typeface="Tahoma" pitchFamily="34" charset="0"/>
              <a:ea typeface="MS PGothic" pitchFamily="34" charset="-128"/>
              <a:cs typeface="+mn-cs"/>
            </a:endParaRPr>
          </a:p>
        </p:txBody>
      </p:sp>
      <p:pic>
        <p:nvPicPr>
          <p:cNvPr id="10" name="Picture 29" descr="TU_Delft_2.png                                                 00095E43Smidswater Server              C1CD65D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71500" y="6184900"/>
            <a:ext cx="88741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0"/>
          <p:cNvSpPr txBox="1">
            <a:spLocks noChangeArrowheads="1"/>
          </p:cNvSpPr>
          <p:nvPr userDrawn="1"/>
        </p:nvSpPr>
        <p:spPr bwMode="auto">
          <a:xfrm>
            <a:off x="1498600" y="6572250"/>
            <a:ext cx="2971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Tahoma" charset="0"/>
                <a:ea typeface="ＭＳ Ｐゴシック" charset="0"/>
              </a:defRPr>
            </a:lvl1pPr>
            <a:lvl2pPr marL="742950" indent="-285750" eaLnBrk="0" hangingPunct="0">
              <a:defRPr sz="2200">
                <a:solidFill>
                  <a:schemeClr val="tx1"/>
                </a:solidFill>
                <a:latin typeface="Tahoma" charset="0"/>
                <a:ea typeface="ＭＳ Ｐゴシック" charset="0"/>
              </a:defRPr>
            </a:lvl2pPr>
            <a:lvl3pPr marL="1143000" indent="-228600" eaLnBrk="0" hangingPunct="0">
              <a:defRPr sz="2200">
                <a:solidFill>
                  <a:schemeClr val="tx1"/>
                </a:solidFill>
                <a:latin typeface="Tahoma" charset="0"/>
                <a:ea typeface="ＭＳ Ｐゴシック" charset="0"/>
              </a:defRPr>
            </a:lvl3pPr>
            <a:lvl4pPr marL="1600200" indent="-228600" eaLnBrk="0" hangingPunct="0">
              <a:defRPr sz="2200">
                <a:solidFill>
                  <a:schemeClr val="tx1"/>
                </a:solidFill>
                <a:latin typeface="Tahoma" charset="0"/>
                <a:ea typeface="ＭＳ Ｐゴシック" charset="0"/>
              </a:defRPr>
            </a:lvl4pPr>
            <a:lvl5pPr marL="2057400" indent="-228600" eaLnBrk="0" hangingPunct="0">
              <a:defRPr sz="22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2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2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2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200">
                <a:solidFill>
                  <a:schemeClr val="tx1"/>
                </a:solidFill>
                <a:latin typeface="Tahoma" charset="0"/>
                <a:ea typeface="ＭＳ Ｐゴシック" charset="0"/>
              </a:defRPr>
            </a:lvl9pPr>
          </a:lstStyle>
          <a:p>
            <a:pPr eaLnBrk="1" hangingPunct="1">
              <a:spcBef>
                <a:spcPct val="50000"/>
              </a:spcBef>
              <a:defRPr/>
            </a:pPr>
            <a:r>
              <a:rPr lang="nl-NL" sz="800" smtClean="0">
                <a:solidFill>
                  <a:srgbClr val="FFFFFF"/>
                </a:solidFill>
                <a:cs typeface="+mn-cs"/>
              </a:rPr>
              <a:t>Challenge the future</a:t>
            </a:r>
            <a:endParaRPr lang="nl-NL" smtClean="0">
              <a:solidFill>
                <a:srgbClr val="000000"/>
              </a:solidFill>
              <a:cs typeface="+mn-cs"/>
            </a:endParaRPr>
          </a:p>
        </p:txBody>
      </p:sp>
      <p:sp>
        <p:nvSpPr>
          <p:cNvPr id="12" name="Text Box 31"/>
          <p:cNvSpPr txBox="1">
            <a:spLocks noChangeArrowheads="1"/>
          </p:cNvSpPr>
          <p:nvPr userDrawn="1"/>
        </p:nvSpPr>
        <p:spPr bwMode="auto">
          <a:xfrm>
            <a:off x="1498600" y="6292850"/>
            <a:ext cx="9906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Tahoma" charset="0"/>
                <a:ea typeface="ＭＳ Ｐゴシック" charset="0"/>
              </a:defRPr>
            </a:lvl1pPr>
            <a:lvl2pPr marL="742950" indent="-285750" eaLnBrk="0" hangingPunct="0">
              <a:defRPr sz="2200">
                <a:solidFill>
                  <a:schemeClr val="tx1"/>
                </a:solidFill>
                <a:latin typeface="Tahoma" charset="0"/>
                <a:ea typeface="ＭＳ Ｐゴシック" charset="0"/>
              </a:defRPr>
            </a:lvl2pPr>
            <a:lvl3pPr marL="1143000" indent="-228600" eaLnBrk="0" hangingPunct="0">
              <a:defRPr sz="2200">
                <a:solidFill>
                  <a:schemeClr val="tx1"/>
                </a:solidFill>
                <a:latin typeface="Tahoma" charset="0"/>
                <a:ea typeface="ＭＳ Ｐゴシック" charset="0"/>
              </a:defRPr>
            </a:lvl3pPr>
            <a:lvl4pPr marL="1600200" indent="-228600" eaLnBrk="0" hangingPunct="0">
              <a:defRPr sz="2200">
                <a:solidFill>
                  <a:schemeClr val="tx1"/>
                </a:solidFill>
                <a:latin typeface="Tahoma" charset="0"/>
                <a:ea typeface="ＭＳ Ｐゴシック" charset="0"/>
              </a:defRPr>
            </a:lvl4pPr>
            <a:lvl5pPr marL="2057400" indent="-228600" eaLnBrk="0" hangingPunct="0">
              <a:defRPr sz="22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2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2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2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200">
                <a:solidFill>
                  <a:schemeClr val="tx1"/>
                </a:solidFill>
                <a:latin typeface="Tahoma" charset="0"/>
                <a:ea typeface="ＭＳ Ｐゴシック" charset="0"/>
              </a:defRPr>
            </a:lvl9pPr>
          </a:lstStyle>
          <a:p>
            <a:pPr eaLnBrk="1" hangingPunct="1">
              <a:lnSpc>
                <a:spcPct val="90000"/>
              </a:lnSpc>
              <a:defRPr/>
            </a:pPr>
            <a:r>
              <a:rPr lang="nl-NL" sz="500" smtClean="0">
                <a:solidFill>
                  <a:srgbClr val="000000"/>
                </a:solidFill>
                <a:cs typeface="+mn-cs"/>
              </a:rPr>
              <a:t>Delft</a:t>
            </a:r>
          </a:p>
          <a:p>
            <a:pPr eaLnBrk="1" hangingPunct="1">
              <a:lnSpc>
                <a:spcPct val="90000"/>
              </a:lnSpc>
              <a:defRPr/>
            </a:pPr>
            <a:r>
              <a:rPr lang="nl-NL" sz="500" smtClean="0">
                <a:solidFill>
                  <a:srgbClr val="000000"/>
                </a:solidFill>
                <a:cs typeface="+mn-cs"/>
              </a:rPr>
              <a:t>University of</a:t>
            </a:r>
          </a:p>
          <a:p>
            <a:pPr eaLnBrk="1" hangingPunct="1">
              <a:lnSpc>
                <a:spcPct val="90000"/>
              </a:lnSpc>
              <a:defRPr/>
            </a:pPr>
            <a:r>
              <a:rPr lang="nl-NL" sz="500" smtClean="0">
                <a:solidFill>
                  <a:srgbClr val="000000"/>
                </a:solidFill>
                <a:cs typeface="+mn-cs"/>
              </a:rPr>
              <a:t>Technology</a:t>
            </a:r>
            <a:endParaRPr lang="nl-NL" smtClean="0">
              <a:solidFill>
                <a:srgbClr val="000000"/>
              </a:solidFill>
              <a:cs typeface="+mn-cs"/>
            </a:endParaRPr>
          </a:p>
        </p:txBody>
      </p:sp>
      <p:sp>
        <p:nvSpPr>
          <p:cNvPr id="271372" name="Rectangle 12"/>
          <p:cNvSpPr>
            <a:spLocks noGrp="1" noChangeArrowheads="1"/>
          </p:cNvSpPr>
          <p:nvPr>
            <p:ph type="ctrTitle"/>
          </p:nvPr>
        </p:nvSpPr>
        <p:spPr>
          <a:xfrm>
            <a:off x="685800" y="2286000"/>
            <a:ext cx="6931025" cy="457200"/>
          </a:xfrm>
        </p:spPr>
        <p:txBody>
          <a:bodyPr anchor="t"/>
          <a:lstStyle>
            <a:lvl1pPr marL="0" indent="0">
              <a:lnSpc>
                <a:spcPct val="80000"/>
              </a:lnSpc>
              <a:defRPr baseline="0">
                <a:solidFill>
                  <a:schemeClr val="bg1"/>
                </a:solidFill>
              </a:defRPr>
            </a:lvl1pPr>
          </a:lstStyle>
          <a:p>
            <a:r>
              <a:rPr lang="en-US" smtClean="0"/>
              <a:t>Click to edit Master title style</a:t>
            </a:r>
            <a:endParaRPr lang="nl-NL" dirty="0"/>
          </a:p>
        </p:txBody>
      </p:sp>
      <p:sp>
        <p:nvSpPr>
          <p:cNvPr id="271393" name="Rectangle 33"/>
          <p:cNvSpPr>
            <a:spLocks noGrp="1" noChangeArrowheads="1"/>
          </p:cNvSpPr>
          <p:nvPr>
            <p:ph type="subTitle" sz="quarter" idx="1"/>
          </p:nvPr>
        </p:nvSpPr>
        <p:spPr>
          <a:xfrm>
            <a:off x="685800" y="2743200"/>
            <a:ext cx="6931025" cy="381000"/>
          </a:xfrm>
        </p:spPr>
        <p:txBody>
          <a:bodyPr/>
          <a:lstStyle>
            <a:lvl1pPr marL="0" indent="0">
              <a:buFontTx/>
              <a:buNone/>
              <a:defRPr sz="2400" baseline="0">
                <a:solidFill>
                  <a:schemeClr val="bg2"/>
                </a:solidFill>
                <a:latin typeface="Bookman Old Style" pitchFamily="18" charset="0"/>
              </a:defRPr>
            </a:lvl1pPr>
          </a:lstStyle>
          <a:p>
            <a:r>
              <a:rPr lang="en-US" smtClean="0"/>
              <a:t>Click to edit Master subtitle style</a:t>
            </a:r>
            <a:endParaRPr lang="en-US" dirty="0"/>
          </a:p>
        </p:txBody>
      </p:sp>
    </p:spTree>
    <p:extLst>
      <p:ext uri="{BB962C8B-B14F-4D97-AF65-F5344CB8AC3E}">
        <p14:creationId xmlns:p14="http://schemas.microsoft.com/office/powerpoint/2010/main" val="37156779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451395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3606541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925513" y="2286000"/>
            <a:ext cx="3748087"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826000" y="2286000"/>
            <a:ext cx="3748088"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389705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593996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3722824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6731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2841426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0"/>
            <a:ext cx="925195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39680876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49037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374554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62738" y="457200"/>
            <a:ext cx="1914525" cy="48768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917575" y="457200"/>
            <a:ext cx="5592763" cy="48768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4085919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el en grafiek">
    <p:spTree>
      <p:nvGrpSpPr>
        <p:cNvPr id="1" name=""/>
        <p:cNvGrpSpPr/>
        <p:nvPr/>
      </p:nvGrpSpPr>
      <p:grpSpPr>
        <a:xfrm>
          <a:off x="0" y="0"/>
          <a:ext cx="0" cy="0"/>
          <a:chOff x="0" y="0"/>
          <a:chExt cx="0" cy="0"/>
        </a:xfrm>
      </p:grpSpPr>
      <p:sp>
        <p:nvSpPr>
          <p:cNvPr id="2" name="Titel 1"/>
          <p:cNvSpPr>
            <a:spLocks noGrp="1"/>
          </p:cNvSpPr>
          <p:nvPr>
            <p:ph type="title"/>
          </p:nvPr>
        </p:nvSpPr>
        <p:spPr>
          <a:xfrm>
            <a:off x="917575" y="457200"/>
            <a:ext cx="7659688" cy="1066800"/>
          </a:xfrm>
        </p:spPr>
        <p:txBody>
          <a:bodyPr/>
          <a:lstStyle/>
          <a:p>
            <a:r>
              <a:rPr lang="nl-NL" smtClean="0"/>
              <a:t>Klik om de stijl te bewerken</a:t>
            </a:r>
            <a:endParaRPr lang="nl-NL"/>
          </a:p>
        </p:txBody>
      </p:sp>
      <p:sp>
        <p:nvSpPr>
          <p:cNvPr id="3" name="Tijdelijke aanduiding voor grafiek 2"/>
          <p:cNvSpPr>
            <a:spLocks noGrp="1"/>
          </p:cNvSpPr>
          <p:nvPr>
            <p:ph type="chart" idx="1"/>
          </p:nvPr>
        </p:nvSpPr>
        <p:spPr>
          <a:xfrm>
            <a:off x="925513" y="2286000"/>
            <a:ext cx="7648575" cy="3048000"/>
          </a:xfrm>
        </p:spPr>
        <p:txBody>
          <a:bodyPr/>
          <a:lstStyle/>
          <a:p>
            <a:pPr lvl="0"/>
            <a:endParaRPr lang="nl-NL" noProof="0" smtClean="0"/>
          </a:p>
        </p:txBody>
      </p:sp>
    </p:spTree>
    <p:extLst>
      <p:ext uri="{BB962C8B-B14F-4D97-AF65-F5344CB8AC3E}">
        <p14:creationId xmlns:p14="http://schemas.microsoft.com/office/powerpoint/2010/main" val="582066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7575" y="76200"/>
            <a:ext cx="7659688" cy="1066800"/>
          </a:xfrm>
        </p:spPr>
        <p:txBody>
          <a:bodyPr/>
          <a:lstStyle/>
          <a:p>
            <a:r>
              <a:rPr lang="en-US" smtClean="0"/>
              <a:t>Click to edit Master title style</a:t>
            </a:r>
            <a:endParaRPr lang="nl-NL"/>
          </a:p>
        </p:txBody>
      </p:sp>
      <p:sp>
        <p:nvSpPr>
          <p:cNvPr id="3" name="Text Placeholder 2"/>
          <p:cNvSpPr>
            <a:spLocks noGrp="1"/>
          </p:cNvSpPr>
          <p:nvPr>
            <p:ph type="body" sz="half" idx="1"/>
          </p:nvPr>
        </p:nvSpPr>
        <p:spPr>
          <a:xfrm>
            <a:off x="925513" y="1828800"/>
            <a:ext cx="3748087"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826000" y="1828800"/>
            <a:ext cx="3748088"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19175000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7575" y="76200"/>
            <a:ext cx="7659688" cy="1066800"/>
          </a:xfrm>
        </p:spPr>
        <p:txBody>
          <a:bodyPr/>
          <a:lstStyle/>
          <a:p>
            <a:r>
              <a:rPr lang="en-US" dirty="0" smtClean="0"/>
              <a:t>Click to edit Master title style</a:t>
            </a:r>
            <a:endParaRPr lang="nl-NL" dirty="0"/>
          </a:p>
        </p:txBody>
      </p:sp>
      <p:sp>
        <p:nvSpPr>
          <p:cNvPr id="3" name="Table Placeholder 2"/>
          <p:cNvSpPr>
            <a:spLocks noGrp="1"/>
          </p:cNvSpPr>
          <p:nvPr>
            <p:ph type="tbl" idx="1"/>
          </p:nvPr>
        </p:nvSpPr>
        <p:spPr>
          <a:xfrm>
            <a:off x="925513" y="1828800"/>
            <a:ext cx="7648575" cy="3657600"/>
          </a:xfrm>
        </p:spPr>
        <p:txBody>
          <a:bodyPr/>
          <a:lstStyle/>
          <a:p>
            <a:pPr lvl="0"/>
            <a:endParaRPr lang="nl-NL" noProof="0" dirty="0"/>
          </a:p>
        </p:txBody>
      </p:sp>
    </p:spTree>
    <p:extLst>
      <p:ext uri="{BB962C8B-B14F-4D97-AF65-F5344CB8AC3E}">
        <p14:creationId xmlns:p14="http://schemas.microsoft.com/office/powerpoint/2010/main" val="7346729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lvl1pPr>
              <a:defRPr/>
            </a:lvl1pPr>
          </a:lstStyle>
          <a:p>
            <a:pPr>
              <a:defRPr/>
            </a:pPr>
            <a:fld id="{2FBBCC04-D2E9-496B-AB57-922989DECD22}" type="datetimeFigureOut">
              <a:rPr lang="ro-RO">
                <a:solidFill>
                  <a:prstClr val="black">
                    <a:tint val="75000"/>
                  </a:prstClr>
                </a:solidFill>
              </a:rPr>
              <a:pPr>
                <a:defRPr/>
              </a:pPr>
              <a:t>11.05.2012</a:t>
            </a:fld>
            <a:endParaRPr lang="ro-RO">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ro-RO">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71EFE81-217B-408E-845C-D6C67E58B30A}" type="slidenum">
              <a:rPr lang="ro-RO">
                <a:solidFill>
                  <a:prstClr val="black">
                    <a:tint val="75000"/>
                  </a:prstClr>
                </a:solidFill>
              </a:rPr>
              <a:pPr>
                <a:defRPr/>
              </a:pPr>
              <a:t>‹nr.›</a:t>
            </a:fld>
            <a:endParaRPr lang="ro-RO">
              <a:solidFill>
                <a:prstClr val="black">
                  <a:tint val="75000"/>
                </a:prstClr>
              </a:solidFill>
            </a:endParaRPr>
          </a:p>
        </p:txBody>
      </p:sp>
    </p:spTree>
    <p:extLst>
      <p:ext uri="{BB962C8B-B14F-4D97-AF65-F5344CB8AC3E}">
        <p14:creationId xmlns:p14="http://schemas.microsoft.com/office/powerpoint/2010/main" val="741502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lvl1pPr>
              <a:defRPr/>
            </a:lvl1pPr>
          </a:lstStyle>
          <a:p>
            <a:pPr>
              <a:defRPr/>
            </a:pPr>
            <a:fld id="{B2A55807-14D2-459F-8C0F-17A18B3F3FA0}" type="datetimeFigureOut">
              <a:rPr lang="ro-RO">
                <a:solidFill>
                  <a:prstClr val="black">
                    <a:tint val="75000"/>
                  </a:prstClr>
                </a:solidFill>
              </a:rPr>
              <a:pPr>
                <a:defRPr/>
              </a:pPr>
              <a:t>11.05.2012</a:t>
            </a:fld>
            <a:endParaRPr lang="ro-RO">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ro-RO">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C6BB5D2-576D-4895-B32A-216DAD399CB4}" type="slidenum">
              <a:rPr lang="ro-RO">
                <a:solidFill>
                  <a:prstClr val="black">
                    <a:tint val="75000"/>
                  </a:prstClr>
                </a:solidFill>
              </a:rPr>
              <a:pPr>
                <a:defRPr/>
              </a:pPr>
              <a:t>‹nr.›</a:t>
            </a:fld>
            <a:endParaRPr lang="ro-RO">
              <a:solidFill>
                <a:prstClr val="black">
                  <a:tint val="75000"/>
                </a:prstClr>
              </a:solidFill>
            </a:endParaRPr>
          </a:p>
        </p:txBody>
      </p:sp>
    </p:spTree>
    <p:extLst>
      <p:ext uri="{BB962C8B-B14F-4D97-AF65-F5344CB8AC3E}">
        <p14:creationId xmlns:p14="http://schemas.microsoft.com/office/powerpoint/2010/main" val="36024529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0847664-FE5C-42D4-9EAE-1718559A971B}" type="datetimeFigureOut">
              <a:rPr lang="ro-RO">
                <a:solidFill>
                  <a:prstClr val="black">
                    <a:tint val="75000"/>
                  </a:prstClr>
                </a:solidFill>
              </a:rPr>
              <a:pPr>
                <a:defRPr/>
              </a:pPr>
              <a:t>11.05.2012</a:t>
            </a:fld>
            <a:endParaRPr lang="ro-RO">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ro-RO">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6176949-99DE-4C50-8136-722B76588B85}" type="slidenum">
              <a:rPr lang="ro-RO">
                <a:solidFill>
                  <a:prstClr val="black">
                    <a:tint val="75000"/>
                  </a:prstClr>
                </a:solidFill>
              </a:rPr>
              <a:pPr>
                <a:defRPr/>
              </a:pPr>
              <a:t>‹nr.›</a:t>
            </a:fld>
            <a:endParaRPr lang="ro-RO">
              <a:solidFill>
                <a:prstClr val="black">
                  <a:tint val="75000"/>
                </a:prstClr>
              </a:solidFill>
            </a:endParaRPr>
          </a:p>
        </p:txBody>
      </p:sp>
    </p:spTree>
    <p:extLst>
      <p:ext uri="{BB962C8B-B14F-4D97-AF65-F5344CB8AC3E}">
        <p14:creationId xmlns:p14="http://schemas.microsoft.com/office/powerpoint/2010/main" val="13506689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3"/>
          <p:cNvSpPr>
            <a:spLocks noGrp="1"/>
          </p:cNvSpPr>
          <p:nvPr>
            <p:ph type="dt" sz="half" idx="10"/>
          </p:nvPr>
        </p:nvSpPr>
        <p:spPr/>
        <p:txBody>
          <a:bodyPr/>
          <a:lstStyle>
            <a:lvl1pPr>
              <a:defRPr/>
            </a:lvl1pPr>
          </a:lstStyle>
          <a:p>
            <a:pPr>
              <a:defRPr/>
            </a:pPr>
            <a:fld id="{3378D8B6-632A-4B93-A9CD-16F1B9DCE89B}" type="datetimeFigureOut">
              <a:rPr lang="ro-RO">
                <a:solidFill>
                  <a:prstClr val="black">
                    <a:tint val="75000"/>
                  </a:prstClr>
                </a:solidFill>
              </a:rPr>
              <a:pPr>
                <a:defRPr/>
              </a:pPr>
              <a:t>11.05.2012</a:t>
            </a:fld>
            <a:endParaRPr lang="ro-RO">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ro-RO">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4102B17-22A4-4413-AFEC-92817AC87F5E}" type="slidenum">
              <a:rPr lang="ro-RO">
                <a:solidFill>
                  <a:prstClr val="black">
                    <a:tint val="75000"/>
                  </a:prstClr>
                </a:solidFill>
              </a:rPr>
              <a:pPr>
                <a:defRPr/>
              </a:pPr>
              <a:t>‹nr.›</a:t>
            </a:fld>
            <a:endParaRPr lang="ro-RO">
              <a:solidFill>
                <a:prstClr val="black">
                  <a:tint val="75000"/>
                </a:prstClr>
              </a:solidFill>
            </a:endParaRPr>
          </a:p>
        </p:txBody>
      </p:sp>
    </p:spTree>
    <p:extLst>
      <p:ext uri="{BB962C8B-B14F-4D97-AF65-F5344CB8AC3E}">
        <p14:creationId xmlns:p14="http://schemas.microsoft.com/office/powerpoint/2010/main" val="2663375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593BF76A-E2C1-4D41-9D11-4FECF66CCA92}" type="slidenum">
              <a:rPr lang="nl-NL"/>
              <a:pPr>
                <a:defRPr/>
              </a:pPr>
              <a:t>‹nr.›</a:t>
            </a:fld>
            <a:endParaRPr lang="nl-NL"/>
          </a:p>
        </p:txBody>
      </p:sp>
    </p:spTree>
    <p:extLst>
      <p:ext uri="{BB962C8B-B14F-4D97-AF65-F5344CB8AC3E}">
        <p14:creationId xmlns:p14="http://schemas.microsoft.com/office/powerpoint/2010/main" val="421827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3"/>
          <p:cNvSpPr>
            <a:spLocks noGrp="1"/>
          </p:cNvSpPr>
          <p:nvPr>
            <p:ph type="dt" sz="half" idx="10"/>
          </p:nvPr>
        </p:nvSpPr>
        <p:spPr/>
        <p:txBody>
          <a:bodyPr/>
          <a:lstStyle>
            <a:lvl1pPr>
              <a:defRPr/>
            </a:lvl1pPr>
          </a:lstStyle>
          <a:p>
            <a:pPr>
              <a:defRPr/>
            </a:pPr>
            <a:fld id="{AC0C0BCB-2343-4B74-8C68-8B1DF02483D2}" type="datetimeFigureOut">
              <a:rPr lang="ro-RO">
                <a:solidFill>
                  <a:prstClr val="black">
                    <a:tint val="75000"/>
                  </a:prstClr>
                </a:solidFill>
              </a:rPr>
              <a:pPr>
                <a:defRPr/>
              </a:pPr>
              <a:t>11.05.2012</a:t>
            </a:fld>
            <a:endParaRPr lang="ro-RO">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ro-RO">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6B2FAF7-27DD-4FB8-B1A0-0DEA25CED7A4}" type="slidenum">
              <a:rPr lang="ro-RO">
                <a:solidFill>
                  <a:prstClr val="black">
                    <a:tint val="75000"/>
                  </a:prstClr>
                </a:solidFill>
              </a:rPr>
              <a:pPr>
                <a:defRPr/>
              </a:pPr>
              <a:t>‹nr.›</a:t>
            </a:fld>
            <a:endParaRPr lang="ro-RO">
              <a:solidFill>
                <a:prstClr val="black">
                  <a:tint val="75000"/>
                </a:prstClr>
              </a:solidFill>
            </a:endParaRPr>
          </a:p>
        </p:txBody>
      </p:sp>
    </p:spTree>
    <p:extLst>
      <p:ext uri="{BB962C8B-B14F-4D97-AF65-F5344CB8AC3E}">
        <p14:creationId xmlns:p14="http://schemas.microsoft.com/office/powerpoint/2010/main" val="26806222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3"/>
          <p:cNvSpPr>
            <a:spLocks noGrp="1"/>
          </p:cNvSpPr>
          <p:nvPr>
            <p:ph type="dt" sz="half" idx="10"/>
          </p:nvPr>
        </p:nvSpPr>
        <p:spPr/>
        <p:txBody>
          <a:bodyPr/>
          <a:lstStyle>
            <a:lvl1pPr>
              <a:defRPr/>
            </a:lvl1pPr>
          </a:lstStyle>
          <a:p>
            <a:pPr>
              <a:defRPr/>
            </a:pPr>
            <a:fld id="{A2D4F105-9295-4423-95FC-86C40F448EF8}" type="datetimeFigureOut">
              <a:rPr lang="ro-RO">
                <a:solidFill>
                  <a:prstClr val="black">
                    <a:tint val="75000"/>
                  </a:prstClr>
                </a:solidFill>
              </a:rPr>
              <a:pPr>
                <a:defRPr/>
              </a:pPr>
              <a:t>11.05.2012</a:t>
            </a:fld>
            <a:endParaRPr lang="ro-RO">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ro-RO">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B26F7ED-F042-4D66-8E29-B97EC01A4B80}" type="slidenum">
              <a:rPr lang="ro-RO">
                <a:solidFill>
                  <a:prstClr val="black">
                    <a:tint val="75000"/>
                  </a:prstClr>
                </a:solidFill>
              </a:rPr>
              <a:pPr>
                <a:defRPr/>
              </a:pPr>
              <a:t>‹nr.›</a:t>
            </a:fld>
            <a:endParaRPr lang="ro-RO">
              <a:solidFill>
                <a:prstClr val="black">
                  <a:tint val="75000"/>
                </a:prstClr>
              </a:solidFill>
            </a:endParaRPr>
          </a:p>
        </p:txBody>
      </p:sp>
    </p:spTree>
    <p:extLst>
      <p:ext uri="{BB962C8B-B14F-4D97-AF65-F5344CB8AC3E}">
        <p14:creationId xmlns:p14="http://schemas.microsoft.com/office/powerpoint/2010/main" val="16549759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53E2-A1D2-4E80-8EEA-2D335EF20601}" type="datetimeFigureOut">
              <a:rPr lang="ro-RO">
                <a:solidFill>
                  <a:prstClr val="black">
                    <a:tint val="75000"/>
                  </a:prstClr>
                </a:solidFill>
              </a:rPr>
              <a:pPr>
                <a:defRPr/>
              </a:pPr>
              <a:t>11.05.2012</a:t>
            </a:fld>
            <a:endParaRPr lang="ro-RO">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ro-RO">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9B3ABB4-8424-4D69-AFC1-8B084BE2EC1E}" type="slidenum">
              <a:rPr lang="ro-RO">
                <a:solidFill>
                  <a:prstClr val="black">
                    <a:tint val="75000"/>
                  </a:prstClr>
                </a:solidFill>
              </a:rPr>
              <a:pPr>
                <a:defRPr/>
              </a:pPr>
              <a:t>‹nr.›</a:t>
            </a:fld>
            <a:endParaRPr lang="ro-RO">
              <a:solidFill>
                <a:prstClr val="black">
                  <a:tint val="75000"/>
                </a:prstClr>
              </a:solidFill>
            </a:endParaRPr>
          </a:p>
        </p:txBody>
      </p:sp>
    </p:spTree>
    <p:extLst>
      <p:ext uri="{BB962C8B-B14F-4D97-AF65-F5344CB8AC3E}">
        <p14:creationId xmlns:p14="http://schemas.microsoft.com/office/powerpoint/2010/main" val="2555483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4BCEDF0-D46E-4588-9E5C-A9A348F61C8D}" type="datetimeFigureOut">
              <a:rPr lang="ro-RO">
                <a:solidFill>
                  <a:prstClr val="black">
                    <a:tint val="75000"/>
                  </a:prstClr>
                </a:solidFill>
              </a:rPr>
              <a:pPr>
                <a:defRPr/>
              </a:pPr>
              <a:t>11.05.2012</a:t>
            </a:fld>
            <a:endParaRPr lang="ro-RO">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ro-RO">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708D551-2511-4AA6-A290-35D35F1A16F8}" type="slidenum">
              <a:rPr lang="ro-RO">
                <a:solidFill>
                  <a:prstClr val="black">
                    <a:tint val="75000"/>
                  </a:prstClr>
                </a:solidFill>
              </a:rPr>
              <a:pPr>
                <a:defRPr/>
              </a:pPr>
              <a:t>‹nr.›</a:t>
            </a:fld>
            <a:endParaRPr lang="ro-RO">
              <a:solidFill>
                <a:prstClr val="black">
                  <a:tint val="75000"/>
                </a:prstClr>
              </a:solidFill>
            </a:endParaRPr>
          </a:p>
        </p:txBody>
      </p:sp>
    </p:spTree>
    <p:extLst>
      <p:ext uri="{BB962C8B-B14F-4D97-AF65-F5344CB8AC3E}">
        <p14:creationId xmlns:p14="http://schemas.microsoft.com/office/powerpoint/2010/main" val="33724172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o-RO"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23BADBA-9FC5-4DF3-A390-4F976AAA509B}" type="datetimeFigureOut">
              <a:rPr lang="ro-RO">
                <a:solidFill>
                  <a:prstClr val="black">
                    <a:tint val="75000"/>
                  </a:prstClr>
                </a:solidFill>
              </a:rPr>
              <a:pPr>
                <a:defRPr/>
              </a:pPr>
              <a:t>11.05.2012</a:t>
            </a:fld>
            <a:endParaRPr lang="ro-RO">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ro-RO">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27D7232-AAC6-4AA9-AA9F-EB51B906D0E4}" type="slidenum">
              <a:rPr lang="ro-RO">
                <a:solidFill>
                  <a:prstClr val="black">
                    <a:tint val="75000"/>
                  </a:prstClr>
                </a:solidFill>
              </a:rPr>
              <a:pPr>
                <a:defRPr/>
              </a:pPr>
              <a:t>‹nr.›</a:t>
            </a:fld>
            <a:endParaRPr lang="ro-RO">
              <a:solidFill>
                <a:prstClr val="black">
                  <a:tint val="75000"/>
                </a:prstClr>
              </a:solidFill>
            </a:endParaRPr>
          </a:p>
        </p:txBody>
      </p:sp>
    </p:spTree>
    <p:extLst>
      <p:ext uri="{BB962C8B-B14F-4D97-AF65-F5344CB8AC3E}">
        <p14:creationId xmlns:p14="http://schemas.microsoft.com/office/powerpoint/2010/main" val="3923553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lvl1pPr>
              <a:defRPr/>
            </a:lvl1pPr>
          </a:lstStyle>
          <a:p>
            <a:pPr>
              <a:defRPr/>
            </a:pPr>
            <a:fld id="{B4FBC8C2-E4C4-4C3F-83C5-EDF2605D3091}" type="datetimeFigureOut">
              <a:rPr lang="ro-RO">
                <a:solidFill>
                  <a:prstClr val="black">
                    <a:tint val="75000"/>
                  </a:prstClr>
                </a:solidFill>
              </a:rPr>
              <a:pPr>
                <a:defRPr/>
              </a:pPr>
              <a:t>11.05.2012</a:t>
            </a:fld>
            <a:endParaRPr lang="ro-RO">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ro-RO">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3F0C25F-F0D6-4D20-B583-BD27FC66E4F8}" type="slidenum">
              <a:rPr lang="ro-RO">
                <a:solidFill>
                  <a:prstClr val="black">
                    <a:tint val="75000"/>
                  </a:prstClr>
                </a:solidFill>
              </a:rPr>
              <a:pPr>
                <a:defRPr/>
              </a:pPr>
              <a:t>‹nr.›</a:t>
            </a:fld>
            <a:endParaRPr lang="ro-RO">
              <a:solidFill>
                <a:prstClr val="black">
                  <a:tint val="75000"/>
                </a:prstClr>
              </a:solidFill>
            </a:endParaRPr>
          </a:p>
        </p:txBody>
      </p:sp>
    </p:spTree>
    <p:extLst>
      <p:ext uri="{BB962C8B-B14F-4D97-AF65-F5344CB8AC3E}">
        <p14:creationId xmlns:p14="http://schemas.microsoft.com/office/powerpoint/2010/main" val="35147888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lvl1pPr>
              <a:defRPr/>
            </a:lvl1pPr>
          </a:lstStyle>
          <a:p>
            <a:pPr>
              <a:defRPr/>
            </a:pPr>
            <a:fld id="{9B6C14C9-581D-4898-A19C-5F2AB2A82EE9}" type="datetimeFigureOut">
              <a:rPr lang="ro-RO">
                <a:solidFill>
                  <a:prstClr val="black">
                    <a:tint val="75000"/>
                  </a:prstClr>
                </a:solidFill>
              </a:rPr>
              <a:pPr>
                <a:defRPr/>
              </a:pPr>
              <a:t>11.05.2012</a:t>
            </a:fld>
            <a:endParaRPr lang="ro-RO">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ro-RO">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8524C9E-6AA5-406C-9A3F-01ACDFDFC81F}" type="slidenum">
              <a:rPr lang="ro-RO">
                <a:solidFill>
                  <a:prstClr val="black">
                    <a:tint val="75000"/>
                  </a:prstClr>
                </a:solidFill>
              </a:rPr>
              <a:pPr>
                <a:defRPr/>
              </a:pPr>
              <a:t>‹nr.›</a:t>
            </a:fld>
            <a:endParaRPr lang="ro-RO">
              <a:solidFill>
                <a:prstClr val="black">
                  <a:tint val="75000"/>
                </a:prstClr>
              </a:solidFill>
            </a:endParaRPr>
          </a:p>
        </p:txBody>
      </p:sp>
    </p:spTree>
    <p:extLst>
      <p:ext uri="{BB962C8B-B14F-4D97-AF65-F5344CB8AC3E}">
        <p14:creationId xmlns:p14="http://schemas.microsoft.com/office/powerpoint/2010/main" val="40864709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C3D337D8-80BA-440A-A660-B53586C09DEA}" type="datetimeFigureOut">
              <a:rPr lang="en-US"/>
              <a:pPr>
                <a:defRPr/>
              </a:pPr>
              <a:t>5/11/2012</a:t>
            </a:fld>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solidFill>
                <a:srgbClr val="C8C8B1"/>
              </a:solidFill>
            </a:endParaRPr>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78917FF9-C7D6-4C9E-8DDF-133EA195B9C5}" type="slidenum">
              <a:rPr lang="en-US">
                <a:solidFill>
                  <a:srgbClr val="C8C8B1"/>
                </a:solidFill>
              </a:rPr>
              <a:pPr>
                <a:defRPr/>
              </a:pPr>
              <a:t>‹nr.›</a:t>
            </a:fld>
            <a:endParaRPr lang="en-US" dirty="0">
              <a:solidFill>
                <a:srgbClr val="C8C8B1"/>
              </a:solidFill>
            </a:endParaRPr>
          </a:p>
        </p:txBody>
      </p:sp>
    </p:spTree>
    <p:extLst>
      <p:ext uri="{BB962C8B-B14F-4D97-AF65-F5344CB8AC3E}">
        <p14:creationId xmlns:p14="http://schemas.microsoft.com/office/powerpoint/2010/main" val="998356065"/>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endParaRPr lang="en-US"/>
          </a:p>
        </p:txBody>
      </p:sp>
      <p:sp>
        <p:nvSpPr>
          <p:cNvPr id="8" name="Content Placeholder 7"/>
          <p:cNvSpPr>
            <a:spLocks noGrp="1"/>
          </p:cNvSpPr>
          <p:nvPr>
            <p:ph sz="quarter" idx="1"/>
          </p:nvPr>
        </p:nvSpPr>
        <p:spPr>
          <a:xfrm>
            <a:off x="612648" y="1600200"/>
            <a:ext cx="8153400" cy="4495800"/>
          </a:xfrm>
        </p:spPr>
        <p:txBody>
          <a:bodyPr/>
          <a:lstStyle/>
          <a:p>
            <a:pPr lvl="0"/>
            <a:endParaRPr/>
          </a:p>
          <a:p>
            <a:pPr lvl="1"/>
            <a:endParaRPr/>
          </a:p>
          <a:p>
            <a:pPr lvl="2"/>
            <a:endParaRPr/>
          </a:p>
          <a:p>
            <a:pPr lvl="3"/>
            <a:endParaRPr/>
          </a:p>
          <a:p>
            <a:pPr lvl="4"/>
            <a:endParaRPr lang="en-US"/>
          </a:p>
        </p:txBody>
      </p:sp>
      <p:sp>
        <p:nvSpPr>
          <p:cNvPr id="4" name="Date Placeholder 13"/>
          <p:cNvSpPr>
            <a:spLocks noGrp="1"/>
          </p:cNvSpPr>
          <p:nvPr>
            <p:ph type="dt" sz="half" idx="10"/>
          </p:nvPr>
        </p:nvSpPr>
        <p:spPr/>
        <p:txBody>
          <a:bodyPr/>
          <a:lstStyle>
            <a:lvl1pPr>
              <a:defRPr/>
            </a:lvl1pPr>
          </a:lstStyle>
          <a:p>
            <a:pPr>
              <a:defRPr/>
            </a:pPr>
            <a:fld id="{20BCC870-929F-454F-A7B8-87812C5426F0}" type="datetimeFigureOut">
              <a:rPr lang="en-US">
                <a:solidFill>
                  <a:srgbClr val="D1282E"/>
                </a:solidFill>
              </a:rPr>
              <a:pPr>
                <a:defRPr/>
              </a:pPr>
              <a:t>5/11/2012</a:t>
            </a:fld>
            <a:endParaRPr lang="en-US" dirty="0">
              <a:solidFill>
                <a:srgbClr val="D1282E"/>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D1282E"/>
              </a:solidFill>
            </a:endParaRPr>
          </a:p>
        </p:txBody>
      </p:sp>
      <p:sp>
        <p:nvSpPr>
          <p:cNvPr id="6" name="Slide Number Placeholder 22"/>
          <p:cNvSpPr>
            <a:spLocks noGrp="1"/>
          </p:cNvSpPr>
          <p:nvPr>
            <p:ph type="sldNum" sz="quarter" idx="12"/>
          </p:nvPr>
        </p:nvSpPr>
        <p:spPr/>
        <p:txBody>
          <a:bodyPr/>
          <a:lstStyle>
            <a:lvl1pPr>
              <a:defRPr/>
            </a:lvl1pPr>
          </a:lstStyle>
          <a:p>
            <a:pPr>
              <a:defRPr/>
            </a:pPr>
            <a:fld id="{F8DC62B5-4356-4B26-A6C1-209472A45F2C}" type="slidenum">
              <a:rPr lang="en-US"/>
              <a:pPr>
                <a:defRPr/>
              </a:pPr>
              <a:t>‹nr.›</a:t>
            </a:fld>
            <a:endParaRPr lang="en-US" dirty="0"/>
          </a:p>
        </p:txBody>
      </p:sp>
    </p:spTree>
    <p:extLst>
      <p:ext uri="{BB962C8B-B14F-4D97-AF65-F5344CB8AC3E}">
        <p14:creationId xmlns:p14="http://schemas.microsoft.com/office/powerpoint/2010/main" val="33787367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endParaRPr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endParaRPr lang="en-US"/>
          </a:p>
        </p:txBody>
      </p:sp>
      <p:sp>
        <p:nvSpPr>
          <p:cNvPr id="7" name="Date Placeholder 11"/>
          <p:cNvSpPr>
            <a:spLocks noGrp="1"/>
          </p:cNvSpPr>
          <p:nvPr>
            <p:ph type="dt" sz="half" idx="10"/>
          </p:nvPr>
        </p:nvSpPr>
        <p:spPr/>
        <p:txBody>
          <a:bodyPr/>
          <a:lstStyle>
            <a:lvl1pPr>
              <a:defRPr/>
            </a:lvl1pPr>
          </a:lstStyle>
          <a:p>
            <a:pPr>
              <a:defRPr/>
            </a:pPr>
            <a:fld id="{7D2B8A39-922A-419A-9045-51F65A209201}" type="datetimeFigureOut">
              <a:rPr lang="en-US">
                <a:solidFill>
                  <a:srgbClr val="D1282E"/>
                </a:solidFill>
              </a:rPr>
              <a:pPr>
                <a:defRPr/>
              </a:pPr>
              <a:t>5/11/2012</a:t>
            </a:fld>
            <a:endParaRPr lang="en-US">
              <a:solidFill>
                <a:srgbClr val="D1282E"/>
              </a:solidFill>
            </a:endParaRP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FB75D1EC-52C6-4C67-A029-26B5A686793C}" type="slidenum">
              <a:rPr lang="en-US"/>
              <a:pPr>
                <a:defRPr/>
              </a:pPr>
              <a:t>‹nr.›</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a:solidFill>
                <a:srgbClr val="D1282E"/>
              </a:solidFill>
            </a:endParaRPr>
          </a:p>
        </p:txBody>
      </p:sp>
    </p:spTree>
    <p:extLst>
      <p:ext uri="{BB962C8B-B14F-4D97-AF65-F5344CB8AC3E}">
        <p14:creationId xmlns:p14="http://schemas.microsoft.com/office/powerpoint/2010/main" val="340807302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6C9745C-3AF3-4502-BE4E-41C7909FBC93}" type="slidenum">
              <a:rPr lang="nl-NL"/>
              <a:pPr>
                <a:defRPr/>
              </a:pPr>
              <a:t>‹nr.›</a:t>
            </a:fld>
            <a:endParaRPr lang="nl-NL"/>
          </a:p>
        </p:txBody>
      </p:sp>
    </p:spTree>
    <p:extLst>
      <p:ext uri="{BB962C8B-B14F-4D97-AF65-F5344CB8AC3E}">
        <p14:creationId xmlns:p14="http://schemas.microsoft.com/office/powerpoint/2010/main" val="19204744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9" name="Content Placeholder 8"/>
          <p:cNvSpPr>
            <a:spLocks noGrp="1"/>
          </p:cNvSpPr>
          <p:nvPr>
            <p:ph sz="quarter" idx="1"/>
          </p:nvPr>
        </p:nvSpPr>
        <p:spPr>
          <a:xfrm>
            <a:off x="609600" y="1589567"/>
            <a:ext cx="3886200" cy="4572000"/>
          </a:xfrm>
        </p:spPr>
        <p:txBody>
          <a:bodyPr/>
          <a:lstStyle/>
          <a:p>
            <a:pPr lvl="0"/>
            <a:endParaRPr/>
          </a:p>
          <a:p>
            <a:pPr lvl="1"/>
            <a:endParaRPr/>
          </a:p>
          <a:p>
            <a:pPr lvl="2"/>
            <a:endParaRPr/>
          </a:p>
          <a:p>
            <a:pPr lvl="3"/>
            <a:endParaRPr/>
          </a:p>
          <a:p>
            <a:pPr lvl="4"/>
            <a:endParaRPr lang="en-US"/>
          </a:p>
        </p:txBody>
      </p:sp>
      <p:sp>
        <p:nvSpPr>
          <p:cNvPr id="11" name="Content Placeholder 10"/>
          <p:cNvSpPr>
            <a:spLocks noGrp="1"/>
          </p:cNvSpPr>
          <p:nvPr>
            <p:ph sz="quarter" idx="2"/>
          </p:nvPr>
        </p:nvSpPr>
        <p:spPr>
          <a:xfrm>
            <a:off x="4844901" y="1589567"/>
            <a:ext cx="3886200" cy="4572000"/>
          </a:xfrm>
        </p:spPr>
        <p:txBody>
          <a:bodyPr/>
          <a:lstStyle/>
          <a:p>
            <a:pPr lvl="0"/>
            <a:endParaRPr/>
          </a:p>
          <a:p>
            <a:pPr lvl="1"/>
            <a:endParaRPr/>
          </a:p>
          <a:p>
            <a:pPr lvl="2"/>
            <a:endParaRPr/>
          </a:p>
          <a:p>
            <a:pPr lvl="3"/>
            <a:endParaRPr/>
          </a:p>
          <a:p>
            <a:pPr lvl="4"/>
            <a:endParaRPr lang="en-US"/>
          </a:p>
        </p:txBody>
      </p:sp>
      <p:sp>
        <p:nvSpPr>
          <p:cNvPr id="5" name="Date Placeholder 7"/>
          <p:cNvSpPr>
            <a:spLocks noGrp="1"/>
          </p:cNvSpPr>
          <p:nvPr>
            <p:ph type="dt" sz="half" idx="10"/>
          </p:nvPr>
        </p:nvSpPr>
        <p:spPr/>
        <p:txBody>
          <a:bodyPr rtlCol="0"/>
          <a:lstStyle>
            <a:lvl1pPr>
              <a:defRPr/>
            </a:lvl1pPr>
          </a:lstStyle>
          <a:p>
            <a:pPr>
              <a:defRPr/>
            </a:pPr>
            <a:fld id="{AABFFAED-469D-4034-AAA3-23EFAE3D8810}" type="datetimeFigureOut">
              <a:rPr lang="en-US">
                <a:solidFill>
                  <a:srgbClr val="D1282E"/>
                </a:solidFill>
              </a:rPr>
              <a:pPr>
                <a:defRPr/>
              </a:pPr>
              <a:t>5/11/2012</a:t>
            </a:fld>
            <a:endParaRPr lang="en-US">
              <a:solidFill>
                <a:srgbClr val="D1282E"/>
              </a:solidFill>
            </a:endParaRPr>
          </a:p>
        </p:txBody>
      </p:sp>
      <p:sp>
        <p:nvSpPr>
          <p:cNvPr id="6" name="Slide Number Placeholder 9"/>
          <p:cNvSpPr>
            <a:spLocks noGrp="1"/>
          </p:cNvSpPr>
          <p:nvPr>
            <p:ph type="sldNum" sz="quarter" idx="11"/>
          </p:nvPr>
        </p:nvSpPr>
        <p:spPr/>
        <p:txBody>
          <a:bodyPr rtlCol="0"/>
          <a:lstStyle>
            <a:lvl1pPr>
              <a:defRPr/>
            </a:lvl1pPr>
          </a:lstStyle>
          <a:p>
            <a:pPr>
              <a:defRPr/>
            </a:pPr>
            <a:fld id="{6E341815-6FBC-4506-AAE8-5D19F1D94227}" type="slidenum">
              <a:rPr lang="en-US"/>
              <a:pPr>
                <a:defRPr/>
              </a:pPr>
              <a:t>‹nr.›</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solidFill>
                <a:srgbClr val="D1282E"/>
              </a:solidFill>
            </a:endParaRPr>
          </a:p>
        </p:txBody>
      </p:sp>
    </p:spTree>
    <p:extLst>
      <p:ext uri="{BB962C8B-B14F-4D97-AF65-F5344CB8AC3E}">
        <p14:creationId xmlns:p14="http://schemas.microsoft.com/office/powerpoint/2010/main" val="28237338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endParaRPr lang="en-US"/>
          </a:p>
        </p:txBody>
      </p:sp>
      <p:sp>
        <p:nvSpPr>
          <p:cNvPr id="11" name="Content Placeholder 10"/>
          <p:cNvSpPr>
            <a:spLocks noGrp="1"/>
          </p:cNvSpPr>
          <p:nvPr>
            <p:ph sz="quarter" idx="2"/>
          </p:nvPr>
        </p:nvSpPr>
        <p:spPr>
          <a:xfrm>
            <a:off x="609600" y="2438400"/>
            <a:ext cx="3886200" cy="3581400"/>
          </a:xfrm>
        </p:spPr>
        <p:txBody>
          <a:bodyPr/>
          <a:lstStyle/>
          <a:p>
            <a:pPr lvl="0"/>
            <a:endParaRPr/>
          </a:p>
          <a:p>
            <a:pPr lvl="1"/>
            <a:endParaRPr/>
          </a:p>
          <a:p>
            <a:pPr lvl="2"/>
            <a:endParaRPr/>
          </a:p>
          <a:p>
            <a:pPr lvl="3"/>
            <a:endParaRPr/>
          </a:p>
          <a:p>
            <a:pPr lvl="4"/>
            <a:endParaRPr lang="en-US"/>
          </a:p>
        </p:txBody>
      </p:sp>
      <p:sp>
        <p:nvSpPr>
          <p:cNvPr id="13" name="Content Placeholder 12"/>
          <p:cNvSpPr>
            <a:spLocks noGrp="1"/>
          </p:cNvSpPr>
          <p:nvPr>
            <p:ph sz="quarter" idx="4"/>
          </p:nvPr>
        </p:nvSpPr>
        <p:spPr>
          <a:xfrm>
            <a:off x="4800600" y="2438400"/>
            <a:ext cx="3886200" cy="3581400"/>
          </a:xfrm>
        </p:spPr>
        <p:txBody>
          <a:bodyPr/>
          <a:lstStyle/>
          <a:p>
            <a:pPr lvl="0"/>
            <a:endParaRPr/>
          </a:p>
          <a:p>
            <a:pPr lvl="1"/>
            <a:endParaRPr/>
          </a:p>
          <a:p>
            <a:pPr lvl="2"/>
            <a:endParaRPr/>
          </a:p>
          <a:p>
            <a:pPr lvl="3"/>
            <a:endParaRPr/>
          </a:p>
          <a:p>
            <a:pPr lvl="4"/>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endParaRPr lang="en-US"/>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endParaRPr lang="en-US"/>
          </a:p>
        </p:txBody>
      </p:sp>
      <p:sp>
        <p:nvSpPr>
          <p:cNvPr id="7" name="Date Placeholder 9"/>
          <p:cNvSpPr>
            <a:spLocks noGrp="1"/>
          </p:cNvSpPr>
          <p:nvPr>
            <p:ph type="dt" sz="half" idx="10"/>
          </p:nvPr>
        </p:nvSpPr>
        <p:spPr/>
        <p:txBody>
          <a:bodyPr rtlCol="0"/>
          <a:lstStyle>
            <a:lvl1pPr>
              <a:defRPr/>
            </a:lvl1pPr>
          </a:lstStyle>
          <a:p>
            <a:pPr>
              <a:defRPr/>
            </a:pPr>
            <a:fld id="{E99646C9-EEB0-47DA-91C6-73BA8EB2BA27}" type="datetimeFigureOut">
              <a:rPr lang="en-US">
                <a:solidFill>
                  <a:srgbClr val="D1282E"/>
                </a:solidFill>
              </a:rPr>
              <a:pPr>
                <a:defRPr/>
              </a:pPr>
              <a:t>5/11/2012</a:t>
            </a:fld>
            <a:endParaRPr lang="en-US">
              <a:solidFill>
                <a:srgbClr val="D1282E"/>
              </a:solidFill>
            </a:endParaRPr>
          </a:p>
        </p:txBody>
      </p:sp>
      <p:sp>
        <p:nvSpPr>
          <p:cNvPr id="8" name="Slide Number Placeholder 11"/>
          <p:cNvSpPr>
            <a:spLocks noGrp="1"/>
          </p:cNvSpPr>
          <p:nvPr>
            <p:ph type="sldNum" sz="quarter" idx="11"/>
          </p:nvPr>
        </p:nvSpPr>
        <p:spPr/>
        <p:txBody>
          <a:bodyPr rtlCol="0"/>
          <a:lstStyle>
            <a:lvl1pPr>
              <a:defRPr/>
            </a:lvl1pPr>
          </a:lstStyle>
          <a:p>
            <a:pPr>
              <a:defRPr/>
            </a:pPr>
            <a:fld id="{282589C8-A5F5-4546-849C-FDE5FBBB2A62}" type="slidenum">
              <a:rPr lang="en-US"/>
              <a:pPr>
                <a:defRPr/>
              </a:pPr>
              <a:t>‹nr.›</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solidFill>
                <a:srgbClr val="D1282E"/>
              </a:solidFill>
            </a:endParaRPr>
          </a:p>
        </p:txBody>
      </p:sp>
    </p:spTree>
    <p:extLst>
      <p:ext uri="{BB962C8B-B14F-4D97-AF65-F5344CB8AC3E}">
        <p14:creationId xmlns:p14="http://schemas.microsoft.com/office/powerpoint/2010/main" val="812515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13"/>
          <p:cNvSpPr>
            <a:spLocks noGrp="1"/>
          </p:cNvSpPr>
          <p:nvPr>
            <p:ph type="dt" sz="half" idx="10"/>
          </p:nvPr>
        </p:nvSpPr>
        <p:spPr/>
        <p:txBody>
          <a:bodyPr/>
          <a:lstStyle>
            <a:lvl1pPr>
              <a:defRPr/>
            </a:lvl1pPr>
          </a:lstStyle>
          <a:p>
            <a:pPr>
              <a:defRPr/>
            </a:pPr>
            <a:fld id="{5C862C92-8B8A-4AFD-A97F-702BA0EC6CEC}" type="datetimeFigureOut">
              <a:rPr lang="en-US">
                <a:solidFill>
                  <a:srgbClr val="D1282E"/>
                </a:solidFill>
              </a:rPr>
              <a:pPr>
                <a:defRPr/>
              </a:pPr>
              <a:t>5/11/2012</a:t>
            </a:fld>
            <a:endParaRPr lang="en-US" dirty="0">
              <a:solidFill>
                <a:srgbClr val="D1282E"/>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D1282E"/>
              </a:solidFill>
            </a:endParaRPr>
          </a:p>
        </p:txBody>
      </p:sp>
      <p:sp>
        <p:nvSpPr>
          <p:cNvPr id="5" name="Slide Number Placeholder 22"/>
          <p:cNvSpPr>
            <a:spLocks noGrp="1"/>
          </p:cNvSpPr>
          <p:nvPr>
            <p:ph type="sldNum" sz="quarter" idx="12"/>
          </p:nvPr>
        </p:nvSpPr>
        <p:spPr/>
        <p:txBody>
          <a:bodyPr/>
          <a:lstStyle>
            <a:lvl1pPr>
              <a:defRPr/>
            </a:lvl1pPr>
          </a:lstStyle>
          <a:p>
            <a:pPr>
              <a:defRPr/>
            </a:pPr>
            <a:fld id="{405EE6F8-DE63-4968-A92A-0B2B9CA189A0}" type="slidenum">
              <a:rPr lang="en-US"/>
              <a:pPr>
                <a:defRPr/>
              </a:pPr>
              <a:t>‹nr.›</a:t>
            </a:fld>
            <a:endParaRPr lang="en-US" dirty="0"/>
          </a:p>
        </p:txBody>
      </p:sp>
    </p:spTree>
    <p:extLst>
      <p:ext uri="{BB962C8B-B14F-4D97-AF65-F5344CB8AC3E}">
        <p14:creationId xmlns:p14="http://schemas.microsoft.com/office/powerpoint/2010/main" val="8372397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62D95FC-5370-41E6-B608-7EA9427FEB2E}" type="datetimeFigureOut">
              <a:rPr lang="en-US">
                <a:solidFill>
                  <a:srgbClr val="D1282E"/>
                </a:solidFill>
              </a:rPr>
              <a:pPr>
                <a:defRPr/>
              </a:pPr>
              <a:t>5/11/2012</a:t>
            </a:fld>
            <a:endParaRPr lang="en-US">
              <a:solidFill>
                <a:srgbClr val="D1282E"/>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D1282E"/>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86FDA81F-2ABD-4C54-9F97-F12B1BAD571A}" type="slidenum">
              <a:rPr lang="en-US">
                <a:solidFill>
                  <a:srgbClr val="D1282E"/>
                </a:solidFill>
              </a:rPr>
              <a:pPr>
                <a:defRPr/>
              </a:pPr>
              <a:t>‹nr.›</a:t>
            </a:fld>
            <a:endParaRPr lang="en-US" dirty="0">
              <a:solidFill>
                <a:srgbClr val="D1282E"/>
              </a:solidFill>
            </a:endParaRPr>
          </a:p>
        </p:txBody>
      </p:sp>
    </p:spTree>
    <p:extLst>
      <p:ext uri="{BB962C8B-B14F-4D97-AF65-F5344CB8AC3E}">
        <p14:creationId xmlns:p14="http://schemas.microsoft.com/office/powerpoint/2010/main" val="37735243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endParaRPr lang="en-US"/>
          </a:p>
        </p:txBody>
      </p:sp>
      <p:sp>
        <p:nvSpPr>
          <p:cNvPr id="9" name="Content Placeholder 8"/>
          <p:cNvSpPr>
            <a:spLocks noGrp="1"/>
          </p:cNvSpPr>
          <p:nvPr>
            <p:ph sz="quarter" idx="1"/>
          </p:nvPr>
        </p:nvSpPr>
        <p:spPr>
          <a:xfrm>
            <a:off x="2362200" y="1752600"/>
            <a:ext cx="6400800" cy="4419600"/>
          </a:xfrm>
        </p:spPr>
        <p:txBody>
          <a:bodyPr/>
          <a:lstStyle/>
          <a:p>
            <a:pPr lvl="0"/>
            <a:endParaRPr/>
          </a:p>
          <a:p>
            <a:pPr lvl="1"/>
            <a:endParaRPr/>
          </a:p>
          <a:p>
            <a:pPr lvl="2"/>
            <a:endParaRPr/>
          </a:p>
          <a:p>
            <a:pPr lvl="3"/>
            <a:endParaRPr/>
          </a:p>
          <a:p>
            <a:pPr lvl="4"/>
            <a:endParaRPr lang="en-US"/>
          </a:p>
        </p:txBody>
      </p:sp>
      <p:sp>
        <p:nvSpPr>
          <p:cNvPr id="5" name="Date Placeholder 13"/>
          <p:cNvSpPr>
            <a:spLocks noGrp="1"/>
          </p:cNvSpPr>
          <p:nvPr>
            <p:ph type="dt" sz="half" idx="10"/>
          </p:nvPr>
        </p:nvSpPr>
        <p:spPr/>
        <p:txBody>
          <a:bodyPr/>
          <a:lstStyle>
            <a:lvl1pPr>
              <a:defRPr/>
            </a:lvl1pPr>
          </a:lstStyle>
          <a:p>
            <a:pPr>
              <a:defRPr/>
            </a:pPr>
            <a:fld id="{52EC56B1-E9BA-416C-B03A-705280F894FE}" type="datetimeFigureOut">
              <a:rPr lang="en-US">
                <a:solidFill>
                  <a:srgbClr val="D1282E"/>
                </a:solidFill>
              </a:rPr>
              <a:pPr>
                <a:defRPr/>
              </a:pPr>
              <a:t>5/11/2012</a:t>
            </a:fld>
            <a:endParaRPr lang="en-US" dirty="0">
              <a:solidFill>
                <a:srgbClr val="D1282E"/>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D1282E"/>
              </a:solidFill>
            </a:endParaRPr>
          </a:p>
        </p:txBody>
      </p:sp>
      <p:sp>
        <p:nvSpPr>
          <p:cNvPr id="7" name="Slide Number Placeholder 22"/>
          <p:cNvSpPr>
            <a:spLocks noGrp="1"/>
          </p:cNvSpPr>
          <p:nvPr>
            <p:ph type="sldNum" sz="quarter" idx="12"/>
          </p:nvPr>
        </p:nvSpPr>
        <p:spPr/>
        <p:txBody>
          <a:bodyPr/>
          <a:lstStyle>
            <a:lvl1pPr>
              <a:defRPr/>
            </a:lvl1pPr>
          </a:lstStyle>
          <a:p>
            <a:pPr>
              <a:defRPr/>
            </a:pPr>
            <a:fld id="{88E6BD8F-1FBE-45F4-8386-62B2C548A138}" type="slidenum">
              <a:rPr lang="en-US"/>
              <a:pPr>
                <a:defRPr/>
              </a:pPr>
              <a:t>‹nr.›</a:t>
            </a:fld>
            <a:endParaRPr lang="en-US" dirty="0"/>
          </a:p>
        </p:txBody>
      </p:sp>
    </p:spTree>
    <p:extLst>
      <p:ext uri="{BB962C8B-B14F-4D97-AF65-F5344CB8AC3E}">
        <p14:creationId xmlns:p14="http://schemas.microsoft.com/office/powerpoint/2010/main" val="12089563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endParaRPr lang="en-US"/>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C27B4F8C-5C32-409A-AA5A-C7D8CCD00014}" type="datetimeFigureOut">
              <a:rPr lang="en-US">
                <a:solidFill>
                  <a:srgbClr val="D1282E"/>
                </a:solidFill>
              </a:rPr>
              <a:pPr>
                <a:defRPr/>
              </a:pPr>
              <a:t>5/11/2012</a:t>
            </a:fld>
            <a:endParaRPr lang="en-US">
              <a:solidFill>
                <a:srgbClr val="D1282E"/>
              </a:solidFill>
            </a:endParaRP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2CF2CDEC-508A-4875-AC87-EF2AC92FAA9D}" type="slidenum">
              <a:rPr lang="en-US"/>
              <a:pPr>
                <a:defRPr/>
              </a:pPr>
              <a:t>‹nr.›</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solidFill>
                <a:srgbClr val="D1282E"/>
              </a:solidFill>
            </a:endParaRPr>
          </a:p>
        </p:txBody>
      </p:sp>
    </p:spTree>
    <p:extLst>
      <p:ext uri="{BB962C8B-B14F-4D97-AF65-F5344CB8AC3E}">
        <p14:creationId xmlns:p14="http://schemas.microsoft.com/office/powerpoint/2010/main" val="354788624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Vertical Text Placeholder 2"/>
          <p:cNvSpPr>
            <a:spLocks noGrp="1"/>
          </p:cNvSpPr>
          <p:nvPr>
            <p:ph type="body" orient="vert" idx="1"/>
          </p:nvPr>
        </p:nvSpPr>
        <p:spPr/>
        <p:txBody>
          <a:bodyPr vert="eaVert"/>
          <a:lstStyle/>
          <a:p>
            <a:pPr lvl="0"/>
            <a:endParaRPr/>
          </a:p>
          <a:p>
            <a:pPr lvl="1"/>
            <a:endParaRPr/>
          </a:p>
          <a:p>
            <a:pPr lvl="2"/>
            <a:endParaRPr/>
          </a:p>
          <a:p>
            <a:pPr lvl="3"/>
            <a:endParaRPr/>
          </a:p>
          <a:p>
            <a:pPr lvl="4"/>
            <a:endParaRPr lang="en-US"/>
          </a:p>
        </p:txBody>
      </p:sp>
      <p:sp>
        <p:nvSpPr>
          <p:cNvPr id="4" name="Date Placeholder 13"/>
          <p:cNvSpPr>
            <a:spLocks noGrp="1"/>
          </p:cNvSpPr>
          <p:nvPr>
            <p:ph type="dt" sz="half" idx="10"/>
          </p:nvPr>
        </p:nvSpPr>
        <p:spPr/>
        <p:txBody>
          <a:bodyPr/>
          <a:lstStyle>
            <a:lvl1pPr>
              <a:defRPr/>
            </a:lvl1pPr>
          </a:lstStyle>
          <a:p>
            <a:pPr>
              <a:defRPr/>
            </a:pPr>
            <a:fld id="{6E2687E0-38CE-4EAE-A4A1-49CFA421D261}" type="datetimeFigureOut">
              <a:rPr lang="en-US">
                <a:solidFill>
                  <a:srgbClr val="D1282E"/>
                </a:solidFill>
              </a:rPr>
              <a:pPr>
                <a:defRPr/>
              </a:pPr>
              <a:t>5/11/2012</a:t>
            </a:fld>
            <a:endParaRPr lang="en-US" dirty="0">
              <a:solidFill>
                <a:srgbClr val="D1282E"/>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D1282E"/>
              </a:solidFill>
            </a:endParaRPr>
          </a:p>
        </p:txBody>
      </p:sp>
      <p:sp>
        <p:nvSpPr>
          <p:cNvPr id="6" name="Slide Number Placeholder 22"/>
          <p:cNvSpPr>
            <a:spLocks noGrp="1"/>
          </p:cNvSpPr>
          <p:nvPr>
            <p:ph type="sldNum" sz="quarter" idx="12"/>
          </p:nvPr>
        </p:nvSpPr>
        <p:spPr/>
        <p:txBody>
          <a:bodyPr/>
          <a:lstStyle>
            <a:lvl1pPr>
              <a:defRPr/>
            </a:lvl1pPr>
          </a:lstStyle>
          <a:p>
            <a:pPr>
              <a:defRPr/>
            </a:pPr>
            <a:fld id="{DB815749-3458-4764-B115-631D83052D21}" type="slidenum">
              <a:rPr lang="en-US"/>
              <a:pPr>
                <a:defRPr/>
              </a:pPr>
              <a:t>‹nr.›</a:t>
            </a:fld>
            <a:endParaRPr lang="en-US" dirty="0"/>
          </a:p>
        </p:txBody>
      </p:sp>
    </p:spTree>
    <p:extLst>
      <p:ext uri="{BB962C8B-B14F-4D97-AF65-F5344CB8AC3E}">
        <p14:creationId xmlns:p14="http://schemas.microsoft.com/office/powerpoint/2010/main" val="34005996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 name="Vertical Title 1"/>
          <p:cNvSpPr>
            <a:spLocks noGrp="1"/>
          </p:cNvSpPr>
          <p:nvPr>
            <p:ph type="title" orient="vert"/>
          </p:nvPr>
        </p:nvSpPr>
        <p:spPr>
          <a:xfrm>
            <a:off x="6553200" y="609600"/>
            <a:ext cx="2057400" cy="5516563"/>
          </a:xfrm>
        </p:spPr>
        <p:txBody>
          <a:bodyPr vert="eaVert"/>
          <a:lstStyle/>
          <a:p>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endParaRPr/>
          </a:p>
          <a:p>
            <a:pPr lvl="1"/>
            <a:endParaRPr/>
          </a:p>
          <a:p>
            <a:pPr lvl="2"/>
            <a:endParaRPr/>
          </a:p>
          <a:p>
            <a:pPr lvl="3"/>
            <a:endParaRPr/>
          </a:p>
          <a:p>
            <a:pPr lvl="4"/>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0BF84DB3-A36C-44A9-BADC-5A9259FFA45D}" type="datetimeFigureOut">
              <a:rPr lang="en-US">
                <a:solidFill>
                  <a:srgbClr val="D1282E"/>
                </a:solidFill>
              </a:rPr>
              <a:pPr>
                <a:defRPr/>
              </a:pPr>
              <a:t>5/11/2012</a:t>
            </a:fld>
            <a:endParaRPr lang="en-US" dirty="0">
              <a:solidFill>
                <a:srgbClr val="D1282E"/>
              </a:solidFill>
            </a:endParaRPr>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solidFill>
                <a:srgbClr val="D1282E"/>
              </a:solidFill>
            </a:endParaRP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BFF9C718-E639-4531-8C65-8DCC4E98502E}" type="slidenum">
              <a:rPr lang="en-US"/>
              <a:pPr>
                <a:defRPr/>
              </a:pPr>
              <a:t>‹nr.›</a:t>
            </a:fld>
            <a:endParaRPr lang="en-US" dirty="0"/>
          </a:p>
        </p:txBody>
      </p:sp>
    </p:spTree>
    <p:extLst>
      <p:ext uri="{BB962C8B-B14F-4D97-AF65-F5344CB8AC3E}">
        <p14:creationId xmlns:p14="http://schemas.microsoft.com/office/powerpoint/2010/main" val="220023480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p>
            <a:fld id="{6E114640-38EB-4A70-8924-E1ECB9EEB209}" type="datetimeFigureOut">
              <a:rPr lang="ro-RO" smtClean="0">
                <a:solidFill>
                  <a:prstClr val="black">
                    <a:tint val="75000"/>
                  </a:prstClr>
                </a:solidFill>
              </a:rPr>
              <a:pPr/>
              <a:t>11.05.2012</a:t>
            </a:fld>
            <a:endParaRPr lang="ro-RO">
              <a:solidFill>
                <a:prstClr val="black">
                  <a:tint val="75000"/>
                </a:prstClr>
              </a:solidFill>
            </a:endParaRPr>
          </a:p>
        </p:txBody>
      </p:sp>
      <p:sp>
        <p:nvSpPr>
          <p:cNvPr id="5" name="Footer Placeholder 4"/>
          <p:cNvSpPr>
            <a:spLocks noGrp="1"/>
          </p:cNvSpPr>
          <p:nvPr>
            <p:ph type="ftr" sz="quarter" idx="11"/>
          </p:nvPr>
        </p:nvSpPr>
        <p:spPr/>
        <p:txBody>
          <a:bodyPr/>
          <a:lstStyle/>
          <a:p>
            <a:endParaRPr lang="ro-RO">
              <a:solidFill>
                <a:prstClr val="black">
                  <a:tint val="75000"/>
                </a:prstClr>
              </a:solidFill>
            </a:endParaRPr>
          </a:p>
        </p:txBody>
      </p:sp>
      <p:sp>
        <p:nvSpPr>
          <p:cNvPr id="6" name="Slide Number Placeholder 5"/>
          <p:cNvSpPr>
            <a:spLocks noGrp="1"/>
          </p:cNvSpPr>
          <p:nvPr>
            <p:ph type="sldNum" sz="quarter" idx="12"/>
          </p:nvPr>
        </p:nvSpPr>
        <p:spPr/>
        <p:txBody>
          <a:bodyPr/>
          <a:lstStyle/>
          <a:p>
            <a:fld id="{71EBE752-6D27-4AEB-86C7-D763C5BF7E00}" type="slidenum">
              <a:rPr lang="ro-RO" smtClean="0">
                <a:solidFill>
                  <a:prstClr val="black">
                    <a:tint val="75000"/>
                  </a:prstClr>
                </a:solidFill>
              </a:rPr>
              <a:pPr/>
              <a:t>‹nr.›</a:t>
            </a:fld>
            <a:endParaRPr lang="ro-RO">
              <a:solidFill>
                <a:prstClr val="black">
                  <a:tint val="75000"/>
                </a:prstClr>
              </a:solidFill>
            </a:endParaRPr>
          </a:p>
        </p:txBody>
      </p:sp>
    </p:spTree>
    <p:extLst>
      <p:ext uri="{BB962C8B-B14F-4D97-AF65-F5344CB8AC3E}">
        <p14:creationId xmlns:p14="http://schemas.microsoft.com/office/powerpoint/2010/main" val="5480307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6E114640-38EB-4A70-8924-E1ECB9EEB209}" type="datetimeFigureOut">
              <a:rPr lang="ro-RO" smtClean="0">
                <a:solidFill>
                  <a:prstClr val="black">
                    <a:tint val="75000"/>
                  </a:prstClr>
                </a:solidFill>
              </a:rPr>
              <a:pPr/>
              <a:t>11.05.2012</a:t>
            </a:fld>
            <a:endParaRPr lang="ro-RO">
              <a:solidFill>
                <a:prstClr val="black">
                  <a:tint val="75000"/>
                </a:prstClr>
              </a:solidFill>
            </a:endParaRPr>
          </a:p>
        </p:txBody>
      </p:sp>
      <p:sp>
        <p:nvSpPr>
          <p:cNvPr id="5" name="Footer Placeholder 4"/>
          <p:cNvSpPr>
            <a:spLocks noGrp="1"/>
          </p:cNvSpPr>
          <p:nvPr>
            <p:ph type="ftr" sz="quarter" idx="11"/>
          </p:nvPr>
        </p:nvSpPr>
        <p:spPr/>
        <p:txBody>
          <a:bodyPr/>
          <a:lstStyle/>
          <a:p>
            <a:endParaRPr lang="ro-RO">
              <a:solidFill>
                <a:prstClr val="black">
                  <a:tint val="75000"/>
                </a:prstClr>
              </a:solidFill>
            </a:endParaRPr>
          </a:p>
        </p:txBody>
      </p:sp>
      <p:sp>
        <p:nvSpPr>
          <p:cNvPr id="6" name="Slide Number Placeholder 5"/>
          <p:cNvSpPr>
            <a:spLocks noGrp="1"/>
          </p:cNvSpPr>
          <p:nvPr>
            <p:ph type="sldNum" sz="quarter" idx="12"/>
          </p:nvPr>
        </p:nvSpPr>
        <p:spPr/>
        <p:txBody>
          <a:bodyPr/>
          <a:lstStyle/>
          <a:p>
            <a:fld id="{71EBE752-6D27-4AEB-86C7-D763C5BF7E00}" type="slidenum">
              <a:rPr lang="ro-RO" smtClean="0">
                <a:solidFill>
                  <a:prstClr val="black">
                    <a:tint val="75000"/>
                  </a:prstClr>
                </a:solidFill>
              </a:rPr>
              <a:pPr/>
              <a:t>‹nr.›</a:t>
            </a:fld>
            <a:endParaRPr lang="ro-RO">
              <a:solidFill>
                <a:prstClr val="black">
                  <a:tint val="75000"/>
                </a:prstClr>
              </a:solidFill>
            </a:endParaRPr>
          </a:p>
        </p:txBody>
      </p:sp>
    </p:spTree>
    <p:extLst>
      <p:ext uri="{BB962C8B-B14F-4D97-AF65-F5344CB8AC3E}">
        <p14:creationId xmlns:p14="http://schemas.microsoft.com/office/powerpoint/2010/main" val="8658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8CC7219-85C7-4BD5-BE94-60D84A1648D3}" type="slidenum">
              <a:rPr lang="nl-NL"/>
              <a:pPr>
                <a:defRPr/>
              </a:pPr>
              <a:t>‹nr.›</a:t>
            </a:fld>
            <a:endParaRPr lang="nl-NL"/>
          </a:p>
        </p:txBody>
      </p:sp>
    </p:spTree>
    <p:extLst>
      <p:ext uri="{BB962C8B-B14F-4D97-AF65-F5344CB8AC3E}">
        <p14:creationId xmlns:p14="http://schemas.microsoft.com/office/powerpoint/2010/main" val="40495632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114640-38EB-4A70-8924-E1ECB9EEB209}" type="datetimeFigureOut">
              <a:rPr lang="ro-RO" smtClean="0">
                <a:solidFill>
                  <a:prstClr val="black">
                    <a:tint val="75000"/>
                  </a:prstClr>
                </a:solidFill>
              </a:rPr>
              <a:pPr/>
              <a:t>11.05.2012</a:t>
            </a:fld>
            <a:endParaRPr lang="ro-RO">
              <a:solidFill>
                <a:prstClr val="black">
                  <a:tint val="75000"/>
                </a:prstClr>
              </a:solidFill>
            </a:endParaRPr>
          </a:p>
        </p:txBody>
      </p:sp>
      <p:sp>
        <p:nvSpPr>
          <p:cNvPr id="5" name="Footer Placeholder 4"/>
          <p:cNvSpPr>
            <a:spLocks noGrp="1"/>
          </p:cNvSpPr>
          <p:nvPr>
            <p:ph type="ftr" sz="quarter" idx="11"/>
          </p:nvPr>
        </p:nvSpPr>
        <p:spPr/>
        <p:txBody>
          <a:bodyPr/>
          <a:lstStyle/>
          <a:p>
            <a:endParaRPr lang="ro-RO">
              <a:solidFill>
                <a:prstClr val="black">
                  <a:tint val="75000"/>
                </a:prstClr>
              </a:solidFill>
            </a:endParaRPr>
          </a:p>
        </p:txBody>
      </p:sp>
      <p:sp>
        <p:nvSpPr>
          <p:cNvPr id="6" name="Slide Number Placeholder 5"/>
          <p:cNvSpPr>
            <a:spLocks noGrp="1"/>
          </p:cNvSpPr>
          <p:nvPr>
            <p:ph type="sldNum" sz="quarter" idx="12"/>
          </p:nvPr>
        </p:nvSpPr>
        <p:spPr/>
        <p:txBody>
          <a:bodyPr/>
          <a:lstStyle/>
          <a:p>
            <a:fld id="{71EBE752-6D27-4AEB-86C7-D763C5BF7E00}" type="slidenum">
              <a:rPr lang="ro-RO" smtClean="0">
                <a:solidFill>
                  <a:prstClr val="black">
                    <a:tint val="75000"/>
                  </a:prstClr>
                </a:solidFill>
              </a:rPr>
              <a:pPr/>
              <a:t>‹nr.›</a:t>
            </a:fld>
            <a:endParaRPr lang="ro-RO">
              <a:solidFill>
                <a:prstClr val="black">
                  <a:tint val="75000"/>
                </a:prstClr>
              </a:solidFill>
            </a:endParaRPr>
          </a:p>
        </p:txBody>
      </p:sp>
    </p:spTree>
    <p:extLst>
      <p:ext uri="{BB962C8B-B14F-4D97-AF65-F5344CB8AC3E}">
        <p14:creationId xmlns:p14="http://schemas.microsoft.com/office/powerpoint/2010/main" val="23471093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p:txBody>
          <a:bodyPr/>
          <a:lstStyle/>
          <a:p>
            <a:fld id="{6E114640-38EB-4A70-8924-E1ECB9EEB209}" type="datetimeFigureOut">
              <a:rPr lang="ro-RO" smtClean="0">
                <a:solidFill>
                  <a:prstClr val="black">
                    <a:tint val="75000"/>
                  </a:prstClr>
                </a:solidFill>
              </a:rPr>
              <a:pPr/>
              <a:t>11.05.2012</a:t>
            </a:fld>
            <a:endParaRPr lang="ro-RO">
              <a:solidFill>
                <a:prstClr val="black">
                  <a:tint val="75000"/>
                </a:prstClr>
              </a:solidFill>
            </a:endParaRPr>
          </a:p>
        </p:txBody>
      </p:sp>
      <p:sp>
        <p:nvSpPr>
          <p:cNvPr id="6" name="Footer Placeholder 5"/>
          <p:cNvSpPr>
            <a:spLocks noGrp="1"/>
          </p:cNvSpPr>
          <p:nvPr>
            <p:ph type="ftr" sz="quarter" idx="11"/>
          </p:nvPr>
        </p:nvSpPr>
        <p:spPr/>
        <p:txBody>
          <a:bodyPr/>
          <a:lstStyle/>
          <a:p>
            <a:endParaRPr lang="ro-RO">
              <a:solidFill>
                <a:prstClr val="black">
                  <a:tint val="75000"/>
                </a:prstClr>
              </a:solidFill>
            </a:endParaRPr>
          </a:p>
        </p:txBody>
      </p:sp>
      <p:sp>
        <p:nvSpPr>
          <p:cNvPr id="7" name="Slide Number Placeholder 6"/>
          <p:cNvSpPr>
            <a:spLocks noGrp="1"/>
          </p:cNvSpPr>
          <p:nvPr>
            <p:ph type="sldNum" sz="quarter" idx="12"/>
          </p:nvPr>
        </p:nvSpPr>
        <p:spPr/>
        <p:txBody>
          <a:bodyPr/>
          <a:lstStyle/>
          <a:p>
            <a:fld id="{71EBE752-6D27-4AEB-86C7-D763C5BF7E00}" type="slidenum">
              <a:rPr lang="ro-RO" smtClean="0">
                <a:solidFill>
                  <a:prstClr val="black">
                    <a:tint val="75000"/>
                  </a:prstClr>
                </a:solidFill>
              </a:rPr>
              <a:pPr/>
              <a:t>‹nr.›</a:t>
            </a:fld>
            <a:endParaRPr lang="ro-RO">
              <a:solidFill>
                <a:prstClr val="black">
                  <a:tint val="75000"/>
                </a:prstClr>
              </a:solidFill>
            </a:endParaRPr>
          </a:p>
        </p:txBody>
      </p:sp>
    </p:spTree>
    <p:extLst>
      <p:ext uri="{BB962C8B-B14F-4D97-AF65-F5344CB8AC3E}">
        <p14:creationId xmlns:p14="http://schemas.microsoft.com/office/powerpoint/2010/main" val="37678062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p:txBody>
          <a:bodyPr/>
          <a:lstStyle/>
          <a:p>
            <a:fld id="{6E114640-38EB-4A70-8924-E1ECB9EEB209}" type="datetimeFigureOut">
              <a:rPr lang="ro-RO" smtClean="0">
                <a:solidFill>
                  <a:prstClr val="black">
                    <a:tint val="75000"/>
                  </a:prstClr>
                </a:solidFill>
              </a:rPr>
              <a:pPr/>
              <a:t>11.05.2012</a:t>
            </a:fld>
            <a:endParaRPr lang="ro-RO">
              <a:solidFill>
                <a:prstClr val="black">
                  <a:tint val="75000"/>
                </a:prstClr>
              </a:solidFill>
            </a:endParaRPr>
          </a:p>
        </p:txBody>
      </p:sp>
      <p:sp>
        <p:nvSpPr>
          <p:cNvPr id="8" name="Footer Placeholder 7"/>
          <p:cNvSpPr>
            <a:spLocks noGrp="1"/>
          </p:cNvSpPr>
          <p:nvPr>
            <p:ph type="ftr" sz="quarter" idx="11"/>
          </p:nvPr>
        </p:nvSpPr>
        <p:spPr/>
        <p:txBody>
          <a:bodyPr/>
          <a:lstStyle/>
          <a:p>
            <a:endParaRPr lang="ro-RO">
              <a:solidFill>
                <a:prstClr val="black">
                  <a:tint val="75000"/>
                </a:prstClr>
              </a:solidFill>
            </a:endParaRPr>
          </a:p>
        </p:txBody>
      </p:sp>
      <p:sp>
        <p:nvSpPr>
          <p:cNvPr id="9" name="Slide Number Placeholder 8"/>
          <p:cNvSpPr>
            <a:spLocks noGrp="1"/>
          </p:cNvSpPr>
          <p:nvPr>
            <p:ph type="sldNum" sz="quarter" idx="12"/>
          </p:nvPr>
        </p:nvSpPr>
        <p:spPr/>
        <p:txBody>
          <a:bodyPr/>
          <a:lstStyle/>
          <a:p>
            <a:fld id="{71EBE752-6D27-4AEB-86C7-D763C5BF7E00}" type="slidenum">
              <a:rPr lang="ro-RO" smtClean="0">
                <a:solidFill>
                  <a:prstClr val="black">
                    <a:tint val="75000"/>
                  </a:prstClr>
                </a:solidFill>
              </a:rPr>
              <a:pPr/>
              <a:t>‹nr.›</a:t>
            </a:fld>
            <a:endParaRPr lang="ro-RO">
              <a:solidFill>
                <a:prstClr val="black">
                  <a:tint val="75000"/>
                </a:prstClr>
              </a:solidFill>
            </a:endParaRPr>
          </a:p>
        </p:txBody>
      </p:sp>
    </p:spTree>
    <p:extLst>
      <p:ext uri="{BB962C8B-B14F-4D97-AF65-F5344CB8AC3E}">
        <p14:creationId xmlns:p14="http://schemas.microsoft.com/office/powerpoint/2010/main" val="5275620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6E114640-38EB-4A70-8924-E1ECB9EEB209}" type="datetimeFigureOut">
              <a:rPr lang="ro-RO" smtClean="0">
                <a:solidFill>
                  <a:prstClr val="black">
                    <a:tint val="75000"/>
                  </a:prstClr>
                </a:solidFill>
              </a:rPr>
              <a:pPr/>
              <a:t>11.05.2012</a:t>
            </a:fld>
            <a:endParaRPr lang="ro-RO">
              <a:solidFill>
                <a:prstClr val="black">
                  <a:tint val="75000"/>
                </a:prstClr>
              </a:solidFill>
            </a:endParaRPr>
          </a:p>
        </p:txBody>
      </p:sp>
      <p:sp>
        <p:nvSpPr>
          <p:cNvPr id="4" name="Footer Placeholder 3"/>
          <p:cNvSpPr>
            <a:spLocks noGrp="1"/>
          </p:cNvSpPr>
          <p:nvPr>
            <p:ph type="ftr" sz="quarter" idx="11"/>
          </p:nvPr>
        </p:nvSpPr>
        <p:spPr/>
        <p:txBody>
          <a:bodyPr/>
          <a:lstStyle/>
          <a:p>
            <a:endParaRPr lang="ro-RO">
              <a:solidFill>
                <a:prstClr val="black">
                  <a:tint val="75000"/>
                </a:prstClr>
              </a:solidFill>
            </a:endParaRPr>
          </a:p>
        </p:txBody>
      </p:sp>
      <p:sp>
        <p:nvSpPr>
          <p:cNvPr id="5" name="Slide Number Placeholder 4"/>
          <p:cNvSpPr>
            <a:spLocks noGrp="1"/>
          </p:cNvSpPr>
          <p:nvPr>
            <p:ph type="sldNum" sz="quarter" idx="12"/>
          </p:nvPr>
        </p:nvSpPr>
        <p:spPr/>
        <p:txBody>
          <a:bodyPr/>
          <a:lstStyle/>
          <a:p>
            <a:fld id="{71EBE752-6D27-4AEB-86C7-D763C5BF7E00}" type="slidenum">
              <a:rPr lang="ro-RO" smtClean="0">
                <a:solidFill>
                  <a:prstClr val="black">
                    <a:tint val="75000"/>
                  </a:prstClr>
                </a:solidFill>
              </a:rPr>
              <a:pPr/>
              <a:t>‹nr.›</a:t>
            </a:fld>
            <a:endParaRPr lang="ro-RO">
              <a:solidFill>
                <a:prstClr val="black">
                  <a:tint val="75000"/>
                </a:prstClr>
              </a:solidFill>
            </a:endParaRPr>
          </a:p>
        </p:txBody>
      </p:sp>
    </p:spTree>
    <p:extLst>
      <p:ext uri="{BB962C8B-B14F-4D97-AF65-F5344CB8AC3E}">
        <p14:creationId xmlns:p14="http://schemas.microsoft.com/office/powerpoint/2010/main" val="13356701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14640-38EB-4A70-8924-E1ECB9EEB209}" type="datetimeFigureOut">
              <a:rPr lang="ro-RO" smtClean="0">
                <a:solidFill>
                  <a:prstClr val="black">
                    <a:tint val="75000"/>
                  </a:prstClr>
                </a:solidFill>
              </a:rPr>
              <a:pPr/>
              <a:t>11.05.2012</a:t>
            </a:fld>
            <a:endParaRPr lang="ro-RO">
              <a:solidFill>
                <a:prstClr val="black">
                  <a:tint val="75000"/>
                </a:prstClr>
              </a:solidFill>
            </a:endParaRPr>
          </a:p>
        </p:txBody>
      </p:sp>
      <p:sp>
        <p:nvSpPr>
          <p:cNvPr id="3" name="Footer Placeholder 2"/>
          <p:cNvSpPr>
            <a:spLocks noGrp="1"/>
          </p:cNvSpPr>
          <p:nvPr>
            <p:ph type="ftr" sz="quarter" idx="11"/>
          </p:nvPr>
        </p:nvSpPr>
        <p:spPr/>
        <p:txBody>
          <a:bodyPr/>
          <a:lstStyle/>
          <a:p>
            <a:endParaRPr lang="ro-RO">
              <a:solidFill>
                <a:prstClr val="black">
                  <a:tint val="75000"/>
                </a:prstClr>
              </a:solidFill>
            </a:endParaRPr>
          </a:p>
        </p:txBody>
      </p:sp>
      <p:sp>
        <p:nvSpPr>
          <p:cNvPr id="4" name="Slide Number Placeholder 3"/>
          <p:cNvSpPr>
            <a:spLocks noGrp="1"/>
          </p:cNvSpPr>
          <p:nvPr>
            <p:ph type="sldNum" sz="quarter" idx="12"/>
          </p:nvPr>
        </p:nvSpPr>
        <p:spPr/>
        <p:txBody>
          <a:bodyPr/>
          <a:lstStyle/>
          <a:p>
            <a:fld id="{71EBE752-6D27-4AEB-86C7-D763C5BF7E00}" type="slidenum">
              <a:rPr lang="ro-RO" smtClean="0">
                <a:solidFill>
                  <a:prstClr val="black">
                    <a:tint val="75000"/>
                  </a:prstClr>
                </a:solidFill>
              </a:rPr>
              <a:pPr/>
              <a:t>‹nr.›</a:t>
            </a:fld>
            <a:endParaRPr lang="ro-RO">
              <a:solidFill>
                <a:prstClr val="black">
                  <a:tint val="75000"/>
                </a:prstClr>
              </a:solidFill>
            </a:endParaRPr>
          </a:p>
        </p:txBody>
      </p:sp>
    </p:spTree>
    <p:extLst>
      <p:ext uri="{BB962C8B-B14F-4D97-AF65-F5344CB8AC3E}">
        <p14:creationId xmlns:p14="http://schemas.microsoft.com/office/powerpoint/2010/main" val="25407685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14640-38EB-4A70-8924-E1ECB9EEB209}" type="datetimeFigureOut">
              <a:rPr lang="ro-RO" smtClean="0">
                <a:solidFill>
                  <a:prstClr val="black">
                    <a:tint val="75000"/>
                  </a:prstClr>
                </a:solidFill>
              </a:rPr>
              <a:pPr/>
              <a:t>11.05.2012</a:t>
            </a:fld>
            <a:endParaRPr lang="ro-RO">
              <a:solidFill>
                <a:prstClr val="black">
                  <a:tint val="75000"/>
                </a:prstClr>
              </a:solidFill>
            </a:endParaRPr>
          </a:p>
        </p:txBody>
      </p:sp>
      <p:sp>
        <p:nvSpPr>
          <p:cNvPr id="6" name="Footer Placeholder 5"/>
          <p:cNvSpPr>
            <a:spLocks noGrp="1"/>
          </p:cNvSpPr>
          <p:nvPr>
            <p:ph type="ftr" sz="quarter" idx="11"/>
          </p:nvPr>
        </p:nvSpPr>
        <p:spPr/>
        <p:txBody>
          <a:bodyPr/>
          <a:lstStyle/>
          <a:p>
            <a:endParaRPr lang="ro-RO">
              <a:solidFill>
                <a:prstClr val="black">
                  <a:tint val="75000"/>
                </a:prstClr>
              </a:solidFill>
            </a:endParaRPr>
          </a:p>
        </p:txBody>
      </p:sp>
      <p:sp>
        <p:nvSpPr>
          <p:cNvPr id="7" name="Slide Number Placeholder 6"/>
          <p:cNvSpPr>
            <a:spLocks noGrp="1"/>
          </p:cNvSpPr>
          <p:nvPr>
            <p:ph type="sldNum" sz="quarter" idx="12"/>
          </p:nvPr>
        </p:nvSpPr>
        <p:spPr/>
        <p:txBody>
          <a:bodyPr/>
          <a:lstStyle/>
          <a:p>
            <a:fld id="{71EBE752-6D27-4AEB-86C7-D763C5BF7E00}" type="slidenum">
              <a:rPr lang="ro-RO" smtClean="0">
                <a:solidFill>
                  <a:prstClr val="black">
                    <a:tint val="75000"/>
                  </a:prstClr>
                </a:solidFill>
              </a:rPr>
              <a:pPr/>
              <a:t>‹nr.›</a:t>
            </a:fld>
            <a:endParaRPr lang="ro-RO">
              <a:solidFill>
                <a:prstClr val="black">
                  <a:tint val="75000"/>
                </a:prstClr>
              </a:solidFill>
            </a:endParaRPr>
          </a:p>
        </p:txBody>
      </p:sp>
    </p:spTree>
    <p:extLst>
      <p:ext uri="{BB962C8B-B14F-4D97-AF65-F5344CB8AC3E}">
        <p14:creationId xmlns:p14="http://schemas.microsoft.com/office/powerpoint/2010/main" val="9709458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14640-38EB-4A70-8924-E1ECB9EEB209}" type="datetimeFigureOut">
              <a:rPr lang="ro-RO" smtClean="0">
                <a:solidFill>
                  <a:prstClr val="black">
                    <a:tint val="75000"/>
                  </a:prstClr>
                </a:solidFill>
              </a:rPr>
              <a:pPr/>
              <a:t>11.05.2012</a:t>
            </a:fld>
            <a:endParaRPr lang="ro-RO">
              <a:solidFill>
                <a:prstClr val="black">
                  <a:tint val="75000"/>
                </a:prstClr>
              </a:solidFill>
            </a:endParaRPr>
          </a:p>
        </p:txBody>
      </p:sp>
      <p:sp>
        <p:nvSpPr>
          <p:cNvPr id="6" name="Footer Placeholder 5"/>
          <p:cNvSpPr>
            <a:spLocks noGrp="1"/>
          </p:cNvSpPr>
          <p:nvPr>
            <p:ph type="ftr" sz="quarter" idx="11"/>
          </p:nvPr>
        </p:nvSpPr>
        <p:spPr/>
        <p:txBody>
          <a:bodyPr/>
          <a:lstStyle/>
          <a:p>
            <a:endParaRPr lang="ro-RO">
              <a:solidFill>
                <a:prstClr val="black">
                  <a:tint val="75000"/>
                </a:prstClr>
              </a:solidFill>
            </a:endParaRPr>
          </a:p>
        </p:txBody>
      </p:sp>
      <p:sp>
        <p:nvSpPr>
          <p:cNvPr id="7" name="Slide Number Placeholder 6"/>
          <p:cNvSpPr>
            <a:spLocks noGrp="1"/>
          </p:cNvSpPr>
          <p:nvPr>
            <p:ph type="sldNum" sz="quarter" idx="12"/>
          </p:nvPr>
        </p:nvSpPr>
        <p:spPr/>
        <p:txBody>
          <a:bodyPr/>
          <a:lstStyle/>
          <a:p>
            <a:fld id="{71EBE752-6D27-4AEB-86C7-D763C5BF7E00}" type="slidenum">
              <a:rPr lang="ro-RO" smtClean="0">
                <a:solidFill>
                  <a:prstClr val="black">
                    <a:tint val="75000"/>
                  </a:prstClr>
                </a:solidFill>
              </a:rPr>
              <a:pPr/>
              <a:t>‹nr.›</a:t>
            </a:fld>
            <a:endParaRPr lang="ro-RO">
              <a:solidFill>
                <a:prstClr val="black">
                  <a:tint val="75000"/>
                </a:prstClr>
              </a:solidFill>
            </a:endParaRPr>
          </a:p>
        </p:txBody>
      </p:sp>
    </p:spTree>
    <p:extLst>
      <p:ext uri="{BB962C8B-B14F-4D97-AF65-F5344CB8AC3E}">
        <p14:creationId xmlns:p14="http://schemas.microsoft.com/office/powerpoint/2010/main" val="40551884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6E114640-38EB-4A70-8924-E1ECB9EEB209}" type="datetimeFigureOut">
              <a:rPr lang="ro-RO" smtClean="0">
                <a:solidFill>
                  <a:prstClr val="black">
                    <a:tint val="75000"/>
                  </a:prstClr>
                </a:solidFill>
              </a:rPr>
              <a:pPr/>
              <a:t>11.05.2012</a:t>
            </a:fld>
            <a:endParaRPr lang="ro-RO">
              <a:solidFill>
                <a:prstClr val="black">
                  <a:tint val="75000"/>
                </a:prstClr>
              </a:solidFill>
            </a:endParaRPr>
          </a:p>
        </p:txBody>
      </p:sp>
      <p:sp>
        <p:nvSpPr>
          <p:cNvPr id="5" name="Footer Placeholder 4"/>
          <p:cNvSpPr>
            <a:spLocks noGrp="1"/>
          </p:cNvSpPr>
          <p:nvPr>
            <p:ph type="ftr" sz="quarter" idx="11"/>
          </p:nvPr>
        </p:nvSpPr>
        <p:spPr/>
        <p:txBody>
          <a:bodyPr/>
          <a:lstStyle/>
          <a:p>
            <a:endParaRPr lang="ro-RO">
              <a:solidFill>
                <a:prstClr val="black">
                  <a:tint val="75000"/>
                </a:prstClr>
              </a:solidFill>
            </a:endParaRPr>
          </a:p>
        </p:txBody>
      </p:sp>
      <p:sp>
        <p:nvSpPr>
          <p:cNvPr id="6" name="Slide Number Placeholder 5"/>
          <p:cNvSpPr>
            <a:spLocks noGrp="1"/>
          </p:cNvSpPr>
          <p:nvPr>
            <p:ph type="sldNum" sz="quarter" idx="12"/>
          </p:nvPr>
        </p:nvSpPr>
        <p:spPr/>
        <p:txBody>
          <a:bodyPr/>
          <a:lstStyle/>
          <a:p>
            <a:fld id="{71EBE752-6D27-4AEB-86C7-D763C5BF7E00}" type="slidenum">
              <a:rPr lang="ro-RO" smtClean="0">
                <a:solidFill>
                  <a:prstClr val="black">
                    <a:tint val="75000"/>
                  </a:prstClr>
                </a:solidFill>
              </a:rPr>
              <a:pPr/>
              <a:t>‹nr.›</a:t>
            </a:fld>
            <a:endParaRPr lang="ro-RO">
              <a:solidFill>
                <a:prstClr val="black">
                  <a:tint val="75000"/>
                </a:prstClr>
              </a:solidFill>
            </a:endParaRPr>
          </a:p>
        </p:txBody>
      </p:sp>
    </p:spTree>
    <p:extLst>
      <p:ext uri="{BB962C8B-B14F-4D97-AF65-F5344CB8AC3E}">
        <p14:creationId xmlns:p14="http://schemas.microsoft.com/office/powerpoint/2010/main" val="4980775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6E114640-38EB-4A70-8924-E1ECB9EEB209}" type="datetimeFigureOut">
              <a:rPr lang="ro-RO" smtClean="0">
                <a:solidFill>
                  <a:prstClr val="black">
                    <a:tint val="75000"/>
                  </a:prstClr>
                </a:solidFill>
              </a:rPr>
              <a:pPr/>
              <a:t>11.05.2012</a:t>
            </a:fld>
            <a:endParaRPr lang="ro-RO">
              <a:solidFill>
                <a:prstClr val="black">
                  <a:tint val="75000"/>
                </a:prstClr>
              </a:solidFill>
            </a:endParaRPr>
          </a:p>
        </p:txBody>
      </p:sp>
      <p:sp>
        <p:nvSpPr>
          <p:cNvPr id="5" name="Footer Placeholder 4"/>
          <p:cNvSpPr>
            <a:spLocks noGrp="1"/>
          </p:cNvSpPr>
          <p:nvPr>
            <p:ph type="ftr" sz="quarter" idx="11"/>
          </p:nvPr>
        </p:nvSpPr>
        <p:spPr/>
        <p:txBody>
          <a:bodyPr/>
          <a:lstStyle/>
          <a:p>
            <a:endParaRPr lang="ro-RO">
              <a:solidFill>
                <a:prstClr val="black">
                  <a:tint val="75000"/>
                </a:prstClr>
              </a:solidFill>
            </a:endParaRPr>
          </a:p>
        </p:txBody>
      </p:sp>
      <p:sp>
        <p:nvSpPr>
          <p:cNvPr id="6" name="Slide Number Placeholder 5"/>
          <p:cNvSpPr>
            <a:spLocks noGrp="1"/>
          </p:cNvSpPr>
          <p:nvPr>
            <p:ph type="sldNum" sz="quarter" idx="12"/>
          </p:nvPr>
        </p:nvSpPr>
        <p:spPr/>
        <p:txBody>
          <a:bodyPr/>
          <a:lstStyle/>
          <a:p>
            <a:fld id="{71EBE752-6D27-4AEB-86C7-D763C5BF7E00}" type="slidenum">
              <a:rPr lang="ro-RO" smtClean="0">
                <a:solidFill>
                  <a:prstClr val="black">
                    <a:tint val="75000"/>
                  </a:prstClr>
                </a:solidFill>
              </a:rPr>
              <a:pPr/>
              <a:t>‹nr.›</a:t>
            </a:fld>
            <a:endParaRPr lang="ro-RO">
              <a:solidFill>
                <a:prstClr val="black">
                  <a:tint val="75000"/>
                </a:prstClr>
              </a:solidFill>
            </a:endParaRPr>
          </a:p>
        </p:txBody>
      </p:sp>
    </p:spTree>
    <p:extLst>
      <p:ext uri="{BB962C8B-B14F-4D97-AF65-F5344CB8AC3E}">
        <p14:creationId xmlns:p14="http://schemas.microsoft.com/office/powerpoint/2010/main" val="2159322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nl-BE"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BE" smtClean="0"/>
              <a:t>Cliquez pour modifier le style des sous-titres du masque</a:t>
            </a:r>
            <a:endParaRPr lang="fr-FR"/>
          </a:p>
        </p:txBody>
      </p:sp>
      <p:sp>
        <p:nvSpPr>
          <p:cNvPr id="4" name="Rectangle 2"/>
          <p:cNvSpPr>
            <a:spLocks noGrp="1" noChangeArrowheads="1"/>
          </p:cNvSpPr>
          <p:nvPr>
            <p:ph type="dt" idx="10"/>
          </p:nvPr>
        </p:nvSpPr>
        <p:spPr>
          <a:ln/>
        </p:spPr>
        <p:txBody>
          <a:bodyPr/>
          <a:lstStyle>
            <a:lvl1pPr>
              <a:defRPr/>
            </a:lvl1pPr>
          </a:lstStyle>
          <a:p>
            <a:pPr>
              <a:defRPr/>
            </a:pPr>
            <a:r>
              <a:rPr lang="fr-BE"/>
              <a:t>8/05/12</a:t>
            </a:r>
          </a:p>
        </p:txBody>
      </p:sp>
      <p:sp>
        <p:nvSpPr>
          <p:cNvPr id="5" name="Rectangle 4"/>
          <p:cNvSpPr>
            <a:spLocks noGrp="1" noChangeArrowheads="1"/>
          </p:cNvSpPr>
          <p:nvPr>
            <p:ph type="sldNum" idx="11"/>
          </p:nvPr>
        </p:nvSpPr>
        <p:spPr>
          <a:ln/>
        </p:spPr>
        <p:txBody>
          <a:bodyPr/>
          <a:lstStyle>
            <a:lvl1pPr>
              <a:defRPr/>
            </a:lvl1pPr>
          </a:lstStyle>
          <a:p>
            <a:pPr>
              <a:defRPr/>
            </a:pPr>
            <a:fld id="{3A7E9AEF-4EAF-4291-9D4A-DD4EC3300D0E}" type="slidenum">
              <a:rPr lang="fr-BE"/>
              <a:pPr>
                <a:defRPr/>
              </a:pPr>
              <a:t>‹nr.›</a:t>
            </a:fld>
            <a:endParaRPr lang="fr-BE"/>
          </a:p>
        </p:txBody>
      </p:sp>
    </p:spTree>
    <p:extLst>
      <p:ext uri="{BB962C8B-B14F-4D97-AF65-F5344CB8AC3E}">
        <p14:creationId xmlns:p14="http://schemas.microsoft.com/office/powerpoint/2010/main" val="2672397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91FD848-6420-40FF-B3BF-B3994EC225AC}" type="slidenum">
              <a:rPr lang="nl-NL"/>
              <a:pPr>
                <a:defRPr/>
              </a:pPr>
              <a:t>‹nr.›</a:t>
            </a:fld>
            <a:endParaRPr lang="nl-NL"/>
          </a:p>
        </p:txBody>
      </p:sp>
    </p:spTree>
    <p:extLst>
      <p:ext uri="{BB962C8B-B14F-4D97-AF65-F5344CB8AC3E}">
        <p14:creationId xmlns:p14="http://schemas.microsoft.com/office/powerpoint/2010/main" val="6257600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contenu 2"/>
          <p:cNvSpPr>
            <a:spLocks noGrp="1"/>
          </p:cNvSpPr>
          <p:nvPr>
            <p:ph idx="1"/>
          </p:nvPr>
        </p:nvSpPr>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Rectangle 2"/>
          <p:cNvSpPr>
            <a:spLocks noGrp="1" noChangeArrowheads="1"/>
          </p:cNvSpPr>
          <p:nvPr>
            <p:ph type="dt" idx="10"/>
          </p:nvPr>
        </p:nvSpPr>
        <p:spPr>
          <a:ln/>
        </p:spPr>
        <p:txBody>
          <a:bodyPr/>
          <a:lstStyle>
            <a:lvl1pPr>
              <a:defRPr/>
            </a:lvl1pPr>
          </a:lstStyle>
          <a:p>
            <a:pPr>
              <a:defRPr/>
            </a:pPr>
            <a:r>
              <a:rPr lang="fr-BE"/>
              <a:t>8/05/12</a:t>
            </a:r>
          </a:p>
        </p:txBody>
      </p:sp>
      <p:sp>
        <p:nvSpPr>
          <p:cNvPr id="5" name="Rectangle 4"/>
          <p:cNvSpPr>
            <a:spLocks noGrp="1" noChangeArrowheads="1"/>
          </p:cNvSpPr>
          <p:nvPr>
            <p:ph type="sldNum" idx="11"/>
          </p:nvPr>
        </p:nvSpPr>
        <p:spPr>
          <a:ln/>
        </p:spPr>
        <p:txBody>
          <a:bodyPr/>
          <a:lstStyle>
            <a:lvl1pPr>
              <a:defRPr/>
            </a:lvl1pPr>
          </a:lstStyle>
          <a:p>
            <a:pPr>
              <a:defRPr/>
            </a:pPr>
            <a:fld id="{2E885548-9444-4E5B-A623-74FAC1A13322}" type="slidenum">
              <a:rPr lang="fr-BE"/>
              <a:pPr>
                <a:defRPr/>
              </a:pPr>
              <a:t>‹nr.›</a:t>
            </a:fld>
            <a:endParaRPr lang="fr-BE"/>
          </a:p>
        </p:txBody>
      </p:sp>
    </p:spTree>
    <p:extLst>
      <p:ext uri="{BB962C8B-B14F-4D97-AF65-F5344CB8AC3E}">
        <p14:creationId xmlns:p14="http://schemas.microsoft.com/office/powerpoint/2010/main" val="3820264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nl-BE"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BE" smtClean="0"/>
              <a:t>Cliquez pour modifier les styles du texte du masque</a:t>
            </a:r>
          </a:p>
        </p:txBody>
      </p:sp>
      <p:sp>
        <p:nvSpPr>
          <p:cNvPr id="4" name="Rectangle 2"/>
          <p:cNvSpPr>
            <a:spLocks noGrp="1" noChangeArrowheads="1"/>
          </p:cNvSpPr>
          <p:nvPr>
            <p:ph type="dt" idx="10"/>
          </p:nvPr>
        </p:nvSpPr>
        <p:spPr>
          <a:ln/>
        </p:spPr>
        <p:txBody>
          <a:bodyPr/>
          <a:lstStyle>
            <a:lvl1pPr>
              <a:defRPr/>
            </a:lvl1pPr>
          </a:lstStyle>
          <a:p>
            <a:pPr>
              <a:defRPr/>
            </a:pPr>
            <a:r>
              <a:rPr lang="fr-BE"/>
              <a:t>8/05/12</a:t>
            </a:r>
          </a:p>
        </p:txBody>
      </p:sp>
      <p:sp>
        <p:nvSpPr>
          <p:cNvPr id="5" name="Rectangle 4"/>
          <p:cNvSpPr>
            <a:spLocks noGrp="1" noChangeArrowheads="1"/>
          </p:cNvSpPr>
          <p:nvPr>
            <p:ph type="sldNum" idx="11"/>
          </p:nvPr>
        </p:nvSpPr>
        <p:spPr>
          <a:ln/>
        </p:spPr>
        <p:txBody>
          <a:bodyPr/>
          <a:lstStyle>
            <a:lvl1pPr>
              <a:defRPr/>
            </a:lvl1pPr>
          </a:lstStyle>
          <a:p>
            <a:pPr>
              <a:defRPr/>
            </a:pPr>
            <a:fld id="{8389FEE8-8601-4835-9263-563836D7B0B5}" type="slidenum">
              <a:rPr lang="fr-BE"/>
              <a:pPr>
                <a:defRPr/>
              </a:pPr>
              <a:t>‹nr.›</a:t>
            </a:fld>
            <a:endParaRPr lang="fr-BE"/>
          </a:p>
        </p:txBody>
      </p:sp>
    </p:spTree>
    <p:extLst>
      <p:ext uri="{BB962C8B-B14F-4D97-AF65-F5344CB8AC3E}">
        <p14:creationId xmlns:p14="http://schemas.microsoft.com/office/powerpoint/2010/main" val="30986923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contenu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u contenu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5" name="Rectangle 2"/>
          <p:cNvSpPr>
            <a:spLocks noGrp="1" noChangeArrowheads="1"/>
          </p:cNvSpPr>
          <p:nvPr>
            <p:ph type="dt" idx="10"/>
          </p:nvPr>
        </p:nvSpPr>
        <p:spPr>
          <a:ln/>
        </p:spPr>
        <p:txBody>
          <a:bodyPr/>
          <a:lstStyle>
            <a:lvl1pPr>
              <a:defRPr/>
            </a:lvl1pPr>
          </a:lstStyle>
          <a:p>
            <a:pPr>
              <a:defRPr/>
            </a:pPr>
            <a:r>
              <a:rPr lang="fr-BE"/>
              <a:t>8/05/12</a:t>
            </a:r>
          </a:p>
        </p:txBody>
      </p:sp>
      <p:sp>
        <p:nvSpPr>
          <p:cNvPr id="6" name="Rectangle 4"/>
          <p:cNvSpPr>
            <a:spLocks noGrp="1" noChangeArrowheads="1"/>
          </p:cNvSpPr>
          <p:nvPr>
            <p:ph type="sldNum" idx="11"/>
          </p:nvPr>
        </p:nvSpPr>
        <p:spPr>
          <a:ln/>
        </p:spPr>
        <p:txBody>
          <a:bodyPr/>
          <a:lstStyle>
            <a:lvl1pPr>
              <a:defRPr/>
            </a:lvl1pPr>
          </a:lstStyle>
          <a:p>
            <a:pPr>
              <a:defRPr/>
            </a:pPr>
            <a:fld id="{0E303E3D-C194-46DA-905A-D1CACC255092}" type="slidenum">
              <a:rPr lang="fr-BE"/>
              <a:pPr>
                <a:defRPr/>
              </a:pPr>
              <a:t>‹nr.›</a:t>
            </a:fld>
            <a:endParaRPr lang="fr-BE"/>
          </a:p>
        </p:txBody>
      </p:sp>
    </p:spTree>
    <p:extLst>
      <p:ext uri="{BB962C8B-B14F-4D97-AF65-F5344CB8AC3E}">
        <p14:creationId xmlns:p14="http://schemas.microsoft.com/office/powerpoint/2010/main" val="13468380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nl-BE"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7" name="Rectangle 2"/>
          <p:cNvSpPr>
            <a:spLocks noGrp="1" noChangeArrowheads="1"/>
          </p:cNvSpPr>
          <p:nvPr>
            <p:ph type="dt" idx="10"/>
          </p:nvPr>
        </p:nvSpPr>
        <p:spPr>
          <a:ln/>
        </p:spPr>
        <p:txBody>
          <a:bodyPr/>
          <a:lstStyle>
            <a:lvl1pPr>
              <a:defRPr/>
            </a:lvl1pPr>
          </a:lstStyle>
          <a:p>
            <a:pPr>
              <a:defRPr/>
            </a:pPr>
            <a:r>
              <a:rPr lang="fr-BE"/>
              <a:t>8/05/12</a:t>
            </a:r>
          </a:p>
        </p:txBody>
      </p:sp>
      <p:sp>
        <p:nvSpPr>
          <p:cNvPr id="8" name="Rectangle 4"/>
          <p:cNvSpPr>
            <a:spLocks noGrp="1" noChangeArrowheads="1"/>
          </p:cNvSpPr>
          <p:nvPr>
            <p:ph type="sldNum" idx="11"/>
          </p:nvPr>
        </p:nvSpPr>
        <p:spPr>
          <a:ln/>
        </p:spPr>
        <p:txBody>
          <a:bodyPr/>
          <a:lstStyle>
            <a:lvl1pPr>
              <a:defRPr/>
            </a:lvl1pPr>
          </a:lstStyle>
          <a:p>
            <a:pPr>
              <a:defRPr/>
            </a:pPr>
            <a:fld id="{E03FD8F7-E807-4AA2-B135-62D6F2891736}" type="slidenum">
              <a:rPr lang="fr-BE"/>
              <a:pPr>
                <a:defRPr/>
              </a:pPr>
              <a:t>‹nr.›</a:t>
            </a:fld>
            <a:endParaRPr lang="fr-BE"/>
          </a:p>
        </p:txBody>
      </p:sp>
    </p:spTree>
    <p:extLst>
      <p:ext uri="{BB962C8B-B14F-4D97-AF65-F5344CB8AC3E}">
        <p14:creationId xmlns:p14="http://schemas.microsoft.com/office/powerpoint/2010/main" val="26673065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Rectangle 2"/>
          <p:cNvSpPr>
            <a:spLocks noGrp="1" noChangeArrowheads="1"/>
          </p:cNvSpPr>
          <p:nvPr>
            <p:ph type="dt" idx="10"/>
          </p:nvPr>
        </p:nvSpPr>
        <p:spPr>
          <a:ln/>
        </p:spPr>
        <p:txBody>
          <a:bodyPr/>
          <a:lstStyle>
            <a:lvl1pPr>
              <a:defRPr/>
            </a:lvl1pPr>
          </a:lstStyle>
          <a:p>
            <a:pPr>
              <a:defRPr/>
            </a:pPr>
            <a:r>
              <a:rPr lang="fr-BE"/>
              <a:t>8/05/12</a:t>
            </a:r>
          </a:p>
        </p:txBody>
      </p:sp>
      <p:sp>
        <p:nvSpPr>
          <p:cNvPr id="4" name="Rectangle 4"/>
          <p:cNvSpPr>
            <a:spLocks noGrp="1" noChangeArrowheads="1"/>
          </p:cNvSpPr>
          <p:nvPr>
            <p:ph type="sldNum" idx="11"/>
          </p:nvPr>
        </p:nvSpPr>
        <p:spPr>
          <a:ln/>
        </p:spPr>
        <p:txBody>
          <a:bodyPr/>
          <a:lstStyle>
            <a:lvl1pPr>
              <a:defRPr/>
            </a:lvl1pPr>
          </a:lstStyle>
          <a:p>
            <a:pPr>
              <a:defRPr/>
            </a:pPr>
            <a:fld id="{12713437-D862-4219-BF17-4588D7BD1E3B}" type="slidenum">
              <a:rPr lang="fr-BE"/>
              <a:pPr>
                <a:defRPr/>
              </a:pPr>
              <a:t>‹nr.›</a:t>
            </a:fld>
            <a:endParaRPr lang="fr-BE"/>
          </a:p>
        </p:txBody>
      </p:sp>
    </p:spTree>
    <p:extLst>
      <p:ext uri="{BB962C8B-B14F-4D97-AF65-F5344CB8AC3E}">
        <p14:creationId xmlns:p14="http://schemas.microsoft.com/office/powerpoint/2010/main" val="41479289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
          <p:cNvSpPr>
            <a:spLocks noGrp="1" noChangeArrowheads="1"/>
          </p:cNvSpPr>
          <p:nvPr>
            <p:ph type="dt" idx="10"/>
          </p:nvPr>
        </p:nvSpPr>
        <p:spPr>
          <a:ln/>
        </p:spPr>
        <p:txBody>
          <a:bodyPr/>
          <a:lstStyle>
            <a:lvl1pPr>
              <a:defRPr/>
            </a:lvl1pPr>
          </a:lstStyle>
          <a:p>
            <a:pPr>
              <a:defRPr/>
            </a:pPr>
            <a:r>
              <a:rPr lang="fr-BE"/>
              <a:t>8/05/12</a:t>
            </a:r>
          </a:p>
        </p:txBody>
      </p:sp>
      <p:sp>
        <p:nvSpPr>
          <p:cNvPr id="3" name="Rectangle 4"/>
          <p:cNvSpPr>
            <a:spLocks noGrp="1" noChangeArrowheads="1"/>
          </p:cNvSpPr>
          <p:nvPr>
            <p:ph type="sldNum" idx="11"/>
          </p:nvPr>
        </p:nvSpPr>
        <p:spPr>
          <a:ln/>
        </p:spPr>
        <p:txBody>
          <a:bodyPr/>
          <a:lstStyle>
            <a:lvl1pPr>
              <a:defRPr/>
            </a:lvl1pPr>
          </a:lstStyle>
          <a:p>
            <a:pPr>
              <a:defRPr/>
            </a:pPr>
            <a:fld id="{F35A2FD7-BAB1-4634-B3A1-2B04B9E6EEF5}" type="slidenum">
              <a:rPr lang="fr-BE"/>
              <a:pPr>
                <a:defRPr/>
              </a:pPr>
              <a:t>‹nr.›</a:t>
            </a:fld>
            <a:endParaRPr lang="fr-BE"/>
          </a:p>
        </p:txBody>
      </p:sp>
    </p:spTree>
    <p:extLst>
      <p:ext uri="{BB962C8B-B14F-4D97-AF65-F5344CB8AC3E}">
        <p14:creationId xmlns:p14="http://schemas.microsoft.com/office/powerpoint/2010/main" val="22045229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nl-BE"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Rectangle 2"/>
          <p:cNvSpPr>
            <a:spLocks noGrp="1" noChangeArrowheads="1"/>
          </p:cNvSpPr>
          <p:nvPr>
            <p:ph type="dt" idx="10"/>
          </p:nvPr>
        </p:nvSpPr>
        <p:spPr>
          <a:ln/>
        </p:spPr>
        <p:txBody>
          <a:bodyPr/>
          <a:lstStyle>
            <a:lvl1pPr>
              <a:defRPr/>
            </a:lvl1pPr>
          </a:lstStyle>
          <a:p>
            <a:pPr>
              <a:defRPr/>
            </a:pPr>
            <a:r>
              <a:rPr lang="fr-BE"/>
              <a:t>8/05/12</a:t>
            </a:r>
          </a:p>
        </p:txBody>
      </p:sp>
      <p:sp>
        <p:nvSpPr>
          <p:cNvPr id="6" name="Rectangle 4"/>
          <p:cNvSpPr>
            <a:spLocks noGrp="1" noChangeArrowheads="1"/>
          </p:cNvSpPr>
          <p:nvPr>
            <p:ph type="sldNum" idx="11"/>
          </p:nvPr>
        </p:nvSpPr>
        <p:spPr>
          <a:ln/>
        </p:spPr>
        <p:txBody>
          <a:bodyPr/>
          <a:lstStyle>
            <a:lvl1pPr>
              <a:defRPr/>
            </a:lvl1pPr>
          </a:lstStyle>
          <a:p>
            <a:pPr>
              <a:defRPr/>
            </a:pPr>
            <a:fld id="{15362E11-17F4-484C-B3F3-D94A22AE8859}" type="slidenum">
              <a:rPr lang="fr-BE"/>
              <a:pPr>
                <a:defRPr/>
              </a:pPr>
              <a:t>‹nr.›</a:t>
            </a:fld>
            <a:endParaRPr lang="fr-BE"/>
          </a:p>
        </p:txBody>
      </p:sp>
    </p:spTree>
    <p:extLst>
      <p:ext uri="{BB962C8B-B14F-4D97-AF65-F5344CB8AC3E}">
        <p14:creationId xmlns:p14="http://schemas.microsoft.com/office/powerpoint/2010/main" val="15299301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nl-BE"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Rectangle 2"/>
          <p:cNvSpPr>
            <a:spLocks noGrp="1" noChangeArrowheads="1"/>
          </p:cNvSpPr>
          <p:nvPr>
            <p:ph type="dt" idx="10"/>
          </p:nvPr>
        </p:nvSpPr>
        <p:spPr>
          <a:ln/>
        </p:spPr>
        <p:txBody>
          <a:bodyPr/>
          <a:lstStyle>
            <a:lvl1pPr>
              <a:defRPr/>
            </a:lvl1pPr>
          </a:lstStyle>
          <a:p>
            <a:pPr>
              <a:defRPr/>
            </a:pPr>
            <a:r>
              <a:rPr lang="fr-BE"/>
              <a:t>8/05/12</a:t>
            </a:r>
          </a:p>
        </p:txBody>
      </p:sp>
      <p:sp>
        <p:nvSpPr>
          <p:cNvPr id="6" name="Rectangle 4"/>
          <p:cNvSpPr>
            <a:spLocks noGrp="1" noChangeArrowheads="1"/>
          </p:cNvSpPr>
          <p:nvPr>
            <p:ph type="sldNum" idx="11"/>
          </p:nvPr>
        </p:nvSpPr>
        <p:spPr>
          <a:ln/>
        </p:spPr>
        <p:txBody>
          <a:bodyPr/>
          <a:lstStyle>
            <a:lvl1pPr>
              <a:defRPr/>
            </a:lvl1pPr>
          </a:lstStyle>
          <a:p>
            <a:pPr>
              <a:defRPr/>
            </a:pPr>
            <a:fld id="{153BFF00-DFE2-48F2-8317-CF7E22136AE4}" type="slidenum">
              <a:rPr lang="fr-BE"/>
              <a:pPr>
                <a:defRPr/>
              </a:pPr>
              <a:t>‹nr.›</a:t>
            </a:fld>
            <a:endParaRPr lang="fr-BE"/>
          </a:p>
        </p:txBody>
      </p:sp>
    </p:spTree>
    <p:extLst>
      <p:ext uri="{BB962C8B-B14F-4D97-AF65-F5344CB8AC3E}">
        <p14:creationId xmlns:p14="http://schemas.microsoft.com/office/powerpoint/2010/main" val="18568404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Rectangle 2"/>
          <p:cNvSpPr>
            <a:spLocks noGrp="1" noChangeArrowheads="1"/>
          </p:cNvSpPr>
          <p:nvPr>
            <p:ph type="dt" idx="10"/>
          </p:nvPr>
        </p:nvSpPr>
        <p:spPr>
          <a:ln/>
        </p:spPr>
        <p:txBody>
          <a:bodyPr/>
          <a:lstStyle>
            <a:lvl1pPr>
              <a:defRPr/>
            </a:lvl1pPr>
          </a:lstStyle>
          <a:p>
            <a:pPr>
              <a:defRPr/>
            </a:pPr>
            <a:r>
              <a:rPr lang="fr-BE"/>
              <a:t>8/05/12</a:t>
            </a:r>
          </a:p>
        </p:txBody>
      </p:sp>
      <p:sp>
        <p:nvSpPr>
          <p:cNvPr id="5" name="Rectangle 4"/>
          <p:cNvSpPr>
            <a:spLocks noGrp="1" noChangeArrowheads="1"/>
          </p:cNvSpPr>
          <p:nvPr>
            <p:ph type="sldNum" idx="11"/>
          </p:nvPr>
        </p:nvSpPr>
        <p:spPr>
          <a:ln/>
        </p:spPr>
        <p:txBody>
          <a:bodyPr/>
          <a:lstStyle>
            <a:lvl1pPr>
              <a:defRPr/>
            </a:lvl1pPr>
          </a:lstStyle>
          <a:p>
            <a:pPr>
              <a:defRPr/>
            </a:pPr>
            <a:fld id="{8F43F9B7-48B3-441D-9D0A-EB86880CC744}" type="slidenum">
              <a:rPr lang="fr-BE"/>
              <a:pPr>
                <a:defRPr/>
              </a:pPr>
              <a:t>‹nr.›</a:t>
            </a:fld>
            <a:endParaRPr lang="fr-BE"/>
          </a:p>
        </p:txBody>
      </p:sp>
    </p:spTree>
    <p:extLst>
      <p:ext uri="{BB962C8B-B14F-4D97-AF65-F5344CB8AC3E}">
        <p14:creationId xmlns:p14="http://schemas.microsoft.com/office/powerpoint/2010/main" val="30683137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604963"/>
            <a:ext cx="2055813" cy="4524375"/>
          </a:xfrm>
        </p:spPr>
        <p:txBody>
          <a:bodyPr vert="eaVert"/>
          <a:lstStyle/>
          <a:p>
            <a:r>
              <a:rPr lang="nl-BE" smtClean="0"/>
              <a:t>Cliquez et modifiez le titre</a:t>
            </a:r>
            <a:endParaRPr lang="fr-FR"/>
          </a:p>
        </p:txBody>
      </p:sp>
      <p:sp>
        <p:nvSpPr>
          <p:cNvPr id="3" name="Espace réservé du texte vertical 2"/>
          <p:cNvSpPr>
            <a:spLocks noGrp="1"/>
          </p:cNvSpPr>
          <p:nvPr>
            <p:ph type="body" orient="vert" idx="1"/>
          </p:nvPr>
        </p:nvSpPr>
        <p:spPr>
          <a:xfrm>
            <a:off x="457200" y="1604963"/>
            <a:ext cx="6019800" cy="4524375"/>
          </a:xfrm>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Rectangle 2"/>
          <p:cNvSpPr>
            <a:spLocks noGrp="1" noChangeArrowheads="1"/>
          </p:cNvSpPr>
          <p:nvPr>
            <p:ph type="dt" idx="10"/>
          </p:nvPr>
        </p:nvSpPr>
        <p:spPr>
          <a:ln/>
        </p:spPr>
        <p:txBody>
          <a:bodyPr/>
          <a:lstStyle>
            <a:lvl1pPr>
              <a:defRPr/>
            </a:lvl1pPr>
          </a:lstStyle>
          <a:p>
            <a:pPr>
              <a:defRPr/>
            </a:pPr>
            <a:r>
              <a:rPr lang="fr-BE"/>
              <a:t>8/05/12</a:t>
            </a:r>
          </a:p>
        </p:txBody>
      </p:sp>
      <p:sp>
        <p:nvSpPr>
          <p:cNvPr id="5" name="Rectangle 4"/>
          <p:cNvSpPr>
            <a:spLocks noGrp="1" noChangeArrowheads="1"/>
          </p:cNvSpPr>
          <p:nvPr>
            <p:ph type="sldNum" idx="11"/>
          </p:nvPr>
        </p:nvSpPr>
        <p:spPr>
          <a:ln/>
        </p:spPr>
        <p:txBody>
          <a:bodyPr/>
          <a:lstStyle>
            <a:lvl1pPr>
              <a:defRPr/>
            </a:lvl1pPr>
          </a:lstStyle>
          <a:p>
            <a:pPr>
              <a:defRPr/>
            </a:pPr>
            <a:fld id="{9469D668-FB75-4A42-B427-17D6B25CE174}" type="slidenum">
              <a:rPr lang="fr-BE"/>
              <a:pPr>
                <a:defRPr/>
              </a:pPr>
              <a:t>‹nr.›</a:t>
            </a:fld>
            <a:endParaRPr lang="fr-BE"/>
          </a:p>
        </p:txBody>
      </p:sp>
    </p:spTree>
    <p:extLst>
      <p:ext uri="{BB962C8B-B14F-4D97-AF65-F5344CB8AC3E}">
        <p14:creationId xmlns:p14="http://schemas.microsoft.com/office/powerpoint/2010/main" val="1869993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0"/>
            <a:ext cx="925195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02A8F8A-0DAB-4DFB-9827-7EE76DF05322}" type="slidenum">
              <a:rPr lang="nl-NL"/>
              <a:pPr>
                <a:defRPr/>
              </a:pPr>
              <a:t>‹nr.›</a:t>
            </a:fld>
            <a:endParaRPr lang="nl-NL"/>
          </a:p>
        </p:txBody>
      </p:sp>
    </p:spTree>
    <p:extLst>
      <p:ext uri="{BB962C8B-B14F-4D97-AF65-F5344CB8AC3E}">
        <p14:creationId xmlns:p14="http://schemas.microsoft.com/office/powerpoint/2010/main" val="19247717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85800" y="2130425"/>
            <a:ext cx="7770813" cy="1468438"/>
          </a:xfrm>
        </p:spPr>
        <p:txBody>
          <a:bodyPr/>
          <a:lstStyle/>
          <a:p>
            <a:r>
              <a:rPr lang="nl-BE" smtClean="0"/>
              <a:t>Cliquez et modifiez le titre</a:t>
            </a:r>
            <a:endParaRPr lang="fr-FR"/>
          </a:p>
        </p:txBody>
      </p:sp>
      <p:sp>
        <p:nvSpPr>
          <p:cNvPr id="3" name="Rectangle 2"/>
          <p:cNvSpPr>
            <a:spLocks noGrp="1" noChangeArrowheads="1"/>
          </p:cNvSpPr>
          <p:nvPr>
            <p:ph type="dt" idx="10"/>
          </p:nvPr>
        </p:nvSpPr>
        <p:spPr>
          <a:ln/>
        </p:spPr>
        <p:txBody>
          <a:bodyPr/>
          <a:lstStyle>
            <a:lvl1pPr>
              <a:defRPr/>
            </a:lvl1pPr>
          </a:lstStyle>
          <a:p>
            <a:pPr>
              <a:defRPr/>
            </a:pPr>
            <a:r>
              <a:rPr lang="fr-BE"/>
              <a:t>8/05/12</a:t>
            </a:r>
          </a:p>
        </p:txBody>
      </p:sp>
      <p:sp>
        <p:nvSpPr>
          <p:cNvPr id="4" name="Rectangle 4"/>
          <p:cNvSpPr>
            <a:spLocks noGrp="1" noChangeArrowheads="1"/>
          </p:cNvSpPr>
          <p:nvPr>
            <p:ph type="sldNum" idx="11"/>
          </p:nvPr>
        </p:nvSpPr>
        <p:spPr>
          <a:ln/>
        </p:spPr>
        <p:txBody>
          <a:bodyPr/>
          <a:lstStyle>
            <a:lvl1pPr>
              <a:defRPr/>
            </a:lvl1pPr>
          </a:lstStyle>
          <a:p>
            <a:pPr>
              <a:defRPr/>
            </a:pPr>
            <a:fld id="{DFC3DF99-0054-4D75-BEA7-D7E6F5CA612D}" type="slidenum">
              <a:rPr lang="fr-BE"/>
              <a:pPr>
                <a:defRPr/>
              </a:pPr>
              <a:t>‹nr.›</a:t>
            </a:fld>
            <a:endParaRPr lang="fr-BE"/>
          </a:p>
        </p:txBody>
      </p:sp>
    </p:spTree>
    <p:extLst>
      <p:ext uri="{BB962C8B-B14F-4D97-AF65-F5344CB8AC3E}">
        <p14:creationId xmlns:p14="http://schemas.microsoft.com/office/powerpoint/2010/main" val="900162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A97A0B0-DDB9-4478-AFEB-9FC22BF7C531}" type="slidenum">
              <a:rPr lang="nl-NL"/>
              <a:pPr>
                <a:defRPr/>
              </a:pPr>
              <a:t>‹nr.›</a:t>
            </a:fld>
            <a:endParaRPr lang="nl-NL"/>
          </a:p>
        </p:txBody>
      </p:sp>
    </p:spTree>
    <p:extLst>
      <p:ext uri="{BB962C8B-B14F-4D97-AF65-F5344CB8AC3E}">
        <p14:creationId xmlns:p14="http://schemas.microsoft.com/office/powerpoint/2010/main" val="4278675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79F0506-1327-4BF4-B57A-179F3AE78E38}" type="slidenum">
              <a:rPr lang="nl-NL"/>
              <a:pPr>
                <a:defRPr/>
              </a:pPr>
              <a:t>‹nr.›</a:t>
            </a:fld>
            <a:endParaRPr lang="nl-NL"/>
          </a:p>
        </p:txBody>
      </p:sp>
    </p:spTree>
    <p:extLst>
      <p:ext uri="{BB962C8B-B14F-4D97-AF65-F5344CB8AC3E}">
        <p14:creationId xmlns:p14="http://schemas.microsoft.com/office/powerpoint/2010/main" val="257893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97500" y="5877271"/>
            <a:ext cx="5982535" cy="977469"/>
          </a:xfrm>
          <a:prstGeom prst="rect">
            <a:avLst/>
          </a:prstGeom>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3"/>
          <p:cNvSpPr>
            <a:spLocks noChangeArrowheads="1"/>
          </p:cNvSpPr>
          <p:nvPr userDrawn="1"/>
        </p:nvSpPr>
        <p:spPr bwMode="auto">
          <a:xfrm>
            <a:off x="0" y="6132513"/>
            <a:ext cx="9144000" cy="7254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endParaRPr lang="nl-NL" sz="2200" smtClean="0">
              <a:solidFill>
                <a:srgbClr val="000000"/>
              </a:solidFill>
              <a:latin typeface="Tahoma" pitchFamily="34" charset="0"/>
              <a:ea typeface="MS PGothic" pitchFamily="34" charset="-128"/>
              <a:cs typeface="+mn-cs"/>
            </a:endParaRPr>
          </a:p>
        </p:txBody>
      </p:sp>
      <p:sp>
        <p:nvSpPr>
          <p:cNvPr id="1027" name="Rectangle 10"/>
          <p:cNvSpPr>
            <a:spLocks noGrp="1" noChangeArrowheads="1"/>
          </p:cNvSpPr>
          <p:nvPr>
            <p:ph type="title"/>
          </p:nvPr>
        </p:nvSpPr>
        <p:spPr bwMode="auto">
          <a:xfrm>
            <a:off x="917575" y="76200"/>
            <a:ext cx="76596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nl-NL" smtClean="0"/>
              <a:t>Click to edit Master title style</a:t>
            </a:r>
          </a:p>
        </p:txBody>
      </p:sp>
      <p:sp>
        <p:nvSpPr>
          <p:cNvPr id="1028" name="Rectangle 11"/>
          <p:cNvSpPr>
            <a:spLocks noGrp="1" noChangeArrowheads="1"/>
          </p:cNvSpPr>
          <p:nvPr>
            <p:ph type="body" idx="1"/>
          </p:nvPr>
        </p:nvSpPr>
        <p:spPr bwMode="auto">
          <a:xfrm>
            <a:off x="925513" y="1828800"/>
            <a:ext cx="76485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p>
        </p:txBody>
      </p:sp>
      <p:sp>
        <p:nvSpPr>
          <p:cNvPr id="1029" name="Rectangle 17"/>
          <p:cNvSpPr>
            <a:spLocks noChangeArrowheads="1"/>
          </p:cNvSpPr>
          <p:nvPr/>
        </p:nvSpPr>
        <p:spPr bwMode="auto">
          <a:xfrm>
            <a:off x="7640638" y="6297613"/>
            <a:ext cx="53975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fld id="{74E9782A-6CBB-4B60-A21B-E6FB33E174D5}" type="slidenum">
              <a:rPr lang="nl-NL" sz="1300" smtClean="0">
                <a:solidFill>
                  <a:srgbClr val="000000"/>
                </a:solidFill>
                <a:latin typeface="Tahoma" pitchFamily="34" charset="0"/>
                <a:ea typeface="MS PGothic" pitchFamily="34" charset="-128"/>
                <a:cs typeface="+mn-cs"/>
              </a:rPr>
              <a:pPr algn="r"/>
              <a:t>‹nr.›</a:t>
            </a:fld>
            <a:endParaRPr lang="nl-NL" sz="1300" smtClean="0">
              <a:solidFill>
                <a:srgbClr val="000000"/>
              </a:solidFill>
              <a:latin typeface="Tahoma" pitchFamily="34" charset="0"/>
              <a:ea typeface="MS PGothic" pitchFamily="34" charset="-128"/>
              <a:cs typeface="+mn-cs"/>
            </a:endParaRPr>
          </a:p>
        </p:txBody>
      </p:sp>
      <p:sp>
        <p:nvSpPr>
          <p:cNvPr id="1030" name="Rectangle 19"/>
          <p:cNvSpPr>
            <a:spLocks noChangeArrowheads="1"/>
          </p:cNvSpPr>
          <p:nvPr userDrawn="1"/>
        </p:nvSpPr>
        <p:spPr bwMode="auto">
          <a:xfrm>
            <a:off x="0" y="6584950"/>
            <a:ext cx="9144000" cy="2730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endParaRPr lang="nl-NL" sz="2200" smtClean="0">
              <a:solidFill>
                <a:srgbClr val="000000"/>
              </a:solidFill>
              <a:latin typeface="Tahoma" pitchFamily="34" charset="0"/>
              <a:ea typeface="MS PGothic" pitchFamily="34" charset="-128"/>
              <a:cs typeface="+mn-cs"/>
            </a:endParaRPr>
          </a:p>
        </p:txBody>
      </p:sp>
      <p:sp>
        <p:nvSpPr>
          <p:cNvPr id="1031" name="Line 20"/>
          <p:cNvSpPr>
            <a:spLocks noChangeShapeType="1"/>
          </p:cNvSpPr>
          <p:nvPr userDrawn="1"/>
        </p:nvSpPr>
        <p:spPr bwMode="auto">
          <a:xfrm>
            <a:off x="0" y="6781800"/>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lgn="ctr"/>
            <a:endParaRPr lang="fr-BE" sz="2200" smtClean="0">
              <a:solidFill>
                <a:srgbClr val="000000"/>
              </a:solidFill>
              <a:latin typeface="Tahoma" pitchFamily="34" charset="0"/>
              <a:ea typeface="MS PGothic" pitchFamily="34" charset="-128"/>
              <a:cs typeface="+mn-cs"/>
            </a:endParaRPr>
          </a:p>
        </p:txBody>
      </p:sp>
      <p:pic>
        <p:nvPicPr>
          <p:cNvPr id="1032" name="Picture 21" descr="TU_Delft_2.png                                                 00095E43Smidswater Server              C1CD65DB:"/>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71500" y="6184900"/>
            <a:ext cx="88741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22"/>
          <p:cNvSpPr>
            <a:spLocks noChangeShapeType="1"/>
          </p:cNvSpPr>
          <p:nvPr userDrawn="1"/>
        </p:nvSpPr>
        <p:spPr bwMode="auto">
          <a:xfrm>
            <a:off x="0" y="61341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fr-BE" sz="2200" smtClean="0">
              <a:solidFill>
                <a:srgbClr val="000000"/>
              </a:solidFill>
              <a:latin typeface="Tahoma" pitchFamily="34" charset="0"/>
              <a:ea typeface="MS PGothic" pitchFamily="34" charset="-128"/>
              <a:cs typeface="+mn-cs"/>
            </a:endParaRPr>
          </a:p>
        </p:txBody>
      </p:sp>
      <p:sp>
        <p:nvSpPr>
          <p:cNvPr id="270359" name="Text Box 23"/>
          <p:cNvSpPr txBox="1">
            <a:spLocks noChangeArrowheads="1"/>
          </p:cNvSpPr>
          <p:nvPr userDrawn="1"/>
        </p:nvSpPr>
        <p:spPr bwMode="auto">
          <a:xfrm>
            <a:off x="3124200" y="6248400"/>
            <a:ext cx="4419600" cy="307975"/>
          </a:xfrm>
          <a:prstGeom prst="rect">
            <a:avLst/>
          </a:prstGeom>
          <a:noFill/>
          <a:ln w="9525">
            <a:noFill/>
            <a:miter lim="800000"/>
            <a:headEnd/>
            <a:tailEnd/>
          </a:ln>
          <a:effectLst/>
        </p:spPr>
        <p:txBody>
          <a:bodyPr>
            <a:spAutoFit/>
          </a:bodyPr>
          <a:lstStyle>
            <a:lvl1pPr eaLnBrk="0" hangingPunct="0">
              <a:defRPr sz="2200">
                <a:solidFill>
                  <a:schemeClr val="tx1"/>
                </a:solidFill>
                <a:latin typeface="Tahoma" pitchFamily="34" charset="0"/>
                <a:ea typeface="MS PGothic" pitchFamily="34" charset="-128"/>
              </a:defRPr>
            </a:lvl1pPr>
            <a:lvl2pPr marL="742950" indent="-285750" eaLnBrk="0" hangingPunct="0">
              <a:defRPr sz="2200">
                <a:solidFill>
                  <a:schemeClr val="tx1"/>
                </a:solidFill>
                <a:latin typeface="Tahoma" pitchFamily="34" charset="0"/>
                <a:ea typeface="MS PGothic" pitchFamily="34" charset="-128"/>
              </a:defRPr>
            </a:lvl2pPr>
            <a:lvl3pPr marL="1143000" indent="-228600" eaLnBrk="0" hangingPunct="0">
              <a:defRPr sz="2200">
                <a:solidFill>
                  <a:schemeClr val="tx1"/>
                </a:solidFill>
                <a:latin typeface="Tahoma" pitchFamily="34" charset="0"/>
                <a:ea typeface="MS PGothic" pitchFamily="34" charset="-128"/>
              </a:defRPr>
            </a:lvl3pPr>
            <a:lvl4pPr marL="1600200" indent="-228600" eaLnBrk="0" hangingPunct="0">
              <a:defRPr sz="2200">
                <a:solidFill>
                  <a:schemeClr val="tx1"/>
                </a:solidFill>
                <a:latin typeface="Tahoma" pitchFamily="34" charset="0"/>
                <a:ea typeface="MS PGothic" pitchFamily="34" charset="-128"/>
              </a:defRPr>
            </a:lvl4pPr>
            <a:lvl5pPr marL="2057400" indent="-228600" eaLnBrk="0" hangingPunct="0">
              <a:defRPr sz="22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2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2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2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200">
                <a:solidFill>
                  <a:schemeClr val="tx1"/>
                </a:solidFill>
                <a:latin typeface="Tahoma" pitchFamily="34" charset="0"/>
                <a:ea typeface="MS PGothic" pitchFamily="34" charset="-128"/>
              </a:defRPr>
            </a:lvl9pPr>
          </a:lstStyle>
          <a:p>
            <a:pPr algn="r" eaLnBrk="1" hangingPunct="1">
              <a:spcBef>
                <a:spcPct val="50000"/>
              </a:spcBef>
              <a:defRPr/>
            </a:pPr>
            <a:r>
              <a:rPr lang="en-US" sz="1400" dirty="0" smtClean="0">
                <a:solidFill>
                  <a:srgbClr val="108BD9"/>
                </a:solidFill>
                <a:cs typeface="+mn-cs"/>
              </a:rPr>
              <a:t>Towards sustainable housing policies?</a:t>
            </a:r>
            <a:endParaRPr lang="nl-NL" sz="1400" dirty="0" smtClean="0">
              <a:solidFill>
                <a:srgbClr val="108BD9"/>
              </a:solidFill>
              <a:cs typeface="+mn-cs"/>
            </a:endParaRPr>
          </a:p>
        </p:txBody>
      </p:sp>
      <p:sp>
        <p:nvSpPr>
          <p:cNvPr id="1035" name="Rectangle 28"/>
          <p:cNvSpPr>
            <a:spLocks noChangeArrowheads="1"/>
          </p:cNvSpPr>
          <p:nvPr userDrawn="1"/>
        </p:nvSpPr>
        <p:spPr bwMode="auto">
          <a:xfrm>
            <a:off x="0" y="0"/>
            <a:ext cx="469900" cy="2057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endParaRPr lang="nl-NL" sz="2200" smtClean="0">
              <a:solidFill>
                <a:srgbClr val="000000"/>
              </a:solidFill>
              <a:latin typeface="Tahoma" pitchFamily="34" charset="0"/>
              <a:ea typeface="MS PGothic" pitchFamily="34" charset="-128"/>
              <a:cs typeface="+mn-cs"/>
            </a:endParaRPr>
          </a:p>
        </p:txBody>
      </p:sp>
      <p:sp>
        <p:nvSpPr>
          <p:cNvPr id="1036" name="Text Box 15"/>
          <p:cNvSpPr txBox="1">
            <a:spLocks noChangeArrowheads="1"/>
          </p:cNvSpPr>
          <p:nvPr userDrawn="1"/>
        </p:nvSpPr>
        <p:spPr bwMode="auto">
          <a:xfrm>
            <a:off x="8229600" y="6324600"/>
            <a:ext cx="9144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200">
                <a:solidFill>
                  <a:schemeClr val="tx1"/>
                </a:solidFill>
                <a:latin typeface="Tahoma" charset="0"/>
                <a:ea typeface="ＭＳ Ｐゴシック" charset="0"/>
              </a:defRPr>
            </a:lvl1pPr>
            <a:lvl2pPr marL="742950" indent="-285750" eaLnBrk="0" hangingPunct="0">
              <a:defRPr sz="2200">
                <a:solidFill>
                  <a:schemeClr val="tx1"/>
                </a:solidFill>
                <a:latin typeface="Tahoma" charset="0"/>
                <a:ea typeface="ＭＳ Ｐゴシック" charset="0"/>
              </a:defRPr>
            </a:lvl2pPr>
            <a:lvl3pPr marL="1143000" indent="-228600" eaLnBrk="0" hangingPunct="0">
              <a:defRPr sz="2200">
                <a:solidFill>
                  <a:schemeClr val="tx1"/>
                </a:solidFill>
                <a:latin typeface="Tahoma" charset="0"/>
                <a:ea typeface="ＭＳ Ｐゴシック" charset="0"/>
              </a:defRPr>
            </a:lvl3pPr>
            <a:lvl4pPr marL="1600200" indent="-228600" eaLnBrk="0" hangingPunct="0">
              <a:defRPr sz="2200">
                <a:solidFill>
                  <a:schemeClr val="tx1"/>
                </a:solidFill>
                <a:latin typeface="Tahoma" charset="0"/>
                <a:ea typeface="ＭＳ Ｐゴシック" charset="0"/>
              </a:defRPr>
            </a:lvl4pPr>
            <a:lvl5pPr marL="2057400" indent="-228600" eaLnBrk="0" hangingPunct="0">
              <a:defRPr sz="22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2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2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2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200">
                <a:solidFill>
                  <a:schemeClr val="tx1"/>
                </a:solidFill>
                <a:latin typeface="Tahoma" charset="0"/>
                <a:ea typeface="ＭＳ Ｐゴシック" charset="0"/>
              </a:defRPr>
            </a:lvl9pPr>
          </a:lstStyle>
          <a:p>
            <a:pPr eaLnBrk="1" hangingPunct="1">
              <a:spcBef>
                <a:spcPct val="50000"/>
              </a:spcBef>
              <a:defRPr/>
            </a:pPr>
            <a:r>
              <a:rPr lang="nl-NL" sz="1200" smtClean="0">
                <a:solidFill>
                  <a:srgbClr val="108BD9"/>
                </a:solidFill>
                <a:cs typeface="+mn-cs"/>
              </a:rPr>
              <a:t>| </a:t>
            </a:r>
            <a:endParaRPr lang="nl-NL" smtClean="0">
              <a:solidFill>
                <a:srgbClr val="000000"/>
              </a:solidFill>
              <a:cs typeface="+mn-cs"/>
            </a:endParaRPr>
          </a:p>
        </p:txBody>
      </p:sp>
    </p:spTree>
    <p:extLst>
      <p:ext uri="{BB962C8B-B14F-4D97-AF65-F5344CB8AC3E}">
        <p14:creationId xmlns:p14="http://schemas.microsoft.com/office/powerpoint/2010/main" val="226643151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Lst>
  <p:timing>
    <p:tnLst>
      <p:par>
        <p:cTn id="1" dur="indefinite" restart="never" nodeType="tmRoot"/>
      </p:par>
    </p:tnLst>
  </p:timing>
  <p:hf hdr="0" ftr="0" dt="0"/>
  <p:txStyles>
    <p:titleStyle>
      <a:lvl1pPr marL="857250" indent="-857250" algn="l" rtl="0" eaLnBrk="0" fontAlgn="base" hangingPunct="0">
        <a:spcBef>
          <a:spcPct val="0"/>
        </a:spcBef>
        <a:spcAft>
          <a:spcPct val="0"/>
        </a:spcAft>
        <a:defRPr sz="3300">
          <a:solidFill>
            <a:schemeClr val="tx1"/>
          </a:solidFill>
          <a:latin typeface="+mj-lt"/>
          <a:ea typeface="MS PGothic" pitchFamily="34" charset="-128"/>
          <a:cs typeface="ＭＳ Ｐゴシック" charset="0"/>
        </a:defRPr>
      </a:lvl1pPr>
      <a:lvl2pPr marL="857250" indent="-857250" algn="l" rtl="0" eaLnBrk="0" fontAlgn="base" hangingPunct="0">
        <a:spcBef>
          <a:spcPct val="0"/>
        </a:spcBef>
        <a:spcAft>
          <a:spcPct val="0"/>
        </a:spcAft>
        <a:defRPr sz="3300">
          <a:solidFill>
            <a:schemeClr val="tx1"/>
          </a:solidFill>
          <a:latin typeface="Bookman Old Style" pitchFamily="18" charset="0"/>
          <a:ea typeface="MS PGothic" pitchFamily="34" charset="-128"/>
          <a:cs typeface="ＭＳ Ｐゴシック" charset="0"/>
        </a:defRPr>
      </a:lvl2pPr>
      <a:lvl3pPr marL="857250" indent="-857250" algn="l" rtl="0" eaLnBrk="0" fontAlgn="base" hangingPunct="0">
        <a:spcBef>
          <a:spcPct val="0"/>
        </a:spcBef>
        <a:spcAft>
          <a:spcPct val="0"/>
        </a:spcAft>
        <a:defRPr sz="3300">
          <a:solidFill>
            <a:schemeClr val="tx1"/>
          </a:solidFill>
          <a:latin typeface="Bookman Old Style" pitchFamily="18" charset="0"/>
          <a:ea typeface="MS PGothic" pitchFamily="34" charset="-128"/>
          <a:cs typeface="ＭＳ Ｐゴシック" charset="0"/>
        </a:defRPr>
      </a:lvl3pPr>
      <a:lvl4pPr marL="857250" indent="-857250" algn="l" rtl="0" eaLnBrk="0" fontAlgn="base" hangingPunct="0">
        <a:spcBef>
          <a:spcPct val="0"/>
        </a:spcBef>
        <a:spcAft>
          <a:spcPct val="0"/>
        </a:spcAft>
        <a:defRPr sz="3300">
          <a:solidFill>
            <a:schemeClr val="tx1"/>
          </a:solidFill>
          <a:latin typeface="Bookman Old Style" pitchFamily="18" charset="0"/>
          <a:ea typeface="MS PGothic" pitchFamily="34" charset="-128"/>
          <a:cs typeface="ＭＳ Ｐゴシック" charset="0"/>
        </a:defRPr>
      </a:lvl4pPr>
      <a:lvl5pPr marL="857250" indent="-857250" algn="l" rtl="0" eaLnBrk="0" fontAlgn="base" hangingPunct="0">
        <a:spcBef>
          <a:spcPct val="0"/>
        </a:spcBef>
        <a:spcAft>
          <a:spcPct val="0"/>
        </a:spcAft>
        <a:defRPr sz="3300">
          <a:solidFill>
            <a:schemeClr val="tx1"/>
          </a:solidFill>
          <a:latin typeface="Bookman Old Style" pitchFamily="18" charset="0"/>
          <a:ea typeface="MS PGothic" pitchFamily="34" charset="-128"/>
          <a:cs typeface="ＭＳ Ｐゴシック" charset="0"/>
        </a:defRPr>
      </a:lvl5pPr>
      <a:lvl6pPr marL="1314450" indent="-857250" algn="l" rtl="0" fontAlgn="base">
        <a:spcBef>
          <a:spcPct val="0"/>
        </a:spcBef>
        <a:spcAft>
          <a:spcPct val="0"/>
        </a:spcAft>
        <a:defRPr sz="3300">
          <a:solidFill>
            <a:schemeClr val="tx1"/>
          </a:solidFill>
          <a:latin typeface="Bookman Old Style" pitchFamily="18" charset="0"/>
        </a:defRPr>
      </a:lvl6pPr>
      <a:lvl7pPr marL="1771650" indent="-857250" algn="l" rtl="0" fontAlgn="base">
        <a:spcBef>
          <a:spcPct val="0"/>
        </a:spcBef>
        <a:spcAft>
          <a:spcPct val="0"/>
        </a:spcAft>
        <a:defRPr sz="3300">
          <a:solidFill>
            <a:schemeClr val="tx1"/>
          </a:solidFill>
          <a:latin typeface="Bookman Old Style" pitchFamily="18" charset="0"/>
        </a:defRPr>
      </a:lvl7pPr>
      <a:lvl8pPr marL="2228850" indent="-857250" algn="l" rtl="0" fontAlgn="base">
        <a:spcBef>
          <a:spcPct val="0"/>
        </a:spcBef>
        <a:spcAft>
          <a:spcPct val="0"/>
        </a:spcAft>
        <a:defRPr sz="3300">
          <a:solidFill>
            <a:schemeClr val="tx1"/>
          </a:solidFill>
          <a:latin typeface="Bookman Old Style" pitchFamily="18" charset="0"/>
        </a:defRPr>
      </a:lvl8pPr>
      <a:lvl9pPr marL="2686050" indent="-857250" algn="l" rtl="0" fontAlgn="base">
        <a:spcBef>
          <a:spcPct val="0"/>
        </a:spcBef>
        <a:spcAft>
          <a:spcPct val="0"/>
        </a:spcAft>
        <a:defRPr sz="3300">
          <a:solidFill>
            <a:schemeClr val="tx1"/>
          </a:solidFill>
          <a:latin typeface="Bookman Old Style" pitchFamily="18" charset="0"/>
        </a:defRPr>
      </a:lvl9pPr>
    </p:titleStyle>
    <p:bodyStyle>
      <a:lvl1pPr marL="195263" indent="-195263" algn="l" rtl="0" eaLnBrk="0" fontAlgn="base" hangingPunct="0">
        <a:lnSpc>
          <a:spcPts val="2500"/>
        </a:lnSpc>
        <a:spcBef>
          <a:spcPct val="0"/>
        </a:spcBef>
        <a:spcAft>
          <a:spcPct val="0"/>
        </a:spcAft>
        <a:buClr>
          <a:schemeClr val="bg2"/>
        </a:buClr>
        <a:buChar char="•"/>
        <a:defRPr sz="2000">
          <a:solidFill>
            <a:schemeClr val="tx1"/>
          </a:solidFill>
          <a:latin typeface="+mn-lt"/>
          <a:ea typeface="MS PGothic" pitchFamily="34" charset="-128"/>
          <a:cs typeface="ＭＳ Ｐゴシック" charset="0"/>
        </a:defRPr>
      </a:lvl1pPr>
      <a:lvl2pPr marL="576263" indent="-190500" algn="l" rtl="0" eaLnBrk="0" fontAlgn="base" hangingPunct="0">
        <a:lnSpc>
          <a:spcPts val="2500"/>
        </a:lnSpc>
        <a:spcBef>
          <a:spcPct val="0"/>
        </a:spcBef>
        <a:spcAft>
          <a:spcPct val="0"/>
        </a:spcAft>
        <a:buClr>
          <a:schemeClr val="bg2"/>
        </a:buClr>
        <a:buFont typeface="Times" pitchFamily="18" charset="0"/>
        <a:buChar char="•"/>
        <a:defRPr>
          <a:solidFill>
            <a:schemeClr val="tx1"/>
          </a:solidFill>
          <a:latin typeface="+mn-lt"/>
          <a:ea typeface="MS PGothic" pitchFamily="34" charset="-128"/>
        </a:defRPr>
      </a:lvl2pPr>
      <a:lvl3pPr marL="957263" indent="-190500" algn="l" rtl="0" eaLnBrk="0" fontAlgn="base" hangingPunct="0">
        <a:lnSpc>
          <a:spcPts val="2500"/>
        </a:lnSpc>
        <a:spcBef>
          <a:spcPct val="0"/>
        </a:spcBef>
        <a:spcAft>
          <a:spcPct val="0"/>
        </a:spcAft>
        <a:buClr>
          <a:schemeClr val="bg2"/>
        </a:buClr>
        <a:buFont typeface="Times" pitchFamily="18" charset="0"/>
        <a:buChar char="•"/>
        <a:defRPr sz="1600">
          <a:solidFill>
            <a:schemeClr val="tx1"/>
          </a:solidFill>
          <a:latin typeface="+mn-lt"/>
          <a:ea typeface="MS PGothic" pitchFamily="34" charset="-128"/>
        </a:defRPr>
      </a:lvl3pPr>
      <a:lvl4pPr marL="1338263" indent="-190500" algn="l" rtl="0" eaLnBrk="0" fontAlgn="base" hangingPunct="0">
        <a:lnSpc>
          <a:spcPts val="2500"/>
        </a:lnSpc>
        <a:spcBef>
          <a:spcPct val="0"/>
        </a:spcBef>
        <a:spcAft>
          <a:spcPct val="0"/>
        </a:spcAft>
        <a:buClr>
          <a:schemeClr val="bg2"/>
        </a:buClr>
        <a:buFont typeface="Times" pitchFamily="18" charset="0"/>
        <a:buChar char="•"/>
        <a:defRPr sz="1400">
          <a:solidFill>
            <a:schemeClr val="tx1"/>
          </a:solidFill>
          <a:latin typeface="+mn-lt"/>
          <a:ea typeface="MS PGothic" pitchFamily="34" charset="-128"/>
        </a:defRPr>
      </a:lvl4pPr>
      <a:lvl5pPr marL="17192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ea typeface="MS PGothic" pitchFamily="34" charset="-128"/>
        </a:defRPr>
      </a:lvl5pPr>
      <a:lvl6pPr marL="2176463" indent="-190500" algn="l" rtl="0" fontAlgn="base">
        <a:lnSpc>
          <a:spcPts val="2500"/>
        </a:lnSpc>
        <a:spcBef>
          <a:spcPct val="0"/>
        </a:spcBef>
        <a:spcAft>
          <a:spcPct val="0"/>
        </a:spcAft>
        <a:buClr>
          <a:schemeClr val="bg2"/>
        </a:buClr>
        <a:buChar char="•"/>
        <a:defRPr sz="1200">
          <a:solidFill>
            <a:schemeClr val="tx1"/>
          </a:solidFill>
          <a:latin typeface="+mn-lt"/>
        </a:defRPr>
      </a:lvl6pPr>
      <a:lvl7pPr marL="2633663" indent="-190500" algn="l" rtl="0" fontAlgn="base">
        <a:lnSpc>
          <a:spcPts val="2500"/>
        </a:lnSpc>
        <a:spcBef>
          <a:spcPct val="0"/>
        </a:spcBef>
        <a:spcAft>
          <a:spcPct val="0"/>
        </a:spcAft>
        <a:buClr>
          <a:schemeClr val="bg2"/>
        </a:buClr>
        <a:buChar char="•"/>
        <a:defRPr sz="1200">
          <a:solidFill>
            <a:schemeClr val="tx1"/>
          </a:solidFill>
          <a:latin typeface="+mn-lt"/>
        </a:defRPr>
      </a:lvl7pPr>
      <a:lvl8pPr marL="3090863" indent="-190500" algn="l" rtl="0" fontAlgn="base">
        <a:lnSpc>
          <a:spcPts val="2500"/>
        </a:lnSpc>
        <a:spcBef>
          <a:spcPct val="0"/>
        </a:spcBef>
        <a:spcAft>
          <a:spcPct val="0"/>
        </a:spcAft>
        <a:buClr>
          <a:schemeClr val="bg2"/>
        </a:buClr>
        <a:buChar char="•"/>
        <a:defRPr sz="1200">
          <a:solidFill>
            <a:schemeClr val="tx1"/>
          </a:solidFill>
          <a:latin typeface="+mn-lt"/>
        </a:defRPr>
      </a:lvl8pPr>
      <a:lvl9pPr marL="3548063" indent="-190500" algn="l" rtl="0" fontAlgn="base">
        <a:lnSpc>
          <a:spcPts val="2500"/>
        </a:lnSpc>
        <a:spcBef>
          <a:spcPct val="0"/>
        </a:spcBef>
        <a:spcAft>
          <a:spcPct val="0"/>
        </a:spcAft>
        <a:buClr>
          <a:schemeClr val="bg2"/>
        </a:buClr>
        <a:buChar char="•"/>
        <a:defRPr sz="12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o-RO"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C8D211E-2E8C-4300-B296-7D325EDC698B}" type="datetimeFigureOut">
              <a:rPr lang="ro-RO">
                <a:solidFill>
                  <a:prstClr val="black">
                    <a:tint val="75000"/>
                  </a:prstClr>
                </a:solidFill>
              </a:rPr>
              <a:pPr>
                <a:defRPr/>
              </a:pPr>
              <a:t>11.05.2012</a:t>
            </a:fld>
            <a:endParaRPr lang="ro-RO">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o-RO">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51758C3-1BD1-4355-9DD8-17AF919E0D5C}" type="slidenum">
              <a:rPr lang="ro-RO">
                <a:solidFill>
                  <a:prstClr val="black">
                    <a:tint val="75000"/>
                  </a:prstClr>
                </a:solidFill>
              </a:rPr>
              <a:pPr>
                <a:defRPr/>
              </a:pPr>
              <a:t>‹nr.›</a:t>
            </a:fld>
            <a:endParaRPr lang="ro-RO">
              <a:solidFill>
                <a:prstClr val="black">
                  <a:tint val="75000"/>
                </a:prstClr>
              </a:solidFill>
            </a:endParaRPr>
          </a:p>
        </p:txBody>
      </p:sp>
    </p:spTree>
    <p:extLst>
      <p:ext uri="{BB962C8B-B14F-4D97-AF65-F5344CB8AC3E}">
        <p14:creationId xmlns:p14="http://schemas.microsoft.com/office/powerpoint/2010/main" val="124947453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06EEA701-1B2A-4CF1-AA4C-524E113C742E}" type="datetimeFigureOut">
              <a:rPr lang="en-US">
                <a:solidFill>
                  <a:srgbClr val="D1282E"/>
                </a:solidFill>
              </a:rPr>
              <a:pPr>
                <a:defRPr/>
              </a:pPr>
              <a:t>5/11/2012</a:t>
            </a:fld>
            <a:endParaRPr lang="en-US" dirty="0">
              <a:solidFill>
                <a:srgbClr val="D1282E"/>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solidFill>
                <a:srgbClr val="D1282E"/>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E6A4C7B4-D445-4DD6-8A18-B7FD09D94A5E}" type="slidenum">
              <a:rPr lang="en-US"/>
              <a:pPr>
                <a:defRPr/>
              </a:pPr>
              <a:t>‹nr.›</a:t>
            </a:fld>
            <a:endParaRPr lang="en-US" dirty="0"/>
          </a:p>
        </p:txBody>
      </p:sp>
    </p:spTree>
    <p:extLst>
      <p:ext uri="{BB962C8B-B14F-4D97-AF65-F5344CB8AC3E}">
        <p14:creationId xmlns:p14="http://schemas.microsoft.com/office/powerpoint/2010/main" val="122412199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526DB0"/>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989AA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o-R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E114640-38EB-4A70-8924-E1ECB9EEB209}" type="datetimeFigureOut">
              <a:rPr lang="ro-RO" smtClean="0">
                <a:solidFill>
                  <a:prstClr val="black">
                    <a:tint val="75000"/>
                  </a:prstClr>
                </a:solidFill>
                <a:latin typeface="Calibri"/>
                <a:cs typeface="+mn-cs"/>
              </a:rPr>
              <a:pPr fontAlgn="auto">
                <a:spcBef>
                  <a:spcPts val="0"/>
                </a:spcBef>
                <a:spcAft>
                  <a:spcPts val="0"/>
                </a:spcAft>
              </a:pPr>
              <a:t>11.05.2012</a:t>
            </a:fld>
            <a:endParaRPr lang="ro-RO">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o-RO">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1EBE752-6D27-4AEB-86C7-D763C5BF7E00}" type="slidenum">
              <a:rPr lang="ro-RO" smtClean="0">
                <a:solidFill>
                  <a:prstClr val="black">
                    <a:tint val="75000"/>
                  </a:prstClr>
                </a:solidFill>
                <a:latin typeface="Calibri"/>
                <a:cs typeface="+mn-cs"/>
              </a:rPr>
              <a:pPr fontAlgn="auto">
                <a:spcBef>
                  <a:spcPts val="0"/>
                </a:spcBef>
                <a:spcAft>
                  <a:spcPts val="0"/>
                </a:spcAft>
              </a:pPr>
              <a:t>‹nr.›</a:t>
            </a:fld>
            <a:endParaRPr lang="ro-RO">
              <a:solidFill>
                <a:prstClr val="black">
                  <a:tint val="75000"/>
                </a:prstClr>
              </a:solidFill>
              <a:latin typeface="Calibri"/>
              <a:cs typeface="+mn-cs"/>
            </a:endParaRPr>
          </a:p>
        </p:txBody>
      </p:sp>
    </p:spTree>
    <p:extLst>
      <p:ext uri="{BB962C8B-B14F-4D97-AF65-F5344CB8AC3E}">
        <p14:creationId xmlns:p14="http://schemas.microsoft.com/office/powerpoint/2010/main" val="306316500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2130425"/>
            <a:ext cx="7770813"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Cliquez et modifiez le titre</a:t>
            </a:r>
          </a:p>
        </p:txBody>
      </p:sp>
      <p:sp>
        <p:nvSpPr>
          <p:cNvPr id="2" name="Rectangle 2"/>
          <p:cNvSpPr>
            <a:spLocks noGrp="1" noChangeArrowheads="1"/>
          </p:cNvSpPr>
          <p:nvPr>
            <p:ph type="dt"/>
          </p:nvPr>
        </p:nvSpPr>
        <p:spPr bwMode="auto">
          <a:xfrm>
            <a:off x="0" y="0"/>
            <a:ext cx="0" cy="0"/>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buFont typeface="Times New Roman" pitchFamily="1" charset="0"/>
              <a:buNone/>
              <a:defRPr>
                <a:solidFill>
                  <a:srgbClr val="000000"/>
                </a:solidFill>
                <a:latin typeface="+mn-lt"/>
                <a:ea typeface="Lucida Sans Unicode" pitchFamily="1" charset="0"/>
                <a:cs typeface="Lucida Sans Unicode" pitchFamily="1" charset="0"/>
              </a:defRPr>
            </a:lvl1pPr>
          </a:lstStyle>
          <a:p>
            <a:pPr defTabSz="449263">
              <a:buClr>
                <a:srgbClr val="000000"/>
              </a:buClr>
              <a:buSzPct val="100000"/>
              <a:defRPr/>
            </a:pPr>
            <a:r>
              <a:rPr lang="fr-BE"/>
              <a:t>8/05/12</a:t>
            </a:r>
          </a:p>
        </p:txBody>
      </p:sp>
      <p:sp>
        <p:nvSpPr>
          <p:cNvPr id="1028" name="Text Box 3"/>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hangingPunct="0">
              <a:lnSpc>
                <a:spcPct val="96000"/>
              </a:lnSpc>
              <a:buClr>
                <a:srgbClr val="000000"/>
              </a:buClr>
              <a:buSzPct val="100000"/>
              <a:buFont typeface="Times New Roman" charset="0"/>
              <a:buNone/>
            </a:pPr>
            <a:endParaRPr lang="fr-FR">
              <a:solidFill>
                <a:srgbClr val="000000"/>
              </a:solidFill>
            </a:endParaRPr>
          </a:p>
        </p:txBody>
      </p:sp>
      <p:sp>
        <p:nvSpPr>
          <p:cNvPr id="3" name="Rectangle 4"/>
          <p:cNvSpPr>
            <a:spLocks noGrp="1" noChangeArrowheads="1"/>
          </p:cNvSpPr>
          <p:nvPr>
            <p:ph type="sldNum"/>
          </p:nvPr>
        </p:nvSpPr>
        <p:spPr bwMode="auto">
          <a:xfrm>
            <a:off x="0" y="0"/>
            <a:ext cx="0" cy="0"/>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defRPr smtClean="0">
                <a:solidFill>
                  <a:srgbClr val="000000"/>
                </a:solidFill>
                <a:latin typeface="Calibri" charset="0"/>
              </a:defRPr>
            </a:lvl1pPr>
          </a:lstStyle>
          <a:p>
            <a:pPr defTabSz="449263">
              <a:buClr>
                <a:srgbClr val="000000"/>
              </a:buClr>
              <a:buSzPct val="100000"/>
              <a:buFont typeface="Times New Roman" charset="0"/>
              <a:buNone/>
              <a:defRPr/>
            </a:pPr>
            <a:fld id="{460C6927-29CC-480E-8E63-CD56441200ED}" type="slidenum">
              <a:rPr lang="fr-BE"/>
              <a:pPr defTabSz="449263">
                <a:buClr>
                  <a:srgbClr val="000000"/>
                </a:buClr>
                <a:buSzPct val="100000"/>
                <a:buFont typeface="Times New Roman" charset="0"/>
                <a:buNone/>
                <a:defRPr/>
              </a:pPr>
              <a:t>‹nr.›</a:t>
            </a:fld>
            <a:endParaRPr lang="fr-BE"/>
          </a:p>
        </p:txBody>
      </p:sp>
      <p:sp>
        <p:nvSpPr>
          <p:cNvPr id="1030" name="Rectangle 5"/>
          <p:cNvSpPr>
            <a:spLocks noGrp="1" noChangeArrowheads="1"/>
          </p:cNvSpPr>
          <p:nvPr>
            <p:ph type="body" idx="1"/>
          </p:nvPr>
        </p:nvSpPr>
        <p:spPr bwMode="auto">
          <a:xfrm>
            <a:off x="457200" y="1604963"/>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16127" rIns="0" bIns="0" numCol="1" anchor="t" anchorCtr="0" compatLnSpc="1">
            <a:prstTxWarp prst="textNoShape">
              <a:avLst/>
            </a:prstTxWarp>
          </a:bodyPr>
          <a:lstStyle/>
          <a:p>
            <a:pPr lvl="0"/>
            <a:r>
              <a:rPr lang="en-GB" smtClean="0"/>
              <a:t>Cliquez pour modifier les styles du texte du masque</a:t>
            </a:r>
          </a:p>
          <a:p>
            <a:pPr lvl="1"/>
            <a:r>
              <a:rPr lang="en-GB" smtClean="0"/>
              <a:t>Deuxième niveau</a:t>
            </a:r>
          </a:p>
          <a:p>
            <a:pPr lvl="2"/>
            <a:r>
              <a:rPr lang="en-GB" smtClean="0"/>
              <a:t>Troisième niveau</a:t>
            </a:r>
          </a:p>
          <a:p>
            <a:pPr lvl="3"/>
            <a:r>
              <a:rPr lang="en-GB" smtClean="0"/>
              <a:t>Quatrième niveau</a:t>
            </a:r>
          </a:p>
          <a:p>
            <a:pPr lvl="4"/>
            <a:r>
              <a:rPr lang="en-GB" smtClean="0"/>
              <a:t>Cinquième niveau</a:t>
            </a:r>
          </a:p>
        </p:txBody>
      </p:sp>
    </p:spTree>
    <p:extLst>
      <p:ext uri="{BB962C8B-B14F-4D97-AF65-F5344CB8AC3E}">
        <p14:creationId xmlns:p14="http://schemas.microsoft.com/office/powerpoint/2010/main" val="4242542500"/>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hf sldNum="0" hdr="0" ftr="0"/>
  <p:txStyles>
    <p:titleStyle>
      <a:lvl1pPr algn="l" defTabSz="449263" rtl="0" eaLnBrk="0" fontAlgn="base" hangingPunct="0">
        <a:lnSpc>
          <a:spcPct val="96000"/>
        </a:lnSpc>
        <a:spcBef>
          <a:spcPct val="0"/>
        </a:spcBef>
        <a:spcAft>
          <a:spcPct val="0"/>
        </a:spcAft>
        <a:buClr>
          <a:srgbClr val="000000"/>
        </a:buClr>
        <a:buSzPct val="100000"/>
        <a:buFont typeface="Times New Roman" charset="0"/>
        <a:defRPr>
          <a:solidFill>
            <a:srgbClr val="000000"/>
          </a:solidFill>
          <a:latin typeface="+mj-lt"/>
          <a:ea typeface="+mj-ea"/>
          <a:cs typeface="+mj-cs"/>
        </a:defRPr>
      </a:lvl1pPr>
      <a:lvl2pPr algn="l" defTabSz="449263" rtl="0" eaLnBrk="0" fontAlgn="base" hangingPunct="0">
        <a:lnSpc>
          <a:spcPct val="96000"/>
        </a:lnSpc>
        <a:spcBef>
          <a:spcPct val="0"/>
        </a:spcBef>
        <a:spcAft>
          <a:spcPct val="0"/>
        </a:spcAft>
        <a:buClr>
          <a:srgbClr val="000000"/>
        </a:buClr>
        <a:buSzPct val="100000"/>
        <a:buFont typeface="Times New Roman" charset="0"/>
        <a:defRPr>
          <a:solidFill>
            <a:srgbClr val="000000"/>
          </a:solidFill>
          <a:latin typeface="Calibri" pitchFamily="1" charset="0"/>
          <a:ea typeface="Microsoft YaHei" charset="0"/>
          <a:cs typeface="Microsoft YaHei" charset="0"/>
        </a:defRPr>
      </a:lvl2pPr>
      <a:lvl3pPr algn="l" defTabSz="449263" rtl="0" eaLnBrk="0" fontAlgn="base" hangingPunct="0">
        <a:lnSpc>
          <a:spcPct val="96000"/>
        </a:lnSpc>
        <a:spcBef>
          <a:spcPct val="0"/>
        </a:spcBef>
        <a:spcAft>
          <a:spcPct val="0"/>
        </a:spcAft>
        <a:buClr>
          <a:srgbClr val="000000"/>
        </a:buClr>
        <a:buSzPct val="100000"/>
        <a:buFont typeface="Times New Roman" charset="0"/>
        <a:defRPr>
          <a:solidFill>
            <a:srgbClr val="000000"/>
          </a:solidFill>
          <a:latin typeface="Calibri" pitchFamily="1" charset="0"/>
          <a:ea typeface="Microsoft YaHei" charset="0"/>
          <a:cs typeface="Microsoft YaHei" charset="0"/>
        </a:defRPr>
      </a:lvl3pPr>
      <a:lvl4pPr algn="l" defTabSz="449263" rtl="0" eaLnBrk="0" fontAlgn="base" hangingPunct="0">
        <a:lnSpc>
          <a:spcPct val="96000"/>
        </a:lnSpc>
        <a:spcBef>
          <a:spcPct val="0"/>
        </a:spcBef>
        <a:spcAft>
          <a:spcPct val="0"/>
        </a:spcAft>
        <a:buClr>
          <a:srgbClr val="000000"/>
        </a:buClr>
        <a:buSzPct val="100000"/>
        <a:buFont typeface="Times New Roman" charset="0"/>
        <a:defRPr>
          <a:solidFill>
            <a:srgbClr val="000000"/>
          </a:solidFill>
          <a:latin typeface="Calibri" pitchFamily="1" charset="0"/>
          <a:ea typeface="Microsoft YaHei" charset="0"/>
          <a:cs typeface="Microsoft YaHei" charset="0"/>
        </a:defRPr>
      </a:lvl4pPr>
      <a:lvl5pPr algn="l" defTabSz="449263" rtl="0" eaLnBrk="0" fontAlgn="base" hangingPunct="0">
        <a:lnSpc>
          <a:spcPct val="96000"/>
        </a:lnSpc>
        <a:spcBef>
          <a:spcPct val="0"/>
        </a:spcBef>
        <a:spcAft>
          <a:spcPct val="0"/>
        </a:spcAft>
        <a:buClr>
          <a:srgbClr val="000000"/>
        </a:buClr>
        <a:buSzPct val="100000"/>
        <a:buFont typeface="Times New Roman" charset="0"/>
        <a:defRPr>
          <a:solidFill>
            <a:srgbClr val="000000"/>
          </a:solidFill>
          <a:latin typeface="Calibri" pitchFamily="1" charset="0"/>
          <a:ea typeface="Microsoft YaHei" charset="0"/>
          <a:cs typeface="Microsoft YaHei" charset="0"/>
        </a:defRPr>
      </a:lvl5pPr>
      <a:lvl6pPr marL="2514600" indent="-228600" algn="l" defTabSz="449263" rtl="0" fontAlgn="base">
        <a:lnSpc>
          <a:spcPct val="96000"/>
        </a:lnSpc>
        <a:spcBef>
          <a:spcPct val="0"/>
        </a:spcBef>
        <a:spcAft>
          <a:spcPct val="0"/>
        </a:spcAft>
        <a:buClr>
          <a:srgbClr val="000000"/>
        </a:buClr>
        <a:buSzPct val="100000"/>
        <a:buFont typeface="Times New Roman" pitchFamily="1" charset="0"/>
        <a:defRPr>
          <a:solidFill>
            <a:srgbClr val="000000"/>
          </a:solidFill>
          <a:latin typeface="Calibri" pitchFamily="1" charset="0"/>
          <a:ea typeface="Microsoft YaHei" charset="0"/>
          <a:cs typeface="Microsoft YaHei" charset="0"/>
        </a:defRPr>
      </a:lvl6pPr>
      <a:lvl7pPr marL="2971800" indent="-228600" algn="l" defTabSz="449263" rtl="0" fontAlgn="base">
        <a:lnSpc>
          <a:spcPct val="96000"/>
        </a:lnSpc>
        <a:spcBef>
          <a:spcPct val="0"/>
        </a:spcBef>
        <a:spcAft>
          <a:spcPct val="0"/>
        </a:spcAft>
        <a:buClr>
          <a:srgbClr val="000000"/>
        </a:buClr>
        <a:buSzPct val="100000"/>
        <a:buFont typeface="Times New Roman" pitchFamily="1" charset="0"/>
        <a:defRPr>
          <a:solidFill>
            <a:srgbClr val="000000"/>
          </a:solidFill>
          <a:latin typeface="Calibri" pitchFamily="1" charset="0"/>
          <a:ea typeface="Microsoft YaHei" charset="0"/>
          <a:cs typeface="Microsoft YaHei" charset="0"/>
        </a:defRPr>
      </a:lvl7pPr>
      <a:lvl8pPr marL="3429000" indent="-228600" algn="l" defTabSz="449263" rtl="0" fontAlgn="base">
        <a:lnSpc>
          <a:spcPct val="96000"/>
        </a:lnSpc>
        <a:spcBef>
          <a:spcPct val="0"/>
        </a:spcBef>
        <a:spcAft>
          <a:spcPct val="0"/>
        </a:spcAft>
        <a:buClr>
          <a:srgbClr val="000000"/>
        </a:buClr>
        <a:buSzPct val="100000"/>
        <a:buFont typeface="Times New Roman" pitchFamily="1" charset="0"/>
        <a:defRPr>
          <a:solidFill>
            <a:srgbClr val="000000"/>
          </a:solidFill>
          <a:latin typeface="Calibri" pitchFamily="1" charset="0"/>
          <a:ea typeface="Microsoft YaHei" charset="0"/>
          <a:cs typeface="Microsoft YaHei" charset="0"/>
        </a:defRPr>
      </a:lvl8pPr>
      <a:lvl9pPr marL="3886200" indent="-228600" algn="l" defTabSz="449263" rtl="0" fontAlgn="base">
        <a:lnSpc>
          <a:spcPct val="96000"/>
        </a:lnSpc>
        <a:spcBef>
          <a:spcPct val="0"/>
        </a:spcBef>
        <a:spcAft>
          <a:spcPct val="0"/>
        </a:spcAft>
        <a:buClr>
          <a:srgbClr val="000000"/>
        </a:buClr>
        <a:buSzPct val="100000"/>
        <a:buFont typeface="Times New Roman" pitchFamily="1" charset="0"/>
        <a:defRPr>
          <a:solidFill>
            <a:srgbClr val="000000"/>
          </a:solidFill>
          <a:latin typeface="Calibri" pitchFamily="1" charset="0"/>
          <a:ea typeface="Microsoft YaHei" charset="0"/>
          <a:cs typeface="Microsoft YaHei" charset="0"/>
        </a:defRPr>
      </a:lvl9pPr>
    </p:titleStyle>
    <p:bodyStyle>
      <a:lvl1pPr marL="342900" indent="-342900" algn="l" defTabSz="449263" rtl="0" eaLnBrk="0" fontAlgn="base" hangingPunct="0">
        <a:lnSpc>
          <a:spcPct val="96000"/>
        </a:lnSpc>
        <a:spcBef>
          <a:spcPct val="0"/>
        </a:spcBef>
        <a:spcAft>
          <a:spcPts val="1425"/>
        </a:spcAft>
        <a:buClr>
          <a:srgbClr val="000000"/>
        </a:buClr>
        <a:buSzPct val="100000"/>
        <a:buFont typeface="Times New Roman" charset="0"/>
        <a:defRPr sz="3200">
          <a:solidFill>
            <a:srgbClr val="000000"/>
          </a:solidFill>
          <a:latin typeface="+mn-lt"/>
          <a:ea typeface="+mn-ea"/>
          <a:cs typeface="+mn-cs"/>
        </a:defRPr>
      </a:lvl1pPr>
      <a:lvl2pPr marL="742950" indent="-285750" algn="l" defTabSz="449263" rtl="0" eaLnBrk="0" fontAlgn="base" hangingPunct="0">
        <a:lnSpc>
          <a:spcPct val="96000"/>
        </a:lnSpc>
        <a:spcBef>
          <a:spcPct val="0"/>
        </a:spcBef>
        <a:spcAft>
          <a:spcPts val="1138"/>
        </a:spcAft>
        <a:buClr>
          <a:srgbClr val="000000"/>
        </a:buClr>
        <a:buSzPct val="100000"/>
        <a:buFont typeface="Times New Roman" charset="0"/>
        <a:defRPr sz="2400">
          <a:solidFill>
            <a:srgbClr val="000000"/>
          </a:solidFill>
          <a:latin typeface="+mn-lt"/>
          <a:ea typeface="+mn-ea"/>
          <a:cs typeface="+mn-cs"/>
        </a:defRPr>
      </a:lvl2pPr>
      <a:lvl3pPr marL="1143000" indent="-228600" algn="l" defTabSz="449263" rtl="0" eaLnBrk="0" fontAlgn="base" hangingPunct="0">
        <a:lnSpc>
          <a:spcPct val="96000"/>
        </a:lnSpc>
        <a:spcBef>
          <a:spcPct val="0"/>
        </a:spcBef>
        <a:spcAft>
          <a:spcPts val="850"/>
        </a:spcAft>
        <a:buClr>
          <a:srgbClr val="000000"/>
        </a:buClr>
        <a:buSzPct val="100000"/>
        <a:buFont typeface="Times New Roman" charset="0"/>
        <a:defRPr sz="2000">
          <a:solidFill>
            <a:srgbClr val="000000"/>
          </a:solidFill>
          <a:latin typeface="+mn-lt"/>
          <a:ea typeface="+mn-ea"/>
          <a:cs typeface="+mn-cs"/>
        </a:defRPr>
      </a:lvl3pPr>
      <a:lvl4pPr marL="1600200" indent="-228600" algn="l" defTabSz="449263" rtl="0" eaLnBrk="0" fontAlgn="base" hangingPunct="0">
        <a:lnSpc>
          <a:spcPct val="96000"/>
        </a:lnSpc>
        <a:spcBef>
          <a:spcPct val="0"/>
        </a:spcBef>
        <a:spcAft>
          <a:spcPts val="575"/>
        </a:spcAft>
        <a:buClr>
          <a:srgbClr val="000000"/>
        </a:buClr>
        <a:buSzPct val="100000"/>
        <a:buFont typeface="Times New Roman" charset="0"/>
        <a:defRPr sz="2000">
          <a:solidFill>
            <a:srgbClr val="000000"/>
          </a:solidFill>
          <a:latin typeface="+mn-lt"/>
          <a:ea typeface="+mn-ea"/>
          <a:cs typeface="+mn-cs"/>
        </a:defRPr>
      </a:lvl4pPr>
      <a:lvl5pPr marL="2057400" indent="-228600" algn="l" defTabSz="449263" rtl="0" eaLnBrk="0" fontAlgn="base" hangingPunct="0">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5pPr>
      <a:lvl6pPr marL="2514600" indent="-228600" algn="l" defTabSz="449263" rtl="0" fontAlgn="base">
        <a:lnSpc>
          <a:spcPct val="96000"/>
        </a:lnSpc>
        <a:spcBef>
          <a:spcPct val="0"/>
        </a:spcBef>
        <a:spcAft>
          <a:spcPts val="288"/>
        </a:spcAft>
        <a:buClr>
          <a:srgbClr val="000000"/>
        </a:buClr>
        <a:buSzPct val="100000"/>
        <a:buFont typeface="Times New Roman" pitchFamily="1" charset="0"/>
        <a:defRPr sz="2000">
          <a:solidFill>
            <a:srgbClr val="000000"/>
          </a:solidFill>
          <a:latin typeface="+mn-lt"/>
          <a:ea typeface="+mn-ea"/>
          <a:cs typeface="+mn-cs"/>
        </a:defRPr>
      </a:lvl6pPr>
      <a:lvl7pPr marL="2971800" indent="-228600" algn="l" defTabSz="449263" rtl="0" fontAlgn="base">
        <a:lnSpc>
          <a:spcPct val="96000"/>
        </a:lnSpc>
        <a:spcBef>
          <a:spcPct val="0"/>
        </a:spcBef>
        <a:spcAft>
          <a:spcPts val="288"/>
        </a:spcAft>
        <a:buClr>
          <a:srgbClr val="000000"/>
        </a:buClr>
        <a:buSzPct val="100000"/>
        <a:buFont typeface="Times New Roman" pitchFamily="1" charset="0"/>
        <a:defRPr sz="2000">
          <a:solidFill>
            <a:srgbClr val="000000"/>
          </a:solidFill>
          <a:latin typeface="+mn-lt"/>
          <a:ea typeface="+mn-ea"/>
          <a:cs typeface="+mn-cs"/>
        </a:defRPr>
      </a:lvl7pPr>
      <a:lvl8pPr marL="3429000" indent="-228600" algn="l" defTabSz="449263" rtl="0" fontAlgn="base">
        <a:lnSpc>
          <a:spcPct val="96000"/>
        </a:lnSpc>
        <a:spcBef>
          <a:spcPct val="0"/>
        </a:spcBef>
        <a:spcAft>
          <a:spcPts val="288"/>
        </a:spcAft>
        <a:buClr>
          <a:srgbClr val="000000"/>
        </a:buClr>
        <a:buSzPct val="100000"/>
        <a:buFont typeface="Times New Roman" pitchFamily="1" charset="0"/>
        <a:defRPr sz="2000">
          <a:solidFill>
            <a:srgbClr val="000000"/>
          </a:solidFill>
          <a:latin typeface="+mn-lt"/>
          <a:ea typeface="+mn-ea"/>
          <a:cs typeface="+mn-cs"/>
        </a:defRPr>
      </a:lvl8pPr>
      <a:lvl9pPr marL="3886200" indent="-228600" algn="l" defTabSz="449263" rtl="0" fontAlgn="base">
        <a:lnSpc>
          <a:spcPct val="96000"/>
        </a:lnSpc>
        <a:spcBef>
          <a:spcPct val="0"/>
        </a:spcBef>
        <a:spcAft>
          <a:spcPts val="288"/>
        </a:spcAft>
        <a:buClr>
          <a:srgbClr val="000000"/>
        </a:buClr>
        <a:buSzPct val="100000"/>
        <a:buFont typeface="Times New Roman" pitchFamily="1" charset="0"/>
        <a:defRPr sz="2000">
          <a:solidFill>
            <a:srgbClr val="000000"/>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0.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0.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65.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70.xml"/><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6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2" Type="http://schemas.openxmlformats.org/officeDocument/2006/relationships/hyperlink" Target="mailto:Ruth.Owen@feantsa.org" TargetMode="External"/><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25.emf"/></Relationships>
</file>

<file path=ppt/slides/_rels/slide5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27.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Microsoft_Excel_97-2003-werkblad1.xls"/><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30.emf"/></Relationships>
</file>

<file path=ppt/slides/_rels/slide6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3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8.xml"/></Relationships>
</file>

<file path=ppt/slides/_rels/slide9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image" Target="../media/image41.emf"/><Relationship Id="rId5" Type="http://schemas.openxmlformats.org/officeDocument/2006/relationships/oleObject" Target="../embeddings/oleObject4.bin"/><Relationship Id="rId4" Type="http://schemas.openxmlformats.org/officeDocument/2006/relationships/image" Target="../media/image40.emf"/></Relationships>
</file>

<file path=ppt/slides/_rels/slide9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946785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4866793"/>
      </p:ext>
    </p:extLst>
  </p:cSld>
  <p:clrMapOvr>
    <a:masterClrMapping/>
  </p:clrMapOvr>
  <p:transition advTm="3448"/>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_2_074"/>
          <p:cNvPicPr>
            <a:picLocks noChangeAspect="1" noChangeArrowheads="1"/>
          </p:cNvPicPr>
          <p:nvPr/>
        </p:nvPicPr>
        <p:blipFill rotWithShape="1">
          <a:blip r:embed="rId2" cstate="print">
            <a:lum bright="70000" contrast="-70000"/>
            <a:extLst>
              <a:ext uri="{28A0092B-C50C-407E-A947-70E740481C1C}">
                <a14:useLocalDpi xmlns:a14="http://schemas.microsoft.com/office/drawing/2010/main" val="0"/>
              </a:ext>
            </a:extLst>
          </a:blip>
          <a:srcRect l="693" t="4222" r="821" b="12190"/>
          <a:stretch/>
        </p:blipFill>
        <p:spPr bwMode="auto">
          <a:xfrm>
            <a:off x="0" y="2514600"/>
            <a:ext cx="9144000" cy="433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TextBox 3"/>
          <p:cNvSpPr txBox="1"/>
          <p:nvPr/>
        </p:nvSpPr>
        <p:spPr>
          <a:xfrm>
            <a:off x="0" y="152400"/>
            <a:ext cx="3236784" cy="646331"/>
          </a:xfrm>
          <a:prstGeom prst="rect">
            <a:avLst/>
          </a:prstGeom>
          <a:noFill/>
        </p:spPr>
        <p:txBody>
          <a:bodyPr wrap="none" rtlCol="0">
            <a:spAutoFit/>
          </a:bodyPr>
          <a:lstStyle/>
          <a:p>
            <a:pPr fontAlgn="auto">
              <a:spcBef>
                <a:spcPts val="0"/>
              </a:spcBef>
              <a:spcAft>
                <a:spcPts val="0"/>
              </a:spcAft>
            </a:pPr>
            <a:r>
              <a:rPr lang="en-US" sz="3600" dirty="0" smtClean="0">
                <a:solidFill>
                  <a:prstClr val="black">
                    <a:lumMod val="50000"/>
                    <a:lumOff val="50000"/>
                  </a:prstClr>
                </a:solidFill>
                <a:latin typeface="Arial" pitchFamily="34" charset="0"/>
                <a:cs typeface="Arial" pitchFamily="34" charset="0"/>
              </a:rPr>
              <a:t>Characteristics</a:t>
            </a:r>
            <a:endParaRPr lang="ro-RO" sz="3600" dirty="0">
              <a:solidFill>
                <a:prstClr val="black">
                  <a:lumMod val="50000"/>
                  <a:lumOff val="50000"/>
                </a:prstClr>
              </a:solidFill>
              <a:latin typeface="Arial" pitchFamily="34" charset="0"/>
              <a:cs typeface="Arial" pitchFamily="34" charset="0"/>
            </a:endParaRPr>
          </a:p>
        </p:txBody>
      </p:sp>
      <p:sp>
        <p:nvSpPr>
          <p:cNvPr id="5" name="TextBox 4"/>
          <p:cNvSpPr txBox="1"/>
          <p:nvPr/>
        </p:nvSpPr>
        <p:spPr>
          <a:xfrm>
            <a:off x="228601" y="1295400"/>
            <a:ext cx="8763000" cy="923330"/>
          </a:xfrm>
          <a:prstGeom prst="rect">
            <a:avLst/>
          </a:prstGeom>
          <a:noFill/>
        </p:spPr>
        <p:txBody>
          <a:bodyPr wrap="square" rtlCol="0">
            <a:spAutoFit/>
          </a:bodyPr>
          <a:lstStyle/>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ro-RO" dirty="0">
              <a:solidFill>
                <a:prstClr val="black"/>
              </a:solidFill>
              <a:latin typeface="Calibri"/>
              <a:cs typeface="+mn-cs"/>
            </a:endParaRPr>
          </a:p>
        </p:txBody>
      </p:sp>
      <p:sp>
        <p:nvSpPr>
          <p:cNvPr id="6" name="TextBox 5"/>
          <p:cNvSpPr txBox="1"/>
          <p:nvPr/>
        </p:nvSpPr>
        <p:spPr>
          <a:xfrm>
            <a:off x="228601" y="1295400"/>
            <a:ext cx="8763000" cy="4801314"/>
          </a:xfrm>
          <a:prstGeom prst="rect">
            <a:avLst/>
          </a:prstGeom>
          <a:noFill/>
        </p:spPr>
        <p:txBody>
          <a:bodyPr wrap="square" rtlCol="0">
            <a:spAutoFit/>
          </a:bodyPr>
          <a:lstStyle/>
          <a:p>
            <a:pPr marL="285750" indent="-285750" fontAlgn="auto">
              <a:spcBef>
                <a:spcPts val="0"/>
              </a:spcBef>
              <a:spcAft>
                <a:spcPts val="0"/>
              </a:spcAft>
              <a:buFont typeface="Arial" pitchFamily="34" charset="0"/>
              <a:buChar char="•"/>
            </a:pPr>
            <a:r>
              <a:rPr lang="en-US" b="1" dirty="0" smtClean="0">
                <a:solidFill>
                  <a:prstClr val="black"/>
                </a:solidFill>
                <a:latin typeface="Calibri"/>
                <a:cs typeface="+mn-cs"/>
              </a:rPr>
              <a:t>Property</a:t>
            </a:r>
            <a:r>
              <a:rPr lang="en-US" dirty="0" smtClean="0">
                <a:solidFill>
                  <a:prstClr val="black"/>
                </a:solidFill>
                <a:latin typeface="Calibri"/>
                <a:cs typeface="+mn-cs"/>
              </a:rPr>
              <a:t> : 97% of Romanians own a home </a:t>
            </a:r>
            <a:r>
              <a:rPr lang="en-US" dirty="0">
                <a:solidFill>
                  <a:prstClr val="black"/>
                </a:solidFill>
                <a:latin typeface="Calibri"/>
                <a:cs typeface="+mn-cs"/>
              </a:rPr>
              <a:t>(objective reality, cultural norm</a:t>
            </a:r>
            <a:r>
              <a:rPr lang="en-US" dirty="0" smtClean="0">
                <a:solidFill>
                  <a:prstClr val="black"/>
                </a:solidFill>
                <a:latin typeface="Calibri"/>
                <a:cs typeface="+mn-cs"/>
              </a:rPr>
              <a:t>); </a:t>
            </a:r>
            <a:r>
              <a:rPr lang="en-US" dirty="0">
                <a:solidFill>
                  <a:prstClr val="black"/>
                </a:solidFill>
                <a:latin typeface="Calibri"/>
                <a:cs typeface="+mn-cs"/>
              </a:rPr>
              <a:t>3-4% pay rent for </a:t>
            </a:r>
            <a:r>
              <a:rPr lang="en-US" dirty="0" smtClean="0">
                <a:solidFill>
                  <a:prstClr val="black"/>
                </a:solidFill>
                <a:latin typeface="Calibri"/>
                <a:cs typeface="+mn-cs"/>
              </a:rPr>
              <a:t>it;</a:t>
            </a:r>
          </a:p>
          <a:p>
            <a:pPr marL="285750" indent="-285750" fontAlgn="auto">
              <a:spcBef>
                <a:spcPts val="0"/>
              </a:spcBef>
              <a:spcAft>
                <a:spcPts val="0"/>
              </a:spcAft>
              <a:buFont typeface="Arial" pitchFamily="34" charset="0"/>
              <a:buChar char="•"/>
            </a:pPr>
            <a:r>
              <a:rPr lang="en-US" b="1" dirty="0" smtClean="0">
                <a:solidFill>
                  <a:prstClr val="black"/>
                </a:solidFill>
                <a:latin typeface="Calibri"/>
                <a:cs typeface="+mn-cs"/>
              </a:rPr>
              <a:t>Housing </a:t>
            </a:r>
            <a:r>
              <a:rPr lang="en-US" b="1" dirty="0">
                <a:solidFill>
                  <a:prstClr val="black"/>
                </a:solidFill>
                <a:latin typeface="Calibri"/>
                <a:cs typeface="+mn-cs"/>
              </a:rPr>
              <a:t>stock: </a:t>
            </a:r>
            <a:r>
              <a:rPr lang="en-US" dirty="0">
                <a:solidFill>
                  <a:prstClr val="black"/>
                </a:solidFill>
                <a:latin typeface="Calibri"/>
                <a:cs typeface="+mn-cs"/>
              </a:rPr>
              <a:t>in crisis; </a:t>
            </a:r>
            <a:endParaRPr lang="en-US" dirty="0" smtClean="0">
              <a:solidFill>
                <a:prstClr val="black"/>
              </a:solidFill>
              <a:latin typeface="Calibri"/>
              <a:cs typeface="+mn-cs"/>
            </a:endParaRPr>
          </a:p>
          <a:p>
            <a:pPr marL="742950" lvl="1" indent="-285750" fontAlgn="auto">
              <a:spcBef>
                <a:spcPts val="0"/>
              </a:spcBef>
              <a:spcAft>
                <a:spcPts val="0"/>
              </a:spcAft>
              <a:buFont typeface="Courier New" pitchFamily="49" charset="0"/>
              <a:buChar char="o"/>
            </a:pPr>
            <a:r>
              <a:rPr lang="en-US" dirty="0" smtClean="0">
                <a:solidFill>
                  <a:prstClr val="black"/>
                </a:solidFill>
                <a:latin typeface="Calibri"/>
                <a:cs typeface="+mn-cs"/>
              </a:rPr>
              <a:t>construction </a:t>
            </a:r>
            <a:r>
              <a:rPr lang="en-US" dirty="0">
                <a:solidFill>
                  <a:prstClr val="black"/>
                </a:solidFill>
                <a:latin typeface="Calibri"/>
                <a:cs typeface="+mn-cs"/>
              </a:rPr>
              <a:t>rate declining since 1992 </a:t>
            </a:r>
            <a:r>
              <a:rPr lang="en-US" dirty="0" smtClean="0">
                <a:solidFill>
                  <a:prstClr val="black"/>
                </a:solidFill>
                <a:latin typeface="Calibri"/>
                <a:cs typeface="+mn-cs"/>
              </a:rPr>
              <a:t>;</a:t>
            </a:r>
          </a:p>
          <a:p>
            <a:pPr marL="742950" lvl="1" indent="-285750" fontAlgn="auto">
              <a:spcBef>
                <a:spcPts val="0"/>
              </a:spcBef>
              <a:spcAft>
                <a:spcPts val="0"/>
              </a:spcAft>
              <a:buFont typeface="Courier New" pitchFamily="49" charset="0"/>
              <a:buChar char="o"/>
            </a:pPr>
            <a:r>
              <a:rPr lang="en-US" dirty="0">
                <a:solidFill>
                  <a:prstClr val="black"/>
                </a:solidFill>
                <a:latin typeface="Calibri"/>
                <a:cs typeface="+mn-cs"/>
              </a:rPr>
              <a:t>the migration from villages to towns puts a pressure on the urban housing </a:t>
            </a:r>
            <a:r>
              <a:rPr lang="en-US" dirty="0" smtClean="0">
                <a:solidFill>
                  <a:prstClr val="black"/>
                </a:solidFill>
                <a:latin typeface="Calibri"/>
                <a:cs typeface="+mn-cs"/>
              </a:rPr>
              <a:t>market; </a:t>
            </a:r>
          </a:p>
          <a:p>
            <a:pPr marL="742950" lvl="1" indent="-285750" fontAlgn="auto">
              <a:spcBef>
                <a:spcPts val="0"/>
              </a:spcBef>
              <a:spcAft>
                <a:spcPts val="0"/>
              </a:spcAft>
              <a:buFont typeface="Courier New" pitchFamily="49" charset="0"/>
              <a:buChar char="o"/>
            </a:pPr>
            <a:r>
              <a:rPr lang="en-US" dirty="0" smtClean="0">
                <a:solidFill>
                  <a:prstClr val="black"/>
                </a:solidFill>
                <a:latin typeface="Calibri"/>
                <a:cs typeface="+mn-cs"/>
              </a:rPr>
              <a:t>the </a:t>
            </a:r>
            <a:r>
              <a:rPr lang="en-US" dirty="0">
                <a:solidFill>
                  <a:prstClr val="black"/>
                </a:solidFill>
                <a:latin typeface="Calibri"/>
                <a:cs typeface="+mn-cs"/>
              </a:rPr>
              <a:t>“children” of the demographic boom (1967-1980)  are now families claiming  </a:t>
            </a:r>
            <a:r>
              <a:rPr lang="en-US" dirty="0" smtClean="0">
                <a:solidFill>
                  <a:prstClr val="black"/>
                </a:solidFill>
                <a:latin typeface="Calibri"/>
                <a:cs typeface="+mn-cs"/>
              </a:rPr>
              <a:t>housing. </a:t>
            </a:r>
          </a:p>
          <a:p>
            <a:pPr marL="285750" indent="-285750" fontAlgn="auto">
              <a:spcBef>
                <a:spcPts val="0"/>
              </a:spcBef>
              <a:spcAft>
                <a:spcPts val="0"/>
              </a:spcAft>
              <a:buFont typeface="Arial" pitchFamily="34" charset="0"/>
              <a:buChar char="•"/>
            </a:pPr>
            <a:r>
              <a:rPr lang="en-US" b="1" dirty="0">
                <a:solidFill>
                  <a:prstClr val="black"/>
                </a:solidFill>
                <a:latin typeface="Calibri"/>
                <a:cs typeface="+mn-cs"/>
              </a:rPr>
              <a:t>Housing need: </a:t>
            </a:r>
            <a:r>
              <a:rPr lang="en-US" dirty="0">
                <a:solidFill>
                  <a:prstClr val="black"/>
                </a:solidFill>
                <a:latin typeface="Calibri"/>
                <a:cs typeface="+mn-cs"/>
              </a:rPr>
              <a:t>acute for 9% of Romanians, potential for 13%;  </a:t>
            </a:r>
          </a:p>
          <a:p>
            <a:pPr marL="742950" lvl="1" indent="-285750" fontAlgn="auto">
              <a:spcBef>
                <a:spcPts val="0"/>
              </a:spcBef>
              <a:spcAft>
                <a:spcPts val="0"/>
              </a:spcAft>
              <a:buFont typeface="Courier New" pitchFamily="49" charset="0"/>
              <a:buChar char="o"/>
            </a:pPr>
            <a:r>
              <a:rPr lang="en-US" dirty="0">
                <a:solidFill>
                  <a:prstClr val="black"/>
                </a:solidFill>
                <a:latin typeface="Calibri"/>
                <a:cs typeface="+mn-cs"/>
              </a:rPr>
              <a:t>96% of the people in need for a new house can’t afford it; </a:t>
            </a:r>
            <a:endParaRPr lang="en-US" b="1" dirty="0" smtClean="0">
              <a:solidFill>
                <a:prstClr val="black"/>
              </a:solidFill>
              <a:latin typeface="Calibri"/>
              <a:cs typeface="+mn-cs"/>
            </a:endParaRPr>
          </a:p>
          <a:p>
            <a:pPr marL="285750" indent="-285750" fontAlgn="auto">
              <a:spcBef>
                <a:spcPts val="0"/>
              </a:spcBef>
              <a:spcAft>
                <a:spcPts val="0"/>
              </a:spcAft>
              <a:buFont typeface="Arial" pitchFamily="34" charset="0"/>
              <a:buChar char="•"/>
            </a:pPr>
            <a:r>
              <a:rPr lang="en-US" b="1" dirty="0" smtClean="0">
                <a:solidFill>
                  <a:prstClr val="black"/>
                </a:solidFill>
                <a:latin typeface="Calibri"/>
                <a:cs typeface="+mn-cs"/>
              </a:rPr>
              <a:t>Living area of the household </a:t>
            </a:r>
            <a:r>
              <a:rPr lang="en-US" dirty="0" smtClean="0">
                <a:solidFill>
                  <a:prstClr val="black"/>
                </a:solidFill>
                <a:latin typeface="Calibri"/>
                <a:cs typeface="+mn-cs"/>
              </a:rPr>
              <a:t>smaller than anywhere else in EU - </a:t>
            </a:r>
            <a:r>
              <a:rPr lang="en-US" dirty="0">
                <a:solidFill>
                  <a:prstClr val="black"/>
                </a:solidFill>
                <a:latin typeface="Calibri"/>
                <a:cs typeface="+mn-cs"/>
              </a:rPr>
              <a:t>12-15 </a:t>
            </a:r>
            <a:r>
              <a:rPr lang="en-US" dirty="0" smtClean="0">
                <a:solidFill>
                  <a:prstClr val="black"/>
                </a:solidFill>
                <a:latin typeface="Calibri"/>
                <a:cs typeface="+mn-cs"/>
              </a:rPr>
              <a:t>m2/person; </a:t>
            </a:r>
          </a:p>
          <a:p>
            <a:pPr marL="742950" lvl="1" indent="-285750" fontAlgn="auto">
              <a:spcBef>
                <a:spcPts val="0"/>
              </a:spcBef>
              <a:spcAft>
                <a:spcPts val="0"/>
              </a:spcAft>
              <a:buFont typeface="Courier New" pitchFamily="49" charset="0"/>
              <a:buChar char="o"/>
            </a:pPr>
            <a:r>
              <a:rPr lang="en-US" b="1" dirty="0" smtClean="0">
                <a:solidFill>
                  <a:prstClr val="black"/>
                </a:solidFill>
                <a:latin typeface="Calibri"/>
                <a:cs typeface="+mn-cs"/>
              </a:rPr>
              <a:t>Average number of tenants/household</a:t>
            </a:r>
            <a:r>
              <a:rPr lang="en-US" dirty="0" smtClean="0">
                <a:solidFill>
                  <a:prstClr val="black"/>
                </a:solidFill>
                <a:latin typeface="Calibri"/>
                <a:cs typeface="+mn-cs"/>
              </a:rPr>
              <a:t>: 2.66 (2.53 in towns; 2.83 in municipalities);</a:t>
            </a:r>
          </a:p>
          <a:p>
            <a:pPr marL="742950" lvl="1" indent="-285750" fontAlgn="auto">
              <a:spcBef>
                <a:spcPts val="0"/>
              </a:spcBef>
              <a:spcAft>
                <a:spcPts val="0"/>
              </a:spcAft>
              <a:buFont typeface="Courier New" pitchFamily="49" charset="0"/>
              <a:buChar char="o"/>
            </a:pPr>
            <a:r>
              <a:rPr lang="en-US" b="1" dirty="0">
                <a:solidFill>
                  <a:prstClr val="black"/>
                </a:solidFill>
                <a:latin typeface="Calibri"/>
                <a:cs typeface="+mn-cs"/>
              </a:rPr>
              <a:t>Average number of </a:t>
            </a:r>
            <a:r>
              <a:rPr lang="en-US" b="1" dirty="0" smtClean="0">
                <a:solidFill>
                  <a:prstClr val="black"/>
                </a:solidFill>
                <a:latin typeface="Calibri"/>
                <a:cs typeface="+mn-cs"/>
              </a:rPr>
              <a:t>rooms/dwelling: </a:t>
            </a:r>
            <a:r>
              <a:rPr lang="en-US" dirty="0" smtClean="0">
                <a:solidFill>
                  <a:prstClr val="black"/>
                </a:solidFill>
                <a:latin typeface="Calibri"/>
                <a:cs typeface="+mn-cs"/>
              </a:rPr>
              <a:t>2.7 (2.5 in towns; 2.9 in municipalities);</a:t>
            </a:r>
          </a:p>
          <a:p>
            <a:pPr marL="285750" indent="-285750" fontAlgn="auto">
              <a:spcBef>
                <a:spcPts val="0"/>
              </a:spcBef>
              <a:spcAft>
                <a:spcPts val="0"/>
              </a:spcAft>
              <a:buFont typeface="Arial" pitchFamily="34" charset="0"/>
              <a:buChar char="•"/>
            </a:pPr>
            <a:endParaRPr lang="en-US" dirty="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ro-RO" dirty="0">
              <a:solidFill>
                <a:prstClr val="black"/>
              </a:solidFill>
              <a:latin typeface="Calibri"/>
              <a:cs typeface="+mn-cs"/>
            </a:endParaRPr>
          </a:p>
        </p:txBody>
      </p:sp>
    </p:spTree>
    <p:extLst>
      <p:ext uri="{BB962C8B-B14F-4D97-AF65-F5344CB8AC3E}">
        <p14:creationId xmlns:p14="http://schemas.microsoft.com/office/powerpoint/2010/main" val="1082456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_2_074"/>
          <p:cNvPicPr>
            <a:picLocks noChangeAspect="1" noChangeArrowheads="1"/>
          </p:cNvPicPr>
          <p:nvPr/>
        </p:nvPicPr>
        <p:blipFill rotWithShape="1">
          <a:blip r:embed="rId2" cstate="print">
            <a:lum bright="70000" contrast="-70000"/>
            <a:extLst>
              <a:ext uri="{28A0092B-C50C-407E-A947-70E740481C1C}">
                <a14:useLocalDpi xmlns:a14="http://schemas.microsoft.com/office/drawing/2010/main" val="0"/>
              </a:ext>
            </a:extLst>
          </a:blip>
          <a:srcRect l="693" t="4222" r="821" b="12190"/>
          <a:stretch/>
        </p:blipFill>
        <p:spPr bwMode="auto">
          <a:xfrm>
            <a:off x="0" y="2514600"/>
            <a:ext cx="9144000" cy="433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TextBox 3"/>
          <p:cNvSpPr txBox="1"/>
          <p:nvPr/>
        </p:nvSpPr>
        <p:spPr>
          <a:xfrm>
            <a:off x="0" y="152400"/>
            <a:ext cx="3236784" cy="646331"/>
          </a:xfrm>
          <a:prstGeom prst="rect">
            <a:avLst/>
          </a:prstGeom>
          <a:noFill/>
        </p:spPr>
        <p:txBody>
          <a:bodyPr wrap="none" rtlCol="0">
            <a:spAutoFit/>
          </a:bodyPr>
          <a:lstStyle/>
          <a:p>
            <a:pPr fontAlgn="auto">
              <a:spcBef>
                <a:spcPts val="0"/>
              </a:spcBef>
              <a:spcAft>
                <a:spcPts val="0"/>
              </a:spcAft>
            </a:pPr>
            <a:r>
              <a:rPr lang="en-US" sz="3600" dirty="0" smtClean="0">
                <a:solidFill>
                  <a:prstClr val="black">
                    <a:lumMod val="50000"/>
                    <a:lumOff val="50000"/>
                  </a:prstClr>
                </a:solidFill>
                <a:latin typeface="Arial" pitchFamily="34" charset="0"/>
                <a:cs typeface="Arial" pitchFamily="34" charset="0"/>
              </a:rPr>
              <a:t>Characteristics</a:t>
            </a:r>
            <a:endParaRPr lang="ro-RO" sz="3600" dirty="0">
              <a:solidFill>
                <a:prstClr val="black">
                  <a:lumMod val="50000"/>
                  <a:lumOff val="50000"/>
                </a:prstClr>
              </a:solidFill>
              <a:latin typeface="Arial" pitchFamily="34" charset="0"/>
              <a:cs typeface="Arial" pitchFamily="34" charset="0"/>
            </a:endParaRPr>
          </a:p>
        </p:txBody>
      </p:sp>
      <p:sp>
        <p:nvSpPr>
          <p:cNvPr id="6" name="TextBox 5"/>
          <p:cNvSpPr txBox="1"/>
          <p:nvPr/>
        </p:nvSpPr>
        <p:spPr>
          <a:xfrm>
            <a:off x="7262477" y="6324600"/>
            <a:ext cx="1767472" cy="369332"/>
          </a:xfrm>
          <a:prstGeom prst="rect">
            <a:avLst/>
          </a:prstGeom>
          <a:noFill/>
        </p:spPr>
        <p:txBody>
          <a:bodyPr wrap="none" rtlCol="0">
            <a:spAutoFit/>
          </a:bodyPr>
          <a:lstStyle/>
          <a:p>
            <a:pPr algn="r" fontAlgn="auto">
              <a:spcBef>
                <a:spcPts val="0"/>
              </a:spcBef>
              <a:spcAft>
                <a:spcPts val="0"/>
              </a:spcAft>
            </a:pPr>
            <a:r>
              <a:rPr lang="en-US" i="1" dirty="0" smtClean="0">
                <a:solidFill>
                  <a:prstClr val="black"/>
                </a:solidFill>
                <a:latin typeface="Calibri"/>
                <a:cs typeface="+mn-cs"/>
              </a:rPr>
              <a:t>INS, ACOVI, 2002</a:t>
            </a:r>
            <a:endParaRPr lang="ro-RO" i="1" dirty="0">
              <a:solidFill>
                <a:prstClr val="black"/>
              </a:solidFill>
              <a:latin typeface="Calibri"/>
              <a:cs typeface="+mn-cs"/>
            </a:endParaRPr>
          </a:p>
        </p:txBody>
      </p:sp>
      <p:sp>
        <p:nvSpPr>
          <p:cNvPr id="7" name="TextBox 6"/>
          <p:cNvSpPr txBox="1"/>
          <p:nvPr/>
        </p:nvSpPr>
        <p:spPr>
          <a:xfrm>
            <a:off x="228601" y="1295400"/>
            <a:ext cx="8763000" cy="4247317"/>
          </a:xfrm>
          <a:prstGeom prst="rect">
            <a:avLst/>
          </a:prstGeom>
          <a:noFill/>
        </p:spPr>
        <p:txBody>
          <a:bodyPr wrap="square" rtlCol="0">
            <a:spAutoFit/>
          </a:bodyPr>
          <a:lstStyle/>
          <a:p>
            <a:pPr marL="285750" indent="-285750" fontAlgn="auto">
              <a:spcBef>
                <a:spcPts val="0"/>
              </a:spcBef>
              <a:spcAft>
                <a:spcPts val="0"/>
              </a:spcAft>
              <a:buFont typeface="Arial" pitchFamily="34" charset="0"/>
              <a:buChar char="•"/>
            </a:pPr>
            <a:r>
              <a:rPr lang="en-US" b="1" dirty="0">
                <a:solidFill>
                  <a:prstClr val="black"/>
                </a:solidFill>
                <a:latin typeface="Calibri"/>
                <a:cs typeface="+mn-cs"/>
              </a:rPr>
              <a:t>Housing facilities: </a:t>
            </a:r>
            <a:r>
              <a:rPr lang="en-US" dirty="0">
                <a:solidFill>
                  <a:prstClr val="black"/>
                </a:solidFill>
                <a:latin typeface="Calibri"/>
                <a:cs typeface="+mn-cs"/>
              </a:rPr>
              <a:t>precarious in rural areas, better in urban settings</a:t>
            </a:r>
          </a:p>
          <a:p>
            <a:pPr marL="742950" lvl="1" indent="-285750" fontAlgn="auto">
              <a:spcBef>
                <a:spcPts val="0"/>
              </a:spcBef>
              <a:spcAft>
                <a:spcPts val="0"/>
              </a:spcAft>
              <a:buFont typeface="Courier New" pitchFamily="49" charset="0"/>
              <a:buChar char="o"/>
            </a:pPr>
            <a:r>
              <a:rPr lang="en-US" dirty="0" smtClean="0">
                <a:solidFill>
                  <a:prstClr val="black"/>
                </a:solidFill>
                <a:latin typeface="Calibri"/>
                <a:cs typeface="+mn-cs"/>
              </a:rPr>
              <a:t>Access to water </a:t>
            </a:r>
            <a:r>
              <a:rPr lang="en-US" dirty="0">
                <a:solidFill>
                  <a:prstClr val="black"/>
                </a:solidFill>
                <a:latin typeface="Calibri"/>
                <a:cs typeface="+mn-cs"/>
              </a:rPr>
              <a:t>supply, sewerage: 54%  (88% in towns, 17% in municipalities);</a:t>
            </a:r>
          </a:p>
          <a:p>
            <a:pPr marL="742950" lvl="1" indent="-285750" fontAlgn="auto">
              <a:spcBef>
                <a:spcPts val="0"/>
              </a:spcBef>
              <a:spcAft>
                <a:spcPts val="0"/>
              </a:spcAft>
              <a:buFont typeface="Courier New" pitchFamily="49" charset="0"/>
              <a:buChar char="o"/>
            </a:pPr>
            <a:r>
              <a:rPr lang="en-US" dirty="0">
                <a:solidFill>
                  <a:prstClr val="black"/>
                </a:solidFill>
                <a:latin typeface="Calibri"/>
                <a:cs typeface="+mn-cs"/>
              </a:rPr>
              <a:t>E</a:t>
            </a:r>
            <a:r>
              <a:rPr lang="en-US" dirty="0" smtClean="0">
                <a:solidFill>
                  <a:prstClr val="black"/>
                </a:solidFill>
                <a:latin typeface="Calibri"/>
                <a:cs typeface="+mn-cs"/>
              </a:rPr>
              <a:t>lectricity</a:t>
            </a:r>
            <a:r>
              <a:rPr lang="en-US" dirty="0">
                <a:solidFill>
                  <a:prstClr val="black"/>
                </a:solidFill>
                <a:latin typeface="Calibri"/>
                <a:cs typeface="+mn-cs"/>
              </a:rPr>
              <a:t>: 97.97%;</a:t>
            </a:r>
          </a:p>
          <a:p>
            <a:pPr marL="742950" lvl="1" indent="-285750" fontAlgn="auto">
              <a:spcBef>
                <a:spcPts val="0"/>
              </a:spcBef>
              <a:spcAft>
                <a:spcPts val="0"/>
              </a:spcAft>
              <a:buFont typeface="Courier New" pitchFamily="49" charset="0"/>
              <a:buChar char="o"/>
            </a:pPr>
            <a:r>
              <a:rPr lang="en-US" dirty="0" smtClean="0">
                <a:solidFill>
                  <a:prstClr val="black"/>
                </a:solidFill>
                <a:latin typeface="Calibri"/>
                <a:cs typeface="+mn-cs"/>
              </a:rPr>
              <a:t>Gas</a:t>
            </a:r>
            <a:r>
              <a:rPr lang="en-US" dirty="0">
                <a:solidFill>
                  <a:prstClr val="black"/>
                </a:solidFill>
                <a:latin typeface="Calibri"/>
                <a:cs typeface="+mn-cs"/>
              </a:rPr>
              <a:t>: 42.86% (74.65% in towns, 8.21% in municipalities);</a:t>
            </a:r>
          </a:p>
          <a:p>
            <a:pPr marL="742950" lvl="1" indent="-285750" fontAlgn="auto">
              <a:spcBef>
                <a:spcPts val="0"/>
              </a:spcBef>
              <a:spcAft>
                <a:spcPts val="0"/>
              </a:spcAft>
              <a:buFont typeface="Courier New" pitchFamily="49" charset="0"/>
              <a:buChar char="o"/>
            </a:pPr>
            <a:r>
              <a:rPr lang="en-US" dirty="0">
                <a:solidFill>
                  <a:prstClr val="black"/>
                </a:solidFill>
                <a:latin typeface="Calibri"/>
                <a:cs typeface="+mn-cs"/>
              </a:rPr>
              <a:t>Central heating: 38.55% (71.83% in towns, 2.27% in municipalities). </a:t>
            </a:r>
          </a:p>
          <a:p>
            <a:pPr marL="285750" indent="-285750" fontAlgn="auto">
              <a:spcBef>
                <a:spcPts val="0"/>
              </a:spcBef>
              <a:spcAft>
                <a:spcPts val="0"/>
              </a:spcAft>
              <a:buFont typeface="Arial" pitchFamily="34" charset="0"/>
              <a:buChar char="•"/>
            </a:pPr>
            <a:r>
              <a:rPr lang="en-US" b="1" dirty="0" smtClean="0">
                <a:solidFill>
                  <a:prstClr val="black"/>
                </a:solidFill>
                <a:latin typeface="Calibri"/>
                <a:cs typeface="+mn-cs"/>
              </a:rPr>
              <a:t>Housing conditions</a:t>
            </a:r>
          </a:p>
          <a:p>
            <a:pPr marL="742950" lvl="1" indent="-285750" fontAlgn="auto">
              <a:spcBef>
                <a:spcPts val="0"/>
              </a:spcBef>
              <a:spcAft>
                <a:spcPts val="0"/>
              </a:spcAft>
              <a:buFont typeface="Courier New" pitchFamily="49" charset="0"/>
              <a:buChar char="o"/>
            </a:pPr>
            <a:r>
              <a:rPr lang="en-US" dirty="0">
                <a:solidFill>
                  <a:prstClr val="black"/>
                </a:solidFill>
                <a:latin typeface="Calibri"/>
                <a:cs typeface="+mn-cs"/>
              </a:rPr>
              <a:t>23% of houses are in an improper condition;</a:t>
            </a:r>
          </a:p>
          <a:p>
            <a:pPr marL="742950" lvl="1" indent="-285750" fontAlgn="auto">
              <a:spcBef>
                <a:spcPts val="0"/>
              </a:spcBef>
              <a:spcAft>
                <a:spcPts val="0"/>
              </a:spcAft>
              <a:buFont typeface="Courier New" pitchFamily="49" charset="0"/>
              <a:buChar char="o"/>
            </a:pPr>
            <a:r>
              <a:rPr lang="en-US" dirty="0">
                <a:solidFill>
                  <a:prstClr val="black"/>
                </a:solidFill>
                <a:latin typeface="Calibri"/>
                <a:cs typeface="+mn-cs"/>
              </a:rPr>
              <a:t>35% of urban dwellings need urgent infrastructure </a:t>
            </a:r>
            <a:r>
              <a:rPr lang="en-US" dirty="0" smtClean="0">
                <a:solidFill>
                  <a:prstClr val="black"/>
                </a:solidFill>
                <a:latin typeface="Calibri"/>
                <a:cs typeface="+mn-cs"/>
              </a:rPr>
              <a:t>rehabilitation</a:t>
            </a:r>
            <a:r>
              <a:rPr lang="en-US" dirty="0">
                <a:solidFill>
                  <a:prstClr val="black"/>
                </a:solidFill>
                <a:latin typeface="Calibri"/>
                <a:cs typeface="+mn-cs"/>
              </a:rPr>
              <a:t>.</a:t>
            </a:r>
            <a:endParaRPr lang="en-US" b="1" dirty="0" smtClean="0">
              <a:solidFill>
                <a:prstClr val="black"/>
              </a:solidFill>
              <a:latin typeface="Calibri"/>
              <a:cs typeface="+mn-cs"/>
            </a:endParaRPr>
          </a:p>
          <a:p>
            <a:pPr marL="285750" indent="-285750" fontAlgn="auto">
              <a:spcBef>
                <a:spcPts val="0"/>
              </a:spcBef>
              <a:spcAft>
                <a:spcPts val="0"/>
              </a:spcAft>
              <a:buFont typeface="Arial" pitchFamily="34" charset="0"/>
              <a:buChar char="•"/>
            </a:pPr>
            <a:r>
              <a:rPr lang="en-US" b="1" dirty="0" smtClean="0">
                <a:solidFill>
                  <a:prstClr val="black"/>
                </a:solidFill>
                <a:latin typeface="Calibri"/>
                <a:cs typeface="+mn-cs"/>
              </a:rPr>
              <a:t>Household </a:t>
            </a:r>
            <a:r>
              <a:rPr lang="en-US" b="1" dirty="0">
                <a:solidFill>
                  <a:prstClr val="black"/>
                </a:solidFill>
                <a:latin typeface="Calibri"/>
                <a:cs typeface="+mn-cs"/>
              </a:rPr>
              <a:t>maintenance costs:</a:t>
            </a:r>
            <a:r>
              <a:rPr lang="en-US" dirty="0">
                <a:solidFill>
                  <a:prstClr val="black"/>
                </a:solidFill>
                <a:latin typeface="Calibri"/>
                <a:cs typeface="+mn-cs"/>
              </a:rPr>
              <a:t> 44%-55% of revenue;</a:t>
            </a:r>
          </a:p>
          <a:p>
            <a:pPr marL="742950" lvl="1" indent="-285750" fontAlgn="auto">
              <a:spcBef>
                <a:spcPts val="0"/>
              </a:spcBef>
              <a:spcAft>
                <a:spcPts val="0"/>
              </a:spcAft>
              <a:buFont typeface="Courier New" pitchFamily="49" charset="0"/>
              <a:buChar char="o"/>
            </a:pPr>
            <a:r>
              <a:rPr lang="en-US" dirty="0" smtClean="0">
                <a:solidFill>
                  <a:prstClr val="black"/>
                </a:solidFill>
                <a:latin typeface="Calibri"/>
                <a:cs typeface="+mn-cs"/>
              </a:rPr>
              <a:t>in urban areas, 32% of households can’t afford the heating costs in winter time; 23% have public debts for more than 3 months;</a:t>
            </a:r>
          </a:p>
          <a:p>
            <a:pPr marL="742950" lvl="1" indent="-285750" fontAlgn="auto">
              <a:spcBef>
                <a:spcPts val="0"/>
              </a:spcBef>
              <a:spcAft>
                <a:spcPts val="0"/>
              </a:spcAft>
              <a:buFont typeface="Courier New" pitchFamily="49" charset="0"/>
              <a:buChar char="o"/>
            </a:pPr>
            <a:r>
              <a:rPr lang="en-US" dirty="0" smtClean="0">
                <a:solidFill>
                  <a:prstClr val="black"/>
                </a:solidFill>
                <a:latin typeface="Calibri"/>
                <a:cs typeface="+mn-cs"/>
              </a:rPr>
              <a:t>in rural areas, 2.6% of households have no heating, while 1.4% use easily exhaustible fuels</a:t>
            </a: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ro-RO" dirty="0">
              <a:solidFill>
                <a:prstClr val="black"/>
              </a:solidFill>
              <a:latin typeface="Calibri"/>
              <a:cs typeface="+mn-cs"/>
            </a:endParaRPr>
          </a:p>
        </p:txBody>
      </p:sp>
    </p:spTree>
    <p:extLst>
      <p:ext uri="{BB962C8B-B14F-4D97-AF65-F5344CB8AC3E}">
        <p14:creationId xmlns:p14="http://schemas.microsoft.com/office/powerpoint/2010/main" val="3620836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9144000" cy="6092190"/>
          </a:xfrm>
          <a:prstGeom prst="rect">
            <a:avLst/>
          </a:prstGeom>
        </p:spPr>
      </p:pic>
    </p:spTree>
    <p:extLst>
      <p:ext uri="{BB962C8B-B14F-4D97-AF65-F5344CB8AC3E}">
        <p14:creationId xmlns:p14="http://schemas.microsoft.com/office/powerpoint/2010/main" val="1752034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8535"/>
          <a:stretch/>
        </p:blipFill>
        <p:spPr>
          <a:xfrm>
            <a:off x="1" y="304800"/>
            <a:ext cx="9144000" cy="6259286"/>
          </a:xfrm>
          <a:prstGeom prst="rect">
            <a:avLst/>
          </a:prstGeom>
        </p:spPr>
      </p:pic>
    </p:spTree>
    <p:extLst>
      <p:ext uri="{BB962C8B-B14F-4D97-AF65-F5344CB8AC3E}">
        <p14:creationId xmlns:p14="http://schemas.microsoft.com/office/powerpoint/2010/main" val="295935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921" b="5080"/>
          <a:stretch/>
        </p:blipFill>
        <p:spPr bwMode="auto">
          <a:xfrm>
            <a:off x="0" y="381000"/>
            <a:ext cx="91440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0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970" t="6737"/>
          <a:stretch/>
        </p:blipFill>
        <p:spPr bwMode="auto">
          <a:xfrm>
            <a:off x="0" y="304800"/>
            <a:ext cx="9144000" cy="6107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4045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_2_074"/>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l="693" t="4222" r="821" b="12190"/>
          <a:stretch/>
        </p:blipFill>
        <p:spPr bwMode="auto">
          <a:xfrm>
            <a:off x="0" y="2514600"/>
            <a:ext cx="9144000" cy="433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TextBox 3"/>
          <p:cNvSpPr txBox="1"/>
          <p:nvPr/>
        </p:nvSpPr>
        <p:spPr>
          <a:xfrm>
            <a:off x="0" y="152400"/>
            <a:ext cx="3929281" cy="646331"/>
          </a:xfrm>
          <a:prstGeom prst="rect">
            <a:avLst/>
          </a:prstGeom>
          <a:noFill/>
        </p:spPr>
        <p:txBody>
          <a:bodyPr wrap="none" rtlCol="0">
            <a:spAutoFit/>
          </a:bodyPr>
          <a:lstStyle/>
          <a:p>
            <a:pPr fontAlgn="auto">
              <a:spcBef>
                <a:spcPts val="0"/>
              </a:spcBef>
              <a:spcAft>
                <a:spcPts val="0"/>
              </a:spcAft>
            </a:pPr>
            <a:r>
              <a:rPr lang="en-US" sz="3600" dirty="0" smtClean="0">
                <a:solidFill>
                  <a:prstClr val="black">
                    <a:lumMod val="50000"/>
                    <a:lumOff val="50000"/>
                  </a:prstClr>
                </a:solidFill>
                <a:latin typeface="Arial" pitchFamily="34" charset="0"/>
                <a:cs typeface="Arial" pitchFamily="34" charset="0"/>
              </a:rPr>
              <a:t>Access to housing</a:t>
            </a:r>
            <a:endParaRPr lang="ro-RO" sz="3600" dirty="0">
              <a:solidFill>
                <a:prstClr val="black">
                  <a:lumMod val="50000"/>
                  <a:lumOff val="50000"/>
                </a:prstClr>
              </a:solidFill>
              <a:latin typeface="Arial" pitchFamily="34" charset="0"/>
              <a:cs typeface="Arial" pitchFamily="34" charset="0"/>
            </a:endParaRPr>
          </a:p>
        </p:txBody>
      </p:sp>
      <p:sp>
        <p:nvSpPr>
          <p:cNvPr id="5" name="TextBox 4"/>
          <p:cNvSpPr txBox="1"/>
          <p:nvPr/>
        </p:nvSpPr>
        <p:spPr>
          <a:xfrm>
            <a:off x="228601" y="1295400"/>
            <a:ext cx="8763000" cy="3970318"/>
          </a:xfrm>
          <a:prstGeom prst="rect">
            <a:avLst/>
          </a:prstGeom>
          <a:noFill/>
        </p:spPr>
        <p:txBody>
          <a:bodyPr wrap="square" rtlCol="0">
            <a:spAutoFit/>
          </a:bodyPr>
          <a:lstStyle/>
          <a:p>
            <a:pPr marL="285750" indent="-285750" fontAlgn="auto">
              <a:spcBef>
                <a:spcPts val="0"/>
              </a:spcBef>
              <a:spcAft>
                <a:spcPts val="0"/>
              </a:spcAft>
              <a:buFont typeface="Arial" pitchFamily="34" charset="0"/>
              <a:buChar char="•"/>
            </a:pPr>
            <a:r>
              <a:rPr lang="en-US" b="1" dirty="0">
                <a:solidFill>
                  <a:prstClr val="black"/>
                </a:solidFill>
                <a:latin typeface="Calibri"/>
                <a:cs typeface="+mn-cs"/>
              </a:rPr>
              <a:t>Determinants:</a:t>
            </a:r>
          </a:p>
          <a:p>
            <a:pPr marL="742950" lvl="1" indent="-285750" fontAlgn="auto">
              <a:spcBef>
                <a:spcPts val="0"/>
              </a:spcBef>
              <a:spcAft>
                <a:spcPts val="0"/>
              </a:spcAft>
              <a:buFont typeface="Courier New" pitchFamily="49" charset="0"/>
              <a:buChar char="o"/>
            </a:pPr>
            <a:r>
              <a:rPr lang="en-US" dirty="0">
                <a:solidFill>
                  <a:prstClr val="black"/>
                </a:solidFill>
                <a:latin typeface="Calibri"/>
                <a:cs typeface="+mn-cs"/>
              </a:rPr>
              <a:t>Socio-demographic</a:t>
            </a:r>
          </a:p>
          <a:p>
            <a:pPr marL="742950" lvl="1" indent="-285750" fontAlgn="auto">
              <a:spcBef>
                <a:spcPts val="0"/>
              </a:spcBef>
              <a:spcAft>
                <a:spcPts val="0"/>
              </a:spcAft>
              <a:buFont typeface="Courier New" pitchFamily="49" charset="0"/>
              <a:buChar char="o"/>
            </a:pPr>
            <a:r>
              <a:rPr lang="en-US" dirty="0">
                <a:solidFill>
                  <a:prstClr val="black"/>
                </a:solidFill>
                <a:latin typeface="Calibri"/>
                <a:cs typeface="+mn-cs"/>
              </a:rPr>
              <a:t>Socio-economic</a:t>
            </a:r>
          </a:p>
          <a:p>
            <a:pPr marL="742950" lvl="1" indent="-285750" fontAlgn="auto">
              <a:spcBef>
                <a:spcPts val="0"/>
              </a:spcBef>
              <a:spcAft>
                <a:spcPts val="0"/>
              </a:spcAft>
              <a:buFont typeface="Courier New" pitchFamily="49" charset="0"/>
              <a:buChar char="o"/>
            </a:pPr>
            <a:r>
              <a:rPr lang="en-US" dirty="0">
                <a:solidFill>
                  <a:prstClr val="black"/>
                </a:solidFill>
                <a:latin typeface="Calibri"/>
                <a:cs typeface="+mn-cs"/>
              </a:rPr>
              <a:t>Unequal wealth distribution</a:t>
            </a:r>
          </a:p>
          <a:p>
            <a:pPr marL="742950" lvl="1" indent="-285750" fontAlgn="auto">
              <a:spcBef>
                <a:spcPts val="0"/>
              </a:spcBef>
              <a:spcAft>
                <a:spcPts val="0"/>
              </a:spcAft>
              <a:buFont typeface="Courier New" pitchFamily="49" charset="0"/>
              <a:buChar char="o"/>
            </a:pPr>
            <a:r>
              <a:rPr lang="en-US" dirty="0">
                <a:solidFill>
                  <a:prstClr val="black"/>
                </a:solidFill>
                <a:latin typeface="Calibri"/>
                <a:cs typeface="+mn-cs"/>
              </a:rPr>
              <a:t>Labile state support </a:t>
            </a:r>
            <a:endParaRPr lang="en-US" dirty="0" smtClean="0">
              <a:solidFill>
                <a:prstClr val="black"/>
              </a:solidFill>
              <a:latin typeface="Calibri"/>
              <a:cs typeface="+mn-cs"/>
            </a:endParaRPr>
          </a:p>
          <a:p>
            <a:pPr lvl="1" fontAlgn="auto">
              <a:spcBef>
                <a:spcPts val="0"/>
              </a:spcBef>
              <a:spcAft>
                <a:spcPts val="0"/>
              </a:spcAft>
            </a:pPr>
            <a:endParaRPr lang="en-US" dirty="0">
              <a:solidFill>
                <a:prstClr val="black"/>
              </a:solidFill>
              <a:latin typeface="Calibri"/>
              <a:cs typeface="+mn-cs"/>
            </a:endParaRPr>
          </a:p>
          <a:p>
            <a:pPr marL="285750" indent="-285750" fontAlgn="auto">
              <a:spcBef>
                <a:spcPts val="0"/>
              </a:spcBef>
              <a:spcAft>
                <a:spcPts val="0"/>
              </a:spcAft>
              <a:buFont typeface="Arial" pitchFamily="34" charset="0"/>
              <a:buChar char="•"/>
            </a:pPr>
            <a:r>
              <a:rPr lang="en-US" b="1" dirty="0" smtClean="0">
                <a:solidFill>
                  <a:prstClr val="black"/>
                </a:solidFill>
                <a:latin typeface="Calibri"/>
                <a:cs typeface="+mn-cs"/>
              </a:rPr>
              <a:t>Specific social </a:t>
            </a:r>
            <a:r>
              <a:rPr lang="en-US" b="1" dirty="0">
                <a:solidFill>
                  <a:prstClr val="black"/>
                </a:solidFill>
                <a:latin typeface="Calibri"/>
                <a:cs typeface="+mn-cs"/>
              </a:rPr>
              <a:t>groups exposed to environmental hazard &amp; housing exclusion: </a:t>
            </a:r>
            <a:r>
              <a:rPr lang="en-US" dirty="0">
                <a:solidFill>
                  <a:prstClr val="black"/>
                </a:solidFill>
                <a:latin typeface="Calibri"/>
                <a:cs typeface="+mn-cs"/>
              </a:rPr>
              <a:t>youngsters, single or many parent families, unemployed and minorities (</a:t>
            </a:r>
            <a:r>
              <a:rPr lang="en-US" dirty="0" err="1">
                <a:solidFill>
                  <a:prstClr val="black"/>
                </a:solidFill>
                <a:latin typeface="Calibri"/>
                <a:cs typeface="+mn-cs"/>
              </a:rPr>
              <a:t>Rroma</a:t>
            </a:r>
            <a:r>
              <a:rPr lang="en-US" dirty="0">
                <a:solidFill>
                  <a:prstClr val="black"/>
                </a:solidFill>
                <a:latin typeface="Calibri"/>
                <a:cs typeface="+mn-cs"/>
              </a:rPr>
              <a:t> population</a:t>
            </a:r>
            <a:r>
              <a:rPr lang="en-US" dirty="0" smtClean="0">
                <a:solidFill>
                  <a:prstClr val="black"/>
                </a:solidFill>
                <a:latin typeface="Calibri"/>
                <a:cs typeface="+mn-cs"/>
              </a:rPr>
              <a:t>).</a:t>
            </a:r>
          </a:p>
          <a:p>
            <a:pPr marL="285750" indent="-285750" fontAlgn="auto">
              <a:spcBef>
                <a:spcPts val="0"/>
              </a:spcBef>
              <a:spcAft>
                <a:spcPts val="0"/>
              </a:spcAft>
              <a:buFont typeface="Arial" pitchFamily="34" charset="0"/>
              <a:buChar char="•"/>
            </a:pPr>
            <a:endParaRPr lang="en-US" dirty="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ro-RO" dirty="0">
              <a:solidFill>
                <a:prstClr val="black"/>
              </a:solidFill>
              <a:latin typeface="Calibri"/>
              <a:cs typeface="+mn-cs"/>
            </a:endParaRPr>
          </a:p>
        </p:txBody>
      </p:sp>
    </p:spTree>
    <p:extLst>
      <p:ext uri="{BB962C8B-B14F-4D97-AF65-F5344CB8AC3E}">
        <p14:creationId xmlns:p14="http://schemas.microsoft.com/office/powerpoint/2010/main" val="2292199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_2_074"/>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l="693" t="4222" r="821" b="12190"/>
          <a:stretch/>
        </p:blipFill>
        <p:spPr bwMode="auto">
          <a:xfrm>
            <a:off x="0" y="2514600"/>
            <a:ext cx="9144000" cy="433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TextBox 3"/>
          <p:cNvSpPr txBox="1"/>
          <p:nvPr/>
        </p:nvSpPr>
        <p:spPr>
          <a:xfrm>
            <a:off x="0" y="152400"/>
            <a:ext cx="7135287" cy="646331"/>
          </a:xfrm>
          <a:prstGeom prst="rect">
            <a:avLst/>
          </a:prstGeom>
          <a:noFill/>
        </p:spPr>
        <p:txBody>
          <a:bodyPr wrap="none" rtlCol="0">
            <a:spAutoFit/>
          </a:bodyPr>
          <a:lstStyle/>
          <a:p>
            <a:pPr fontAlgn="auto">
              <a:spcBef>
                <a:spcPts val="0"/>
              </a:spcBef>
              <a:spcAft>
                <a:spcPts val="0"/>
              </a:spcAft>
            </a:pPr>
            <a:r>
              <a:rPr lang="en-US" sz="3600" dirty="0" smtClean="0">
                <a:solidFill>
                  <a:prstClr val="black">
                    <a:lumMod val="50000"/>
                    <a:lumOff val="50000"/>
                  </a:prstClr>
                </a:solidFill>
                <a:latin typeface="Arial" pitchFamily="34" charset="0"/>
                <a:cs typeface="Arial" pitchFamily="34" charset="0"/>
              </a:rPr>
              <a:t>Housing state support in Romania</a:t>
            </a:r>
            <a:endParaRPr lang="ro-RO" sz="3600" dirty="0">
              <a:solidFill>
                <a:prstClr val="black">
                  <a:lumMod val="50000"/>
                  <a:lumOff val="50000"/>
                </a:prstClr>
              </a:solidFill>
              <a:latin typeface="Arial" pitchFamily="34" charset="0"/>
              <a:cs typeface="Arial" pitchFamily="34" charset="0"/>
            </a:endParaRPr>
          </a:p>
        </p:txBody>
      </p:sp>
      <p:sp>
        <p:nvSpPr>
          <p:cNvPr id="5" name="TextBox 4"/>
          <p:cNvSpPr txBox="1"/>
          <p:nvPr/>
        </p:nvSpPr>
        <p:spPr>
          <a:xfrm>
            <a:off x="228601" y="914400"/>
            <a:ext cx="8763000" cy="6093976"/>
          </a:xfrm>
          <a:prstGeom prst="rect">
            <a:avLst/>
          </a:prstGeom>
          <a:noFill/>
        </p:spPr>
        <p:txBody>
          <a:bodyPr wrap="square" rtlCol="0">
            <a:spAutoFit/>
          </a:bodyPr>
          <a:lstStyle/>
          <a:p>
            <a:pPr marL="285750" indent="-285750" fontAlgn="auto">
              <a:spcBef>
                <a:spcPts val="0"/>
              </a:spcBef>
              <a:spcAft>
                <a:spcPts val="0"/>
              </a:spcAft>
              <a:buFont typeface="Arial" pitchFamily="34" charset="0"/>
              <a:buChar char="•"/>
            </a:pPr>
            <a:r>
              <a:rPr lang="en-US" b="1" dirty="0" smtClean="0">
                <a:solidFill>
                  <a:prstClr val="black"/>
                </a:solidFill>
                <a:latin typeface="Calibri"/>
                <a:cs typeface="+mn-cs"/>
              </a:rPr>
              <a:t>Social housing - an intended right  for people at disadvantage</a:t>
            </a:r>
          </a:p>
          <a:p>
            <a:pPr marL="285750" indent="-285750" fontAlgn="auto">
              <a:spcBef>
                <a:spcPts val="0"/>
              </a:spcBef>
              <a:spcAft>
                <a:spcPts val="0"/>
              </a:spcAft>
              <a:buFont typeface="Arial" pitchFamily="34" charset="0"/>
              <a:buChar char="•"/>
            </a:pPr>
            <a:r>
              <a:rPr lang="en-US" b="1" dirty="0" smtClean="0">
                <a:solidFill>
                  <a:prstClr val="black"/>
                </a:solidFill>
                <a:latin typeface="Calibri"/>
                <a:cs typeface="+mn-cs"/>
              </a:rPr>
              <a:t>Housing Law 114, 1996</a:t>
            </a:r>
            <a:endParaRPr lang="en-US" b="1" dirty="0">
              <a:solidFill>
                <a:prstClr val="black"/>
              </a:solidFill>
              <a:latin typeface="Calibri"/>
              <a:cs typeface="+mn-cs"/>
            </a:endParaRPr>
          </a:p>
          <a:p>
            <a:pPr marL="742950" lvl="1" indent="-285750" fontAlgn="auto">
              <a:spcBef>
                <a:spcPts val="0"/>
              </a:spcBef>
              <a:spcAft>
                <a:spcPts val="0"/>
              </a:spcAft>
              <a:buFont typeface="Courier New" pitchFamily="49" charset="0"/>
              <a:buChar char="o"/>
            </a:pPr>
            <a:r>
              <a:rPr lang="en-US" dirty="0" smtClean="0">
                <a:solidFill>
                  <a:prstClr val="black"/>
                </a:solidFill>
                <a:latin typeface="Calibri"/>
                <a:cs typeface="+mn-cs"/>
              </a:rPr>
              <a:t>Social housing – a to-do for the local authorities</a:t>
            </a:r>
          </a:p>
          <a:p>
            <a:pPr marL="742950" lvl="1" indent="-285750" fontAlgn="auto">
              <a:spcBef>
                <a:spcPts val="0"/>
              </a:spcBef>
              <a:spcAft>
                <a:spcPts val="0"/>
              </a:spcAft>
              <a:buFont typeface="Courier New" pitchFamily="49" charset="0"/>
              <a:buChar char="o"/>
            </a:pPr>
            <a:r>
              <a:rPr lang="en-US" dirty="0" smtClean="0">
                <a:solidFill>
                  <a:prstClr val="black"/>
                </a:solidFill>
                <a:latin typeface="Calibri"/>
                <a:cs typeface="+mn-cs"/>
              </a:rPr>
              <a:t>Options: building social houses / rearranging the current stock</a:t>
            </a:r>
          </a:p>
          <a:p>
            <a:pPr marL="742950" lvl="1" indent="-285750" fontAlgn="auto">
              <a:spcBef>
                <a:spcPts val="0"/>
              </a:spcBef>
              <a:spcAft>
                <a:spcPts val="0"/>
              </a:spcAft>
              <a:buFont typeface="Courier New" pitchFamily="49" charset="0"/>
              <a:buChar char="o"/>
            </a:pPr>
            <a:r>
              <a:rPr lang="en-US" dirty="0" smtClean="0">
                <a:solidFill>
                  <a:prstClr val="black"/>
                </a:solidFill>
                <a:latin typeface="Calibri"/>
                <a:cs typeface="+mn-cs"/>
              </a:rPr>
              <a:t>2010: 7500 social apartments vs. a demand of 200.000  </a:t>
            </a:r>
          </a:p>
          <a:p>
            <a:pPr marL="285750" indent="-285750" fontAlgn="auto">
              <a:spcBef>
                <a:spcPts val="0"/>
              </a:spcBef>
              <a:spcAft>
                <a:spcPts val="0"/>
              </a:spcAft>
              <a:buFont typeface="Arial" pitchFamily="34" charset="0"/>
              <a:buChar char="•"/>
            </a:pPr>
            <a:r>
              <a:rPr lang="en-US" b="1" dirty="0" smtClean="0">
                <a:solidFill>
                  <a:prstClr val="black"/>
                </a:solidFill>
                <a:latin typeface="Calibri"/>
                <a:cs typeface="+mn-cs"/>
              </a:rPr>
              <a:t>National Housing Agency (ANL) programs:</a:t>
            </a:r>
          </a:p>
          <a:p>
            <a:pPr marL="742950" lvl="1" indent="-285750" fontAlgn="auto">
              <a:spcBef>
                <a:spcPts val="0"/>
              </a:spcBef>
              <a:spcAft>
                <a:spcPts val="0"/>
              </a:spcAft>
              <a:buFont typeface="Courier New" pitchFamily="49" charset="0"/>
              <a:buChar char="o"/>
            </a:pPr>
            <a:r>
              <a:rPr lang="en-US" b="1" dirty="0" smtClean="0">
                <a:solidFill>
                  <a:prstClr val="black"/>
                </a:solidFill>
                <a:latin typeface="Calibri"/>
                <a:cs typeface="+mn-cs"/>
              </a:rPr>
              <a:t>Houses for Young People: </a:t>
            </a:r>
            <a:r>
              <a:rPr lang="en-US" sz="1600" dirty="0" smtClean="0">
                <a:solidFill>
                  <a:prstClr val="black"/>
                </a:solidFill>
                <a:latin typeface="Calibri"/>
                <a:cs typeface="+mn-cs"/>
              </a:rPr>
              <a:t>rental system; land and utilities ensured by local authorities; building costs covered by ANL;</a:t>
            </a:r>
          </a:p>
          <a:p>
            <a:pPr marL="742950" lvl="1" indent="-285750" fontAlgn="auto">
              <a:spcBef>
                <a:spcPts val="0"/>
              </a:spcBef>
              <a:spcAft>
                <a:spcPts val="0"/>
              </a:spcAft>
              <a:buFont typeface="Courier New" pitchFamily="49" charset="0"/>
              <a:buChar char="o"/>
            </a:pPr>
            <a:r>
              <a:rPr lang="en-US" b="1" dirty="0" smtClean="0">
                <a:solidFill>
                  <a:prstClr val="black"/>
                </a:solidFill>
                <a:latin typeface="Calibri"/>
                <a:cs typeface="+mn-cs"/>
              </a:rPr>
              <a:t>Residential </a:t>
            </a:r>
            <a:r>
              <a:rPr lang="en-US" b="1" dirty="0">
                <a:solidFill>
                  <a:prstClr val="black"/>
                </a:solidFill>
                <a:latin typeface="Calibri"/>
                <a:cs typeface="+mn-cs"/>
              </a:rPr>
              <a:t>Mortgage Loans (Prima Casa): </a:t>
            </a:r>
            <a:endParaRPr lang="en-US" b="1" dirty="0" smtClean="0">
              <a:solidFill>
                <a:prstClr val="black"/>
              </a:solidFill>
              <a:latin typeface="Calibri"/>
              <a:cs typeface="+mn-cs"/>
            </a:endParaRPr>
          </a:p>
          <a:p>
            <a:pPr marL="1200150" lvl="2" indent="-285750" fontAlgn="auto">
              <a:spcBef>
                <a:spcPts val="0"/>
              </a:spcBef>
              <a:spcAft>
                <a:spcPts val="0"/>
              </a:spcAft>
              <a:buFont typeface="Wingdings" pitchFamily="2" charset="2"/>
              <a:buChar char="§"/>
            </a:pPr>
            <a:r>
              <a:rPr lang="en-US" sz="1600" dirty="0" smtClean="0">
                <a:solidFill>
                  <a:prstClr val="black"/>
                </a:solidFill>
                <a:latin typeface="Calibri"/>
                <a:cs typeface="+mn-cs"/>
              </a:rPr>
              <a:t>Beneficiaries: people </a:t>
            </a:r>
            <a:r>
              <a:rPr lang="en-US" sz="1600" dirty="0">
                <a:solidFill>
                  <a:prstClr val="black"/>
                </a:solidFill>
                <a:latin typeface="Calibri"/>
                <a:cs typeface="+mn-cs"/>
              </a:rPr>
              <a:t>who want to contract a home built by ANL, regardless of </a:t>
            </a:r>
            <a:r>
              <a:rPr lang="en-US" sz="1600" dirty="0" smtClean="0">
                <a:solidFill>
                  <a:prstClr val="black"/>
                </a:solidFill>
                <a:latin typeface="Calibri"/>
                <a:cs typeface="+mn-cs"/>
              </a:rPr>
              <a:t>age; </a:t>
            </a:r>
          </a:p>
          <a:p>
            <a:pPr marL="1200150" lvl="2" indent="-285750" fontAlgn="auto">
              <a:spcBef>
                <a:spcPts val="0"/>
              </a:spcBef>
              <a:spcAft>
                <a:spcPts val="0"/>
              </a:spcAft>
              <a:buFont typeface="Wingdings" pitchFamily="2" charset="2"/>
              <a:buChar char="§"/>
            </a:pPr>
            <a:r>
              <a:rPr lang="en-US" sz="1600" dirty="0" smtClean="0">
                <a:solidFill>
                  <a:prstClr val="black"/>
                </a:solidFill>
                <a:latin typeface="Calibri"/>
                <a:cs typeface="+mn-cs"/>
              </a:rPr>
              <a:t>Home types: apartments </a:t>
            </a:r>
            <a:r>
              <a:rPr lang="en-US" sz="1600" dirty="0">
                <a:solidFill>
                  <a:prstClr val="black"/>
                </a:solidFill>
                <a:latin typeface="Calibri"/>
                <a:cs typeface="+mn-cs"/>
              </a:rPr>
              <a:t>in buildings with a higher degree of finish and individual </a:t>
            </a:r>
            <a:r>
              <a:rPr lang="en-US" sz="1600" dirty="0" smtClean="0">
                <a:solidFill>
                  <a:prstClr val="black"/>
                </a:solidFill>
                <a:latin typeface="Calibri"/>
                <a:cs typeface="+mn-cs"/>
              </a:rPr>
              <a:t>houses; </a:t>
            </a:r>
          </a:p>
          <a:p>
            <a:pPr marL="1200150" lvl="2" indent="-285750" fontAlgn="auto">
              <a:spcBef>
                <a:spcPts val="0"/>
              </a:spcBef>
              <a:spcAft>
                <a:spcPts val="0"/>
              </a:spcAft>
              <a:buFont typeface="Wingdings" pitchFamily="2" charset="2"/>
              <a:buChar char="§"/>
            </a:pPr>
            <a:r>
              <a:rPr lang="en-US" sz="1600" dirty="0">
                <a:solidFill>
                  <a:prstClr val="black"/>
                </a:solidFill>
                <a:latin typeface="Calibri"/>
                <a:cs typeface="+mn-cs"/>
              </a:rPr>
              <a:t>Financing is made exclusively by banks, according to their specific </a:t>
            </a:r>
            <a:r>
              <a:rPr lang="en-US" sz="1600" dirty="0" smtClean="0">
                <a:solidFill>
                  <a:prstClr val="black"/>
                </a:solidFill>
                <a:latin typeface="Calibri"/>
                <a:cs typeface="+mn-cs"/>
              </a:rPr>
              <a:t>lending norms.</a:t>
            </a:r>
          </a:p>
          <a:p>
            <a:pPr marL="1200150" lvl="2" indent="-285750" fontAlgn="auto">
              <a:spcBef>
                <a:spcPts val="0"/>
              </a:spcBef>
              <a:spcAft>
                <a:spcPts val="0"/>
              </a:spcAft>
              <a:buFont typeface="Wingdings" pitchFamily="2" charset="2"/>
              <a:buChar char="§"/>
            </a:pPr>
            <a:r>
              <a:rPr lang="en-US" sz="1600" dirty="0" smtClean="0">
                <a:solidFill>
                  <a:prstClr val="black"/>
                </a:solidFill>
                <a:latin typeface="Calibri"/>
                <a:cs typeface="+mn-cs"/>
              </a:rPr>
              <a:t>The loan is granted for a maximum period of 30 years, at a variable interest of about 4% (for loans in Euros) or 2.5% (for loans in Lei); minimum advance: 5%. </a:t>
            </a:r>
          </a:p>
          <a:p>
            <a:pPr marL="742950" lvl="1" indent="-285750" fontAlgn="auto">
              <a:spcBef>
                <a:spcPts val="0"/>
              </a:spcBef>
              <a:spcAft>
                <a:spcPts val="0"/>
              </a:spcAft>
              <a:buFont typeface="Courier New" pitchFamily="49" charset="0"/>
              <a:buChar char="o"/>
            </a:pPr>
            <a:r>
              <a:rPr lang="en-US" b="1" dirty="0" smtClean="0">
                <a:solidFill>
                  <a:prstClr val="black"/>
                </a:solidFill>
                <a:latin typeface="Calibri"/>
                <a:cs typeface="+mn-cs"/>
              </a:rPr>
              <a:t>Reviving the Romanian villages: </a:t>
            </a:r>
            <a:r>
              <a:rPr lang="en-US" dirty="0" smtClean="0">
                <a:solidFill>
                  <a:prstClr val="black"/>
                </a:solidFill>
                <a:latin typeface="Calibri"/>
                <a:cs typeface="+mn-cs"/>
              </a:rPr>
              <a:t>housing benefits for specialists who want to establish themselves in rural areas; the Agency builds up to 10 establishments in each municipality; then the local council rents it to specialists. </a:t>
            </a:r>
            <a:endParaRPr lang="en-US" dirty="0">
              <a:solidFill>
                <a:prstClr val="black"/>
              </a:solidFill>
              <a:latin typeface="Calibri"/>
              <a:cs typeface="+mn-cs"/>
            </a:endParaRPr>
          </a:p>
          <a:p>
            <a:pPr fontAlgn="auto">
              <a:spcBef>
                <a:spcPts val="0"/>
              </a:spcBef>
              <a:spcAft>
                <a:spcPts val="0"/>
              </a:spcAft>
            </a:pPr>
            <a:endParaRPr lang="en-US" dirty="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ro-RO" dirty="0">
              <a:solidFill>
                <a:prstClr val="black"/>
              </a:solidFill>
              <a:latin typeface="Calibri"/>
              <a:cs typeface="+mn-cs"/>
            </a:endParaRPr>
          </a:p>
        </p:txBody>
      </p:sp>
    </p:spTree>
    <p:extLst>
      <p:ext uri="{BB962C8B-B14F-4D97-AF65-F5344CB8AC3E}">
        <p14:creationId xmlns:p14="http://schemas.microsoft.com/office/powerpoint/2010/main" val="3594433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_2_074"/>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l="693" t="4222" r="821" b="12190"/>
          <a:stretch/>
        </p:blipFill>
        <p:spPr bwMode="auto">
          <a:xfrm>
            <a:off x="0" y="2514600"/>
            <a:ext cx="9144000" cy="433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TextBox 5"/>
          <p:cNvSpPr txBox="1"/>
          <p:nvPr/>
        </p:nvSpPr>
        <p:spPr>
          <a:xfrm>
            <a:off x="0" y="152400"/>
            <a:ext cx="2467342" cy="646331"/>
          </a:xfrm>
          <a:prstGeom prst="rect">
            <a:avLst/>
          </a:prstGeom>
          <a:noFill/>
        </p:spPr>
        <p:txBody>
          <a:bodyPr wrap="none" rtlCol="0">
            <a:spAutoFit/>
          </a:bodyPr>
          <a:lstStyle/>
          <a:p>
            <a:pPr fontAlgn="auto">
              <a:spcBef>
                <a:spcPts val="0"/>
              </a:spcBef>
              <a:spcAft>
                <a:spcPts val="0"/>
              </a:spcAft>
            </a:pPr>
            <a:r>
              <a:rPr lang="en-US" sz="3600" dirty="0" smtClean="0">
                <a:solidFill>
                  <a:prstClr val="black">
                    <a:lumMod val="50000"/>
                    <a:lumOff val="50000"/>
                  </a:prstClr>
                </a:solidFill>
                <a:latin typeface="Arial" pitchFamily="34" charset="0"/>
                <a:cs typeface="Arial" pitchFamily="34" charset="0"/>
              </a:rPr>
              <a:t>Conclusion</a:t>
            </a:r>
            <a:endParaRPr lang="ro-RO" sz="3600" dirty="0">
              <a:solidFill>
                <a:prstClr val="black">
                  <a:lumMod val="50000"/>
                  <a:lumOff val="50000"/>
                </a:prstClr>
              </a:solidFill>
              <a:latin typeface="Arial" pitchFamily="34" charset="0"/>
              <a:cs typeface="Arial" pitchFamily="34" charset="0"/>
            </a:endParaRPr>
          </a:p>
        </p:txBody>
      </p:sp>
      <p:sp>
        <p:nvSpPr>
          <p:cNvPr id="7" name="TextBox 6"/>
          <p:cNvSpPr txBox="1"/>
          <p:nvPr/>
        </p:nvSpPr>
        <p:spPr>
          <a:xfrm>
            <a:off x="228601" y="914400"/>
            <a:ext cx="8763000" cy="2308324"/>
          </a:xfrm>
          <a:prstGeom prst="rect">
            <a:avLst/>
          </a:prstGeom>
          <a:noFill/>
        </p:spPr>
        <p:txBody>
          <a:bodyPr wrap="square" rtlCol="0">
            <a:spAutoFit/>
          </a:bodyPr>
          <a:lstStyle/>
          <a:p>
            <a:pPr marL="285750" indent="-285750" fontAlgn="auto">
              <a:spcBef>
                <a:spcPts val="0"/>
              </a:spcBef>
              <a:spcAft>
                <a:spcPts val="0"/>
              </a:spcAft>
              <a:buFont typeface="Arial" pitchFamily="34" charset="0"/>
              <a:buChar char="•"/>
            </a:pPr>
            <a:r>
              <a:rPr lang="en-US" dirty="0" smtClean="0">
                <a:solidFill>
                  <a:prstClr val="black"/>
                </a:solidFill>
                <a:latin typeface="Calibri"/>
                <a:cs typeface="+mn-cs"/>
              </a:rPr>
              <a:t>The state has failed in ensuring the right to decent housing and living. Will the people claim it or will they handle it the Romanian way?</a:t>
            </a:r>
          </a:p>
          <a:p>
            <a:pPr marL="285750" indent="-285750" fontAlgn="auto">
              <a:spcBef>
                <a:spcPts val="0"/>
              </a:spcBef>
              <a:spcAft>
                <a:spcPts val="0"/>
              </a:spcAft>
              <a:buFont typeface="Arial" pitchFamily="34" charset="0"/>
              <a:buChar char="•"/>
            </a:pPr>
            <a:r>
              <a:rPr lang="en-US" dirty="0">
                <a:solidFill>
                  <a:prstClr val="black"/>
                </a:solidFill>
                <a:latin typeface="Calibri"/>
                <a:cs typeface="+mn-cs"/>
              </a:rPr>
              <a:t>T</a:t>
            </a:r>
            <a:r>
              <a:rPr lang="en-US" dirty="0" smtClean="0">
                <a:solidFill>
                  <a:prstClr val="black"/>
                </a:solidFill>
                <a:latin typeface="Calibri"/>
                <a:cs typeface="+mn-cs"/>
              </a:rPr>
              <a:t>he housing problem should be a key point in </a:t>
            </a:r>
            <a:r>
              <a:rPr lang="en-US" dirty="0">
                <a:solidFill>
                  <a:prstClr val="black"/>
                </a:solidFill>
                <a:latin typeface="Calibri"/>
                <a:cs typeface="+mn-cs"/>
              </a:rPr>
              <a:t>the strategies for social and economical </a:t>
            </a:r>
            <a:r>
              <a:rPr lang="en-US" dirty="0" smtClean="0">
                <a:solidFill>
                  <a:prstClr val="black"/>
                </a:solidFill>
                <a:latin typeface="Calibri"/>
                <a:cs typeface="+mn-cs"/>
              </a:rPr>
              <a:t>development, at all levels. </a:t>
            </a:r>
            <a:endParaRPr lang="en-US" dirty="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ro-RO" dirty="0">
              <a:solidFill>
                <a:prstClr val="black"/>
              </a:solidFill>
              <a:latin typeface="Calibri"/>
              <a:cs typeface="+mn-cs"/>
            </a:endParaRPr>
          </a:p>
        </p:txBody>
      </p:sp>
    </p:spTree>
    <p:extLst>
      <p:ext uri="{BB962C8B-B14F-4D97-AF65-F5344CB8AC3E}">
        <p14:creationId xmlns:p14="http://schemas.microsoft.com/office/powerpoint/2010/main" val="1211172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duk_2_074"/>
          <p:cNvPicPr>
            <a:picLocks noChangeAspect="1" noChangeArrowheads="1"/>
          </p:cNvPicPr>
          <p:nvPr/>
        </p:nvPicPr>
        <p:blipFill>
          <a:blip r:embed="rId3">
            <a:lum bright="70000" contrast="-70000"/>
          </a:blip>
          <a:srcRect l="693" t="4222" r="821" b="12190"/>
          <a:stretch>
            <a:fillRect/>
          </a:stretch>
        </p:blipFill>
        <p:spPr bwMode="auto">
          <a:xfrm>
            <a:off x="0" y="2514600"/>
            <a:ext cx="9144000" cy="4338638"/>
          </a:xfrm>
          <a:prstGeom prst="rect">
            <a:avLst/>
          </a:prstGeom>
          <a:noFill/>
          <a:ln w="9525">
            <a:noFill/>
            <a:miter lim="800000"/>
            <a:headEnd/>
            <a:tailEnd/>
          </a:ln>
        </p:spPr>
      </p:pic>
      <p:sp>
        <p:nvSpPr>
          <p:cNvPr id="5" name="TextBox 4"/>
          <p:cNvSpPr txBox="1"/>
          <p:nvPr/>
        </p:nvSpPr>
        <p:spPr>
          <a:xfrm>
            <a:off x="228600" y="1295400"/>
            <a:ext cx="8763000" cy="1846659"/>
          </a:xfrm>
          <a:prstGeom prst="rect">
            <a:avLst/>
          </a:prstGeom>
          <a:noFill/>
        </p:spPr>
        <p:txBody>
          <a:bodyPr>
            <a:spAutoFit/>
          </a:bodyPr>
          <a:lstStyle/>
          <a:p>
            <a:pPr marL="285750" indent="-285750" fontAlgn="auto">
              <a:spcBef>
                <a:spcPts val="0"/>
              </a:spcBef>
              <a:spcAft>
                <a:spcPts val="0"/>
              </a:spcAft>
              <a:buFont typeface="Arial" pitchFamily="34" charset="0"/>
              <a:buChar char="•"/>
              <a:defRPr/>
            </a:pPr>
            <a:endParaRPr lang="en-US" sz="2400" b="1" dirty="0">
              <a:solidFill>
                <a:prstClr val="black"/>
              </a:solidFill>
              <a:latin typeface="Calibri"/>
            </a:endParaRPr>
          </a:p>
          <a:p>
            <a:pPr marL="285750" indent="-285750" fontAlgn="auto">
              <a:spcBef>
                <a:spcPts val="0"/>
              </a:spcBef>
              <a:spcAft>
                <a:spcPts val="0"/>
              </a:spcAft>
              <a:buFont typeface="Arial" pitchFamily="34" charset="0"/>
              <a:buChar char="•"/>
              <a:defRPr/>
            </a:pPr>
            <a:endParaRPr lang="en-US" dirty="0">
              <a:solidFill>
                <a:prstClr val="black"/>
              </a:solidFill>
              <a:latin typeface="Calibri"/>
            </a:endParaRPr>
          </a:p>
          <a:p>
            <a:pPr fontAlgn="auto">
              <a:spcBef>
                <a:spcPts val="0"/>
              </a:spcBef>
              <a:spcAft>
                <a:spcPts val="0"/>
              </a:spcAft>
              <a:defRPr/>
            </a:pPr>
            <a:endParaRPr lang="en-US" dirty="0">
              <a:solidFill>
                <a:prstClr val="black"/>
              </a:solidFill>
              <a:latin typeface="Calibri"/>
            </a:endParaRPr>
          </a:p>
          <a:p>
            <a:pPr fontAlgn="auto">
              <a:spcBef>
                <a:spcPts val="0"/>
              </a:spcBef>
              <a:spcAft>
                <a:spcPts val="0"/>
              </a:spcAft>
              <a:defRPr/>
            </a:pPr>
            <a:endParaRPr lang="en-US" dirty="0">
              <a:solidFill>
                <a:prstClr val="black"/>
              </a:solidFill>
              <a:latin typeface="Calibri"/>
            </a:endParaRPr>
          </a:p>
          <a:p>
            <a:pPr fontAlgn="auto">
              <a:spcBef>
                <a:spcPts val="0"/>
              </a:spcBef>
              <a:spcAft>
                <a:spcPts val="0"/>
              </a:spcAft>
              <a:defRPr/>
            </a:pPr>
            <a:endParaRPr lang="en-US" dirty="0">
              <a:solidFill>
                <a:prstClr val="black"/>
              </a:solidFill>
              <a:latin typeface="Calibri"/>
            </a:endParaRPr>
          </a:p>
          <a:p>
            <a:pPr fontAlgn="auto">
              <a:spcBef>
                <a:spcPts val="0"/>
              </a:spcBef>
              <a:spcAft>
                <a:spcPts val="0"/>
              </a:spcAft>
              <a:defRPr/>
            </a:pPr>
            <a:endParaRPr lang="ro-RO" dirty="0">
              <a:solidFill>
                <a:prstClr val="black"/>
              </a:solidFill>
              <a:latin typeface="Calibri"/>
            </a:endParaRPr>
          </a:p>
        </p:txBody>
      </p:sp>
      <p:sp>
        <p:nvSpPr>
          <p:cNvPr id="2" name="Tekstvak 1"/>
          <p:cNvSpPr txBox="1"/>
          <p:nvPr/>
        </p:nvSpPr>
        <p:spPr>
          <a:xfrm>
            <a:off x="2531005" y="3068960"/>
            <a:ext cx="4158190" cy="1200329"/>
          </a:xfrm>
          <a:prstGeom prst="rect">
            <a:avLst/>
          </a:prstGeom>
          <a:noFill/>
        </p:spPr>
        <p:txBody>
          <a:bodyPr wrap="none" rtlCol="0">
            <a:spAutoFit/>
          </a:bodyPr>
          <a:lstStyle/>
          <a:p>
            <a:r>
              <a:rPr lang="fr-BE" sz="7200" b="1" dirty="0" err="1" smtClean="0">
                <a:latin typeface="+mn-lt"/>
              </a:rPr>
              <a:t>Thank</a:t>
            </a:r>
            <a:r>
              <a:rPr lang="fr-BE" sz="7200" b="1" dirty="0" smtClean="0">
                <a:latin typeface="+mn-lt"/>
              </a:rPr>
              <a:t> </a:t>
            </a:r>
            <a:r>
              <a:rPr lang="fr-BE" sz="7200" b="1" dirty="0" err="1" smtClean="0">
                <a:latin typeface="+mn-lt"/>
              </a:rPr>
              <a:t>you</a:t>
            </a:r>
            <a:endParaRPr lang="fr-BE" sz="7200" b="1" dirty="0">
              <a:latin typeface="+mn-lt"/>
            </a:endParaRPr>
          </a:p>
        </p:txBody>
      </p:sp>
    </p:spTree>
    <p:extLst>
      <p:ext uri="{BB962C8B-B14F-4D97-AF65-F5344CB8AC3E}">
        <p14:creationId xmlns:p14="http://schemas.microsoft.com/office/powerpoint/2010/main" val="360027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jdelijke aanduiding voor inhoud 8"/>
          <p:cNvSpPr>
            <a:spLocks noGrp="1"/>
          </p:cNvSpPr>
          <p:nvPr>
            <p:ph idx="4294967295"/>
          </p:nvPr>
        </p:nvSpPr>
        <p:spPr/>
        <p:txBody>
          <a:bodyPr/>
          <a:lstStyle/>
          <a:p>
            <a:pPr algn="ctr" eaLnBrk="1" hangingPunct="1">
              <a:buFontTx/>
              <a:buNone/>
            </a:pPr>
            <a:endParaRPr lang="nl-BE" dirty="0" smtClean="0"/>
          </a:p>
          <a:p>
            <a:pPr algn="ctr" eaLnBrk="1" hangingPunct="1">
              <a:buFontTx/>
              <a:buNone/>
            </a:pPr>
            <a:endParaRPr lang="nl-BE" sz="4400" b="1" dirty="0" smtClean="0">
              <a:solidFill>
                <a:srgbClr val="A0EE00"/>
              </a:solidFill>
              <a:latin typeface="Calibri" pitchFamily="34" charset="0"/>
            </a:endParaRPr>
          </a:p>
          <a:p>
            <a:pPr algn="ctr" eaLnBrk="1" hangingPunct="1">
              <a:buFontTx/>
              <a:buNone/>
            </a:pPr>
            <a:r>
              <a:rPr lang="nl-BE" sz="4400" b="1" dirty="0" err="1" smtClean="0">
                <a:solidFill>
                  <a:srgbClr val="3DB612"/>
                </a:solidFill>
                <a:latin typeface="Calibri" pitchFamily="34" charset="0"/>
              </a:rPr>
              <a:t>Welcome</a:t>
            </a:r>
            <a:r>
              <a:rPr lang="nl-BE" sz="4400" b="1" dirty="0" smtClean="0">
                <a:solidFill>
                  <a:srgbClr val="3DB612"/>
                </a:solidFill>
                <a:latin typeface="Calibri" pitchFamily="34" charset="0"/>
              </a:rPr>
              <a:t> </a:t>
            </a:r>
            <a:r>
              <a:rPr lang="nl-BE" sz="4400" b="1" dirty="0" err="1" smtClean="0">
                <a:solidFill>
                  <a:srgbClr val="3DB612"/>
                </a:solidFill>
                <a:latin typeface="Calibri" pitchFamily="34" charset="0"/>
              </a:rPr>
              <a:t>to</a:t>
            </a:r>
            <a:r>
              <a:rPr lang="nl-BE" sz="4400" b="1" dirty="0" smtClean="0">
                <a:solidFill>
                  <a:srgbClr val="3DB612"/>
                </a:solidFill>
                <a:latin typeface="Calibri" pitchFamily="34" charset="0"/>
              </a:rPr>
              <a:t> the 4th conference of </a:t>
            </a:r>
            <a:r>
              <a:rPr lang="nl-BE" sz="4400" b="1" dirty="0" err="1" smtClean="0">
                <a:solidFill>
                  <a:srgbClr val="3DB612"/>
                </a:solidFill>
                <a:latin typeface="Calibri" pitchFamily="34" charset="0"/>
              </a:rPr>
              <a:t>Alliances</a:t>
            </a:r>
            <a:r>
              <a:rPr lang="nl-BE" sz="4400" b="1" dirty="0" smtClean="0">
                <a:solidFill>
                  <a:srgbClr val="3DB612"/>
                </a:solidFill>
                <a:latin typeface="Calibri" pitchFamily="34" charset="0"/>
              </a:rPr>
              <a:t> </a:t>
            </a:r>
            <a:r>
              <a:rPr lang="nl-BE" sz="4400" b="1" dirty="0" err="1" smtClean="0">
                <a:solidFill>
                  <a:srgbClr val="3DB612"/>
                </a:solidFill>
                <a:latin typeface="Calibri" pitchFamily="34" charset="0"/>
              </a:rPr>
              <a:t>to</a:t>
            </a:r>
            <a:r>
              <a:rPr lang="nl-BE" sz="4400" b="1" dirty="0" smtClean="0">
                <a:solidFill>
                  <a:srgbClr val="3DB612"/>
                </a:solidFill>
                <a:latin typeface="Calibri" pitchFamily="34" charset="0"/>
              </a:rPr>
              <a:t> </a:t>
            </a:r>
            <a:r>
              <a:rPr lang="nl-BE" sz="4400" b="1" dirty="0" err="1" smtClean="0">
                <a:solidFill>
                  <a:srgbClr val="3DB612"/>
                </a:solidFill>
                <a:latin typeface="Calibri" pitchFamily="34" charset="0"/>
              </a:rPr>
              <a:t>fight</a:t>
            </a:r>
            <a:r>
              <a:rPr lang="nl-BE" sz="4400" b="1" dirty="0" smtClean="0">
                <a:solidFill>
                  <a:srgbClr val="3DB612"/>
                </a:solidFill>
                <a:latin typeface="Calibri" pitchFamily="34" charset="0"/>
              </a:rPr>
              <a:t> </a:t>
            </a:r>
            <a:r>
              <a:rPr lang="nl-BE" sz="4400" b="1" dirty="0" err="1" smtClean="0">
                <a:solidFill>
                  <a:srgbClr val="3DB612"/>
                </a:solidFill>
                <a:latin typeface="Calibri" pitchFamily="34" charset="0"/>
              </a:rPr>
              <a:t>poverty</a:t>
            </a:r>
            <a:endParaRPr lang="nl-BE" sz="4400" b="1" dirty="0" smtClean="0">
              <a:solidFill>
                <a:srgbClr val="3DB612"/>
              </a:solidFill>
              <a:latin typeface="Calibri" pitchFamily="34" charset="0"/>
            </a:endParaRPr>
          </a:p>
          <a:p>
            <a:pPr algn="ctr" eaLnBrk="1" hangingPunct="1">
              <a:buFontTx/>
              <a:buNone/>
            </a:pPr>
            <a:endParaRPr lang="nl-BE" sz="4400" b="1" dirty="0" smtClean="0">
              <a:solidFill>
                <a:srgbClr val="A0EE00"/>
              </a:solidFill>
              <a:latin typeface="Calibri" pitchFamily="34" charset="0"/>
            </a:endParaRPr>
          </a:p>
        </p:txBody>
      </p:sp>
    </p:spTree>
    <p:extLst>
      <p:ext uri="{BB962C8B-B14F-4D97-AF65-F5344CB8AC3E}">
        <p14:creationId xmlns:p14="http://schemas.microsoft.com/office/powerpoint/2010/main" val="2287060925"/>
      </p:ext>
    </p:extLst>
  </p:cSld>
  <p:clrMapOvr>
    <a:masterClrMapping/>
  </p:clrMapOvr>
  <p:transition advTm="284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lgn="ctr">
              <a:buNone/>
            </a:pPr>
            <a:r>
              <a:rPr lang="fr-BE" b="1" dirty="0" err="1" smtClean="0">
                <a:latin typeface="Calibri" pitchFamily="34" charset="0"/>
                <a:cs typeface="Calibri" pitchFamily="34" charset="0"/>
              </a:rPr>
              <a:t>Housing</a:t>
            </a:r>
            <a:r>
              <a:rPr lang="fr-BE" b="1" dirty="0" smtClean="0">
                <a:latin typeface="Calibri" pitchFamily="34" charset="0"/>
                <a:cs typeface="Calibri" pitchFamily="34" charset="0"/>
              </a:rPr>
              <a:t> </a:t>
            </a:r>
            <a:r>
              <a:rPr lang="fr-BE" b="1" dirty="0" err="1" smtClean="0">
                <a:latin typeface="Calibri" pitchFamily="34" charset="0"/>
                <a:cs typeface="Calibri" pitchFamily="34" charset="0"/>
              </a:rPr>
              <a:t>market</a:t>
            </a:r>
            <a:r>
              <a:rPr lang="fr-BE" b="1" dirty="0" smtClean="0">
                <a:latin typeface="Calibri" pitchFamily="34" charset="0"/>
                <a:cs typeface="Calibri" pitchFamily="34" charset="0"/>
              </a:rPr>
              <a:t> in time of </a:t>
            </a:r>
            <a:r>
              <a:rPr lang="fr-BE" b="1" dirty="0" err="1" smtClean="0">
                <a:latin typeface="Calibri" pitchFamily="34" charset="0"/>
                <a:cs typeface="Calibri" pitchFamily="34" charset="0"/>
              </a:rPr>
              <a:t>crisis</a:t>
            </a:r>
            <a:r>
              <a:rPr lang="fr-BE" b="1" dirty="0" smtClean="0">
                <a:latin typeface="Calibri" pitchFamily="34" charset="0"/>
                <a:cs typeface="Calibri" pitchFamily="34" charset="0"/>
              </a:rPr>
              <a:t>: case-</a:t>
            </a:r>
            <a:r>
              <a:rPr lang="fr-BE" b="1" dirty="0" err="1" smtClean="0">
                <a:latin typeface="Calibri" pitchFamily="34" charset="0"/>
                <a:cs typeface="Calibri" pitchFamily="34" charset="0"/>
              </a:rPr>
              <a:t>studies</a:t>
            </a:r>
            <a:endParaRPr lang="fr-BE" b="1" dirty="0" smtClean="0">
              <a:latin typeface="Calibri" pitchFamily="34" charset="0"/>
              <a:cs typeface="Calibri" pitchFamily="34" charset="0"/>
            </a:endParaRPr>
          </a:p>
          <a:p>
            <a:pPr marL="0" indent="0" algn="ctr">
              <a:buNone/>
            </a:pPr>
            <a:endParaRPr lang="fr-BE" b="1" dirty="0">
              <a:latin typeface="Calibri" pitchFamily="34" charset="0"/>
              <a:cs typeface="Calibri" pitchFamily="34" charset="0"/>
            </a:endParaRPr>
          </a:p>
          <a:p>
            <a:pPr marL="0" indent="0" algn="ctr">
              <a:buNone/>
            </a:pPr>
            <a:r>
              <a:rPr lang="fr-BE" sz="3600" b="1" dirty="0" smtClean="0">
                <a:solidFill>
                  <a:srgbClr val="3DB612"/>
                </a:solidFill>
                <a:latin typeface="Calibri" pitchFamily="34" charset="0"/>
              </a:rPr>
              <a:t>Brussels</a:t>
            </a:r>
          </a:p>
          <a:p>
            <a:pPr marL="0" indent="0" algn="ctr">
              <a:buNone/>
            </a:pPr>
            <a:r>
              <a:rPr lang="fr-BE" sz="3600" b="1" dirty="0" smtClean="0">
                <a:solidFill>
                  <a:srgbClr val="3DB612"/>
                </a:solidFill>
                <a:latin typeface="Calibri" pitchFamily="34" charset="0"/>
              </a:rPr>
              <a:t>Olivier Lambert</a:t>
            </a:r>
            <a:endParaRPr lang="fr-BE" sz="3600" b="1" dirty="0">
              <a:solidFill>
                <a:srgbClr val="3DB612"/>
              </a:solidFill>
              <a:latin typeface="Calibri" pitchFamily="34" charset="0"/>
            </a:endParaRPr>
          </a:p>
          <a:p>
            <a:pPr marL="0" indent="0" algn="ctr">
              <a:buNone/>
            </a:pPr>
            <a:r>
              <a:rPr lang="fr-BE" dirty="0" err="1" smtClean="0">
                <a:latin typeface="Calibri" pitchFamily="34" charset="0"/>
                <a:cs typeface="Calibri" pitchFamily="34" charset="0"/>
              </a:rPr>
              <a:t>Advisor</a:t>
            </a:r>
            <a:r>
              <a:rPr lang="fr-BE" dirty="0" smtClean="0">
                <a:latin typeface="Calibri" pitchFamily="34" charset="0"/>
                <a:cs typeface="Calibri" pitchFamily="34" charset="0"/>
              </a:rPr>
              <a:t> MOC</a:t>
            </a:r>
          </a:p>
          <a:p>
            <a:pPr marL="0" indent="0" algn="ctr">
              <a:buNone/>
            </a:pPr>
            <a:r>
              <a:rPr lang="fr-BE" dirty="0" err="1" smtClean="0">
                <a:latin typeface="Calibri" pitchFamily="34" charset="0"/>
                <a:cs typeface="Calibri" pitchFamily="34" charset="0"/>
              </a:rPr>
              <a:t>Belgium</a:t>
            </a:r>
            <a:endParaRPr lang="fr-BE" dirty="0">
              <a:latin typeface="Calibri" pitchFamily="34" charset="0"/>
              <a:cs typeface="Calibri" pitchFamily="34" charset="0"/>
            </a:endParaRPr>
          </a:p>
        </p:txBody>
      </p:sp>
    </p:spTree>
    <p:extLst>
      <p:ext uri="{BB962C8B-B14F-4D97-AF65-F5344CB8AC3E}">
        <p14:creationId xmlns:p14="http://schemas.microsoft.com/office/powerpoint/2010/main" val="939255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73088" y="2130425"/>
            <a:ext cx="7999412" cy="1470025"/>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4000" smtClean="0"/>
              <a:t>The stakes of housing</a:t>
            </a:r>
            <a:br>
              <a:rPr lang="fr-FR" sz="4000" smtClean="0"/>
            </a:br>
            <a:r>
              <a:rPr lang="fr-FR" sz="4000" smtClean="0"/>
              <a:t>in the Region of Brussels</a:t>
            </a:r>
          </a:p>
        </p:txBody>
      </p:sp>
      <p:sp>
        <p:nvSpPr>
          <p:cNvPr id="2051" name="Rectangle 2"/>
          <p:cNvSpPr>
            <a:spLocks noGrp="1" noChangeArrowheads="1"/>
          </p:cNvSpPr>
          <p:nvPr>
            <p:ph type="subTitle" idx="4294967295"/>
          </p:nvPr>
        </p:nvSpPr>
        <p:spPr>
          <a:xfrm>
            <a:off x="1516063" y="4529138"/>
            <a:ext cx="6400800" cy="1752600"/>
          </a:xfrm>
        </p:spPr>
        <p:txBody>
          <a:bodyPr/>
          <a:lstStyle/>
          <a:p>
            <a:pPr marL="0" indent="0" algn="ctr" eaLnBrk="1" hangingPunct="1">
              <a:lnSpc>
                <a:spcPct val="100000"/>
              </a:lnSpc>
              <a:spcBef>
                <a:spcPts val="650"/>
              </a:spcBef>
              <a:spcAft>
                <a:spcPct val="0"/>
              </a:spcAft>
              <a:tabLst>
                <a:tab pos="723900" algn="l"/>
                <a:tab pos="1447800" algn="l"/>
                <a:tab pos="2171700" algn="l"/>
                <a:tab pos="2895600" algn="l"/>
                <a:tab pos="3619500" algn="l"/>
                <a:tab pos="4343400" algn="l"/>
                <a:tab pos="5067300" algn="l"/>
                <a:tab pos="5791200" algn="l"/>
              </a:tabLst>
            </a:pPr>
            <a:r>
              <a:rPr lang="fr-BE" sz="2800" smtClean="0">
                <a:solidFill>
                  <a:srgbClr val="8B8B8B"/>
                </a:solidFill>
              </a:rPr>
              <a:t>« Alliances to fight povrety »</a:t>
            </a:r>
          </a:p>
          <a:p>
            <a:pPr marL="0" indent="0" algn="ctr" eaLnBrk="1" hangingPunct="1">
              <a:lnSpc>
                <a:spcPct val="100000"/>
              </a:lnSpc>
              <a:spcBef>
                <a:spcPts val="650"/>
              </a:spcBef>
              <a:spcAft>
                <a:spcPct val="0"/>
              </a:spcAft>
              <a:tabLst>
                <a:tab pos="723900" algn="l"/>
                <a:tab pos="1447800" algn="l"/>
                <a:tab pos="2171700" algn="l"/>
                <a:tab pos="2895600" algn="l"/>
                <a:tab pos="3619500" algn="l"/>
                <a:tab pos="4343400" algn="l"/>
                <a:tab pos="5067300" algn="l"/>
                <a:tab pos="5791200" algn="l"/>
              </a:tabLst>
            </a:pPr>
            <a:r>
              <a:rPr lang="fr-BE" sz="2200" smtClean="0">
                <a:solidFill>
                  <a:srgbClr val="8B8B8B"/>
                </a:solidFill>
              </a:rPr>
              <a:t>Dublin Seminary</a:t>
            </a:r>
          </a:p>
          <a:p>
            <a:pPr marL="0" indent="0" algn="ctr" eaLnBrk="1" hangingPunct="1">
              <a:lnSpc>
                <a:spcPct val="100000"/>
              </a:lnSpc>
              <a:spcBef>
                <a:spcPts val="488"/>
              </a:spcBef>
              <a:spcAft>
                <a:spcPct val="0"/>
              </a:spcAft>
              <a:tabLst>
                <a:tab pos="723900" algn="l"/>
                <a:tab pos="1447800" algn="l"/>
                <a:tab pos="2171700" algn="l"/>
                <a:tab pos="2895600" algn="l"/>
                <a:tab pos="3619500" algn="l"/>
                <a:tab pos="4343400" algn="l"/>
                <a:tab pos="5067300" algn="l"/>
                <a:tab pos="5791200" algn="l"/>
              </a:tabLst>
            </a:pPr>
            <a:r>
              <a:rPr lang="fr-BE" sz="2200" smtClean="0">
                <a:solidFill>
                  <a:srgbClr val="8B8B8B"/>
                </a:solidFill>
              </a:rPr>
              <a:t>11th of may 2012</a:t>
            </a:r>
            <a:endParaRPr lang="fr-BE" sz="2400" smtClean="0">
              <a:solidFill>
                <a:srgbClr val="8B8B8B"/>
              </a:solidFill>
            </a:endParaRPr>
          </a:p>
          <a:p>
            <a:pPr marL="0" indent="0" algn="ctr" eaLnBrk="1" hangingPunct="1">
              <a:lnSpc>
                <a:spcPct val="100000"/>
              </a:lnSpc>
              <a:spcBef>
                <a:spcPts val="650"/>
              </a:spcBef>
              <a:spcAft>
                <a:spcPct val="0"/>
              </a:spcAft>
              <a:tabLst>
                <a:tab pos="723900" algn="l"/>
                <a:tab pos="1447800" algn="l"/>
                <a:tab pos="2171700" algn="l"/>
                <a:tab pos="2895600" algn="l"/>
                <a:tab pos="3619500" algn="l"/>
                <a:tab pos="4343400" algn="l"/>
                <a:tab pos="5067300" algn="l"/>
                <a:tab pos="5791200" algn="l"/>
              </a:tabLst>
            </a:pPr>
            <a:endParaRPr lang="fr-BE" smtClean="0">
              <a:solidFill>
                <a:srgbClr val="8B8B8B"/>
              </a:solidFill>
            </a:endParaRPr>
          </a:p>
        </p:txBody>
      </p:sp>
      <p:sp>
        <p:nvSpPr>
          <p:cNvPr id="2052" name="AutoShape 3"/>
          <p:cNvSpPr>
            <a:spLocks noChangeAspect="1" noChangeArrowheads="1"/>
          </p:cNvSpPr>
          <p:nvPr/>
        </p:nvSpPr>
        <p:spPr bwMode="auto">
          <a:xfrm>
            <a:off x="685800" y="474663"/>
            <a:ext cx="34925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hangingPunct="0">
              <a:lnSpc>
                <a:spcPct val="96000"/>
              </a:lnSpc>
              <a:buClr>
                <a:srgbClr val="000000"/>
              </a:buClr>
              <a:buSzPct val="100000"/>
              <a:buFont typeface="Times New Roman" charset="0"/>
              <a:buNone/>
            </a:pPr>
            <a:endParaRPr lang="fr-FR">
              <a:solidFill>
                <a:srgbClr val="000000"/>
              </a:solidFill>
            </a:endParaRPr>
          </a:p>
        </p:txBody>
      </p:sp>
      <p:sp>
        <p:nvSpPr>
          <p:cNvPr id="2053" name="Rectangle 4"/>
          <p:cNvSpPr>
            <a:spLocks noChangeArrowheads="1"/>
          </p:cNvSpPr>
          <p:nvPr/>
        </p:nvSpPr>
        <p:spPr bwMode="auto">
          <a:xfrm>
            <a:off x="6342063" y="820738"/>
            <a:ext cx="25749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p>
            <a:pPr defTabSz="449263">
              <a:buClr>
                <a:srgbClr val="000000"/>
              </a:buClr>
              <a:buSzPct val="100000"/>
              <a:buFont typeface="Times New Roman" charset="0"/>
              <a:buNone/>
              <a:tabLst>
                <a:tab pos="723900" algn="l"/>
                <a:tab pos="1447800" algn="l"/>
                <a:tab pos="2171700" algn="l"/>
              </a:tabLst>
            </a:pPr>
            <a:r>
              <a:rPr lang="fr-BE" sz="1400">
                <a:solidFill>
                  <a:srgbClr val="46946E"/>
                </a:solidFill>
              </a:rPr>
              <a:t>Olivier Lambert</a:t>
            </a:r>
          </a:p>
        </p:txBody>
      </p:sp>
      <p:sp>
        <p:nvSpPr>
          <p:cNvPr id="8" name="ZoneTexte 7"/>
          <p:cNvSpPr txBox="1">
            <a:spLocks noChangeArrowheads="1"/>
          </p:cNvSpPr>
          <p:nvPr/>
        </p:nvSpPr>
        <p:spPr bwMode="auto">
          <a:xfrm>
            <a:off x="882650" y="6477000"/>
            <a:ext cx="8261350" cy="366713"/>
          </a:xfrm>
          <a:prstGeom prst="rect">
            <a:avLst/>
          </a:prstGeom>
          <a:gradFill rotWithShape="1">
            <a:gsLst>
              <a:gs pos="0">
                <a:srgbClr val="46946E">
                  <a:alpha val="49001"/>
                </a:srgbClr>
              </a:gs>
              <a:gs pos="100000">
                <a:srgbClr val="FFFFFF"/>
              </a:gs>
            </a:gsLst>
            <a:lin ang="0" scaled="1"/>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a:defRPr sz="2400">
                <a:solidFill>
                  <a:schemeClr val="tx1"/>
                </a:solidFill>
                <a:latin typeface="Arial" charset="0"/>
                <a:ea typeface="Microsoft YaHei" charset="-122"/>
              </a:defRPr>
            </a:lvl1pPr>
            <a:lvl2pPr marL="37931725" indent="-37474525" defTabSz="457200" eaLnBrk="0">
              <a:defRPr sz="2400">
                <a:solidFill>
                  <a:schemeClr val="tx1"/>
                </a:solidFill>
                <a:latin typeface="Arial" charset="0"/>
                <a:ea typeface="Microsoft YaHei" charset="-122"/>
              </a:defRPr>
            </a:lvl2pPr>
            <a:lvl3pPr eaLnBrk="0">
              <a:defRPr sz="2400">
                <a:solidFill>
                  <a:schemeClr val="tx1"/>
                </a:solidFill>
                <a:latin typeface="Arial" charset="0"/>
                <a:ea typeface="Microsoft YaHei" charset="-122"/>
              </a:defRPr>
            </a:lvl3pPr>
            <a:lvl4pPr eaLnBrk="0">
              <a:defRPr sz="2400">
                <a:solidFill>
                  <a:schemeClr val="tx1"/>
                </a:solidFill>
                <a:latin typeface="Arial" charset="0"/>
                <a:ea typeface="Microsoft YaHei" charset="-122"/>
              </a:defRPr>
            </a:lvl4pPr>
            <a:lvl5pPr eaLnBrk="0">
              <a:defRPr sz="2400">
                <a:solidFill>
                  <a:schemeClr val="tx1"/>
                </a:solidFill>
                <a:latin typeface="Arial" charset="0"/>
                <a:ea typeface="Microsoft YaHei" charset="-122"/>
              </a:defRPr>
            </a:lvl5pPr>
            <a:lvl6pPr marL="457200" eaLnBrk="0" fontAlgn="base" hangingPunct="0">
              <a:lnSpc>
                <a:spcPct val="96000"/>
              </a:lnSpc>
              <a:spcBef>
                <a:spcPct val="0"/>
              </a:spcBef>
              <a:spcAft>
                <a:spcPct val="0"/>
              </a:spcAft>
              <a:defRPr sz="2400">
                <a:solidFill>
                  <a:schemeClr val="tx1"/>
                </a:solidFill>
                <a:latin typeface="Arial" charset="0"/>
                <a:ea typeface="Microsoft YaHei" charset="-122"/>
              </a:defRPr>
            </a:lvl6pPr>
            <a:lvl7pPr marL="914400" eaLnBrk="0" fontAlgn="base" hangingPunct="0">
              <a:lnSpc>
                <a:spcPct val="96000"/>
              </a:lnSpc>
              <a:spcBef>
                <a:spcPct val="0"/>
              </a:spcBef>
              <a:spcAft>
                <a:spcPct val="0"/>
              </a:spcAft>
              <a:defRPr sz="2400">
                <a:solidFill>
                  <a:schemeClr val="tx1"/>
                </a:solidFill>
                <a:latin typeface="Arial" charset="0"/>
                <a:ea typeface="Microsoft YaHei" charset="-122"/>
              </a:defRPr>
            </a:lvl7pPr>
            <a:lvl8pPr marL="1371600" eaLnBrk="0" fontAlgn="base" hangingPunct="0">
              <a:lnSpc>
                <a:spcPct val="96000"/>
              </a:lnSpc>
              <a:spcBef>
                <a:spcPct val="0"/>
              </a:spcBef>
              <a:spcAft>
                <a:spcPct val="0"/>
              </a:spcAft>
              <a:defRPr sz="2400">
                <a:solidFill>
                  <a:schemeClr val="tx1"/>
                </a:solidFill>
                <a:latin typeface="Arial" charset="0"/>
                <a:ea typeface="Microsoft YaHei" charset="-122"/>
              </a:defRPr>
            </a:lvl8pPr>
            <a:lvl9pPr marL="1828800" eaLnBrk="0" fontAlgn="base" hangingPunct="0">
              <a:lnSpc>
                <a:spcPct val="96000"/>
              </a:lnSpc>
              <a:spcBef>
                <a:spcPct val="0"/>
              </a:spcBef>
              <a:spcAft>
                <a:spcPct val="0"/>
              </a:spcAft>
              <a:defRPr sz="2400">
                <a:solidFill>
                  <a:schemeClr val="tx1"/>
                </a:solidFill>
                <a:latin typeface="Arial" charset="0"/>
                <a:ea typeface="Microsoft YaHei" charset="-122"/>
              </a:defRPr>
            </a:lvl9pPr>
          </a:lstStyle>
          <a:p>
            <a:pPr eaLnBrk="1">
              <a:defRPr/>
            </a:pPr>
            <a:endParaRPr lang="fr-FR" sz="1800" smtClean="0">
              <a:solidFill>
                <a:srgbClr val="FFFFFF"/>
              </a:solidFill>
              <a:latin typeface="Calibri" charset="0"/>
              <a:ea typeface="ＭＳ Ｐゴシック" charset="-128"/>
            </a:endParaRPr>
          </a:p>
        </p:txBody>
      </p:sp>
      <p:pic>
        <p:nvPicPr>
          <p:cNvPr id="2055" name="Picture 7" descr="LG_Pantone330*137gene_l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29718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91352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306388" y="307975"/>
            <a:ext cx="7772400" cy="722313"/>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fr-FR" sz="3200" b="1" smtClean="0"/>
              <a:t>Stakes of housing in the Region of Brussels</a:t>
            </a:r>
          </a:p>
        </p:txBody>
      </p:sp>
      <p:sp>
        <p:nvSpPr>
          <p:cNvPr id="6146" name="Rectangle 2"/>
          <p:cNvSpPr>
            <a:spLocks noGrp="1" noChangeArrowheads="1"/>
          </p:cNvSpPr>
          <p:nvPr>
            <p:ph type="subTitle" idx="4294967295"/>
          </p:nvPr>
        </p:nvSpPr>
        <p:spPr>
          <a:xfrm>
            <a:off x="1516063" y="1874838"/>
            <a:ext cx="6400800" cy="4243387"/>
          </a:xfrm>
        </p:spPr>
        <p:txBody>
          <a:bodyPr/>
          <a:lstStyle/>
          <a:p>
            <a:pPr indent="-341313" eaLnBrk="1" hangingPunct="1">
              <a:lnSpc>
                <a:spcPct val="100000"/>
              </a:lnSpc>
              <a:spcBef>
                <a:spcPts val="400"/>
              </a:spcBef>
              <a:spcAft>
                <a:spcPct val="0"/>
              </a:spcAft>
              <a:buFont typeface="Arial" charset="0"/>
              <a:buChar char="•"/>
              <a:tabLst>
                <a:tab pos="723900" algn="l"/>
                <a:tab pos="1447800" algn="l"/>
                <a:tab pos="2171700" algn="l"/>
                <a:tab pos="2895600" algn="l"/>
                <a:tab pos="3619500" algn="l"/>
                <a:tab pos="4343400" algn="l"/>
                <a:tab pos="5067300" algn="l"/>
                <a:tab pos="5791200" algn="l"/>
              </a:tabLst>
            </a:pPr>
            <a:r>
              <a:rPr lang="fr-BE" sz="2000" b="1" smtClean="0">
                <a:solidFill>
                  <a:srgbClr val="8B8B8B"/>
                </a:solidFill>
              </a:rPr>
              <a:t>The context in Belgium</a:t>
            </a:r>
          </a:p>
          <a:p>
            <a:pPr indent="-341313" eaLnBrk="1" hangingPunct="1">
              <a:lnSpc>
                <a:spcPct val="100000"/>
              </a:lnSpc>
              <a:spcBef>
                <a:spcPts val="400"/>
              </a:spcBef>
              <a:spcAft>
                <a:spcPct val="0"/>
              </a:spcAft>
              <a:buFont typeface="Arial" charset="0"/>
              <a:buChar char="•"/>
              <a:tabLst>
                <a:tab pos="723900" algn="l"/>
                <a:tab pos="1447800" algn="l"/>
                <a:tab pos="2171700" algn="l"/>
                <a:tab pos="2895600" algn="l"/>
                <a:tab pos="3619500" algn="l"/>
                <a:tab pos="4343400" algn="l"/>
                <a:tab pos="5067300" algn="l"/>
                <a:tab pos="5791200" algn="l"/>
              </a:tabLst>
            </a:pPr>
            <a:r>
              <a:rPr lang="fr-BE" sz="2000" b="1" smtClean="0">
                <a:solidFill>
                  <a:srgbClr val="8B8B8B"/>
                </a:solidFill>
              </a:rPr>
              <a:t>The stand of things in the region of « Brussels Capital »</a:t>
            </a:r>
          </a:p>
          <a:p>
            <a:pPr indent="-341313" eaLnBrk="1" hangingPunct="1">
              <a:lnSpc>
                <a:spcPct val="100000"/>
              </a:lnSpc>
              <a:spcBef>
                <a:spcPts val="400"/>
              </a:spcBef>
              <a:spcAft>
                <a:spcPct val="0"/>
              </a:spcAft>
              <a:buFont typeface="Arial" charset="0"/>
              <a:buChar char="•"/>
              <a:tabLst>
                <a:tab pos="723900" algn="l"/>
                <a:tab pos="1447800" algn="l"/>
                <a:tab pos="2171700" algn="l"/>
                <a:tab pos="2895600" algn="l"/>
                <a:tab pos="3619500" algn="l"/>
                <a:tab pos="4343400" algn="l"/>
                <a:tab pos="5067300" algn="l"/>
                <a:tab pos="5791200" algn="l"/>
              </a:tabLst>
            </a:pPr>
            <a:r>
              <a:rPr lang="fr-BE" sz="2000" b="1" smtClean="0">
                <a:solidFill>
                  <a:srgbClr val="8B8B8B"/>
                </a:solidFill>
              </a:rPr>
              <a:t>General state of health</a:t>
            </a:r>
          </a:p>
          <a:p>
            <a:pPr marL="800100" lvl="1" indent="-341313" eaLnBrk="1" hangingPunct="1">
              <a:lnSpc>
                <a:spcPct val="100000"/>
              </a:lnSpc>
              <a:spcBef>
                <a:spcPts val="325"/>
              </a:spcBef>
              <a:spcAft>
                <a:spcPct val="0"/>
              </a:spcAft>
              <a:buFont typeface="Arial" charset="0"/>
              <a:buChar char="•"/>
              <a:tabLst>
                <a:tab pos="723900" algn="l"/>
                <a:tab pos="1447800" algn="l"/>
                <a:tab pos="2171700" algn="l"/>
                <a:tab pos="2895600" algn="l"/>
                <a:tab pos="3619500" algn="l"/>
                <a:tab pos="4343400" algn="l"/>
                <a:tab pos="5067300" algn="l"/>
                <a:tab pos="5791200" algn="l"/>
              </a:tabLst>
            </a:pPr>
            <a:r>
              <a:rPr lang="fr-BE" sz="1600" smtClean="0">
                <a:solidFill>
                  <a:srgbClr val="8B8B8B"/>
                </a:solidFill>
              </a:rPr>
              <a:t>Private rental lease</a:t>
            </a:r>
          </a:p>
          <a:p>
            <a:pPr marL="800100" lvl="1" indent="-341313" eaLnBrk="1" hangingPunct="1">
              <a:lnSpc>
                <a:spcPct val="100000"/>
              </a:lnSpc>
              <a:spcBef>
                <a:spcPts val="325"/>
              </a:spcBef>
              <a:spcAft>
                <a:spcPct val="0"/>
              </a:spcAft>
              <a:buFont typeface="Arial" charset="0"/>
              <a:buChar char="•"/>
              <a:tabLst>
                <a:tab pos="723900" algn="l"/>
                <a:tab pos="1447800" algn="l"/>
                <a:tab pos="2171700" algn="l"/>
                <a:tab pos="2895600" algn="l"/>
                <a:tab pos="3619500" algn="l"/>
                <a:tab pos="4343400" algn="l"/>
                <a:tab pos="5067300" algn="l"/>
                <a:tab pos="5791200" algn="l"/>
              </a:tabLst>
            </a:pPr>
            <a:r>
              <a:rPr lang="fr-BE" sz="1600" smtClean="0">
                <a:solidFill>
                  <a:srgbClr val="8B8B8B"/>
                </a:solidFill>
              </a:rPr>
              <a:t>Public social housing</a:t>
            </a:r>
          </a:p>
          <a:p>
            <a:pPr indent="-341313" eaLnBrk="1" hangingPunct="1">
              <a:lnSpc>
                <a:spcPct val="100000"/>
              </a:lnSpc>
              <a:spcBef>
                <a:spcPts val="400"/>
              </a:spcBef>
              <a:spcAft>
                <a:spcPct val="0"/>
              </a:spcAft>
              <a:buFont typeface="Arial" charset="0"/>
              <a:buChar char="•"/>
              <a:tabLst>
                <a:tab pos="723900" algn="l"/>
                <a:tab pos="1447800" algn="l"/>
                <a:tab pos="2171700" algn="l"/>
                <a:tab pos="2895600" algn="l"/>
                <a:tab pos="3619500" algn="l"/>
                <a:tab pos="4343400" algn="l"/>
                <a:tab pos="5067300" algn="l"/>
                <a:tab pos="5791200" algn="l"/>
              </a:tabLst>
            </a:pPr>
            <a:r>
              <a:rPr lang="fr-BE" sz="2000" b="1" smtClean="0">
                <a:solidFill>
                  <a:srgbClr val="8B8B8B"/>
                </a:solidFill>
              </a:rPr>
              <a:t>Perspectives</a:t>
            </a:r>
          </a:p>
          <a:p>
            <a:pPr marL="800100" lvl="1" indent="-341313" eaLnBrk="1" hangingPunct="1">
              <a:lnSpc>
                <a:spcPct val="100000"/>
              </a:lnSpc>
              <a:spcBef>
                <a:spcPts val="325"/>
              </a:spcBef>
              <a:spcAft>
                <a:spcPct val="0"/>
              </a:spcAft>
              <a:buFont typeface="Arial" charset="0"/>
              <a:buChar char="•"/>
              <a:tabLst>
                <a:tab pos="723900" algn="l"/>
                <a:tab pos="1447800" algn="l"/>
                <a:tab pos="2171700" algn="l"/>
                <a:tab pos="2895600" algn="l"/>
                <a:tab pos="3619500" algn="l"/>
                <a:tab pos="4343400" algn="l"/>
                <a:tab pos="5067300" algn="l"/>
                <a:tab pos="5791200" algn="l"/>
              </a:tabLst>
            </a:pPr>
            <a:r>
              <a:rPr lang="fr-BE" sz="1600" smtClean="0">
                <a:solidFill>
                  <a:srgbClr val="8B8B8B"/>
                </a:solidFill>
              </a:rPr>
              <a:t>Priorities of the government: refurbish and create dwelling units</a:t>
            </a:r>
          </a:p>
          <a:p>
            <a:pPr marL="800100" lvl="1" indent="-341313" eaLnBrk="1" hangingPunct="1">
              <a:lnSpc>
                <a:spcPct val="100000"/>
              </a:lnSpc>
              <a:spcBef>
                <a:spcPts val="325"/>
              </a:spcBef>
              <a:spcAft>
                <a:spcPct val="0"/>
              </a:spcAft>
              <a:buFont typeface="Arial" charset="0"/>
              <a:buChar char="•"/>
              <a:tabLst>
                <a:tab pos="723900" algn="l"/>
                <a:tab pos="1447800" algn="l"/>
                <a:tab pos="2171700" algn="l"/>
                <a:tab pos="2895600" algn="l"/>
                <a:tab pos="3619500" algn="l"/>
                <a:tab pos="4343400" algn="l"/>
                <a:tab pos="5067300" algn="l"/>
                <a:tab pos="5791200" algn="l"/>
              </a:tabLst>
            </a:pPr>
            <a:r>
              <a:rPr lang="fr-BE" sz="1600" smtClean="0">
                <a:solidFill>
                  <a:srgbClr val="8B8B8B"/>
                </a:solidFill>
              </a:rPr>
              <a:t>Control of rents and rental charges </a:t>
            </a:r>
          </a:p>
          <a:p>
            <a:pPr marL="800100" lvl="1" indent="-341313" eaLnBrk="1" hangingPunct="1">
              <a:lnSpc>
                <a:spcPct val="100000"/>
              </a:lnSpc>
              <a:spcBef>
                <a:spcPts val="325"/>
              </a:spcBef>
              <a:spcAft>
                <a:spcPct val="0"/>
              </a:spcAft>
              <a:buFont typeface="Arial" charset="0"/>
              <a:buChar char="•"/>
              <a:tabLst>
                <a:tab pos="723900" algn="l"/>
                <a:tab pos="1447800" algn="l"/>
                <a:tab pos="2171700" algn="l"/>
                <a:tab pos="2895600" algn="l"/>
                <a:tab pos="3619500" algn="l"/>
                <a:tab pos="4343400" algn="l"/>
                <a:tab pos="5067300" algn="l"/>
                <a:tab pos="5791200" algn="l"/>
              </a:tabLst>
            </a:pPr>
            <a:r>
              <a:rPr lang="fr-BE" sz="1600" smtClean="0">
                <a:solidFill>
                  <a:srgbClr val="8B8B8B"/>
                </a:solidFill>
              </a:rPr>
              <a:t>Fight against inoccupied dwellings</a:t>
            </a:r>
          </a:p>
          <a:p>
            <a:pPr marL="800100" lvl="1" indent="-341313" eaLnBrk="1" hangingPunct="1">
              <a:lnSpc>
                <a:spcPct val="100000"/>
              </a:lnSpc>
              <a:spcBef>
                <a:spcPts val="325"/>
              </a:spcBef>
              <a:spcAft>
                <a:spcPct val="0"/>
              </a:spcAft>
              <a:buFont typeface="Arial" charset="0"/>
              <a:buChar char="•"/>
              <a:tabLst>
                <a:tab pos="723900" algn="l"/>
                <a:tab pos="1447800" algn="l"/>
                <a:tab pos="2171700" algn="l"/>
                <a:tab pos="2895600" algn="l"/>
                <a:tab pos="3619500" algn="l"/>
                <a:tab pos="4343400" algn="l"/>
                <a:tab pos="5067300" algn="l"/>
                <a:tab pos="5791200" algn="l"/>
              </a:tabLst>
            </a:pPr>
            <a:r>
              <a:rPr lang="fr-BE" sz="1600" smtClean="0">
                <a:solidFill>
                  <a:srgbClr val="8B8B8B"/>
                </a:solidFill>
              </a:rPr>
              <a:t>Reallocation of offices into dwellings</a:t>
            </a:r>
          </a:p>
          <a:p>
            <a:pPr marL="800100" lvl="1" indent="-341313" eaLnBrk="1" hangingPunct="1">
              <a:lnSpc>
                <a:spcPct val="100000"/>
              </a:lnSpc>
              <a:spcBef>
                <a:spcPts val="325"/>
              </a:spcBef>
              <a:spcAft>
                <a:spcPct val="0"/>
              </a:spcAft>
              <a:buFont typeface="Arial" charset="0"/>
              <a:buChar char="•"/>
              <a:tabLst>
                <a:tab pos="723900" algn="l"/>
                <a:tab pos="1447800" algn="l"/>
                <a:tab pos="2171700" algn="l"/>
                <a:tab pos="2895600" algn="l"/>
                <a:tab pos="3619500" algn="l"/>
                <a:tab pos="4343400" algn="l"/>
                <a:tab pos="5067300" algn="l"/>
                <a:tab pos="5791200" algn="l"/>
              </a:tabLst>
            </a:pPr>
            <a:r>
              <a:rPr lang="fr-BE" sz="1600" smtClean="0">
                <a:solidFill>
                  <a:srgbClr val="8B8B8B"/>
                </a:solidFill>
              </a:rPr>
              <a:t>New or alternate paths: from housing to « habitat »</a:t>
            </a:r>
          </a:p>
          <a:p>
            <a:pPr indent="-341313" eaLnBrk="1" hangingPunct="1">
              <a:lnSpc>
                <a:spcPct val="100000"/>
              </a:lnSpc>
              <a:spcBef>
                <a:spcPts val="400"/>
              </a:spcBef>
              <a:spcAft>
                <a:spcPct val="0"/>
              </a:spcAft>
              <a:buFont typeface="Arial" charset="0"/>
              <a:buChar char="•"/>
              <a:tabLst>
                <a:tab pos="723900" algn="l"/>
                <a:tab pos="1447800" algn="l"/>
                <a:tab pos="2171700" algn="l"/>
                <a:tab pos="2895600" algn="l"/>
                <a:tab pos="3619500" algn="l"/>
                <a:tab pos="4343400" algn="l"/>
                <a:tab pos="5067300" algn="l"/>
                <a:tab pos="5791200" algn="l"/>
              </a:tabLst>
            </a:pPr>
            <a:r>
              <a:rPr lang="fr-BE" sz="2000" b="1" smtClean="0">
                <a:solidFill>
                  <a:srgbClr val="8B8B8B"/>
                </a:solidFill>
              </a:rPr>
              <a:t>Conclusions</a:t>
            </a:r>
          </a:p>
        </p:txBody>
      </p:sp>
      <p:sp>
        <p:nvSpPr>
          <p:cNvPr id="3076" name="AutoShape 3"/>
          <p:cNvSpPr>
            <a:spLocks noChangeAspect="1" noChangeArrowheads="1"/>
          </p:cNvSpPr>
          <p:nvPr/>
        </p:nvSpPr>
        <p:spPr bwMode="auto">
          <a:xfrm>
            <a:off x="306388" y="6118225"/>
            <a:ext cx="22415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hangingPunct="0">
              <a:lnSpc>
                <a:spcPct val="96000"/>
              </a:lnSpc>
              <a:buClr>
                <a:srgbClr val="000000"/>
              </a:buClr>
              <a:buSzPct val="100000"/>
              <a:buFont typeface="Times New Roman" charset="0"/>
              <a:buNone/>
            </a:pPr>
            <a:endParaRPr lang="fr-FR">
              <a:solidFill>
                <a:srgbClr val="000000"/>
              </a:solidFill>
            </a:endParaRPr>
          </a:p>
        </p:txBody>
      </p:sp>
      <p:sp>
        <p:nvSpPr>
          <p:cNvPr id="3077" name="Rectangle 4"/>
          <p:cNvSpPr>
            <a:spLocks noChangeArrowheads="1"/>
          </p:cNvSpPr>
          <p:nvPr/>
        </p:nvSpPr>
        <p:spPr bwMode="auto">
          <a:xfrm>
            <a:off x="1516063" y="1285875"/>
            <a:ext cx="67040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p>
            <a:pPr defTabSz="449263">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lang="fr-BE" sz="2400">
                <a:solidFill>
                  <a:srgbClr val="000000"/>
                </a:solidFill>
                <a:latin typeface="Calibri" charset="0"/>
              </a:rPr>
              <a:t>Summary</a:t>
            </a:r>
          </a:p>
        </p:txBody>
      </p:sp>
      <p:sp>
        <p:nvSpPr>
          <p:cNvPr id="8" name="ZoneTexte 7"/>
          <p:cNvSpPr txBox="1"/>
          <p:nvPr/>
        </p:nvSpPr>
        <p:spPr>
          <a:xfrm>
            <a:off x="629092" y="162992"/>
            <a:ext cx="8261885" cy="145678"/>
          </a:xfrm>
          <a:prstGeom prst="rect">
            <a:avLst/>
          </a:prstGeom>
          <a:gradFill flip="none" rotWithShape="1">
            <a:gsLst>
              <a:gs pos="0">
                <a:srgbClr val="46946E">
                  <a:alpha val="60000"/>
                </a:srgbClr>
              </a:gs>
              <a:gs pos="100000">
                <a:srgbClr val="FFFFFF">
                  <a:alpha val="78000"/>
                </a:srgbClr>
              </a:gs>
            </a:gsLst>
            <a:lin ang="0" scaled="1"/>
            <a:tileRect/>
          </a:gradFill>
          <a:ln>
            <a:noFill/>
          </a:ln>
          <a:scene3d>
            <a:camera prst="orthographicFront">
              <a:rot lat="0" lon="300000" rev="0"/>
            </a:camera>
            <a:lightRig rig="threePt" dir="t"/>
          </a:scene3d>
        </p:spPr>
        <p:style>
          <a:lnRef idx="1">
            <a:schemeClr val="accent3"/>
          </a:lnRef>
          <a:fillRef idx="3">
            <a:schemeClr val="accent3"/>
          </a:fillRef>
          <a:effectRef idx="2">
            <a:schemeClr val="accent3"/>
          </a:effectRef>
          <a:fontRef idx="minor">
            <a:schemeClr val="lt1"/>
          </a:fontRef>
        </p:style>
        <p:txBody>
          <a:bodyPr>
            <a:spAutoFit/>
          </a:bodyPr>
          <a:lstStyle/>
          <a:p>
            <a:pPr defTabSz="457200" fontAlgn="auto">
              <a:spcBef>
                <a:spcPts val="0"/>
              </a:spcBef>
              <a:spcAft>
                <a:spcPts val="0"/>
              </a:spcAft>
              <a:defRPr/>
            </a:pPr>
            <a:endParaRPr lang="fr-FR" dirty="0">
              <a:solidFill>
                <a:srgbClr val="FFFFFF"/>
              </a:solidFill>
            </a:endParaRPr>
          </a:p>
        </p:txBody>
      </p:sp>
      <p:pic>
        <p:nvPicPr>
          <p:cNvPr id="3079" name="Picture 7" descr="LG_Pantone330*137gene_lo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688013"/>
            <a:ext cx="16002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444228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61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61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6146">
                                            <p:txEl>
                                              <p:pRg st="2" end="2"/>
                                            </p:txEl>
                                          </p:spTgt>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6146">
                                            <p:txEl>
                                              <p:pRg st="3" end="3"/>
                                            </p:txEl>
                                          </p:spTgt>
                                        </p:tgtEl>
                                        <p:attrNameLst>
                                          <p:attrName>style.visibility</p:attrName>
                                        </p:attrNameLst>
                                      </p:cBhvr>
                                      <p:to>
                                        <p:strVal val="visible"/>
                                      </p:to>
                                    </p:set>
                                  </p:childTnLst>
                                </p:cTn>
                              </p:par>
                              <p:par>
                                <p:cTn id="17" presetID="1" presetClass="entr" fill="hold" nodeType="withEffect">
                                  <p:stCondLst>
                                    <p:cond delay="0"/>
                                  </p:stCondLst>
                                  <p:childTnLst>
                                    <p:set>
                                      <p:cBhvr additive="repl">
                                        <p:cTn id="18" dur="1" fill="hold">
                                          <p:stCondLst>
                                            <p:cond delay="0"/>
                                          </p:stCondLst>
                                        </p:cTn>
                                        <p:tgtEl>
                                          <p:spTgt spid="6146">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6146">
                                            <p:txEl>
                                              <p:pRg st="5" end="5"/>
                                            </p:txEl>
                                          </p:spTgt>
                                        </p:tgtEl>
                                        <p:attrNameLst>
                                          <p:attrName>style.visibility</p:attrName>
                                        </p:attrNameLst>
                                      </p:cBhvr>
                                      <p:to>
                                        <p:strVal val="visible"/>
                                      </p:to>
                                    </p:set>
                                  </p:childTnLst>
                                </p:cTn>
                              </p:par>
                              <p:par>
                                <p:cTn id="23" presetID="1" presetClass="entr" fill="hold" nodeType="withEffect">
                                  <p:stCondLst>
                                    <p:cond delay="0"/>
                                  </p:stCondLst>
                                  <p:childTnLst>
                                    <p:set>
                                      <p:cBhvr additive="repl">
                                        <p:cTn id="24" dur="1" fill="hold">
                                          <p:stCondLst>
                                            <p:cond delay="0"/>
                                          </p:stCondLst>
                                        </p:cTn>
                                        <p:tgtEl>
                                          <p:spTgt spid="6146">
                                            <p:txEl>
                                              <p:pRg st="6" end="6"/>
                                            </p:txEl>
                                          </p:spTgt>
                                        </p:tgtEl>
                                        <p:attrNameLst>
                                          <p:attrName>style.visibility</p:attrName>
                                        </p:attrNameLst>
                                      </p:cBhvr>
                                      <p:to>
                                        <p:strVal val="visible"/>
                                      </p:to>
                                    </p:set>
                                  </p:childTnLst>
                                </p:cTn>
                              </p:par>
                              <p:par>
                                <p:cTn id="25" presetID="1" presetClass="entr" fill="hold" nodeType="withEffect">
                                  <p:stCondLst>
                                    <p:cond delay="0"/>
                                  </p:stCondLst>
                                  <p:childTnLst>
                                    <p:set>
                                      <p:cBhvr additive="repl">
                                        <p:cTn id="26" dur="1" fill="hold">
                                          <p:stCondLst>
                                            <p:cond delay="0"/>
                                          </p:stCondLst>
                                        </p:cTn>
                                        <p:tgtEl>
                                          <p:spTgt spid="6146">
                                            <p:txEl>
                                              <p:pRg st="7" end="7"/>
                                            </p:txEl>
                                          </p:spTgt>
                                        </p:tgtEl>
                                        <p:attrNameLst>
                                          <p:attrName>style.visibility</p:attrName>
                                        </p:attrNameLst>
                                      </p:cBhvr>
                                      <p:to>
                                        <p:strVal val="visible"/>
                                      </p:to>
                                    </p:set>
                                  </p:childTnLst>
                                </p:cTn>
                              </p:par>
                              <p:par>
                                <p:cTn id="27" presetID="1" presetClass="entr" fill="hold" nodeType="withEffect">
                                  <p:stCondLst>
                                    <p:cond delay="0"/>
                                  </p:stCondLst>
                                  <p:childTnLst>
                                    <p:set>
                                      <p:cBhvr additive="repl">
                                        <p:cTn id="28" dur="1" fill="hold">
                                          <p:stCondLst>
                                            <p:cond delay="0"/>
                                          </p:stCondLst>
                                        </p:cTn>
                                        <p:tgtEl>
                                          <p:spTgt spid="6146">
                                            <p:txEl>
                                              <p:pRg st="8" end="8"/>
                                            </p:txEl>
                                          </p:spTgt>
                                        </p:tgtEl>
                                        <p:attrNameLst>
                                          <p:attrName>style.visibility</p:attrName>
                                        </p:attrNameLst>
                                      </p:cBhvr>
                                      <p:to>
                                        <p:strVal val="visible"/>
                                      </p:to>
                                    </p:set>
                                  </p:childTnLst>
                                </p:cTn>
                              </p:par>
                              <p:par>
                                <p:cTn id="29" presetID="1" presetClass="entr" fill="hold" nodeType="withEffect">
                                  <p:stCondLst>
                                    <p:cond delay="0"/>
                                  </p:stCondLst>
                                  <p:childTnLst>
                                    <p:set>
                                      <p:cBhvr additive="repl">
                                        <p:cTn id="30" dur="1" fill="hold">
                                          <p:stCondLst>
                                            <p:cond delay="0"/>
                                          </p:stCondLst>
                                        </p:cTn>
                                        <p:tgtEl>
                                          <p:spTgt spid="6146">
                                            <p:txEl>
                                              <p:pRg st="9" end="9"/>
                                            </p:txEl>
                                          </p:spTgt>
                                        </p:tgtEl>
                                        <p:attrNameLst>
                                          <p:attrName>style.visibility</p:attrName>
                                        </p:attrNameLst>
                                      </p:cBhvr>
                                      <p:to>
                                        <p:strVal val="visible"/>
                                      </p:to>
                                    </p:set>
                                  </p:childTnLst>
                                </p:cTn>
                              </p:par>
                              <p:par>
                                <p:cTn id="31" presetID="1" presetClass="entr" fill="hold" nodeType="withEffect">
                                  <p:stCondLst>
                                    <p:cond delay="0"/>
                                  </p:stCondLst>
                                  <p:childTnLst>
                                    <p:set>
                                      <p:cBhvr additive="repl">
                                        <p:cTn id="32" dur="1" fill="hold">
                                          <p:stCondLst>
                                            <p:cond delay="0"/>
                                          </p:stCondLst>
                                        </p:cTn>
                                        <p:tgtEl>
                                          <p:spTgt spid="6146">
                                            <p:txEl>
                                              <p:pRg st="10" end="10"/>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fill="hold" nodeType="clickEffect">
                                  <p:stCondLst>
                                    <p:cond delay="0"/>
                                  </p:stCondLst>
                                  <p:childTnLst>
                                    <p:set>
                                      <p:cBhvr additive="repl">
                                        <p:cTn id="36" dur="1" fill="hold">
                                          <p:stCondLst>
                                            <p:cond delay="0"/>
                                          </p:stCondLst>
                                        </p:cTn>
                                        <p:tgtEl>
                                          <p:spTgt spid="614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306388" y="307975"/>
            <a:ext cx="7772400" cy="722313"/>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fr-FR" sz="3200" b="1" smtClean="0"/>
              <a:t>Stakes of housing in the Region of Brussels</a:t>
            </a:r>
          </a:p>
        </p:txBody>
      </p:sp>
      <p:sp>
        <p:nvSpPr>
          <p:cNvPr id="4099" name="Rectangle 2"/>
          <p:cNvSpPr>
            <a:spLocks noGrp="1" noChangeArrowheads="1"/>
          </p:cNvSpPr>
          <p:nvPr>
            <p:ph type="subTitle" idx="4294967295"/>
          </p:nvPr>
        </p:nvSpPr>
        <p:spPr>
          <a:xfrm>
            <a:off x="1447800" y="1600200"/>
            <a:ext cx="6400800" cy="4267200"/>
          </a:xfrm>
        </p:spPr>
        <p:txBody>
          <a:bodyPr/>
          <a:lstStyle/>
          <a:p>
            <a:pPr indent="-341313" eaLnBrk="1" hangingPunct="1">
              <a:lnSpc>
                <a:spcPct val="100000"/>
              </a:lnSpc>
              <a:spcBef>
                <a:spcPts val="400"/>
              </a:spcBef>
              <a:spcAft>
                <a:spcPct val="0"/>
              </a:spcAft>
              <a:buFont typeface="Arial" charset="0"/>
              <a:buChar char="•"/>
              <a:tabLst>
                <a:tab pos="723900" algn="l"/>
                <a:tab pos="1447800" algn="l"/>
                <a:tab pos="2171700" algn="l"/>
                <a:tab pos="2895600" algn="l"/>
                <a:tab pos="3619500" algn="l"/>
                <a:tab pos="4343400" algn="l"/>
                <a:tab pos="5067300" algn="l"/>
                <a:tab pos="5791200" algn="l"/>
              </a:tabLst>
            </a:pPr>
            <a:r>
              <a:rPr lang="fr-BE" sz="2000" b="1" smtClean="0">
                <a:solidFill>
                  <a:srgbClr val="8B8B8B"/>
                </a:solidFill>
              </a:rPr>
              <a:t>11 millions inhabitants</a:t>
            </a:r>
          </a:p>
          <a:p>
            <a:pPr indent="-341313" eaLnBrk="1" hangingPunct="1">
              <a:lnSpc>
                <a:spcPct val="100000"/>
              </a:lnSpc>
              <a:spcBef>
                <a:spcPts val="400"/>
              </a:spcBef>
              <a:spcAft>
                <a:spcPct val="0"/>
              </a:spcAft>
              <a:buFont typeface="Arial" charset="0"/>
              <a:buChar char="•"/>
              <a:tabLst>
                <a:tab pos="723900" algn="l"/>
                <a:tab pos="1447800" algn="l"/>
                <a:tab pos="2171700" algn="l"/>
                <a:tab pos="2895600" algn="l"/>
                <a:tab pos="3619500" algn="l"/>
                <a:tab pos="4343400" algn="l"/>
                <a:tab pos="5067300" algn="l"/>
                <a:tab pos="5791200" algn="l"/>
              </a:tabLst>
            </a:pPr>
            <a:r>
              <a:rPr lang="fr-BE" sz="2000" b="1" smtClean="0">
                <a:solidFill>
                  <a:srgbClr val="8B8B8B"/>
                </a:solidFill>
              </a:rPr>
              <a:t>Federal state (3 Regions + 3 Communities)</a:t>
            </a:r>
          </a:p>
          <a:p>
            <a:pPr marL="800100" lvl="1" indent="-341313" eaLnBrk="1" hangingPunct="1">
              <a:lnSpc>
                <a:spcPct val="100000"/>
              </a:lnSpc>
              <a:spcBef>
                <a:spcPts val="325"/>
              </a:spcBef>
              <a:spcAft>
                <a:spcPct val="0"/>
              </a:spcAft>
              <a:buFont typeface="Arial" charset="0"/>
              <a:buChar char="•"/>
              <a:tabLst>
                <a:tab pos="723900" algn="l"/>
                <a:tab pos="1447800" algn="l"/>
                <a:tab pos="2171700" algn="l"/>
                <a:tab pos="2895600" algn="l"/>
                <a:tab pos="3619500" algn="l"/>
                <a:tab pos="4343400" algn="l"/>
                <a:tab pos="5067300" algn="l"/>
                <a:tab pos="5791200" algn="l"/>
              </a:tabLst>
            </a:pPr>
            <a:r>
              <a:rPr lang="fr-BE" sz="1600" b="1" smtClean="0">
                <a:solidFill>
                  <a:srgbClr val="8B8B8B"/>
                </a:solidFill>
              </a:rPr>
              <a:t>And a further 10 provinces</a:t>
            </a:r>
          </a:p>
          <a:p>
            <a:pPr marL="800100" lvl="1" indent="-341313" eaLnBrk="1" hangingPunct="1">
              <a:lnSpc>
                <a:spcPct val="100000"/>
              </a:lnSpc>
              <a:spcBef>
                <a:spcPts val="325"/>
              </a:spcBef>
              <a:spcAft>
                <a:spcPct val="0"/>
              </a:spcAft>
              <a:buFont typeface="Arial" charset="0"/>
              <a:buChar char="•"/>
              <a:tabLst>
                <a:tab pos="723900" algn="l"/>
                <a:tab pos="1447800" algn="l"/>
                <a:tab pos="2171700" algn="l"/>
                <a:tab pos="2895600" algn="l"/>
                <a:tab pos="3619500" algn="l"/>
                <a:tab pos="4343400" algn="l"/>
                <a:tab pos="5067300" algn="l"/>
                <a:tab pos="5791200" algn="l"/>
              </a:tabLst>
            </a:pPr>
            <a:r>
              <a:rPr lang="fr-BE" sz="1600" b="1" smtClean="0">
                <a:solidFill>
                  <a:srgbClr val="8B8B8B"/>
                </a:solidFill>
              </a:rPr>
              <a:t>And yet 589 communes (=administrative districts) that exercise  competences in housing</a:t>
            </a:r>
          </a:p>
          <a:p>
            <a:pPr indent="-341313" eaLnBrk="1" hangingPunct="1">
              <a:lnSpc>
                <a:spcPct val="100000"/>
              </a:lnSpc>
              <a:spcBef>
                <a:spcPts val="400"/>
              </a:spcBef>
              <a:spcAft>
                <a:spcPct val="0"/>
              </a:spcAft>
              <a:buFont typeface="Arial" charset="0"/>
              <a:buChar char="•"/>
              <a:tabLst>
                <a:tab pos="723900" algn="l"/>
                <a:tab pos="1447800" algn="l"/>
                <a:tab pos="2171700" algn="l"/>
                <a:tab pos="2895600" algn="l"/>
                <a:tab pos="3619500" algn="l"/>
                <a:tab pos="4343400" algn="l"/>
                <a:tab pos="5067300" algn="l"/>
                <a:tab pos="5791200" algn="l"/>
              </a:tabLst>
            </a:pPr>
            <a:r>
              <a:rPr lang="fr-BE" sz="2000" b="1" smtClean="0">
                <a:solidFill>
                  <a:srgbClr val="8B8B8B"/>
                </a:solidFill>
              </a:rPr>
              <a:t>The right of housing entitled in our Constitution</a:t>
            </a:r>
          </a:p>
          <a:p>
            <a:pPr indent="-341313" eaLnBrk="1" hangingPunct="1">
              <a:lnSpc>
                <a:spcPct val="100000"/>
              </a:lnSpc>
              <a:spcBef>
                <a:spcPts val="400"/>
              </a:spcBef>
              <a:spcAft>
                <a:spcPct val="0"/>
              </a:spcAft>
              <a:buFont typeface="Arial" charset="0"/>
              <a:buChar char="•"/>
              <a:tabLst>
                <a:tab pos="723900" algn="l"/>
                <a:tab pos="1447800" algn="l"/>
                <a:tab pos="2171700" algn="l"/>
                <a:tab pos="2895600" algn="l"/>
                <a:tab pos="3619500" algn="l"/>
                <a:tab pos="4343400" algn="l"/>
                <a:tab pos="5067300" algn="l"/>
                <a:tab pos="5791200" algn="l"/>
              </a:tabLst>
            </a:pPr>
            <a:r>
              <a:rPr lang="fr-BE" sz="2000" b="1" smtClean="0">
                <a:solidFill>
                  <a:srgbClr val="8B8B8B"/>
                </a:solidFill>
              </a:rPr>
              <a:t>Regionalised public housing</a:t>
            </a:r>
          </a:p>
          <a:p>
            <a:pPr indent="-341313" eaLnBrk="1" hangingPunct="1">
              <a:lnSpc>
                <a:spcPct val="100000"/>
              </a:lnSpc>
              <a:spcBef>
                <a:spcPts val="400"/>
              </a:spcBef>
              <a:spcAft>
                <a:spcPct val="0"/>
              </a:spcAft>
              <a:buFont typeface="Arial" charset="0"/>
              <a:buChar char="•"/>
              <a:tabLst>
                <a:tab pos="723900" algn="l"/>
                <a:tab pos="1447800" algn="l"/>
                <a:tab pos="2171700" algn="l"/>
                <a:tab pos="2895600" algn="l"/>
                <a:tab pos="3619500" algn="l"/>
                <a:tab pos="4343400" algn="l"/>
                <a:tab pos="5067300" algn="l"/>
                <a:tab pos="5791200" algn="l"/>
              </a:tabLst>
            </a:pPr>
            <a:r>
              <a:rPr lang="fr-BE" sz="2000" b="1" smtClean="0">
                <a:solidFill>
                  <a:srgbClr val="8B8B8B"/>
                </a:solidFill>
              </a:rPr>
              <a:t>Private housing is yet federal</a:t>
            </a:r>
          </a:p>
          <a:p>
            <a:pPr marL="800100" lvl="1" indent="-341313" eaLnBrk="1" hangingPunct="1">
              <a:lnSpc>
                <a:spcPct val="100000"/>
              </a:lnSpc>
              <a:spcBef>
                <a:spcPts val="325"/>
              </a:spcBef>
              <a:spcAft>
                <a:spcPct val="0"/>
              </a:spcAft>
              <a:buFont typeface="Arial" charset="0"/>
              <a:buChar char="•"/>
              <a:tabLst>
                <a:tab pos="723900" algn="l"/>
                <a:tab pos="1447800" algn="l"/>
                <a:tab pos="2171700" algn="l"/>
                <a:tab pos="2895600" algn="l"/>
                <a:tab pos="3619500" algn="l"/>
                <a:tab pos="4343400" algn="l"/>
                <a:tab pos="5067300" algn="l"/>
                <a:tab pos="5791200" algn="l"/>
              </a:tabLst>
            </a:pPr>
            <a:r>
              <a:rPr lang="fr-BE" sz="1600" b="1" smtClean="0">
                <a:solidFill>
                  <a:srgbClr val="8B8B8B"/>
                </a:solidFill>
              </a:rPr>
              <a:t>Rental leases being regionalised</a:t>
            </a:r>
          </a:p>
          <a:p>
            <a:pPr marL="800100" lvl="1" indent="-341313" eaLnBrk="1" hangingPunct="1">
              <a:lnSpc>
                <a:spcPct val="100000"/>
              </a:lnSpc>
              <a:spcBef>
                <a:spcPts val="325"/>
              </a:spcBef>
              <a:spcAft>
                <a:spcPct val="0"/>
              </a:spcAft>
              <a:buFont typeface="Arial" charset="0"/>
              <a:buChar char="•"/>
              <a:tabLst>
                <a:tab pos="723900" algn="l"/>
                <a:tab pos="1447800" algn="l"/>
                <a:tab pos="2171700" algn="l"/>
                <a:tab pos="2895600" algn="l"/>
                <a:tab pos="3619500" algn="l"/>
                <a:tab pos="4343400" algn="l"/>
                <a:tab pos="5067300" algn="l"/>
                <a:tab pos="5791200" algn="l"/>
              </a:tabLst>
            </a:pPr>
            <a:r>
              <a:rPr lang="fr-BE" sz="1600" b="1" smtClean="0">
                <a:solidFill>
                  <a:srgbClr val="8B8B8B"/>
                </a:solidFill>
              </a:rPr>
              <a:t>Taxes remain a federal matter</a:t>
            </a:r>
          </a:p>
          <a:p>
            <a:pPr indent="-341313" eaLnBrk="1" hangingPunct="1">
              <a:lnSpc>
                <a:spcPct val="100000"/>
              </a:lnSpc>
              <a:spcBef>
                <a:spcPts val="400"/>
              </a:spcBef>
              <a:spcAft>
                <a:spcPct val="0"/>
              </a:spcAft>
              <a:buFont typeface="Arial" charset="0"/>
              <a:buChar char="•"/>
              <a:tabLst>
                <a:tab pos="723900" algn="l"/>
                <a:tab pos="1447800" algn="l"/>
                <a:tab pos="2171700" algn="l"/>
                <a:tab pos="2895600" algn="l"/>
                <a:tab pos="3619500" algn="l"/>
                <a:tab pos="4343400" algn="l"/>
                <a:tab pos="5067300" algn="l"/>
                <a:tab pos="5791200" algn="l"/>
              </a:tabLst>
            </a:pPr>
            <a:r>
              <a:rPr lang="fr-BE" sz="2000" b="1" smtClean="0">
                <a:solidFill>
                  <a:srgbClr val="8B8B8B"/>
                </a:solidFill>
              </a:rPr>
              <a:t>70% owners occupying the dwellings</a:t>
            </a:r>
          </a:p>
          <a:p>
            <a:pPr indent="-341313" eaLnBrk="1" hangingPunct="1">
              <a:lnSpc>
                <a:spcPct val="100000"/>
              </a:lnSpc>
              <a:spcBef>
                <a:spcPts val="400"/>
              </a:spcBef>
              <a:spcAft>
                <a:spcPct val="0"/>
              </a:spcAft>
              <a:buFont typeface="Arial" charset="0"/>
              <a:buNone/>
              <a:tabLst>
                <a:tab pos="723900" algn="l"/>
                <a:tab pos="1447800" algn="l"/>
                <a:tab pos="2171700" algn="l"/>
                <a:tab pos="2895600" algn="l"/>
                <a:tab pos="3619500" algn="l"/>
                <a:tab pos="4343400" algn="l"/>
                <a:tab pos="5067300" algn="l"/>
                <a:tab pos="5791200" algn="l"/>
              </a:tabLst>
            </a:pPr>
            <a:r>
              <a:rPr lang="fr-BE" sz="2000" b="1" smtClean="0">
                <a:solidFill>
                  <a:srgbClr val="8B8B8B"/>
                </a:solidFill>
              </a:rPr>
              <a:t>	over the country</a:t>
            </a:r>
          </a:p>
        </p:txBody>
      </p:sp>
      <p:sp>
        <p:nvSpPr>
          <p:cNvPr id="4100" name="AutoShape 3"/>
          <p:cNvSpPr>
            <a:spLocks noChangeAspect="1" noChangeArrowheads="1"/>
          </p:cNvSpPr>
          <p:nvPr/>
        </p:nvSpPr>
        <p:spPr bwMode="auto">
          <a:xfrm>
            <a:off x="306388" y="6118225"/>
            <a:ext cx="22415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hangingPunct="0">
              <a:lnSpc>
                <a:spcPct val="96000"/>
              </a:lnSpc>
              <a:buClr>
                <a:srgbClr val="000000"/>
              </a:buClr>
              <a:buSzPct val="100000"/>
              <a:buFont typeface="Times New Roman" charset="0"/>
              <a:buNone/>
            </a:pPr>
            <a:endParaRPr lang="fr-FR">
              <a:solidFill>
                <a:srgbClr val="000000"/>
              </a:solidFill>
            </a:endParaRPr>
          </a:p>
        </p:txBody>
      </p:sp>
      <p:sp>
        <p:nvSpPr>
          <p:cNvPr id="4101" name="Rectangle 4"/>
          <p:cNvSpPr>
            <a:spLocks noChangeArrowheads="1"/>
          </p:cNvSpPr>
          <p:nvPr/>
        </p:nvSpPr>
        <p:spPr bwMode="auto">
          <a:xfrm>
            <a:off x="1447800" y="1143000"/>
            <a:ext cx="670401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p>
            <a:pPr defTabSz="449263">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lang="fr-BE" sz="2400">
                <a:solidFill>
                  <a:srgbClr val="000000"/>
                </a:solidFill>
                <a:latin typeface="Calibri" charset="0"/>
              </a:rPr>
              <a:t>The context in Belgium</a:t>
            </a:r>
          </a:p>
        </p:txBody>
      </p:sp>
      <p:sp>
        <p:nvSpPr>
          <p:cNvPr id="8" name="ZoneTexte 7"/>
          <p:cNvSpPr txBox="1"/>
          <p:nvPr/>
        </p:nvSpPr>
        <p:spPr>
          <a:xfrm>
            <a:off x="629092" y="162992"/>
            <a:ext cx="8261885" cy="145678"/>
          </a:xfrm>
          <a:prstGeom prst="rect">
            <a:avLst/>
          </a:prstGeom>
          <a:gradFill flip="none" rotWithShape="1">
            <a:gsLst>
              <a:gs pos="0">
                <a:srgbClr val="46946E">
                  <a:alpha val="60000"/>
                </a:srgbClr>
              </a:gs>
              <a:gs pos="100000">
                <a:srgbClr val="FFFFFF">
                  <a:alpha val="78000"/>
                </a:srgbClr>
              </a:gs>
            </a:gsLst>
            <a:lin ang="0" scaled="1"/>
            <a:tileRect/>
          </a:gradFill>
          <a:ln>
            <a:noFill/>
          </a:ln>
          <a:scene3d>
            <a:camera prst="orthographicFront">
              <a:rot lat="0" lon="300000" rev="0"/>
            </a:camera>
            <a:lightRig rig="threePt" dir="t"/>
          </a:scene3d>
        </p:spPr>
        <p:style>
          <a:lnRef idx="1">
            <a:schemeClr val="accent3"/>
          </a:lnRef>
          <a:fillRef idx="3">
            <a:schemeClr val="accent3"/>
          </a:fillRef>
          <a:effectRef idx="2">
            <a:schemeClr val="accent3"/>
          </a:effectRef>
          <a:fontRef idx="minor">
            <a:schemeClr val="lt1"/>
          </a:fontRef>
        </p:style>
        <p:txBody>
          <a:bodyPr>
            <a:spAutoFit/>
          </a:bodyPr>
          <a:lstStyle/>
          <a:p>
            <a:pPr defTabSz="457200" fontAlgn="auto">
              <a:spcBef>
                <a:spcPts val="0"/>
              </a:spcBef>
              <a:spcAft>
                <a:spcPts val="0"/>
              </a:spcAft>
              <a:defRPr/>
            </a:pPr>
            <a:endParaRPr lang="fr-FR" dirty="0">
              <a:solidFill>
                <a:srgbClr val="FFFFFF"/>
              </a:solidFill>
            </a:endParaRPr>
          </a:p>
        </p:txBody>
      </p:sp>
      <p:pic>
        <p:nvPicPr>
          <p:cNvPr id="4103" name="Picture 7" descr="LG_Pantone330*137gene_lo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688013"/>
            <a:ext cx="16002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carte-belgiq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429000"/>
            <a:ext cx="2859088"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6225813"/>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306388" y="307975"/>
            <a:ext cx="7772400" cy="722313"/>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fr-FR" sz="3200" b="1" smtClean="0"/>
              <a:t>Stakes of housing in the Region of Brussels</a:t>
            </a:r>
          </a:p>
        </p:txBody>
      </p:sp>
      <p:sp>
        <p:nvSpPr>
          <p:cNvPr id="10242" name="Rectangle 2"/>
          <p:cNvSpPr>
            <a:spLocks noGrp="1" noChangeArrowheads="1"/>
          </p:cNvSpPr>
          <p:nvPr>
            <p:ph type="subTitle" idx="4294967295"/>
          </p:nvPr>
        </p:nvSpPr>
        <p:spPr>
          <a:xfrm>
            <a:off x="1516063" y="2205038"/>
            <a:ext cx="6562725" cy="4618037"/>
          </a:xfrm>
        </p:spPr>
        <p:txBody>
          <a:bodyPr/>
          <a:lstStyle/>
          <a:p>
            <a:pPr marL="457200" indent="-455613" eaLnBrk="1" hangingPunct="1">
              <a:lnSpc>
                <a:spcPct val="100000"/>
              </a:lnSpc>
              <a:spcBef>
                <a:spcPts val="488"/>
              </a:spcBef>
              <a:spcAft>
                <a:spcPct val="0"/>
              </a:spcAft>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400" smtClean="0">
                <a:solidFill>
                  <a:srgbClr val="8B8B8B"/>
                </a:solidFill>
              </a:rPr>
              <a:t>Around 1.130.000 inhabitants</a:t>
            </a:r>
          </a:p>
          <a:p>
            <a:pPr marL="914400" lvl="1" indent="-455613" eaLnBrk="1" hangingPunct="1">
              <a:lnSpc>
                <a:spcPct val="100000"/>
              </a:lnSpc>
              <a:spcBef>
                <a:spcPts val="400"/>
              </a:spcBef>
              <a:spcAft>
                <a:spcPct val="0"/>
              </a:spcAft>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smtClean="0">
                <a:solidFill>
                  <a:srgbClr val="8B8B8B"/>
                </a:solidFill>
              </a:rPr>
              <a:t>Among which 28% speak a foreign mothertongue</a:t>
            </a:r>
          </a:p>
          <a:p>
            <a:pPr marL="457200" indent="-455613" eaLnBrk="1" hangingPunct="1">
              <a:lnSpc>
                <a:spcPct val="100000"/>
              </a:lnSpc>
              <a:spcBef>
                <a:spcPts val="488"/>
              </a:spcBef>
              <a:spcAft>
                <a:spcPct val="0"/>
              </a:spcAft>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400" smtClean="0">
                <a:solidFill>
                  <a:srgbClr val="8B8B8B"/>
                </a:solidFill>
              </a:rPr>
              <a:t>City limited to its 19 communes</a:t>
            </a:r>
          </a:p>
          <a:p>
            <a:pPr marL="914400" lvl="1" indent="-455613" eaLnBrk="1" hangingPunct="1">
              <a:lnSpc>
                <a:spcPct val="100000"/>
              </a:lnSpc>
              <a:spcBef>
                <a:spcPts val="400"/>
              </a:spcBef>
              <a:spcAft>
                <a:spcPct val="0"/>
              </a:spcAft>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smtClean="0">
                <a:solidFill>
                  <a:srgbClr val="8B8B8B"/>
                </a:solidFill>
              </a:rPr>
              <a:t>161 km</a:t>
            </a:r>
            <a:r>
              <a:rPr lang="fr-BE" sz="2000" baseline="30000" smtClean="0">
                <a:solidFill>
                  <a:srgbClr val="8B8B8B"/>
                </a:solidFill>
              </a:rPr>
              <a:t>2</a:t>
            </a:r>
            <a:endParaRPr lang="fr-BE" sz="2000" smtClean="0">
              <a:solidFill>
                <a:srgbClr val="8B8B8B"/>
              </a:solidFill>
            </a:endParaRPr>
          </a:p>
          <a:p>
            <a:pPr marL="457200" indent="-455613" eaLnBrk="1" hangingPunct="1">
              <a:lnSpc>
                <a:spcPct val="100000"/>
              </a:lnSpc>
              <a:spcBef>
                <a:spcPts val="488"/>
              </a:spcBef>
              <a:spcAft>
                <a:spcPct val="0"/>
              </a:spcAft>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400" smtClean="0">
                <a:solidFill>
                  <a:srgbClr val="8B8B8B"/>
                </a:solidFill>
              </a:rPr>
              <a:t>Region historically poorly financed</a:t>
            </a:r>
          </a:p>
          <a:p>
            <a:pPr marL="914400" lvl="1" indent="-455613" eaLnBrk="1" hangingPunct="1">
              <a:lnSpc>
                <a:spcPct val="100000"/>
              </a:lnSpc>
              <a:spcBef>
                <a:spcPts val="400"/>
              </a:spcBef>
              <a:spcAft>
                <a:spcPct val="0"/>
              </a:spcAft>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smtClean="0">
                <a:solidFill>
                  <a:srgbClr val="8B8B8B"/>
                </a:solidFill>
              </a:rPr>
              <a:t>Since then : special bill on 12th of  January 1989</a:t>
            </a:r>
          </a:p>
          <a:p>
            <a:pPr marL="457200" indent="-455613" eaLnBrk="1" hangingPunct="1">
              <a:lnSpc>
                <a:spcPct val="100000"/>
              </a:lnSpc>
              <a:spcBef>
                <a:spcPts val="488"/>
              </a:spcBef>
              <a:spcAft>
                <a:spcPct val="0"/>
              </a:spcAft>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400" smtClean="0">
                <a:solidFill>
                  <a:srgbClr val="8B8B8B"/>
                </a:solidFill>
              </a:rPr>
              <a:t>« Brussels syndrom » since World's Fair in 1958</a:t>
            </a:r>
          </a:p>
          <a:p>
            <a:pPr marL="914400" lvl="1" indent="-455613" eaLnBrk="1" hangingPunct="1">
              <a:lnSpc>
                <a:spcPct val="100000"/>
              </a:lnSpc>
              <a:spcBef>
                <a:spcPts val="400"/>
              </a:spcBef>
              <a:spcAft>
                <a:spcPct val="0"/>
              </a:spcAft>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smtClean="0">
                <a:solidFill>
                  <a:srgbClr val="8B8B8B"/>
                </a:solidFill>
              </a:rPr>
              <a:t>From 600.000 m</a:t>
            </a:r>
            <a:r>
              <a:rPr lang="fr-BE" sz="2000" baseline="30000" smtClean="0">
                <a:solidFill>
                  <a:srgbClr val="8B8B8B"/>
                </a:solidFill>
              </a:rPr>
              <a:t>2</a:t>
            </a:r>
            <a:r>
              <a:rPr lang="fr-BE" sz="2000" smtClean="0">
                <a:solidFill>
                  <a:srgbClr val="8B8B8B"/>
                </a:solidFill>
              </a:rPr>
              <a:t> to 3.300.000 m</a:t>
            </a:r>
            <a:r>
              <a:rPr lang="fr-BE" sz="2000" baseline="30000" smtClean="0">
                <a:solidFill>
                  <a:srgbClr val="8B8B8B"/>
                </a:solidFill>
              </a:rPr>
              <a:t>2</a:t>
            </a:r>
            <a:r>
              <a:rPr lang="fr-BE" sz="2000" smtClean="0">
                <a:solidFill>
                  <a:srgbClr val="8B8B8B"/>
                </a:solidFill>
              </a:rPr>
              <a:t> offices in 20 years</a:t>
            </a:r>
          </a:p>
        </p:txBody>
      </p:sp>
      <p:sp>
        <p:nvSpPr>
          <p:cNvPr id="5124" name="AutoShape 3"/>
          <p:cNvSpPr>
            <a:spLocks noChangeAspect="1" noChangeArrowheads="1"/>
          </p:cNvSpPr>
          <p:nvPr/>
        </p:nvSpPr>
        <p:spPr bwMode="auto">
          <a:xfrm>
            <a:off x="306388" y="6118225"/>
            <a:ext cx="22415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hangingPunct="0">
              <a:lnSpc>
                <a:spcPct val="96000"/>
              </a:lnSpc>
              <a:buClr>
                <a:srgbClr val="000000"/>
              </a:buClr>
              <a:buSzPct val="100000"/>
              <a:buFont typeface="Times New Roman" charset="0"/>
              <a:buNone/>
            </a:pPr>
            <a:endParaRPr lang="fr-FR">
              <a:solidFill>
                <a:srgbClr val="000000"/>
              </a:solidFill>
            </a:endParaRPr>
          </a:p>
        </p:txBody>
      </p:sp>
      <p:sp>
        <p:nvSpPr>
          <p:cNvPr id="5125" name="Rectangle 4"/>
          <p:cNvSpPr>
            <a:spLocks noChangeArrowheads="1"/>
          </p:cNvSpPr>
          <p:nvPr/>
        </p:nvSpPr>
        <p:spPr bwMode="auto">
          <a:xfrm>
            <a:off x="1516063" y="1387475"/>
            <a:ext cx="67040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p>
            <a:pPr defTabSz="449263">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lang="fr-BE" sz="2400">
                <a:solidFill>
                  <a:srgbClr val="000000"/>
                </a:solidFill>
                <a:latin typeface="Calibri" charset="0"/>
              </a:rPr>
              <a:t>Stand of things in the Region of « Brussels-Capital »</a:t>
            </a:r>
          </a:p>
        </p:txBody>
      </p:sp>
      <p:sp>
        <p:nvSpPr>
          <p:cNvPr id="8" name="ZoneTexte 7"/>
          <p:cNvSpPr txBox="1"/>
          <p:nvPr/>
        </p:nvSpPr>
        <p:spPr>
          <a:xfrm>
            <a:off x="629092" y="162992"/>
            <a:ext cx="8261885" cy="145678"/>
          </a:xfrm>
          <a:prstGeom prst="rect">
            <a:avLst/>
          </a:prstGeom>
          <a:gradFill flip="none" rotWithShape="1">
            <a:gsLst>
              <a:gs pos="0">
                <a:srgbClr val="46946E">
                  <a:alpha val="60000"/>
                </a:srgbClr>
              </a:gs>
              <a:gs pos="100000">
                <a:srgbClr val="FFFFFF">
                  <a:alpha val="78000"/>
                </a:srgbClr>
              </a:gs>
            </a:gsLst>
            <a:lin ang="0" scaled="1"/>
            <a:tileRect/>
          </a:gradFill>
          <a:ln>
            <a:noFill/>
          </a:ln>
          <a:scene3d>
            <a:camera prst="orthographicFront">
              <a:rot lat="0" lon="300000" rev="0"/>
            </a:camera>
            <a:lightRig rig="threePt" dir="t"/>
          </a:scene3d>
        </p:spPr>
        <p:style>
          <a:lnRef idx="1">
            <a:schemeClr val="accent3"/>
          </a:lnRef>
          <a:fillRef idx="3">
            <a:schemeClr val="accent3"/>
          </a:fillRef>
          <a:effectRef idx="2">
            <a:schemeClr val="accent3"/>
          </a:effectRef>
          <a:fontRef idx="minor">
            <a:schemeClr val="lt1"/>
          </a:fontRef>
        </p:style>
        <p:txBody>
          <a:bodyPr>
            <a:spAutoFit/>
          </a:bodyPr>
          <a:lstStyle/>
          <a:p>
            <a:pPr defTabSz="457200" fontAlgn="auto">
              <a:spcBef>
                <a:spcPts val="0"/>
              </a:spcBef>
              <a:spcAft>
                <a:spcPts val="0"/>
              </a:spcAft>
              <a:defRPr/>
            </a:pPr>
            <a:endParaRPr lang="fr-FR" dirty="0">
              <a:solidFill>
                <a:srgbClr val="FFFFFF"/>
              </a:solidFill>
            </a:endParaRPr>
          </a:p>
        </p:txBody>
      </p:sp>
      <p:pic>
        <p:nvPicPr>
          <p:cNvPr id="5127" name="Picture 7" descr="LG_Pantone330*137gene_lo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688013"/>
            <a:ext cx="16002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7920539"/>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306388" y="307975"/>
            <a:ext cx="7772400" cy="722313"/>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fr-FR" sz="3200" b="1" smtClean="0"/>
              <a:t>Stakes of housing in the Region of Brussels</a:t>
            </a:r>
          </a:p>
        </p:txBody>
      </p:sp>
      <p:sp>
        <p:nvSpPr>
          <p:cNvPr id="12290" name="Rectangle 2"/>
          <p:cNvSpPr>
            <a:spLocks noGrp="1" noChangeArrowheads="1"/>
          </p:cNvSpPr>
          <p:nvPr>
            <p:ph type="subTitle" idx="4294967295"/>
          </p:nvPr>
        </p:nvSpPr>
        <p:spPr>
          <a:xfrm>
            <a:off x="1516063" y="2055813"/>
            <a:ext cx="6562725" cy="4618037"/>
          </a:xfrm>
        </p:spPr>
        <p:txBody>
          <a:bodyPr/>
          <a:lstStyle/>
          <a:p>
            <a:pPr marL="457200" indent="-455613" eaLnBrk="1" hangingPunct="1">
              <a:lnSpc>
                <a:spcPct val="100000"/>
              </a:lnSpc>
              <a:spcBef>
                <a:spcPts val="488"/>
              </a:spcBef>
              <a:spcAft>
                <a:spcPct val="0"/>
              </a:spcAft>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400" smtClean="0">
                <a:solidFill>
                  <a:srgbClr val="8B8B8B"/>
                </a:solidFill>
              </a:rPr>
              <a:t>Multicultural city</a:t>
            </a:r>
          </a:p>
          <a:p>
            <a:pPr marL="914400" lvl="1" indent="-455613" eaLnBrk="1" hangingPunct="1">
              <a:lnSpc>
                <a:spcPct val="100000"/>
              </a:lnSpc>
              <a:spcBef>
                <a:spcPts val="400"/>
              </a:spcBef>
              <a:spcAft>
                <a:spcPct val="0"/>
              </a:spcAft>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smtClean="0">
                <a:solidFill>
                  <a:srgbClr val="8B8B8B"/>
                </a:solidFill>
              </a:rPr>
              <a:t>46% foreigners and 25% muslims</a:t>
            </a:r>
          </a:p>
          <a:p>
            <a:pPr marL="914400" lvl="1" indent="-455613" eaLnBrk="1" hangingPunct="1">
              <a:lnSpc>
                <a:spcPct val="100000"/>
              </a:lnSpc>
              <a:spcBef>
                <a:spcPts val="400"/>
              </a:spcBef>
              <a:spcAft>
                <a:spcPct val="0"/>
              </a:spcAft>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smtClean="0">
                <a:solidFill>
                  <a:srgbClr val="8B8B8B"/>
                </a:solidFill>
              </a:rPr>
              <a:t>Heart of the European Institutions </a:t>
            </a:r>
          </a:p>
          <a:p>
            <a:pPr marL="457200" indent="-455613" eaLnBrk="1" hangingPunct="1">
              <a:lnSpc>
                <a:spcPct val="100000"/>
              </a:lnSpc>
              <a:spcBef>
                <a:spcPts val="400"/>
              </a:spcBef>
              <a:spcAft>
                <a:spcPct val="0"/>
              </a:spcAft>
              <a:buSzPct val="45000"/>
              <a:buFont typeface="Wingdings" charset="2"/>
              <a:buChar char=""/>
              <a:tabLst>
                <a:tab pos="723900" algn="l"/>
                <a:tab pos="1447800" algn="l"/>
                <a:tab pos="2171700" algn="l"/>
                <a:tab pos="2895600" algn="l"/>
                <a:tab pos="3619500" algn="l"/>
                <a:tab pos="4343400" algn="l"/>
                <a:tab pos="5067300" algn="l"/>
                <a:tab pos="5791200" algn="l"/>
                <a:tab pos="6515100" algn="l"/>
              </a:tabLst>
            </a:pPr>
            <a:r>
              <a:rPr lang="fr-BE" sz="2400" smtClean="0">
                <a:solidFill>
                  <a:srgbClr val="8B8B8B"/>
                </a:solidFill>
              </a:rPr>
              <a:t>Drift of the middle class, then demographic boom</a:t>
            </a:r>
          </a:p>
          <a:p>
            <a:pPr marL="914400" lvl="1" indent="-455613" eaLnBrk="1" hangingPunct="1">
              <a:lnSpc>
                <a:spcPct val="100000"/>
              </a:lnSpc>
              <a:spcBef>
                <a:spcPts val="400"/>
              </a:spcBef>
              <a:spcAft>
                <a:spcPct val="0"/>
              </a:spcAft>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smtClean="0">
                <a:solidFill>
                  <a:srgbClr val="8B8B8B"/>
                </a:solidFill>
              </a:rPr>
              <a:t>14000 new households a year</a:t>
            </a:r>
          </a:p>
          <a:p>
            <a:pPr marL="914400" lvl="1" indent="-455613" eaLnBrk="1" hangingPunct="1">
              <a:lnSpc>
                <a:spcPct val="100000"/>
              </a:lnSpc>
              <a:spcBef>
                <a:spcPts val="400"/>
              </a:spcBef>
              <a:spcAft>
                <a:spcPct val="0"/>
              </a:spcAft>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smtClean="0">
                <a:solidFill>
                  <a:srgbClr val="8B8B8B"/>
                </a:solidFill>
              </a:rPr>
              <a:t>BUT a quarter of them under the poverty line</a:t>
            </a:r>
          </a:p>
          <a:p>
            <a:pPr marL="457200" indent="-455613" eaLnBrk="1" hangingPunct="1">
              <a:lnSpc>
                <a:spcPct val="100000"/>
              </a:lnSpc>
              <a:spcBef>
                <a:spcPts val="488"/>
              </a:spcBef>
              <a:spcAft>
                <a:spcPct val="0"/>
              </a:spcAft>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400" smtClean="0">
                <a:solidFill>
                  <a:srgbClr val="8B8B8B"/>
                </a:solidFill>
              </a:rPr>
              <a:t>Large discrepancies between communes</a:t>
            </a:r>
          </a:p>
          <a:p>
            <a:pPr marL="914400" lvl="1" indent="-455613" eaLnBrk="1" hangingPunct="1">
              <a:lnSpc>
                <a:spcPct val="100000"/>
              </a:lnSpc>
              <a:spcBef>
                <a:spcPts val="400"/>
              </a:spcBef>
              <a:spcAft>
                <a:spcPct val="0"/>
              </a:spcAft>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smtClean="0">
                <a:solidFill>
                  <a:srgbClr val="8B8B8B"/>
                </a:solidFill>
              </a:rPr>
              <a:t>100m² dwellings around 1.200 euros in Watermael</a:t>
            </a:r>
          </a:p>
          <a:p>
            <a:pPr marL="914400" lvl="1" indent="-455613" eaLnBrk="1" hangingPunct="1">
              <a:lnSpc>
                <a:spcPct val="100000"/>
              </a:lnSpc>
              <a:spcBef>
                <a:spcPts val="400"/>
              </a:spcBef>
              <a:spcAft>
                <a:spcPct val="0"/>
              </a:spcAft>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smtClean="0">
                <a:solidFill>
                  <a:srgbClr val="8B8B8B"/>
                </a:solidFill>
              </a:rPr>
              <a:t>100m² dwellings around 600 euros in Anderlecht</a:t>
            </a:r>
          </a:p>
        </p:txBody>
      </p:sp>
      <p:sp>
        <p:nvSpPr>
          <p:cNvPr id="6148" name="AutoShape 3"/>
          <p:cNvSpPr>
            <a:spLocks noChangeAspect="1" noChangeArrowheads="1"/>
          </p:cNvSpPr>
          <p:nvPr/>
        </p:nvSpPr>
        <p:spPr bwMode="auto">
          <a:xfrm>
            <a:off x="306388" y="6118225"/>
            <a:ext cx="22415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hangingPunct="0">
              <a:lnSpc>
                <a:spcPct val="96000"/>
              </a:lnSpc>
              <a:buClr>
                <a:srgbClr val="000000"/>
              </a:buClr>
              <a:buSzPct val="100000"/>
              <a:buFont typeface="Times New Roman" charset="0"/>
              <a:buNone/>
            </a:pPr>
            <a:endParaRPr lang="fr-FR">
              <a:solidFill>
                <a:srgbClr val="000000"/>
              </a:solidFill>
            </a:endParaRPr>
          </a:p>
        </p:txBody>
      </p:sp>
      <p:sp>
        <p:nvSpPr>
          <p:cNvPr id="6149" name="Rectangle 4"/>
          <p:cNvSpPr>
            <a:spLocks noChangeArrowheads="1"/>
          </p:cNvSpPr>
          <p:nvPr/>
        </p:nvSpPr>
        <p:spPr bwMode="auto">
          <a:xfrm>
            <a:off x="1516063" y="1387475"/>
            <a:ext cx="67040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p>
            <a:pPr defTabSz="449263">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lang="fr-BE" sz="2400">
                <a:solidFill>
                  <a:srgbClr val="000000"/>
                </a:solidFill>
                <a:latin typeface="Calibri" charset="0"/>
              </a:rPr>
              <a:t>Stand of things in the Region of « Brussels-Capital »</a:t>
            </a:r>
          </a:p>
        </p:txBody>
      </p:sp>
      <p:sp>
        <p:nvSpPr>
          <p:cNvPr id="8" name="ZoneTexte 7"/>
          <p:cNvSpPr txBox="1"/>
          <p:nvPr/>
        </p:nvSpPr>
        <p:spPr>
          <a:xfrm>
            <a:off x="629092" y="162992"/>
            <a:ext cx="8261885" cy="145678"/>
          </a:xfrm>
          <a:prstGeom prst="rect">
            <a:avLst/>
          </a:prstGeom>
          <a:gradFill flip="none" rotWithShape="1">
            <a:gsLst>
              <a:gs pos="0">
                <a:srgbClr val="46946E">
                  <a:alpha val="60000"/>
                </a:srgbClr>
              </a:gs>
              <a:gs pos="100000">
                <a:srgbClr val="FFFFFF">
                  <a:alpha val="78000"/>
                </a:srgbClr>
              </a:gs>
            </a:gsLst>
            <a:lin ang="0" scaled="1"/>
            <a:tileRect/>
          </a:gradFill>
          <a:ln>
            <a:noFill/>
          </a:ln>
          <a:scene3d>
            <a:camera prst="orthographicFront">
              <a:rot lat="0" lon="300000" rev="0"/>
            </a:camera>
            <a:lightRig rig="threePt" dir="t"/>
          </a:scene3d>
        </p:spPr>
        <p:style>
          <a:lnRef idx="1">
            <a:schemeClr val="accent3"/>
          </a:lnRef>
          <a:fillRef idx="3">
            <a:schemeClr val="accent3"/>
          </a:fillRef>
          <a:effectRef idx="2">
            <a:schemeClr val="accent3"/>
          </a:effectRef>
          <a:fontRef idx="minor">
            <a:schemeClr val="lt1"/>
          </a:fontRef>
        </p:style>
        <p:txBody>
          <a:bodyPr>
            <a:spAutoFit/>
          </a:bodyPr>
          <a:lstStyle/>
          <a:p>
            <a:pPr defTabSz="457200" fontAlgn="auto">
              <a:spcBef>
                <a:spcPts val="0"/>
              </a:spcBef>
              <a:spcAft>
                <a:spcPts val="0"/>
              </a:spcAft>
              <a:defRPr/>
            </a:pPr>
            <a:endParaRPr lang="fr-FR" dirty="0">
              <a:solidFill>
                <a:srgbClr val="FFFFFF"/>
              </a:solidFill>
            </a:endParaRPr>
          </a:p>
        </p:txBody>
      </p:sp>
      <p:pic>
        <p:nvPicPr>
          <p:cNvPr id="6151" name="Picture 8" descr="l-hotel-de-ville-de-bruxel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431925"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0193080"/>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306388" y="307975"/>
            <a:ext cx="7772400" cy="722313"/>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fr-FR" sz="3200" b="1" smtClean="0"/>
              <a:t>Stakes of housing in the Region of Brussels</a:t>
            </a:r>
          </a:p>
        </p:txBody>
      </p:sp>
      <p:sp>
        <p:nvSpPr>
          <p:cNvPr id="7171" name="AutoShape 2"/>
          <p:cNvSpPr>
            <a:spLocks noChangeAspect="1" noChangeArrowheads="1"/>
          </p:cNvSpPr>
          <p:nvPr/>
        </p:nvSpPr>
        <p:spPr bwMode="auto">
          <a:xfrm>
            <a:off x="306388" y="6118225"/>
            <a:ext cx="22415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hangingPunct="0">
              <a:lnSpc>
                <a:spcPct val="96000"/>
              </a:lnSpc>
              <a:buClr>
                <a:srgbClr val="000000"/>
              </a:buClr>
              <a:buSzPct val="100000"/>
              <a:buFont typeface="Times New Roman" charset="0"/>
              <a:buNone/>
            </a:pPr>
            <a:endParaRPr lang="fr-FR">
              <a:solidFill>
                <a:srgbClr val="000000"/>
              </a:solidFill>
            </a:endParaRPr>
          </a:p>
        </p:txBody>
      </p:sp>
      <p:sp>
        <p:nvSpPr>
          <p:cNvPr id="7172" name="Rectangle 3"/>
          <p:cNvSpPr>
            <a:spLocks noChangeArrowheads="1"/>
          </p:cNvSpPr>
          <p:nvPr/>
        </p:nvSpPr>
        <p:spPr bwMode="auto">
          <a:xfrm>
            <a:off x="1049338" y="1376363"/>
            <a:ext cx="71707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p>
            <a:pPr defTabSz="449263">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lang="fr-BE" sz="2400" b="1">
                <a:solidFill>
                  <a:srgbClr val="000000"/>
                </a:solidFill>
                <a:latin typeface="Calibri" charset="0"/>
              </a:rPr>
              <a:t>I. General state of health</a:t>
            </a:r>
          </a:p>
        </p:txBody>
      </p:sp>
      <p:sp>
        <p:nvSpPr>
          <p:cNvPr id="7173" name="Rectangle 4"/>
          <p:cNvSpPr>
            <a:spLocks noChangeArrowheads="1"/>
          </p:cNvSpPr>
          <p:nvPr/>
        </p:nvSpPr>
        <p:spPr bwMode="auto">
          <a:xfrm>
            <a:off x="1049338" y="1992313"/>
            <a:ext cx="7170737" cy="341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p>
            <a:pPr marL="457200" indent="-455613" defTabSz="449263">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lang="fr-BE" sz="2400">
                <a:solidFill>
                  <a:srgbClr val="4E936D"/>
                </a:solidFill>
                <a:latin typeface="Calibri" charset="0"/>
              </a:rPr>
              <a:t>Private rental lease</a:t>
            </a:r>
          </a:p>
          <a:p>
            <a:pPr marL="457200" indent="-455613" defTabSz="449263">
              <a:spcBef>
                <a:spcPts val="363"/>
              </a:spcBef>
              <a:buClr>
                <a:srgbClr val="000000"/>
              </a:buClr>
              <a:buSzPct val="100000"/>
              <a:buFont typeface="Arial" charset="0"/>
              <a:buNone/>
              <a:tabLst>
                <a:tab pos="723900" algn="l"/>
                <a:tab pos="1447800" algn="l"/>
                <a:tab pos="2171700" algn="l"/>
                <a:tab pos="2895600" algn="l"/>
                <a:tab pos="3619500" algn="l"/>
                <a:tab pos="4343400" algn="l"/>
                <a:tab pos="5067300" algn="l"/>
                <a:tab pos="5791200" algn="l"/>
                <a:tab pos="6515100" algn="l"/>
              </a:tabLst>
            </a:pPr>
            <a:endParaRPr lang="fr-BE" sz="2200">
              <a:solidFill>
                <a:srgbClr val="8B8B8B"/>
              </a:solidFill>
              <a:latin typeface="Calibri" charset="0"/>
            </a:endParaRPr>
          </a:p>
          <a:p>
            <a:pPr marL="457200"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200">
                <a:solidFill>
                  <a:srgbClr val="8B8B8B"/>
                </a:solidFill>
                <a:latin typeface="Calibri" charset="0"/>
              </a:rPr>
              <a:t>Real estate was very cheap before the 80's</a:t>
            </a:r>
          </a:p>
          <a:p>
            <a:pPr marL="457200"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200">
                <a:solidFill>
                  <a:srgbClr val="8B8B8B"/>
                </a:solidFill>
                <a:latin typeface="Calibri" charset="0"/>
              </a:rPr>
              <a:t>Prices raised since : </a:t>
            </a:r>
          </a:p>
          <a:p>
            <a:pPr marL="914400" lvl="1"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1st stock exchange crisis at the end of the 80's</a:t>
            </a:r>
          </a:p>
          <a:p>
            <a:pPr marL="914400" lvl="1"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Setting up of the European Institutions in Brussels</a:t>
            </a:r>
          </a:p>
          <a:p>
            <a:pPr marL="457200"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200">
                <a:solidFill>
                  <a:srgbClr val="8B8B8B"/>
                </a:solidFill>
                <a:latin typeface="Calibri" charset="0"/>
              </a:rPr>
              <a:t>Households need a 2,000 Euros  monthly income  in order to pay their rent and not to exceed 30% of their monthly income</a:t>
            </a:r>
          </a:p>
        </p:txBody>
      </p:sp>
      <p:sp>
        <p:nvSpPr>
          <p:cNvPr id="8" name="ZoneTexte 7"/>
          <p:cNvSpPr txBox="1"/>
          <p:nvPr/>
        </p:nvSpPr>
        <p:spPr>
          <a:xfrm>
            <a:off x="629092" y="162992"/>
            <a:ext cx="8261885" cy="145678"/>
          </a:xfrm>
          <a:prstGeom prst="rect">
            <a:avLst/>
          </a:prstGeom>
          <a:gradFill flip="none" rotWithShape="1">
            <a:gsLst>
              <a:gs pos="0">
                <a:srgbClr val="46946E">
                  <a:alpha val="60000"/>
                </a:srgbClr>
              </a:gs>
              <a:gs pos="100000">
                <a:srgbClr val="FFFFFF">
                  <a:alpha val="78000"/>
                </a:srgbClr>
              </a:gs>
            </a:gsLst>
            <a:lin ang="0" scaled="1"/>
            <a:tileRect/>
          </a:gradFill>
          <a:ln>
            <a:noFill/>
          </a:ln>
          <a:scene3d>
            <a:camera prst="orthographicFront">
              <a:rot lat="0" lon="300000" rev="0"/>
            </a:camera>
            <a:lightRig rig="threePt" dir="t"/>
          </a:scene3d>
        </p:spPr>
        <p:style>
          <a:lnRef idx="1">
            <a:schemeClr val="accent3"/>
          </a:lnRef>
          <a:fillRef idx="3">
            <a:schemeClr val="accent3"/>
          </a:fillRef>
          <a:effectRef idx="2">
            <a:schemeClr val="accent3"/>
          </a:effectRef>
          <a:fontRef idx="minor">
            <a:schemeClr val="lt1"/>
          </a:fontRef>
        </p:style>
        <p:txBody>
          <a:bodyPr>
            <a:spAutoFit/>
          </a:bodyPr>
          <a:lstStyle/>
          <a:p>
            <a:pPr defTabSz="457200" fontAlgn="auto">
              <a:spcBef>
                <a:spcPts val="0"/>
              </a:spcBef>
              <a:spcAft>
                <a:spcPts val="0"/>
              </a:spcAft>
              <a:defRPr/>
            </a:pPr>
            <a:endParaRPr lang="fr-FR" dirty="0">
              <a:solidFill>
                <a:srgbClr val="FFFFFF"/>
              </a:solidFill>
            </a:endParaRPr>
          </a:p>
        </p:txBody>
      </p:sp>
      <p:pic>
        <p:nvPicPr>
          <p:cNvPr id="7175" name="Picture 7" descr="LG_Pantone330*137gene_lo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688013"/>
            <a:ext cx="16002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103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306388" y="307975"/>
            <a:ext cx="7772400" cy="722313"/>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fr-FR" sz="3200" b="1" smtClean="0"/>
              <a:t>Stakes of housing in the Region of Brussels</a:t>
            </a:r>
          </a:p>
        </p:txBody>
      </p:sp>
      <p:sp>
        <p:nvSpPr>
          <p:cNvPr id="8195" name="AutoShape 2"/>
          <p:cNvSpPr>
            <a:spLocks noChangeAspect="1" noChangeArrowheads="1"/>
          </p:cNvSpPr>
          <p:nvPr/>
        </p:nvSpPr>
        <p:spPr bwMode="auto">
          <a:xfrm>
            <a:off x="306388" y="6118225"/>
            <a:ext cx="22415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hangingPunct="0">
              <a:lnSpc>
                <a:spcPct val="96000"/>
              </a:lnSpc>
              <a:buClr>
                <a:srgbClr val="000000"/>
              </a:buClr>
              <a:buSzPct val="100000"/>
              <a:buFont typeface="Times New Roman" charset="0"/>
              <a:buNone/>
            </a:pPr>
            <a:endParaRPr lang="fr-FR">
              <a:solidFill>
                <a:srgbClr val="000000"/>
              </a:solidFill>
            </a:endParaRPr>
          </a:p>
        </p:txBody>
      </p:sp>
      <p:sp>
        <p:nvSpPr>
          <p:cNvPr id="8196" name="Rectangle 3"/>
          <p:cNvSpPr>
            <a:spLocks noChangeArrowheads="1"/>
          </p:cNvSpPr>
          <p:nvPr/>
        </p:nvSpPr>
        <p:spPr bwMode="auto">
          <a:xfrm>
            <a:off x="914400" y="1295400"/>
            <a:ext cx="71707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p>
            <a:pPr defTabSz="449263">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lang="fr-BE" sz="2400" b="1">
                <a:solidFill>
                  <a:srgbClr val="000000"/>
                </a:solidFill>
                <a:latin typeface="Calibri" charset="0"/>
              </a:rPr>
              <a:t>I. General state of health</a:t>
            </a:r>
          </a:p>
        </p:txBody>
      </p:sp>
      <p:sp>
        <p:nvSpPr>
          <p:cNvPr id="8197" name="Rectangle 4"/>
          <p:cNvSpPr>
            <a:spLocks noChangeArrowheads="1"/>
          </p:cNvSpPr>
          <p:nvPr/>
        </p:nvSpPr>
        <p:spPr bwMode="auto">
          <a:xfrm>
            <a:off x="990600" y="1905000"/>
            <a:ext cx="7381875"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p>
            <a:pPr marL="457200" indent="-455613" defTabSz="449263">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Lst>
            </a:pPr>
            <a:r>
              <a:rPr lang="fr-BE" sz="2400">
                <a:solidFill>
                  <a:srgbClr val="4E936D"/>
                </a:solidFill>
                <a:latin typeface="Calibri" charset="0"/>
              </a:rPr>
              <a:t>Private rental leases</a:t>
            </a:r>
          </a:p>
          <a:p>
            <a:pPr marL="457200"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fr-BE" sz="2000">
                <a:solidFill>
                  <a:srgbClr val="8B8B8B"/>
                </a:solidFill>
                <a:latin typeface="Calibri" charset="0"/>
              </a:rPr>
              <a:t>As opposed to Germany, France or the Netherlands, there exists no public regulations for the private rental market</a:t>
            </a:r>
          </a:p>
          <a:p>
            <a:pPr marL="457200"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fr-BE" sz="2200">
                <a:solidFill>
                  <a:srgbClr val="8B8B8B"/>
                </a:solidFill>
                <a:latin typeface="Calibri" charset="0"/>
              </a:rPr>
              <a:t>Conclusions : since the last 10 years,</a:t>
            </a:r>
          </a:p>
          <a:p>
            <a:pPr marL="914400" lvl="1"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fr-BE" sz="2000">
                <a:solidFill>
                  <a:srgbClr val="8B8B8B"/>
                </a:solidFill>
                <a:latin typeface="Calibri" charset="0"/>
              </a:rPr>
              <a:t>Rents raised by 50%</a:t>
            </a:r>
          </a:p>
          <a:p>
            <a:pPr marL="914400" lvl="1"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fr-BE" sz="2000">
                <a:solidFill>
                  <a:srgbClr val="8B8B8B"/>
                </a:solidFill>
                <a:latin typeface="Calibri" charset="0"/>
              </a:rPr>
              <a:t>Salaries raised by... 15%</a:t>
            </a:r>
          </a:p>
          <a:p>
            <a:pPr marL="457200"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fr-BE" sz="2200">
                <a:solidFill>
                  <a:srgbClr val="8B8B8B"/>
                </a:solidFill>
                <a:latin typeface="Calibri" charset="0"/>
              </a:rPr>
              <a:t>The poorest are the primary victims</a:t>
            </a:r>
          </a:p>
          <a:p>
            <a:pPr marL="914400" lvl="1"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fr-BE" sz="2000">
                <a:solidFill>
                  <a:srgbClr val="8B8B8B"/>
                </a:solidFill>
                <a:latin typeface="Calibri" charset="0"/>
              </a:rPr>
              <a:t>50% of Brussels citizens spend over 40% of their income in their rent</a:t>
            </a:r>
          </a:p>
          <a:p>
            <a:pPr marL="914400" lvl="1"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fr-BE" sz="2000">
                <a:solidFill>
                  <a:srgbClr val="8B8B8B"/>
                </a:solidFill>
                <a:latin typeface="Calibri" charset="0"/>
              </a:rPr>
              <a:t>The 30% poorest can only access 4% of the dwelling offer (vs 12%  15 years ago)</a:t>
            </a:r>
          </a:p>
        </p:txBody>
      </p:sp>
      <p:sp>
        <p:nvSpPr>
          <p:cNvPr id="8" name="ZoneTexte 7"/>
          <p:cNvSpPr txBox="1"/>
          <p:nvPr/>
        </p:nvSpPr>
        <p:spPr>
          <a:xfrm>
            <a:off x="629092" y="162992"/>
            <a:ext cx="8261885" cy="145678"/>
          </a:xfrm>
          <a:prstGeom prst="rect">
            <a:avLst/>
          </a:prstGeom>
          <a:gradFill flip="none" rotWithShape="1">
            <a:gsLst>
              <a:gs pos="0">
                <a:srgbClr val="46946E">
                  <a:alpha val="60000"/>
                </a:srgbClr>
              </a:gs>
              <a:gs pos="100000">
                <a:srgbClr val="FFFFFF">
                  <a:alpha val="78000"/>
                </a:srgbClr>
              </a:gs>
            </a:gsLst>
            <a:lin ang="0" scaled="1"/>
            <a:tileRect/>
          </a:gradFill>
          <a:ln>
            <a:noFill/>
          </a:ln>
          <a:scene3d>
            <a:camera prst="orthographicFront">
              <a:rot lat="0" lon="300000" rev="0"/>
            </a:camera>
            <a:lightRig rig="threePt" dir="t"/>
          </a:scene3d>
        </p:spPr>
        <p:style>
          <a:lnRef idx="1">
            <a:schemeClr val="accent3"/>
          </a:lnRef>
          <a:fillRef idx="3">
            <a:schemeClr val="accent3"/>
          </a:fillRef>
          <a:effectRef idx="2">
            <a:schemeClr val="accent3"/>
          </a:effectRef>
          <a:fontRef idx="minor">
            <a:schemeClr val="lt1"/>
          </a:fontRef>
        </p:style>
        <p:txBody>
          <a:bodyPr>
            <a:spAutoFit/>
          </a:bodyPr>
          <a:lstStyle/>
          <a:p>
            <a:pPr defTabSz="457200" fontAlgn="auto">
              <a:spcBef>
                <a:spcPts val="0"/>
              </a:spcBef>
              <a:spcAft>
                <a:spcPts val="0"/>
              </a:spcAft>
              <a:defRPr/>
            </a:pPr>
            <a:endParaRPr lang="fr-FR" dirty="0">
              <a:solidFill>
                <a:srgbClr val="FFFFFF"/>
              </a:solidFill>
            </a:endParaRPr>
          </a:p>
        </p:txBody>
      </p:sp>
      <p:pic>
        <p:nvPicPr>
          <p:cNvPr id="8199" name="Picture 7" descr="LG_Pantone330*137gene_lo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688013"/>
            <a:ext cx="16002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4985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306388" y="307975"/>
            <a:ext cx="7772400" cy="722313"/>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fr-FR" sz="3200" b="1" smtClean="0"/>
              <a:t>Stakes of housing in the Region of Brussels</a:t>
            </a:r>
          </a:p>
        </p:txBody>
      </p:sp>
      <p:sp>
        <p:nvSpPr>
          <p:cNvPr id="9219" name="AutoShape 2"/>
          <p:cNvSpPr>
            <a:spLocks noChangeAspect="1" noChangeArrowheads="1"/>
          </p:cNvSpPr>
          <p:nvPr/>
        </p:nvSpPr>
        <p:spPr bwMode="auto">
          <a:xfrm>
            <a:off x="306388" y="6118225"/>
            <a:ext cx="22415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hangingPunct="0">
              <a:lnSpc>
                <a:spcPct val="96000"/>
              </a:lnSpc>
              <a:buClr>
                <a:srgbClr val="000000"/>
              </a:buClr>
              <a:buSzPct val="100000"/>
              <a:buFont typeface="Times New Roman" charset="0"/>
              <a:buNone/>
            </a:pPr>
            <a:endParaRPr lang="fr-FR">
              <a:solidFill>
                <a:srgbClr val="000000"/>
              </a:solidFill>
            </a:endParaRPr>
          </a:p>
        </p:txBody>
      </p:sp>
      <p:sp>
        <p:nvSpPr>
          <p:cNvPr id="9220" name="Rectangle 3"/>
          <p:cNvSpPr>
            <a:spLocks noChangeArrowheads="1"/>
          </p:cNvSpPr>
          <p:nvPr/>
        </p:nvSpPr>
        <p:spPr bwMode="auto">
          <a:xfrm>
            <a:off x="838200" y="1371600"/>
            <a:ext cx="71707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p>
            <a:pPr defTabSz="449263">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lang="fr-BE" sz="2400" b="1">
                <a:solidFill>
                  <a:srgbClr val="000000"/>
                </a:solidFill>
                <a:latin typeface="Calibri" charset="0"/>
              </a:rPr>
              <a:t>I. General state of health</a:t>
            </a:r>
          </a:p>
        </p:txBody>
      </p:sp>
      <p:sp>
        <p:nvSpPr>
          <p:cNvPr id="9221" name="Rectangle 4"/>
          <p:cNvSpPr>
            <a:spLocks noChangeArrowheads="1"/>
          </p:cNvSpPr>
          <p:nvPr/>
        </p:nvSpPr>
        <p:spPr bwMode="auto">
          <a:xfrm>
            <a:off x="914400" y="1981200"/>
            <a:ext cx="5638800" cy="382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p>
            <a:pPr marL="457200" indent="-455613" defTabSz="449263">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lang="fr-BE" sz="2400">
                <a:solidFill>
                  <a:srgbClr val="4E936D"/>
                </a:solidFill>
                <a:latin typeface="Calibri" charset="0"/>
              </a:rPr>
              <a:t>Private rental leases</a:t>
            </a:r>
          </a:p>
          <a:p>
            <a:pPr marL="457200" indent="-455613" defTabSz="449263">
              <a:spcBef>
                <a:spcPts val="363"/>
              </a:spcBef>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endParaRPr lang="fr-BE" sz="2200">
              <a:solidFill>
                <a:srgbClr val="8B8B8B"/>
              </a:solidFill>
              <a:latin typeface="Calibri" charset="0"/>
            </a:endParaRPr>
          </a:p>
          <a:p>
            <a:pPr marL="457200" indent="-455613" defTabSz="449263">
              <a:spcBef>
                <a:spcPts val="363"/>
              </a:spcBef>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lang="fr-BE" sz="2200">
                <a:solidFill>
                  <a:srgbClr val="8B8B8B"/>
                </a:solidFill>
                <a:latin typeface="Calibri" charset="0"/>
              </a:rPr>
              <a:t>Paradox: according to estimations, Brussels sheltered in 2010:</a:t>
            </a:r>
          </a:p>
          <a:p>
            <a:pPr marL="457200"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200">
                <a:solidFill>
                  <a:srgbClr val="8B8B8B"/>
                </a:solidFill>
                <a:latin typeface="Calibri" charset="0"/>
              </a:rPr>
              <a:t>3.000 homeless people including </a:t>
            </a:r>
            <a:br>
              <a:rPr lang="fr-BE" sz="2200">
                <a:solidFill>
                  <a:srgbClr val="8B8B8B"/>
                </a:solidFill>
                <a:latin typeface="Calibri" charset="0"/>
              </a:rPr>
            </a:br>
            <a:r>
              <a:rPr lang="fr-BE" sz="2200">
                <a:solidFill>
                  <a:srgbClr val="8B8B8B"/>
                </a:solidFill>
                <a:latin typeface="Calibri" charset="0"/>
              </a:rPr>
              <a:t>965 children</a:t>
            </a:r>
          </a:p>
          <a:p>
            <a:pPr marL="457200"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200">
                <a:solidFill>
                  <a:srgbClr val="8B8B8B"/>
                </a:solidFill>
                <a:latin typeface="Calibri" charset="0"/>
              </a:rPr>
              <a:t>15.000 to 30.000 empty dwellings</a:t>
            </a:r>
          </a:p>
          <a:p>
            <a:pPr marL="914400" lvl="1"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200">
                <a:solidFill>
                  <a:srgbClr val="8B8B8B"/>
                </a:solidFill>
                <a:latin typeface="Calibri" charset="0"/>
              </a:rPr>
              <a:t>80% being private and</a:t>
            </a:r>
          </a:p>
          <a:p>
            <a:pPr marL="914400" lvl="1"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200">
                <a:solidFill>
                  <a:srgbClr val="8B8B8B"/>
                </a:solidFill>
                <a:latin typeface="Calibri" charset="0"/>
              </a:rPr>
              <a:t>20% owned by the state</a:t>
            </a:r>
          </a:p>
          <a:p>
            <a:pPr marL="457200" indent="-455613" defTabSz="449263">
              <a:spcBef>
                <a:spcPts val="363"/>
              </a:spcBef>
              <a:tabLst>
                <a:tab pos="723900" algn="l"/>
                <a:tab pos="1447800" algn="l"/>
                <a:tab pos="2171700" algn="l"/>
                <a:tab pos="2895600" algn="l"/>
                <a:tab pos="3619500" algn="l"/>
                <a:tab pos="4343400" algn="l"/>
                <a:tab pos="5067300" algn="l"/>
                <a:tab pos="5791200" algn="l"/>
                <a:tab pos="6515100" algn="l"/>
              </a:tabLst>
            </a:pPr>
            <a:endParaRPr lang="fr-BE" sz="2400">
              <a:solidFill>
                <a:srgbClr val="4E936D"/>
              </a:solidFill>
              <a:latin typeface="Calibri" charset="0"/>
            </a:endParaRPr>
          </a:p>
        </p:txBody>
      </p:sp>
      <p:sp>
        <p:nvSpPr>
          <p:cNvPr id="9222" name="Rectangle 5"/>
          <p:cNvSpPr>
            <a:spLocks noChangeArrowheads="1"/>
          </p:cNvSpPr>
          <p:nvPr/>
        </p:nvSpPr>
        <p:spPr bwMode="auto">
          <a:xfrm>
            <a:off x="1049338" y="2847975"/>
            <a:ext cx="7029450"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hangingPunct="0">
              <a:lnSpc>
                <a:spcPct val="96000"/>
              </a:lnSpc>
              <a:buClr>
                <a:srgbClr val="000000"/>
              </a:buClr>
              <a:buSzPct val="100000"/>
              <a:buFont typeface="Times New Roman" charset="0"/>
              <a:buNone/>
            </a:pPr>
            <a:endParaRPr lang="fr-FR">
              <a:solidFill>
                <a:srgbClr val="000000"/>
              </a:solidFill>
            </a:endParaRPr>
          </a:p>
        </p:txBody>
      </p:sp>
      <p:sp>
        <p:nvSpPr>
          <p:cNvPr id="8" name="ZoneTexte 7"/>
          <p:cNvSpPr txBox="1"/>
          <p:nvPr/>
        </p:nvSpPr>
        <p:spPr>
          <a:xfrm>
            <a:off x="629092" y="162992"/>
            <a:ext cx="8261885" cy="145678"/>
          </a:xfrm>
          <a:prstGeom prst="rect">
            <a:avLst/>
          </a:prstGeom>
          <a:gradFill flip="none" rotWithShape="1">
            <a:gsLst>
              <a:gs pos="0">
                <a:srgbClr val="46946E">
                  <a:alpha val="60000"/>
                </a:srgbClr>
              </a:gs>
              <a:gs pos="100000">
                <a:srgbClr val="FFFFFF">
                  <a:alpha val="78000"/>
                </a:srgbClr>
              </a:gs>
            </a:gsLst>
            <a:lin ang="0" scaled="1"/>
            <a:tileRect/>
          </a:gradFill>
          <a:ln>
            <a:noFill/>
          </a:ln>
          <a:scene3d>
            <a:camera prst="orthographicFront">
              <a:rot lat="0" lon="300000" rev="0"/>
            </a:camera>
            <a:lightRig rig="threePt" dir="t"/>
          </a:scene3d>
        </p:spPr>
        <p:style>
          <a:lnRef idx="1">
            <a:schemeClr val="accent3"/>
          </a:lnRef>
          <a:fillRef idx="3">
            <a:schemeClr val="accent3"/>
          </a:fillRef>
          <a:effectRef idx="2">
            <a:schemeClr val="accent3"/>
          </a:effectRef>
          <a:fontRef idx="minor">
            <a:schemeClr val="lt1"/>
          </a:fontRef>
        </p:style>
        <p:txBody>
          <a:bodyPr>
            <a:spAutoFit/>
          </a:bodyPr>
          <a:lstStyle/>
          <a:p>
            <a:pPr defTabSz="457200" fontAlgn="auto">
              <a:spcBef>
                <a:spcPts val="0"/>
              </a:spcBef>
              <a:spcAft>
                <a:spcPts val="0"/>
              </a:spcAft>
              <a:defRPr/>
            </a:pPr>
            <a:endParaRPr lang="fr-FR" dirty="0">
              <a:solidFill>
                <a:srgbClr val="FFFFFF"/>
              </a:solidFill>
            </a:endParaRPr>
          </a:p>
        </p:txBody>
      </p:sp>
      <p:pic>
        <p:nvPicPr>
          <p:cNvPr id="9224" name="Picture 8" descr="LG_Pantone330*137gene_lo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688013"/>
            <a:ext cx="16002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9" descr="Logements vid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9188" y="2057400"/>
            <a:ext cx="2944812"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99176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306388" y="307975"/>
            <a:ext cx="7772400" cy="722313"/>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fr-FR" sz="3200" b="1" smtClean="0"/>
              <a:t>Stakes of housing in the Region of Brussels</a:t>
            </a:r>
          </a:p>
        </p:txBody>
      </p:sp>
      <p:sp>
        <p:nvSpPr>
          <p:cNvPr id="10243" name="AutoShape 2"/>
          <p:cNvSpPr>
            <a:spLocks noChangeAspect="1" noChangeArrowheads="1"/>
          </p:cNvSpPr>
          <p:nvPr/>
        </p:nvSpPr>
        <p:spPr bwMode="auto">
          <a:xfrm>
            <a:off x="306388" y="6118225"/>
            <a:ext cx="22415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hangingPunct="0">
              <a:lnSpc>
                <a:spcPct val="96000"/>
              </a:lnSpc>
              <a:buClr>
                <a:srgbClr val="000000"/>
              </a:buClr>
              <a:buSzPct val="100000"/>
              <a:buFont typeface="Times New Roman" charset="0"/>
              <a:buNone/>
            </a:pPr>
            <a:endParaRPr lang="fr-FR">
              <a:solidFill>
                <a:srgbClr val="000000"/>
              </a:solidFill>
            </a:endParaRPr>
          </a:p>
        </p:txBody>
      </p:sp>
      <p:sp>
        <p:nvSpPr>
          <p:cNvPr id="10244" name="Rectangle 3"/>
          <p:cNvSpPr>
            <a:spLocks noChangeArrowheads="1"/>
          </p:cNvSpPr>
          <p:nvPr/>
        </p:nvSpPr>
        <p:spPr bwMode="auto">
          <a:xfrm>
            <a:off x="1049338" y="1376363"/>
            <a:ext cx="71707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p>
            <a:pPr defTabSz="449263">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lang="fr-BE" sz="2400" b="1">
                <a:solidFill>
                  <a:srgbClr val="000000"/>
                </a:solidFill>
                <a:latin typeface="Calibri" charset="0"/>
              </a:rPr>
              <a:t>I. General state of health</a:t>
            </a:r>
          </a:p>
        </p:txBody>
      </p:sp>
      <p:sp>
        <p:nvSpPr>
          <p:cNvPr id="10245" name="Rectangle 4"/>
          <p:cNvSpPr>
            <a:spLocks noChangeArrowheads="1"/>
          </p:cNvSpPr>
          <p:nvPr/>
        </p:nvSpPr>
        <p:spPr bwMode="auto">
          <a:xfrm>
            <a:off x="1049338" y="1992313"/>
            <a:ext cx="7170737"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p>
            <a:pPr marL="457200" indent="-455613" defTabSz="449263">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lang="fr-BE" sz="2400">
                <a:solidFill>
                  <a:srgbClr val="4E936D"/>
                </a:solidFill>
                <a:latin typeface="Calibri" charset="0"/>
              </a:rPr>
              <a:t>Public social housing</a:t>
            </a:r>
          </a:p>
          <a:p>
            <a:pPr marL="457200"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200">
                <a:solidFill>
                  <a:srgbClr val="8B8B8B"/>
                </a:solidFill>
                <a:latin typeface="Calibri" charset="0"/>
              </a:rPr>
              <a:t>Shortage of dwellings</a:t>
            </a:r>
          </a:p>
          <a:p>
            <a:pPr marL="914400" lvl="1"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200">
                <a:solidFill>
                  <a:srgbClr val="8B8B8B"/>
                </a:solidFill>
                <a:latin typeface="Calibri" charset="0"/>
              </a:rPr>
              <a:t>Social dwellings represent  8% of the total offer vs</a:t>
            </a:r>
          </a:p>
          <a:p>
            <a:pPr marL="1371600" lvl="2"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17% in France</a:t>
            </a:r>
          </a:p>
          <a:p>
            <a:pPr marL="1371600" lvl="2"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21% in Great Britain</a:t>
            </a:r>
          </a:p>
          <a:p>
            <a:pPr marL="1371600" lvl="2"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35% in the Netherlands</a:t>
            </a:r>
          </a:p>
          <a:p>
            <a:pPr marL="914400" lvl="1"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200">
                <a:solidFill>
                  <a:srgbClr val="8B8B8B"/>
                </a:solidFill>
                <a:latin typeface="Calibri" charset="0"/>
              </a:rPr>
              <a:t>Over 50% Brussels citizens are in the terms of entitlement to a social dwelling</a:t>
            </a:r>
          </a:p>
          <a:p>
            <a:pPr marL="1371600" lvl="2"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38.000 households are on the waiting list (delay : 2 to 10 years)</a:t>
            </a:r>
          </a:p>
          <a:p>
            <a:pPr marL="1371600" lvl="2"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...for 38.000 currently occupied dwellings</a:t>
            </a:r>
          </a:p>
          <a:p>
            <a:pPr marL="457200" indent="-455613" defTabSz="449263">
              <a:spcBef>
                <a:spcPts val="363"/>
              </a:spcBef>
              <a:tabLst>
                <a:tab pos="723900" algn="l"/>
                <a:tab pos="1447800" algn="l"/>
                <a:tab pos="2171700" algn="l"/>
                <a:tab pos="2895600" algn="l"/>
                <a:tab pos="3619500" algn="l"/>
                <a:tab pos="4343400" algn="l"/>
                <a:tab pos="5067300" algn="l"/>
                <a:tab pos="5791200" algn="l"/>
                <a:tab pos="6515100" algn="l"/>
              </a:tabLst>
            </a:pPr>
            <a:r>
              <a:rPr lang="fr-BE" sz="2400">
                <a:solidFill>
                  <a:srgbClr val="4E936D"/>
                </a:solidFill>
                <a:latin typeface="Calibri" charset="0"/>
              </a:rPr>
              <a:t> </a:t>
            </a:r>
          </a:p>
        </p:txBody>
      </p:sp>
      <p:sp>
        <p:nvSpPr>
          <p:cNvPr id="8" name="ZoneTexte 7"/>
          <p:cNvSpPr txBox="1"/>
          <p:nvPr/>
        </p:nvSpPr>
        <p:spPr>
          <a:xfrm>
            <a:off x="629092" y="162992"/>
            <a:ext cx="8261885" cy="145678"/>
          </a:xfrm>
          <a:prstGeom prst="rect">
            <a:avLst/>
          </a:prstGeom>
          <a:gradFill flip="none" rotWithShape="1">
            <a:gsLst>
              <a:gs pos="0">
                <a:srgbClr val="46946E">
                  <a:alpha val="60000"/>
                </a:srgbClr>
              </a:gs>
              <a:gs pos="100000">
                <a:srgbClr val="FFFFFF">
                  <a:alpha val="78000"/>
                </a:srgbClr>
              </a:gs>
            </a:gsLst>
            <a:lin ang="0" scaled="1"/>
            <a:tileRect/>
          </a:gradFill>
          <a:ln>
            <a:noFill/>
          </a:ln>
          <a:scene3d>
            <a:camera prst="orthographicFront">
              <a:rot lat="0" lon="300000" rev="0"/>
            </a:camera>
            <a:lightRig rig="threePt" dir="t"/>
          </a:scene3d>
        </p:spPr>
        <p:style>
          <a:lnRef idx="1">
            <a:schemeClr val="accent3"/>
          </a:lnRef>
          <a:fillRef idx="3">
            <a:schemeClr val="accent3"/>
          </a:fillRef>
          <a:effectRef idx="2">
            <a:schemeClr val="accent3"/>
          </a:effectRef>
          <a:fontRef idx="minor">
            <a:schemeClr val="lt1"/>
          </a:fontRef>
        </p:style>
        <p:txBody>
          <a:bodyPr>
            <a:spAutoFit/>
          </a:bodyPr>
          <a:lstStyle/>
          <a:p>
            <a:pPr defTabSz="457200" fontAlgn="auto">
              <a:spcBef>
                <a:spcPts val="0"/>
              </a:spcBef>
              <a:spcAft>
                <a:spcPts val="0"/>
              </a:spcAft>
              <a:defRPr/>
            </a:pPr>
            <a:endParaRPr lang="fr-FR" dirty="0">
              <a:solidFill>
                <a:srgbClr val="FFFFFF"/>
              </a:solidFill>
            </a:endParaRPr>
          </a:p>
        </p:txBody>
      </p:sp>
      <p:pic>
        <p:nvPicPr>
          <p:cNvPr id="10247" name="Picture 7" descr="LG_Pantone330*137gene_lo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688013"/>
            <a:ext cx="16002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33846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6"/>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739900" y="1600200"/>
            <a:ext cx="5664200" cy="4525963"/>
          </a:xfrm>
          <a:noFill/>
        </p:spPr>
      </p:pic>
    </p:spTree>
    <p:extLst>
      <p:ext uri="{BB962C8B-B14F-4D97-AF65-F5344CB8AC3E}">
        <p14:creationId xmlns:p14="http://schemas.microsoft.com/office/powerpoint/2010/main" val="3215249811"/>
      </p:ext>
    </p:extLst>
  </p:cSld>
  <p:clrMapOvr>
    <a:masterClrMapping/>
  </p:clrMapOvr>
  <p:transition advTm="3213"/>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idx="4294967295"/>
          </p:nvPr>
        </p:nvSpPr>
        <p:spPr>
          <a:xfrm>
            <a:off x="306388" y="307975"/>
            <a:ext cx="7772400" cy="722313"/>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fr-FR" sz="3200" b="1" smtClean="0"/>
              <a:t>Stakes of housing in the Region of Brussels</a:t>
            </a:r>
          </a:p>
        </p:txBody>
      </p:sp>
      <p:sp>
        <p:nvSpPr>
          <p:cNvPr id="11267" name="AutoShape 2"/>
          <p:cNvSpPr>
            <a:spLocks noChangeAspect="1" noChangeArrowheads="1"/>
          </p:cNvSpPr>
          <p:nvPr/>
        </p:nvSpPr>
        <p:spPr bwMode="auto">
          <a:xfrm>
            <a:off x="306388" y="6118225"/>
            <a:ext cx="22415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hangingPunct="0">
              <a:lnSpc>
                <a:spcPct val="96000"/>
              </a:lnSpc>
              <a:buClr>
                <a:srgbClr val="000000"/>
              </a:buClr>
              <a:buSzPct val="100000"/>
              <a:buFont typeface="Times New Roman" charset="0"/>
              <a:buNone/>
            </a:pPr>
            <a:endParaRPr lang="fr-FR">
              <a:solidFill>
                <a:srgbClr val="000000"/>
              </a:solidFill>
            </a:endParaRPr>
          </a:p>
        </p:txBody>
      </p:sp>
      <p:sp>
        <p:nvSpPr>
          <p:cNvPr id="11268" name="Rectangle 3"/>
          <p:cNvSpPr>
            <a:spLocks noChangeArrowheads="1"/>
          </p:cNvSpPr>
          <p:nvPr/>
        </p:nvSpPr>
        <p:spPr bwMode="auto">
          <a:xfrm>
            <a:off x="1049338" y="1376363"/>
            <a:ext cx="71707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p>
            <a:pPr defTabSz="449263">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lang="fr-BE" sz="2400" b="1">
                <a:solidFill>
                  <a:srgbClr val="000000"/>
                </a:solidFill>
                <a:latin typeface="Calibri" charset="0"/>
              </a:rPr>
              <a:t>I. General state of health</a:t>
            </a:r>
          </a:p>
        </p:txBody>
      </p:sp>
      <p:sp>
        <p:nvSpPr>
          <p:cNvPr id="11269" name="Rectangle 4"/>
          <p:cNvSpPr>
            <a:spLocks noChangeArrowheads="1"/>
          </p:cNvSpPr>
          <p:nvPr/>
        </p:nvSpPr>
        <p:spPr bwMode="auto">
          <a:xfrm>
            <a:off x="4800600" y="1371600"/>
            <a:ext cx="33702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p>
            <a:pPr marL="457200" indent="-455613" defTabSz="449263">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lang="fr-BE" sz="2400">
                <a:solidFill>
                  <a:srgbClr val="4E936D"/>
                </a:solidFill>
                <a:latin typeface="Calibri" charset="0"/>
              </a:rPr>
              <a:t>Public social housing</a:t>
            </a:r>
          </a:p>
        </p:txBody>
      </p:sp>
      <p:sp>
        <p:nvSpPr>
          <p:cNvPr id="8" name="ZoneTexte 7"/>
          <p:cNvSpPr txBox="1"/>
          <p:nvPr/>
        </p:nvSpPr>
        <p:spPr>
          <a:xfrm>
            <a:off x="629092" y="162992"/>
            <a:ext cx="8261885" cy="145678"/>
          </a:xfrm>
          <a:prstGeom prst="rect">
            <a:avLst/>
          </a:prstGeom>
          <a:gradFill flip="none" rotWithShape="1">
            <a:gsLst>
              <a:gs pos="0">
                <a:srgbClr val="46946E">
                  <a:alpha val="60000"/>
                </a:srgbClr>
              </a:gs>
              <a:gs pos="100000">
                <a:srgbClr val="FFFFFF">
                  <a:alpha val="78000"/>
                </a:srgbClr>
              </a:gs>
            </a:gsLst>
            <a:lin ang="0" scaled="1"/>
            <a:tileRect/>
          </a:gradFill>
          <a:ln>
            <a:noFill/>
          </a:ln>
          <a:scene3d>
            <a:camera prst="orthographicFront">
              <a:rot lat="0" lon="300000" rev="0"/>
            </a:camera>
            <a:lightRig rig="threePt" dir="t"/>
          </a:scene3d>
        </p:spPr>
        <p:style>
          <a:lnRef idx="1">
            <a:schemeClr val="accent3"/>
          </a:lnRef>
          <a:fillRef idx="3">
            <a:schemeClr val="accent3"/>
          </a:fillRef>
          <a:effectRef idx="2">
            <a:schemeClr val="accent3"/>
          </a:effectRef>
          <a:fontRef idx="minor">
            <a:schemeClr val="lt1"/>
          </a:fontRef>
        </p:style>
        <p:txBody>
          <a:bodyPr>
            <a:spAutoFit/>
          </a:bodyPr>
          <a:lstStyle/>
          <a:p>
            <a:pPr defTabSz="457200" fontAlgn="auto">
              <a:spcBef>
                <a:spcPts val="0"/>
              </a:spcBef>
              <a:spcAft>
                <a:spcPts val="0"/>
              </a:spcAft>
              <a:defRPr/>
            </a:pPr>
            <a:endParaRPr lang="fr-FR" dirty="0">
              <a:solidFill>
                <a:srgbClr val="FFFFFF"/>
              </a:solidFill>
            </a:endParaRPr>
          </a:p>
        </p:txBody>
      </p:sp>
      <p:pic>
        <p:nvPicPr>
          <p:cNvPr id="11271" name="Picture 7" descr="LG_Pantone330*137gene_lo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688013"/>
            <a:ext cx="16002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8" descr="Densité parc soci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946275"/>
            <a:ext cx="6819900"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44808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306388" y="307975"/>
            <a:ext cx="7772400" cy="722313"/>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fr-FR" sz="3200" b="1" smtClean="0"/>
              <a:t>Stakes of housing in the Region of Brussels</a:t>
            </a:r>
          </a:p>
        </p:txBody>
      </p:sp>
      <p:sp>
        <p:nvSpPr>
          <p:cNvPr id="12291" name="AutoShape 2"/>
          <p:cNvSpPr>
            <a:spLocks noChangeAspect="1" noChangeArrowheads="1"/>
          </p:cNvSpPr>
          <p:nvPr/>
        </p:nvSpPr>
        <p:spPr bwMode="auto">
          <a:xfrm>
            <a:off x="306388" y="6118225"/>
            <a:ext cx="22415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hangingPunct="0">
              <a:lnSpc>
                <a:spcPct val="96000"/>
              </a:lnSpc>
              <a:buClr>
                <a:srgbClr val="000000"/>
              </a:buClr>
              <a:buSzPct val="100000"/>
              <a:buFont typeface="Times New Roman" charset="0"/>
              <a:buNone/>
            </a:pPr>
            <a:endParaRPr lang="fr-FR">
              <a:solidFill>
                <a:srgbClr val="000000"/>
              </a:solidFill>
            </a:endParaRPr>
          </a:p>
        </p:txBody>
      </p:sp>
      <p:sp>
        <p:nvSpPr>
          <p:cNvPr id="12292" name="Rectangle 3"/>
          <p:cNvSpPr>
            <a:spLocks noChangeArrowheads="1"/>
          </p:cNvSpPr>
          <p:nvPr/>
        </p:nvSpPr>
        <p:spPr bwMode="auto">
          <a:xfrm>
            <a:off x="1049338" y="1376363"/>
            <a:ext cx="71707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p>
            <a:pPr defTabSz="449263">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lang="fr-BE" sz="2400" b="1">
                <a:solidFill>
                  <a:srgbClr val="000000"/>
                </a:solidFill>
                <a:latin typeface="Calibri" charset="0"/>
              </a:rPr>
              <a:t>I. General state of health</a:t>
            </a:r>
          </a:p>
        </p:txBody>
      </p:sp>
      <p:sp>
        <p:nvSpPr>
          <p:cNvPr id="12293" name="Rectangle 4"/>
          <p:cNvSpPr>
            <a:spLocks noChangeArrowheads="1"/>
          </p:cNvSpPr>
          <p:nvPr/>
        </p:nvSpPr>
        <p:spPr bwMode="auto">
          <a:xfrm>
            <a:off x="1049338" y="1992313"/>
            <a:ext cx="7170737"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p>
            <a:pPr marL="457200" indent="-455613" defTabSz="449263">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lang="fr-BE" sz="2400">
                <a:solidFill>
                  <a:srgbClr val="4E936D"/>
                </a:solidFill>
                <a:latin typeface="Calibri" charset="0"/>
              </a:rPr>
              <a:t>Public social housing</a:t>
            </a:r>
          </a:p>
          <a:p>
            <a:pPr marL="457200"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200">
                <a:solidFill>
                  <a:srgbClr val="8B8B8B"/>
                </a:solidFill>
                <a:latin typeface="Calibri" charset="0"/>
              </a:rPr>
              <a:t>Main causes of the shortage</a:t>
            </a:r>
          </a:p>
          <a:p>
            <a:pPr marL="914400" lvl="1"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200">
                <a:solidFill>
                  <a:srgbClr val="8B8B8B"/>
                </a:solidFill>
                <a:latin typeface="Calibri" charset="0"/>
              </a:rPr>
              <a:t>Before the competence was transferred to Regions</a:t>
            </a:r>
          </a:p>
          <a:p>
            <a:pPr marL="1371600" lvl="2"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Low investment by the federal state</a:t>
            </a:r>
          </a:p>
          <a:p>
            <a:pPr marL="1371600" lvl="2"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Lack of maintenance of the existing pool of dwellings </a:t>
            </a:r>
          </a:p>
          <a:p>
            <a:pPr marL="1371600" lvl="2"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Delay in building of new state-owned dwellings</a:t>
            </a:r>
          </a:p>
          <a:p>
            <a:pPr marL="914400" lvl="1"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200">
                <a:solidFill>
                  <a:srgbClr val="8B8B8B"/>
                </a:solidFill>
                <a:latin typeface="Calibri" charset="0"/>
              </a:rPr>
              <a:t>Dilapidated state of the existing pool</a:t>
            </a:r>
          </a:p>
          <a:p>
            <a:pPr marL="1371600" lvl="2"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Given the regional subsidies, it will take another 20 years to bring the entire pool up to the current norms</a:t>
            </a:r>
          </a:p>
          <a:p>
            <a:pPr marL="1371600" lvl="2"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Potential closing down of thousands of dwellings</a:t>
            </a:r>
          </a:p>
          <a:p>
            <a:pPr marL="457200" indent="-455613" defTabSz="449263">
              <a:spcBef>
                <a:spcPts val="363"/>
              </a:spcBef>
              <a:tabLst>
                <a:tab pos="723900" algn="l"/>
                <a:tab pos="1447800" algn="l"/>
                <a:tab pos="2171700" algn="l"/>
                <a:tab pos="2895600" algn="l"/>
                <a:tab pos="3619500" algn="l"/>
                <a:tab pos="4343400" algn="l"/>
                <a:tab pos="5067300" algn="l"/>
                <a:tab pos="5791200" algn="l"/>
                <a:tab pos="6515100" algn="l"/>
              </a:tabLst>
            </a:pPr>
            <a:endParaRPr lang="fr-BE" sz="2400">
              <a:solidFill>
                <a:srgbClr val="4E936D"/>
              </a:solidFill>
              <a:latin typeface="Calibri" charset="0"/>
            </a:endParaRPr>
          </a:p>
        </p:txBody>
      </p:sp>
      <p:sp>
        <p:nvSpPr>
          <p:cNvPr id="8" name="ZoneTexte 7"/>
          <p:cNvSpPr txBox="1"/>
          <p:nvPr/>
        </p:nvSpPr>
        <p:spPr>
          <a:xfrm>
            <a:off x="629092" y="162992"/>
            <a:ext cx="8261885" cy="145678"/>
          </a:xfrm>
          <a:prstGeom prst="rect">
            <a:avLst/>
          </a:prstGeom>
          <a:gradFill flip="none" rotWithShape="1">
            <a:gsLst>
              <a:gs pos="0">
                <a:srgbClr val="46946E">
                  <a:alpha val="60000"/>
                </a:srgbClr>
              </a:gs>
              <a:gs pos="100000">
                <a:srgbClr val="FFFFFF">
                  <a:alpha val="78000"/>
                </a:srgbClr>
              </a:gs>
            </a:gsLst>
            <a:lin ang="0" scaled="1"/>
            <a:tileRect/>
          </a:gradFill>
          <a:ln>
            <a:noFill/>
          </a:ln>
          <a:scene3d>
            <a:camera prst="orthographicFront">
              <a:rot lat="0" lon="300000" rev="0"/>
            </a:camera>
            <a:lightRig rig="threePt" dir="t"/>
          </a:scene3d>
        </p:spPr>
        <p:style>
          <a:lnRef idx="1">
            <a:schemeClr val="accent3"/>
          </a:lnRef>
          <a:fillRef idx="3">
            <a:schemeClr val="accent3"/>
          </a:fillRef>
          <a:effectRef idx="2">
            <a:schemeClr val="accent3"/>
          </a:effectRef>
          <a:fontRef idx="minor">
            <a:schemeClr val="lt1"/>
          </a:fontRef>
        </p:style>
        <p:txBody>
          <a:bodyPr>
            <a:spAutoFit/>
          </a:bodyPr>
          <a:lstStyle/>
          <a:p>
            <a:pPr defTabSz="457200" fontAlgn="auto">
              <a:spcBef>
                <a:spcPts val="0"/>
              </a:spcBef>
              <a:spcAft>
                <a:spcPts val="0"/>
              </a:spcAft>
              <a:defRPr/>
            </a:pPr>
            <a:endParaRPr lang="fr-FR" dirty="0">
              <a:solidFill>
                <a:srgbClr val="FFFFFF"/>
              </a:solidFill>
            </a:endParaRPr>
          </a:p>
        </p:txBody>
      </p:sp>
      <p:pic>
        <p:nvPicPr>
          <p:cNvPr id="12295" name="Picture 7" descr="LG_Pantone330*137gene_lo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688013"/>
            <a:ext cx="16002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2926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306388" y="307975"/>
            <a:ext cx="7772400" cy="722313"/>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fr-FR" sz="3200" b="1" smtClean="0"/>
              <a:t>Stakes of housing in the Region of Brussels</a:t>
            </a:r>
          </a:p>
        </p:txBody>
      </p:sp>
      <p:sp>
        <p:nvSpPr>
          <p:cNvPr id="13315" name="AutoShape 2"/>
          <p:cNvSpPr>
            <a:spLocks noChangeAspect="1" noChangeArrowheads="1"/>
          </p:cNvSpPr>
          <p:nvPr/>
        </p:nvSpPr>
        <p:spPr bwMode="auto">
          <a:xfrm>
            <a:off x="306388" y="6118225"/>
            <a:ext cx="22415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hangingPunct="0">
              <a:lnSpc>
                <a:spcPct val="96000"/>
              </a:lnSpc>
              <a:buClr>
                <a:srgbClr val="000000"/>
              </a:buClr>
              <a:buSzPct val="100000"/>
              <a:buFont typeface="Times New Roman" charset="0"/>
              <a:buNone/>
            </a:pPr>
            <a:endParaRPr lang="fr-FR">
              <a:solidFill>
                <a:srgbClr val="000000"/>
              </a:solidFill>
            </a:endParaRPr>
          </a:p>
        </p:txBody>
      </p:sp>
      <p:sp>
        <p:nvSpPr>
          <p:cNvPr id="13316" name="Rectangle 3"/>
          <p:cNvSpPr>
            <a:spLocks noChangeArrowheads="1"/>
          </p:cNvSpPr>
          <p:nvPr/>
        </p:nvSpPr>
        <p:spPr bwMode="auto">
          <a:xfrm>
            <a:off x="1049338" y="1376363"/>
            <a:ext cx="71707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p>
            <a:pPr defTabSz="449263">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lang="fr-BE" sz="2400" b="1">
                <a:solidFill>
                  <a:srgbClr val="000000"/>
                </a:solidFill>
                <a:latin typeface="Calibri" charset="0"/>
              </a:rPr>
              <a:t>I. General state of health</a:t>
            </a:r>
          </a:p>
        </p:txBody>
      </p:sp>
      <p:sp>
        <p:nvSpPr>
          <p:cNvPr id="13317" name="Rectangle 4"/>
          <p:cNvSpPr>
            <a:spLocks noChangeArrowheads="1"/>
          </p:cNvSpPr>
          <p:nvPr/>
        </p:nvSpPr>
        <p:spPr bwMode="auto">
          <a:xfrm>
            <a:off x="1049338" y="1992313"/>
            <a:ext cx="7170737"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p>
            <a:pPr marL="457200" indent="-455613" defTabSz="449263">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lang="fr-BE" sz="2400">
                <a:solidFill>
                  <a:srgbClr val="4E936D"/>
                </a:solidFill>
                <a:latin typeface="Calibri" charset="0"/>
              </a:rPr>
              <a:t>Public social housing</a:t>
            </a:r>
          </a:p>
          <a:p>
            <a:pPr marL="457200"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200">
                <a:solidFill>
                  <a:srgbClr val="8B8B8B"/>
                </a:solidFill>
                <a:latin typeface="Calibri" charset="0"/>
              </a:rPr>
              <a:t>Main causes of the shortage</a:t>
            </a:r>
          </a:p>
          <a:p>
            <a:pPr marL="914400" lvl="1"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200">
                <a:solidFill>
                  <a:srgbClr val="8B8B8B"/>
                </a:solidFill>
                <a:latin typeface="Calibri" charset="0"/>
              </a:rPr>
              <a:t>Administrative apathy: 43 months min. to realize a building project (town planning authorisations, mandatory consultations, public contracts...)</a:t>
            </a:r>
          </a:p>
          <a:p>
            <a:pPr marL="914400" lvl="1"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200">
                <a:solidFill>
                  <a:srgbClr val="8B8B8B"/>
                </a:solidFill>
                <a:latin typeface="Calibri" charset="0"/>
              </a:rPr>
              <a:t>Increasing scarcity of the land: The Region of Brussels is limited to the territory of its 19 communes</a:t>
            </a:r>
          </a:p>
          <a:p>
            <a:pPr marL="914400" lvl="1"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200">
                <a:solidFill>
                  <a:srgbClr val="8B8B8B"/>
                </a:solidFill>
                <a:latin typeface="Calibri" charset="0"/>
              </a:rPr>
              <a:t>Turnaround of tenants is low and even slowing down due to their impoverishment</a:t>
            </a:r>
          </a:p>
          <a:p>
            <a:pPr marL="457200" indent="-455613" defTabSz="449263">
              <a:spcBef>
                <a:spcPts val="363"/>
              </a:spcBef>
              <a:tabLst>
                <a:tab pos="723900" algn="l"/>
                <a:tab pos="1447800" algn="l"/>
                <a:tab pos="2171700" algn="l"/>
                <a:tab pos="2895600" algn="l"/>
                <a:tab pos="3619500" algn="l"/>
                <a:tab pos="4343400" algn="l"/>
                <a:tab pos="5067300" algn="l"/>
                <a:tab pos="5791200" algn="l"/>
                <a:tab pos="6515100" algn="l"/>
              </a:tabLst>
            </a:pPr>
            <a:endParaRPr lang="fr-BE" sz="2400">
              <a:solidFill>
                <a:srgbClr val="4E936D"/>
              </a:solidFill>
              <a:latin typeface="Calibri" charset="0"/>
            </a:endParaRPr>
          </a:p>
        </p:txBody>
      </p:sp>
      <p:sp>
        <p:nvSpPr>
          <p:cNvPr id="8" name="ZoneTexte 7"/>
          <p:cNvSpPr txBox="1"/>
          <p:nvPr/>
        </p:nvSpPr>
        <p:spPr>
          <a:xfrm>
            <a:off x="629092" y="162992"/>
            <a:ext cx="8261885" cy="145678"/>
          </a:xfrm>
          <a:prstGeom prst="rect">
            <a:avLst/>
          </a:prstGeom>
          <a:gradFill flip="none" rotWithShape="1">
            <a:gsLst>
              <a:gs pos="0">
                <a:srgbClr val="46946E">
                  <a:alpha val="60000"/>
                </a:srgbClr>
              </a:gs>
              <a:gs pos="100000">
                <a:srgbClr val="FFFFFF">
                  <a:alpha val="78000"/>
                </a:srgbClr>
              </a:gs>
            </a:gsLst>
            <a:lin ang="0" scaled="1"/>
            <a:tileRect/>
          </a:gradFill>
          <a:ln>
            <a:noFill/>
          </a:ln>
          <a:scene3d>
            <a:camera prst="orthographicFront">
              <a:rot lat="0" lon="300000" rev="0"/>
            </a:camera>
            <a:lightRig rig="threePt" dir="t"/>
          </a:scene3d>
        </p:spPr>
        <p:style>
          <a:lnRef idx="1">
            <a:schemeClr val="accent3"/>
          </a:lnRef>
          <a:fillRef idx="3">
            <a:schemeClr val="accent3"/>
          </a:fillRef>
          <a:effectRef idx="2">
            <a:schemeClr val="accent3"/>
          </a:effectRef>
          <a:fontRef idx="minor">
            <a:schemeClr val="lt1"/>
          </a:fontRef>
        </p:style>
        <p:txBody>
          <a:bodyPr>
            <a:spAutoFit/>
          </a:bodyPr>
          <a:lstStyle/>
          <a:p>
            <a:pPr defTabSz="457200" fontAlgn="auto">
              <a:spcBef>
                <a:spcPts val="0"/>
              </a:spcBef>
              <a:spcAft>
                <a:spcPts val="0"/>
              </a:spcAft>
              <a:defRPr/>
            </a:pPr>
            <a:endParaRPr lang="fr-FR" dirty="0">
              <a:solidFill>
                <a:srgbClr val="FFFFFF"/>
              </a:solidFill>
            </a:endParaRPr>
          </a:p>
        </p:txBody>
      </p:sp>
      <p:pic>
        <p:nvPicPr>
          <p:cNvPr id="13319" name="Picture 7" descr="LG_Pantone330*137gene_lo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688013"/>
            <a:ext cx="16002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0152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306388" y="307975"/>
            <a:ext cx="7772400" cy="722313"/>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fr-FR" sz="3200" b="1" smtClean="0"/>
              <a:t>Stakes of housing in the Region of Brussels</a:t>
            </a:r>
          </a:p>
        </p:txBody>
      </p:sp>
      <p:sp>
        <p:nvSpPr>
          <p:cNvPr id="14339" name="AutoShape 2"/>
          <p:cNvSpPr>
            <a:spLocks noChangeAspect="1" noChangeArrowheads="1"/>
          </p:cNvSpPr>
          <p:nvPr/>
        </p:nvSpPr>
        <p:spPr bwMode="auto">
          <a:xfrm>
            <a:off x="306388" y="6118225"/>
            <a:ext cx="22415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hangingPunct="0">
              <a:lnSpc>
                <a:spcPct val="96000"/>
              </a:lnSpc>
              <a:buClr>
                <a:srgbClr val="000000"/>
              </a:buClr>
              <a:buSzPct val="100000"/>
              <a:buFont typeface="Times New Roman" charset="0"/>
              <a:buNone/>
            </a:pPr>
            <a:endParaRPr lang="fr-FR">
              <a:solidFill>
                <a:srgbClr val="000000"/>
              </a:solidFill>
            </a:endParaRPr>
          </a:p>
        </p:txBody>
      </p:sp>
      <p:sp>
        <p:nvSpPr>
          <p:cNvPr id="14340" name="Rectangle 3"/>
          <p:cNvSpPr>
            <a:spLocks noChangeArrowheads="1"/>
          </p:cNvSpPr>
          <p:nvPr/>
        </p:nvSpPr>
        <p:spPr bwMode="auto">
          <a:xfrm>
            <a:off x="1049338" y="1376363"/>
            <a:ext cx="71707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p>
            <a:pPr defTabSz="449263">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lang="fr-BE" sz="2400" b="1">
                <a:solidFill>
                  <a:srgbClr val="000000"/>
                </a:solidFill>
                <a:latin typeface="Calibri" charset="0"/>
              </a:rPr>
              <a:t>II. Perspectives</a:t>
            </a:r>
          </a:p>
        </p:txBody>
      </p:sp>
      <p:sp>
        <p:nvSpPr>
          <p:cNvPr id="14341" name="Rectangle 4"/>
          <p:cNvSpPr>
            <a:spLocks noChangeArrowheads="1"/>
          </p:cNvSpPr>
          <p:nvPr/>
        </p:nvSpPr>
        <p:spPr bwMode="auto">
          <a:xfrm>
            <a:off x="1049338" y="1992313"/>
            <a:ext cx="7170737"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p>
            <a:pPr marL="457200" indent="-455613" defTabSz="449263">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lang="fr-BE" sz="2400">
                <a:solidFill>
                  <a:srgbClr val="4E936D"/>
                </a:solidFill>
                <a:latin typeface="Calibri" charset="0"/>
              </a:rPr>
              <a:t>Government's priorities: creation and refurbishment</a:t>
            </a:r>
          </a:p>
          <a:p>
            <a:pPr marL="457200" indent="-455613" defTabSz="449263">
              <a:spcBef>
                <a:spcPts val="363"/>
              </a:spcBef>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lang="fr-BE" sz="2000" b="1">
                <a:solidFill>
                  <a:srgbClr val="8B8B8B"/>
                </a:solidFill>
                <a:latin typeface="Calibri" charset="0"/>
              </a:rPr>
              <a:t>For social housing</a:t>
            </a:r>
          </a:p>
          <a:p>
            <a:pPr marL="457200"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Target: 15% of public dwellings (to be determined)</a:t>
            </a:r>
          </a:p>
          <a:p>
            <a:pPr marL="914400" lvl="1"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Hence creation of 35.000 dwellings in  10 years</a:t>
            </a:r>
          </a:p>
          <a:p>
            <a:pPr marL="457200"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Allocate them primarily to households with limited income</a:t>
            </a:r>
          </a:p>
          <a:p>
            <a:pPr marL="914400" lvl="1"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40% low -, 40% precarious -, 15% average income</a:t>
            </a:r>
          </a:p>
          <a:p>
            <a:pPr marL="457200"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Speed up the rotation: 9 years leases as from January 2013</a:t>
            </a:r>
          </a:p>
          <a:p>
            <a:pPr marL="457200"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Put the accent on refurbishing the existing dwellings</a:t>
            </a:r>
          </a:p>
          <a:p>
            <a:pPr marL="914400" lvl="1"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'Low energy' norm (75 millions euros in 2012)</a:t>
            </a:r>
          </a:p>
          <a:p>
            <a:pPr marL="457200" indent="-455613" defTabSz="449263">
              <a:spcBef>
                <a:spcPts val="363"/>
              </a:spcBef>
              <a:tabLst>
                <a:tab pos="723900" algn="l"/>
                <a:tab pos="1447800" algn="l"/>
                <a:tab pos="2171700" algn="l"/>
                <a:tab pos="2895600" algn="l"/>
                <a:tab pos="3619500" algn="l"/>
                <a:tab pos="4343400" algn="l"/>
                <a:tab pos="5067300" algn="l"/>
                <a:tab pos="5791200" algn="l"/>
                <a:tab pos="6515100" algn="l"/>
              </a:tabLst>
            </a:pPr>
            <a:r>
              <a:rPr lang="fr-BE" sz="2000" b="1">
                <a:solidFill>
                  <a:srgbClr val="8B8B8B"/>
                </a:solidFill>
                <a:latin typeface="Calibri" charset="0"/>
              </a:rPr>
              <a:t>For conventioned housing</a:t>
            </a:r>
          </a:p>
          <a:p>
            <a:pPr marL="457200"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Support to the AIS (social real estate agencies): 23 AIS for  3.000 dwellings in 10 ans  </a:t>
            </a:r>
          </a:p>
          <a:p>
            <a:pPr marL="457200" indent="-455613" defTabSz="449263">
              <a:spcBef>
                <a:spcPts val="363"/>
              </a:spcBef>
              <a:tabLst>
                <a:tab pos="723900" algn="l"/>
                <a:tab pos="1447800" algn="l"/>
                <a:tab pos="2171700" algn="l"/>
                <a:tab pos="2895600" algn="l"/>
                <a:tab pos="3619500" algn="l"/>
                <a:tab pos="4343400" algn="l"/>
                <a:tab pos="5067300" algn="l"/>
                <a:tab pos="5791200" algn="l"/>
                <a:tab pos="6515100" algn="l"/>
              </a:tabLst>
            </a:pPr>
            <a:endParaRPr lang="fr-BE" sz="2400">
              <a:solidFill>
                <a:srgbClr val="4E936D"/>
              </a:solidFill>
              <a:latin typeface="Calibri" charset="0"/>
            </a:endParaRPr>
          </a:p>
          <a:p>
            <a:pPr marL="457200" indent="-455613" defTabSz="449263">
              <a:spcBef>
                <a:spcPts val="363"/>
              </a:spcBef>
              <a:tabLst>
                <a:tab pos="723900" algn="l"/>
                <a:tab pos="1447800" algn="l"/>
                <a:tab pos="2171700" algn="l"/>
                <a:tab pos="2895600" algn="l"/>
                <a:tab pos="3619500" algn="l"/>
                <a:tab pos="4343400" algn="l"/>
                <a:tab pos="5067300" algn="l"/>
                <a:tab pos="5791200" algn="l"/>
                <a:tab pos="6515100" algn="l"/>
              </a:tabLst>
            </a:pPr>
            <a:endParaRPr lang="fr-BE" sz="2400">
              <a:solidFill>
                <a:srgbClr val="000000"/>
              </a:solidFill>
              <a:latin typeface="Calibri" charset="0"/>
            </a:endParaRPr>
          </a:p>
        </p:txBody>
      </p:sp>
      <p:sp>
        <p:nvSpPr>
          <p:cNvPr id="8" name="ZoneTexte 7"/>
          <p:cNvSpPr txBox="1"/>
          <p:nvPr/>
        </p:nvSpPr>
        <p:spPr>
          <a:xfrm>
            <a:off x="629092" y="162992"/>
            <a:ext cx="8261885" cy="145678"/>
          </a:xfrm>
          <a:prstGeom prst="rect">
            <a:avLst/>
          </a:prstGeom>
          <a:gradFill flip="none" rotWithShape="1">
            <a:gsLst>
              <a:gs pos="0">
                <a:srgbClr val="46946E">
                  <a:alpha val="60000"/>
                </a:srgbClr>
              </a:gs>
              <a:gs pos="100000">
                <a:srgbClr val="FFFFFF">
                  <a:alpha val="78000"/>
                </a:srgbClr>
              </a:gs>
            </a:gsLst>
            <a:lin ang="0" scaled="1"/>
            <a:tileRect/>
          </a:gradFill>
          <a:ln>
            <a:noFill/>
          </a:ln>
          <a:scene3d>
            <a:camera prst="orthographicFront">
              <a:rot lat="0" lon="300000" rev="0"/>
            </a:camera>
            <a:lightRig rig="threePt" dir="t"/>
          </a:scene3d>
        </p:spPr>
        <p:style>
          <a:lnRef idx="1">
            <a:schemeClr val="accent3"/>
          </a:lnRef>
          <a:fillRef idx="3">
            <a:schemeClr val="accent3"/>
          </a:fillRef>
          <a:effectRef idx="2">
            <a:schemeClr val="accent3"/>
          </a:effectRef>
          <a:fontRef idx="minor">
            <a:schemeClr val="lt1"/>
          </a:fontRef>
        </p:style>
        <p:txBody>
          <a:bodyPr>
            <a:spAutoFit/>
          </a:bodyPr>
          <a:lstStyle/>
          <a:p>
            <a:pPr defTabSz="457200" fontAlgn="auto">
              <a:spcBef>
                <a:spcPts val="0"/>
              </a:spcBef>
              <a:spcAft>
                <a:spcPts val="0"/>
              </a:spcAft>
              <a:defRPr/>
            </a:pPr>
            <a:endParaRPr lang="fr-FR" dirty="0">
              <a:solidFill>
                <a:srgbClr val="FFFFFF"/>
              </a:solidFill>
            </a:endParaRPr>
          </a:p>
        </p:txBody>
      </p:sp>
    </p:spTree>
    <p:extLst>
      <p:ext uri="{BB962C8B-B14F-4D97-AF65-F5344CB8AC3E}">
        <p14:creationId xmlns:p14="http://schemas.microsoft.com/office/powerpoint/2010/main" val="9480023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306388" y="307975"/>
            <a:ext cx="7772400" cy="722313"/>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fr-FR" sz="3200" b="1" smtClean="0"/>
              <a:t>Stakes of housing in the Region of Brussels</a:t>
            </a:r>
          </a:p>
        </p:txBody>
      </p:sp>
      <p:sp>
        <p:nvSpPr>
          <p:cNvPr id="15363" name="AutoShape 2"/>
          <p:cNvSpPr>
            <a:spLocks noChangeAspect="1" noChangeArrowheads="1"/>
          </p:cNvSpPr>
          <p:nvPr/>
        </p:nvSpPr>
        <p:spPr bwMode="auto">
          <a:xfrm>
            <a:off x="306388" y="6118225"/>
            <a:ext cx="22415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hangingPunct="0">
              <a:lnSpc>
                <a:spcPct val="96000"/>
              </a:lnSpc>
              <a:buClr>
                <a:srgbClr val="000000"/>
              </a:buClr>
              <a:buSzPct val="100000"/>
              <a:buFont typeface="Times New Roman" charset="0"/>
              <a:buNone/>
            </a:pPr>
            <a:endParaRPr lang="fr-FR">
              <a:solidFill>
                <a:srgbClr val="000000"/>
              </a:solidFill>
            </a:endParaRPr>
          </a:p>
        </p:txBody>
      </p:sp>
      <p:sp>
        <p:nvSpPr>
          <p:cNvPr id="15364" name="Rectangle 3"/>
          <p:cNvSpPr>
            <a:spLocks noChangeArrowheads="1"/>
          </p:cNvSpPr>
          <p:nvPr/>
        </p:nvSpPr>
        <p:spPr bwMode="auto">
          <a:xfrm>
            <a:off x="1049338" y="1376363"/>
            <a:ext cx="71707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p>
            <a:pPr defTabSz="449263">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lang="fr-BE" sz="2400" b="1">
                <a:solidFill>
                  <a:srgbClr val="000000"/>
                </a:solidFill>
                <a:latin typeface="Calibri" charset="0"/>
              </a:rPr>
              <a:t>II. Perspectives</a:t>
            </a:r>
          </a:p>
        </p:txBody>
      </p:sp>
      <p:sp>
        <p:nvSpPr>
          <p:cNvPr id="15365" name="Rectangle 4"/>
          <p:cNvSpPr>
            <a:spLocks noChangeArrowheads="1"/>
          </p:cNvSpPr>
          <p:nvPr/>
        </p:nvSpPr>
        <p:spPr bwMode="auto">
          <a:xfrm>
            <a:off x="1049338" y="1992313"/>
            <a:ext cx="7170737"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p>
            <a:pPr marL="457200" indent="-455613" defTabSz="449263">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lang="fr-BE" sz="2000" b="1">
                <a:solidFill>
                  <a:srgbClr val="8B8B8B"/>
                </a:solidFill>
                <a:latin typeface="Calibri" charset="0"/>
              </a:rPr>
              <a:t>For private rental leases: control of rents and rental charges</a:t>
            </a:r>
            <a:endParaRPr lang="fr-BE" sz="2400">
              <a:solidFill>
                <a:srgbClr val="4E936D"/>
              </a:solidFill>
              <a:latin typeface="Calibri" charset="0"/>
            </a:endParaRPr>
          </a:p>
          <a:p>
            <a:pPr marL="457200"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To regulate the market of private leases </a:t>
            </a:r>
          </a:p>
          <a:p>
            <a:pPr marL="914400" lvl="1"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Setup a reference grid</a:t>
            </a:r>
          </a:p>
          <a:p>
            <a:pPr marL="914400" lvl="1"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That takes the energetic performance into consideration</a:t>
            </a:r>
          </a:p>
          <a:p>
            <a:pPr marL="457200"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To grant a housing benefit that does not stimulate a similar rise of the prices</a:t>
            </a:r>
          </a:p>
          <a:p>
            <a:pPr marL="914400" lvl="1"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As of today, there are only ADIL (Moving-Settling-Rent Allocation)  and benefit for tenants of non social public dwellings</a:t>
            </a:r>
          </a:p>
          <a:p>
            <a:pPr marL="914400" lvl="1"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Extend benefit to any low income tenants</a:t>
            </a:r>
          </a:p>
          <a:p>
            <a:pPr marL="457200"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To create joint committies that settle disputes on rent determination</a:t>
            </a:r>
          </a:p>
          <a:p>
            <a:pPr marL="457200" indent="-455613" defTabSz="449263">
              <a:spcBef>
                <a:spcPts val="363"/>
              </a:spcBef>
              <a:tabLst>
                <a:tab pos="723900" algn="l"/>
                <a:tab pos="1447800" algn="l"/>
                <a:tab pos="2171700" algn="l"/>
                <a:tab pos="2895600" algn="l"/>
                <a:tab pos="3619500" algn="l"/>
                <a:tab pos="4343400" algn="l"/>
                <a:tab pos="5067300" algn="l"/>
                <a:tab pos="5791200" algn="l"/>
                <a:tab pos="6515100" algn="l"/>
              </a:tabLst>
            </a:pPr>
            <a:endParaRPr lang="fr-BE" sz="2400">
              <a:solidFill>
                <a:srgbClr val="000000"/>
              </a:solidFill>
              <a:latin typeface="Calibri" charset="0"/>
            </a:endParaRPr>
          </a:p>
        </p:txBody>
      </p:sp>
      <p:sp>
        <p:nvSpPr>
          <p:cNvPr id="8" name="ZoneTexte 7"/>
          <p:cNvSpPr txBox="1"/>
          <p:nvPr/>
        </p:nvSpPr>
        <p:spPr>
          <a:xfrm>
            <a:off x="629092" y="162992"/>
            <a:ext cx="8261885" cy="145678"/>
          </a:xfrm>
          <a:prstGeom prst="rect">
            <a:avLst/>
          </a:prstGeom>
          <a:gradFill flip="none" rotWithShape="1">
            <a:gsLst>
              <a:gs pos="0">
                <a:srgbClr val="46946E">
                  <a:alpha val="60000"/>
                </a:srgbClr>
              </a:gs>
              <a:gs pos="100000">
                <a:srgbClr val="FFFFFF">
                  <a:alpha val="78000"/>
                </a:srgbClr>
              </a:gs>
            </a:gsLst>
            <a:lin ang="0" scaled="1"/>
            <a:tileRect/>
          </a:gradFill>
          <a:ln>
            <a:noFill/>
          </a:ln>
          <a:scene3d>
            <a:camera prst="orthographicFront">
              <a:rot lat="0" lon="300000" rev="0"/>
            </a:camera>
            <a:lightRig rig="threePt" dir="t"/>
          </a:scene3d>
        </p:spPr>
        <p:style>
          <a:lnRef idx="1">
            <a:schemeClr val="accent3"/>
          </a:lnRef>
          <a:fillRef idx="3">
            <a:schemeClr val="accent3"/>
          </a:fillRef>
          <a:effectRef idx="2">
            <a:schemeClr val="accent3"/>
          </a:effectRef>
          <a:fontRef idx="minor">
            <a:schemeClr val="lt1"/>
          </a:fontRef>
        </p:style>
        <p:txBody>
          <a:bodyPr>
            <a:spAutoFit/>
          </a:bodyPr>
          <a:lstStyle/>
          <a:p>
            <a:pPr defTabSz="457200" fontAlgn="auto">
              <a:spcBef>
                <a:spcPts val="0"/>
              </a:spcBef>
              <a:spcAft>
                <a:spcPts val="0"/>
              </a:spcAft>
              <a:defRPr/>
            </a:pPr>
            <a:endParaRPr lang="fr-FR" dirty="0">
              <a:solidFill>
                <a:srgbClr val="FFFFFF"/>
              </a:solidFill>
            </a:endParaRPr>
          </a:p>
        </p:txBody>
      </p:sp>
    </p:spTree>
    <p:extLst>
      <p:ext uri="{BB962C8B-B14F-4D97-AF65-F5344CB8AC3E}">
        <p14:creationId xmlns:p14="http://schemas.microsoft.com/office/powerpoint/2010/main" val="21744594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306388" y="307975"/>
            <a:ext cx="7772400" cy="722313"/>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fr-FR" sz="3200" b="1" smtClean="0"/>
              <a:t>Stakes of housing in the Region of Brussels</a:t>
            </a:r>
          </a:p>
        </p:txBody>
      </p:sp>
      <p:sp>
        <p:nvSpPr>
          <p:cNvPr id="16387" name="AutoShape 2"/>
          <p:cNvSpPr>
            <a:spLocks noChangeAspect="1" noChangeArrowheads="1"/>
          </p:cNvSpPr>
          <p:nvPr/>
        </p:nvSpPr>
        <p:spPr bwMode="auto">
          <a:xfrm>
            <a:off x="306388" y="6118225"/>
            <a:ext cx="22415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hangingPunct="0">
              <a:lnSpc>
                <a:spcPct val="96000"/>
              </a:lnSpc>
              <a:buClr>
                <a:srgbClr val="000000"/>
              </a:buClr>
              <a:buSzPct val="100000"/>
              <a:buFont typeface="Times New Roman" charset="0"/>
              <a:buNone/>
            </a:pPr>
            <a:endParaRPr lang="fr-FR">
              <a:solidFill>
                <a:srgbClr val="000000"/>
              </a:solidFill>
            </a:endParaRPr>
          </a:p>
        </p:txBody>
      </p:sp>
      <p:sp>
        <p:nvSpPr>
          <p:cNvPr id="16388" name="Rectangle 3"/>
          <p:cNvSpPr>
            <a:spLocks noChangeArrowheads="1"/>
          </p:cNvSpPr>
          <p:nvPr/>
        </p:nvSpPr>
        <p:spPr bwMode="auto">
          <a:xfrm>
            <a:off x="1049338" y="1376363"/>
            <a:ext cx="71707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p>
            <a:pPr defTabSz="449263">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lang="fr-BE" sz="2400" b="1">
                <a:solidFill>
                  <a:srgbClr val="000000"/>
                </a:solidFill>
                <a:latin typeface="Calibri" charset="0"/>
              </a:rPr>
              <a:t>II. Perspectives</a:t>
            </a:r>
          </a:p>
        </p:txBody>
      </p:sp>
      <p:sp>
        <p:nvSpPr>
          <p:cNvPr id="16389" name="Rectangle 4"/>
          <p:cNvSpPr>
            <a:spLocks noChangeArrowheads="1"/>
          </p:cNvSpPr>
          <p:nvPr/>
        </p:nvSpPr>
        <p:spPr bwMode="auto">
          <a:xfrm>
            <a:off x="1049338" y="1992313"/>
            <a:ext cx="7170737"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p>
            <a:pPr marL="457200" indent="-455613" defTabSz="449263">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lang="fr-BE" sz="2400">
                <a:solidFill>
                  <a:srgbClr val="4E936D"/>
                </a:solidFill>
                <a:latin typeface="Calibri" charset="0"/>
              </a:rPr>
              <a:t>Fight against unoccupied dwellings</a:t>
            </a:r>
          </a:p>
          <a:p>
            <a:pPr marL="457200" indent="-455613" defTabSz="449263">
              <a:spcBef>
                <a:spcPts val="363"/>
              </a:spcBef>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30.000 empty dwellings (frequently above stores)</a:t>
            </a:r>
          </a:p>
          <a:p>
            <a:pPr marL="457200"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200">
                <a:solidFill>
                  <a:srgbClr val="8B8B8B"/>
                </a:solidFill>
                <a:latin typeface="Calibri" charset="0"/>
              </a:rPr>
              <a:t>Communal and regional taxes on empty dwellings</a:t>
            </a:r>
          </a:p>
          <a:p>
            <a:pPr marL="914400" lvl="1"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Regional administration in place since 2012</a:t>
            </a:r>
          </a:p>
          <a:p>
            <a:pPr marL="457200"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200">
                <a:solidFill>
                  <a:srgbClr val="8B8B8B"/>
                </a:solidFill>
                <a:latin typeface="Calibri" charset="0"/>
              </a:rPr>
              <a:t>Right of public management</a:t>
            </a:r>
          </a:p>
          <a:p>
            <a:pPr marL="914400" lvl="1"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Extended to social housing companies</a:t>
            </a:r>
          </a:p>
          <a:p>
            <a:pPr marL="457200"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 Requisition of buildings</a:t>
            </a:r>
            <a:r>
              <a:rPr lang="fr-BE" sz="2200">
                <a:solidFill>
                  <a:srgbClr val="8B8B8B"/>
                </a:solidFill>
                <a:latin typeface="Calibri" charset="0"/>
              </a:rPr>
              <a:t> (unapplied so far</a:t>
            </a:r>
            <a:r>
              <a:rPr lang="fr-BE" sz="2000">
                <a:solidFill>
                  <a:srgbClr val="8B8B8B"/>
                </a:solidFill>
                <a:latin typeface="Calibri" charset="0"/>
              </a:rPr>
              <a:t>)</a:t>
            </a:r>
          </a:p>
          <a:p>
            <a:pPr marL="457200"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200">
                <a:solidFill>
                  <a:srgbClr val="8B8B8B"/>
                </a:solidFill>
                <a:latin typeface="Calibri" charset="0"/>
              </a:rPr>
              <a:t>Free spaces above stores</a:t>
            </a:r>
          </a:p>
          <a:p>
            <a:pPr marL="457200"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200">
                <a:solidFill>
                  <a:srgbClr val="8B8B8B"/>
                </a:solidFill>
                <a:latin typeface="Calibri" charset="0"/>
              </a:rPr>
              <a:t>Precarious occupation conventions</a:t>
            </a:r>
          </a:p>
          <a:p>
            <a:pPr marL="914400" lvl="1"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From now on for social housing companies</a:t>
            </a:r>
          </a:p>
          <a:p>
            <a:pPr marL="914400" lvl="1"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2.120 empty social dwellings in 2010 (half of them for works)</a:t>
            </a:r>
          </a:p>
          <a:p>
            <a:pPr marL="457200" indent="-455613" defTabSz="449263">
              <a:spcBef>
                <a:spcPts val="363"/>
              </a:spcBef>
              <a:tabLst>
                <a:tab pos="723900" algn="l"/>
                <a:tab pos="1447800" algn="l"/>
                <a:tab pos="2171700" algn="l"/>
                <a:tab pos="2895600" algn="l"/>
                <a:tab pos="3619500" algn="l"/>
                <a:tab pos="4343400" algn="l"/>
                <a:tab pos="5067300" algn="l"/>
                <a:tab pos="5791200" algn="l"/>
                <a:tab pos="6515100" algn="l"/>
              </a:tabLst>
            </a:pPr>
            <a:endParaRPr lang="fr-BE" sz="2200">
              <a:solidFill>
                <a:srgbClr val="8B8B8B"/>
              </a:solidFill>
              <a:latin typeface="Calibri" charset="0"/>
            </a:endParaRPr>
          </a:p>
          <a:p>
            <a:pPr marL="457200" indent="-455613" defTabSz="449263">
              <a:spcBef>
                <a:spcPts val="363"/>
              </a:spcBef>
              <a:tabLst>
                <a:tab pos="723900" algn="l"/>
                <a:tab pos="1447800" algn="l"/>
                <a:tab pos="2171700" algn="l"/>
                <a:tab pos="2895600" algn="l"/>
                <a:tab pos="3619500" algn="l"/>
                <a:tab pos="4343400" algn="l"/>
                <a:tab pos="5067300" algn="l"/>
                <a:tab pos="5791200" algn="l"/>
                <a:tab pos="6515100" algn="l"/>
              </a:tabLst>
            </a:pPr>
            <a:endParaRPr lang="fr-BE" sz="2400">
              <a:solidFill>
                <a:srgbClr val="000000"/>
              </a:solidFill>
              <a:latin typeface="Calibri" charset="0"/>
            </a:endParaRPr>
          </a:p>
        </p:txBody>
      </p:sp>
      <p:sp>
        <p:nvSpPr>
          <p:cNvPr id="8" name="ZoneTexte 7"/>
          <p:cNvSpPr txBox="1"/>
          <p:nvPr/>
        </p:nvSpPr>
        <p:spPr>
          <a:xfrm>
            <a:off x="629092" y="162992"/>
            <a:ext cx="8261885" cy="145678"/>
          </a:xfrm>
          <a:prstGeom prst="rect">
            <a:avLst/>
          </a:prstGeom>
          <a:gradFill flip="none" rotWithShape="1">
            <a:gsLst>
              <a:gs pos="0">
                <a:srgbClr val="46946E">
                  <a:alpha val="60000"/>
                </a:srgbClr>
              </a:gs>
              <a:gs pos="100000">
                <a:srgbClr val="FFFFFF">
                  <a:alpha val="78000"/>
                </a:srgbClr>
              </a:gs>
            </a:gsLst>
            <a:lin ang="0" scaled="1"/>
            <a:tileRect/>
          </a:gradFill>
          <a:ln>
            <a:noFill/>
          </a:ln>
          <a:scene3d>
            <a:camera prst="orthographicFront">
              <a:rot lat="0" lon="300000" rev="0"/>
            </a:camera>
            <a:lightRig rig="threePt" dir="t"/>
          </a:scene3d>
        </p:spPr>
        <p:style>
          <a:lnRef idx="1">
            <a:schemeClr val="accent3"/>
          </a:lnRef>
          <a:fillRef idx="3">
            <a:schemeClr val="accent3"/>
          </a:fillRef>
          <a:effectRef idx="2">
            <a:schemeClr val="accent3"/>
          </a:effectRef>
          <a:fontRef idx="minor">
            <a:schemeClr val="lt1"/>
          </a:fontRef>
        </p:style>
        <p:txBody>
          <a:bodyPr>
            <a:spAutoFit/>
          </a:bodyPr>
          <a:lstStyle/>
          <a:p>
            <a:pPr defTabSz="457200" fontAlgn="auto">
              <a:spcBef>
                <a:spcPts val="0"/>
              </a:spcBef>
              <a:spcAft>
                <a:spcPts val="0"/>
              </a:spcAft>
              <a:defRPr/>
            </a:pPr>
            <a:endParaRPr lang="fr-FR" dirty="0">
              <a:solidFill>
                <a:srgbClr val="FFFFFF"/>
              </a:solidFill>
            </a:endParaRPr>
          </a:p>
        </p:txBody>
      </p:sp>
    </p:spTree>
    <p:extLst>
      <p:ext uri="{BB962C8B-B14F-4D97-AF65-F5344CB8AC3E}">
        <p14:creationId xmlns:p14="http://schemas.microsoft.com/office/powerpoint/2010/main" val="39246240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306388" y="307975"/>
            <a:ext cx="7772400" cy="722313"/>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fr-FR" sz="3200" b="1" smtClean="0"/>
              <a:t>Stakes of housing in the Region of Brussels</a:t>
            </a:r>
          </a:p>
        </p:txBody>
      </p:sp>
      <p:sp>
        <p:nvSpPr>
          <p:cNvPr id="17411" name="AutoShape 2"/>
          <p:cNvSpPr>
            <a:spLocks noChangeAspect="1" noChangeArrowheads="1"/>
          </p:cNvSpPr>
          <p:nvPr/>
        </p:nvSpPr>
        <p:spPr bwMode="auto">
          <a:xfrm>
            <a:off x="306388" y="6118225"/>
            <a:ext cx="22415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hangingPunct="0">
              <a:lnSpc>
                <a:spcPct val="96000"/>
              </a:lnSpc>
              <a:buClr>
                <a:srgbClr val="000000"/>
              </a:buClr>
              <a:buSzPct val="100000"/>
              <a:buFont typeface="Times New Roman" charset="0"/>
              <a:buNone/>
            </a:pPr>
            <a:endParaRPr lang="fr-FR">
              <a:solidFill>
                <a:srgbClr val="000000"/>
              </a:solidFill>
            </a:endParaRPr>
          </a:p>
        </p:txBody>
      </p:sp>
      <p:sp>
        <p:nvSpPr>
          <p:cNvPr id="17412" name="Rectangle 3"/>
          <p:cNvSpPr>
            <a:spLocks noChangeArrowheads="1"/>
          </p:cNvSpPr>
          <p:nvPr/>
        </p:nvSpPr>
        <p:spPr bwMode="auto">
          <a:xfrm>
            <a:off x="1049338" y="1376363"/>
            <a:ext cx="71707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p>
            <a:pPr defTabSz="449263">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lang="fr-BE" sz="2400" b="1">
                <a:solidFill>
                  <a:srgbClr val="000000"/>
                </a:solidFill>
                <a:latin typeface="Calibri" charset="0"/>
              </a:rPr>
              <a:t>II. Perspectives</a:t>
            </a:r>
          </a:p>
        </p:txBody>
      </p:sp>
      <p:sp>
        <p:nvSpPr>
          <p:cNvPr id="17413" name="Rectangle 4"/>
          <p:cNvSpPr>
            <a:spLocks noChangeArrowheads="1"/>
          </p:cNvSpPr>
          <p:nvPr/>
        </p:nvSpPr>
        <p:spPr bwMode="auto">
          <a:xfrm>
            <a:off x="1049338" y="1992313"/>
            <a:ext cx="71707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p>
            <a:pPr defTabSz="449263">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lang="fr-BE" sz="2400">
                <a:solidFill>
                  <a:srgbClr val="4E936D"/>
                </a:solidFill>
                <a:latin typeface="Calibri" charset="0"/>
              </a:rPr>
              <a:t>Reallocation of offices into dwellings</a:t>
            </a:r>
          </a:p>
        </p:txBody>
      </p:sp>
      <p:sp>
        <p:nvSpPr>
          <p:cNvPr id="17414" name="Rectangle 5"/>
          <p:cNvSpPr>
            <a:spLocks noChangeArrowheads="1"/>
          </p:cNvSpPr>
          <p:nvPr/>
        </p:nvSpPr>
        <p:spPr bwMode="auto">
          <a:xfrm>
            <a:off x="1049338" y="2452688"/>
            <a:ext cx="7278687"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457200" indent="-455613" defTabSz="449263">
              <a:spcBef>
                <a:spcPts val="363"/>
              </a:spcBef>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Lst>
            </a:pPr>
            <a:r>
              <a:rPr lang="fr-BE" sz="2200">
                <a:solidFill>
                  <a:srgbClr val="8B8B8B"/>
                </a:solidFill>
                <a:latin typeface="Calibri" charset="0"/>
              </a:rPr>
              <a:t>2 millions unoccupied square meters</a:t>
            </a:r>
          </a:p>
          <a:p>
            <a:pPr marL="457200"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fr-BE" sz="2200">
                <a:solidFill>
                  <a:srgbClr val="8B8B8B"/>
                </a:solidFill>
                <a:latin typeface="Calibri" charset="0"/>
              </a:rPr>
              <a:t>Request for proposal and subsidisation of start-up costs</a:t>
            </a:r>
          </a:p>
          <a:p>
            <a:pPr marL="914400" lvl="1"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fr-BE" sz="2200">
                <a:solidFill>
                  <a:srgbClr val="8B8B8B"/>
                </a:solidFill>
                <a:latin typeface="Calibri" charset="0"/>
              </a:rPr>
              <a:t>Feasibility study, request for planning permission </a:t>
            </a:r>
          </a:p>
          <a:p>
            <a:pPr marL="457200"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fr-BE" sz="2200">
                <a:solidFill>
                  <a:srgbClr val="8B8B8B"/>
                </a:solidFill>
                <a:latin typeface="Calibri" charset="0"/>
              </a:rPr>
              <a:t>On volontary basis before</a:t>
            </a:r>
          </a:p>
          <a:p>
            <a:pPr marL="457200" indent="-455613" defTabSz="449263">
              <a:spcBef>
                <a:spcPts val="363"/>
              </a:spcBef>
              <a:buClr>
                <a:srgbClr val="000000"/>
              </a:buClr>
              <a:buSzPct val="100000"/>
              <a:buFont typeface="Arial" charset="0"/>
              <a:buNone/>
              <a:tabLst>
                <a:tab pos="723900" algn="l"/>
                <a:tab pos="1447800" algn="l"/>
                <a:tab pos="2171700" algn="l"/>
                <a:tab pos="2895600" algn="l"/>
                <a:tab pos="3619500" algn="l"/>
                <a:tab pos="4343400" algn="l"/>
                <a:tab pos="5067300" algn="l"/>
                <a:tab pos="5791200" algn="l"/>
                <a:tab pos="6515100" algn="l"/>
                <a:tab pos="7239000" algn="l"/>
              </a:tabLst>
            </a:pPr>
            <a:r>
              <a:rPr lang="fr-BE" sz="2200">
                <a:solidFill>
                  <a:srgbClr val="8B8B8B"/>
                </a:solidFill>
                <a:latin typeface="Calibri" charset="0"/>
              </a:rPr>
              <a:t>	more coercive measures? </a:t>
            </a:r>
          </a:p>
        </p:txBody>
      </p:sp>
      <p:sp>
        <p:nvSpPr>
          <p:cNvPr id="8" name="ZoneTexte 7"/>
          <p:cNvSpPr txBox="1"/>
          <p:nvPr/>
        </p:nvSpPr>
        <p:spPr>
          <a:xfrm>
            <a:off x="629092" y="162992"/>
            <a:ext cx="8261885" cy="145678"/>
          </a:xfrm>
          <a:prstGeom prst="rect">
            <a:avLst/>
          </a:prstGeom>
          <a:gradFill flip="none" rotWithShape="1">
            <a:gsLst>
              <a:gs pos="0">
                <a:srgbClr val="46946E">
                  <a:alpha val="60000"/>
                </a:srgbClr>
              </a:gs>
              <a:gs pos="100000">
                <a:srgbClr val="FFFFFF">
                  <a:alpha val="78000"/>
                </a:srgbClr>
              </a:gs>
            </a:gsLst>
            <a:lin ang="0" scaled="1"/>
            <a:tileRect/>
          </a:gradFill>
          <a:ln>
            <a:noFill/>
          </a:ln>
          <a:scene3d>
            <a:camera prst="orthographicFront">
              <a:rot lat="0" lon="300000" rev="0"/>
            </a:camera>
            <a:lightRig rig="threePt" dir="t"/>
          </a:scene3d>
        </p:spPr>
        <p:style>
          <a:lnRef idx="1">
            <a:schemeClr val="accent3"/>
          </a:lnRef>
          <a:fillRef idx="3">
            <a:schemeClr val="accent3"/>
          </a:fillRef>
          <a:effectRef idx="2">
            <a:schemeClr val="accent3"/>
          </a:effectRef>
          <a:fontRef idx="minor">
            <a:schemeClr val="lt1"/>
          </a:fontRef>
        </p:style>
        <p:txBody>
          <a:bodyPr>
            <a:spAutoFit/>
          </a:bodyPr>
          <a:lstStyle/>
          <a:p>
            <a:pPr defTabSz="457200" fontAlgn="auto">
              <a:spcBef>
                <a:spcPts val="0"/>
              </a:spcBef>
              <a:spcAft>
                <a:spcPts val="0"/>
              </a:spcAft>
              <a:defRPr/>
            </a:pPr>
            <a:endParaRPr lang="fr-FR" dirty="0">
              <a:solidFill>
                <a:srgbClr val="FFFFFF"/>
              </a:solidFill>
            </a:endParaRPr>
          </a:p>
        </p:txBody>
      </p:sp>
      <p:pic>
        <p:nvPicPr>
          <p:cNvPr id="17416" name="Picture 8" descr="LG_Pantone330*137gene_lo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688013"/>
            <a:ext cx="16002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9" descr="Bureaux inoccupé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721100"/>
            <a:ext cx="38862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58461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306388" y="307975"/>
            <a:ext cx="7772400" cy="722313"/>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fr-FR" sz="3200" b="1" smtClean="0"/>
              <a:t>Stakes of housing in the Region of Brussels</a:t>
            </a:r>
          </a:p>
        </p:txBody>
      </p:sp>
      <p:sp>
        <p:nvSpPr>
          <p:cNvPr id="18435" name="AutoShape 2"/>
          <p:cNvSpPr>
            <a:spLocks noChangeAspect="1" noChangeArrowheads="1"/>
          </p:cNvSpPr>
          <p:nvPr/>
        </p:nvSpPr>
        <p:spPr bwMode="auto">
          <a:xfrm>
            <a:off x="306388" y="6118225"/>
            <a:ext cx="22415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hangingPunct="0">
              <a:lnSpc>
                <a:spcPct val="96000"/>
              </a:lnSpc>
              <a:buClr>
                <a:srgbClr val="000000"/>
              </a:buClr>
              <a:buSzPct val="100000"/>
              <a:buFont typeface="Times New Roman" charset="0"/>
              <a:buNone/>
            </a:pPr>
            <a:endParaRPr lang="fr-FR">
              <a:solidFill>
                <a:srgbClr val="000000"/>
              </a:solidFill>
            </a:endParaRPr>
          </a:p>
        </p:txBody>
      </p:sp>
      <p:sp>
        <p:nvSpPr>
          <p:cNvPr id="18436" name="Rectangle 3"/>
          <p:cNvSpPr>
            <a:spLocks noChangeArrowheads="1"/>
          </p:cNvSpPr>
          <p:nvPr/>
        </p:nvSpPr>
        <p:spPr bwMode="auto">
          <a:xfrm>
            <a:off x="1049338" y="1376363"/>
            <a:ext cx="71707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p>
            <a:pPr defTabSz="449263">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lang="fr-BE" sz="2400" b="1">
                <a:solidFill>
                  <a:srgbClr val="000000"/>
                </a:solidFill>
                <a:latin typeface="Calibri" charset="0"/>
              </a:rPr>
              <a:t>II. Perspectives</a:t>
            </a:r>
          </a:p>
        </p:txBody>
      </p:sp>
      <p:sp>
        <p:nvSpPr>
          <p:cNvPr id="18437" name="Rectangle 4"/>
          <p:cNvSpPr>
            <a:spLocks noChangeArrowheads="1"/>
          </p:cNvSpPr>
          <p:nvPr/>
        </p:nvSpPr>
        <p:spPr bwMode="auto">
          <a:xfrm>
            <a:off x="1049338" y="1992313"/>
            <a:ext cx="71707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p>
            <a:pPr defTabSz="449263">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lang="fr-BE" sz="2400">
                <a:solidFill>
                  <a:srgbClr val="4E936D"/>
                </a:solidFill>
                <a:latin typeface="Calibri" charset="0"/>
              </a:rPr>
              <a:t>New or alternate paths: from housing to « habitat »</a:t>
            </a:r>
            <a:endParaRPr lang="fr-BE" sz="2400">
              <a:solidFill>
                <a:srgbClr val="000000"/>
              </a:solidFill>
            </a:endParaRPr>
          </a:p>
        </p:txBody>
      </p:sp>
      <p:sp>
        <p:nvSpPr>
          <p:cNvPr id="18438" name="Rectangle 5"/>
          <p:cNvSpPr>
            <a:spLocks noChangeArrowheads="1"/>
          </p:cNvSpPr>
          <p:nvPr/>
        </p:nvSpPr>
        <p:spPr bwMode="auto">
          <a:xfrm>
            <a:off x="1049338" y="2452688"/>
            <a:ext cx="7637462" cy="341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457200"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200">
                <a:solidFill>
                  <a:srgbClr val="8B8B8B"/>
                </a:solidFill>
                <a:latin typeface="Calibri" charset="0"/>
              </a:rPr>
              <a:t>The Community Land Trust</a:t>
            </a:r>
          </a:p>
          <a:p>
            <a:pPr marL="914400" lvl="1"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Land ownership is separated from dwelling ownership</a:t>
            </a:r>
          </a:p>
          <a:p>
            <a:pPr marL="914400" lvl="1"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The land remains a collective property</a:t>
            </a:r>
          </a:p>
          <a:p>
            <a:pPr marL="914400" lvl="1"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As a result the cost of the dwelling is reduced</a:t>
            </a:r>
          </a:p>
          <a:p>
            <a:pPr marL="914400" lvl="1" indent="-455613" defTabSz="449263">
              <a:spcBef>
                <a:spcPts val="363"/>
              </a:spcBef>
              <a:buClr>
                <a:srgbClr val="000000"/>
              </a:buClr>
              <a:buSzPct val="100000"/>
              <a:buFont typeface="Arial" charset="0"/>
              <a:buNone/>
              <a:tabLst>
                <a:tab pos="723900" algn="l"/>
                <a:tab pos="1447800" algn="l"/>
                <a:tab pos="2171700" algn="l"/>
                <a:tab pos="2895600" algn="l"/>
                <a:tab pos="3619500" algn="l"/>
                <a:tab pos="4343400" algn="l"/>
                <a:tab pos="5067300" algn="l"/>
                <a:tab pos="5791200" algn="l"/>
                <a:tab pos="6515100" algn="l"/>
              </a:tabLst>
            </a:pPr>
            <a:endParaRPr lang="fr-BE" sz="2000">
              <a:solidFill>
                <a:srgbClr val="8B8B8B"/>
              </a:solidFill>
              <a:latin typeface="Calibri" charset="0"/>
            </a:endParaRPr>
          </a:p>
          <a:p>
            <a:pPr marL="457200"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200">
                <a:solidFill>
                  <a:srgbClr val="8B8B8B"/>
                </a:solidFill>
                <a:latin typeface="Calibri" charset="0"/>
              </a:rPr>
              <a:t>Promotion of diversified types of housing</a:t>
            </a:r>
          </a:p>
          <a:p>
            <a:pPr marL="914400" lvl="1"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Transgenerational or 'kangaroo'</a:t>
            </a:r>
          </a:p>
          <a:p>
            <a:pPr marL="914400" lvl="1"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Socially-cohesive housing (but individualization of the rights)</a:t>
            </a:r>
          </a:p>
          <a:p>
            <a:pPr marL="914400" lvl="1"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Recognition of mobile home, etc.</a:t>
            </a:r>
          </a:p>
        </p:txBody>
      </p:sp>
      <p:sp>
        <p:nvSpPr>
          <p:cNvPr id="8" name="ZoneTexte 7"/>
          <p:cNvSpPr txBox="1"/>
          <p:nvPr/>
        </p:nvSpPr>
        <p:spPr>
          <a:xfrm>
            <a:off x="629092" y="162992"/>
            <a:ext cx="8261885" cy="145678"/>
          </a:xfrm>
          <a:prstGeom prst="rect">
            <a:avLst/>
          </a:prstGeom>
          <a:gradFill flip="none" rotWithShape="1">
            <a:gsLst>
              <a:gs pos="0">
                <a:srgbClr val="46946E">
                  <a:alpha val="60000"/>
                </a:srgbClr>
              </a:gs>
              <a:gs pos="100000">
                <a:srgbClr val="FFFFFF">
                  <a:alpha val="78000"/>
                </a:srgbClr>
              </a:gs>
            </a:gsLst>
            <a:lin ang="0" scaled="1"/>
            <a:tileRect/>
          </a:gradFill>
          <a:ln>
            <a:noFill/>
          </a:ln>
          <a:scene3d>
            <a:camera prst="orthographicFront">
              <a:rot lat="0" lon="300000" rev="0"/>
            </a:camera>
            <a:lightRig rig="threePt" dir="t"/>
          </a:scene3d>
        </p:spPr>
        <p:style>
          <a:lnRef idx="1">
            <a:schemeClr val="accent3"/>
          </a:lnRef>
          <a:fillRef idx="3">
            <a:schemeClr val="accent3"/>
          </a:fillRef>
          <a:effectRef idx="2">
            <a:schemeClr val="accent3"/>
          </a:effectRef>
          <a:fontRef idx="minor">
            <a:schemeClr val="lt1"/>
          </a:fontRef>
        </p:style>
        <p:txBody>
          <a:bodyPr>
            <a:spAutoFit/>
          </a:bodyPr>
          <a:lstStyle/>
          <a:p>
            <a:pPr defTabSz="457200" fontAlgn="auto">
              <a:spcBef>
                <a:spcPts val="0"/>
              </a:spcBef>
              <a:spcAft>
                <a:spcPts val="0"/>
              </a:spcAft>
              <a:defRPr/>
            </a:pPr>
            <a:endParaRPr lang="fr-FR" dirty="0">
              <a:solidFill>
                <a:srgbClr val="FFFFFF"/>
              </a:solidFill>
            </a:endParaRPr>
          </a:p>
        </p:txBody>
      </p:sp>
    </p:spTree>
    <p:extLst>
      <p:ext uri="{BB962C8B-B14F-4D97-AF65-F5344CB8AC3E}">
        <p14:creationId xmlns:p14="http://schemas.microsoft.com/office/powerpoint/2010/main" val="11871127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457200" y="533400"/>
            <a:ext cx="7772400" cy="722313"/>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fr-FR" sz="3200" b="1" smtClean="0"/>
              <a:t>Stakes of housing in the Region of Brussels</a:t>
            </a:r>
          </a:p>
        </p:txBody>
      </p:sp>
      <p:sp>
        <p:nvSpPr>
          <p:cNvPr id="19459" name="AutoShape 2"/>
          <p:cNvSpPr>
            <a:spLocks noChangeAspect="1" noChangeArrowheads="1"/>
          </p:cNvSpPr>
          <p:nvPr/>
        </p:nvSpPr>
        <p:spPr bwMode="auto">
          <a:xfrm>
            <a:off x="306388" y="6118225"/>
            <a:ext cx="22415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hangingPunct="0">
              <a:lnSpc>
                <a:spcPct val="96000"/>
              </a:lnSpc>
              <a:buClr>
                <a:srgbClr val="000000"/>
              </a:buClr>
              <a:buSzPct val="100000"/>
              <a:buFont typeface="Times New Roman" charset="0"/>
              <a:buNone/>
            </a:pPr>
            <a:endParaRPr lang="fr-FR">
              <a:solidFill>
                <a:srgbClr val="000000"/>
              </a:solidFill>
            </a:endParaRPr>
          </a:p>
        </p:txBody>
      </p:sp>
      <p:sp>
        <p:nvSpPr>
          <p:cNvPr id="19460" name="Rectangle 3"/>
          <p:cNvSpPr>
            <a:spLocks noChangeArrowheads="1"/>
          </p:cNvSpPr>
          <p:nvPr/>
        </p:nvSpPr>
        <p:spPr bwMode="auto">
          <a:xfrm>
            <a:off x="1049338" y="1376363"/>
            <a:ext cx="71707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p>
            <a:pPr defTabSz="449263">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lang="fr-BE" sz="2400" b="1">
                <a:solidFill>
                  <a:srgbClr val="000000"/>
                </a:solidFill>
                <a:latin typeface="Calibri" charset="0"/>
              </a:rPr>
              <a:t>II. Conclusions</a:t>
            </a:r>
          </a:p>
        </p:txBody>
      </p:sp>
      <p:sp>
        <p:nvSpPr>
          <p:cNvPr id="19461" name="Rectangle 4"/>
          <p:cNvSpPr>
            <a:spLocks noChangeArrowheads="1"/>
          </p:cNvSpPr>
          <p:nvPr/>
        </p:nvSpPr>
        <p:spPr bwMode="auto">
          <a:xfrm>
            <a:off x="1049338" y="1992313"/>
            <a:ext cx="74326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p>
            <a:pPr defTabSz="449263">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Lst>
            </a:pPr>
            <a:r>
              <a:rPr lang="fr-BE" sz="2400">
                <a:solidFill>
                  <a:srgbClr val="4E936D"/>
                </a:solidFill>
                <a:latin typeface="Calibri" charset="0"/>
              </a:rPr>
              <a:t>With respect to the magnitude of the crisis, no single prevailing solution</a:t>
            </a:r>
          </a:p>
        </p:txBody>
      </p:sp>
      <p:sp>
        <p:nvSpPr>
          <p:cNvPr id="19462" name="Rectangle 5"/>
          <p:cNvSpPr>
            <a:spLocks noChangeArrowheads="1"/>
          </p:cNvSpPr>
          <p:nvPr/>
        </p:nvSpPr>
        <p:spPr bwMode="auto">
          <a:xfrm>
            <a:off x="1049338" y="3024188"/>
            <a:ext cx="7789862" cy="343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457200" indent="-455613" defTabSz="449263">
              <a:spcBef>
                <a:spcPts val="363"/>
              </a:spcBef>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lang="fr-BE" sz="2200">
                <a:solidFill>
                  <a:srgbClr val="8B8B8B"/>
                </a:solidFill>
                <a:latin typeface="Calibri" charset="0"/>
              </a:rPr>
              <a:t>Since the Region was created, Brussels has found itself in a seemingly hopeless race against the clock:</a:t>
            </a:r>
          </a:p>
          <a:p>
            <a:pPr marL="457200"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Rents raise faster than incomes</a:t>
            </a:r>
          </a:p>
          <a:p>
            <a:pPr marL="457200"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The population increases faster than the creation of affordable  dwellings</a:t>
            </a:r>
          </a:p>
          <a:p>
            <a:pPr marL="457200" indent="-455613" defTabSz="449263">
              <a:spcBef>
                <a:spcPts val="363"/>
              </a:spcBef>
              <a:tabLst>
                <a:tab pos="723900" algn="l"/>
                <a:tab pos="1447800" algn="l"/>
                <a:tab pos="2171700" algn="l"/>
                <a:tab pos="2895600" algn="l"/>
                <a:tab pos="3619500" algn="l"/>
                <a:tab pos="4343400" algn="l"/>
                <a:tab pos="5067300" algn="l"/>
                <a:tab pos="5791200" algn="l"/>
                <a:tab pos="6515100" algn="l"/>
              </a:tabLst>
            </a:pPr>
            <a:r>
              <a:rPr lang="fr-BE" sz="2200">
                <a:solidFill>
                  <a:srgbClr val="8B8B8B"/>
                </a:solidFill>
                <a:latin typeface="Calibri" charset="0"/>
              </a:rPr>
              <a:t>Any line of approach should be encouraged, :</a:t>
            </a:r>
          </a:p>
          <a:p>
            <a:pPr marL="457200"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To deal along with the themes of housing and homelessness</a:t>
            </a:r>
          </a:p>
          <a:p>
            <a:pPr marL="457200"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To take into account of the energetic dimension at all levels</a:t>
            </a:r>
          </a:p>
          <a:p>
            <a:pPr marL="457200"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To give priority to the poorest, yet ensuring a mixity. </a:t>
            </a:r>
          </a:p>
          <a:p>
            <a:pPr marL="457200" indent="-455613" defTabSz="449263">
              <a:spcBef>
                <a:spcPts val="363"/>
              </a:spcBef>
              <a:tabLst>
                <a:tab pos="723900" algn="l"/>
                <a:tab pos="1447800" algn="l"/>
                <a:tab pos="2171700" algn="l"/>
                <a:tab pos="2895600" algn="l"/>
                <a:tab pos="3619500" algn="l"/>
                <a:tab pos="4343400" algn="l"/>
                <a:tab pos="5067300" algn="l"/>
                <a:tab pos="5791200" algn="l"/>
                <a:tab pos="6515100" algn="l"/>
              </a:tabLst>
            </a:pPr>
            <a:endParaRPr lang="fr-BE" sz="2200">
              <a:solidFill>
                <a:srgbClr val="8B8B8B"/>
              </a:solidFill>
              <a:latin typeface="Calibri" charset="0"/>
            </a:endParaRPr>
          </a:p>
        </p:txBody>
      </p:sp>
      <p:sp>
        <p:nvSpPr>
          <p:cNvPr id="8" name="ZoneTexte 7"/>
          <p:cNvSpPr txBox="1"/>
          <p:nvPr/>
        </p:nvSpPr>
        <p:spPr>
          <a:xfrm>
            <a:off x="629092" y="162992"/>
            <a:ext cx="8261885" cy="145678"/>
          </a:xfrm>
          <a:prstGeom prst="rect">
            <a:avLst/>
          </a:prstGeom>
          <a:gradFill flip="none" rotWithShape="1">
            <a:gsLst>
              <a:gs pos="0">
                <a:srgbClr val="46946E">
                  <a:alpha val="60000"/>
                </a:srgbClr>
              </a:gs>
              <a:gs pos="100000">
                <a:srgbClr val="FFFFFF">
                  <a:alpha val="78000"/>
                </a:srgbClr>
              </a:gs>
            </a:gsLst>
            <a:lin ang="0" scaled="1"/>
            <a:tileRect/>
          </a:gradFill>
          <a:ln>
            <a:noFill/>
          </a:ln>
          <a:scene3d>
            <a:camera prst="orthographicFront">
              <a:rot lat="0" lon="300000" rev="0"/>
            </a:camera>
            <a:lightRig rig="threePt" dir="t"/>
          </a:scene3d>
        </p:spPr>
        <p:style>
          <a:lnRef idx="1">
            <a:schemeClr val="accent3"/>
          </a:lnRef>
          <a:fillRef idx="3">
            <a:schemeClr val="accent3"/>
          </a:fillRef>
          <a:effectRef idx="2">
            <a:schemeClr val="accent3"/>
          </a:effectRef>
          <a:fontRef idx="minor">
            <a:schemeClr val="lt1"/>
          </a:fontRef>
        </p:style>
        <p:txBody>
          <a:bodyPr>
            <a:spAutoFit/>
          </a:bodyPr>
          <a:lstStyle/>
          <a:p>
            <a:pPr defTabSz="457200" fontAlgn="auto">
              <a:spcBef>
                <a:spcPts val="0"/>
              </a:spcBef>
              <a:spcAft>
                <a:spcPts val="0"/>
              </a:spcAft>
              <a:defRPr/>
            </a:pPr>
            <a:endParaRPr lang="fr-FR" dirty="0">
              <a:solidFill>
                <a:srgbClr val="FFFFFF"/>
              </a:solidFill>
            </a:endParaRPr>
          </a:p>
        </p:txBody>
      </p:sp>
    </p:spTree>
    <p:extLst>
      <p:ext uri="{BB962C8B-B14F-4D97-AF65-F5344CB8AC3E}">
        <p14:creationId xmlns:p14="http://schemas.microsoft.com/office/powerpoint/2010/main" val="24646855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idx="4294967295"/>
          </p:nvPr>
        </p:nvSpPr>
        <p:spPr>
          <a:xfrm>
            <a:off x="457200" y="533400"/>
            <a:ext cx="7772400" cy="722313"/>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fr-FR" sz="3200" b="1" smtClean="0"/>
              <a:t>Stakes of housing in the Region of Brussels</a:t>
            </a:r>
          </a:p>
        </p:txBody>
      </p:sp>
      <p:sp>
        <p:nvSpPr>
          <p:cNvPr id="20483" name="AutoShape 2"/>
          <p:cNvSpPr>
            <a:spLocks noChangeAspect="1" noChangeArrowheads="1"/>
          </p:cNvSpPr>
          <p:nvPr/>
        </p:nvSpPr>
        <p:spPr bwMode="auto">
          <a:xfrm>
            <a:off x="306388" y="6118225"/>
            <a:ext cx="22415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hangingPunct="0">
              <a:lnSpc>
                <a:spcPct val="96000"/>
              </a:lnSpc>
              <a:buClr>
                <a:srgbClr val="000000"/>
              </a:buClr>
              <a:buSzPct val="100000"/>
              <a:buFont typeface="Times New Roman" charset="0"/>
              <a:buNone/>
            </a:pPr>
            <a:endParaRPr lang="fr-FR">
              <a:solidFill>
                <a:srgbClr val="000000"/>
              </a:solidFill>
            </a:endParaRPr>
          </a:p>
        </p:txBody>
      </p:sp>
      <p:sp>
        <p:nvSpPr>
          <p:cNvPr id="20484" name="Rectangle 3"/>
          <p:cNvSpPr>
            <a:spLocks noChangeArrowheads="1"/>
          </p:cNvSpPr>
          <p:nvPr/>
        </p:nvSpPr>
        <p:spPr bwMode="auto">
          <a:xfrm>
            <a:off x="1049338" y="1376363"/>
            <a:ext cx="71707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p>
            <a:pPr defTabSz="449263">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lang="fr-BE" sz="2400" b="1">
                <a:solidFill>
                  <a:srgbClr val="000000"/>
                </a:solidFill>
                <a:latin typeface="Calibri" charset="0"/>
              </a:rPr>
              <a:t>II. Conclusions</a:t>
            </a:r>
          </a:p>
        </p:txBody>
      </p:sp>
      <p:sp>
        <p:nvSpPr>
          <p:cNvPr id="20485" name="Rectangle 4"/>
          <p:cNvSpPr>
            <a:spLocks noChangeArrowheads="1"/>
          </p:cNvSpPr>
          <p:nvPr/>
        </p:nvSpPr>
        <p:spPr bwMode="auto">
          <a:xfrm>
            <a:off x="1049338" y="1992313"/>
            <a:ext cx="74326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p>
            <a:pPr defTabSz="449263">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Lst>
            </a:pPr>
            <a:r>
              <a:rPr lang="fr-BE" sz="2400">
                <a:solidFill>
                  <a:srgbClr val="4E936D"/>
                </a:solidFill>
                <a:latin typeface="Calibri" charset="0"/>
              </a:rPr>
              <a:t>Gather all forces for a basic right approach </a:t>
            </a:r>
          </a:p>
        </p:txBody>
      </p:sp>
      <p:sp>
        <p:nvSpPr>
          <p:cNvPr id="20486" name="Rectangle 5"/>
          <p:cNvSpPr>
            <a:spLocks noChangeArrowheads="1"/>
          </p:cNvSpPr>
          <p:nvPr/>
        </p:nvSpPr>
        <p:spPr bwMode="auto">
          <a:xfrm>
            <a:off x="1049338" y="2514600"/>
            <a:ext cx="7942262"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457200" indent="-455613" defTabSz="449263">
              <a:spcBef>
                <a:spcPts val="363"/>
              </a:spcBef>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lang="fr-BE" sz="2200">
                <a:solidFill>
                  <a:srgbClr val="8B8B8B"/>
                </a:solidFill>
                <a:latin typeface="Calibri" charset="0"/>
              </a:rPr>
              <a:t>Having a decent housing is a precondition to exercise other basic rights:</a:t>
            </a:r>
          </a:p>
          <a:p>
            <a:pPr marL="457200"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We have to make alliances around that right. In Brussels, civil society has built an Alliance for the right of housing (RBDH)</a:t>
            </a:r>
          </a:p>
          <a:p>
            <a:pPr marL="457200"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sz="2000">
                <a:solidFill>
                  <a:srgbClr val="8B8B8B"/>
                </a:solidFill>
                <a:latin typeface="Calibri" charset="0"/>
              </a:rPr>
              <a:t>Housing is not a direct competence of the European Union, even after having recognised housing as a basic right in the fight against social exclusion several times.</a:t>
            </a:r>
            <a:endParaRPr lang="fr-BE" altLang="ja-JP" sz="2000">
              <a:solidFill>
                <a:srgbClr val="8B8B8B"/>
              </a:solidFill>
              <a:latin typeface="Calibri" charset="0"/>
            </a:endParaRPr>
          </a:p>
          <a:p>
            <a:pPr marL="457200"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r>
              <a:rPr lang="fr-BE" altLang="ja-JP" sz="2000">
                <a:solidFill>
                  <a:srgbClr val="8B8B8B"/>
                </a:solidFill>
                <a:latin typeface="Calibri" charset="0"/>
              </a:rPr>
              <a:t>Michel has indicated the huge differences between countries. How can the social movements rise their voice for a European project that guarantees that essential right of housing? </a:t>
            </a:r>
          </a:p>
          <a:p>
            <a:pPr marL="457200" indent="-455613" defTabSz="449263">
              <a:spcBef>
                <a:spcPts val="363"/>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Lst>
            </a:pPr>
            <a:endParaRPr lang="fr-BE" sz="2000">
              <a:solidFill>
                <a:srgbClr val="8B8B8B"/>
              </a:solidFill>
              <a:latin typeface="Calibri" charset="0"/>
            </a:endParaRPr>
          </a:p>
          <a:p>
            <a:pPr marL="457200" indent="-455613" defTabSz="449263">
              <a:spcBef>
                <a:spcPts val="363"/>
              </a:spcBef>
              <a:tabLst>
                <a:tab pos="723900" algn="l"/>
                <a:tab pos="1447800" algn="l"/>
                <a:tab pos="2171700" algn="l"/>
                <a:tab pos="2895600" algn="l"/>
                <a:tab pos="3619500" algn="l"/>
                <a:tab pos="4343400" algn="l"/>
                <a:tab pos="5067300" algn="l"/>
                <a:tab pos="5791200" algn="l"/>
                <a:tab pos="6515100" algn="l"/>
              </a:tabLst>
            </a:pPr>
            <a:endParaRPr lang="fr-BE" sz="2200">
              <a:solidFill>
                <a:srgbClr val="8B8B8B"/>
              </a:solidFill>
              <a:latin typeface="Calibri" charset="0"/>
            </a:endParaRPr>
          </a:p>
        </p:txBody>
      </p:sp>
      <p:sp>
        <p:nvSpPr>
          <p:cNvPr id="8" name="ZoneTexte 7"/>
          <p:cNvSpPr txBox="1"/>
          <p:nvPr/>
        </p:nvSpPr>
        <p:spPr>
          <a:xfrm>
            <a:off x="629092" y="162992"/>
            <a:ext cx="8261885" cy="145678"/>
          </a:xfrm>
          <a:prstGeom prst="rect">
            <a:avLst/>
          </a:prstGeom>
          <a:gradFill flip="none" rotWithShape="1">
            <a:gsLst>
              <a:gs pos="0">
                <a:srgbClr val="46946E">
                  <a:alpha val="60000"/>
                </a:srgbClr>
              </a:gs>
              <a:gs pos="100000">
                <a:srgbClr val="FFFFFF">
                  <a:alpha val="78000"/>
                </a:srgbClr>
              </a:gs>
            </a:gsLst>
            <a:lin ang="0" scaled="1"/>
            <a:tileRect/>
          </a:gradFill>
          <a:ln>
            <a:noFill/>
          </a:ln>
          <a:scene3d>
            <a:camera prst="orthographicFront">
              <a:rot lat="0" lon="300000" rev="0"/>
            </a:camera>
            <a:lightRig rig="threePt" dir="t"/>
          </a:scene3d>
        </p:spPr>
        <p:style>
          <a:lnRef idx="1">
            <a:schemeClr val="accent3"/>
          </a:lnRef>
          <a:fillRef idx="3">
            <a:schemeClr val="accent3"/>
          </a:fillRef>
          <a:effectRef idx="2">
            <a:schemeClr val="accent3"/>
          </a:effectRef>
          <a:fontRef idx="minor">
            <a:schemeClr val="lt1"/>
          </a:fontRef>
        </p:style>
        <p:txBody>
          <a:bodyPr>
            <a:spAutoFit/>
          </a:bodyPr>
          <a:lstStyle/>
          <a:p>
            <a:pPr defTabSz="457200" fontAlgn="auto">
              <a:spcBef>
                <a:spcPts val="0"/>
              </a:spcBef>
              <a:spcAft>
                <a:spcPts val="0"/>
              </a:spcAft>
              <a:defRPr/>
            </a:pPr>
            <a:endParaRPr lang="fr-FR" dirty="0">
              <a:solidFill>
                <a:srgbClr val="FFFFFF"/>
              </a:solidFill>
            </a:endParaRPr>
          </a:p>
        </p:txBody>
      </p:sp>
    </p:spTree>
    <p:extLst>
      <p:ext uri="{BB962C8B-B14F-4D97-AF65-F5344CB8AC3E}">
        <p14:creationId xmlns:p14="http://schemas.microsoft.com/office/powerpoint/2010/main" val="30182142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lgn="ctr">
              <a:buNone/>
            </a:pPr>
            <a:endParaRPr lang="fr-BE" dirty="0" smtClean="0"/>
          </a:p>
          <a:p>
            <a:pPr marL="0" indent="0" algn="ctr">
              <a:buNone/>
            </a:pPr>
            <a:endParaRPr lang="fr-BE"/>
          </a:p>
          <a:p>
            <a:pPr marL="0" indent="0" algn="ctr">
              <a:buNone/>
            </a:pPr>
            <a:r>
              <a:rPr lang="fr-BE" smtClean="0"/>
              <a:t>All </a:t>
            </a:r>
            <a:r>
              <a:rPr lang="fr-BE" dirty="0" smtClean="0"/>
              <a:t>documents </a:t>
            </a:r>
            <a:r>
              <a:rPr lang="fr-BE" dirty="0" err="1" smtClean="0"/>
              <a:t>you</a:t>
            </a:r>
            <a:r>
              <a:rPr lang="fr-BE" dirty="0" smtClean="0"/>
              <a:t> </a:t>
            </a:r>
            <a:r>
              <a:rPr lang="fr-BE" dirty="0" err="1" smtClean="0"/>
              <a:t>will</a:t>
            </a:r>
            <a:r>
              <a:rPr lang="fr-BE" dirty="0" smtClean="0"/>
              <a:t> </a:t>
            </a:r>
            <a:r>
              <a:rPr lang="fr-BE" dirty="0" err="1" smtClean="0"/>
              <a:t>find</a:t>
            </a:r>
            <a:r>
              <a:rPr lang="fr-BE" dirty="0" smtClean="0"/>
              <a:t> on</a:t>
            </a:r>
          </a:p>
          <a:p>
            <a:pPr marL="0" indent="0" algn="ctr">
              <a:buNone/>
            </a:pPr>
            <a:endParaRPr lang="fr-BE" b="1" dirty="0">
              <a:solidFill>
                <a:srgbClr val="00B050"/>
              </a:solidFill>
            </a:endParaRPr>
          </a:p>
          <a:p>
            <a:pPr marL="0" indent="0" algn="ctr">
              <a:buNone/>
            </a:pPr>
            <a:r>
              <a:rPr lang="fr-BE" sz="3600" b="1" dirty="0">
                <a:solidFill>
                  <a:srgbClr val="3DB612"/>
                </a:solidFill>
                <a:latin typeface="Calibri" pitchFamily="34" charset="0"/>
              </a:rPr>
              <a:t>alliancestofightpoverty.wordpress.com</a:t>
            </a:r>
          </a:p>
        </p:txBody>
      </p:sp>
    </p:spTree>
    <p:extLst>
      <p:ext uri="{BB962C8B-B14F-4D97-AF65-F5344CB8AC3E}">
        <p14:creationId xmlns:p14="http://schemas.microsoft.com/office/powerpoint/2010/main" val="14238938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idx="4294967295"/>
          </p:nvPr>
        </p:nvSpPr>
        <p:spPr>
          <a:xfrm>
            <a:off x="306388" y="307975"/>
            <a:ext cx="7772400" cy="722313"/>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fr-FR" sz="3200" b="1" smtClean="0"/>
              <a:t>Stakes of housing in the Region of Brussels</a:t>
            </a:r>
          </a:p>
        </p:txBody>
      </p:sp>
      <p:sp>
        <p:nvSpPr>
          <p:cNvPr id="21507" name="AutoShape 2"/>
          <p:cNvSpPr>
            <a:spLocks noChangeAspect="1" noChangeArrowheads="1"/>
          </p:cNvSpPr>
          <p:nvPr/>
        </p:nvSpPr>
        <p:spPr bwMode="auto">
          <a:xfrm>
            <a:off x="306388" y="6118225"/>
            <a:ext cx="22415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hangingPunct="0">
              <a:lnSpc>
                <a:spcPct val="96000"/>
              </a:lnSpc>
              <a:buClr>
                <a:srgbClr val="000000"/>
              </a:buClr>
              <a:buSzPct val="100000"/>
              <a:buFont typeface="Times New Roman" charset="0"/>
              <a:buNone/>
            </a:pPr>
            <a:endParaRPr lang="fr-FR">
              <a:solidFill>
                <a:srgbClr val="000000"/>
              </a:solidFill>
            </a:endParaRPr>
          </a:p>
        </p:txBody>
      </p:sp>
      <p:sp>
        <p:nvSpPr>
          <p:cNvPr id="21508" name="Rectangle 3"/>
          <p:cNvSpPr>
            <a:spLocks noChangeArrowheads="1"/>
          </p:cNvSpPr>
          <p:nvPr/>
        </p:nvSpPr>
        <p:spPr bwMode="auto">
          <a:xfrm>
            <a:off x="1049338" y="1992313"/>
            <a:ext cx="74326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p>
            <a:pPr defTabSz="449263">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Lst>
            </a:pPr>
            <a:r>
              <a:rPr lang="fr-BE" sz="2400">
                <a:solidFill>
                  <a:srgbClr val="4E936D"/>
                </a:solidFill>
                <a:latin typeface="Calibri" charset="0"/>
              </a:rPr>
              <a:t>Thanks a lot for your attention…</a:t>
            </a:r>
          </a:p>
        </p:txBody>
      </p:sp>
      <p:pic>
        <p:nvPicPr>
          <p:cNvPr id="21509" name="Picture 6" descr="36_65864_ma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1242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65216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lgn="ctr">
              <a:buNone/>
            </a:pPr>
            <a:r>
              <a:rPr lang="fr-BE" b="1" dirty="0" err="1" smtClean="0">
                <a:latin typeface="Calibri" pitchFamily="34" charset="0"/>
                <a:cs typeface="Calibri" pitchFamily="34" charset="0"/>
              </a:rPr>
              <a:t>Homelesness</a:t>
            </a:r>
            <a:r>
              <a:rPr lang="fr-BE" b="1" dirty="0" smtClean="0">
                <a:latin typeface="Calibri" pitchFamily="34" charset="0"/>
                <a:cs typeface="Calibri" pitchFamily="34" charset="0"/>
              </a:rPr>
              <a:t> as a </a:t>
            </a:r>
            <a:r>
              <a:rPr lang="fr-BE" b="1" dirty="0" err="1" smtClean="0">
                <a:latin typeface="Calibri" pitchFamily="34" charset="0"/>
                <a:cs typeface="Calibri" pitchFamily="34" charset="0"/>
              </a:rPr>
              <a:t>sign</a:t>
            </a:r>
            <a:r>
              <a:rPr lang="fr-BE" b="1" dirty="0" smtClean="0">
                <a:latin typeface="Calibri" pitchFamily="34" charset="0"/>
                <a:cs typeface="Calibri" pitchFamily="34" charset="0"/>
              </a:rPr>
              <a:t> </a:t>
            </a:r>
          </a:p>
          <a:p>
            <a:pPr marL="0" indent="0" algn="ctr">
              <a:buNone/>
            </a:pPr>
            <a:r>
              <a:rPr lang="fr-BE" b="1" dirty="0" smtClean="0">
                <a:latin typeface="Calibri" pitchFamily="34" charset="0"/>
                <a:cs typeface="Calibri" pitchFamily="34" charset="0"/>
              </a:rPr>
              <a:t>of the </a:t>
            </a:r>
            <a:r>
              <a:rPr lang="fr-BE" b="1" dirty="0" err="1" smtClean="0">
                <a:latin typeface="Calibri" pitchFamily="34" charset="0"/>
                <a:cs typeface="Calibri" pitchFamily="34" charset="0"/>
              </a:rPr>
              <a:t>European</a:t>
            </a:r>
            <a:r>
              <a:rPr lang="fr-BE" b="1" dirty="0" smtClean="0">
                <a:latin typeface="Calibri" pitchFamily="34" charset="0"/>
                <a:cs typeface="Calibri" pitchFamily="34" charset="0"/>
              </a:rPr>
              <a:t> </a:t>
            </a:r>
            <a:r>
              <a:rPr lang="fr-BE" b="1" dirty="0" err="1" smtClean="0">
                <a:latin typeface="Calibri" pitchFamily="34" charset="0"/>
                <a:cs typeface="Calibri" pitchFamily="34" charset="0"/>
              </a:rPr>
              <a:t>housing</a:t>
            </a:r>
            <a:r>
              <a:rPr lang="fr-BE" b="1" dirty="0" smtClean="0">
                <a:latin typeface="Calibri" pitchFamily="34" charset="0"/>
                <a:cs typeface="Calibri" pitchFamily="34" charset="0"/>
              </a:rPr>
              <a:t>  </a:t>
            </a:r>
            <a:r>
              <a:rPr lang="fr-BE" b="1" dirty="0" err="1" smtClean="0">
                <a:latin typeface="Calibri" pitchFamily="34" charset="0"/>
                <a:cs typeface="Calibri" pitchFamily="34" charset="0"/>
              </a:rPr>
              <a:t>crisis</a:t>
            </a:r>
            <a:endParaRPr lang="fr-BE" b="1" dirty="0" smtClean="0">
              <a:latin typeface="Calibri" pitchFamily="34" charset="0"/>
              <a:cs typeface="Calibri" pitchFamily="34" charset="0"/>
            </a:endParaRPr>
          </a:p>
          <a:p>
            <a:pPr marL="0" indent="0" algn="ctr">
              <a:buNone/>
            </a:pPr>
            <a:endParaRPr lang="fr-BE" b="1" dirty="0">
              <a:latin typeface="Calibri" pitchFamily="34" charset="0"/>
              <a:cs typeface="Calibri" pitchFamily="34" charset="0"/>
            </a:endParaRPr>
          </a:p>
          <a:p>
            <a:pPr marL="0" indent="0" algn="ctr">
              <a:buNone/>
            </a:pPr>
            <a:r>
              <a:rPr lang="fr-BE" sz="3600" b="1" smtClean="0">
                <a:solidFill>
                  <a:srgbClr val="3DB612"/>
                </a:solidFill>
                <a:latin typeface="Calibri" pitchFamily="34" charset="0"/>
              </a:rPr>
              <a:t>Ruth Owen</a:t>
            </a:r>
            <a:endParaRPr lang="fr-BE" sz="3600" b="1" dirty="0">
              <a:solidFill>
                <a:srgbClr val="3DB612"/>
              </a:solidFill>
              <a:latin typeface="Calibri" pitchFamily="34" charset="0"/>
            </a:endParaRPr>
          </a:p>
          <a:p>
            <a:pPr marL="0" indent="0" algn="ctr">
              <a:buNone/>
            </a:pPr>
            <a:r>
              <a:rPr lang="fr-BE" dirty="0" smtClean="0">
                <a:latin typeface="Calibri" pitchFamily="34" charset="0"/>
                <a:cs typeface="Calibri" pitchFamily="34" charset="0"/>
              </a:rPr>
              <a:t>FEANTSA</a:t>
            </a:r>
          </a:p>
          <a:p>
            <a:pPr marL="0" indent="0" algn="ctr">
              <a:buNone/>
            </a:pPr>
            <a:r>
              <a:rPr lang="fr-BE" dirty="0" smtClean="0">
                <a:latin typeface="Calibri" pitchFamily="34" charset="0"/>
                <a:cs typeface="Calibri" pitchFamily="34" charset="0"/>
              </a:rPr>
              <a:t>Brussels</a:t>
            </a:r>
            <a:endParaRPr lang="fr-BE" dirty="0">
              <a:latin typeface="Calibri" pitchFamily="34" charset="0"/>
              <a:cs typeface="Calibri" pitchFamily="34" charset="0"/>
            </a:endParaRPr>
          </a:p>
        </p:txBody>
      </p:sp>
    </p:spTree>
    <p:extLst>
      <p:ext uri="{BB962C8B-B14F-4D97-AF65-F5344CB8AC3E}">
        <p14:creationId xmlns:p14="http://schemas.microsoft.com/office/powerpoint/2010/main" val="42298619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013" y="4506913"/>
            <a:ext cx="8967787" cy="1360487"/>
          </a:xfrm>
        </p:spPr>
        <p:txBody>
          <a:bodyPr>
            <a:normAutofit/>
          </a:bodyPr>
          <a:lstStyle/>
          <a:p>
            <a:pPr eaLnBrk="1" fontAlgn="auto" hangingPunct="1">
              <a:spcAft>
                <a:spcPts val="0"/>
              </a:spcAft>
              <a:defRPr/>
            </a:pPr>
            <a:r>
              <a:rPr lang="fr-BE" sz="3200" b="1" dirty="0" smtClean="0"/>
              <a:t>Homelessness caused by housing crisis: </a:t>
            </a:r>
            <a:r>
              <a:rPr lang="fr-BE" sz="3600" b="1" dirty="0" smtClean="0"/>
              <a:t/>
            </a:r>
            <a:br>
              <a:rPr lang="fr-BE" sz="3600" b="1" dirty="0" smtClean="0"/>
            </a:br>
            <a:r>
              <a:rPr lang="fr-BE" sz="3100" i="1" dirty="0" smtClean="0"/>
              <a:t>Some reflection &amp; European actions</a:t>
            </a:r>
            <a:endParaRPr lang="fr-BE" sz="3100" i="1" dirty="0"/>
          </a:p>
        </p:txBody>
      </p:sp>
      <p:sp>
        <p:nvSpPr>
          <p:cNvPr id="3" name="Subtitle 2"/>
          <p:cNvSpPr>
            <a:spLocks noGrp="1"/>
          </p:cNvSpPr>
          <p:nvPr>
            <p:ph type="subTitle" idx="1"/>
          </p:nvPr>
        </p:nvSpPr>
        <p:spPr>
          <a:xfrm>
            <a:off x="2362200" y="6049963"/>
            <a:ext cx="6705600" cy="685800"/>
          </a:xfrm>
        </p:spPr>
        <p:txBody>
          <a:bodyPr>
            <a:normAutofit fontScale="92500" lnSpcReduction="20000"/>
          </a:bodyPr>
          <a:lstStyle/>
          <a:p>
            <a:pPr eaLnBrk="1" fontAlgn="auto" hangingPunct="1">
              <a:spcAft>
                <a:spcPts val="0"/>
              </a:spcAft>
              <a:buFont typeface="Wingdings"/>
              <a:buNone/>
              <a:defRPr/>
            </a:pPr>
            <a:r>
              <a:rPr lang="fr-BE" dirty="0" smtClean="0"/>
              <a:t>Contribution of FEANTSA to ACW-EZA-FOCUS conference </a:t>
            </a:r>
            <a:endParaRPr lang="fr-BE" dirty="0"/>
          </a:p>
        </p:txBody>
      </p:sp>
    </p:spTree>
    <p:extLst>
      <p:ext uri="{BB962C8B-B14F-4D97-AF65-F5344CB8AC3E}">
        <p14:creationId xmlns:p14="http://schemas.microsoft.com/office/powerpoint/2010/main" val="31979439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612775" y="228600"/>
            <a:ext cx="8153400" cy="990600"/>
          </a:xfrm>
        </p:spPr>
        <p:txBody>
          <a:bodyPr/>
          <a:lstStyle/>
          <a:p>
            <a:pPr eaLnBrk="1" hangingPunct="1"/>
            <a:r>
              <a:rPr lang="fr-BE" smtClean="0"/>
              <a:t>FEANTSA </a:t>
            </a:r>
          </a:p>
        </p:txBody>
      </p:sp>
      <p:sp>
        <p:nvSpPr>
          <p:cNvPr id="3" name="Content Placeholder 2"/>
          <p:cNvSpPr>
            <a:spLocks noGrp="1"/>
          </p:cNvSpPr>
          <p:nvPr>
            <p:ph sz="quarter" idx="1"/>
          </p:nvPr>
        </p:nvSpPr>
        <p:spPr>
          <a:xfrm>
            <a:off x="612775" y="1600200"/>
            <a:ext cx="8153400" cy="4495800"/>
          </a:xfrm>
        </p:spPr>
        <p:txBody>
          <a:bodyPr>
            <a:normAutofit fontScale="92500" lnSpcReduction="20000"/>
          </a:bodyPr>
          <a:lstStyle/>
          <a:p>
            <a:pPr marL="320040" indent="-320040" eaLnBrk="1" fontAlgn="auto" hangingPunct="1">
              <a:spcAft>
                <a:spcPts val="0"/>
              </a:spcAft>
              <a:buFont typeface="Wingdings"/>
              <a:buChar char=""/>
              <a:defRPr/>
            </a:pPr>
            <a:r>
              <a:rPr lang="fr-BE" dirty="0" smtClean="0"/>
              <a:t>Who?</a:t>
            </a:r>
          </a:p>
          <a:p>
            <a:pPr marL="640080" lvl="1" indent="-274320" eaLnBrk="1" fontAlgn="auto" hangingPunct="1">
              <a:spcAft>
                <a:spcPts val="0"/>
              </a:spcAft>
              <a:buFont typeface="Wingdings 2"/>
              <a:buChar char=""/>
              <a:defRPr/>
            </a:pPr>
            <a:r>
              <a:rPr lang="fr-BE" dirty="0" smtClean="0"/>
              <a:t>European homeless </a:t>
            </a:r>
            <a:r>
              <a:rPr lang="fr-BE" i="1" dirty="0" smtClean="0"/>
              <a:t>sector</a:t>
            </a:r>
          </a:p>
          <a:p>
            <a:pPr lvl="2" eaLnBrk="1" fontAlgn="auto" hangingPunct="1">
              <a:spcAft>
                <a:spcPts val="0"/>
              </a:spcAft>
              <a:buFont typeface="Wingdings"/>
              <a:buChar char=""/>
              <a:defRPr/>
            </a:pPr>
            <a:r>
              <a:rPr lang="fr-BE" dirty="0" smtClean="0"/>
              <a:t>Shelter and supported housing</a:t>
            </a:r>
            <a:endParaRPr lang="fr-BE" i="1" dirty="0"/>
          </a:p>
          <a:p>
            <a:pPr lvl="2" eaLnBrk="1" fontAlgn="auto" hangingPunct="1">
              <a:spcAft>
                <a:spcPts val="0"/>
              </a:spcAft>
              <a:buFont typeface="Wingdings"/>
              <a:buChar char=""/>
              <a:defRPr/>
            </a:pPr>
            <a:r>
              <a:rPr lang="fr-BE" dirty="0" smtClean="0"/>
              <a:t>25 EU member states  </a:t>
            </a:r>
          </a:p>
          <a:p>
            <a:pPr marL="320040" indent="-320040" eaLnBrk="1" fontAlgn="auto" hangingPunct="1">
              <a:spcAft>
                <a:spcPts val="0"/>
              </a:spcAft>
              <a:buFont typeface="Wingdings"/>
              <a:buChar char=""/>
              <a:defRPr/>
            </a:pPr>
            <a:r>
              <a:rPr lang="fr-BE" dirty="0" smtClean="0"/>
              <a:t>What? </a:t>
            </a:r>
          </a:p>
          <a:p>
            <a:pPr marL="640080" lvl="1" indent="-274320" eaLnBrk="1" fontAlgn="auto" hangingPunct="1">
              <a:spcAft>
                <a:spcPts val="0"/>
              </a:spcAft>
              <a:buFont typeface="Wingdings 2"/>
              <a:buChar char=""/>
              <a:defRPr/>
            </a:pPr>
            <a:r>
              <a:rPr lang="fr-BE" dirty="0" smtClean="0"/>
              <a:t>Research </a:t>
            </a:r>
          </a:p>
          <a:p>
            <a:pPr marL="640080" lvl="1" indent="-274320" eaLnBrk="1" fontAlgn="auto" hangingPunct="1">
              <a:spcAft>
                <a:spcPts val="0"/>
              </a:spcAft>
              <a:buFont typeface="Wingdings 2"/>
              <a:buChar char=""/>
              <a:defRPr/>
            </a:pPr>
            <a:r>
              <a:rPr lang="fr-BE" dirty="0" smtClean="0"/>
              <a:t>Lobbying </a:t>
            </a:r>
          </a:p>
          <a:p>
            <a:pPr marL="640080" lvl="1" indent="-274320" eaLnBrk="1" fontAlgn="auto" hangingPunct="1">
              <a:spcAft>
                <a:spcPts val="0"/>
              </a:spcAft>
              <a:buFont typeface="Wingdings 2"/>
              <a:buChar char=""/>
              <a:defRPr/>
            </a:pPr>
            <a:r>
              <a:rPr lang="fr-BE" dirty="0" smtClean="0"/>
              <a:t>Exchanges</a:t>
            </a:r>
          </a:p>
          <a:p>
            <a:pPr marL="640080" lvl="1" indent="-274320" eaLnBrk="1" fontAlgn="auto" hangingPunct="1">
              <a:spcAft>
                <a:spcPts val="0"/>
              </a:spcAft>
              <a:buFont typeface="Wingdings 2"/>
              <a:buChar char=""/>
              <a:defRPr/>
            </a:pPr>
            <a:r>
              <a:rPr lang="fr-BE" dirty="0" smtClean="0"/>
              <a:t>Communication</a:t>
            </a:r>
          </a:p>
          <a:p>
            <a:pPr marL="320040" indent="-320040" eaLnBrk="1" fontAlgn="auto" hangingPunct="1">
              <a:spcAft>
                <a:spcPts val="0"/>
              </a:spcAft>
              <a:buFont typeface="Wingdings"/>
              <a:buChar char=""/>
              <a:defRPr/>
            </a:pPr>
            <a:r>
              <a:rPr lang="fr-BE" dirty="0" smtClean="0"/>
              <a:t>Housing working group</a:t>
            </a:r>
          </a:p>
          <a:p>
            <a:pPr marL="640080" lvl="1" indent="-274320" eaLnBrk="1" fontAlgn="auto" hangingPunct="1">
              <a:spcAft>
                <a:spcPts val="0"/>
              </a:spcAft>
              <a:buFont typeface="Wingdings 2"/>
              <a:buChar char=""/>
              <a:defRPr/>
            </a:pPr>
            <a:r>
              <a:rPr lang="fr-BE" dirty="0" smtClean="0"/>
              <a:t>Leads on housing issues…</a:t>
            </a:r>
            <a:endParaRPr lang="fr-BE" dirty="0"/>
          </a:p>
        </p:txBody>
      </p:sp>
    </p:spTree>
    <p:extLst>
      <p:ext uri="{BB962C8B-B14F-4D97-AF65-F5344CB8AC3E}">
        <p14:creationId xmlns:p14="http://schemas.microsoft.com/office/powerpoint/2010/main" val="42656130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12775" y="228600"/>
            <a:ext cx="8153400" cy="990600"/>
          </a:xfrm>
        </p:spPr>
        <p:txBody>
          <a:bodyPr/>
          <a:lstStyle/>
          <a:p>
            <a:pPr eaLnBrk="1" hangingPunct="1"/>
            <a:r>
              <a:rPr lang="fr-BE" smtClean="0"/>
              <a:t>Recent trends in homelessness (1) </a:t>
            </a:r>
          </a:p>
        </p:txBody>
      </p:sp>
      <p:sp>
        <p:nvSpPr>
          <p:cNvPr id="17410" name="Content Placeholder 2"/>
          <p:cNvSpPr>
            <a:spLocks noGrp="1"/>
          </p:cNvSpPr>
          <p:nvPr>
            <p:ph sz="quarter" idx="1"/>
          </p:nvPr>
        </p:nvSpPr>
        <p:spPr>
          <a:xfrm>
            <a:off x="612775" y="1463675"/>
            <a:ext cx="8153400" cy="4495800"/>
          </a:xfrm>
        </p:spPr>
        <p:txBody>
          <a:bodyPr/>
          <a:lstStyle/>
          <a:p>
            <a:pPr eaLnBrk="1" hangingPunct="1">
              <a:lnSpc>
                <a:spcPct val="80000"/>
              </a:lnSpc>
            </a:pPr>
            <a:r>
              <a:rPr lang="fr-BE" sz="2000" smtClean="0"/>
              <a:t>Numbers </a:t>
            </a:r>
          </a:p>
          <a:p>
            <a:pPr lvl="1" eaLnBrk="1" hangingPunct="1">
              <a:lnSpc>
                <a:spcPct val="80000"/>
              </a:lnSpc>
            </a:pPr>
            <a:r>
              <a:rPr lang="fr-BE" sz="1800" smtClean="0"/>
              <a:t>Stable or small increases </a:t>
            </a:r>
          </a:p>
          <a:p>
            <a:pPr lvl="2" eaLnBrk="1" hangingPunct="1">
              <a:lnSpc>
                <a:spcPct val="80000"/>
              </a:lnSpc>
            </a:pPr>
            <a:r>
              <a:rPr lang="fr-BE" sz="1600" smtClean="0"/>
              <a:t>Central, North, and Eastern Europe</a:t>
            </a:r>
          </a:p>
          <a:p>
            <a:pPr lvl="2" eaLnBrk="1" hangingPunct="1">
              <a:lnSpc>
                <a:spcPct val="80000"/>
              </a:lnSpc>
            </a:pPr>
            <a:r>
              <a:rPr lang="fr-BE" sz="1600" smtClean="0"/>
              <a:t>Long-term vs short-term homelessness</a:t>
            </a:r>
          </a:p>
          <a:p>
            <a:pPr lvl="1" eaLnBrk="1" hangingPunct="1">
              <a:lnSpc>
                <a:spcPct val="80000"/>
              </a:lnSpc>
            </a:pPr>
            <a:r>
              <a:rPr lang="fr-BE" sz="1800" smtClean="0"/>
              <a:t>Sharp increases </a:t>
            </a:r>
          </a:p>
          <a:p>
            <a:pPr lvl="2" eaLnBrk="1" hangingPunct="1">
              <a:lnSpc>
                <a:spcPct val="80000"/>
              </a:lnSpc>
            </a:pPr>
            <a:r>
              <a:rPr lang="fr-BE" sz="1600" smtClean="0"/>
              <a:t>England</a:t>
            </a:r>
          </a:p>
          <a:p>
            <a:pPr lvl="3" eaLnBrk="1" hangingPunct="1">
              <a:lnSpc>
                <a:spcPct val="80000"/>
              </a:lnSpc>
            </a:pPr>
            <a:r>
              <a:rPr lang="en-GB" sz="1400" smtClean="0"/>
              <a:t>2,181 rough sleepers in autumn 2011 (compared to 1,768 in autumn 2010)</a:t>
            </a:r>
            <a:r>
              <a:rPr lang="en-US" sz="1400" smtClean="0"/>
              <a:t> </a:t>
            </a:r>
            <a:endParaRPr lang="fr-BE" sz="1400" smtClean="0"/>
          </a:p>
          <a:p>
            <a:pPr lvl="2" eaLnBrk="1" hangingPunct="1">
              <a:lnSpc>
                <a:spcPct val="80000"/>
              </a:lnSpc>
            </a:pPr>
            <a:r>
              <a:rPr lang="fr-BE" sz="1600" smtClean="0"/>
              <a:t>Greece, Spain, Portugal … </a:t>
            </a:r>
          </a:p>
          <a:p>
            <a:pPr lvl="3" eaLnBrk="1" hangingPunct="1">
              <a:lnSpc>
                <a:spcPct val="80000"/>
              </a:lnSpc>
            </a:pPr>
            <a:r>
              <a:rPr lang="fr-BE" sz="1400" smtClean="0"/>
              <a:t>Link with EU surveillance??</a:t>
            </a:r>
          </a:p>
          <a:p>
            <a:pPr lvl="1" eaLnBrk="1" hangingPunct="1">
              <a:lnSpc>
                <a:spcPct val="80000"/>
              </a:lnSpc>
            </a:pPr>
            <a:r>
              <a:rPr lang="fr-BE" sz="1800" smtClean="0"/>
              <a:t>Decreases </a:t>
            </a:r>
          </a:p>
          <a:p>
            <a:pPr lvl="2" eaLnBrk="1" hangingPunct="1">
              <a:lnSpc>
                <a:spcPct val="80000"/>
              </a:lnSpc>
            </a:pPr>
            <a:r>
              <a:rPr lang="fr-BE" sz="1600" smtClean="0"/>
              <a:t>Scotland </a:t>
            </a:r>
          </a:p>
          <a:p>
            <a:pPr lvl="3" eaLnBrk="1" hangingPunct="1">
              <a:lnSpc>
                <a:spcPct val="80000"/>
              </a:lnSpc>
            </a:pPr>
            <a:r>
              <a:rPr lang="en-GB" sz="1400" smtClean="0"/>
              <a:t>20 % fall in homelessness applications and assessments between autumn 2010 and autumn 2011 </a:t>
            </a:r>
          </a:p>
          <a:p>
            <a:pPr lvl="3" eaLnBrk="1" hangingPunct="1">
              <a:lnSpc>
                <a:spcPct val="80000"/>
              </a:lnSpc>
            </a:pPr>
            <a:r>
              <a:rPr lang="en-GB" sz="1400" smtClean="0"/>
              <a:t>Drops in the number of people being made homeless were recorded in 28 out of 32 local council areas </a:t>
            </a:r>
            <a:endParaRPr lang="fr-BE" sz="1400" smtClean="0"/>
          </a:p>
          <a:p>
            <a:pPr lvl="2" eaLnBrk="1" hangingPunct="1">
              <a:lnSpc>
                <a:spcPct val="80000"/>
              </a:lnSpc>
            </a:pPr>
            <a:r>
              <a:rPr lang="fr-BE" sz="1600" smtClean="0"/>
              <a:t>NRW…</a:t>
            </a:r>
          </a:p>
          <a:p>
            <a:pPr eaLnBrk="1" hangingPunct="1">
              <a:lnSpc>
                <a:spcPct val="80000"/>
              </a:lnSpc>
            </a:pPr>
            <a:r>
              <a:rPr lang="fr-BE" sz="2000" smtClean="0"/>
              <a:t>Profile </a:t>
            </a:r>
          </a:p>
          <a:p>
            <a:pPr lvl="1" eaLnBrk="1" hangingPunct="1">
              <a:lnSpc>
                <a:spcPct val="80000"/>
              </a:lnSpc>
            </a:pPr>
            <a:r>
              <a:rPr lang="fr-BE" sz="1800" smtClean="0"/>
              <a:t>Increase in youth homelessness</a:t>
            </a:r>
          </a:p>
          <a:p>
            <a:pPr lvl="1" eaLnBrk="1" hangingPunct="1">
              <a:lnSpc>
                <a:spcPct val="80000"/>
              </a:lnSpc>
            </a:pPr>
            <a:r>
              <a:rPr lang="fr-BE" sz="1800" i="1" smtClean="0"/>
              <a:t>New</a:t>
            </a:r>
            <a:r>
              <a:rPr lang="fr-BE" sz="1800" smtClean="0"/>
              <a:t> homeless</a:t>
            </a:r>
          </a:p>
          <a:p>
            <a:pPr lvl="2" eaLnBrk="1" hangingPunct="1">
              <a:lnSpc>
                <a:spcPct val="80000"/>
              </a:lnSpc>
            </a:pPr>
            <a:r>
              <a:rPr lang="fr-BE" sz="1600" smtClean="0"/>
              <a:t>Impoverished middle class</a:t>
            </a:r>
            <a:r>
              <a:rPr lang="fr-BE" sz="1800" smtClean="0"/>
              <a:t> and homeowners</a:t>
            </a:r>
          </a:p>
          <a:p>
            <a:pPr lvl="3" eaLnBrk="1" hangingPunct="1">
              <a:lnSpc>
                <a:spcPct val="80000"/>
              </a:lnSpc>
            </a:pPr>
            <a:r>
              <a:rPr lang="fr-BE" sz="1400" smtClean="0"/>
              <a:t>Greece </a:t>
            </a:r>
          </a:p>
        </p:txBody>
      </p:sp>
    </p:spTree>
    <p:extLst>
      <p:ext uri="{BB962C8B-B14F-4D97-AF65-F5344CB8AC3E}">
        <p14:creationId xmlns:p14="http://schemas.microsoft.com/office/powerpoint/2010/main" val="18309522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612775" y="228600"/>
            <a:ext cx="8153400" cy="990600"/>
          </a:xfrm>
        </p:spPr>
        <p:txBody>
          <a:bodyPr/>
          <a:lstStyle/>
          <a:p>
            <a:pPr eaLnBrk="1" hangingPunct="1"/>
            <a:r>
              <a:rPr lang="fr-BE" smtClean="0"/>
              <a:t>Recent trends in homelessness (2)</a:t>
            </a:r>
          </a:p>
        </p:txBody>
      </p:sp>
      <p:sp>
        <p:nvSpPr>
          <p:cNvPr id="18434" name="Content Placeholder 2"/>
          <p:cNvSpPr>
            <a:spLocks noGrp="1"/>
          </p:cNvSpPr>
          <p:nvPr>
            <p:ph sz="quarter" idx="1"/>
          </p:nvPr>
        </p:nvSpPr>
        <p:spPr>
          <a:xfrm>
            <a:off x="612775" y="1600200"/>
            <a:ext cx="8153400" cy="4495800"/>
          </a:xfrm>
        </p:spPr>
        <p:txBody>
          <a:bodyPr/>
          <a:lstStyle/>
          <a:p>
            <a:pPr eaLnBrk="1" hangingPunct="1">
              <a:lnSpc>
                <a:spcPct val="80000"/>
              </a:lnSpc>
            </a:pPr>
            <a:r>
              <a:rPr lang="fr-BE" sz="2500" smtClean="0"/>
              <a:t>Causes </a:t>
            </a:r>
          </a:p>
          <a:p>
            <a:pPr lvl="1" eaLnBrk="1" hangingPunct="1">
              <a:lnSpc>
                <a:spcPct val="80000"/>
              </a:lnSpc>
            </a:pPr>
            <a:r>
              <a:rPr lang="fr-BE" sz="2200" smtClean="0"/>
              <a:t>Crisis </a:t>
            </a:r>
          </a:p>
          <a:p>
            <a:pPr lvl="2" eaLnBrk="1" hangingPunct="1">
              <a:lnSpc>
                <a:spcPct val="80000"/>
              </a:lnSpc>
            </a:pPr>
            <a:r>
              <a:rPr lang="fr-BE" sz="2000" smtClean="0"/>
              <a:t>Housing </a:t>
            </a:r>
          </a:p>
          <a:p>
            <a:pPr lvl="3" eaLnBrk="1" hangingPunct="1">
              <a:lnSpc>
                <a:spcPct val="80000"/>
              </a:lnSpc>
            </a:pPr>
            <a:r>
              <a:rPr lang="fr-BE" sz="1700" smtClean="0"/>
              <a:t>Repossessions &amp; Evictions </a:t>
            </a:r>
          </a:p>
          <a:p>
            <a:pPr lvl="3" eaLnBrk="1" hangingPunct="1">
              <a:lnSpc>
                <a:spcPct val="80000"/>
              </a:lnSpc>
            </a:pPr>
            <a:r>
              <a:rPr lang="fr-BE" sz="1700" smtClean="0"/>
              <a:t>Increasing rents</a:t>
            </a:r>
          </a:p>
          <a:p>
            <a:pPr lvl="3" eaLnBrk="1" hangingPunct="1">
              <a:lnSpc>
                <a:spcPct val="80000"/>
              </a:lnSpc>
            </a:pPr>
            <a:r>
              <a:rPr lang="fr-BE" sz="1700" smtClean="0"/>
              <a:t>Spain, UK, Portugal, Greece,…</a:t>
            </a:r>
          </a:p>
          <a:p>
            <a:pPr lvl="2" eaLnBrk="1" hangingPunct="1">
              <a:lnSpc>
                <a:spcPct val="80000"/>
              </a:lnSpc>
            </a:pPr>
            <a:r>
              <a:rPr lang="fr-BE" sz="2000" smtClean="0"/>
              <a:t>Employment </a:t>
            </a:r>
          </a:p>
          <a:p>
            <a:pPr lvl="3" eaLnBrk="1" hangingPunct="1">
              <a:lnSpc>
                <a:spcPct val="80000"/>
              </a:lnSpc>
            </a:pPr>
            <a:r>
              <a:rPr lang="fr-BE" sz="1700" smtClean="0"/>
              <a:t>Youth (and migrants) most vulnerable… </a:t>
            </a:r>
          </a:p>
          <a:p>
            <a:pPr lvl="1" eaLnBrk="1" hangingPunct="1">
              <a:lnSpc>
                <a:spcPct val="80000"/>
              </a:lnSpc>
            </a:pPr>
            <a:r>
              <a:rPr lang="fr-BE" sz="2200" smtClean="0"/>
              <a:t>Policies </a:t>
            </a:r>
          </a:p>
          <a:p>
            <a:pPr lvl="2" eaLnBrk="1" hangingPunct="1">
              <a:lnSpc>
                <a:spcPct val="80000"/>
              </a:lnSpc>
            </a:pPr>
            <a:r>
              <a:rPr lang="fr-BE" sz="2000" smtClean="0"/>
              <a:t>Countries with effective policies and </a:t>
            </a:r>
            <a:r>
              <a:rPr lang="fr-BE" sz="2000" i="1" smtClean="0"/>
              <a:t>protected</a:t>
            </a:r>
            <a:r>
              <a:rPr lang="fr-BE" sz="2000" smtClean="0"/>
              <a:t> budgets more resistant to impact of crisis on homelessness</a:t>
            </a:r>
          </a:p>
          <a:p>
            <a:pPr lvl="3" eaLnBrk="1" hangingPunct="1">
              <a:lnSpc>
                <a:spcPct val="80000"/>
              </a:lnSpc>
            </a:pPr>
            <a:r>
              <a:rPr lang="fr-BE" sz="1700" smtClean="0"/>
              <a:t>Scandinavia,…</a:t>
            </a:r>
          </a:p>
          <a:p>
            <a:pPr lvl="2" eaLnBrk="1" hangingPunct="1">
              <a:lnSpc>
                <a:spcPct val="80000"/>
              </a:lnSpc>
            </a:pPr>
            <a:r>
              <a:rPr lang="fr-BE" sz="2000" smtClean="0"/>
              <a:t>Countries with no policies/strategies and/or </a:t>
            </a:r>
            <a:r>
              <a:rPr lang="fr-BE" sz="2000" b="1" smtClean="0"/>
              <a:t>important budget</a:t>
            </a:r>
            <a:r>
              <a:rPr lang="fr-BE" sz="2000" smtClean="0"/>
              <a:t> cuts/reduced ambition </a:t>
            </a:r>
          </a:p>
          <a:p>
            <a:pPr lvl="3" eaLnBrk="1" hangingPunct="1">
              <a:lnSpc>
                <a:spcPct val="80000"/>
              </a:lnSpc>
            </a:pPr>
            <a:r>
              <a:rPr lang="fr-BE" sz="1700" smtClean="0"/>
              <a:t>Greece +20%, England  +15%, Spain  +15%</a:t>
            </a:r>
          </a:p>
          <a:p>
            <a:pPr marL="1600200" lvl="4" indent="0" eaLnBrk="1" hangingPunct="1">
              <a:lnSpc>
                <a:spcPct val="80000"/>
              </a:lnSpc>
              <a:buFont typeface="Wingdings" pitchFamily="2" charset="2"/>
              <a:buNone/>
            </a:pPr>
            <a:endParaRPr lang="fr-BE" sz="1700" smtClean="0"/>
          </a:p>
        </p:txBody>
      </p:sp>
    </p:spTree>
    <p:extLst>
      <p:ext uri="{BB962C8B-B14F-4D97-AF65-F5344CB8AC3E}">
        <p14:creationId xmlns:p14="http://schemas.microsoft.com/office/powerpoint/2010/main" val="16650732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612775" y="228600"/>
            <a:ext cx="8153400" cy="990600"/>
          </a:xfrm>
        </p:spPr>
        <p:txBody>
          <a:bodyPr/>
          <a:lstStyle/>
          <a:p>
            <a:pPr eaLnBrk="1" hangingPunct="1"/>
            <a:r>
              <a:rPr lang="fr-BE" smtClean="0"/>
              <a:t>Recent trends in homelessness (3)</a:t>
            </a:r>
          </a:p>
        </p:txBody>
      </p:sp>
      <p:sp>
        <p:nvSpPr>
          <p:cNvPr id="3" name="Content Placeholder 2"/>
          <p:cNvSpPr>
            <a:spLocks noGrp="1"/>
          </p:cNvSpPr>
          <p:nvPr>
            <p:ph sz="quarter" idx="1"/>
          </p:nvPr>
        </p:nvSpPr>
        <p:spPr>
          <a:xfrm>
            <a:off x="612775" y="1600200"/>
            <a:ext cx="8153400" cy="4495800"/>
          </a:xfrm>
        </p:spPr>
        <p:txBody>
          <a:bodyPr>
            <a:normAutofit fontScale="92500"/>
          </a:bodyPr>
          <a:lstStyle/>
          <a:p>
            <a:pPr eaLnBrk="1" hangingPunct="1">
              <a:lnSpc>
                <a:spcPct val="80000"/>
              </a:lnSpc>
            </a:pPr>
            <a:r>
              <a:rPr lang="fr-BE" sz="2700" smtClean="0"/>
              <a:t>Policies </a:t>
            </a:r>
          </a:p>
          <a:p>
            <a:pPr lvl="1" eaLnBrk="1" hangingPunct="1">
              <a:lnSpc>
                <a:spcPct val="80000"/>
              </a:lnSpc>
            </a:pPr>
            <a:r>
              <a:rPr lang="fr-BE" sz="2400" smtClean="0"/>
              <a:t>Tendency to criminalise homelessness </a:t>
            </a:r>
          </a:p>
          <a:p>
            <a:pPr lvl="2" eaLnBrk="1" hangingPunct="1">
              <a:lnSpc>
                <a:spcPct val="80000"/>
              </a:lnSpc>
            </a:pPr>
            <a:r>
              <a:rPr lang="fr-BE" sz="2100" smtClean="0"/>
              <a:t>Hungary, local level,…</a:t>
            </a:r>
          </a:p>
          <a:p>
            <a:pPr lvl="1" eaLnBrk="1" hangingPunct="1">
              <a:lnSpc>
                <a:spcPct val="80000"/>
              </a:lnSpc>
            </a:pPr>
            <a:r>
              <a:rPr lang="fr-BE" sz="2500" smtClean="0"/>
              <a:t>Shift of responsibility to local level</a:t>
            </a:r>
          </a:p>
          <a:p>
            <a:pPr lvl="2" eaLnBrk="1" hangingPunct="1">
              <a:lnSpc>
                <a:spcPct val="80000"/>
              </a:lnSpc>
            </a:pPr>
            <a:r>
              <a:rPr lang="fr-BE" sz="2100" smtClean="0"/>
              <a:t>England – local authotrity cuts/Supporting People</a:t>
            </a:r>
          </a:p>
          <a:p>
            <a:pPr lvl="1" eaLnBrk="1" hangingPunct="1">
              <a:lnSpc>
                <a:spcPct val="80000"/>
              </a:lnSpc>
            </a:pPr>
            <a:r>
              <a:rPr lang="fr-BE" sz="2400" smtClean="0"/>
              <a:t>Reemergence of deserving – undeserving </a:t>
            </a:r>
          </a:p>
          <a:p>
            <a:pPr lvl="2" eaLnBrk="1" hangingPunct="1">
              <a:lnSpc>
                <a:spcPct val="80000"/>
              </a:lnSpc>
            </a:pPr>
            <a:r>
              <a:rPr lang="fr-BE" sz="2100" smtClean="0"/>
              <a:t>Migrants</a:t>
            </a:r>
          </a:p>
          <a:p>
            <a:pPr lvl="2" eaLnBrk="1" hangingPunct="1">
              <a:lnSpc>
                <a:spcPct val="80000"/>
              </a:lnSpc>
            </a:pPr>
            <a:r>
              <a:rPr lang="fr-BE" sz="2100" smtClean="0"/>
              <a:t>Gatekeeping </a:t>
            </a:r>
          </a:p>
          <a:p>
            <a:pPr lvl="1" eaLnBrk="1" hangingPunct="1">
              <a:lnSpc>
                <a:spcPct val="80000"/>
              </a:lnSpc>
            </a:pPr>
            <a:r>
              <a:rPr lang="fr-BE" sz="2400" smtClean="0"/>
              <a:t>(Re)focus on emergency intervention</a:t>
            </a:r>
          </a:p>
          <a:p>
            <a:pPr lvl="2" eaLnBrk="1" hangingPunct="1">
              <a:lnSpc>
                <a:spcPct val="80000"/>
              </a:lnSpc>
            </a:pPr>
            <a:r>
              <a:rPr lang="fr-BE" sz="2100" smtClean="0"/>
              <a:t>More beds in night shelters /  Cuts in supported housing</a:t>
            </a:r>
          </a:p>
          <a:p>
            <a:pPr lvl="2" eaLnBrk="1" hangingPunct="1">
              <a:lnSpc>
                <a:spcPct val="80000"/>
              </a:lnSpc>
            </a:pPr>
            <a:r>
              <a:rPr lang="fr-BE" sz="2100" smtClean="0"/>
              <a:t>Belgium, Eastern Europe, UK, France (link to public pressure/NGOs)  </a:t>
            </a:r>
          </a:p>
          <a:p>
            <a:pPr lvl="1" eaLnBrk="1" hangingPunct="1">
              <a:lnSpc>
                <a:spcPct val="80000"/>
              </a:lnSpc>
            </a:pPr>
            <a:r>
              <a:rPr lang="fr-BE" sz="2400" smtClean="0"/>
              <a:t>Focus on </a:t>
            </a:r>
            <a:r>
              <a:rPr lang="fr-BE" sz="2400" i="1" smtClean="0"/>
              <a:t>Housing First </a:t>
            </a:r>
          </a:p>
          <a:p>
            <a:pPr lvl="2" eaLnBrk="1" hangingPunct="1">
              <a:lnSpc>
                <a:spcPct val="80000"/>
              </a:lnSpc>
            </a:pPr>
            <a:r>
              <a:rPr lang="fr-BE" sz="2100" smtClean="0"/>
              <a:t>Cost-effectiveness argument… </a:t>
            </a:r>
          </a:p>
          <a:p>
            <a:pPr lvl="2" eaLnBrk="1" hangingPunct="1">
              <a:lnSpc>
                <a:spcPct val="80000"/>
              </a:lnSpc>
            </a:pPr>
            <a:r>
              <a:rPr lang="fr-BE" sz="2100" smtClean="0"/>
              <a:t>Unsustainable </a:t>
            </a:r>
            <a:r>
              <a:rPr lang="fr-BE" sz="2100" i="1" smtClean="0"/>
              <a:t>homeless system   </a:t>
            </a:r>
          </a:p>
          <a:p>
            <a:pPr lvl="1" eaLnBrk="1" hangingPunct="1">
              <a:lnSpc>
                <a:spcPct val="80000"/>
              </a:lnSpc>
            </a:pPr>
            <a:endParaRPr lang="fr-BE" sz="2400" smtClean="0"/>
          </a:p>
        </p:txBody>
      </p:sp>
    </p:spTree>
    <p:extLst>
      <p:ext uri="{BB962C8B-B14F-4D97-AF65-F5344CB8AC3E}">
        <p14:creationId xmlns:p14="http://schemas.microsoft.com/office/powerpoint/2010/main" val="1435514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12775" y="228600"/>
            <a:ext cx="8153400" cy="990600"/>
          </a:xfrm>
        </p:spPr>
        <p:txBody>
          <a:bodyPr/>
          <a:lstStyle/>
          <a:p>
            <a:pPr eaLnBrk="1" hangingPunct="1"/>
            <a:r>
              <a:rPr lang="fr-BE" smtClean="0"/>
              <a:t>EU level action</a:t>
            </a:r>
          </a:p>
        </p:txBody>
      </p:sp>
      <p:sp>
        <p:nvSpPr>
          <p:cNvPr id="3" name="Content Placeholder 2"/>
          <p:cNvSpPr>
            <a:spLocks noGrp="1"/>
          </p:cNvSpPr>
          <p:nvPr>
            <p:ph sz="quarter" idx="1"/>
          </p:nvPr>
        </p:nvSpPr>
        <p:spPr>
          <a:xfrm>
            <a:off x="612775" y="1600200"/>
            <a:ext cx="8153400" cy="4495800"/>
          </a:xfrm>
        </p:spPr>
        <p:txBody>
          <a:bodyPr>
            <a:normAutofit fontScale="77500" lnSpcReduction="20000"/>
          </a:bodyPr>
          <a:lstStyle/>
          <a:p>
            <a:pPr marL="320040" indent="-320040" eaLnBrk="1" fontAlgn="auto" hangingPunct="1">
              <a:spcAft>
                <a:spcPts val="0"/>
              </a:spcAft>
              <a:buFont typeface="Wingdings"/>
              <a:buChar char=""/>
              <a:defRPr/>
            </a:pPr>
            <a:r>
              <a:rPr lang="fr-BE" dirty="0" smtClean="0">
                <a:solidFill>
                  <a:srgbClr val="FF0000"/>
                </a:solidFill>
              </a:rPr>
              <a:t>Economic surveillance </a:t>
            </a:r>
          </a:p>
          <a:p>
            <a:pPr marL="640080" lvl="1" indent="-274320" eaLnBrk="1" fontAlgn="auto" hangingPunct="1">
              <a:spcAft>
                <a:spcPts val="0"/>
              </a:spcAft>
              <a:buFont typeface="Wingdings 2"/>
              <a:buChar char=""/>
              <a:defRPr/>
            </a:pPr>
            <a:r>
              <a:rPr lang="fr-BE" dirty="0" smtClean="0"/>
              <a:t>Prevent Housing Booms/Busts </a:t>
            </a:r>
          </a:p>
          <a:p>
            <a:pPr lvl="2" eaLnBrk="1" fontAlgn="auto" hangingPunct="1">
              <a:spcAft>
                <a:spcPts val="0"/>
              </a:spcAft>
              <a:buFont typeface="Wingdings"/>
              <a:buChar char=""/>
              <a:defRPr/>
            </a:pPr>
            <a:r>
              <a:rPr lang="fr-BE" dirty="0" smtClean="0"/>
              <a:t>Impact?!  </a:t>
            </a:r>
          </a:p>
          <a:p>
            <a:pPr marL="640080" lvl="1" indent="-274320" eaLnBrk="1" fontAlgn="auto" hangingPunct="1">
              <a:spcAft>
                <a:spcPts val="0"/>
              </a:spcAft>
              <a:buFont typeface="Wingdings 2"/>
              <a:buChar char=""/>
              <a:defRPr/>
            </a:pPr>
            <a:r>
              <a:rPr lang="fr-BE" dirty="0" smtClean="0"/>
              <a:t>Employment / Free movement </a:t>
            </a:r>
          </a:p>
          <a:p>
            <a:pPr lvl="2" eaLnBrk="1" fontAlgn="auto" hangingPunct="1">
              <a:spcAft>
                <a:spcPts val="0"/>
              </a:spcAft>
              <a:buFont typeface="Wingdings"/>
              <a:buChar char=""/>
              <a:defRPr/>
            </a:pPr>
            <a:r>
              <a:rPr lang="fr-BE" dirty="0" smtClean="0"/>
              <a:t>Less protection?!</a:t>
            </a:r>
          </a:p>
          <a:p>
            <a:pPr marL="320040" indent="-320040" eaLnBrk="1" fontAlgn="auto" hangingPunct="1">
              <a:spcAft>
                <a:spcPts val="0"/>
              </a:spcAft>
              <a:buFont typeface="Wingdings"/>
              <a:buChar char=""/>
              <a:defRPr/>
            </a:pPr>
            <a:r>
              <a:rPr lang="fr-BE" dirty="0" smtClean="0">
                <a:solidFill>
                  <a:srgbClr val="FF0000"/>
                </a:solidFill>
              </a:rPr>
              <a:t>Funding </a:t>
            </a:r>
          </a:p>
          <a:p>
            <a:pPr marL="640080" lvl="1" indent="-274320" eaLnBrk="1" fontAlgn="auto" hangingPunct="1">
              <a:spcAft>
                <a:spcPts val="0"/>
              </a:spcAft>
              <a:buFont typeface="Wingdings 2"/>
              <a:buChar char=""/>
              <a:defRPr/>
            </a:pPr>
            <a:r>
              <a:rPr lang="fr-BE" dirty="0" smtClean="0"/>
              <a:t>ERDF 2007 – 2013</a:t>
            </a:r>
          </a:p>
          <a:p>
            <a:pPr lvl="2" eaLnBrk="1" fontAlgn="auto" hangingPunct="1">
              <a:spcAft>
                <a:spcPts val="0"/>
              </a:spcAft>
              <a:buFont typeface="Wingdings"/>
              <a:buChar char=""/>
              <a:defRPr/>
            </a:pPr>
            <a:r>
              <a:rPr lang="fr-BE" dirty="0" smtClean="0"/>
              <a:t>Housing for marginalised communities until 2013 </a:t>
            </a:r>
          </a:p>
          <a:p>
            <a:pPr marL="640080" lvl="1" indent="-274320" eaLnBrk="1" fontAlgn="auto" hangingPunct="1">
              <a:spcAft>
                <a:spcPts val="0"/>
              </a:spcAft>
              <a:buFont typeface="Wingdings 2"/>
              <a:buChar char=""/>
              <a:defRPr/>
            </a:pPr>
            <a:r>
              <a:rPr lang="fr-BE" dirty="0" smtClean="0"/>
              <a:t>ERDF 2014 – 2020</a:t>
            </a:r>
          </a:p>
          <a:p>
            <a:pPr lvl="2" eaLnBrk="1" fontAlgn="auto" hangingPunct="1">
              <a:spcAft>
                <a:spcPts val="0"/>
              </a:spcAft>
              <a:buFont typeface="Wingdings"/>
              <a:buChar char=""/>
              <a:defRPr/>
            </a:pPr>
            <a:r>
              <a:rPr lang="fr-BE" dirty="0" smtClean="0"/>
              <a:t>Health &amp; Social infrastructure</a:t>
            </a:r>
          </a:p>
          <a:p>
            <a:pPr lvl="2" eaLnBrk="1" fontAlgn="auto" hangingPunct="1">
              <a:spcAft>
                <a:spcPts val="0"/>
              </a:spcAft>
              <a:buFont typeface="Wingdings"/>
              <a:buChar char=""/>
              <a:defRPr/>
            </a:pPr>
            <a:r>
              <a:rPr lang="fr-BE" dirty="0" smtClean="0"/>
              <a:t>Urban regeneration</a:t>
            </a:r>
          </a:p>
          <a:p>
            <a:pPr lvl="2" eaLnBrk="1" fontAlgn="auto" hangingPunct="1">
              <a:spcAft>
                <a:spcPts val="0"/>
              </a:spcAft>
              <a:buFont typeface="Wingdings"/>
              <a:buChar char=""/>
              <a:defRPr/>
            </a:pPr>
            <a:r>
              <a:rPr lang="fr-BE" dirty="0" smtClean="0"/>
              <a:t>Energy efficiency in (social) housing  </a:t>
            </a:r>
          </a:p>
          <a:p>
            <a:pPr marL="640080" lvl="1" indent="-274320" eaLnBrk="1" fontAlgn="auto" hangingPunct="1">
              <a:spcAft>
                <a:spcPts val="0"/>
              </a:spcAft>
              <a:buFont typeface="Wingdings 2"/>
              <a:buChar char=""/>
              <a:defRPr/>
            </a:pPr>
            <a:r>
              <a:rPr lang="fr-BE" dirty="0" smtClean="0"/>
              <a:t>ESF </a:t>
            </a:r>
          </a:p>
          <a:p>
            <a:pPr lvl="2" eaLnBrk="1" fontAlgn="auto" hangingPunct="1">
              <a:spcAft>
                <a:spcPts val="0"/>
              </a:spcAft>
              <a:buFont typeface="Wingdings"/>
              <a:buChar char=""/>
              <a:defRPr/>
            </a:pPr>
            <a:r>
              <a:rPr lang="fr-BE" dirty="0" smtClean="0"/>
              <a:t>20% for social inclusion?</a:t>
            </a:r>
          </a:p>
          <a:p>
            <a:pPr marL="640080" lvl="1" indent="-274320" eaLnBrk="1" fontAlgn="auto" hangingPunct="1">
              <a:spcAft>
                <a:spcPts val="0"/>
              </a:spcAft>
              <a:buFont typeface="Wingdings 2"/>
              <a:buChar char=""/>
              <a:defRPr/>
            </a:pPr>
            <a:endParaRPr lang="fr-BE" dirty="0"/>
          </a:p>
        </p:txBody>
      </p:sp>
    </p:spTree>
    <p:extLst>
      <p:ext uri="{BB962C8B-B14F-4D97-AF65-F5344CB8AC3E}">
        <p14:creationId xmlns:p14="http://schemas.microsoft.com/office/powerpoint/2010/main" val="32195968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612775" y="228600"/>
            <a:ext cx="8153400" cy="990600"/>
          </a:xfrm>
        </p:spPr>
        <p:txBody>
          <a:bodyPr/>
          <a:lstStyle/>
          <a:p>
            <a:pPr eaLnBrk="1" hangingPunct="1"/>
            <a:r>
              <a:rPr lang="fr-BE" smtClean="0"/>
              <a:t>EU level action </a:t>
            </a:r>
          </a:p>
        </p:txBody>
      </p:sp>
      <p:sp>
        <p:nvSpPr>
          <p:cNvPr id="3" name="Content Placeholder 2"/>
          <p:cNvSpPr>
            <a:spLocks noGrp="1"/>
          </p:cNvSpPr>
          <p:nvPr>
            <p:ph sz="quarter" idx="1"/>
          </p:nvPr>
        </p:nvSpPr>
        <p:spPr>
          <a:xfrm>
            <a:off x="612775" y="1600200"/>
            <a:ext cx="8153400" cy="4495800"/>
          </a:xfrm>
        </p:spPr>
        <p:txBody>
          <a:bodyPr>
            <a:normAutofit/>
          </a:bodyPr>
          <a:lstStyle/>
          <a:p>
            <a:pPr eaLnBrk="1" hangingPunct="1">
              <a:lnSpc>
                <a:spcPct val="80000"/>
              </a:lnSpc>
            </a:pPr>
            <a:r>
              <a:rPr lang="fr-BE" sz="2500" smtClean="0">
                <a:solidFill>
                  <a:srgbClr val="FF0000"/>
                </a:solidFill>
              </a:rPr>
              <a:t>Research </a:t>
            </a:r>
          </a:p>
          <a:p>
            <a:pPr lvl="1" eaLnBrk="1" hangingPunct="1">
              <a:lnSpc>
                <a:spcPct val="80000"/>
              </a:lnSpc>
            </a:pPr>
            <a:r>
              <a:rPr lang="fr-BE" sz="2200" smtClean="0"/>
              <a:t>Repossession and right to housing (DG EMPL)</a:t>
            </a:r>
          </a:p>
          <a:p>
            <a:pPr lvl="1" eaLnBrk="1" hangingPunct="1">
              <a:lnSpc>
                <a:spcPct val="80000"/>
              </a:lnSpc>
            </a:pPr>
            <a:r>
              <a:rPr lang="fr-BE" sz="2200" smtClean="0"/>
              <a:t>Migration &amp; homelessness (DG EMPL)</a:t>
            </a:r>
          </a:p>
          <a:p>
            <a:pPr lvl="1" eaLnBrk="1" hangingPunct="1">
              <a:lnSpc>
                <a:spcPct val="80000"/>
              </a:lnSpc>
            </a:pPr>
            <a:r>
              <a:rPr lang="fr-BE" sz="2200" smtClean="0"/>
              <a:t>Security of tenure (DG R&amp;D)</a:t>
            </a:r>
          </a:p>
          <a:p>
            <a:pPr eaLnBrk="1" hangingPunct="1">
              <a:lnSpc>
                <a:spcPct val="80000"/>
              </a:lnSpc>
            </a:pPr>
            <a:r>
              <a:rPr lang="fr-BE" sz="2500" smtClean="0">
                <a:solidFill>
                  <a:srgbClr val="FF0000"/>
                </a:solidFill>
              </a:rPr>
              <a:t>Exchanges </a:t>
            </a:r>
          </a:p>
          <a:p>
            <a:pPr lvl="1" eaLnBrk="1" hangingPunct="1">
              <a:lnSpc>
                <a:spcPct val="80000"/>
              </a:lnSpc>
            </a:pPr>
            <a:r>
              <a:rPr lang="fr-BE" sz="2200" smtClean="0"/>
              <a:t>Innovation </a:t>
            </a:r>
          </a:p>
          <a:p>
            <a:pPr lvl="2" eaLnBrk="1" hangingPunct="1">
              <a:lnSpc>
                <a:spcPct val="80000"/>
              </a:lnSpc>
            </a:pPr>
            <a:r>
              <a:rPr lang="fr-BE" sz="2000" smtClean="0"/>
              <a:t>Housing First…</a:t>
            </a:r>
          </a:p>
          <a:p>
            <a:pPr eaLnBrk="1" hangingPunct="1">
              <a:lnSpc>
                <a:spcPct val="80000"/>
              </a:lnSpc>
            </a:pPr>
            <a:r>
              <a:rPr lang="fr-BE" sz="2500" smtClean="0">
                <a:solidFill>
                  <a:srgbClr val="FF0000"/>
                </a:solidFill>
              </a:rPr>
              <a:t>Homeless strategy</a:t>
            </a:r>
          </a:p>
          <a:p>
            <a:pPr lvl="1" eaLnBrk="1" hangingPunct="1">
              <a:lnSpc>
                <a:spcPct val="80000"/>
              </a:lnSpc>
            </a:pPr>
            <a:r>
              <a:rPr lang="fr-BE" sz="2200" smtClean="0"/>
              <a:t>Slow progress but hopeful</a:t>
            </a:r>
          </a:p>
          <a:p>
            <a:pPr lvl="1" eaLnBrk="1" hangingPunct="1">
              <a:lnSpc>
                <a:spcPct val="80000"/>
              </a:lnSpc>
            </a:pPr>
            <a:r>
              <a:rPr lang="fr-BE" sz="2200" smtClean="0"/>
              <a:t>NRP </a:t>
            </a:r>
          </a:p>
          <a:p>
            <a:pPr lvl="2" eaLnBrk="1" hangingPunct="1">
              <a:lnSpc>
                <a:spcPct val="80000"/>
              </a:lnSpc>
            </a:pPr>
            <a:r>
              <a:rPr lang="fr-BE" sz="2000" smtClean="0"/>
              <a:t>Priority/issues in app. 15 member states</a:t>
            </a:r>
          </a:p>
          <a:p>
            <a:pPr lvl="3" eaLnBrk="1" hangingPunct="1">
              <a:lnSpc>
                <a:spcPct val="80000"/>
              </a:lnSpc>
            </a:pPr>
            <a:r>
              <a:rPr lang="fr-BE" sz="1700" smtClean="0"/>
              <a:t>Recognition of extreme social effects of austerity/ec policy by Min of Finance!!</a:t>
            </a:r>
          </a:p>
        </p:txBody>
      </p:sp>
    </p:spTree>
    <p:extLst>
      <p:ext uri="{BB962C8B-B14F-4D97-AF65-F5344CB8AC3E}">
        <p14:creationId xmlns:p14="http://schemas.microsoft.com/office/powerpoint/2010/main" val="21433900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612775" y="228600"/>
            <a:ext cx="8153400" cy="990600"/>
          </a:xfrm>
        </p:spPr>
        <p:txBody>
          <a:bodyPr/>
          <a:lstStyle/>
          <a:p>
            <a:pPr eaLnBrk="1" hangingPunct="1"/>
            <a:r>
              <a:rPr lang="fr-BE" smtClean="0"/>
              <a:t>FEANTSA resources </a:t>
            </a:r>
          </a:p>
        </p:txBody>
      </p:sp>
      <p:sp>
        <p:nvSpPr>
          <p:cNvPr id="3" name="Content Placeholder 2"/>
          <p:cNvSpPr>
            <a:spLocks noGrp="1"/>
          </p:cNvSpPr>
          <p:nvPr>
            <p:ph sz="quarter" idx="1"/>
          </p:nvPr>
        </p:nvSpPr>
        <p:spPr>
          <a:xfrm>
            <a:off x="612775" y="1600200"/>
            <a:ext cx="8153400" cy="4495800"/>
          </a:xfrm>
        </p:spPr>
        <p:txBody>
          <a:bodyPr>
            <a:normAutofit fontScale="77500" lnSpcReduction="20000"/>
          </a:bodyPr>
          <a:lstStyle/>
          <a:p>
            <a:pPr marL="320040" indent="-320040" eaLnBrk="1" fontAlgn="auto" hangingPunct="1">
              <a:spcAft>
                <a:spcPts val="0"/>
              </a:spcAft>
              <a:buFont typeface="Wingdings"/>
              <a:buChar char=""/>
              <a:defRPr/>
            </a:pPr>
            <a:r>
              <a:rPr lang="fr-BE" dirty="0" smtClean="0"/>
              <a:t>Research on social housing allocation systems </a:t>
            </a:r>
          </a:p>
          <a:p>
            <a:pPr marL="640080" lvl="1" indent="-274320" eaLnBrk="1" fontAlgn="auto" hangingPunct="1">
              <a:spcAft>
                <a:spcPts val="0"/>
              </a:spcAft>
              <a:buFont typeface="Wingdings 2"/>
              <a:buChar char=""/>
              <a:defRPr/>
            </a:pPr>
            <a:r>
              <a:rPr lang="fr-BE" dirty="0" smtClean="0"/>
              <a:t>Room for better use of scarce resource… </a:t>
            </a:r>
          </a:p>
          <a:p>
            <a:pPr lvl="2" eaLnBrk="1" fontAlgn="auto" hangingPunct="1">
              <a:spcAft>
                <a:spcPts val="0"/>
              </a:spcAft>
              <a:buFont typeface="Wingdings"/>
              <a:buChar char=""/>
              <a:defRPr/>
            </a:pPr>
            <a:r>
              <a:rPr lang="fr-BE" dirty="0" smtClean="0"/>
              <a:t>Targeting on basis of need </a:t>
            </a:r>
          </a:p>
          <a:p>
            <a:pPr marL="320040" indent="-320040" eaLnBrk="1" fontAlgn="auto" hangingPunct="1">
              <a:spcAft>
                <a:spcPts val="0"/>
              </a:spcAft>
              <a:buFont typeface="Wingdings"/>
              <a:buChar char=""/>
              <a:defRPr/>
            </a:pPr>
            <a:r>
              <a:rPr lang="fr-BE" dirty="0" smtClean="0"/>
              <a:t>Social innovation </a:t>
            </a:r>
          </a:p>
          <a:p>
            <a:pPr marL="640080" lvl="1" indent="-274320" eaLnBrk="1" fontAlgn="auto" hangingPunct="1">
              <a:spcAft>
                <a:spcPts val="0"/>
              </a:spcAft>
              <a:buFont typeface="Wingdings 2"/>
              <a:buChar char=""/>
              <a:defRPr/>
            </a:pPr>
            <a:r>
              <a:rPr lang="fr-BE" dirty="0" smtClean="0"/>
              <a:t>Research/Experiments on Housing First  approach to homelessness</a:t>
            </a:r>
          </a:p>
          <a:p>
            <a:pPr lvl="2" eaLnBrk="1" fontAlgn="auto" hangingPunct="1">
              <a:spcAft>
                <a:spcPts val="0"/>
              </a:spcAft>
              <a:buFont typeface="Wingdings"/>
              <a:buChar char=""/>
              <a:defRPr/>
            </a:pPr>
            <a:r>
              <a:rPr lang="fr-BE" dirty="0" smtClean="0"/>
              <a:t>Momentum at EU level</a:t>
            </a:r>
          </a:p>
          <a:p>
            <a:pPr lvl="2" eaLnBrk="1" fontAlgn="auto" hangingPunct="1">
              <a:spcAft>
                <a:spcPts val="0"/>
              </a:spcAft>
              <a:buFont typeface="Wingdings"/>
              <a:buChar char=""/>
              <a:defRPr/>
            </a:pPr>
            <a:r>
              <a:rPr lang="fr-BE" dirty="0" smtClean="0"/>
              <a:t>Cost-effective </a:t>
            </a:r>
          </a:p>
          <a:p>
            <a:pPr lvl="3" eaLnBrk="1" fontAlgn="auto" hangingPunct="1">
              <a:spcAft>
                <a:spcPts val="0"/>
              </a:spcAft>
              <a:buClr>
                <a:schemeClr val="accent3"/>
              </a:buClr>
              <a:buFont typeface="Wingdings"/>
              <a:buChar char=""/>
              <a:defRPr/>
            </a:pPr>
            <a:r>
              <a:rPr lang="fr-BE" dirty="0" smtClean="0"/>
              <a:t>Growing evidence – housing and health</a:t>
            </a:r>
          </a:p>
          <a:p>
            <a:pPr marL="640080" lvl="1" indent="-274320" eaLnBrk="1" fontAlgn="auto" hangingPunct="1">
              <a:spcAft>
                <a:spcPts val="0"/>
              </a:spcAft>
              <a:buFont typeface="Wingdings 2"/>
              <a:buChar char=""/>
              <a:defRPr/>
            </a:pPr>
            <a:r>
              <a:rPr lang="fr-BE" dirty="0" smtClean="0"/>
              <a:t>Toolkit on </a:t>
            </a:r>
            <a:r>
              <a:rPr lang="fr-BE" i="1" dirty="0" smtClean="0"/>
              <a:t>Social Rental Agencies</a:t>
            </a:r>
          </a:p>
          <a:p>
            <a:pPr lvl="2" eaLnBrk="1" fontAlgn="auto" hangingPunct="1">
              <a:spcAft>
                <a:spcPts val="0"/>
              </a:spcAft>
              <a:buFont typeface="Wingdings"/>
              <a:buChar char=""/>
              <a:defRPr/>
            </a:pPr>
            <a:r>
              <a:rPr lang="fr-BE" dirty="0" smtClean="0"/>
              <a:t>Responsibilising the private rental market</a:t>
            </a:r>
          </a:p>
          <a:p>
            <a:pPr marL="320040" indent="-320040" eaLnBrk="1" fontAlgn="auto" hangingPunct="1">
              <a:spcAft>
                <a:spcPts val="0"/>
              </a:spcAft>
              <a:buFont typeface="Wingdings"/>
              <a:buChar char=""/>
              <a:defRPr/>
            </a:pPr>
            <a:r>
              <a:rPr lang="fr-BE" dirty="0" smtClean="0"/>
              <a:t>Monitoring of homelessness policies </a:t>
            </a:r>
          </a:p>
          <a:p>
            <a:pPr marL="640080" lvl="1" indent="-274320" eaLnBrk="1" fontAlgn="auto" hangingPunct="1">
              <a:spcAft>
                <a:spcPts val="0"/>
              </a:spcAft>
              <a:buFont typeface="Wingdings 2"/>
              <a:buChar char=""/>
              <a:defRPr/>
            </a:pPr>
            <a:r>
              <a:rPr lang="fr-BE" dirty="0" smtClean="0"/>
              <a:t>1st European report </a:t>
            </a:r>
          </a:p>
          <a:p>
            <a:pPr lvl="2" eaLnBrk="1" fontAlgn="auto" hangingPunct="1">
              <a:spcAft>
                <a:spcPts val="0"/>
              </a:spcAft>
              <a:buFont typeface="Wingdings"/>
              <a:buChar char=""/>
              <a:defRPr/>
            </a:pPr>
            <a:r>
              <a:rPr lang="fr-BE" dirty="0" smtClean="0"/>
              <a:t>Crisis impacts… </a:t>
            </a:r>
          </a:p>
          <a:p>
            <a:pPr lvl="2" eaLnBrk="1" fontAlgn="auto" hangingPunct="1">
              <a:spcAft>
                <a:spcPts val="0"/>
              </a:spcAft>
              <a:buFont typeface="Wingdings"/>
              <a:buChar char=""/>
              <a:defRPr/>
            </a:pPr>
            <a:r>
              <a:rPr lang="fr-BE" dirty="0" smtClean="0"/>
              <a:t>Progress possible in difficult context  </a:t>
            </a:r>
          </a:p>
          <a:p>
            <a:pPr marL="320040" indent="-320040" eaLnBrk="1" fontAlgn="auto" hangingPunct="1">
              <a:spcAft>
                <a:spcPts val="0"/>
              </a:spcAft>
              <a:buFont typeface="Wingdings"/>
              <a:buChar char=""/>
              <a:defRPr/>
            </a:pPr>
            <a:endParaRPr lang="fr-BE" dirty="0"/>
          </a:p>
        </p:txBody>
      </p:sp>
    </p:spTree>
    <p:extLst>
      <p:ext uri="{BB962C8B-B14F-4D97-AF65-F5344CB8AC3E}">
        <p14:creationId xmlns:p14="http://schemas.microsoft.com/office/powerpoint/2010/main" val="1501155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lgn="ctr">
              <a:buNone/>
            </a:pPr>
            <a:r>
              <a:rPr lang="fr-BE" b="1" dirty="0" err="1" smtClean="0">
                <a:latin typeface="Calibri" pitchFamily="34" charset="0"/>
                <a:cs typeface="Calibri" pitchFamily="34" charset="0"/>
              </a:rPr>
              <a:t>Housing</a:t>
            </a:r>
            <a:r>
              <a:rPr lang="fr-BE" b="1" dirty="0" smtClean="0">
                <a:latin typeface="Calibri" pitchFamily="34" charset="0"/>
                <a:cs typeface="Calibri" pitchFamily="34" charset="0"/>
              </a:rPr>
              <a:t> </a:t>
            </a:r>
            <a:r>
              <a:rPr lang="fr-BE" b="1" dirty="0" err="1" smtClean="0">
                <a:latin typeface="Calibri" pitchFamily="34" charset="0"/>
                <a:cs typeface="Calibri" pitchFamily="34" charset="0"/>
              </a:rPr>
              <a:t>market</a:t>
            </a:r>
            <a:r>
              <a:rPr lang="fr-BE" b="1" dirty="0" smtClean="0">
                <a:latin typeface="Calibri" pitchFamily="34" charset="0"/>
                <a:cs typeface="Calibri" pitchFamily="34" charset="0"/>
              </a:rPr>
              <a:t> in time of </a:t>
            </a:r>
            <a:r>
              <a:rPr lang="fr-BE" b="1" dirty="0" err="1" smtClean="0">
                <a:latin typeface="Calibri" pitchFamily="34" charset="0"/>
                <a:cs typeface="Calibri" pitchFamily="34" charset="0"/>
              </a:rPr>
              <a:t>crisis</a:t>
            </a:r>
            <a:r>
              <a:rPr lang="fr-BE" b="1" dirty="0" smtClean="0">
                <a:latin typeface="Calibri" pitchFamily="34" charset="0"/>
                <a:cs typeface="Calibri" pitchFamily="34" charset="0"/>
              </a:rPr>
              <a:t>: case-</a:t>
            </a:r>
            <a:r>
              <a:rPr lang="fr-BE" b="1" dirty="0" err="1" smtClean="0">
                <a:latin typeface="Calibri" pitchFamily="34" charset="0"/>
                <a:cs typeface="Calibri" pitchFamily="34" charset="0"/>
              </a:rPr>
              <a:t>studies</a:t>
            </a:r>
            <a:endParaRPr lang="fr-BE" b="1" dirty="0" smtClean="0">
              <a:latin typeface="Calibri" pitchFamily="34" charset="0"/>
              <a:cs typeface="Calibri" pitchFamily="34" charset="0"/>
            </a:endParaRPr>
          </a:p>
          <a:p>
            <a:pPr marL="0" indent="0" algn="ctr">
              <a:buNone/>
            </a:pPr>
            <a:endParaRPr lang="fr-BE" b="1" dirty="0">
              <a:latin typeface="Calibri" pitchFamily="34" charset="0"/>
              <a:cs typeface="Calibri" pitchFamily="34" charset="0"/>
            </a:endParaRPr>
          </a:p>
          <a:p>
            <a:pPr marL="0" indent="0" algn="ctr">
              <a:buNone/>
            </a:pPr>
            <a:r>
              <a:rPr lang="fr-BE" sz="3600" b="1" dirty="0" smtClean="0">
                <a:solidFill>
                  <a:srgbClr val="3DB612"/>
                </a:solidFill>
                <a:latin typeface="Calibri" pitchFamily="34" charset="0"/>
              </a:rPr>
              <a:t>France</a:t>
            </a:r>
          </a:p>
          <a:p>
            <a:pPr marL="0" indent="0" algn="ctr">
              <a:buNone/>
            </a:pPr>
            <a:r>
              <a:rPr lang="fr-BE" sz="3600" b="1" dirty="0" smtClean="0">
                <a:solidFill>
                  <a:srgbClr val="3DB612"/>
                </a:solidFill>
                <a:latin typeface="Calibri" pitchFamily="34" charset="0"/>
              </a:rPr>
              <a:t>Christophe Robert</a:t>
            </a:r>
            <a:endParaRPr lang="fr-BE" sz="3600" b="1" dirty="0">
              <a:solidFill>
                <a:srgbClr val="3DB612"/>
              </a:solidFill>
              <a:latin typeface="Calibri" pitchFamily="34" charset="0"/>
            </a:endParaRPr>
          </a:p>
          <a:p>
            <a:pPr marL="0" indent="0" algn="ctr">
              <a:buNone/>
            </a:pPr>
            <a:r>
              <a:rPr lang="fr-BE" dirty="0" smtClean="0">
                <a:latin typeface="Calibri" pitchFamily="34" charset="0"/>
                <a:cs typeface="Calibri" pitchFamily="34" charset="0"/>
              </a:rPr>
              <a:t>Fondation Abbé Pierre</a:t>
            </a:r>
          </a:p>
          <a:p>
            <a:pPr marL="0" indent="0" algn="ctr">
              <a:buNone/>
            </a:pPr>
            <a:r>
              <a:rPr lang="fr-BE" dirty="0" smtClean="0">
                <a:latin typeface="Calibri" pitchFamily="34" charset="0"/>
                <a:cs typeface="Calibri" pitchFamily="34" charset="0"/>
              </a:rPr>
              <a:t>France</a:t>
            </a:r>
            <a:endParaRPr lang="fr-BE" dirty="0">
              <a:latin typeface="Calibri" pitchFamily="34" charset="0"/>
              <a:cs typeface="Calibri" pitchFamily="34" charset="0"/>
            </a:endParaRPr>
          </a:p>
        </p:txBody>
      </p:sp>
    </p:spTree>
    <p:extLst>
      <p:ext uri="{BB962C8B-B14F-4D97-AF65-F5344CB8AC3E}">
        <p14:creationId xmlns:p14="http://schemas.microsoft.com/office/powerpoint/2010/main" val="21992565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fr-BE" dirty="0" smtClean="0"/>
              <a:t>Focus on crisis: danger or opportunity?</a:t>
            </a:r>
            <a:endParaRPr lang="fr-BE" dirty="0"/>
          </a:p>
        </p:txBody>
      </p:sp>
      <p:sp>
        <p:nvSpPr>
          <p:cNvPr id="3" name="Content Placeholder 2"/>
          <p:cNvSpPr>
            <a:spLocks noGrp="1"/>
          </p:cNvSpPr>
          <p:nvPr>
            <p:ph sz="quarter" idx="1"/>
          </p:nvPr>
        </p:nvSpPr>
        <p:spPr>
          <a:xfrm>
            <a:off x="612775" y="1600200"/>
            <a:ext cx="8153400" cy="4495800"/>
          </a:xfrm>
        </p:spPr>
        <p:txBody>
          <a:bodyPr>
            <a:normAutofit/>
          </a:bodyPr>
          <a:lstStyle/>
          <a:p>
            <a:pPr eaLnBrk="1" hangingPunct="1">
              <a:lnSpc>
                <a:spcPct val="80000"/>
              </a:lnSpc>
            </a:pPr>
            <a:r>
              <a:rPr lang="fr-BE" sz="2500" smtClean="0"/>
              <a:t>There are bigger problems</a:t>
            </a:r>
          </a:p>
          <a:p>
            <a:pPr eaLnBrk="1" hangingPunct="1">
              <a:lnSpc>
                <a:spcPct val="80000"/>
              </a:lnSpc>
            </a:pPr>
            <a:r>
              <a:rPr lang="fr-BE" sz="2500" smtClean="0"/>
              <a:t>Increase of homelessness </a:t>
            </a:r>
            <a:r>
              <a:rPr lang="fr-BE" sz="2500" i="1" smtClean="0"/>
              <a:t>too limited ?!</a:t>
            </a:r>
          </a:p>
          <a:p>
            <a:pPr eaLnBrk="1" hangingPunct="1">
              <a:lnSpc>
                <a:spcPct val="80000"/>
              </a:lnSpc>
            </a:pPr>
            <a:r>
              <a:rPr lang="fr-BE" sz="2500" i="1" smtClean="0"/>
              <a:t>Ringfenced</a:t>
            </a:r>
            <a:r>
              <a:rPr lang="fr-BE" sz="2500" smtClean="0"/>
              <a:t> budgets for homelessness</a:t>
            </a:r>
          </a:p>
          <a:p>
            <a:pPr eaLnBrk="1" hangingPunct="1">
              <a:lnSpc>
                <a:spcPct val="80000"/>
              </a:lnSpc>
            </a:pPr>
            <a:r>
              <a:rPr lang="fr-BE" sz="2500" smtClean="0"/>
              <a:t>Difficult link with employment</a:t>
            </a:r>
          </a:p>
          <a:p>
            <a:pPr lvl="1" eaLnBrk="1" hangingPunct="1">
              <a:lnSpc>
                <a:spcPct val="80000"/>
              </a:lnSpc>
            </a:pPr>
            <a:r>
              <a:rPr lang="fr-BE" sz="2200" smtClean="0">
                <a:solidFill>
                  <a:srgbClr val="FF0000"/>
                </a:solidFill>
              </a:rPr>
              <a:t>Pressure on EU to become social policy player</a:t>
            </a:r>
          </a:p>
          <a:p>
            <a:pPr lvl="2" eaLnBrk="1" hangingPunct="1">
              <a:lnSpc>
                <a:spcPct val="80000"/>
              </a:lnSpc>
            </a:pPr>
            <a:r>
              <a:rPr lang="fr-BE" sz="2000" smtClean="0"/>
              <a:t>Commitments in response to expectations… </a:t>
            </a:r>
          </a:p>
          <a:p>
            <a:pPr lvl="2" eaLnBrk="1" hangingPunct="1">
              <a:lnSpc>
                <a:spcPct val="80000"/>
              </a:lnSpc>
            </a:pPr>
            <a:r>
              <a:rPr lang="fr-BE" sz="2000" smtClean="0"/>
              <a:t>Delivery?</a:t>
            </a:r>
          </a:p>
          <a:p>
            <a:pPr eaLnBrk="1" hangingPunct="1">
              <a:lnSpc>
                <a:spcPct val="80000"/>
              </a:lnSpc>
              <a:buFont typeface="Wingdings" pitchFamily="2" charset="2"/>
              <a:buNone/>
            </a:pPr>
            <a:r>
              <a:rPr lang="fr-BE" sz="2500" smtClean="0"/>
              <a:t>	BUT </a:t>
            </a:r>
          </a:p>
          <a:p>
            <a:pPr eaLnBrk="1" hangingPunct="1">
              <a:lnSpc>
                <a:spcPct val="80000"/>
              </a:lnSpc>
            </a:pPr>
            <a:r>
              <a:rPr lang="fr-BE" sz="2500" smtClean="0"/>
              <a:t>Progress possible in difficult circumstances </a:t>
            </a:r>
          </a:p>
          <a:p>
            <a:pPr eaLnBrk="1" hangingPunct="1">
              <a:lnSpc>
                <a:spcPct val="80000"/>
              </a:lnSpc>
            </a:pPr>
            <a:r>
              <a:rPr lang="fr-BE" sz="2500" i="1" smtClean="0"/>
              <a:t>Manageable</a:t>
            </a:r>
            <a:r>
              <a:rPr lang="fr-BE" sz="2500" smtClean="0"/>
              <a:t> problem</a:t>
            </a:r>
          </a:p>
          <a:p>
            <a:pPr eaLnBrk="1" hangingPunct="1">
              <a:lnSpc>
                <a:spcPct val="80000"/>
              </a:lnSpc>
            </a:pPr>
            <a:r>
              <a:rPr lang="fr-BE" sz="2500" smtClean="0"/>
              <a:t>Policies are knowledge driven </a:t>
            </a:r>
          </a:p>
          <a:p>
            <a:pPr lvl="1" eaLnBrk="1" hangingPunct="1">
              <a:lnSpc>
                <a:spcPct val="80000"/>
              </a:lnSpc>
            </a:pPr>
            <a:r>
              <a:rPr lang="fr-BE" sz="2200" smtClean="0">
                <a:solidFill>
                  <a:srgbClr val="FF0000"/>
                </a:solidFill>
              </a:rPr>
              <a:t>Pressure on EU to deliver impact </a:t>
            </a:r>
          </a:p>
          <a:p>
            <a:pPr lvl="2" eaLnBrk="1" hangingPunct="1">
              <a:lnSpc>
                <a:spcPct val="80000"/>
              </a:lnSpc>
            </a:pPr>
            <a:r>
              <a:rPr lang="fr-BE" sz="2000" smtClean="0"/>
              <a:t>Added value of EU action  </a:t>
            </a:r>
          </a:p>
        </p:txBody>
      </p:sp>
    </p:spTree>
    <p:extLst>
      <p:ext uri="{BB962C8B-B14F-4D97-AF65-F5344CB8AC3E}">
        <p14:creationId xmlns:p14="http://schemas.microsoft.com/office/powerpoint/2010/main" val="34802192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12775" y="228600"/>
            <a:ext cx="8153400" cy="990600"/>
          </a:xfrm>
        </p:spPr>
        <p:txBody>
          <a:bodyPr/>
          <a:lstStyle/>
          <a:p>
            <a:pPr eaLnBrk="1" hangingPunct="1"/>
            <a:endParaRPr lang="fr-BE" smtClean="0"/>
          </a:p>
        </p:txBody>
      </p:sp>
      <p:sp>
        <p:nvSpPr>
          <p:cNvPr id="24578" name="Content Placeholder 2"/>
          <p:cNvSpPr>
            <a:spLocks noGrp="1"/>
          </p:cNvSpPr>
          <p:nvPr>
            <p:ph sz="quarter" idx="1"/>
          </p:nvPr>
        </p:nvSpPr>
        <p:spPr>
          <a:xfrm>
            <a:off x="612775" y="1600200"/>
            <a:ext cx="8153400" cy="4495800"/>
          </a:xfrm>
        </p:spPr>
        <p:txBody>
          <a:bodyPr/>
          <a:lstStyle/>
          <a:p>
            <a:pPr eaLnBrk="1" hangingPunct="1"/>
            <a:endParaRPr lang="fr-BE" smtClean="0"/>
          </a:p>
          <a:p>
            <a:pPr eaLnBrk="1" hangingPunct="1"/>
            <a:endParaRPr lang="fr-BE" smtClean="0"/>
          </a:p>
          <a:p>
            <a:pPr eaLnBrk="1" hangingPunct="1"/>
            <a:r>
              <a:rPr lang="fr-BE" smtClean="0"/>
              <a:t>Thank you for listening </a:t>
            </a:r>
          </a:p>
          <a:p>
            <a:pPr eaLnBrk="1" hangingPunct="1"/>
            <a:r>
              <a:rPr lang="fr-BE" smtClean="0"/>
              <a:t>Questions </a:t>
            </a:r>
          </a:p>
          <a:p>
            <a:pPr eaLnBrk="1" hangingPunct="1"/>
            <a:r>
              <a:rPr lang="fr-BE" smtClean="0">
                <a:hlinkClick r:id="rId2"/>
              </a:rPr>
              <a:t>Ruth.Owen@feantsa.org</a:t>
            </a:r>
            <a:r>
              <a:rPr lang="fr-BE" smtClean="0"/>
              <a:t> </a:t>
            </a:r>
          </a:p>
          <a:p>
            <a:pPr eaLnBrk="1" hangingPunct="1"/>
            <a:endParaRPr lang="fr-BE" smtClean="0"/>
          </a:p>
          <a:p>
            <a:pPr eaLnBrk="1" hangingPunct="1"/>
            <a:endParaRPr lang="fr-BE" smtClean="0"/>
          </a:p>
        </p:txBody>
      </p:sp>
    </p:spTree>
    <p:extLst>
      <p:ext uri="{BB962C8B-B14F-4D97-AF65-F5344CB8AC3E}">
        <p14:creationId xmlns:p14="http://schemas.microsoft.com/office/powerpoint/2010/main" val="19287175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lgn="ctr">
              <a:buNone/>
            </a:pPr>
            <a:endParaRPr lang="fr-BE" b="1" dirty="0" smtClean="0">
              <a:latin typeface="Calibri" pitchFamily="34" charset="0"/>
              <a:cs typeface="Calibri" pitchFamily="34" charset="0"/>
            </a:endParaRPr>
          </a:p>
          <a:p>
            <a:pPr marL="0" indent="0" algn="ctr">
              <a:buNone/>
            </a:pPr>
            <a:r>
              <a:rPr lang="fr-BE" b="1" dirty="0" err="1" smtClean="0">
                <a:latin typeface="Calibri" pitchFamily="34" charset="0"/>
                <a:cs typeface="Calibri" pitchFamily="34" charset="0"/>
              </a:rPr>
              <a:t>Towards</a:t>
            </a:r>
            <a:r>
              <a:rPr lang="fr-BE" b="1" dirty="0" smtClean="0">
                <a:latin typeface="Calibri" pitchFamily="34" charset="0"/>
                <a:cs typeface="Calibri" pitchFamily="34" charset="0"/>
              </a:rPr>
              <a:t> a </a:t>
            </a:r>
            <a:r>
              <a:rPr lang="fr-BE" b="1" dirty="0" err="1" smtClean="0">
                <a:latin typeface="Calibri" pitchFamily="34" charset="0"/>
                <a:cs typeface="Calibri" pitchFamily="34" charset="0"/>
              </a:rPr>
              <a:t>sustainable</a:t>
            </a:r>
            <a:r>
              <a:rPr lang="fr-BE" b="1" dirty="0" smtClean="0">
                <a:latin typeface="Calibri" pitchFamily="34" charset="0"/>
                <a:cs typeface="Calibri" pitchFamily="34" charset="0"/>
              </a:rPr>
              <a:t> </a:t>
            </a:r>
            <a:r>
              <a:rPr lang="fr-BE" b="1" dirty="0" err="1" smtClean="0">
                <a:latin typeface="Calibri" pitchFamily="34" charset="0"/>
                <a:cs typeface="Calibri" pitchFamily="34" charset="0"/>
              </a:rPr>
              <a:t>housing</a:t>
            </a:r>
            <a:r>
              <a:rPr lang="fr-BE" b="1" dirty="0" smtClean="0">
                <a:latin typeface="Calibri" pitchFamily="34" charset="0"/>
                <a:cs typeface="Calibri" pitchFamily="34" charset="0"/>
              </a:rPr>
              <a:t> </a:t>
            </a:r>
            <a:r>
              <a:rPr lang="fr-BE" b="1" dirty="0" err="1" smtClean="0">
                <a:latin typeface="Calibri" pitchFamily="34" charset="0"/>
                <a:cs typeface="Calibri" pitchFamily="34" charset="0"/>
              </a:rPr>
              <a:t>policy</a:t>
            </a:r>
            <a:endParaRPr lang="fr-BE" b="1" dirty="0" smtClean="0">
              <a:latin typeface="Calibri" pitchFamily="34" charset="0"/>
              <a:cs typeface="Calibri" pitchFamily="34" charset="0"/>
            </a:endParaRPr>
          </a:p>
          <a:p>
            <a:pPr marL="0" indent="0" algn="ctr">
              <a:buNone/>
            </a:pPr>
            <a:endParaRPr lang="fr-BE" sz="3600" b="1" dirty="0">
              <a:solidFill>
                <a:srgbClr val="3DB612"/>
              </a:solidFill>
              <a:latin typeface="Calibri" pitchFamily="34" charset="0"/>
              <a:cs typeface="Calibri" pitchFamily="34" charset="0"/>
            </a:endParaRPr>
          </a:p>
          <a:p>
            <a:pPr marL="0" indent="0" algn="ctr">
              <a:buNone/>
            </a:pPr>
            <a:r>
              <a:rPr lang="fr-BE" sz="3600" b="1" dirty="0" err="1" smtClean="0">
                <a:solidFill>
                  <a:srgbClr val="3DB612"/>
                </a:solidFill>
                <a:latin typeface="Calibri" pitchFamily="34" charset="0"/>
              </a:rPr>
              <a:t>Marja</a:t>
            </a:r>
            <a:r>
              <a:rPr lang="fr-BE" sz="3600" b="1" dirty="0" smtClean="0">
                <a:solidFill>
                  <a:srgbClr val="3DB612"/>
                </a:solidFill>
                <a:latin typeface="Calibri" pitchFamily="34" charset="0"/>
              </a:rPr>
              <a:t> </a:t>
            </a:r>
            <a:r>
              <a:rPr lang="fr-BE" sz="3600" b="1" dirty="0" err="1" smtClean="0">
                <a:solidFill>
                  <a:srgbClr val="3DB612"/>
                </a:solidFill>
                <a:latin typeface="Calibri" pitchFamily="34" charset="0"/>
              </a:rPr>
              <a:t>Elsing</a:t>
            </a:r>
            <a:endParaRPr lang="fr-BE" sz="3600" b="1" dirty="0">
              <a:solidFill>
                <a:srgbClr val="3DB612"/>
              </a:solidFill>
              <a:latin typeface="Calibri" pitchFamily="34" charset="0"/>
            </a:endParaRPr>
          </a:p>
          <a:p>
            <a:pPr marL="0" indent="0" algn="ctr">
              <a:buNone/>
            </a:pPr>
            <a:r>
              <a:rPr lang="fr-BE" dirty="0" err="1" smtClean="0">
                <a:latin typeface="Calibri" pitchFamily="34" charset="0"/>
                <a:cs typeface="Calibri" pitchFamily="34" charset="0"/>
              </a:rPr>
              <a:t>University</a:t>
            </a:r>
            <a:r>
              <a:rPr lang="fr-BE" dirty="0" smtClean="0">
                <a:latin typeface="Calibri" pitchFamily="34" charset="0"/>
                <a:cs typeface="Calibri" pitchFamily="34" charset="0"/>
              </a:rPr>
              <a:t> of </a:t>
            </a:r>
            <a:r>
              <a:rPr lang="fr-BE" dirty="0" err="1" smtClean="0">
                <a:latin typeface="Calibri" pitchFamily="34" charset="0"/>
                <a:cs typeface="Calibri" pitchFamily="34" charset="0"/>
              </a:rPr>
              <a:t>Technology</a:t>
            </a:r>
            <a:r>
              <a:rPr lang="fr-BE" dirty="0" smtClean="0">
                <a:latin typeface="Calibri" pitchFamily="34" charset="0"/>
                <a:cs typeface="Calibri" pitchFamily="34" charset="0"/>
              </a:rPr>
              <a:t> Delft</a:t>
            </a:r>
          </a:p>
          <a:p>
            <a:pPr marL="0" indent="0" algn="ctr">
              <a:buNone/>
            </a:pPr>
            <a:r>
              <a:rPr lang="fr-BE" dirty="0" smtClean="0">
                <a:latin typeface="Calibri" pitchFamily="34" charset="0"/>
                <a:cs typeface="Calibri" pitchFamily="34" charset="0"/>
              </a:rPr>
              <a:t>The </a:t>
            </a:r>
            <a:r>
              <a:rPr lang="fr-BE" dirty="0" err="1" smtClean="0">
                <a:latin typeface="Calibri" pitchFamily="34" charset="0"/>
                <a:cs typeface="Calibri" pitchFamily="34" charset="0"/>
              </a:rPr>
              <a:t>Netherlands</a:t>
            </a:r>
            <a:endParaRPr lang="fr-BE" dirty="0">
              <a:latin typeface="Calibri" pitchFamily="34" charset="0"/>
              <a:cs typeface="Calibri" pitchFamily="34" charset="0"/>
            </a:endParaRPr>
          </a:p>
        </p:txBody>
      </p:sp>
    </p:spTree>
    <p:extLst>
      <p:ext uri="{BB962C8B-B14F-4D97-AF65-F5344CB8AC3E}">
        <p14:creationId xmlns:p14="http://schemas.microsoft.com/office/powerpoint/2010/main" val="22301972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7"/>
          <p:cNvSpPr>
            <a:spLocks noGrp="1" noChangeArrowheads="1"/>
          </p:cNvSpPr>
          <p:nvPr>
            <p:ph type="dt" sz="quarter" idx="4294967295"/>
          </p:nvPr>
        </p:nvSpPr>
        <p:spPr bwMode="auto">
          <a:xfrm>
            <a:off x="752475" y="5194300"/>
            <a:ext cx="79248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Tahoma" pitchFamily="34" charset="0"/>
                <a:ea typeface="MS PGothic" pitchFamily="34" charset="-128"/>
              </a:defRPr>
            </a:lvl1pPr>
            <a:lvl2pPr marL="742950" indent="-285750" eaLnBrk="0" hangingPunct="0">
              <a:defRPr sz="2200">
                <a:solidFill>
                  <a:schemeClr val="tx1"/>
                </a:solidFill>
                <a:latin typeface="Tahoma" pitchFamily="34" charset="0"/>
                <a:ea typeface="MS PGothic" pitchFamily="34" charset="-128"/>
              </a:defRPr>
            </a:lvl2pPr>
            <a:lvl3pPr marL="1143000" indent="-228600" eaLnBrk="0" hangingPunct="0">
              <a:defRPr sz="2200">
                <a:solidFill>
                  <a:schemeClr val="tx1"/>
                </a:solidFill>
                <a:latin typeface="Tahoma" pitchFamily="34" charset="0"/>
                <a:ea typeface="MS PGothic" pitchFamily="34" charset="-128"/>
              </a:defRPr>
            </a:lvl3pPr>
            <a:lvl4pPr marL="1600200" indent="-228600" eaLnBrk="0" hangingPunct="0">
              <a:defRPr sz="2200">
                <a:solidFill>
                  <a:schemeClr val="tx1"/>
                </a:solidFill>
                <a:latin typeface="Tahoma" pitchFamily="34" charset="0"/>
                <a:ea typeface="MS PGothic" pitchFamily="34" charset="-128"/>
              </a:defRPr>
            </a:lvl4pPr>
            <a:lvl5pPr marL="2057400" indent="-228600" eaLnBrk="0" hangingPunct="0">
              <a:defRPr sz="22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2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2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2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200">
                <a:solidFill>
                  <a:schemeClr val="tx1"/>
                </a:solidFill>
                <a:latin typeface="Tahoma" pitchFamily="34" charset="0"/>
                <a:ea typeface="MS PGothic" pitchFamily="34" charset="-128"/>
              </a:defRPr>
            </a:lvl9pPr>
          </a:lstStyle>
          <a:p>
            <a:pPr algn="ctr" eaLnBrk="1" hangingPunct="1"/>
            <a:fld id="{F030BF70-4D39-46CA-BDD5-8090E7945D8F}" type="datetime4">
              <a:rPr lang="en-US" smtClean="0">
                <a:solidFill>
                  <a:srgbClr val="000000"/>
                </a:solidFill>
                <a:cs typeface="+mn-cs"/>
              </a:rPr>
              <a:pPr algn="ctr" eaLnBrk="1" hangingPunct="1"/>
              <a:t>May 11, 2012</a:t>
            </a:fld>
            <a:endParaRPr lang="en-US" smtClean="0">
              <a:solidFill>
                <a:srgbClr val="000000"/>
              </a:solidFill>
              <a:cs typeface="+mn-cs"/>
            </a:endParaRPr>
          </a:p>
        </p:txBody>
      </p:sp>
      <p:sp>
        <p:nvSpPr>
          <p:cNvPr id="3075" name="Rectangle 63"/>
          <p:cNvSpPr>
            <a:spLocks noGrp="1" noChangeArrowheads="1"/>
          </p:cNvSpPr>
          <p:nvPr>
            <p:ph type="sldNum" sz="quarter" idx="4294967295"/>
          </p:nvPr>
        </p:nvSpPr>
        <p:spPr bwMode="auto">
          <a:xfrm>
            <a:off x="6477000" y="5621338"/>
            <a:ext cx="1905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Tahoma" pitchFamily="34" charset="0"/>
                <a:ea typeface="MS PGothic" pitchFamily="34" charset="-128"/>
              </a:defRPr>
            </a:lvl1pPr>
            <a:lvl2pPr marL="742950" indent="-285750" eaLnBrk="0" hangingPunct="0">
              <a:defRPr sz="2200">
                <a:solidFill>
                  <a:schemeClr val="tx1"/>
                </a:solidFill>
                <a:latin typeface="Tahoma" pitchFamily="34" charset="0"/>
                <a:ea typeface="MS PGothic" pitchFamily="34" charset="-128"/>
              </a:defRPr>
            </a:lvl2pPr>
            <a:lvl3pPr marL="1143000" indent="-228600" eaLnBrk="0" hangingPunct="0">
              <a:defRPr sz="2200">
                <a:solidFill>
                  <a:schemeClr val="tx1"/>
                </a:solidFill>
                <a:latin typeface="Tahoma" pitchFamily="34" charset="0"/>
                <a:ea typeface="MS PGothic" pitchFamily="34" charset="-128"/>
              </a:defRPr>
            </a:lvl3pPr>
            <a:lvl4pPr marL="1600200" indent="-228600" eaLnBrk="0" hangingPunct="0">
              <a:defRPr sz="2200">
                <a:solidFill>
                  <a:schemeClr val="tx1"/>
                </a:solidFill>
                <a:latin typeface="Tahoma" pitchFamily="34" charset="0"/>
                <a:ea typeface="MS PGothic" pitchFamily="34" charset="-128"/>
              </a:defRPr>
            </a:lvl4pPr>
            <a:lvl5pPr marL="2057400" indent="-228600" eaLnBrk="0" hangingPunct="0">
              <a:defRPr sz="22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2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2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2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200">
                <a:solidFill>
                  <a:schemeClr val="tx1"/>
                </a:solidFill>
                <a:latin typeface="Tahoma" pitchFamily="34" charset="0"/>
                <a:ea typeface="MS PGothic" pitchFamily="34" charset="-128"/>
              </a:defRPr>
            </a:lvl9pPr>
          </a:lstStyle>
          <a:p>
            <a:pPr algn="ctr" eaLnBrk="1" hangingPunct="1"/>
            <a:fld id="{06D12DED-412B-4708-B6EB-1FF414E2D9F0}" type="slidenum">
              <a:rPr lang="en-US" smtClean="0">
                <a:solidFill>
                  <a:srgbClr val="000000"/>
                </a:solidFill>
                <a:cs typeface="+mn-cs"/>
              </a:rPr>
              <a:pPr algn="ctr" eaLnBrk="1" hangingPunct="1"/>
              <a:t>53</a:t>
            </a:fld>
            <a:endParaRPr lang="en-US" smtClean="0">
              <a:solidFill>
                <a:srgbClr val="000000"/>
              </a:solidFill>
              <a:cs typeface="+mn-cs"/>
            </a:endParaRPr>
          </a:p>
        </p:txBody>
      </p:sp>
      <p:sp>
        <p:nvSpPr>
          <p:cNvPr id="3076" name="Rectangle 2"/>
          <p:cNvSpPr>
            <a:spLocks noGrp="1" noChangeArrowheads="1"/>
          </p:cNvSpPr>
          <p:nvPr>
            <p:ph type="ctrTitle"/>
          </p:nvPr>
        </p:nvSpPr>
        <p:spPr/>
        <p:txBody>
          <a:bodyPr/>
          <a:lstStyle/>
          <a:p>
            <a:r>
              <a:rPr lang="en-GB" smtClean="0"/>
              <a:t>Housing policy in Europe</a:t>
            </a:r>
          </a:p>
        </p:txBody>
      </p:sp>
      <p:sp>
        <p:nvSpPr>
          <p:cNvPr id="3077" name="Rectangle 3"/>
          <p:cNvSpPr>
            <a:spLocks noGrp="1" noChangeArrowheads="1"/>
          </p:cNvSpPr>
          <p:nvPr>
            <p:ph type="subTitle" idx="1"/>
          </p:nvPr>
        </p:nvSpPr>
        <p:spPr>
          <a:xfrm>
            <a:off x="685800" y="3248025"/>
            <a:ext cx="6931025" cy="942975"/>
          </a:xfrm>
        </p:spPr>
        <p:txBody>
          <a:bodyPr/>
          <a:lstStyle/>
          <a:p>
            <a:pPr>
              <a:lnSpc>
                <a:spcPct val="80000"/>
              </a:lnSpc>
            </a:pPr>
            <a:r>
              <a:rPr lang="en-GB" sz="1400" smtClean="0"/>
              <a:t>Towards a sustainable policies</a:t>
            </a:r>
          </a:p>
        </p:txBody>
      </p:sp>
      <p:sp>
        <p:nvSpPr>
          <p:cNvPr id="3078" name="Text Box 5"/>
          <p:cNvSpPr txBox="1">
            <a:spLocks noChangeArrowheads="1"/>
          </p:cNvSpPr>
          <p:nvPr/>
        </p:nvSpPr>
        <p:spPr bwMode="auto">
          <a:xfrm>
            <a:off x="762000" y="4914900"/>
            <a:ext cx="78867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200">
                <a:solidFill>
                  <a:schemeClr val="tx1"/>
                </a:solidFill>
                <a:latin typeface="Tahoma" pitchFamily="34" charset="0"/>
                <a:ea typeface="MS PGothic" pitchFamily="34" charset="-128"/>
              </a:defRPr>
            </a:lvl1pPr>
            <a:lvl2pPr marL="742950" indent="-285750" eaLnBrk="0" hangingPunct="0">
              <a:defRPr sz="2200">
                <a:solidFill>
                  <a:schemeClr val="tx1"/>
                </a:solidFill>
                <a:latin typeface="Tahoma" pitchFamily="34" charset="0"/>
                <a:ea typeface="MS PGothic" pitchFamily="34" charset="-128"/>
              </a:defRPr>
            </a:lvl2pPr>
            <a:lvl3pPr marL="1143000" indent="-228600" eaLnBrk="0" hangingPunct="0">
              <a:defRPr sz="2200">
                <a:solidFill>
                  <a:schemeClr val="tx1"/>
                </a:solidFill>
                <a:latin typeface="Tahoma" pitchFamily="34" charset="0"/>
                <a:ea typeface="MS PGothic" pitchFamily="34" charset="-128"/>
              </a:defRPr>
            </a:lvl3pPr>
            <a:lvl4pPr marL="1600200" indent="-228600" eaLnBrk="0" hangingPunct="0">
              <a:defRPr sz="2200">
                <a:solidFill>
                  <a:schemeClr val="tx1"/>
                </a:solidFill>
                <a:latin typeface="Tahoma" pitchFamily="34" charset="0"/>
                <a:ea typeface="MS PGothic" pitchFamily="34" charset="-128"/>
              </a:defRPr>
            </a:lvl4pPr>
            <a:lvl5pPr marL="2057400" indent="-228600" eaLnBrk="0" hangingPunct="0">
              <a:defRPr sz="22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2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2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2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200">
                <a:solidFill>
                  <a:schemeClr val="tx1"/>
                </a:solidFill>
                <a:latin typeface="Tahoma" pitchFamily="34" charset="0"/>
                <a:ea typeface="MS PGothic" pitchFamily="34" charset="-128"/>
              </a:defRPr>
            </a:lvl9pPr>
          </a:lstStyle>
          <a:p>
            <a:pPr algn="ctr" eaLnBrk="1" hangingPunct="1"/>
            <a:r>
              <a:rPr lang="en-GB" sz="1200" b="1" smtClean="0">
                <a:solidFill>
                  <a:srgbClr val="FFFFFF"/>
                </a:solidFill>
                <a:cs typeface="+mn-cs"/>
              </a:rPr>
              <a:t>Marja Elsinga</a:t>
            </a:r>
          </a:p>
        </p:txBody>
      </p:sp>
    </p:spTree>
    <p:extLst>
      <p:ext uri="{BB962C8B-B14F-4D97-AF65-F5344CB8AC3E}">
        <p14:creationId xmlns:p14="http://schemas.microsoft.com/office/powerpoint/2010/main" val="25157316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body" sz="half" idx="1"/>
          </p:nvPr>
        </p:nvSpPr>
        <p:spPr>
          <a:xfrm>
            <a:off x="925513" y="600075"/>
            <a:ext cx="3043237" cy="4886325"/>
          </a:xfrm>
        </p:spPr>
        <p:txBody>
          <a:bodyPr/>
          <a:lstStyle/>
          <a:p>
            <a:endParaRPr lang="en-GB" sz="1800" smtClean="0"/>
          </a:p>
          <a:p>
            <a:endParaRPr lang="en-GB" sz="1800" smtClean="0"/>
          </a:p>
          <a:p>
            <a:endParaRPr lang="en-GB" sz="1800" smtClean="0"/>
          </a:p>
          <a:p>
            <a:endParaRPr lang="en-GB" sz="1800" smtClean="0"/>
          </a:p>
          <a:p>
            <a:r>
              <a:rPr lang="en-GB" sz="1800" b="1" smtClean="0"/>
              <a:t>Some figures</a:t>
            </a:r>
          </a:p>
          <a:p>
            <a:endParaRPr lang="en-GB" sz="1800" smtClean="0"/>
          </a:p>
          <a:p>
            <a:r>
              <a:rPr lang="en-GB" sz="1800" smtClean="0"/>
              <a:t>Meaning of housing tenure</a:t>
            </a:r>
          </a:p>
          <a:p>
            <a:endParaRPr lang="en-GB" sz="1800" smtClean="0"/>
          </a:p>
          <a:p>
            <a:r>
              <a:rPr lang="en-GB" sz="1800" smtClean="0"/>
              <a:t>Housing tenure and policy</a:t>
            </a:r>
          </a:p>
          <a:p>
            <a:endParaRPr lang="en-GB" sz="1800" smtClean="0"/>
          </a:p>
          <a:p>
            <a:r>
              <a:rPr lang="en-GB" sz="1800" smtClean="0"/>
              <a:t>Towards a sustainable policy?</a:t>
            </a:r>
          </a:p>
        </p:txBody>
      </p:sp>
      <p:sp>
        <p:nvSpPr>
          <p:cNvPr id="4099" name="Rectangle 6"/>
          <p:cNvSpPr>
            <a:spLocks noGrp="1" noChangeArrowheads="1"/>
          </p:cNvSpPr>
          <p:nvPr>
            <p:ph sz="half" idx="2"/>
          </p:nvPr>
        </p:nvSpPr>
        <p:spPr/>
        <p:txBody>
          <a:bodyPr/>
          <a:lstStyle/>
          <a:p>
            <a:endParaRPr lang="nl-NL" sz="1800" smtClean="0"/>
          </a:p>
        </p:txBody>
      </p:sp>
      <p:pic>
        <p:nvPicPr>
          <p:cNvPr id="4100" name="Picture 14" descr="rent-vs-bu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25" y="962025"/>
            <a:ext cx="42291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74549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0600" y="549275"/>
            <a:ext cx="7659688" cy="517525"/>
          </a:xfrm>
        </p:spPr>
        <p:txBody>
          <a:bodyPr/>
          <a:lstStyle/>
          <a:p>
            <a:r>
              <a:rPr lang="nl-NL" sz="2300" smtClean="0"/>
              <a:t>Home ownership by income quartile, EU-SILC 2008</a:t>
            </a:r>
          </a:p>
        </p:txBody>
      </p:sp>
      <p:sp>
        <p:nvSpPr>
          <p:cNvPr id="5123" name="Rectangle 3"/>
          <p:cNvSpPr>
            <a:spLocks noGrp="1" noChangeArrowheads="1"/>
          </p:cNvSpPr>
          <p:nvPr>
            <p:ph type="body" idx="1"/>
          </p:nvPr>
        </p:nvSpPr>
        <p:spPr/>
        <p:txBody>
          <a:bodyPr/>
          <a:lstStyle/>
          <a:p>
            <a:endParaRPr lang="nl-NL" smtClean="0"/>
          </a:p>
        </p:txBody>
      </p:sp>
      <p:sp>
        <p:nvSpPr>
          <p:cNvPr id="5124" name="Rectangle 4"/>
          <p:cNvSpPr>
            <a:spLocks noChangeArrowheads="1"/>
          </p:cNvSpPr>
          <p:nvPr/>
        </p:nvSpPr>
        <p:spPr bwMode="auto">
          <a:xfrm>
            <a:off x="1585913" y="1928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nl-NL" sz="2200" smtClean="0">
              <a:solidFill>
                <a:srgbClr val="000000"/>
              </a:solidFill>
              <a:latin typeface="Tahoma" pitchFamily="34" charset="0"/>
              <a:ea typeface="MS PGothic" pitchFamily="34" charset="-128"/>
              <a:cs typeface="+mn-cs"/>
            </a:endParaRPr>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3" y="1447800"/>
            <a:ext cx="8777287"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58075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p:cNvSpPr>
            <a:spLocks noGrp="1" noChangeArrowheads="1"/>
          </p:cNvSpPr>
          <p:nvPr>
            <p:ph type="title"/>
          </p:nvPr>
        </p:nvSpPr>
        <p:spPr/>
        <p:txBody>
          <a:bodyPr/>
          <a:lstStyle/>
          <a:p>
            <a:r>
              <a:rPr lang="en-GB" smtClean="0"/>
              <a:t>Housing tenure in Europe, Cecodhas, 2007</a:t>
            </a:r>
          </a:p>
        </p:txBody>
      </p:sp>
      <p:sp>
        <p:nvSpPr>
          <p:cNvPr id="6147" name="Rectangle 1027"/>
          <p:cNvSpPr>
            <a:spLocks noChangeArrowheads="1"/>
          </p:cNvSpPr>
          <p:nvPr/>
        </p:nvSpPr>
        <p:spPr bwMode="auto">
          <a:xfrm>
            <a:off x="1824038" y="2047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nl-NL" sz="2200" smtClean="0">
              <a:solidFill>
                <a:srgbClr val="000000"/>
              </a:solidFill>
              <a:latin typeface="Tahoma" pitchFamily="34" charset="0"/>
              <a:ea typeface="MS PGothic" pitchFamily="34" charset="-128"/>
              <a:cs typeface="+mn-cs"/>
            </a:endParaRPr>
          </a:p>
        </p:txBody>
      </p:sp>
      <p:pic>
        <p:nvPicPr>
          <p:cNvPr id="6148"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85344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15267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4294967295"/>
          </p:nvPr>
        </p:nvSpPr>
        <p:spPr bwMode="auto">
          <a:xfrm>
            <a:off x="7696200" y="5837238"/>
            <a:ext cx="685800" cy="258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Tahoma" pitchFamily="34" charset="0"/>
                <a:ea typeface="MS PGothic" pitchFamily="34" charset="-128"/>
              </a:defRPr>
            </a:lvl1pPr>
            <a:lvl2pPr marL="742950" indent="-285750" eaLnBrk="0" hangingPunct="0">
              <a:defRPr sz="2200">
                <a:solidFill>
                  <a:schemeClr val="tx1"/>
                </a:solidFill>
                <a:latin typeface="Tahoma" pitchFamily="34" charset="0"/>
                <a:ea typeface="MS PGothic" pitchFamily="34" charset="-128"/>
              </a:defRPr>
            </a:lvl2pPr>
            <a:lvl3pPr marL="1143000" indent="-228600" eaLnBrk="0" hangingPunct="0">
              <a:defRPr sz="2200">
                <a:solidFill>
                  <a:schemeClr val="tx1"/>
                </a:solidFill>
                <a:latin typeface="Tahoma" pitchFamily="34" charset="0"/>
                <a:ea typeface="MS PGothic" pitchFamily="34" charset="-128"/>
              </a:defRPr>
            </a:lvl3pPr>
            <a:lvl4pPr marL="1600200" indent="-228600" eaLnBrk="0" hangingPunct="0">
              <a:defRPr sz="2200">
                <a:solidFill>
                  <a:schemeClr val="tx1"/>
                </a:solidFill>
                <a:latin typeface="Tahoma" pitchFamily="34" charset="0"/>
                <a:ea typeface="MS PGothic" pitchFamily="34" charset="-128"/>
              </a:defRPr>
            </a:lvl4pPr>
            <a:lvl5pPr marL="2057400" indent="-228600" eaLnBrk="0" hangingPunct="0">
              <a:defRPr sz="22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2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2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2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200">
                <a:solidFill>
                  <a:schemeClr val="tx1"/>
                </a:solidFill>
                <a:latin typeface="Tahoma" pitchFamily="34" charset="0"/>
                <a:ea typeface="MS PGothic" pitchFamily="34" charset="-128"/>
              </a:defRPr>
            </a:lvl9pPr>
          </a:lstStyle>
          <a:p>
            <a:pPr algn="ctr" eaLnBrk="1" hangingPunct="1"/>
            <a:fld id="{526975B9-C3A0-4452-9823-8AABF70CF7A2}" type="slidenum">
              <a:rPr lang="en-US" smtClean="0">
                <a:solidFill>
                  <a:srgbClr val="000000"/>
                </a:solidFill>
                <a:cs typeface="+mn-cs"/>
              </a:rPr>
              <a:pPr algn="ctr" eaLnBrk="1" hangingPunct="1"/>
              <a:t>57</a:t>
            </a:fld>
            <a:endParaRPr lang="en-US" smtClean="0">
              <a:solidFill>
                <a:srgbClr val="000000"/>
              </a:solidFill>
              <a:cs typeface="+mn-cs"/>
            </a:endParaRPr>
          </a:p>
        </p:txBody>
      </p:sp>
      <p:sp>
        <p:nvSpPr>
          <p:cNvPr id="7171" name="Rectangle 2"/>
          <p:cNvSpPr>
            <a:spLocks noGrp="1" noChangeArrowheads="1"/>
          </p:cNvSpPr>
          <p:nvPr>
            <p:ph type="title"/>
          </p:nvPr>
        </p:nvSpPr>
        <p:spPr/>
        <p:txBody>
          <a:bodyPr/>
          <a:lstStyle/>
          <a:p>
            <a:r>
              <a:rPr lang="nl-NL" smtClean="0"/>
              <a:t>Growth of home ownership in Europe, </a:t>
            </a:r>
            <a:r>
              <a:rPr lang="nl-NL" sz="1400" smtClean="0"/>
              <a:t>Doling 2006</a:t>
            </a:r>
          </a:p>
        </p:txBody>
      </p:sp>
      <p:pic>
        <p:nvPicPr>
          <p:cNvPr id="71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76350"/>
            <a:ext cx="7029450"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96150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2000" smtClean="0"/>
              <a:t>Floor space per person(in m2), </a:t>
            </a:r>
            <a:br>
              <a:rPr lang="en-US" sz="2000" smtClean="0"/>
            </a:br>
            <a:r>
              <a:rPr lang="en-US" sz="2000" smtClean="0"/>
              <a:t>Housing Statistics in the European Union, 2004</a:t>
            </a:r>
          </a:p>
        </p:txBody>
      </p:sp>
      <p:graphicFrame>
        <p:nvGraphicFramePr>
          <p:cNvPr id="8195" name="Object 3"/>
          <p:cNvGraphicFramePr>
            <a:graphicFrameLocks noGrp="1" noChangeAspect="1"/>
          </p:cNvGraphicFramePr>
          <p:nvPr>
            <p:ph idx="1"/>
          </p:nvPr>
        </p:nvGraphicFramePr>
        <p:xfrm>
          <a:off x="900113" y="1143000"/>
          <a:ext cx="7848600" cy="4935538"/>
        </p:xfrm>
        <a:graphic>
          <a:graphicData uri="http://schemas.openxmlformats.org/presentationml/2006/ole">
            <mc:AlternateContent xmlns:mc="http://schemas.openxmlformats.org/markup-compatibility/2006">
              <mc:Choice xmlns:v="urn:schemas-microsoft-com:vml" Requires="v">
                <p:oleObj spid="_x0000_s2066" name="Chart" r:id="rId3" imgW="6362598" imgH="4000602" progId="Excel.Chart.8">
                  <p:embed/>
                </p:oleObj>
              </mc:Choice>
              <mc:Fallback>
                <p:oleObj name="Chart" r:id="rId3" imgW="6362598" imgH="4000602"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143000"/>
                        <a:ext cx="7848600" cy="493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113264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4294967295"/>
          </p:nvPr>
        </p:nvSpPr>
        <p:spPr bwMode="auto">
          <a:xfrm>
            <a:off x="776288" y="5837238"/>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Tahoma" pitchFamily="34" charset="0"/>
                <a:ea typeface="MS PGothic" pitchFamily="34" charset="-128"/>
              </a:defRPr>
            </a:lvl1pPr>
            <a:lvl2pPr marL="742950" indent="-285750" eaLnBrk="0" hangingPunct="0">
              <a:defRPr sz="2200">
                <a:solidFill>
                  <a:schemeClr val="tx1"/>
                </a:solidFill>
                <a:latin typeface="Tahoma" pitchFamily="34" charset="0"/>
                <a:ea typeface="MS PGothic" pitchFamily="34" charset="-128"/>
              </a:defRPr>
            </a:lvl2pPr>
            <a:lvl3pPr marL="1143000" indent="-228600" eaLnBrk="0" hangingPunct="0">
              <a:defRPr sz="2200">
                <a:solidFill>
                  <a:schemeClr val="tx1"/>
                </a:solidFill>
                <a:latin typeface="Tahoma" pitchFamily="34" charset="0"/>
                <a:ea typeface="MS PGothic" pitchFamily="34" charset="-128"/>
              </a:defRPr>
            </a:lvl3pPr>
            <a:lvl4pPr marL="1600200" indent="-228600" eaLnBrk="0" hangingPunct="0">
              <a:defRPr sz="2200">
                <a:solidFill>
                  <a:schemeClr val="tx1"/>
                </a:solidFill>
                <a:latin typeface="Tahoma" pitchFamily="34" charset="0"/>
                <a:ea typeface="MS PGothic" pitchFamily="34" charset="-128"/>
              </a:defRPr>
            </a:lvl4pPr>
            <a:lvl5pPr marL="2057400" indent="-228600" eaLnBrk="0" hangingPunct="0">
              <a:defRPr sz="22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2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2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2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200">
                <a:solidFill>
                  <a:schemeClr val="tx1"/>
                </a:solidFill>
                <a:latin typeface="Tahoma" pitchFamily="34" charset="0"/>
                <a:ea typeface="MS PGothic" pitchFamily="34" charset="-128"/>
              </a:defRPr>
            </a:lvl9pPr>
          </a:lstStyle>
          <a:p>
            <a:pPr algn="ctr" eaLnBrk="1" hangingPunct="1"/>
            <a:fld id="{087DBF7A-C330-41C2-8A3D-AA103D00F65C}" type="datetime4">
              <a:rPr lang="en-US" smtClean="0">
                <a:solidFill>
                  <a:srgbClr val="000000"/>
                </a:solidFill>
                <a:cs typeface="+mn-cs"/>
              </a:rPr>
              <a:pPr algn="ctr" eaLnBrk="1" hangingPunct="1"/>
              <a:t>May 11, 2012</a:t>
            </a:fld>
            <a:endParaRPr lang="en-US" smtClean="0">
              <a:solidFill>
                <a:srgbClr val="000000"/>
              </a:solidFill>
              <a:cs typeface="+mn-cs"/>
            </a:endParaRPr>
          </a:p>
        </p:txBody>
      </p:sp>
      <p:sp>
        <p:nvSpPr>
          <p:cNvPr id="9219" name="Slide Number Placeholder 4"/>
          <p:cNvSpPr>
            <a:spLocks noGrp="1"/>
          </p:cNvSpPr>
          <p:nvPr>
            <p:ph type="sldNum" sz="quarter" idx="4294967295"/>
          </p:nvPr>
        </p:nvSpPr>
        <p:spPr bwMode="auto">
          <a:xfrm>
            <a:off x="7696200" y="5837238"/>
            <a:ext cx="685800" cy="258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Tahoma" pitchFamily="34" charset="0"/>
                <a:ea typeface="MS PGothic" pitchFamily="34" charset="-128"/>
              </a:defRPr>
            </a:lvl1pPr>
            <a:lvl2pPr marL="742950" indent="-285750" eaLnBrk="0" hangingPunct="0">
              <a:defRPr sz="2200">
                <a:solidFill>
                  <a:schemeClr val="tx1"/>
                </a:solidFill>
                <a:latin typeface="Tahoma" pitchFamily="34" charset="0"/>
                <a:ea typeface="MS PGothic" pitchFamily="34" charset="-128"/>
              </a:defRPr>
            </a:lvl2pPr>
            <a:lvl3pPr marL="1143000" indent="-228600" eaLnBrk="0" hangingPunct="0">
              <a:defRPr sz="2200">
                <a:solidFill>
                  <a:schemeClr val="tx1"/>
                </a:solidFill>
                <a:latin typeface="Tahoma" pitchFamily="34" charset="0"/>
                <a:ea typeface="MS PGothic" pitchFamily="34" charset="-128"/>
              </a:defRPr>
            </a:lvl3pPr>
            <a:lvl4pPr marL="1600200" indent="-228600" eaLnBrk="0" hangingPunct="0">
              <a:defRPr sz="2200">
                <a:solidFill>
                  <a:schemeClr val="tx1"/>
                </a:solidFill>
                <a:latin typeface="Tahoma" pitchFamily="34" charset="0"/>
                <a:ea typeface="MS PGothic" pitchFamily="34" charset="-128"/>
              </a:defRPr>
            </a:lvl4pPr>
            <a:lvl5pPr marL="2057400" indent="-228600" eaLnBrk="0" hangingPunct="0">
              <a:defRPr sz="22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2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2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2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200">
                <a:solidFill>
                  <a:schemeClr val="tx1"/>
                </a:solidFill>
                <a:latin typeface="Tahoma" pitchFamily="34" charset="0"/>
                <a:ea typeface="MS PGothic" pitchFamily="34" charset="-128"/>
              </a:defRPr>
            </a:lvl9pPr>
          </a:lstStyle>
          <a:p>
            <a:pPr algn="ctr" eaLnBrk="1" hangingPunct="1"/>
            <a:fld id="{2CADE1A0-3CE6-4E28-B800-06BDA1800FC9}" type="slidenum">
              <a:rPr lang="en-US" smtClean="0">
                <a:solidFill>
                  <a:srgbClr val="000000"/>
                </a:solidFill>
                <a:cs typeface="+mn-cs"/>
              </a:rPr>
              <a:pPr algn="ctr" eaLnBrk="1" hangingPunct="1"/>
              <a:t>59</a:t>
            </a:fld>
            <a:endParaRPr lang="en-US" smtClean="0">
              <a:solidFill>
                <a:srgbClr val="000000"/>
              </a:solidFill>
              <a:cs typeface="+mn-cs"/>
            </a:endParaRPr>
          </a:p>
        </p:txBody>
      </p:sp>
      <p:sp>
        <p:nvSpPr>
          <p:cNvPr id="9220" name="Footer Placeholder 5"/>
          <p:cNvSpPr>
            <a:spLocks noGrp="1"/>
          </p:cNvSpPr>
          <p:nvPr>
            <p:ph type="ftr" sz="quarter" idx="4294967295"/>
          </p:nvPr>
        </p:nvSpPr>
        <p:spPr bwMode="auto">
          <a:xfrm>
            <a:off x="3124200" y="5837238"/>
            <a:ext cx="43434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Tahoma" pitchFamily="34" charset="0"/>
                <a:ea typeface="MS PGothic" pitchFamily="34" charset="-128"/>
              </a:defRPr>
            </a:lvl1pPr>
            <a:lvl2pPr marL="742950" indent="-285750" eaLnBrk="0" hangingPunct="0">
              <a:defRPr sz="2200">
                <a:solidFill>
                  <a:schemeClr val="tx1"/>
                </a:solidFill>
                <a:latin typeface="Tahoma" pitchFamily="34" charset="0"/>
                <a:ea typeface="MS PGothic" pitchFamily="34" charset="-128"/>
              </a:defRPr>
            </a:lvl2pPr>
            <a:lvl3pPr marL="1143000" indent="-228600" eaLnBrk="0" hangingPunct="0">
              <a:defRPr sz="2200">
                <a:solidFill>
                  <a:schemeClr val="tx1"/>
                </a:solidFill>
                <a:latin typeface="Tahoma" pitchFamily="34" charset="0"/>
                <a:ea typeface="MS PGothic" pitchFamily="34" charset="-128"/>
              </a:defRPr>
            </a:lvl3pPr>
            <a:lvl4pPr marL="1600200" indent="-228600" eaLnBrk="0" hangingPunct="0">
              <a:defRPr sz="2200">
                <a:solidFill>
                  <a:schemeClr val="tx1"/>
                </a:solidFill>
                <a:latin typeface="Tahoma" pitchFamily="34" charset="0"/>
                <a:ea typeface="MS PGothic" pitchFamily="34" charset="-128"/>
              </a:defRPr>
            </a:lvl4pPr>
            <a:lvl5pPr marL="2057400" indent="-228600" eaLnBrk="0" hangingPunct="0">
              <a:defRPr sz="22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2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2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2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200">
                <a:solidFill>
                  <a:schemeClr val="tx1"/>
                </a:solidFill>
                <a:latin typeface="Tahoma" pitchFamily="34" charset="0"/>
                <a:ea typeface="MS PGothic" pitchFamily="34" charset="-128"/>
              </a:defRPr>
            </a:lvl9pPr>
          </a:lstStyle>
          <a:p>
            <a:pPr algn="ctr" eaLnBrk="1" hangingPunct="1"/>
            <a:r>
              <a:rPr lang="nl-NL" smtClean="0">
                <a:solidFill>
                  <a:srgbClr val="000000"/>
                </a:solidFill>
                <a:cs typeface="+mn-cs"/>
              </a:rPr>
              <a:t>housing policy, Osaka</a:t>
            </a:r>
          </a:p>
        </p:txBody>
      </p:sp>
      <p:pic>
        <p:nvPicPr>
          <p:cNvPr id="92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331913"/>
            <a:ext cx="7380287" cy="552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003800" cy="232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3" name="Text Box 4"/>
          <p:cNvSpPr txBox="1">
            <a:spLocks noChangeArrowheads="1"/>
          </p:cNvSpPr>
          <p:nvPr/>
        </p:nvSpPr>
        <p:spPr bwMode="auto">
          <a:xfrm>
            <a:off x="0" y="6491288"/>
            <a:ext cx="6769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Tahoma" pitchFamily="34" charset="0"/>
                <a:ea typeface="MS PGothic" pitchFamily="34" charset="-128"/>
              </a:defRPr>
            </a:lvl1pPr>
            <a:lvl2pPr marL="742950" indent="-285750" eaLnBrk="0" hangingPunct="0">
              <a:defRPr sz="2200">
                <a:solidFill>
                  <a:schemeClr val="tx1"/>
                </a:solidFill>
                <a:latin typeface="Tahoma" pitchFamily="34" charset="0"/>
                <a:ea typeface="MS PGothic" pitchFamily="34" charset="-128"/>
              </a:defRPr>
            </a:lvl2pPr>
            <a:lvl3pPr marL="1143000" indent="-228600" eaLnBrk="0" hangingPunct="0">
              <a:defRPr sz="2200">
                <a:solidFill>
                  <a:schemeClr val="tx1"/>
                </a:solidFill>
                <a:latin typeface="Tahoma" pitchFamily="34" charset="0"/>
                <a:ea typeface="MS PGothic" pitchFamily="34" charset="-128"/>
              </a:defRPr>
            </a:lvl3pPr>
            <a:lvl4pPr marL="1600200" indent="-228600" eaLnBrk="0" hangingPunct="0">
              <a:defRPr sz="2200">
                <a:solidFill>
                  <a:schemeClr val="tx1"/>
                </a:solidFill>
                <a:latin typeface="Tahoma" pitchFamily="34" charset="0"/>
                <a:ea typeface="MS PGothic" pitchFamily="34" charset="-128"/>
              </a:defRPr>
            </a:lvl4pPr>
            <a:lvl5pPr marL="2057400" indent="-228600" eaLnBrk="0" hangingPunct="0">
              <a:defRPr sz="22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2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2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2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200">
                <a:solidFill>
                  <a:schemeClr val="tx1"/>
                </a:solidFill>
                <a:latin typeface="Tahoma" pitchFamily="34" charset="0"/>
                <a:ea typeface="MS PGothic" pitchFamily="34" charset="-128"/>
              </a:defRPr>
            </a:lvl9pPr>
          </a:lstStyle>
          <a:p>
            <a:pPr algn="ctr" eaLnBrk="1" hangingPunct="1">
              <a:spcBef>
                <a:spcPct val="50000"/>
              </a:spcBef>
            </a:pPr>
            <a:r>
              <a:rPr lang="en-GB" sz="1400" b="1" smtClean="0">
                <a:solidFill>
                  <a:srgbClr val="000000"/>
                </a:solidFill>
                <a:latin typeface="Arial" charset="0"/>
              </a:rPr>
              <a:t>Source: CECODHAS European Social Housing Observatory (2008) </a:t>
            </a:r>
          </a:p>
        </p:txBody>
      </p:sp>
    </p:spTree>
    <p:extLst>
      <p:ext uri="{BB962C8B-B14F-4D97-AF65-F5344CB8AC3E}">
        <p14:creationId xmlns:p14="http://schemas.microsoft.com/office/powerpoint/2010/main" val="750248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lgn="ctr">
              <a:buNone/>
            </a:pPr>
            <a:r>
              <a:rPr lang="fr-BE" b="1" dirty="0" err="1" smtClean="0">
                <a:latin typeface="Calibri" pitchFamily="34" charset="0"/>
                <a:cs typeface="Calibri" pitchFamily="34" charset="0"/>
              </a:rPr>
              <a:t>Housing</a:t>
            </a:r>
            <a:r>
              <a:rPr lang="fr-BE" b="1" dirty="0" smtClean="0">
                <a:latin typeface="Calibri" pitchFamily="34" charset="0"/>
                <a:cs typeface="Calibri" pitchFamily="34" charset="0"/>
              </a:rPr>
              <a:t> </a:t>
            </a:r>
            <a:r>
              <a:rPr lang="fr-BE" b="1" dirty="0" err="1" smtClean="0">
                <a:latin typeface="Calibri" pitchFamily="34" charset="0"/>
                <a:cs typeface="Calibri" pitchFamily="34" charset="0"/>
              </a:rPr>
              <a:t>market</a:t>
            </a:r>
            <a:r>
              <a:rPr lang="fr-BE" b="1" dirty="0" smtClean="0">
                <a:latin typeface="Calibri" pitchFamily="34" charset="0"/>
                <a:cs typeface="Calibri" pitchFamily="34" charset="0"/>
              </a:rPr>
              <a:t> in time of </a:t>
            </a:r>
            <a:r>
              <a:rPr lang="fr-BE" b="1" dirty="0" err="1" smtClean="0">
                <a:latin typeface="Calibri" pitchFamily="34" charset="0"/>
                <a:cs typeface="Calibri" pitchFamily="34" charset="0"/>
              </a:rPr>
              <a:t>crisis</a:t>
            </a:r>
            <a:r>
              <a:rPr lang="fr-BE" b="1" dirty="0" smtClean="0">
                <a:latin typeface="Calibri" pitchFamily="34" charset="0"/>
                <a:cs typeface="Calibri" pitchFamily="34" charset="0"/>
              </a:rPr>
              <a:t>: case-</a:t>
            </a:r>
            <a:r>
              <a:rPr lang="fr-BE" b="1" dirty="0" err="1" smtClean="0">
                <a:latin typeface="Calibri" pitchFamily="34" charset="0"/>
                <a:cs typeface="Calibri" pitchFamily="34" charset="0"/>
              </a:rPr>
              <a:t>studies</a:t>
            </a:r>
            <a:endParaRPr lang="fr-BE" b="1" dirty="0" smtClean="0">
              <a:latin typeface="Calibri" pitchFamily="34" charset="0"/>
              <a:cs typeface="Calibri" pitchFamily="34" charset="0"/>
            </a:endParaRPr>
          </a:p>
          <a:p>
            <a:pPr marL="0" indent="0" algn="ctr">
              <a:buNone/>
            </a:pPr>
            <a:endParaRPr lang="fr-BE" b="1" dirty="0">
              <a:latin typeface="Calibri" pitchFamily="34" charset="0"/>
              <a:cs typeface="Calibri" pitchFamily="34" charset="0"/>
            </a:endParaRPr>
          </a:p>
          <a:p>
            <a:pPr marL="0" indent="0" algn="ctr">
              <a:buNone/>
            </a:pPr>
            <a:r>
              <a:rPr lang="en-US" sz="3600" b="1" dirty="0" smtClean="0">
                <a:solidFill>
                  <a:srgbClr val="3DB612"/>
                </a:solidFill>
                <a:latin typeface="Calibri" pitchFamily="34" charset="0"/>
              </a:rPr>
              <a:t>Romania</a:t>
            </a:r>
          </a:p>
          <a:p>
            <a:pPr marL="0" indent="0" algn="ctr">
              <a:buNone/>
            </a:pPr>
            <a:r>
              <a:rPr lang="fr-BE" sz="3600" b="1" dirty="0" smtClean="0">
                <a:solidFill>
                  <a:srgbClr val="3DB612"/>
                </a:solidFill>
                <a:latin typeface="Calibri" pitchFamily="34" charset="0"/>
              </a:rPr>
              <a:t>Ramona </a:t>
            </a:r>
            <a:r>
              <a:rPr lang="fr-BE" sz="3600" b="1" dirty="0" err="1" smtClean="0">
                <a:solidFill>
                  <a:srgbClr val="3DB612"/>
                </a:solidFill>
                <a:latin typeface="Calibri" pitchFamily="34" charset="0"/>
              </a:rPr>
              <a:t>Sinca</a:t>
            </a:r>
            <a:endParaRPr lang="fr-BE" sz="3600" b="1" dirty="0">
              <a:solidFill>
                <a:srgbClr val="3DB612"/>
              </a:solidFill>
              <a:latin typeface="Calibri" pitchFamily="34" charset="0"/>
            </a:endParaRPr>
          </a:p>
          <a:p>
            <a:pPr marL="0" indent="0" algn="ctr">
              <a:buNone/>
            </a:pPr>
            <a:r>
              <a:rPr lang="fr-BE" dirty="0" smtClean="0">
                <a:latin typeface="Calibri" pitchFamily="34" charset="0"/>
                <a:cs typeface="Calibri" pitchFamily="34" charset="0"/>
              </a:rPr>
              <a:t>FDAAM</a:t>
            </a:r>
          </a:p>
          <a:p>
            <a:pPr marL="0" indent="0" algn="ctr">
              <a:buNone/>
            </a:pPr>
            <a:r>
              <a:rPr lang="fr-BE" dirty="0" err="1" smtClean="0">
                <a:latin typeface="Calibri" pitchFamily="34" charset="0"/>
                <a:cs typeface="Calibri" pitchFamily="34" charset="0"/>
              </a:rPr>
              <a:t>Roumania</a:t>
            </a:r>
            <a:endParaRPr lang="fr-BE" dirty="0">
              <a:latin typeface="Calibri" pitchFamily="34" charset="0"/>
              <a:cs typeface="Calibri" pitchFamily="34" charset="0"/>
            </a:endParaRPr>
          </a:p>
        </p:txBody>
      </p:sp>
    </p:spTree>
    <p:extLst>
      <p:ext uri="{BB962C8B-B14F-4D97-AF65-F5344CB8AC3E}">
        <p14:creationId xmlns:p14="http://schemas.microsoft.com/office/powerpoint/2010/main" val="31992405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smtClean="0"/>
              <a:t>Conclusions</a:t>
            </a:r>
          </a:p>
        </p:txBody>
      </p:sp>
      <p:sp>
        <p:nvSpPr>
          <p:cNvPr id="10243" name="Rectangle 3"/>
          <p:cNvSpPr>
            <a:spLocks noGrp="1" noChangeArrowheads="1"/>
          </p:cNvSpPr>
          <p:nvPr>
            <p:ph type="body" idx="1"/>
          </p:nvPr>
        </p:nvSpPr>
        <p:spPr>
          <a:xfrm>
            <a:off x="762000" y="1676400"/>
            <a:ext cx="8058150" cy="3886200"/>
          </a:xfrm>
        </p:spPr>
        <p:txBody>
          <a:bodyPr/>
          <a:lstStyle/>
          <a:p>
            <a:r>
              <a:rPr lang="en-GB" smtClean="0"/>
              <a:t>The higher the income, the higher the home ownership rate (Household)</a:t>
            </a:r>
          </a:p>
          <a:p>
            <a:endParaRPr lang="en-GB" smtClean="0"/>
          </a:p>
          <a:p>
            <a:r>
              <a:rPr lang="en-GB" smtClean="0"/>
              <a:t>The higher the income, the lower the home ownership rate (country)</a:t>
            </a:r>
          </a:p>
          <a:p>
            <a:endParaRPr lang="en-GB" smtClean="0"/>
          </a:p>
          <a:p>
            <a:r>
              <a:rPr lang="en-GB" smtClean="0"/>
              <a:t>Home ownership is increasing</a:t>
            </a:r>
          </a:p>
          <a:p>
            <a:endParaRPr lang="en-GB" smtClean="0"/>
          </a:p>
          <a:p>
            <a:r>
              <a:rPr lang="en-GB" smtClean="0"/>
              <a:t>Different rental models</a:t>
            </a:r>
          </a:p>
        </p:txBody>
      </p:sp>
      <p:sp>
        <p:nvSpPr>
          <p:cNvPr id="10244" name="Rectangle 4"/>
          <p:cNvSpPr>
            <a:spLocks noChangeArrowheads="1"/>
          </p:cNvSpPr>
          <p:nvPr/>
        </p:nvSpPr>
        <p:spPr bwMode="auto">
          <a:xfrm>
            <a:off x="762000" y="396240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p>
            <a:pPr marL="342900" indent="-342900" algn="ctr">
              <a:spcBef>
                <a:spcPct val="20000"/>
              </a:spcBef>
              <a:buFont typeface="Times" pitchFamily="18" charset="0"/>
              <a:buChar char="•"/>
            </a:pPr>
            <a:endParaRPr lang="en-GB" sz="2200" smtClean="0">
              <a:solidFill>
                <a:srgbClr val="FFFFFF"/>
              </a:solidFill>
              <a:latin typeface="Tahoma" pitchFamily="34" charset="0"/>
              <a:ea typeface="MS PGothic" pitchFamily="34" charset="-128"/>
              <a:cs typeface="+mn-cs"/>
            </a:endParaRPr>
          </a:p>
        </p:txBody>
      </p:sp>
      <p:sp>
        <p:nvSpPr>
          <p:cNvPr id="10245" name="Rectangle 5"/>
          <p:cNvSpPr>
            <a:spLocks noChangeArrowheads="1"/>
          </p:cNvSpPr>
          <p:nvPr/>
        </p:nvSpPr>
        <p:spPr bwMode="auto">
          <a:xfrm>
            <a:off x="914400" y="54864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p>
            <a:pPr marL="342900" indent="-342900" algn="ctr">
              <a:spcBef>
                <a:spcPct val="20000"/>
              </a:spcBef>
              <a:buFont typeface="Times" pitchFamily="18" charset="0"/>
              <a:buNone/>
            </a:pPr>
            <a:r>
              <a:rPr lang="en-GB" sz="2200" smtClean="0">
                <a:solidFill>
                  <a:srgbClr val="FFFFFF"/>
                </a:solidFill>
                <a:latin typeface="Tahoma" pitchFamily="34" charset="0"/>
                <a:ea typeface="MS PGothic" pitchFamily="34" charset="-128"/>
                <a:cs typeface="+mn-cs"/>
              </a:rPr>
              <a:t>    </a:t>
            </a:r>
          </a:p>
        </p:txBody>
      </p:sp>
      <p:sp>
        <p:nvSpPr>
          <p:cNvPr id="158726" name="Rectangle 6"/>
          <p:cNvSpPr>
            <a:spLocks noChangeArrowheads="1"/>
          </p:cNvSpPr>
          <p:nvPr/>
        </p:nvSpPr>
        <p:spPr bwMode="auto">
          <a:xfrm>
            <a:off x="762000" y="4191000"/>
            <a:ext cx="7772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p>
            <a:pPr marL="342900" indent="-342900" algn="ctr">
              <a:spcBef>
                <a:spcPct val="20000"/>
              </a:spcBef>
              <a:buFont typeface="Times" pitchFamily="18" charset="0"/>
              <a:buChar char="•"/>
            </a:pPr>
            <a:endParaRPr lang="en-GB" sz="2200" smtClean="0">
              <a:solidFill>
                <a:srgbClr val="FFFFFF"/>
              </a:solidFill>
              <a:latin typeface="Tahoma" pitchFamily="34" charset="0"/>
              <a:ea typeface="MS PGothic" pitchFamily="34" charset="-128"/>
              <a:cs typeface="+mn-cs"/>
            </a:endParaRPr>
          </a:p>
          <a:p>
            <a:pPr marL="342900" indent="-342900" algn="ctr">
              <a:spcBef>
                <a:spcPct val="20000"/>
              </a:spcBef>
              <a:buFont typeface="Times" pitchFamily="18" charset="0"/>
              <a:buChar char="•"/>
            </a:pPr>
            <a:endParaRPr lang="en-GB" sz="2200" smtClean="0">
              <a:solidFill>
                <a:srgbClr val="FFFFFF"/>
              </a:solidFill>
              <a:latin typeface="Tahoma" pitchFamily="34" charset="0"/>
              <a:ea typeface="MS PGothic" pitchFamily="34" charset="-128"/>
              <a:cs typeface="+mn-cs"/>
            </a:endParaRPr>
          </a:p>
        </p:txBody>
      </p:sp>
    </p:spTree>
    <p:extLst>
      <p:ext uri="{BB962C8B-B14F-4D97-AF65-F5344CB8AC3E}">
        <p14:creationId xmlns:p14="http://schemas.microsoft.com/office/powerpoint/2010/main" val="2570314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58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6"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body" sz="half" idx="1"/>
          </p:nvPr>
        </p:nvSpPr>
        <p:spPr>
          <a:xfrm>
            <a:off x="925513" y="600075"/>
            <a:ext cx="3043237" cy="4886325"/>
          </a:xfrm>
        </p:spPr>
        <p:txBody>
          <a:bodyPr/>
          <a:lstStyle/>
          <a:p>
            <a:endParaRPr lang="en-GB" sz="1800" smtClean="0"/>
          </a:p>
          <a:p>
            <a:endParaRPr lang="en-GB" sz="1800" smtClean="0"/>
          </a:p>
          <a:p>
            <a:endParaRPr lang="en-GB" sz="1800" smtClean="0"/>
          </a:p>
          <a:p>
            <a:endParaRPr lang="en-GB" sz="1800" smtClean="0"/>
          </a:p>
          <a:p>
            <a:r>
              <a:rPr lang="en-GB" sz="1800" smtClean="0"/>
              <a:t>Some figures</a:t>
            </a:r>
          </a:p>
          <a:p>
            <a:endParaRPr lang="en-GB" sz="1800" smtClean="0"/>
          </a:p>
          <a:p>
            <a:r>
              <a:rPr lang="en-GB" sz="1800" b="1" smtClean="0"/>
              <a:t>Meaning of housing tenure</a:t>
            </a:r>
          </a:p>
          <a:p>
            <a:endParaRPr lang="en-GB" sz="1800" smtClean="0"/>
          </a:p>
          <a:p>
            <a:r>
              <a:rPr lang="en-GB" sz="1800" smtClean="0"/>
              <a:t>Housing tenure and policy</a:t>
            </a:r>
          </a:p>
          <a:p>
            <a:endParaRPr lang="en-GB" sz="1800" smtClean="0"/>
          </a:p>
          <a:p>
            <a:r>
              <a:rPr lang="en-GB" sz="1800" smtClean="0"/>
              <a:t>Conclusions</a:t>
            </a:r>
          </a:p>
        </p:txBody>
      </p:sp>
      <p:sp>
        <p:nvSpPr>
          <p:cNvPr id="11267" name="Rectangle 6"/>
          <p:cNvSpPr>
            <a:spLocks noGrp="1" noChangeArrowheads="1"/>
          </p:cNvSpPr>
          <p:nvPr>
            <p:ph sz="half" idx="2"/>
          </p:nvPr>
        </p:nvSpPr>
        <p:spPr/>
        <p:txBody>
          <a:bodyPr/>
          <a:lstStyle/>
          <a:p>
            <a:endParaRPr lang="nl-NL" sz="1800" smtClean="0"/>
          </a:p>
        </p:txBody>
      </p:sp>
      <p:pic>
        <p:nvPicPr>
          <p:cNvPr id="11268" name="Picture 14" descr="rent-vs-bu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25" y="962025"/>
            <a:ext cx="42291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91808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http://www.duitse-vlag.nl/index_bestanden/20080922142719_eu28_113_m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2825" y="812800"/>
            <a:ext cx="5438775"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AutoShape 3"/>
          <p:cNvSpPr>
            <a:spLocks noChangeArrowheads="1"/>
          </p:cNvSpPr>
          <p:nvPr/>
        </p:nvSpPr>
        <p:spPr bwMode="auto">
          <a:xfrm>
            <a:off x="0" y="304800"/>
            <a:ext cx="4495800" cy="4708525"/>
          </a:xfrm>
          <a:prstGeom prst="wedgeEllipseCallout">
            <a:avLst>
              <a:gd name="adj1" fmla="val 81958"/>
              <a:gd name="adj2" fmla="val -15644"/>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25000"/>
              </a:lnSpc>
            </a:pPr>
            <a:r>
              <a:rPr lang="nl-NL" sz="2200" smtClean="0">
                <a:solidFill>
                  <a:srgbClr val="000000"/>
                </a:solidFill>
                <a:latin typeface="Tahoma" pitchFamily="34" charset="0"/>
                <a:ea typeface="MS PGothic" pitchFamily="34" charset="-128"/>
                <a:cs typeface="+mn-cs"/>
              </a:rPr>
              <a:t>Without a steady job and at a very young age my Dutch friends buy!! Just imagine, what an obligations.</a:t>
            </a:r>
          </a:p>
          <a:p>
            <a:pPr algn="ctr">
              <a:lnSpc>
                <a:spcPct val="125000"/>
              </a:lnSpc>
            </a:pPr>
            <a:r>
              <a:rPr lang="nl-NL" sz="2200" smtClean="0">
                <a:solidFill>
                  <a:srgbClr val="000000"/>
                </a:solidFill>
                <a:latin typeface="Tahoma" pitchFamily="34" charset="0"/>
                <a:ea typeface="MS PGothic" pitchFamily="34" charset="-128"/>
                <a:cs typeface="+mn-cs"/>
              </a:rPr>
              <a:t>Why not RENT and enjoy the freedom?</a:t>
            </a:r>
            <a:endParaRPr lang="en-GB" sz="2200" smtClean="0">
              <a:solidFill>
                <a:srgbClr val="000000"/>
              </a:solidFill>
              <a:latin typeface="Tahoma" pitchFamily="34" charset="0"/>
              <a:ea typeface="MS PGothic" pitchFamily="34" charset="-128"/>
              <a:cs typeface="+mn-cs"/>
            </a:endParaRPr>
          </a:p>
        </p:txBody>
      </p:sp>
      <p:sp>
        <p:nvSpPr>
          <p:cNvPr id="12292" name="Text Box 4"/>
          <p:cNvSpPr txBox="1">
            <a:spLocks noChangeArrowheads="1"/>
          </p:cNvSpPr>
          <p:nvPr/>
        </p:nvSpPr>
        <p:spPr bwMode="auto">
          <a:xfrm>
            <a:off x="219075" y="5422900"/>
            <a:ext cx="3333750" cy="430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Tahoma" pitchFamily="34" charset="0"/>
                <a:ea typeface="MS PGothic" pitchFamily="34" charset="-128"/>
              </a:defRPr>
            </a:lvl1pPr>
            <a:lvl2pPr marL="742950" indent="-285750" eaLnBrk="0" hangingPunct="0">
              <a:defRPr sz="2200">
                <a:solidFill>
                  <a:schemeClr val="tx1"/>
                </a:solidFill>
                <a:latin typeface="Tahoma" pitchFamily="34" charset="0"/>
                <a:ea typeface="MS PGothic" pitchFamily="34" charset="-128"/>
              </a:defRPr>
            </a:lvl2pPr>
            <a:lvl3pPr marL="1143000" indent="-228600" eaLnBrk="0" hangingPunct="0">
              <a:defRPr sz="2200">
                <a:solidFill>
                  <a:schemeClr val="tx1"/>
                </a:solidFill>
                <a:latin typeface="Tahoma" pitchFamily="34" charset="0"/>
                <a:ea typeface="MS PGothic" pitchFamily="34" charset="-128"/>
              </a:defRPr>
            </a:lvl3pPr>
            <a:lvl4pPr marL="1600200" indent="-228600" eaLnBrk="0" hangingPunct="0">
              <a:defRPr sz="2200">
                <a:solidFill>
                  <a:schemeClr val="tx1"/>
                </a:solidFill>
                <a:latin typeface="Tahoma" pitchFamily="34" charset="0"/>
                <a:ea typeface="MS PGothic" pitchFamily="34" charset="-128"/>
              </a:defRPr>
            </a:lvl4pPr>
            <a:lvl5pPr marL="2057400" indent="-228600" eaLnBrk="0" hangingPunct="0">
              <a:defRPr sz="22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2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2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2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200">
                <a:solidFill>
                  <a:schemeClr val="tx1"/>
                </a:solidFill>
                <a:latin typeface="Tahoma" pitchFamily="34" charset="0"/>
                <a:ea typeface="MS PGothic" pitchFamily="34" charset="-128"/>
              </a:defRPr>
            </a:lvl9pPr>
          </a:lstStyle>
          <a:p>
            <a:pPr algn="ctr" eaLnBrk="1" hangingPunct="1">
              <a:spcBef>
                <a:spcPct val="50000"/>
              </a:spcBef>
            </a:pPr>
            <a:endParaRPr lang="en-GB" smtClean="0">
              <a:solidFill>
                <a:srgbClr val="000000"/>
              </a:solidFill>
              <a:cs typeface="+mn-cs"/>
            </a:endParaRPr>
          </a:p>
        </p:txBody>
      </p:sp>
    </p:spTree>
    <p:extLst>
      <p:ext uri="{BB962C8B-B14F-4D97-AF65-F5344CB8AC3E}">
        <p14:creationId xmlns:p14="http://schemas.microsoft.com/office/powerpoint/2010/main" val="16606534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descr="http://www.bakkerijplaza.nl/files/u1/Engelse_vla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1209675"/>
            <a:ext cx="489585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AutoShape 3"/>
          <p:cNvSpPr>
            <a:spLocks noChangeArrowheads="1"/>
          </p:cNvSpPr>
          <p:nvPr/>
        </p:nvSpPr>
        <p:spPr bwMode="auto">
          <a:xfrm>
            <a:off x="4572000" y="596900"/>
            <a:ext cx="4572000" cy="3992563"/>
          </a:xfrm>
          <a:prstGeom prst="wedgeEllipseCallout">
            <a:avLst>
              <a:gd name="adj1" fmla="val -76287"/>
              <a:gd name="adj2" fmla="val 797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25000"/>
              </a:lnSpc>
            </a:pPr>
            <a:r>
              <a:rPr lang="nl-NL" sz="2200" smtClean="0">
                <a:solidFill>
                  <a:srgbClr val="000000"/>
                </a:solidFill>
                <a:latin typeface="Tahoma" pitchFamily="34" charset="0"/>
                <a:ea typeface="MS PGothic" pitchFamily="34" charset="-128"/>
                <a:cs typeface="+mn-cs"/>
              </a:rPr>
              <a:t>You should really BUY a house now! Get your foot on the property ladder as soon as possible.</a:t>
            </a:r>
            <a:endParaRPr lang="en-GB" sz="2200" smtClean="0">
              <a:solidFill>
                <a:srgbClr val="000000"/>
              </a:solidFill>
              <a:latin typeface="Tahoma" pitchFamily="34" charset="0"/>
              <a:ea typeface="MS PGothic" pitchFamily="34" charset="-128"/>
              <a:cs typeface="+mn-cs"/>
            </a:endParaRPr>
          </a:p>
        </p:txBody>
      </p:sp>
      <p:sp>
        <p:nvSpPr>
          <p:cNvPr id="13316" name="Text Box 4"/>
          <p:cNvSpPr txBox="1">
            <a:spLocks noChangeArrowheads="1"/>
          </p:cNvSpPr>
          <p:nvPr/>
        </p:nvSpPr>
        <p:spPr bwMode="auto">
          <a:xfrm>
            <a:off x="1476375" y="6400800"/>
            <a:ext cx="7224713" cy="430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Tahoma" pitchFamily="34" charset="0"/>
                <a:ea typeface="MS PGothic" pitchFamily="34" charset="-128"/>
              </a:defRPr>
            </a:lvl1pPr>
            <a:lvl2pPr marL="742950" indent="-285750" eaLnBrk="0" hangingPunct="0">
              <a:defRPr sz="2200">
                <a:solidFill>
                  <a:schemeClr val="tx1"/>
                </a:solidFill>
                <a:latin typeface="Tahoma" pitchFamily="34" charset="0"/>
                <a:ea typeface="MS PGothic" pitchFamily="34" charset="-128"/>
              </a:defRPr>
            </a:lvl2pPr>
            <a:lvl3pPr marL="1143000" indent="-228600" eaLnBrk="0" hangingPunct="0">
              <a:defRPr sz="2200">
                <a:solidFill>
                  <a:schemeClr val="tx1"/>
                </a:solidFill>
                <a:latin typeface="Tahoma" pitchFamily="34" charset="0"/>
                <a:ea typeface="MS PGothic" pitchFamily="34" charset="-128"/>
              </a:defRPr>
            </a:lvl3pPr>
            <a:lvl4pPr marL="1600200" indent="-228600" eaLnBrk="0" hangingPunct="0">
              <a:defRPr sz="2200">
                <a:solidFill>
                  <a:schemeClr val="tx1"/>
                </a:solidFill>
                <a:latin typeface="Tahoma" pitchFamily="34" charset="0"/>
                <a:ea typeface="MS PGothic" pitchFamily="34" charset="-128"/>
              </a:defRPr>
            </a:lvl4pPr>
            <a:lvl5pPr marL="2057400" indent="-228600" eaLnBrk="0" hangingPunct="0">
              <a:defRPr sz="22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2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2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2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200">
                <a:solidFill>
                  <a:schemeClr val="tx1"/>
                </a:solidFill>
                <a:latin typeface="Tahoma" pitchFamily="34" charset="0"/>
                <a:ea typeface="MS PGothic" pitchFamily="34" charset="-128"/>
              </a:defRPr>
            </a:lvl9pPr>
          </a:lstStyle>
          <a:p>
            <a:pPr algn="ctr" eaLnBrk="1" hangingPunct="1">
              <a:spcBef>
                <a:spcPct val="50000"/>
              </a:spcBef>
            </a:pPr>
            <a:endParaRPr lang="en-GB" smtClean="0">
              <a:solidFill>
                <a:srgbClr val="000000"/>
              </a:solidFill>
              <a:cs typeface="+mn-cs"/>
            </a:endParaRPr>
          </a:p>
        </p:txBody>
      </p:sp>
    </p:spTree>
    <p:extLst>
      <p:ext uri="{BB962C8B-B14F-4D97-AF65-F5344CB8AC3E}">
        <p14:creationId xmlns:p14="http://schemas.microsoft.com/office/powerpoint/2010/main" val="31515196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nl-NL" smtClean="0"/>
              <a:t>Young entrent households by tenure, </a:t>
            </a:r>
            <a:r>
              <a:rPr lang="nl-NL" sz="1400" smtClean="0"/>
              <a:t>LSE, Cecodhas, 2006</a:t>
            </a:r>
          </a:p>
        </p:txBody>
      </p:sp>
      <p:graphicFrame>
        <p:nvGraphicFramePr>
          <p:cNvPr id="14339" name="Object 9"/>
          <p:cNvGraphicFramePr>
            <a:graphicFrameLocks noChangeAspect="1"/>
          </p:cNvGraphicFramePr>
          <p:nvPr/>
        </p:nvGraphicFramePr>
        <p:xfrm>
          <a:off x="539750" y="1484313"/>
          <a:ext cx="7924800" cy="3954462"/>
        </p:xfrm>
        <a:graphic>
          <a:graphicData uri="http://schemas.openxmlformats.org/presentationml/2006/ole">
            <mc:AlternateContent xmlns:mc="http://schemas.openxmlformats.org/markup-compatibility/2006">
              <mc:Choice xmlns:v="urn:schemas-microsoft-com:vml" Requires="v">
                <p:oleObj spid="_x0000_s3090" name="Worksheet" r:id="rId3" imgW="4886241" imgH="2438400" progId="Excel.Sheet.8">
                  <p:embed/>
                </p:oleObj>
              </mc:Choice>
              <mc:Fallback>
                <p:oleObj name="Worksheet" r:id="rId3" imgW="4886241" imgH="243840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484313"/>
                        <a:ext cx="7924800" cy="395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520905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nl-NL" smtClean="0"/>
              <a:t>Home ownership a European dream?</a:t>
            </a:r>
            <a:endParaRPr lang="en-GB" smtClean="0"/>
          </a:p>
        </p:txBody>
      </p:sp>
      <p:sp>
        <p:nvSpPr>
          <p:cNvPr id="15363" name="Rectangle 3"/>
          <p:cNvSpPr>
            <a:spLocks noGrp="1" noChangeArrowheads="1"/>
          </p:cNvSpPr>
          <p:nvPr>
            <p:ph type="body" idx="1"/>
          </p:nvPr>
        </p:nvSpPr>
        <p:spPr/>
        <p:txBody>
          <a:bodyPr/>
          <a:lstStyle/>
          <a:p>
            <a:endParaRPr lang="en-GB" smtClean="0"/>
          </a:p>
          <a:p>
            <a:endParaRPr lang="en-GB" smtClean="0"/>
          </a:p>
          <a:p>
            <a:r>
              <a:rPr lang="en-GB" smtClean="0"/>
              <a:t>Home ownership ideology is strongest in Anglo Saxon countries</a:t>
            </a:r>
          </a:p>
          <a:p>
            <a:endParaRPr lang="en-GB" smtClean="0"/>
          </a:p>
          <a:p>
            <a:endParaRPr lang="en-GB" smtClean="0"/>
          </a:p>
        </p:txBody>
      </p:sp>
      <p:pic>
        <p:nvPicPr>
          <p:cNvPr id="15364" name="Picture 4" descr="Homeownersh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0"/>
            <a:ext cx="7954963"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52673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r>
              <a:rPr lang="en-US" smtClean="0"/>
              <a:t>More than just owning a house</a:t>
            </a:r>
          </a:p>
        </p:txBody>
      </p:sp>
      <p:graphicFrame>
        <p:nvGraphicFramePr>
          <p:cNvPr id="16387" name="Object 1027"/>
          <p:cNvGraphicFramePr>
            <a:graphicFrameLocks noGrp="1" noChangeAspect="1"/>
          </p:cNvGraphicFramePr>
          <p:nvPr>
            <p:ph idx="1"/>
          </p:nvPr>
        </p:nvGraphicFramePr>
        <p:xfrm>
          <a:off x="1949450" y="1828800"/>
          <a:ext cx="5397500" cy="3778250"/>
        </p:xfrm>
        <a:graphic>
          <a:graphicData uri="http://schemas.openxmlformats.org/presentationml/2006/ole">
            <mc:AlternateContent xmlns:mc="http://schemas.openxmlformats.org/markup-compatibility/2006">
              <mc:Choice xmlns:v="urn:schemas-microsoft-com:vml" Requires="v">
                <p:oleObj spid="_x0000_s4114" name="Picture" r:id="rId3" imgW="5714286" imgH="4000000" progId="StaticDib">
                  <p:embed/>
                </p:oleObj>
              </mc:Choice>
              <mc:Fallback>
                <p:oleObj name="Picture" r:id="rId3" imgW="5714286" imgH="4000000" progId="StaticDib">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9450" y="1828800"/>
                        <a:ext cx="5397500" cy="377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4213266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Is home ownership good for people and societies?</a:t>
            </a:r>
          </a:p>
        </p:txBody>
      </p:sp>
      <p:sp>
        <p:nvSpPr>
          <p:cNvPr id="17411" name="Rectangle 3"/>
          <p:cNvSpPr>
            <a:spLocks noGrp="1" noChangeArrowheads="1"/>
          </p:cNvSpPr>
          <p:nvPr>
            <p:ph type="body" idx="1"/>
          </p:nvPr>
        </p:nvSpPr>
        <p:spPr/>
        <p:txBody>
          <a:bodyPr/>
          <a:lstStyle/>
          <a:p>
            <a:r>
              <a:rPr lang="en-US" smtClean="0"/>
              <a:t>Some evidence:</a:t>
            </a:r>
          </a:p>
          <a:p>
            <a:endParaRPr lang="en-US" smtClean="0"/>
          </a:p>
          <a:p>
            <a:endParaRPr lang="en-US" smtClean="0"/>
          </a:p>
          <a:p>
            <a:r>
              <a:rPr lang="en-US" smtClean="0"/>
              <a:t>Housing satisfaction</a:t>
            </a:r>
          </a:p>
          <a:p>
            <a:endParaRPr lang="en-US" smtClean="0"/>
          </a:p>
          <a:p>
            <a:r>
              <a:rPr lang="en-US" smtClean="0"/>
              <a:t>Empowerment</a:t>
            </a:r>
          </a:p>
        </p:txBody>
      </p:sp>
    </p:spTree>
    <p:extLst>
      <p:ext uri="{BB962C8B-B14F-4D97-AF65-F5344CB8AC3E}">
        <p14:creationId xmlns:p14="http://schemas.microsoft.com/office/powerpoint/2010/main" val="8276322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3"/>
          <p:cNvSpPr>
            <a:spLocks noGrp="1" noChangeArrowheads="1"/>
          </p:cNvSpPr>
          <p:nvPr>
            <p:ph type="sldNum" sz="quarter" idx="4294967295"/>
          </p:nvPr>
        </p:nvSpPr>
        <p:spPr bwMode="auto">
          <a:xfrm>
            <a:off x="6477000" y="5621338"/>
            <a:ext cx="1905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Tahoma" pitchFamily="34" charset="0"/>
                <a:ea typeface="MS PGothic" pitchFamily="34" charset="-128"/>
              </a:defRPr>
            </a:lvl1pPr>
            <a:lvl2pPr marL="742950" indent="-285750" eaLnBrk="0" hangingPunct="0">
              <a:defRPr sz="2200">
                <a:solidFill>
                  <a:schemeClr val="tx1"/>
                </a:solidFill>
                <a:latin typeface="Tahoma" pitchFamily="34" charset="0"/>
                <a:ea typeface="MS PGothic" pitchFamily="34" charset="-128"/>
              </a:defRPr>
            </a:lvl2pPr>
            <a:lvl3pPr marL="1143000" indent="-228600" eaLnBrk="0" hangingPunct="0">
              <a:defRPr sz="2200">
                <a:solidFill>
                  <a:schemeClr val="tx1"/>
                </a:solidFill>
                <a:latin typeface="Tahoma" pitchFamily="34" charset="0"/>
                <a:ea typeface="MS PGothic" pitchFamily="34" charset="-128"/>
              </a:defRPr>
            </a:lvl3pPr>
            <a:lvl4pPr marL="1600200" indent="-228600" eaLnBrk="0" hangingPunct="0">
              <a:defRPr sz="2200">
                <a:solidFill>
                  <a:schemeClr val="tx1"/>
                </a:solidFill>
                <a:latin typeface="Tahoma" pitchFamily="34" charset="0"/>
                <a:ea typeface="MS PGothic" pitchFamily="34" charset="-128"/>
              </a:defRPr>
            </a:lvl4pPr>
            <a:lvl5pPr marL="2057400" indent="-228600" eaLnBrk="0" hangingPunct="0">
              <a:defRPr sz="22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2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2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2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200">
                <a:solidFill>
                  <a:schemeClr val="tx1"/>
                </a:solidFill>
                <a:latin typeface="Tahoma" pitchFamily="34" charset="0"/>
                <a:ea typeface="MS PGothic" pitchFamily="34" charset="-128"/>
              </a:defRPr>
            </a:lvl9pPr>
          </a:lstStyle>
          <a:p>
            <a:pPr algn="ctr" eaLnBrk="1" hangingPunct="1"/>
            <a:fld id="{0477D31D-7685-468B-BFD0-FE53A14A0ECD}" type="slidenum">
              <a:rPr lang="en-US" smtClean="0">
                <a:solidFill>
                  <a:srgbClr val="000000"/>
                </a:solidFill>
                <a:cs typeface="+mn-cs"/>
              </a:rPr>
              <a:pPr algn="ctr" eaLnBrk="1" hangingPunct="1"/>
              <a:t>68</a:t>
            </a:fld>
            <a:endParaRPr lang="en-US" smtClean="0">
              <a:solidFill>
                <a:srgbClr val="000000"/>
              </a:solidFill>
              <a:cs typeface="+mn-cs"/>
            </a:endParaRPr>
          </a:p>
        </p:txBody>
      </p:sp>
      <p:sp>
        <p:nvSpPr>
          <p:cNvPr id="18435" name="Rectangle 2"/>
          <p:cNvSpPr>
            <a:spLocks noGrp="1" noChangeArrowheads="1"/>
          </p:cNvSpPr>
          <p:nvPr>
            <p:ph type="ctrTitle"/>
          </p:nvPr>
        </p:nvSpPr>
        <p:spPr>
          <a:xfrm>
            <a:off x="762000" y="692150"/>
            <a:ext cx="7986713" cy="990600"/>
          </a:xfrm>
        </p:spPr>
        <p:txBody>
          <a:bodyPr/>
          <a:lstStyle/>
          <a:p>
            <a:pPr algn="ctr"/>
            <a:r>
              <a:rPr lang="en-GB" smtClean="0">
                <a:solidFill>
                  <a:schemeClr val="tx1"/>
                </a:solidFill>
              </a:rPr>
              <a:t>Are home owners more satisfied than tenants</a:t>
            </a:r>
          </a:p>
        </p:txBody>
      </p:sp>
      <p:sp>
        <p:nvSpPr>
          <p:cNvPr id="18436" name="Rectangle 5"/>
          <p:cNvSpPr>
            <a:spLocks noChangeArrowheads="1"/>
          </p:cNvSpPr>
          <p:nvPr/>
        </p:nvSpPr>
        <p:spPr bwMode="auto">
          <a:xfrm>
            <a:off x="827088" y="2222500"/>
            <a:ext cx="7986712"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endParaRPr lang="en-GB" sz="1600" b="1" smtClean="0">
              <a:solidFill>
                <a:srgbClr val="FF0000"/>
              </a:solidFill>
              <a:latin typeface="Tahoma" pitchFamily="34" charset="0"/>
              <a:ea typeface="MS PGothic" pitchFamily="34" charset="-128"/>
              <a:cs typeface="+mn-cs"/>
            </a:endParaRPr>
          </a:p>
        </p:txBody>
      </p:sp>
      <p:pic>
        <p:nvPicPr>
          <p:cNvPr id="1843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1916113"/>
            <a:ext cx="3071813"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622355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4294967295"/>
          </p:nvPr>
        </p:nvSpPr>
        <p:spPr bwMode="auto">
          <a:xfrm>
            <a:off x="776288" y="5837238"/>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Tahoma" pitchFamily="34" charset="0"/>
                <a:ea typeface="MS PGothic" pitchFamily="34" charset="-128"/>
              </a:defRPr>
            </a:lvl1pPr>
            <a:lvl2pPr marL="742950" indent="-285750" eaLnBrk="0" hangingPunct="0">
              <a:defRPr sz="2200">
                <a:solidFill>
                  <a:schemeClr val="tx1"/>
                </a:solidFill>
                <a:latin typeface="Tahoma" pitchFamily="34" charset="0"/>
                <a:ea typeface="MS PGothic" pitchFamily="34" charset="-128"/>
              </a:defRPr>
            </a:lvl2pPr>
            <a:lvl3pPr marL="1143000" indent="-228600" eaLnBrk="0" hangingPunct="0">
              <a:defRPr sz="2200">
                <a:solidFill>
                  <a:schemeClr val="tx1"/>
                </a:solidFill>
                <a:latin typeface="Tahoma" pitchFamily="34" charset="0"/>
                <a:ea typeface="MS PGothic" pitchFamily="34" charset="-128"/>
              </a:defRPr>
            </a:lvl3pPr>
            <a:lvl4pPr marL="1600200" indent="-228600" eaLnBrk="0" hangingPunct="0">
              <a:defRPr sz="2200">
                <a:solidFill>
                  <a:schemeClr val="tx1"/>
                </a:solidFill>
                <a:latin typeface="Tahoma" pitchFamily="34" charset="0"/>
                <a:ea typeface="MS PGothic" pitchFamily="34" charset="-128"/>
              </a:defRPr>
            </a:lvl4pPr>
            <a:lvl5pPr marL="2057400" indent="-228600" eaLnBrk="0" hangingPunct="0">
              <a:defRPr sz="22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2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2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2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200">
                <a:solidFill>
                  <a:schemeClr val="tx1"/>
                </a:solidFill>
                <a:latin typeface="Tahoma" pitchFamily="34" charset="0"/>
                <a:ea typeface="MS PGothic" pitchFamily="34" charset="-128"/>
              </a:defRPr>
            </a:lvl9pPr>
          </a:lstStyle>
          <a:p>
            <a:pPr algn="ctr" eaLnBrk="1" hangingPunct="1"/>
            <a:endParaRPr lang="nl-NL" smtClean="0">
              <a:solidFill>
                <a:srgbClr val="000000"/>
              </a:solidFill>
              <a:cs typeface="+mn-cs"/>
            </a:endParaRPr>
          </a:p>
        </p:txBody>
      </p:sp>
      <p:sp>
        <p:nvSpPr>
          <p:cNvPr id="19459" name="Slide Number Placeholder 4"/>
          <p:cNvSpPr>
            <a:spLocks noGrp="1"/>
          </p:cNvSpPr>
          <p:nvPr>
            <p:ph type="sldNum" sz="quarter" idx="4294967295"/>
          </p:nvPr>
        </p:nvSpPr>
        <p:spPr bwMode="auto">
          <a:xfrm>
            <a:off x="7696200" y="5837238"/>
            <a:ext cx="685800" cy="258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Tahoma" pitchFamily="34" charset="0"/>
                <a:ea typeface="MS PGothic" pitchFamily="34" charset="-128"/>
              </a:defRPr>
            </a:lvl1pPr>
            <a:lvl2pPr marL="742950" indent="-285750" eaLnBrk="0" hangingPunct="0">
              <a:defRPr sz="2200">
                <a:solidFill>
                  <a:schemeClr val="tx1"/>
                </a:solidFill>
                <a:latin typeface="Tahoma" pitchFamily="34" charset="0"/>
                <a:ea typeface="MS PGothic" pitchFamily="34" charset="-128"/>
              </a:defRPr>
            </a:lvl2pPr>
            <a:lvl3pPr marL="1143000" indent="-228600" eaLnBrk="0" hangingPunct="0">
              <a:defRPr sz="2200">
                <a:solidFill>
                  <a:schemeClr val="tx1"/>
                </a:solidFill>
                <a:latin typeface="Tahoma" pitchFamily="34" charset="0"/>
                <a:ea typeface="MS PGothic" pitchFamily="34" charset="-128"/>
              </a:defRPr>
            </a:lvl3pPr>
            <a:lvl4pPr marL="1600200" indent="-228600" eaLnBrk="0" hangingPunct="0">
              <a:defRPr sz="2200">
                <a:solidFill>
                  <a:schemeClr val="tx1"/>
                </a:solidFill>
                <a:latin typeface="Tahoma" pitchFamily="34" charset="0"/>
                <a:ea typeface="MS PGothic" pitchFamily="34" charset="-128"/>
              </a:defRPr>
            </a:lvl4pPr>
            <a:lvl5pPr marL="2057400" indent="-228600" eaLnBrk="0" hangingPunct="0">
              <a:defRPr sz="22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2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2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2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200">
                <a:solidFill>
                  <a:schemeClr val="tx1"/>
                </a:solidFill>
                <a:latin typeface="Tahoma" pitchFamily="34" charset="0"/>
                <a:ea typeface="MS PGothic" pitchFamily="34" charset="-128"/>
              </a:defRPr>
            </a:lvl9pPr>
          </a:lstStyle>
          <a:p>
            <a:pPr algn="ctr" eaLnBrk="1" hangingPunct="1"/>
            <a:endParaRPr lang="nl-NL" smtClean="0">
              <a:solidFill>
                <a:srgbClr val="000000"/>
              </a:solidFill>
              <a:cs typeface="+mn-cs"/>
            </a:endParaRPr>
          </a:p>
        </p:txBody>
      </p:sp>
      <p:sp>
        <p:nvSpPr>
          <p:cNvPr id="19460" name="Rectangle 3"/>
          <p:cNvSpPr>
            <a:spLocks noGrp="1" noChangeArrowheads="1"/>
          </p:cNvSpPr>
          <p:nvPr>
            <p:ph type="body" idx="1"/>
          </p:nvPr>
        </p:nvSpPr>
        <p:spPr/>
        <p:txBody>
          <a:bodyPr/>
          <a:lstStyle/>
          <a:p>
            <a:pPr>
              <a:lnSpc>
                <a:spcPct val="90000"/>
              </a:lnSpc>
            </a:pPr>
            <a:r>
              <a:rPr lang="en-GB" smtClean="0"/>
              <a:t>Multiple regression on European Community Household Panel, 1994-2001 </a:t>
            </a:r>
          </a:p>
          <a:p>
            <a:pPr>
              <a:lnSpc>
                <a:spcPct val="90000"/>
              </a:lnSpc>
            </a:pPr>
            <a:r>
              <a:rPr lang="en-GB" smtClean="0"/>
              <a:t>Housing satisfaction</a:t>
            </a:r>
          </a:p>
          <a:p>
            <a:pPr>
              <a:lnSpc>
                <a:spcPct val="90000"/>
              </a:lnSpc>
            </a:pPr>
            <a:r>
              <a:rPr lang="en-GB" smtClean="0"/>
              <a:t>Explanatory variables</a:t>
            </a:r>
          </a:p>
          <a:p>
            <a:pPr lvl="1">
              <a:lnSpc>
                <a:spcPct val="90000"/>
              </a:lnSpc>
            </a:pPr>
            <a:r>
              <a:rPr lang="en-GB" smtClean="0"/>
              <a:t>Tenure</a:t>
            </a:r>
          </a:p>
          <a:p>
            <a:pPr lvl="1">
              <a:lnSpc>
                <a:spcPct val="90000"/>
              </a:lnSpc>
            </a:pPr>
            <a:r>
              <a:rPr lang="en-GB" smtClean="0"/>
              <a:t>Housing characteristics </a:t>
            </a:r>
          </a:p>
          <a:p>
            <a:pPr lvl="1">
              <a:lnSpc>
                <a:spcPct val="90000"/>
              </a:lnSpc>
            </a:pPr>
            <a:r>
              <a:rPr lang="en-GB" smtClean="0"/>
              <a:t>Household characteristics</a:t>
            </a:r>
          </a:p>
          <a:p>
            <a:pPr>
              <a:lnSpc>
                <a:spcPct val="90000"/>
              </a:lnSpc>
            </a:pPr>
            <a:r>
              <a:rPr lang="en-GB" smtClean="0"/>
              <a:t>In 11 of 12 countries home owners are significantly more satisfied with their housing situation</a:t>
            </a:r>
          </a:p>
          <a:p>
            <a:pPr>
              <a:lnSpc>
                <a:spcPct val="90000"/>
              </a:lnSpc>
            </a:pPr>
            <a:endParaRPr lang="en-US" smtClean="0"/>
          </a:p>
        </p:txBody>
      </p:sp>
      <p:sp>
        <p:nvSpPr>
          <p:cNvPr id="19461" name="Rectangle 4"/>
          <p:cNvSpPr>
            <a:spLocks noChangeArrowheads="1"/>
          </p:cNvSpPr>
          <p:nvPr/>
        </p:nvSpPr>
        <p:spPr bwMode="auto">
          <a:xfrm>
            <a:off x="762000" y="692150"/>
            <a:ext cx="798671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r>
              <a:rPr lang="en-GB" sz="3200" b="1" smtClean="0">
                <a:solidFill>
                  <a:srgbClr val="000000"/>
                </a:solidFill>
                <a:latin typeface="Tahoma" pitchFamily="34" charset="0"/>
                <a:ea typeface="MS PGothic" pitchFamily="34" charset="-128"/>
                <a:cs typeface="+mn-cs"/>
              </a:rPr>
              <a:t>Data and Method</a:t>
            </a:r>
          </a:p>
        </p:txBody>
      </p:sp>
    </p:spTree>
    <p:extLst>
      <p:ext uri="{BB962C8B-B14F-4D97-AF65-F5344CB8AC3E}">
        <p14:creationId xmlns:p14="http://schemas.microsoft.com/office/powerpoint/2010/main" val="1628175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_2_074"/>
          <p:cNvPicPr>
            <a:picLocks noChangeAspect="1" noChangeArrowheads="1"/>
          </p:cNvPicPr>
          <p:nvPr/>
        </p:nvPicPr>
        <p:blipFill rotWithShape="1">
          <a:blip r:embed="rId2" cstate="print">
            <a:clrChange>
              <a:clrFrom>
                <a:srgbClr val="EAF5F9"/>
              </a:clrFrom>
              <a:clrTo>
                <a:srgbClr val="EAF5F9">
                  <a:alpha val="0"/>
                </a:srgbClr>
              </a:clrTo>
            </a:clrChange>
            <a:extLst>
              <a:ext uri="{28A0092B-C50C-407E-A947-70E740481C1C}">
                <a14:useLocalDpi xmlns:a14="http://schemas.microsoft.com/office/drawing/2010/main" val="0"/>
              </a:ext>
            </a:extLst>
          </a:blip>
          <a:srcRect l="693" t="4222" r="821" b="12190"/>
          <a:stretch/>
        </p:blipFill>
        <p:spPr bwMode="auto">
          <a:xfrm>
            <a:off x="0" y="2519550"/>
            <a:ext cx="9144000" cy="433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TextBox 3"/>
          <p:cNvSpPr txBox="1"/>
          <p:nvPr/>
        </p:nvSpPr>
        <p:spPr>
          <a:xfrm>
            <a:off x="3876211" y="602159"/>
            <a:ext cx="5267789" cy="769441"/>
          </a:xfrm>
          <a:prstGeom prst="rect">
            <a:avLst/>
          </a:prstGeom>
          <a:solidFill>
            <a:schemeClr val="bg1">
              <a:lumMod val="50000"/>
            </a:schemeClr>
          </a:solidFill>
          <a:effectLst/>
        </p:spPr>
        <p:txBody>
          <a:bodyPr wrap="none" rtlCol="0">
            <a:spAutoFit/>
          </a:bodyPr>
          <a:lstStyle/>
          <a:p>
            <a:pPr fontAlgn="auto">
              <a:spcBef>
                <a:spcPts val="0"/>
              </a:spcBef>
              <a:spcAft>
                <a:spcPts val="0"/>
              </a:spcAft>
            </a:pPr>
            <a:r>
              <a:rPr lang="en-US" sz="4400" dirty="0" smtClean="0">
                <a:solidFill>
                  <a:prstClr val="white"/>
                </a:solidFill>
                <a:latin typeface="Arial" pitchFamily="34" charset="0"/>
                <a:cs typeface="Arial" pitchFamily="34" charset="0"/>
              </a:rPr>
              <a:t>Housing in Romania</a:t>
            </a:r>
            <a:endParaRPr lang="ro-RO" sz="44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9317166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7"/>
          <p:cNvSpPr>
            <a:spLocks noGrp="1" noChangeArrowheads="1"/>
          </p:cNvSpPr>
          <p:nvPr>
            <p:ph type="dt" sz="quarter" idx="4294967295"/>
          </p:nvPr>
        </p:nvSpPr>
        <p:spPr bwMode="auto">
          <a:xfrm>
            <a:off x="752475" y="5194300"/>
            <a:ext cx="79248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Tahoma" pitchFamily="34" charset="0"/>
                <a:ea typeface="MS PGothic" pitchFamily="34" charset="-128"/>
              </a:defRPr>
            </a:lvl1pPr>
            <a:lvl2pPr marL="742950" indent="-285750" eaLnBrk="0" hangingPunct="0">
              <a:defRPr sz="2200">
                <a:solidFill>
                  <a:schemeClr val="tx1"/>
                </a:solidFill>
                <a:latin typeface="Tahoma" pitchFamily="34" charset="0"/>
                <a:ea typeface="MS PGothic" pitchFamily="34" charset="-128"/>
              </a:defRPr>
            </a:lvl2pPr>
            <a:lvl3pPr marL="1143000" indent="-228600" eaLnBrk="0" hangingPunct="0">
              <a:defRPr sz="2200">
                <a:solidFill>
                  <a:schemeClr val="tx1"/>
                </a:solidFill>
                <a:latin typeface="Tahoma" pitchFamily="34" charset="0"/>
                <a:ea typeface="MS PGothic" pitchFamily="34" charset="-128"/>
              </a:defRPr>
            </a:lvl3pPr>
            <a:lvl4pPr marL="1600200" indent="-228600" eaLnBrk="0" hangingPunct="0">
              <a:defRPr sz="2200">
                <a:solidFill>
                  <a:schemeClr val="tx1"/>
                </a:solidFill>
                <a:latin typeface="Tahoma" pitchFamily="34" charset="0"/>
                <a:ea typeface="MS PGothic" pitchFamily="34" charset="-128"/>
              </a:defRPr>
            </a:lvl4pPr>
            <a:lvl5pPr marL="2057400" indent="-228600" eaLnBrk="0" hangingPunct="0">
              <a:defRPr sz="22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2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2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2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200">
                <a:solidFill>
                  <a:schemeClr val="tx1"/>
                </a:solidFill>
                <a:latin typeface="Tahoma" pitchFamily="34" charset="0"/>
                <a:ea typeface="MS PGothic" pitchFamily="34" charset="-128"/>
              </a:defRPr>
            </a:lvl9pPr>
          </a:lstStyle>
          <a:p>
            <a:pPr algn="ctr" eaLnBrk="1" hangingPunct="1"/>
            <a:fld id="{F7A0E19F-4582-4215-A72D-7101AE7E4301}" type="datetime4">
              <a:rPr lang="en-US" smtClean="0">
                <a:solidFill>
                  <a:srgbClr val="000000"/>
                </a:solidFill>
                <a:cs typeface="+mn-cs"/>
              </a:rPr>
              <a:pPr algn="ctr" eaLnBrk="1" hangingPunct="1"/>
              <a:t>May 11, 2012</a:t>
            </a:fld>
            <a:endParaRPr lang="en-US" smtClean="0">
              <a:solidFill>
                <a:srgbClr val="000000"/>
              </a:solidFill>
              <a:cs typeface="+mn-cs"/>
            </a:endParaRPr>
          </a:p>
        </p:txBody>
      </p:sp>
      <p:sp>
        <p:nvSpPr>
          <p:cNvPr id="20483" name="Rectangle 63"/>
          <p:cNvSpPr>
            <a:spLocks noGrp="1" noChangeArrowheads="1"/>
          </p:cNvSpPr>
          <p:nvPr>
            <p:ph type="sldNum" sz="quarter" idx="4294967295"/>
          </p:nvPr>
        </p:nvSpPr>
        <p:spPr bwMode="auto">
          <a:xfrm>
            <a:off x="6477000" y="5621338"/>
            <a:ext cx="1905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Tahoma" pitchFamily="34" charset="0"/>
                <a:ea typeface="MS PGothic" pitchFamily="34" charset="-128"/>
              </a:defRPr>
            </a:lvl1pPr>
            <a:lvl2pPr marL="742950" indent="-285750" eaLnBrk="0" hangingPunct="0">
              <a:defRPr sz="2200">
                <a:solidFill>
                  <a:schemeClr val="tx1"/>
                </a:solidFill>
                <a:latin typeface="Tahoma" pitchFamily="34" charset="0"/>
                <a:ea typeface="MS PGothic" pitchFamily="34" charset="-128"/>
              </a:defRPr>
            </a:lvl2pPr>
            <a:lvl3pPr marL="1143000" indent="-228600" eaLnBrk="0" hangingPunct="0">
              <a:defRPr sz="2200">
                <a:solidFill>
                  <a:schemeClr val="tx1"/>
                </a:solidFill>
                <a:latin typeface="Tahoma" pitchFamily="34" charset="0"/>
                <a:ea typeface="MS PGothic" pitchFamily="34" charset="-128"/>
              </a:defRPr>
            </a:lvl3pPr>
            <a:lvl4pPr marL="1600200" indent="-228600" eaLnBrk="0" hangingPunct="0">
              <a:defRPr sz="2200">
                <a:solidFill>
                  <a:schemeClr val="tx1"/>
                </a:solidFill>
                <a:latin typeface="Tahoma" pitchFamily="34" charset="0"/>
                <a:ea typeface="MS PGothic" pitchFamily="34" charset="-128"/>
              </a:defRPr>
            </a:lvl4pPr>
            <a:lvl5pPr marL="2057400" indent="-228600" eaLnBrk="0" hangingPunct="0">
              <a:defRPr sz="22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2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2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2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200">
                <a:solidFill>
                  <a:schemeClr val="tx1"/>
                </a:solidFill>
                <a:latin typeface="Tahoma" pitchFamily="34" charset="0"/>
                <a:ea typeface="MS PGothic" pitchFamily="34" charset="-128"/>
              </a:defRPr>
            </a:lvl9pPr>
          </a:lstStyle>
          <a:p>
            <a:pPr algn="ctr" eaLnBrk="1" hangingPunct="1"/>
            <a:fld id="{B62C0D42-7A69-492B-800E-61FADFDE6E97}" type="slidenum">
              <a:rPr lang="en-US" smtClean="0">
                <a:solidFill>
                  <a:srgbClr val="000000"/>
                </a:solidFill>
                <a:cs typeface="+mn-cs"/>
              </a:rPr>
              <a:pPr algn="ctr" eaLnBrk="1" hangingPunct="1"/>
              <a:t>70</a:t>
            </a:fld>
            <a:endParaRPr lang="en-US" smtClean="0">
              <a:solidFill>
                <a:srgbClr val="000000"/>
              </a:solidFill>
              <a:cs typeface="+mn-cs"/>
            </a:endParaRPr>
          </a:p>
        </p:txBody>
      </p:sp>
      <p:sp>
        <p:nvSpPr>
          <p:cNvPr id="20484" name="Rectangle 2"/>
          <p:cNvSpPr>
            <a:spLocks noGrp="1" noChangeArrowheads="1"/>
          </p:cNvSpPr>
          <p:nvPr>
            <p:ph type="ctrTitle"/>
          </p:nvPr>
        </p:nvSpPr>
        <p:spPr>
          <a:xfrm>
            <a:off x="762000" y="692150"/>
            <a:ext cx="7986713" cy="990600"/>
          </a:xfrm>
        </p:spPr>
        <p:txBody>
          <a:bodyPr/>
          <a:lstStyle/>
          <a:p>
            <a:pPr algn="ctr"/>
            <a:r>
              <a:rPr lang="en-GB" smtClean="0">
                <a:solidFill>
                  <a:schemeClr val="tx1"/>
                </a:solidFill>
              </a:rPr>
              <a:t>Are home owners more empowered than tenants?</a:t>
            </a:r>
          </a:p>
        </p:txBody>
      </p:sp>
      <p:sp>
        <p:nvSpPr>
          <p:cNvPr id="20485" name="Rectangle 5"/>
          <p:cNvSpPr>
            <a:spLocks noChangeArrowheads="1"/>
          </p:cNvSpPr>
          <p:nvPr/>
        </p:nvSpPr>
        <p:spPr bwMode="auto">
          <a:xfrm>
            <a:off x="827088" y="2222500"/>
            <a:ext cx="7986712"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endParaRPr lang="en-GB" sz="1600" b="1" smtClean="0">
              <a:solidFill>
                <a:srgbClr val="FF0000"/>
              </a:solidFill>
              <a:latin typeface="Tahoma" pitchFamily="34" charset="0"/>
              <a:ea typeface="MS PGothic" pitchFamily="34" charset="-128"/>
              <a:cs typeface="+mn-cs"/>
            </a:endParaRPr>
          </a:p>
        </p:txBody>
      </p:sp>
      <p:pic>
        <p:nvPicPr>
          <p:cNvPr id="204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1916113"/>
            <a:ext cx="3071813"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0681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smtClean="0"/>
              <a:t>Data and Methods</a:t>
            </a:r>
          </a:p>
        </p:txBody>
      </p:sp>
      <p:sp>
        <p:nvSpPr>
          <p:cNvPr id="21507" name="Rectangle 3"/>
          <p:cNvSpPr>
            <a:spLocks noGrp="1" noChangeArrowheads="1"/>
          </p:cNvSpPr>
          <p:nvPr>
            <p:ph type="body" idx="1"/>
          </p:nvPr>
        </p:nvSpPr>
        <p:spPr>
          <a:xfrm>
            <a:off x="762000" y="1676400"/>
            <a:ext cx="8058150" cy="3886200"/>
          </a:xfrm>
        </p:spPr>
        <p:txBody>
          <a:bodyPr/>
          <a:lstStyle/>
          <a:p>
            <a:r>
              <a:rPr lang="en-GB" smtClean="0"/>
              <a:t>Are buyers of their (social rented) home more empowered than renters?</a:t>
            </a:r>
          </a:p>
          <a:p>
            <a:endParaRPr lang="en-GB" smtClean="0"/>
          </a:p>
          <a:p>
            <a:endParaRPr lang="en-GB" smtClean="0"/>
          </a:p>
          <a:p>
            <a:r>
              <a:rPr lang="en-GB" smtClean="0"/>
              <a:t>Research population of 14 housing associations who offered their renters their home for sale in 2005-2008</a:t>
            </a:r>
          </a:p>
          <a:p>
            <a:r>
              <a:rPr lang="en-GB" smtClean="0"/>
              <a:t>Telephone surveys among owners &amp; tenants:</a:t>
            </a:r>
          </a:p>
          <a:p>
            <a:pPr>
              <a:buFont typeface="Times" pitchFamily="18" charset="0"/>
              <a:buNone/>
            </a:pPr>
            <a:r>
              <a:rPr lang="en-GB" smtClean="0"/>
              <a:t>	Identical questions on empowerment measures, </a:t>
            </a:r>
          </a:p>
          <a:p>
            <a:r>
              <a:rPr lang="en-GB" smtClean="0"/>
              <a:t>Empowerment scale: dependent in analyses </a:t>
            </a:r>
          </a:p>
          <a:p>
            <a:endParaRPr lang="en-GB" smtClean="0"/>
          </a:p>
          <a:p>
            <a:r>
              <a:rPr lang="en-GB" smtClean="0"/>
              <a:t>Home owners score higher than tenants!!!!</a:t>
            </a:r>
          </a:p>
        </p:txBody>
      </p:sp>
      <p:sp>
        <p:nvSpPr>
          <p:cNvPr id="21508" name="Rectangle 4"/>
          <p:cNvSpPr>
            <a:spLocks noChangeArrowheads="1"/>
          </p:cNvSpPr>
          <p:nvPr/>
        </p:nvSpPr>
        <p:spPr bwMode="auto">
          <a:xfrm>
            <a:off x="762000" y="396240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p>
            <a:pPr marL="342900" indent="-342900" algn="ctr">
              <a:spcBef>
                <a:spcPct val="20000"/>
              </a:spcBef>
              <a:buFont typeface="Times" pitchFamily="18" charset="0"/>
              <a:buChar char="•"/>
            </a:pPr>
            <a:endParaRPr lang="en-GB" sz="2200" smtClean="0">
              <a:solidFill>
                <a:srgbClr val="FFFFFF"/>
              </a:solidFill>
              <a:latin typeface="Tahoma" pitchFamily="34" charset="0"/>
              <a:ea typeface="MS PGothic" pitchFamily="34" charset="-128"/>
              <a:cs typeface="+mn-cs"/>
            </a:endParaRPr>
          </a:p>
        </p:txBody>
      </p:sp>
      <p:sp>
        <p:nvSpPr>
          <p:cNvPr id="21509" name="Rectangle 5"/>
          <p:cNvSpPr>
            <a:spLocks noChangeArrowheads="1"/>
          </p:cNvSpPr>
          <p:nvPr/>
        </p:nvSpPr>
        <p:spPr bwMode="auto">
          <a:xfrm>
            <a:off x="914400" y="54864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p>
            <a:pPr marL="342900" indent="-342900" algn="ctr">
              <a:spcBef>
                <a:spcPct val="20000"/>
              </a:spcBef>
              <a:buFont typeface="Times" pitchFamily="18" charset="0"/>
              <a:buNone/>
            </a:pPr>
            <a:r>
              <a:rPr lang="en-GB" sz="2200" smtClean="0">
                <a:solidFill>
                  <a:srgbClr val="FFFFFF"/>
                </a:solidFill>
                <a:latin typeface="Tahoma" pitchFamily="34" charset="0"/>
                <a:ea typeface="MS PGothic" pitchFamily="34" charset="-128"/>
                <a:cs typeface="+mn-cs"/>
              </a:rPr>
              <a:t>    </a:t>
            </a:r>
          </a:p>
        </p:txBody>
      </p:sp>
      <p:sp>
        <p:nvSpPr>
          <p:cNvPr id="158726" name="Rectangle 6"/>
          <p:cNvSpPr>
            <a:spLocks noChangeArrowheads="1"/>
          </p:cNvSpPr>
          <p:nvPr/>
        </p:nvSpPr>
        <p:spPr bwMode="auto">
          <a:xfrm>
            <a:off x="762000" y="4191000"/>
            <a:ext cx="7772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p>
            <a:pPr marL="342900" indent="-342900" algn="ctr">
              <a:spcBef>
                <a:spcPct val="20000"/>
              </a:spcBef>
              <a:buFont typeface="Times" pitchFamily="18" charset="0"/>
              <a:buChar char="•"/>
            </a:pPr>
            <a:endParaRPr lang="en-GB" sz="2200" smtClean="0">
              <a:solidFill>
                <a:srgbClr val="FFFFFF"/>
              </a:solidFill>
              <a:latin typeface="Tahoma" pitchFamily="34" charset="0"/>
              <a:ea typeface="MS PGothic" pitchFamily="34" charset="-128"/>
              <a:cs typeface="+mn-cs"/>
            </a:endParaRPr>
          </a:p>
          <a:p>
            <a:pPr marL="342900" indent="-342900" algn="ctr">
              <a:spcBef>
                <a:spcPct val="20000"/>
              </a:spcBef>
              <a:buFont typeface="Times" pitchFamily="18" charset="0"/>
              <a:buChar char="•"/>
            </a:pPr>
            <a:endParaRPr lang="en-GB" sz="2200" smtClean="0">
              <a:solidFill>
                <a:srgbClr val="FFFFFF"/>
              </a:solidFill>
              <a:latin typeface="Tahoma" pitchFamily="34" charset="0"/>
              <a:ea typeface="MS PGothic" pitchFamily="34" charset="-128"/>
              <a:cs typeface="+mn-cs"/>
            </a:endParaRPr>
          </a:p>
        </p:txBody>
      </p:sp>
    </p:spTree>
    <p:extLst>
      <p:ext uri="{BB962C8B-B14F-4D97-AF65-F5344CB8AC3E}">
        <p14:creationId xmlns:p14="http://schemas.microsoft.com/office/powerpoint/2010/main" val="732864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58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6"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1"/>
          <p:cNvSpPr>
            <a:spLocks noGrp="1" noChangeArrowheads="1"/>
          </p:cNvSpPr>
          <p:nvPr>
            <p:ph type="title"/>
          </p:nvPr>
        </p:nvSpPr>
        <p:spPr/>
        <p:txBody>
          <a:bodyPr/>
          <a:lstStyle/>
          <a:p>
            <a:r>
              <a:rPr lang="en-US" smtClean="0"/>
              <a:t>BUT: Multivariate regression analysis: control over life</a:t>
            </a:r>
          </a:p>
        </p:txBody>
      </p:sp>
      <p:graphicFrame>
        <p:nvGraphicFramePr>
          <p:cNvPr id="162879" name="Group 63"/>
          <p:cNvGraphicFramePr>
            <a:graphicFrameLocks noGrp="1"/>
          </p:cNvGraphicFramePr>
          <p:nvPr>
            <p:ph idx="4294967295"/>
          </p:nvPr>
        </p:nvGraphicFramePr>
        <p:xfrm>
          <a:off x="827088" y="1557338"/>
          <a:ext cx="7772400" cy="3887789"/>
        </p:xfrm>
        <a:graphic>
          <a:graphicData uri="http://schemas.openxmlformats.org/drawingml/2006/table">
            <a:tbl>
              <a:tblPr/>
              <a:tblGrid>
                <a:gridCol w="5689600"/>
                <a:gridCol w="2082800"/>
              </a:tblGrid>
              <a:tr h="485775">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endParaRPr kumimoji="0" lang="nl-NL" sz="20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r>
                        <a:rPr kumimoji="0" lang="en-US" sz="2000" b="0" i="0" u="none" strike="noStrike" cap="none" normalizeH="0" baseline="0" smtClean="0">
                          <a:ln>
                            <a:noFill/>
                          </a:ln>
                          <a:solidFill>
                            <a:schemeClr val="tx1"/>
                          </a:solidFill>
                          <a:effectLst/>
                          <a:latin typeface="Tahoma" pitchFamily="34" charset="0"/>
                        </a:rPr>
                        <a:t>significant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2000" b="0" i="0" u="none" strike="noStrike" cap="none" normalizeH="0" baseline="0" dirty="0" smtClean="0">
                          <a:ln>
                            <a:noFill/>
                          </a:ln>
                          <a:solidFill>
                            <a:schemeClr val="tx1"/>
                          </a:solidFill>
                          <a:effectLst/>
                          <a:latin typeface="Tahoma" pitchFamily="34" charset="0"/>
                        </a:rPr>
                        <a:t>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endParaRPr kumimoji="0" lang="nl-NL" sz="20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2000" b="0" i="0" u="none" strike="noStrike" cap="none" normalizeH="0" baseline="0" dirty="0" smtClean="0">
                          <a:ln>
                            <a:noFill/>
                          </a:ln>
                          <a:solidFill>
                            <a:schemeClr val="tx1"/>
                          </a:solidFill>
                          <a:effectLst/>
                          <a:latin typeface="Tahoma" pitchFamily="34" charset="0"/>
                        </a:rPr>
                        <a:t>Education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r>
                        <a:rPr kumimoji="0" lang="en-US" sz="2000" b="0" i="0" u="none" strike="noStrike" cap="none" normalizeH="0" baseline="0" dirty="0" smtClean="0">
                          <a:ln>
                            <a:noFill/>
                          </a:ln>
                          <a:solidFill>
                            <a:schemeClr val="tx1"/>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188">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2000" b="0" i="0" u="none" strike="noStrike" cap="none" normalizeH="0" baseline="0" smtClean="0">
                          <a:ln>
                            <a:noFill/>
                          </a:ln>
                          <a:solidFill>
                            <a:schemeClr val="tx1"/>
                          </a:solidFill>
                          <a:effectLst/>
                          <a:latin typeface="Tahoma" pitchFamily="34" charset="0"/>
                        </a:rPr>
                        <a:t>Income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r>
                        <a:rPr kumimoji="0" lang="en-US" sz="2000" b="0" i="0" u="none" strike="noStrike" cap="none" normalizeH="0" baseline="0" dirty="0" smtClean="0">
                          <a:ln>
                            <a:noFill/>
                          </a:ln>
                          <a:solidFill>
                            <a:schemeClr val="tx1"/>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2000" b="0" i="0" u="none" strike="noStrike" cap="none" normalizeH="0" baseline="0" smtClean="0">
                          <a:ln>
                            <a:noFill/>
                          </a:ln>
                          <a:solidFill>
                            <a:schemeClr val="tx1"/>
                          </a:solidFill>
                          <a:effectLst/>
                          <a:latin typeface="Tahoma" pitchFamily="34" charset="0"/>
                        </a:rPr>
                        <a:t>Country of birth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r>
                        <a:rPr kumimoji="0" lang="en-US" sz="2000" b="0" i="0" u="none" strike="noStrike" cap="none" normalizeH="0" baseline="0" dirty="0" smtClean="0">
                          <a:ln>
                            <a:noFill/>
                          </a:ln>
                          <a:solidFill>
                            <a:schemeClr val="tx1"/>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2000" b="0" i="0" u="none" strike="noStrike" cap="none" normalizeH="0" baseline="0" smtClean="0">
                          <a:ln>
                            <a:noFill/>
                          </a:ln>
                          <a:solidFill>
                            <a:schemeClr val="tx1"/>
                          </a:solidFill>
                          <a:effectLst/>
                          <a:latin typeface="Tahoma" pitchFamily="34" charset="0"/>
                        </a:rPr>
                        <a:t>Tenure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endParaRPr kumimoji="0" lang="nl-NL" sz="20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2000" b="0" i="0" u="none" strike="noStrike" cap="none" normalizeH="0" baseline="0" smtClean="0">
                          <a:ln>
                            <a:noFill/>
                          </a:ln>
                          <a:solidFill>
                            <a:schemeClr val="tx1"/>
                          </a:solidFill>
                          <a:effectLst/>
                          <a:latin typeface="Tahoma" pitchFamily="34" charset="0"/>
                        </a:rPr>
                        <a:t>Area, home owner dominated or not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endParaRPr kumimoji="0" lang="nl-NL" sz="20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2000" b="0" i="0" u="none" strike="noStrike" cap="none" normalizeH="0" baseline="0" smtClean="0">
                          <a:ln>
                            <a:noFill/>
                          </a:ln>
                          <a:solidFill>
                            <a:schemeClr val="tx1"/>
                          </a:solidFill>
                          <a:effectLst/>
                          <a:latin typeface="Tahoma" pitchFamily="34" charset="0"/>
                        </a:rPr>
                        <a:t>Housing history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r>
                        <a:rPr kumimoji="0" lang="en-US" sz="2000" b="0" i="0" u="none" strike="noStrike" cap="none" normalizeH="0" baseline="0" dirty="0" smtClean="0">
                          <a:ln>
                            <a:noFill/>
                          </a:ln>
                          <a:solidFill>
                            <a:schemeClr val="tx1"/>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5872929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025525" y="171450"/>
            <a:ext cx="7661275" cy="1066800"/>
          </a:xfrm>
        </p:spPr>
        <p:txBody>
          <a:bodyPr/>
          <a:lstStyle/>
          <a:p>
            <a:r>
              <a:rPr lang="en-GB" smtClean="0"/>
              <a:t>Conclusions</a:t>
            </a:r>
          </a:p>
        </p:txBody>
      </p:sp>
      <p:sp>
        <p:nvSpPr>
          <p:cNvPr id="23555" name="Rectangle 3"/>
          <p:cNvSpPr>
            <a:spLocks noGrp="1" noChangeArrowheads="1"/>
          </p:cNvSpPr>
          <p:nvPr>
            <p:ph type="body" idx="1"/>
          </p:nvPr>
        </p:nvSpPr>
        <p:spPr>
          <a:xfrm>
            <a:off x="762000" y="1676400"/>
            <a:ext cx="8202613" cy="4124325"/>
          </a:xfrm>
        </p:spPr>
        <p:txBody>
          <a:bodyPr/>
          <a:lstStyle/>
          <a:p>
            <a:pPr>
              <a:buFont typeface="Times" pitchFamily="18" charset="0"/>
              <a:buNone/>
            </a:pPr>
            <a:endParaRPr lang="en-GB" smtClean="0"/>
          </a:p>
          <a:p>
            <a:pPr>
              <a:buFont typeface="Times" pitchFamily="18" charset="0"/>
              <a:buNone/>
            </a:pPr>
            <a:endParaRPr lang="en-GB" smtClean="0"/>
          </a:p>
          <a:p>
            <a:pPr>
              <a:buFont typeface="Times" pitchFamily="18" charset="0"/>
              <a:buNone/>
            </a:pPr>
            <a:r>
              <a:rPr lang="en-GB" smtClean="0"/>
              <a:t>The meaning of tenure depends on context</a:t>
            </a:r>
          </a:p>
          <a:p>
            <a:pPr>
              <a:buFont typeface="Times" pitchFamily="18" charset="0"/>
              <a:buNone/>
            </a:pPr>
            <a:endParaRPr lang="en-GB" smtClean="0"/>
          </a:p>
          <a:p>
            <a:pPr>
              <a:buFont typeface="Times" pitchFamily="18" charset="0"/>
              <a:buNone/>
            </a:pPr>
            <a:r>
              <a:rPr lang="en-GB" smtClean="0"/>
              <a:t>Home ownership is rather an indicator than a cause of empowerment</a:t>
            </a:r>
          </a:p>
          <a:p>
            <a:pPr>
              <a:buFont typeface="Times" pitchFamily="18" charset="0"/>
              <a:buNone/>
            </a:pPr>
            <a:endParaRPr lang="en-GB" smtClean="0"/>
          </a:p>
          <a:p>
            <a:pPr>
              <a:buFont typeface="Times" pitchFamily="18" charset="0"/>
              <a:buNone/>
            </a:pPr>
            <a:r>
              <a:rPr lang="en-GB" smtClean="0"/>
              <a:t>Positive effects of home ownership are often over estimated</a:t>
            </a:r>
          </a:p>
        </p:txBody>
      </p:sp>
      <p:sp>
        <p:nvSpPr>
          <p:cNvPr id="23556" name="Rectangle 4"/>
          <p:cNvSpPr>
            <a:spLocks noChangeArrowheads="1"/>
          </p:cNvSpPr>
          <p:nvPr/>
        </p:nvSpPr>
        <p:spPr bwMode="auto">
          <a:xfrm>
            <a:off x="762000" y="396240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p>
            <a:pPr marL="342900" indent="-342900" algn="ctr">
              <a:spcBef>
                <a:spcPct val="20000"/>
              </a:spcBef>
              <a:buFont typeface="Times" pitchFamily="18" charset="0"/>
              <a:buChar char="•"/>
            </a:pPr>
            <a:endParaRPr lang="en-GB" sz="2200" smtClean="0">
              <a:solidFill>
                <a:srgbClr val="FFFFFF"/>
              </a:solidFill>
              <a:latin typeface="Tahoma" pitchFamily="34" charset="0"/>
              <a:ea typeface="MS PGothic" pitchFamily="34" charset="-128"/>
              <a:cs typeface="+mn-cs"/>
            </a:endParaRPr>
          </a:p>
        </p:txBody>
      </p:sp>
      <p:sp>
        <p:nvSpPr>
          <p:cNvPr id="23557" name="Rectangle 5"/>
          <p:cNvSpPr>
            <a:spLocks noChangeArrowheads="1"/>
          </p:cNvSpPr>
          <p:nvPr/>
        </p:nvSpPr>
        <p:spPr bwMode="auto">
          <a:xfrm>
            <a:off x="914400" y="54864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p>
            <a:pPr marL="342900" indent="-342900" algn="ctr">
              <a:spcBef>
                <a:spcPct val="20000"/>
              </a:spcBef>
              <a:buFont typeface="Times" pitchFamily="18" charset="0"/>
              <a:buNone/>
            </a:pPr>
            <a:r>
              <a:rPr lang="en-GB" sz="2200" smtClean="0">
                <a:solidFill>
                  <a:srgbClr val="FFFFFF"/>
                </a:solidFill>
                <a:latin typeface="Tahoma" pitchFamily="34" charset="0"/>
                <a:ea typeface="MS PGothic" pitchFamily="34" charset="-128"/>
                <a:cs typeface="+mn-cs"/>
              </a:rPr>
              <a:t>    </a:t>
            </a:r>
          </a:p>
        </p:txBody>
      </p:sp>
      <p:sp>
        <p:nvSpPr>
          <p:cNvPr id="156678" name="Rectangle 6"/>
          <p:cNvSpPr>
            <a:spLocks noChangeArrowheads="1"/>
          </p:cNvSpPr>
          <p:nvPr/>
        </p:nvSpPr>
        <p:spPr bwMode="auto">
          <a:xfrm>
            <a:off x="762000" y="4191000"/>
            <a:ext cx="7772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p>
            <a:pPr marL="342900" indent="-342900" algn="ctr">
              <a:spcBef>
                <a:spcPct val="20000"/>
              </a:spcBef>
              <a:buFont typeface="Times" pitchFamily="18" charset="0"/>
              <a:buChar char="•"/>
            </a:pPr>
            <a:endParaRPr lang="en-GB" sz="2200" smtClean="0">
              <a:solidFill>
                <a:srgbClr val="FFFFFF"/>
              </a:solidFill>
              <a:latin typeface="Tahoma" pitchFamily="34" charset="0"/>
              <a:ea typeface="MS PGothic" pitchFamily="34" charset="-128"/>
              <a:cs typeface="+mn-cs"/>
            </a:endParaRPr>
          </a:p>
          <a:p>
            <a:pPr marL="342900" indent="-342900" algn="ctr">
              <a:spcBef>
                <a:spcPct val="20000"/>
              </a:spcBef>
              <a:buFont typeface="Times" pitchFamily="18" charset="0"/>
              <a:buChar char="•"/>
            </a:pPr>
            <a:endParaRPr lang="en-GB" sz="2200" smtClean="0">
              <a:solidFill>
                <a:srgbClr val="FFFFFF"/>
              </a:solidFill>
              <a:latin typeface="Tahoma" pitchFamily="34" charset="0"/>
              <a:ea typeface="MS PGothic" pitchFamily="34" charset="-128"/>
              <a:cs typeface="+mn-cs"/>
            </a:endParaRPr>
          </a:p>
        </p:txBody>
      </p:sp>
    </p:spTree>
    <p:extLst>
      <p:ext uri="{BB962C8B-B14F-4D97-AF65-F5344CB8AC3E}">
        <p14:creationId xmlns:p14="http://schemas.microsoft.com/office/powerpoint/2010/main" val="77296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56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8"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body" sz="half" idx="1"/>
          </p:nvPr>
        </p:nvSpPr>
        <p:spPr>
          <a:xfrm>
            <a:off x="925513" y="600075"/>
            <a:ext cx="3043237" cy="4886325"/>
          </a:xfrm>
        </p:spPr>
        <p:txBody>
          <a:bodyPr/>
          <a:lstStyle/>
          <a:p>
            <a:endParaRPr lang="en-GB" sz="1800" smtClean="0"/>
          </a:p>
          <a:p>
            <a:endParaRPr lang="en-GB" sz="1800" smtClean="0"/>
          </a:p>
          <a:p>
            <a:endParaRPr lang="en-GB" sz="1800" smtClean="0"/>
          </a:p>
          <a:p>
            <a:endParaRPr lang="en-GB" sz="1800" smtClean="0"/>
          </a:p>
          <a:p>
            <a:r>
              <a:rPr lang="en-GB" sz="1800" smtClean="0"/>
              <a:t>Some figures</a:t>
            </a:r>
          </a:p>
          <a:p>
            <a:endParaRPr lang="en-GB" sz="1800" smtClean="0"/>
          </a:p>
          <a:p>
            <a:r>
              <a:rPr lang="en-GB" sz="1800" smtClean="0"/>
              <a:t>Meaning of housing tenure</a:t>
            </a:r>
          </a:p>
          <a:p>
            <a:endParaRPr lang="en-GB" sz="1800" smtClean="0"/>
          </a:p>
          <a:p>
            <a:r>
              <a:rPr lang="en-GB" sz="1800" b="1" smtClean="0"/>
              <a:t>Housing tenure and policy</a:t>
            </a:r>
          </a:p>
          <a:p>
            <a:endParaRPr lang="en-GB" sz="1800" smtClean="0"/>
          </a:p>
          <a:p>
            <a:r>
              <a:rPr lang="en-GB" sz="1800" smtClean="0"/>
              <a:t>Conclusions</a:t>
            </a:r>
          </a:p>
        </p:txBody>
      </p:sp>
      <p:sp>
        <p:nvSpPr>
          <p:cNvPr id="24579" name="Rectangle 6"/>
          <p:cNvSpPr>
            <a:spLocks noGrp="1" noChangeArrowheads="1"/>
          </p:cNvSpPr>
          <p:nvPr>
            <p:ph sz="half" idx="2"/>
          </p:nvPr>
        </p:nvSpPr>
        <p:spPr/>
        <p:txBody>
          <a:bodyPr/>
          <a:lstStyle/>
          <a:p>
            <a:endParaRPr lang="nl-NL" sz="1800" smtClean="0"/>
          </a:p>
        </p:txBody>
      </p:sp>
      <p:pic>
        <p:nvPicPr>
          <p:cNvPr id="24580" name="Picture 14" descr="rent-vs-bu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25" y="962025"/>
            <a:ext cx="42291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641629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Home ownership and policy in EU</a:t>
            </a:r>
          </a:p>
        </p:txBody>
      </p:sp>
      <p:sp>
        <p:nvSpPr>
          <p:cNvPr id="25603" name="Rectangle 3"/>
          <p:cNvSpPr>
            <a:spLocks noGrp="1" noChangeArrowheads="1"/>
          </p:cNvSpPr>
          <p:nvPr>
            <p:ph type="body" idx="1"/>
          </p:nvPr>
        </p:nvSpPr>
        <p:spPr/>
        <p:txBody>
          <a:bodyPr/>
          <a:lstStyle/>
          <a:p>
            <a:r>
              <a:rPr lang="en-US" smtClean="0"/>
              <a:t>Housing policy is a responsibility of the member states</a:t>
            </a:r>
          </a:p>
          <a:p>
            <a:r>
              <a:rPr lang="en-US" smtClean="0"/>
              <a:t>Member states are responsible for policies towards home ownership, housing subsidies and social housing</a:t>
            </a:r>
          </a:p>
          <a:p>
            <a:endParaRPr lang="en-US" smtClean="0"/>
          </a:p>
          <a:p>
            <a:r>
              <a:rPr lang="en-US" smtClean="0"/>
              <a:t>BUT</a:t>
            </a:r>
          </a:p>
          <a:p>
            <a:endParaRPr lang="en-US" smtClean="0"/>
          </a:p>
        </p:txBody>
      </p:sp>
    </p:spTree>
    <p:extLst>
      <p:ext uri="{BB962C8B-B14F-4D97-AF65-F5344CB8AC3E}">
        <p14:creationId xmlns:p14="http://schemas.microsoft.com/office/powerpoint/2010/main" val="246420918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nl-NL" smtClean="0"/>
              <a:t>EC housing policy by stealth</a:t>
            </a:r>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341438"/>
            <a:ext cx="7153275"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8" name="Rectangle 6"/>
          <p:cNvSpPr>
            <a:spLocks noChangeArrowheads="1"/>
          </p:cNvSpPr>
          <p:nvPr/>
        </p:nvSpPr>
        <p:spPr bwMode="auto">
          <a:xfrm>
            <a:off x="1042988" y="2349500"/>
            <a:ext cx="6985000" cy="2087563"/>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l-NL" sz="2200" smtClean="0">
              <a:solidFill>
                <a:srgbClr val="FF0000"/>
              </a:solidFill>
              <a:latin typeface="Tahoma" pitchFamily="34" charset="0"/>
              <a:ea typeface="MS PGothic" pitchFamily="34" charset="-128"/>
              <a:cs typeface="+mn-cs"/>
            </a:endParaRPr>
          </a:p>
        </p:txBody>
      </p:sp>
    </p:spTree>
    <p:extLst>
      <p:ext uri="{BB962C8B-B14F-4D97-AF65-F5344CB8AC3E}">
        <p14:creationId xmlns:p14="http://schemas.microsoft.com/office/powerpoint/2010/main" val="10082557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nl-NL" smtClean="0"/>
              <a:t>EC housing policy by stealth</a:t>
            </a:r>
            <a:endParaRPr lang="en-GB" smtClean="0"/>
          </a:p>
        </p:txBody>
      </p:sp>
      <p:sp>
        <p:nvSpPr>
          <p:cNvPr id="27651" name="Rectangle 3"/>
          <p:cNvSpPr>
            <a:spLocks noGrp="1" noChangeArrowheads="1"/>
          </p:cNvSpPr>
          <p:nvPr>
            <p:ph type="body" idx="1"/>
          </p:nvPr>
        </p:nvSpPr>
        <p:spPr/>
        <p:txBody>
          <a:bodyPr/>
          <a:lstStyle/>
          <a:p>
            <a:endParaRPr lang="en-GB" smtClean="0"/>
          </a:p>
          <a:p>
            <a:endParaRPr lang="en-GB" smtClean="0"/>
          </a:p>
          <a:p>
            <a:r>
              <a:rPr lang="en-GB" smtClean="0"/>
              <a:t>SGEI</a:t>
            </a:r>
          </a:p>
          <a:p>
            <a:r>
              <a:rPr lang="en-GB" smtClean="0"/>
              <a:t>Competition</a:t>
            </a:r>
          </a:p>
          <a:p>
            <a:endParaRPr lang="en-GB" smtClean="0"/>
          </a:p>
          <a:p>
            <a:endParaRPr lang="en-GB" smtClean="0"/>
          </a:p>
          <a:p>
            <a:endParaRPr lang="en-GB" smtClean="0"/>
          </a:p>
          <a:p>
            <a:endParaRPr lang="en-GB" smtClean="0"/>
          </a:p>
          <a:p>
            <a:endParaRPr lang="en-GB" smtClean="0"/>
          </a:p>
          <a:p>
            <a:r>
              <a:rPr lang="en-GB" smtClean="0"/>
              <a:t>Discussion on definition of social housing</a:t>
            </a:r>
          </a:p>
          <a:p>
            <a:r>
              <a:rPr lang="en-GB" smtClean="0"/>
              <a:t>The end of the unitary model???</a:t>
            </a:r>
          </a:p>
        </p:txBody>
      </p:sp>
      <p:sp>
        <p:nvSpPr>
          <p:cNvPr id="27652" name="Rectangle 6"/>
          <p:cNvSpPr>
            <a:spLocks noChangeArrowheads="1"/>
          </p:cNvSpPr>
          <p:nvPr/>
        </p:nvSpPr>
        <p:spPr bwMode="auto">
          <a:xfrm>
            <a:off x="1042988" y="2349500"/>
            <a:ext cx="6985000" cy="2087563"/>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l-NL" sz="2200" smtClean="0">
              <a:solidFill>
                <a:srgbClr val="FF0000"/>
              </a:solidFill>
              <a:latin typeface="Tahoma" pitchFamily="34" charset="0"/>
              <a:ea typeface="MS PGothic" pitchFamily="34" charset="-128"/>
              <a:cs typeface="+mn-cs"/>
            </a:endParaRPr>
          </a:p>
        </p:txBody>
      </p:sp>
    </p:spTree>
    <p:extLst>
      <p:ext uri="{BB962C8B-B14F-4D97-AF65-F5344CB8AC3E}">
        <p14:creationId xmlns:p14="http://schemas.microsoft.com/office/powerpoint/2010/main" val="139880834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smtClean="0"/>
              <a:t>Reasons to encourage home ownership</a:t>
            </a:r>
          </a:p>
        </p:txBody>
      </p:sp>
      <p:sp>
        <p:nvSpPr>
          <p:cNvPr id="28675" name="Rectangle 3"/>
          <p:cNvSpPr>
            <a:spLocks noGrp="1" noChangeArrowheads="1"/>
          </p:cNvSpPr>
          <p:nvPr>
            <p:ph type="body" idx="1"/>
          </p:nvPr>
        </p:nvSpPr>
        <p:spPr/>
        <p:txBody>
          <a:bodyPr/>
          <a:lstStyle/>
          <a:p>
            <a:r>
              <a:rPr lang="en-GB" smtClean="0"/>
              <a:t>Help households to achieve the preferred tenure</a:t>
            </a:r>
          </a:p>
          <a:p>
            <a:r>
              <a:rPr lang="en-GB" smtClean="0"/>
              <a:t>More responsible citizens</a:t>
            </a:r>
          </a:p>
          <a:p>
            <a:r>
              <a:rPr lang="en-GB" smtClean="0"/>
              <a:t>Empower people</a:t>
            </a:r>
          </a:p>
          <a:p>
            <a:r>
              <a:rPr lang="en-GB" smtClean="0"/>
              <a:t>Better involvement in neighbourhoods</a:t>
            </a:r>
          </a:p>
          <a:p>
            <a:r>
              <a:rPr lang="en-GB" smtClean="0"/>
              <a:t>Make households build equity</a:t>
            </a:r>
          </a:p>
          <a:p>
            <a:endParaRPr lang="en-GB" smtClean="0"/>
          </a:p>
          <a:p>
            <a:r>
              <a:rPr lang="en-GB" smtClean="0"/>
              <a:t>Strong beliefs, weak evidence</a:t>
            </a:r>
          </a:p>
        </p:txBody>
      </p:sp>
    </p:spTree>
    <p:extLst>
      <p:ext uri="{BB962C8B-B14F-4D97-AF65-F5344CB8AC3E}">
        <p14:creationId xmlns:p14="http://schemas.microsoft.com/office/powerpoint/2010/main" val="81865817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Ways to promote home ownership</a:t>
            </a:r>
          </a:p>
        </p:txBody>
      </p:sp>
      <p:sp>
        <p:nvSpPr>
          <p:cNvPr id="29699" name="Rectangle 3"/>
          <p:cNvSpPr>
            <a:spLocks noGrp="1" noChangeArrowheads="1"/>
          </p:cNvSpPr>
          <p:nvPr>
            <p:ph type="body" idx="1"/>
          </p:nvPr>
        </p:nvSpPr>
        <p:spPr/>
        <p:txBody>
          <a:bodyPr/>
          <a:lstStyle/>
          <a:p>
            <a:r>
              <a:rPr lang="en-US" smtClean="0"/>
              <a:t>Why do people not buy?</a:t>
            </a:r>
          </a:p>
          <a:p>
            <a:endParaRPr lang="en-US" smtClean="0"/>
          </a:p>
          <a:p>
            <a:pPr lvl="1"/>
            <a:r>
              <a:rPr lang="en-US" smtClean="0"/>
              <a:t>They can not afford to buy</a:t>
            </a:r>
          </a:p>
          <a:p>
            <a:pPr lvl="1"/>
            <a:r>
              <a:rPr lang="en-US" smtClean="0"/>
              <a:t>They prefer renting</a:t>
            </a:r>
          </a:p>
          <a:p>
            <a:endParaRPr lang="en-US" smtClean="0"/>
          </a:p>
          <a:p>
            <a:endParaRPr lang="en-US" smtClean="0"/>
          </a:p>
        </p:txBody>
      </p:sp>
      <p:pic>
        <p:nvPicPr>
          <p:cNvPr id="29700" name="Picture 5" descr="http://www.realtor.org/wps/wcm/connect/1132d800478cac76af16afaa3b85ca9a/hom_bus_240x170.png?MOD=AJPERES&amp;CACHEID=1132d800478cac76af16afaa3b85ca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8650" y="2887663"/>
            <a:ext cx="4625975" cy="327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1077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_2_074"/>
          <p:cNvPicPr>
            <a:picLocks noChangeAspect="1" noChangeArrowheads="1"/>
          </p:cNvPicPr>
          <p:nvPr/>
        </p:nvPicPr>
        <p:blipFill rotWithShape="1">
          <a:blip r:embed="rId2" cstate="print">
            <a:lum bright="70000" contrast="-70000"/>
            <a:extLst>
              <a:ext uri="{28A0092B-C50C-407E-A947-70E740481C1C}">
                <a14:useLocalDpi xmlns:a14="http://schemas.microsoft.com/office/drawing/2010/main" val="0"/>
              </a:ext>
            </a:extLst>
          </a:blip>
          <a:srcRect l="693" t="4222" r="821" b="12190"/>
          <a:stretch/>
        </p:blipFill>
        <p:spPr bwMode="auto">
          <a:xfrm>
            <a:off x="0" y="2514600"/>
            <a:ext cx="9144000" cy="433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TextBox 3"/>
          <p:cNvSpPr txBox="1"/>
          <p:nvPr/>
        </p:nvSpPr>
        <p:spPr>
          <a:xfrm>
            <a:off x="0" y="152400"/>
            <a:ext cx="6374374" cy="646331"/>
          </a:xfrm>
          <a:prstGeom prst="rect">
            <a:avLst/>
          </a:prstGeom>
          <a:noFill/>
        </p:spPr>
        <p:txBody>
          <a:bodyPr wrap="none" rtlCol="0">
            <a:spAutoFit/>
          </a:bodyPr>
          <a:lstStyle/>
          <a:p>
            <a:pPr fontAlgn="auto">
              <a:spcBef>
                <a:spcPts val="0"/>
              </a:spcBef>
              <a:spcAft>
                <a:spcPts val="0"/>
              </a:spcAft>
            </a:pPr>
            <a:r>
              <a:rPr lang="en-US" sz="3600" dirty="0" smtClean="0">
                <a:solidFill>
                  <a:prstClr val="black">
                    <a:lumMod val="50000"/>
                    <a:lumOff val="50000"/>
                  </a:prstClr>
                </a:solidFill>
                <a:latin typeface="Arial" pitchFamily="34" charset="0"/>
                <a:cs typeface="Arial" pitchFamily="34" charset="0"/>
              </a:rPr>
              <a:t>Timeline of a developing issue</a:t>
            </a:r>
            <a:endParaRPr lang="ro-RO" sz="3600" dirty="0">
              <a:solidFill>
                <a:prstClr val="black">
                  <a:lumMod val="50000"/>
                  <a:lumOff val="50000"/>
                </a:prstClr>
              </a:solidFill>
              <a:latin typeface="Arial" pitchFamily="34" charset="0"/>
              <a:cs typeface="Arial" pitchFamily="34" charset="0"/>
            </a:endParaRPr>
          </a:p>
        </p:txBody>
      </p:sp>
      <p:sp>
        <p:nvSpPr>
          <p:cNvPr id="2" name="TextBox 1"/>
          <p:cNvSpPr txBox="1"/>
          <p:nvPr/>
        </p:nvSpPr>
        <p:spPr>
          <a:xfrm>
            <a:off x="228601" y="1295400"/>
            <a:ext cx="8763000" cy="3693319"/>
          </a:xfrm>
          <a:prstGeom prst="rect">
            <a:avLst/>
          </a:prstGeom>
          <a:noFill/>
        </p:spPr>
        <p:txBody>
          <a:bodyPr wrap="square" rtlCol="0">
            <a:spAutoFit/>
          </a:bodyPr>
          <a:lstStyle/>
          <a:p>
            <a:pPr fontAlgn="auto">
              <a:spcBef>
                <a:spcPts val="0"/>
              </a:spcBef>
              <a:spcAft>
                <a:spcPts val="0"/>
              </a:spcAft>
            </a:pPr>
            <a:r>
              <a:rPr lang="en-US" b="1" dirty="0" smtClean="0">
                <a:solidFill>
                  <a:prstClr val="black"/>
                </a:solidFill>
                <a:latin typeface="Calibri"/>
                <a:cs typeface="+mn-cs"/>
              </a:rPr>
              <a:t>1945: </a:t>
            </a:r>
            <a:r>
              <a:rPr lang="en-US" dirty="0" smtClean="0">
                <a:solidFill>
                  <a:prstClr val="black"/>
                </a:solidFill>
                <a:latin typeface="Calibri"/>
                <a:cs typeface="+mn-cs"/>
              </a:rPr>
              <a:t>Forced collectivization</a:t>
            </a:r>
          </a:p>
          <a:p>
            <a:pPr fontAlgn="auto">
              <a:spcBef>
                <a:spcPts val="0"/>
              </a:spcBef>
              <a:spcAft>
                <a:spcPts val="0"/>
              </a:spcAft>
            </a:pPr>
            <a:r>
              <a:rPr lang="en-US" b="1" dirty="0" smtClean="0">
                <a:solidFill>
                  <a:prstClr val="black"/>
                </a:solidFill>
                <a:latin typeface="Calibri"/>
                <a:cs typeface="+mn-cs"/>
              </a:rPr>
              <a:t>1950 – 1970: </a:t>
            </a:r>
            <a:r>
              <a:rPr lang="en-US" dirty="0" smtClean="0">
                <a:solidFill>
                  <a:prstClr val="black"/>
                </a:solidFill>
                <a:latin typeface="Calibri"/>
                <a:cs typeface="+mn-cs"/>
              </a:rPr>
              <a:t>Intensive industrialization and urbanization</a:t>
            </a:r>
          </a:p>
          <a:p>
            <a:pPr fontAlgn="auto">
              <a:spcBef>
                <a:spcPts val="0"/>
              </a:spcBef>
              <a:spcAft>
                <a:spcPts val="0"/>
              </a:spcAft>
            </a:pPr>
            <a:r>
              <a:rPr lang="en-US" b="1" dirty="0" smtClean="0">
                <a:solidFill>
                  <a:prstClr val="black"/>
                </a:solidFill>
                <a:latin typeface="Calibri"/>
                <a:cs typeface="+mn-cs"/>
              </a:rPr>
              <a:t>1967 – 1980: </a:t>
            </a:r>
            <a:r>
              <a:rPr lang="en-US" dirty="0" smtClean="0">
                <a:solidFill>
                  <a:prstClr val="black"/>
                </a:solidFill>
                <a:latin typeface="Calibri"/>
                <a:cs typeface="+mn-cs"/>
              </a:rPr>
              <a:t>Demographic boom</a:t>
            </a:r>
          </a:p>
          <a:p>
            <a:pPr fontAlgn="auto">
              <a:spcBef>
                <a:spcPts val="0"/>
              </a:spcBef>
              <a:spcAft>
                <a:spcPts val="0"/>
              </a:spcAft>
            </a:pPr>
            <a:r>
              <a:rPr lang="en-US" b="1" dirty="0" smtClean="0">
                <a:solidFill>
                  <a:prstClr val="black"/>
                </a:solidFill>
                <a:latin typeface="Calibri"/>
                <a:cs typeface="+mn-cs"/>
              </a:rPr>
              <a:t>1974: </a:t>
            </a:r>
            <a:r>
              <a:rPr lang="en-US" dirty="0" smtClean="0">
                <a:solidFill>
                  <a:prstClr val="black"/>
                </a:solidFill>
                <a:latin typeface="Calibri"/>
                <a:cs typeface="+mn-cs"/>
              </a:rPr>
              <a:t>Rural and urban systematization</a:t>
            </a:r>
          </a:p>
          <a:p>
            <a:pPr fontAlgn="auto">
              <a:spcBef>
                <a:spcPts val="0"/>
              </a:spcBef>
              <a:spcAft>
                <a:spcPts val="0"/>
              </a:spcAft>
            </a:pPr>
            <a:r>
              <a:rPr lang="en-US" b="1" dirty="0" smtClean="0">
                <a:solidFill>
                  <a:prstClr val="black"/>
                </a:solidFill>
                <a:latin typeface="Calibri"/>
                <a:cs typeface="+mn-cs"/>
              </a:rPr>
              <a:t>1980-1990: </a:t>
            </a:r>
            <a:r>
              <a:rPr lang="en-US" dirty="0" smtClean="0">
                <a:solidFill>
                  <a:prstClr val="black"/>
                </a:solidFill>
                <a:latin typeface="Calibri"/>
                <a:cs typeface="+mn-cs"/>
              </a:rPr>
              <a:t>Dropout of systematic investments in the maintenance and development of the housing stock</a:t>
            </a:r>
          </a:p>
          <a:p>
            <a:pPr fontAlgn="auto">
              <a:spcBef>
                <a:spcPts val="0"/>
              </a:spcBef>
              <a:spcAft>
                <a:spcPts val="0"/>
              </a:spcAft>
            </a:pPr>
            <a:r>
              <a:rPr lang="en-US" b="1" dirty="0" smtClean="0">
                <a:solidFill>
                  <a:prstClr val="black"/>
                </a:solidFill>
                <a:latin typeface="Calibri"/>
                <a:cs typeface="+mn-cs"/>
              </a:rPr>
              <a:t>1990: </a:t>
            </a:r>
            <a:r>
              <a:rPr lang="en-US" dirty="0" smtClean="0">
                <a:solidFill>
                  <a:prstClr val="black"/>
                </a:solidFill>
                <a:latin typeface="Calibri"/>
                <a:cs typeface="+mn-cs"/>
              </a:rPr>
              <a:t>Massive selling of state properties</a:t>
            </a:r>
            <a:endParaRPr lang="en-US" dirty="0">
              <a:solidFill>
                <a:prstClr val="black"/>
              </a:solidFill>
              <a:latin typeface="Calibri"/>
              <a:cs typeface="+mn-cs"/>
            </a:endParaRPr>
          </a:p>
          <a:p>
            <a:pPr fontAlgn="auto">
              <a:spcBef>
                <a:spcPts val="0"/>
              </a:spcBef>
              <a:spcAft>
                <a:spcPts val="0"/>
              </a:spcAft>
            </a:pPr>
            <a:r>
              <a:rPr lang="en-US" b="1" dirty="0" smtClean="0">
                <a:solidFill>
                  <a:prstClr val="black"/>
                </a:solidFill>
                <a:latin typeface="Calibri"/>
                <a:cs typeface="+mn-cs"/>
              </a:rPr>
              <a:t>1990-2012: </a:t>
            </a:r>
            <a:r>
              <a:rPr lang="en-US" dirty="0" smtClean="0">
                <a:solidFill>
                  <a:prstClr val="black"/>
                </a:solidFill>
                <a:latin typeface="Calibri"/>
                <a:cs typeface="+mn-cs"/>
              </a:rPr>
              <a:t>Restitution of nationalized houses. Rural-urban migration. Housing crisis. </a:t>
            </a: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ro-RO" dirty="0">
              <a:solidFill>
                <a:prstClr val="black"/>
              </a:solidFill>
              <a:latin typeface="Calibri"/>
              <a:cs typeface="+mn-cs"/>
            </a:endParaRPr>
          </a:p>
        </p:txBody>
      </p:sp>
    </p:spTree>
    <p:extLst>
      <p:ext uri="{BB962C8B-B14F-4D97-AF65-F5344CB8AC3E}">
        <p14:creationId xmlns:p14="http://schemas.microsoft.com/office/powerpoint/2010/main" val="414445513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How to make home ownership </a:t>
            </a:r>
            <a:r>
              <a:rPr lang="en-US" smtClean="0">
                <a:solidFill>
                  <a:srgbClr val="FF0000"/>
                </a:solidFill>
              </a:rPr>
              <a:t>affordable</a:t>
            </a:r>
            <a:r>
              <a:rPr lang="en-US" smtClean="0"/>
              <a:t> or </a:t>
            </a:r>
            <a:r>
              <a:rPr lang="en-US" smtClean="0">
                <a:solidFill>
                  <a:srgbClr val="FF0000"/>
                </a:solidFill>
              </a:rPr>
              <a:t>more attractive</a:t>
            </a:r>
          </a:p>
        </p:txBody>
      </p:sp>
      <p:sp>
        <p:nvSpPr>
          <p:cNvPr id="30723" name="Rectangle 3"/>
          <p:cNvSpPr>
            <a:spLocks noGrp="1" noChangeArrowheads="1"/>
          </p:cNvSpPr>
          <p:nvPr>
            <p:ph type="body" idx="1"/>
          </p:nvPr>
        </p:nvSpPr>
        <p:spPr/>
        <p:txBody>
          <a:bodyPr/>
          <a:lstStyle/>
          <a:p>
            <a:r>
              <a:rPr lang="en-US" smtClean="0"/>
              <a:t>Make it cheaper:</a:t>
            </a:r>
          </a:p>
          <a:p>
            <a:pPr lvl="1"/>
            <a:r>
              <a:rPr lang="en-US" smtClean="0"/>
              <a:t>Subsidies or lowering tax</a:t>
            </a:r>
          </a:p>
          <a:p>
            <a:endParaRPr lang="en-US" smtClean="0"/>
          </a:p>
          <a:p>
            <a:r>
              <a:rPr lang="en-US" smtClean="0"/>
              <a:t>Reduce risks:</a:t>
            </a:r>
          </a:p>
          <a:p>
            <a:pPr lvl="1"/>
            <a:r>
              <a:rPr lang="en-US" smtClean="0"/>
              <a:t>Cover part of the risk</a:t>
            </a:r>
          </a:p>
          <a:p>
            <a:pPr lvl="1"/>
            <a:endParaRPr lang="en-US" smtClean="0"/>
          </a:p>
          <a:p>
            <a:r>
              <a:rPr lang="en-US" smtClean="0"/>
              <a:t>Make rental sector less attractive</a:t>
            </a:r>
          </a:p>
        </p:txBody>
      </p:sp>
    </p:spTree>
    <p:extLst>
      <p:ext uri="{BB962C8B-B14F-4D97-AF65-F5344CB8AC3E}">
        <p14:creationId xmlns:p14="http://schemas.microsoft.com/office/powerpoint/2010/main" val="242084747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Subsidies or lowering tax</a:t>
            </a:r>
          </a:p>
        </p:txBody>
      </p:sp>
      <p:sp>
        <p:nvSpPr>
          <p:cNvPr id="31747" name="Rectangle 3"/>
          <p:cNvSpPr>
            <a:spLocks noGrp="1" noChangeArrowheads="1"/>
          </p:cNvSpPr>
          <p:nvPr>
            <p:ph type="body" idx="4294967295"/>
          </p:nvPr>
        </p:nvSpPr>
        <p:spPr>
          <a:xfrm>
            <a:off x="1371600" y="1828800"/>
            <a:ext cx="7772400" cy="3778250"/>
          </a:xfrm>
        </p:spPr>
        <p:txBody>
          <a:bodyPr/>
          <a:lstStyle/>
          <a:p>
            <a:r>
              <a:rPr lang="en-US" smtClean="0"/>
              <a:t>Allowances</a:t>
            </a:r>
          </a:p>
          <a:p>
            <a:r>
              <a:rPr lang="en-US" smtClean="0"/>
              <a:t>Grants</a:t>
            </a:r>
          </a:p>
          <a:p>
            <a:r>
              <a:rPr lang="en-US" smtClean="0"/>
              <a:t>Tax exemption (capital gain, property tax, imputed rent)</a:t>
            </a:r>
          </a:p>
          <a:p>
            <a:r>
              <a:rPr lang="en-US" smtClean="0"/>
              <a:t>Tax reduction of interest (income tax)</a:t>
            </a:r>
          </a:p>
          <a:p>
            <a:r>
              <a:rPr lang="en-US" smtClean="0"/>
              <a:t>Sell social rental dwellings with reduction</a:t>
            </a:r>
          </a:p>
        </p:txBody>
      </p:sp>
    </p:spTree>
    <p:extLst>
      <p:ext uri="{BB962C8B-B14F-4D97-AF65-F5344CB8AC3E}">
        <p14:creationId xmlns:p14="http://schemas.microsoft.com/office/powerpoint/2010/main" val="73293455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Reduce risk</a:t>
            </a:r>
          </a:p>
        </p:txBody>
      </p:sp>
      <p:sp>
        <p:nvSpPr>
          <p:cNvPr id="32771" name="Rectangle 3"/>
          <p:cNvSpPr>
            <a:spLocks noGrp="1" noChangeArrowheads="1"/>
          </p:cNvSpPr>
          <p:nvPr>
            <p:ph type="body" idx="1"/>
          </p:nvPr>
        </p:nvSpPr>
        <p:spPr/>
        <p:txBody>
          <a:bodyPr/>
          <a:lstStyle/>
          <a:p>
            <a:pPr>
              <a:lnSpc>
                <a:spcPct val="90000"/>
              </a:lnSpc>
            </a:pPr>
            <a:r>
              <a:rPr lang="en-US" smtClean="0"/>
              <a:t>Regulation by financial supervisors (prevent housing arrears)</a:t>
            </a:r>
          </a:p>
          <a:p>
            <a:pPr>
              <a:lnSpc>
                <a:spcPct val="90000"/>
              </a:lnSpc>
            </a:pPr>
            <a:r>
              <a:rPr lang="en-US" smtClean="0"/>
              <a:t>Mortgage insurance/guarantee (reduce risk of negative equity + repossession)</a:t>
            </a:r>
          </a:p>
          <a:p>
            <a:pPr>
              <a:lnSpc>
                <a:spcPct val="90000"/>
              </a:lnSpc>
            </a:pPr>
            <a:r>
              <a:rPr lang="en-US" smtClean="0"/>
              <a:t>House price insurance (reduce risk of house price decrease)</a:t>
            </a:r>
          </a:p>
          <a:p>
            <a:pPr>
              <a:lnSpc>
                <a:spcPct val="90000"/>
              </a:lnSpc>
            </a:pPr>
            <a:r>
              <a:rPr lang="en-US" smtClean="0"/>
              <a:t>Housing expenses insurance (reduce risk of arrears when income drops)</a:t>
            </a:r>
          </a:p>
          <a:p>
            <a:pPr>
              <a:lnSpc>
                <a:spcPct val="90000"/>
              </a:lnSpc>
            </a:pPr>
            <a:r>
              <a:rPr lang="en-US" smtClean="0"/>
              <a:t>Intermediate tenures (reduce risk of house price decrease and arrears)</a:t>
            </a:r>
          </a:p>
          <a:p>
            <a:pPr>
              <a:lnSpc>
                <a:spcPct val="90000"/>
              </a:lnSpc>
            </a:pPr>
            <a:r>
              <a:rPr lang="en-US" smtClean="0"/>
              <a:t>Housing allowance (reduce risk of arrears)</a:t>
            </a:r>
          </a:p>
          <a:p>
            <a:pPr>
              <a:lnSpc>
                <a:spcPct val="90000"/>
              </a:lnSpc>
            </a:pPr>
            <a:r>
              <a:rPr lang="en-US" smtClean="0"/>
              <a:t>Maintenance contract (reduce risk of maintenance)</a:t>
            </a:r>
          </a:p>
          <a:p>
            <a:pPr>
              <a:lnSpc>
                <a:spcPct val="90000"/>
              </a:lnSpc>
            </a:pPr>
            <a:endParaRPr lang="en-US" smtClean="0"/>
          </a:p>
          <a:p>
            <a:pPr>
              <a:lnSpc>
                <a:spcPct val="90000"/>
              </a:lnSpc>
            </a:pPr>
            <a:r>
              <a:rPr lang="en-US" smtClean="0"/>
              <a:t>Encourage renting (avoid all risk of buying)</a:t>
            </a:r>
          </a:p>
          <a:p>
            <a:pPr>
              <a:lnSpc>
                <a:spcPct val="90000"/>
              </a:lnSpc>
            </a:pPr>
            <a:endParaRPr lang="en-US" smtClean="0"/>
          </a:p>
        </p:txBody>
      </p:sp>
    </p:spTree>
    <p:extLst>
      <p:ext uri="{BB962C8B-B14F-4D97-AF65-F5344CB8AC3E}">
        <p14:creationId xmlns:p14="http://schemas.microsoft.com/office/powerpoint/2010/main" val="317913238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838200" y="0"/>
            <a:ext cx="7772400" cy="1143000"/>
          </a:xfrm>
        </p:spPr>
        <p:txBody>
          <a:bodyPr/>
          <a:lstStyle/>
          <a:p>
            <a:r>
              <a:rPr lang="nl-NL" smtClean="0"/>
              <a:t>Policy on home ownership, </a:t>
            </a:r>
            <a:r>
              <a:rPr lang="nl-NL" sz="1400" smtClean="0"/>
              <a:t>OSIS 2007</a:t>
            </a:r>
          </a:p>
        </p:txBody>
      </p:sp>
      <p:graphicFrame>
        <p:nvGraphicFramePr>
          <p:cNvPr id="118912" name="Group 128"/>
          <p:cNvGraphicFramePr>
            <a:graphicFrameLocks noGrp="1"/>
          </p:cNvGraphicFramePr>
          <p:nvPr/>
        </p:nvGraphicFramePr>
        <p:xfrm>
          <a:off x="438150" y="1114425"/>
          <a:ext cx="8066088" cy="5019722"/>
        </p:xfrm>
        <a:graphic>
          <a:graphicData uri="http://schemas.openxmlformats.org/drawingml/2006/table">
            <a:tbl>
              <a:tblPr/>
              <a:tblGrid>
                <a:gridCol w="1611313"/>
                <a:gridCol w="763587"/>
                <a:gridCol w="792163"/>
                <a:gridCol w="865187"/>
                <a:gridCol w="792163"/>
                <a:gridCol w="792162"/>
                <a:gridCol w="935038"/>
                <a:gridCol w="720725"/>
                <a:gridCol w="793750"/>
              </a:tblGrid>
              <a:tr h="438023">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endParaRPr kumimoji="0" lang="nl-NL" sz="1600" b="0" i="0" u="none" strike="noStrike" cap="none" normalizeH="0" baseline="0" dirty="0" smtClean="0">
                        <a:ln>
                          <a:noFill/>
                        </a:ln>
                        <a:solidFill>
                          <a:schemeClr val="bg1"/>
                        </a:solidFill>
                        <a:effectLst/>
                        <a:latin typeface="Tahoma" pitchFamily="34" charset="0"/>
                      </a:endParaRP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dirty="0" smtClean="0">
                          <a:ln>
                            <a:noFill/>
                          </a:ln>
                          <a:solidFill>
                            <a:schemeClr val="tx1"/>
                          </a:solidFill>
                          <a:effectLst/>
                          <a:latin typeface="Tahoma" pitchFamily="34" charset="0"/>
                        </a:rPr>
                        <a:t>Be</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dirty="0" err="1" smtClean="0">
                          <a:ln>
                            <a:noFill/>
                          </a:ln>
                          <a:solidFill>
                            <a:schemeClr val="tx1"/>
                          </a:solidFill>
                          <a:effectLst/>
                          <a:latin typeface="Tahoma" pitchFamily="34" charset="0"/>
                        </a:rPr>
                        <a:t>Ge</a:t>
                      </a:r>
                      <a:endParaRPr kumimoji="0" lang="en-US" sz="1600" b="0" i="0" u="none" strike="noStrike" cap="none" normalizeH="0" baseline="0" dirty="0" smtClean="0">
                        <a:ln>
                          <a:noFill/>
                        </a:ln>
                        <a:solidFill>
                          <a:schemeClr val="tx1"/>
                        </a:solidFill>
                        <a:effectLst/>
                        <a:latin typeface="Tahoma" pitchFamily="34" charset="0"/>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dirty="0" smtClean="0">
                          <a:ln>
                            <a:noFill/>
                          </a:ln>
                          <a:solidFill>
                            <a:schemeClr val="tx1"/>
                          </a:solidFill>
                          <a:effectLst/>
                          <a:latin typeface="Tahoma" pitchFamily="34" charset="0"/>
                        </a:rPr>
                        <a:t>Fi</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dirty="0" smtClean="0">
                          <a:ln>
                            <a:noFill/>
                          </a:ln>
                          <a:solidFill>
                            <a:schemeClr val="tx1"/>
                          </a:solidFill>
                          <a:effectLst/>
                          <a:latin typeface="Tahoma" pitchFamily="34" charset="0"/>
                        </a:rPr>
                        <a:t>Hu</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Ne</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Po</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Sw</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dirty="0" smtClean="0">
                          <a:ln>
                            <a:noFill/>
                          </a:ln>
                          <a:solidFill>
                            <a:schemeClr val="tx1"/>
                          </a:solidFill>
                          <a:effectLst/>
                          <a:latin typeface="Tahoma" pitchFamily="34" charset="0"/>
                        </a:rPr>
                        <a:t>UK</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85">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dirty="0" smtClean="0">
                          <a:ln>
                            <a:noFill/>
                          </a:ln>
                          <a:solidFill>
                            <a:schemeClr val="tx1"/>
                          </a:solidFill>
                          <a:effectLst/>
                          <a:latin typeface="Tahoma" pitchFamily="34" charset="0"/>
                        </a:rPr>
                        <a:t>Encourage homeownership</a:t>
                      </a: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dirty="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dirty="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dirty="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dirty="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dirty="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85">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Mortgage guarantee</a:t>
                      </a: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dirty="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dirty="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nl-NL" sz="1600" b="0" i="0" u="none" strike="noStrike" cap="none" normalizeH="0" baseline="0" dirty="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nl-NL" sz="1600" b="0" i="0" u="none" strike="noStrike" cap="none" normalizeH="0" baseline="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85">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Subsidised saving</a:t>
                      </a: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dirty="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dirty="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nl-NL" sz="1600" b="0" i="0" u="none" strike="noStrike" cap="none" normalizeH="0" baseline="0" dirty="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7853">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Subsidies/</a:t>
                      </a:r>
                    </a:p>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Grants</a:t>
                      </a: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dirty="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dirty="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dirty="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287">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Allowance</a:t>
                      </a: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nl-NL" sz="1600" b="0" i="0" u="none" strike="noStrike" cap="none" normalizeH="0" baseline="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nl-NL" sz="1600" b="0" i="0" u="none" strike="noStrike" cap="none" normalizeH="0" baseline="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nl-NL" sz="1600" b="0" i="0" u="none" strike="noStrike" cap="none" normalizeH="0" baseline="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nl-NL" sz="1600" b="0" i="0" u="none" strike="noStrike" cap="none" normalizeH="0" baseline="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nl-NL" sz="1600" b="0" i="0" u="none" strike="noStrike" cap="none" normalizeH="0" baseline="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nl-NL" sz="1600" b="0" i="0" u="none" strike="noStrike" cap="none" normalizeH="0" baseline="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dirty="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85">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Interest deduction</a:t>
                      </a: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dirty="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dirty="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85">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Tax on imputed rent</a:t>
                      </a: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dirty="0" smtClean="0">
                          <a:ln>
                            <a:noFill/>
                          </a:ln>
                          <a:solidFill>
                            <a:schemeClr val="tx1"/>
                          </a:solidFill>
                          <a:effectLst/>
                          <a:latin typeface="Tahoma" pitchFamily="34" charset="0"/>
                        </a:rPr>
                        <a:t>-</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85">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Home ownership rate</a:t>
                      </a: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63</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42</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63</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92</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54</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76</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55</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dirty="0" smtClean="0">
                          <a:ln>
                            <a:noFill/>
                          </a:ln>
                          <a:solidFill>
                            <a:schemeClr val="tx1"/>
                          </a:solidFill>
                          <a:effectLst/>
                          <a:latin typeface="Tahoma" pitchFamily="34" charset="0"/>
                        </a:rPr>
                        <a:t>70</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7163344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r>
              <a:rPr lang="en-US" dirty="0" smtClean="0"/>
              <a:t>Increasing home ownership, does housing policy matter, </a:t>
            </a:r>
            <a:r>
              <a:rPr lang="en-US" sz="2400" dirty="0" err="1" smtClean="0"/>
              <a:t>Atterhog</a:t>
            </a:r>
            <a:r>
              <a:rPr lang="en-US" sz="2400" dirty="0" smtClean="0"/>
              <a:t>, 2005</a:t>
            </a:r>
          </a:p>
        </p:txBody>
      </p:sp>
      <p:sp>
        <p:nvSpPr>
          <p:cNvPr id="34819" name="Rectangle 3"/>
          <p:cNvSpPr>
            <a:spLocks noGrp="1" noChangeArrowheads="1"/>
          </p:cNvSpPr>
          <p:nvPr>
            <p:ph type="body" idx="1"/>
          </p:nvPr>
        </p:nvSpPr>
        <p:spPr/>
        <p:txBody>
          <a:bodyPr/>
          <a:lstStyle/>
          <a:p>
            <a:r>
              <a:rPr lang="en-US" smtClean="0"/>
              <a:t>Government support matters in particular in non Anglophone countries</a:t>
            </a:r>
          </a:p>
          <a:p>
            <a:endParaRPr lang="en-US" smtClean="0"/>
          </a:p>
          <a:p>
            <a:r>
              <a:rPr lang="en-US" smtClean="0"/>
              <a:t>NB in these countries policies make owner occupation more attractive</a:t>
            </a:r>
          </a:p>
          <a:p>
            <a:r>
              <a:rPr lang="en-US" smtClean="0"/>
              <a:t>In Anglophone countries home ownership is preferred and policy can only challenge and stretch the limit of growth</a:t>
            </a:r>
          </a:p>
          <a:p>
            <a:endParaRPr lang="en-US" smtClean="0"/>
          </a:p>
          <a:p>
            <a:endParaRPr lang="en-US" smtClean="0"/>
          </a:p>
        </p:txBody>
      </p:sp>
    </p:spTree>
    <p:extLst>
      <p:ext uri="{BB962C8B-B14F-4D97-AF65-F5344CB8AC3E}">
        <p14:creationId xmlns:p14="http://schemas.microsoft.com/office/powerpoint/2010/main" val="120893134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p:cNvSpPr>
            <a:spLocks noGrp="1"/>
          </p:cNvSpPr>
          <p:nvPr>
            <p:ph type="sldNum" sz="quarter" idx="4294967295"/>
          </p:nvPr>
        </p:nvSpPr>
        <p:spPr bwMode="auto">
          <a:xfrm>
            <a:off x="7696200" y="5837238"/>
            <a:ext cx="685800" cy="258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Tahoma" pitchFamily="34" charset="0"/>
                <a:ea typeface="MS PGothic" pitchFamily="34" charset="-128"/>
              </a:defRPr>
            </a:lvl1pPr>
            <a:lvl2pPr marL="742950" indent="-285750" eaLnBrk="0" hangingPunct="0">
              <a:defRPr sz="2200">
                <a:solidFill>
                  <a:schemeClr val="tx1"/>
                </a:solidFill>
                <a:latin typeface="Tahoma" pitchFamily="34" charset="0"/>
                <a:ea typeface="MS PGothic" pitchFamily="34" charset="-128"/>
              </a:defRPr>
            </a:lvl2pPr>
            <a:lvl3pPr marL="1143000" indent="-228600" eaLnBrk="0" hangingPunct="0">
              <a:defRPr sz="2200">
                <a:solidFill>
                  <a:schemeClr val="tx1"/>
                </a:solidFill>
                <a:latin typeface="Tahoma" pitchFamily="34" charset="0"/>
                <a:ea typeface="MS PGothic" pitchFamily="34" charset="-128"/>
              </a:defRPr>
            </a:lvl3pPr>
            <a:lvl4pPr marL="1600200" indent="-228600" eaLnBrk="0" hangingPunct="0">
              <a:defRPr sz="2200">
                <a:solidFill>
                  <a:schemeClr val="tx1"/>
                </a:solidFill>
                <a:latin typeface="Tahoma" pitchFamily="34" charset="0"/>
                <a:ea typeface="MS PGothic" pitchFamily="34" charset="-128"/>
              </a:defRPr>
            </a:lvl4pPr>
            <a:lvl5pPr marL="2057400" indent="-228600" eaLnBrk="0" hangingPunct="0">
              <a:defRPr sz="22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2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2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2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200">
                <a:solidFill>
                  <a:schemeClr val="tx1"/>
                </a:solidFill>
                <a:latin typeface="Tahoma" pitchFamily="34" charset="0"/>
                <a:ea typeface="MS PGothic" pitchFamily="34" charset="-128"/>
              </a:defRPr>
            </a:lvl9pPr>
          </a:lstStyle>
          <a:p>
            <a:pPr algn="ctr" eaLnBrk="1" hangingPunct="1"/>
            <a:endParaRPr lang="nl-NL" smtClean="0">
              <a:solidFill>
                <a:srgbClr val="000000"/>
              </a:solidFill>
              <a:cs typeface="+mn-cs"/>
            </a:endParaRPr>
          </a:p>
        </p:txBody>
      </p:sp>
      <p:sp>
        <p:nvSpPr>
          <p:cNvPr id="35843" name="Rectangle 2"/>
          <p:cNvSpPr>
            <a:spLocks noGrp="1" noChangeArrowheads="1"/>
          </p:cNvSpPr>
          <p:nvPr>
            <p:ph type="title"/>
          </p:nvPr>
        </p:nvSpPr>
        <p:spPr/>
        <p:txBody>
          <a:bodyPr/>
          <a:lstStyle/>
          <a:p>
            <a:r>
              <a:rPr lang="nl-NL" smtClean="0"/>
              <a:t>Policy on renting, </a:t>
            </a:r>
            <a:r>
              <a:rPr lang="nl-NL" sz="1600" smtClean="0"/>
              <a:t>OSIS 2007</a:t>
            </a:r>
          </a:p>
        </p:txBody>
      </p:sp>
      <p:graphicFrame>
        <p:nvGraphicFramePr>
          <p:cNvPr id="119812" name="Group 4"/>
          <p:cNvGraphicFramePr>
            <a:graphicFrameLocks noGrp="1"/>
          </p:cNvGraphicFramePr>
          <p:nvPr>
            <p:ph type="tbl" idx="1"/>
          </p:nvPr>
        </p:nvGraphicFramePr>
        <p:xfrm>
          <a:off x="304800" y="1371600"/>
          <a:ext cx="8066088" cy="4076700"/>
        </p:xfrm>
        <a:graphic>
          <a:graphicData uri="http://schemas.openxmlformats.org/drawingml/2006/table">
            <a:tbl>
              <a:tblPr/>
              <a:tblGrid>
                <a:gridCol w="1611313"/>
                <a:gridCol w="763587"/>
                <a:gridCol w="792163"/>
                <a:gridCol w="865187"/>
                <a:gridCol w="792163"/>
                <a:gridCol w="792162"/>
                <a:gridCol w="935038"/>
                <a:gridCol w="720725"/>
                <a:gridCol w="793750"/>
              </a:tblGrid>
              <a:tr h="582658">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endParaRPr kumimoji="0" lang="nl-NL" sz="1600" b="0" i="0" u="none" strike="noStrike" cap="none" normalizeH="0" baseline="0" dirty="0" smtClean="0">
                        <a:ln>
                          <a:noFill/>
                        </a:ln>
                        <a:solidFill>
                          <a:schemeClr val="tx1"/>
                        </a:solidFill>
                        <a:effectLst/>
                        <a:latin typeface="Tahoma" pitchFamily="34"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dirty="0" smtClean="0">
                          <a:ln>
                            <a:noFill/>
                          </a:ln>
                          <a:solidFill>
                            <a:schemeClr val="tx1"/>
                          </a:solidFill>
                          <a:effectLst/>
                          <a:latin typeface="Tahoma" pitchFamily="34" charset="0"/>
                        </a:rPr>
                        <a:t>Be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dirty="0" err="1" smtClean="0">
                          <a:ln>
                            <a:noFill/>
                          </a:ln>
                          <a:solidFill>
                            <a:schemeClr val="tx1"/>
                          </a:solidFill>
                          <a:effectLst/>
                          <a:latin typeface="Tahoma" pitchFamily="34" charset="0"/>
                        </a:rPr>
                        <a:t>Ge</a:t>
                      </a:r>
                      <a:endParaRPr kumimoji="0" lang="en-US" sz="1600" b="0" i="0" u="none" strike="noStrike" cap="none" normalizeH="0" baseline="0" dirty="0" smtClean="0">
                        <a:ln>
                          <a:noFill/>
                        </a:ln>
                        <a:solidFill>
                          <a:schemeClr val="tx1"/>
                        </a:solidFill>
                        <a:effectLst/>
                        <a:latin typeface="Tahoma"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dirty="0" smtClean="0">
                          <a:ln>
                            <a:noFill/>
                          </a:ln>
                          <a:solidFill>
                            <a:schemeClr val="tx1"/>
                          </a:solidFill>
                          <a:effectLst/>
                          <a:latin typeface="Tahoma" pitchFamily="34" charset="0"/>
                        </a:rPr>
                        <a:t>Fi</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dirty="0" smtClean="0">
                          <a:ln>
                            <a:noFill/>
                          </a:ln>
                          <a:solidFill>
                            <a:schemeClr val="tx1"/>
                          </a:solidFill>
                          <a:effectLst/>
                          <a:latin typeface="Tahoma" pitchFamily="34" charset="0"/>
                        </a:rPr>
                        <a:t>Hu</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dirty="0" smtClean="0">
                          <a:ln>
                            <a:noFill/>
                          </a:ln>
                          <a:solidFill>
                            <a:schemeClr val="tx1"/>
                          </a:solidFill>
                          <a:effectLst/>
                          <a:latin typeface="Tahoma" pitchFamily="34" charset="0"/>
                        </a:rPr>
                        <a:t>Ne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Po</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Sw</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UK</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4245">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Social housing</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11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dirty="0" smtClean="0">
                          <a:ln>
                            <a:noFill/>
                          </a:ln>
                          <a:solidFill>
                            <a:schemeClr val="tx1"/>
                          </a:solidFill>
                          <a:effectLst/>
                          <a:latin typeface="Tahoma" pitchFamily="34" charset="0"/>
                        </a:rPr>
                        <a:t>35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dirty="0" smtClean="0">
                          <a:ln>
                            <a:noFill/>
                          </a:ln>
                          <a:solidFill>
                            <a:schemeClr val="tx1"/>
                          </a:solidFill>
                          <a:effectLst/>
                          <a:latin typeface="Tahoma" pitchFamily="34" charset="0"/>
                        </a:rPr>
                        <a:t>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18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dirty="0" smtClean="0">
                          <a:ln>
                            <a:noFill/>
                          </a:ln>
                          <a:solidFill>
                            <a:schemeClr val="tx1"/>
                          </a:solidFill>
                          <a:effectLst/>
                          <a:latin typeface="Tahoma" pitchFamily="34" charset="0"/>
                        </a:rPr>
                        <a:t>20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658">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Rent control social renting</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dirty="0" smtClean="0">
                          <a:ln>
                            <a:noFill/>
                          </a:ln>
                          <a:solidFill>
                            <a:schemeClr val="tx1"/>
                          </a:solidFill>
                          <a:effectLst/>
                          <a:latin typeface="Tahoma"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dirty="0" smtClean="0">
                          <a:ln>
                            <a:noFill/>
                          </a:ln>
                          <a:solidFill>
                            <a:schemeClr val="tx1"/>
                          </a:solidFill>
                          <a:effectLst/>
                          <a:latin typeface="Tahoma"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dirty="0" smtClean="0">
                          <a:ln>
                            <a:noFill/>
                          </a:ln>
                          <a:solidFill>
                            <a:schemeClr val="tx1"/>
                          </a:solidFill>
                          <a:effectLst/>
                          <a:latin typeface="Tahoma" pitchFamily="34" charset="0"/>
                        </a:rPr>
                        <a:t>+</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658">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Rent control private</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dirty="0" smtClean="0">
                          <a:ln>
                            <a:noFill/>
                          </a:ln>
                          <a:solidFill>
                            <a:schemeClr val="tx1"/>
                          </a:solidFill>
                          <a:effectLst/>
                          <a:latin typeface="Tahoma" pitchFamily="34" charset="0"/>
                        </a:rPr>
                        <a:t>-</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165">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Security of tenure social</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nl-NL" sz="1600" b="0" i="0" u="none" strike="noStrike" cap="none" normalizeH="0" baseline="0" dirty="0" smtClean="0">
                          <a:ln>
                            <a:noFill/>
                          </a:ln>
                          <a:solidFill>
                            <a:schemeClr val="tx1"/>
                          </a:solidFill>
                          <a:effectLst/>
                          <a:latin typeface="Tahoma"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dirty="0" smtClean="0">
                          <a:ln>
                            <a:noFill/>
                          </a:ln>
                          <a:solidFill>
                            <a:schemeClr val="tx1"/>
                          </a:solidFill>
                          <a:effectLst/>
                          <a:latin typeface="Tahoma" pitchFamily="34" charset="0"/>
                        </a:rPr>
                        <a:t>+</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658">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Security of tenure private</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3 y</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nl-NL" sz="1600" b="0" i="0" u="none" strike="noStrike" cap="none" normalizeH="0" baseline="0" smtClean="0">
                          <a:ln>
                            <a:noFill/>
                          </a:ln>
                          <a:solidFill>
                            <a:schemeClr val="tx1"/>
                          </a:solidFill>
                          <a:effectLst/>
                          <a:latin typeface="Tahoma"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dirty="0" smtClean="0">
                          <a:ln>
                            <a:noFill/>
                          </a:ln>
                          <a:solidFill>
                            <a:schemeClr val="tx1"/>
                          </a:solidFill>
                          <a:effectLst/>
                          <a:latin typeface="Tahoma" pitchFamily="34" charset="0"/>
                        </a:rPr>
                        <a:t>6 </a:t>
                      </a:r>
                      <a:r>
                        <a:rPr kumimoji="0" lang="en-US" sz="1600" b="0" i="0" u="none" strike="noStrike" cap="none" normalizeH="0" baseline="0" dirty="0" err="1" smtClean="0">
                          <a:ln>
                            <a:noFill/>
                          </a:ln>
                          <a:solidFill>
                            <a:schemeClr val="tx1"/>
                          </a:solidFill>
                          <a:effectLst/>
                          <a:latin typeface="Tahoma" pitchFamily="34" charset="0"/>
                        </a:rPr>
                        <a:t>mths</a:t>
                      </a:r>
                      <a:endParaRPr kumimoji="0" lang="en-US" sz="1600" b="0" i="0" u="none" strike="noStrike" cap="none" normalizeH="0" baseline="0" dirty="0" smtClean="0">
                        <a:ln>
                          <a:noFill/>
                        </a:ln>
                        <a:solidFill>
                          <a:schemeClr val="tx1"/>
                        </a:solidFill>
                        <a:effectLst/>
                        <a:latin typeface="Tahoma" pitchFamily="34"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658">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Housing allowance</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smtClean="0">
                          <a:ln>
                            <a:noFill/>
                          </a:ln>
                          <a:solidFill>
                            <a:schemeClr val="tx1"/>
                          </a:solidFill>
                          <a:effectLst/>
                          <a:latin typeface="Tahoma"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0" i="0" u="none" strike="noStrike" cap="none" normalizeH="0" baseline="0" dirty="0" smtClean="0">
                          <a:ln>
                            <a:noFill/>
                          </a:ln>
                          <a:solidFill>
                            <a:schemeClr val="tx1"/>
                          </a:solidFill>
                          <a:effectLst/>
                          <a:latin typeface="Tahoma" pitchFamily="34" charset="0"/>
                        </a:rPr>
                        <a:t>+</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76684114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Social housing in Europe, Whitehead and Scanlon, 2007</a:t>
            </a:r>
          </a:p>
        </p:txBody>
      </p:sp>
      <p:sp>
        <p:nvSpPr>
          <p:cNvPr id="36867" name="Rectangle 3"/>
          <p:cNvSpPr>
            <a:spLocks noGrp="1" noChangeArrowheads="1"/>
          </p:cNvSpPr>
          <p:nvPr>
            <p:ph type="body" idx="1"/>
          </p:nvPr>
        </p:nvSpPr>
        <p:spPr/>
        <p:txBody>
          <a:bodyPr/>
          <a:lstStyle/>
          <a:p>
            <a:r>
              <a:rPr lang="en-US" smtClean="0"/>
              <a:t>http://vbn.aau.dk/files/13671493/SocialHousingInEurope.pdf</a:t>
            </a:r>
          </a:p>
          <a:p>
            <a:endParaRPr lang="en-US" smtClean="0"/>
          </a:p>
          <a:p>
            <a:r>
              <a:rPr lang="en-US" smtClean="0"/>
              <a:t>Huge differences between countries: size, target group taks</a:t>
            </a:r>
          </a:p>
          <a:p>
            <a:endParaRPr lang="en-US" smtClean="0"/>
          </a:p>
          <a:p>
            <a:r>
              <a:rPr lang="en-US" smtClean="0"/>
              <a:t>General trends:</a:t>
            </a:r>
          </a:p>
          <a:p>
            <a:pPr lvl="1"/>
            <a:r>
              <a:rPr lang="en-US" smtClean="0"/>
              <a:t>More involvement in neighbourhood management</a:t>
            </a:r>
          </a:p>
          <a:p>
            <a:pPr lvl="1"/>
            <a:r>
              <a:rPr lang="en-US" smtClean="0"/>
              <a:t>Attracting private investment</a:t>
            </a:r>
          </a:p>
          <a:p>
            <a:pPr lvl="1"/>
            <a:r>
              <a:rPr lang="en-US" smtClean="0"/>
              <a:t>Energy efficiency</a:t>
            </a:r>
          </a:p>
          <a:p>
            <a:endParaRPr lang="en-US" smtClean="0"/>
          </a:p>
          <a:p>
            <a:r>
              <a:rPr lang="en-US" smtClean="0"/>
              <a:t>Update of the book, a new book????</a:t>
            </a:r>
          </a:p>
        </p:txBody>
      </p:sp>
    </p:spTree>
    <p:extLst>
      <p:ext uri="{BB962C8B-B14F-4D97-AF65-F5344CB8AC3E}">
        <p14:creationId xmlns:p14="http://schemas.microsoft.com/office/powerpoint/2010/main" val="272112106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025525" y="171450"/>
            <a:ext cx="7661275" cy="1066800"/>
          </a:xfrm>
        </p:spPr>
        <p:txBody>
          <a:bodyPr/>
          <a:lstStyle/>
          <a:p>
            <a:r>
              <a:rPr lang="en-GB" smtClean="0"/>
              <a:t>Conclusions</a:t>
            </a:r>
          </a:p>
        </p:txBody>
      </p:sp>
      <p:sp>
        <p:nvSpPr>
          <p:cNvPr id="37891" name="Rectangle 3"/>
          <p:cNvSpPr>
            <a:spLocks noGrp="1" noChangeArrowheads="1"/>
          </p:cNvSpPr>
          <p:nvPr>
            <p:ph type="body" idx="1"/>
          </p:nvPr>
        </p:nvSpPr>
        <p:spPr>
          <a:xfrm>
            <a:off x="762000" y="1676400"/>
            <a:ext cx="8202613" cy="4124325"/>
          </a:xfrm>
        </p:spPr>
        <p:txBody>
          <a:bodyPr/>
          <a:lstStyle/>
          <a:p>
            <a:pPr>
              <a:buFont typeface="Times" pitchFamily="18" charset="0"/>
              <a:buNone/>
            </a:pPr>
            <a:r>
              <a:rPr lang="en-GB" smtClean="0"/>
              <a:t>EC-policy affects housing and indirectly encourages home ownership</a:t>
            </a:r>
          </a:p>
          <a:p>
            <a:pPr>
              <a:buFont typeface="Times" pitchFamily="18" charset="0"/>
              <a:buNone/>
            </a:pPr>
            <a:endParaRPr lang="en-GB" smtClean="0"/>
          </a:p>
          <a:p>
            <a:pPr>
              <a:buFont typeface="Times" pitchFamily="18" charset="0"/>
              <a:buNone/>
            </a:pPr>
            <a:r>
              <a:rPr lang="en-GB" smtClean="0"/>
              <a:t>Almost all member states encourage home ownership</a:t>
            </a:r>
          </a:p>
          <a:p>
            <a:pPr>
              <a:buFont typeface="Times" pitchFamily="18" charset="0"/>
              <a:buNone/>
            </a:pPr>
            <a:endParaRPr lang="en-GB" smtClean="0"/>
          </a:p>
          <a:p>
            <a:pPr>
              <a:buFont typeface="Times" pitchFamily="18" charset="0"/>
              <a:buNone/>
            </a:pPr>
            <a:r>
              <a:rPr lang="en-GB" smtClean="0"/>
              <a:t>Home ownership policies are most effective </a:t>
            </a:r>
          </a:p>
          <a:p>
            <a:pPr>
              <a:buFont typeface="Times" pitchFamily="18" charset="0"/>
              <a:buNone/>
            </a:pPr>
            <a:r>
              <a:rPr lang="en-GB" smtClean="0"/>
              <a:t>in countries with low home ownership rates.</a:t>
            </a:r>
          </a:p>
          <a:p>
            <a:pPr>
              <a:buFont typeface="Times" pitchFamily="18" charset="0"/>
              <a:buNone/>
            </a:pPr>
            <a:endParaRPr lang="en-GB" smtClean="0"/>
          </a:p>
          <a:p>
            <a:pPr>
              <a:buFont typeface="Times" pitchFamily="18" charset="0"/>
              <a:buNone/>
            </a:pPr>
            <a:r>
              <a:rPr lang="en-GB" smtClean="0"/>
              <a:t>The most effective way of increasing </a:t>
            </a:r>
          </a:p>
          <a:p>
            <a:pPr>
              <a:buFont typeface="Times" pitchFamily="18" charset="0"/>
              <a:buNone/>
            </a:pPr>
            <a:r>
              <a:rPr lang="en-GB" smtClean="0"/>
              <a:t>home ownership is to make renting less attractive</a:t>
            </a:r>
          </a:p>
          <a:p>
            <a:pPr>
              <a:buFont typeface="Times" pitchFamily="18" charset="0"/>
              <a:buNone/>
            </a:pPr>
            <a:endParaRPr lang="en-GB" smtClean="0"/>
          </a:p>
          <a:p>
            <a:pPr>
              <a:buFont typeface="Times" pitchFamily="18" charset="0"/>
              <a:buNone/>
            </a:pPr>
            <a:endParaRPr lang="en-GB" smtClean="0"/>
          </a:p>
        </p:txBody>
      </p:sp>
      <p:sp>
        <p:nvSpPr>
          <p:cNvPr id="37892" name="Rectangle 4"/>
          <p:cNvSpPr>
            <a:spLocks noChangeArrowheads="1"/>
          </p:cNvSpPr>
          <p:nvPr/>
        </p:nvSpPr>
        <p:spPr bwMode="auto">
          <a:xfrm>
            <a:off x="762000" y="396240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p>
            <a:pPr marL="342900" indent="-342900" algn="ctr">
              <a:spcBef>
                <a:spcPct val="20000"/>
              </a:spcBef>
              <a:buFont typeface="Times" pitchFamily="18" charset="0"/>
              <a:buChar char="•"/>
            </a:pPr>
            <a:endParaRPr lang="en-GB" sz="2200" smtClean="0">
              <a:solidFill>
                <a:srgbClr val="FFFFFF"/>
              </a:solidFill>
              <a:latin typeface="Tahoma" pitchFamily="34" charset="0"/>
              <a:ea typeface="MS PGothic" pitchFamily="34" charset="-128"/>
              <a:cs typeface="+mn-cs"/>
            </a:endParaRPr>
          </a:p>
        </p:txBody>
      </p:sp>
      <p:sp>
        <p:nvSpPr>
          <p:cNvPr id="37893" name="Rectangle 5"/>
          <p:cNvSpPr>
            <a:spLocks noChangeArrowheads="1"/>
          </p:cNvSpPr>
          <p:nvPr/>
        </p:nvSpPr>
        <p:spPr bwMode="auto">
          <a:xfrm>
            <a:off x="914400" y="54864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p>
            <a:pPr marL="342900" indent="-342900" algn="ctr">
              <a:spcBef>
                <a:spcPct val="20000"/>
              </a:spcBef>
              <a:buFont typeface="Times" pitchFamily="18" charset="0"/>
              <a:buNone/>
            </a:pPr>
            <a:r>
              <a:rPr lang="en-GB" sz="2200" smtClean="0">
                <a:solidFill>
                  <a:srgbClr val="FFFFFF"/>
                </a:solidFill>
                <a:latin typeface="Tahoma" pitchFamily="34" charset="0"/>
                <a:ea typeface="MS PGothic" pitchFamily="34" charset="-128"/>
                <a:cs typeface="+mn-cs"/>
              </a:rPr>
              <a:t>    </a:t>
            </a:r>
          </a:p>
        </p:txBody>
      </p:sp>
      <p:sp>
        <p:nvSpPr>
          <p:cNvPr id="156678" name="Rectangle 6"/>
          <p:cNvSpPr>
            <a:spLocks noChangeArrowheads="1"/>
          </p:cNvSpPr>
          <p:nvPr/>
        </p:nvSpPr>
        <p:spPr bwMode="auto">
          <a:xfrm>
            <a:off x="762000" y="4191000"/>
            <a:ext cx="7772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p>
            <a:pPr marL="342900" indent="-342900" algn="ctr">
              <a:spcBef>
                <a:spcPct val="20000"/>
              </a:spcBef>
              <a:buFont typeface="Times" pitchFamily="18" charset="0"/>
              <a:buChar char="•"/>
            </a:pPr>
            <a:endParaRPr lang="en-GB" sz="2200" smtClean="0">
              <a:solidFill>
                <a:srgbClr val="FFFFFF"/>
              </a:solidFill>
              <a:latin typeface="Tahoma" pitchFamily="34" charset="0"/>
              <a:ea typeface="MS PGothic" pitchFamily="34" charset="-128"/>
              <a:cs typeface="+mn-cs"/>
            </a:endParaRPr>
          </a:p>
          <a:p>
            <a:pPr marL="342900" indent="-342900" algn="ctr">
              <a:spcBef>
                <a:spcPct val="20000"/>
              </a:spcBef>
              <a:buFont typeface="Times" pitchFamily="18" charset="0"/>
              <a:buChar char="•"/>
            </a:pPr>
            <a:endParaRPr lang="en-GB" sz="2200" smtClean="0">
              <a:solidFill>
                <a:srgbClr val="FFFFFF"/>
              </a:solidFill>
              <a:latin typeface="Tahoma" pitchFamily="34" charset="0"/>
              <a:ea typeface="MS PGothic" pitchFamily="34" charset="-128"/>
              <a:cs typeface="+mn-cs"/>
            </a:endParaRPr>
          </a:p>
        </p:txBody>
      </p:sp>
      <p:pic>
        <p:nvPicPr>
          <p:cNvPr id="37895" name="Picture 8" descr="http://www.scp.nl/english/dsresource?objectid=302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9113" y="3070225"/>
            <a:ext cx="2160587"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1405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56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8" grpId="0"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00113" y="4724400"/>
            <a:ext cx="7659687" cy="1066800"/>
          </a:xfrm>
        </p:spPr>
        <p:txBody>
          <a:bodyPr/>
          <a:lstStyle/>
          <a:p>
            <a:pPr algn="ctr"/>
            <a:r>
              <a:rPr lang="en-US" smtClean="0"/>
              <a:t>Housing asset based welfare</a:t>
            </a:r>
          </a:p>
        </p:txBody>
      </p:sp>
      <p:pic>
        <p:nvPicPr>
          <p:cNvPr id="38916" name="Picture 7" descr="dollar_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476250"/>
            <a:ext cx="4164012"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61823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ctr"/>
            <a:r>
              <a:rPr lang="en-US" sz="2000" b="1" smtClean="0"/>
              <a:t>Home owners without a mortgage and those with a mortgage – as a % of total population </a:t>
            </a:r>
            <a:r>
              <a:rPr lang="nl-NL" sz="2000" b="1" smtClean="0"/>
              <a:t>EQLS, Mandic, 2010</a:t>
            </a:r>
          </a:p>
        </p:txBody>
      </p:sp>
      <p:sp>
        <p:nvSpPr>
          <p:cNvPr id="39939" name="Rectangle 5"/>
          <p:cNvSpPr>
            <a:spLocks noChangeArrowheads="1"/>
          </p:cNvSpPr>
          <p:nvPr/>
        </p:nvSpPr>
        <p:spPr bwMode="auto">
          <a:xfrm>
            <a:off x="1657350" y="1200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nl-NL" sz="2200" smtClean="0">
              <a:solidFill>
                <a:srgbClr val="000000"/>
              </a:solidFill>
              <a:latin typeface="Tahoma" pitchFamily="34" charset="0"/>
              <a:ea typeface="MS PGothic" pitchFamily="34" charset="-128"/>
              <a:cs typeface="+mn-cs"/>
            </a:endParaRPr>
          </a:p>
        </p:txBody>
      </p:sp>
      <p:sp>
        <p:nvSpPr>
          <p:cNvPr id="39940" name="AutoShape 4"/>
          <p:cNvSpPr>
            <a:spLocks noRot="1" noChangeAspect="1" noMove="1" noResize="1" noChangeArrowheads="1"/>
          </p:cNvSpPr>
          <p:nvPr/>
        </p:nvSpPr>
        <p:spPr bwMode="auto">
          <a:xfrm>
            <a:off x="1657350" y="1200150"/>
            <a:ext cx="58293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nl-NL" sz="2200" smtClean="0">
              <a:solidFill>
                <a:srgbClr val="000000"/>
              </a:solidFill>
              <a:latin typeface="Tahoma" pitchFamily="34" charset="0"/>
              <a:ea typeface="MS PGothic" pitchFamily="34" charset="-128"/>
              <a:cs typeface="+mn-cs"/>
            </a:endParaRPr>
          </a:p>
        </p:txBody>
      </p:sp>
      <p:pic>
        <p:nvPicPr>
          <p:cNvPr id="39941" name="Picture 6"/>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476375" y="1154113"/>
            <a:ext cx="6543675" cy="5006975"/>
          </a:xfrm>
          <a:noFill/>
          <a:extLst>
            <a:ext uri="{909E8E84-426E-40DD-AFC4-6F175D3DCCD1}">
              <a14:hiddenFill xmlns:a14="http://schemas.microsoft.com/office/drawing/2010/main">
                <a:solidFill>
                  <a:srgbClr val="CCCC00"/>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rgbClr val="336600"/>
                  </a:outerShdw>
                </a:effectLst>
              </a14:hiddenEffects>
            </a:ext>
          </a:extLst>
        </p:spPr>
      </p:pic>
    </p:spTree>
    <p:extLst>
      <p:ext uri="{BB962C8B-B14F-4D97-AF65-F5344CB8AC3E}">
        <p14:creationId xmlns:p14="http://schemas.microsoft.com/office/powerpoint/2010/main" val="1347155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_2_074"/>
          <p:cNvPicPr>
            <a:picLocks noChangeAspect="1" noChangeArrowheads="1"/>
          </p:cNvPicPr>
          <p:nvPr/>
        </p:nvPicPr>
        <p:blipFill rotWithShape="1">
          <a:blip r:embed="rId2" cstate="print">
            <a:lum bright="70000" contrast="-70000"/>
            <a:extLst>
              <a:ext uri="{28A0092B-C50C-407E-A947-70E740481C1C}">
                <a14:useLocalDpi xmlns:a14="http://schemas.microsoft.com/office/drawing/2010/main" val="0"/>
              </a:ext>
            </a:extLst>
          </a:blip>
          <a:srcRect l="693" t="4222" r="821" b="12190"/>
          <a:stretch/>
        </p:blipFill>
        <p:spPr bwMode="auto">
          <a:xfrm>
            <a:off x="0" y="2514600"/>
            <a:ext cx="9144000" cy="433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TextBox 3"/>
          <p:cNvSpPr txBox="1"/>
          <p:nvPr/>
        </p:nvSpPr>
        <p:spPr>
          <a:xfrm>
            <a:off x="0" y="152400"/>
            <a:ext cx="7203895" cy="646331"/>
          </a:xfrm>
          <a:prstGeom prst="rect">
            <a:avLst/>
          </a:prstGeom>
          <a:noFill/>
        </p:spPr>
        <p:txBody>
          <a:bodyPr wrap="none" rtlCol="0">
            <a:spAutoFit/>
          </a:bodyPr>
          <a:lstStyle/>
          <a:p>
            <a:pPr fontAlgn="auto">
              <a:spcBef>
                <a:spcPts val="0"/>
              </a:spcBef>
              <a:spcAft>
                <a:spcPts val="0"/>
              </a:spcAft>
            </a:pPr>
            <a:r>
              <a:rPr lang="en-US" sz="3600" dirty="0" smtClean="0">
                <a:solidFill>
                  <a:prstClr val="black">
                    <a:lumMod val="50000"/>
                    <a:lumOff val="50000"/>
                  </a:prstClr>
                </a:solidFill>
                <a:latin typeface="Arial" pitchFamily="34" charset="0"/>
                <a:cs typeface="Arial" pitchFamily="34" charset="0"/>
              </a:rPr>
              <a:t>RO housing, in it’s current nutshell</a:t>
            </a:r>
            <a:endParaRPr lang="ro-RO" sz="3600" dirty="0">
              <a:solidFill>
                <a:prstClr val="black">
                  <a:lumMod val="50000"/>
                  <a:lumOff val="50000"/>
                </a:prstClr>
              </a:solidFill>
              <a:latin typeface="Arial" pitchFamily="34" charset="0"/>
              <a:cs typeface="Arial" pitchFamily="34" charset="0"/>
            </a:endParaRPr>
          </a:p>
        </p:txBody>
      </p:sp>
      <p:sp>
        <p:nvSpPr>
          <p:cNvPr id="2" name="TextBox 1"/>
          <p:cNvSpPr txBox="1"/>
          <p:nvPr/>
        </p:nvSpPr>
        <p:spPr>
          <a:xfrm>
            <a:off x="228601" y="1295400"/>
            <a:ext cx="8763000" cy="2585323"/>
          </a:xfrm>
          <a:prstGeom prst="rect">
            <a:avLst/>
          </a:prstGeom>
          <a:noFill/>
        </p:spPr>
        <p:txBody>
          <a:bodyPr wrap="square" rtlCol="0">
            <a:spAutoFit/>
          </a:bodyPr>
          <a:lstStyle/>
          <a:p>
            <a:pPr marL="285750" indent="-285750" fontAlgn="auto">
              <a:spcBef>
                <a:spcPts val="0"/>
              </a:spcBef>
              <a:spcAft>
                <a:spcPts val="0"/>
              </a:spcAft>
              <a:buFont typeface="Arial" pitchFamily="34" charset="0"/>
              <a:buChar char="•"/>
            </a:pPr>
            <a:r>
              <a:rPr lang="en-US" b="1" dirty="0">
                <a:solidFill>
                  <a:prstClr val="black"/>
                </a:solidFill>
                <a:latin typeface="Calibri"/>
                <a:cs typeface="+mn-cs"/>
              </a:rPr>
              <a:t>Population: </a:t>
            </a:r>
            <a:r>
              <a:rPr lang="en-US" dirty="0">
                <a:solidFill>
                  <a:prstClr val="black"/>
                </a:solidFill>
                <a:latin typeface="Calibri"/>
                <a:cs typeface="+mn-cs"/>
              </a:rPr>
              <a:t>19.0 million (19,042,936) </a:t>
            </a:r>
            <a:r>
              <a:rPr lang="en-US" dirty="0" smtClean="0">
                <a:solidFill>
                  <a:prstClr val="black"/>
                </a:solidFill>
                <a:latin typeface="Calibri"/>
                <a:cs typeface="+mn-cs"/>
              </a:rPr>
              <a:t>people </a:t>
            </a:r>
            <a:endParaRPr lang="en-US" dirty="0">
              <a:solidFill>
                <a:prstClr val="black"/>
              </a:solidFill>
              <a:latin typeface="Calibri"/>
              <a:cs typeface="+mn-cs"/>
            </a:endParaRPr>
          </a:p>
          <a:p>
            <a:pPr fontAlgn="auto">
              <a:spcBef>
                <a:spcPts val="0"/>
              </a:spcBef>
              <a:spcAft>
                <a:spcPts val="0"/>
              </a:spcAft>
            </a:pPr>
            <a:r>
              <a:rPr lang="en-US" b="1" dirty="0" smtClean="0">
                <a:solidFill>
                  <a:prstClr val="black"/>
                </a:solidFill>
                <a:latin typeface="Calibri"/>
                <a:cs typeface="+mn-cs"/>
              </a:rPr>
              <a:t>                           &gt; </a:t>
            </a:r>
            <a:r>
              <a:rPr lang="en-US" b="1" i="1" dirty="0" smtClean="0">
                <a:solidFill>
                  <a:prstClr val="white">
                    <a:lumMod val="50000"/>
                  </a:prstClr>
                </a:solidFill>
                <a:latin typeface="Calibri"/>
                <a:cs typeface="+mn-cs"/>
              </a:rPr>
              <a:t>52.8% in urban areas, 47.2% in rural areas</a:t>
            </a:r>
            <a:endParaRPr lang="en-US" b="1" i="1" dirty="0">
              <a:solidFill>
                <a:prstClr val="white">
                  <a:lumMod val="50000"/>
                </a:prstClr>
              </a:solidFill>
              <a:latin typeface="Calibri"/>
              <a:cs typeface="+mn-cs"/>
            </a:endParaRPr>
          </a:p>
          <a:p>
            <a:pPr marL="285750" indent="-285750" fontAlgn="auto">
              <a:spcBef>
                <a:spcPts val="0"/>
              </a:spcBef>
              <a:spcAft>
                <a:spcPts val="0"/>
              </a:spcAft>
              <a:buFont typeface="Arial" pitchFamily="34" charset="0"/>
              <a:buChar char="•"/>
            </a:pPr>
            <a:r>
              <a:rPr lang="en-US" b="1" dirty="0" smtClean="0">
                <a:solidFill>
                  <a:prstClr val="black"/>
                </a:solidFill>
                <a:latin typeface="Calibri"/>
                <a:cs typeface="+mn-cs"/>
              </a:rPr>
              <a:t>Households</a:t>
            </a:r>
            <a:r>
              <a:rPr lang="en-US" b="1" dirty="0">
                <a:solidFill>
                  <a:prstClr val="black"/>
                </a:solidFill>
                <a:latin typeface="Calibri"/>
                <a:cs typeface="+mn-cs"/>
              </a:rPr>
              <a:t>: </a:t>
            </a:r>
            <a:r>
              <a:rPr lang="en-US" dirty="0">
                <a:solidFill>
                  <a:prstClr val="black"/>
                </a:solidFill>
                <a:latin typeface="Calibri"/>
                <a:cs typeface="+mn-cs"/>
              </a:rPr>
              <a:t>7.1 million (7,086,717) </a:t>
            </a:r>
            <a:r>
              <a:rPr lang="en-US" dirty="0" smtClean="0">
                <a:solidFill>
                  <a:prstClr val="black"/>
                </a:solidFill>
                <a:latin typeface="Calibri"/>
                <a:cs typeface="+mn-cs"/>
              </a:rPr>
              <a:t>households</a:t>
            </a:r>
          </a:p>
          <a:p>
            <a:pPr marL="285750" indent="-285750" fontAlgn="auto">
              <a:spcBef>
                <a:spcPts val="0"/>
              </a:spcBef>
              <a:spcAft>
                <a:spcPts val="0"/>
              </a:spcAft>
              <a:buFont typeface="Arial" pitchFamily="34" charset="0"/>
              <a:buChar char="•"/>
            </a:pPr>
            <a:r>
              <a:rPr lang="en-US" b="1" dirty="0" smtClean="0">
                <a:solidFill>
                  <a:prstClr val="black"/>
                </a:solidFill>
                <a:latin typeface="Calibri"/>
                <a:cs typeface="+mn-cs"/>
              </a:rPr>
              <a:t>Housing</a:t>
            </a:r>
            <a:r>
              <a:rPr lang="en-US" dirty="0" smtClean="0">
                <a:solidFill>
                  <a:prstClr val="black"/>
                </a:solidFill>
                <a:latin typeface="Calibri"/>
                <a:cs typeface="+mn-cs"/>
              </a:rPr>
              <a:t> </a:t>
            </a:r>
            <a:r>
              <a:rPr lang="en-US" b="1" dirty="0" smtClean="0">
                <a:solidFill>
                  <a:prstClr val="black"/>
                </a:solidFill>
                <a:latin typeface="Calibri"/>
                <a:cs typeface="+mn-cs"/>
              </a:rPr>
              <a:t>units</a:t>
            </a:r>
            <a:r>
              <a:rPr lang="en-US" dirty="0" smtClean="0">
                <a:solidFill>
                  <a:prstClr val="black"/>
                </a:solidFill>
                <a:latin typeface="Calibri"/>
                <a:cs typeface="+mn-cs"/>
              </a:rPr>
              <a:t>: </a:t>
            </a:r>
            <a:r>
              <a:rPr lang="en-US" dirty="0">
                <a:solidFill>
                  <a:prstClr val="black"/>
                </a:solidFill>
                <a:latin typeface="Calibri"/>
                <a:cs typeface="+mn-cs"/>
              </a:rPr>
              <a:t>8.5 </a:t>
            </a:r>
            <a:r>
              <a:rPr lang="en-US" dirty="0" smtClean="0">
                <a:solidFill>
                  <a:prstClr val="black"/>
                </a:solidFill>
                <a:latin typeface="Calibri"/>
                <a:cs typeface="+mn-cs"/>
              </a:rPr>
              <a:t>million </a:t>
            </a:r>
          </a:p>
          <a:p>
            <a:pPr marL="285750" indent="-285750" fontAlgn="auto">
              <a:spcBef>
                <a:spcPts val="0"/>
              </a:spcBef>
              <a:spcAft>
                <a:spcPts val="0"/>
              </a:spcAft>
              <a:buFont typeface="Arial" pitchFamily="34" charset="0"/>
              <a:buChar char="•"/>
            </a:pPr>
            <a:r>
              <a:rPr lang="en-US" b="1" dirty="0" smtClean="0">
                <a:solidFill>
                  <a:prstClr val="black"/>
                </a:solidFill>
                <a:latin typeface="Calibri"/>
                <a:cs typeface="+mn-cs"/>
              </a:rPr>
              <a:t>Buildings</a:t>
            </a:r>
            <a:r>
              <a:rPr lang="en-US" b="1" dirty="0">
                <a:solidFill>
                  <a:prstClr val="black"/>
                </a:solidFill>
                <a:latin typeface="Calibri"/>
                <a:cs typeface="+mn-cs"/>
              </a:rPr>
              <a:t>: </a:t>
            </a:r>
            <a:r>
              <a:rPr lang="en-US" dirty="0">
                <a:solidFill>
                  <a:prstClr val="black"/>
                </a:solidFill>
                <a:latin typeface="Calibri"/>
                <a:cs typeface="+mn-cs"/>
              </a:rPr>
              <a:t>5.1 million buildings (</a:t>
            </a:r>
            <a:r>
              <a:rPr lang="en-US" dirty="0" smtClean="0">
                <a:solidFill>
                  <a:prstClr val="black"/>
                </a:solidFill>
                <a:latin typeface="Calibri"/>
                <a:cs typeface="+mn-cs"/>
              </a:rPr>
              <a:t>5,117,940 establishments: 5,103,013 </a:t>
            </a:r>
            <a:r>
              <a:rPr lang="en-US" dirty="0">
                <a:solidFill>
                  <a:prstClr val="black"/>
                </a:solidFill>
                <a:latin typeface="Calibri"/>
                <a:cs typeface="+mn-cs"/>
              </a:rPr>
              <a:t>residential </a:t>
            </a:r>
            <a:r>
              <a:rPr lang="en-US" dirty="0" smtClean="0">
                <a:solidFill>
                  <a:prstClr val="black"/>
                </a:solidFill>
                <a:latin typeface="Calibri"/>
                <a:cs typeface="+mn-cs"/>
              </a:rPr>
              <a:t>and </a:t>
            </a:r>
            <a:r>
              <a:rPr lang="en-US" dirty="0">
                <a:solidFill>
                  <a:prstClr val="black"/>
                </a:solidFill>
                <a:latin typeface="Calibri"/>
                <a:cs typeface="+mn-cs"/>
              </a:rPr>
              <a:t>14,927 residential </a:t>
            </a:r>
            <a:r>
              <a:rPr lang="en-US" dirty="0" smtClean="0">
                <a:solidFill>
                  <a:prstClr val="black"/>
                </a:solidFill>
                <a:latin typeface="Calibri"/>
                <a:cs typeface="+mn-cs"/>
              </a:rPr>
              <a:t>buildings with </a:t>
            </a:r>
            <a:r>
              <a:rPr lang="en-US" dirty="0">
                <a:solidFill>
                  <a:prstClr val="black"/>
                </a:solidFill>
                <a:latin typeface="Calibri"/>
                <a:cs typeface="+mn-cs"/>
              </a:rPr>
              <a:t>collective </a:t>
            </a:r>
            <a:r>
              <a:rPr lang="en-US" dirty="0" smtClean="0">
                <a:solidFill>
                  <a:prstClr val="black"/>
                </a:solidFill>
                <a:latin typeface="Calibri"/>
                <a:cs typeface="+mn-cs"/>
              </a:rPr>
              <a:t>spaces).</a:t>
            </a: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ro-RO" dirty="0">
              <a:solidFill>
                <a:prstClr val="black"/>
              </a:solidFill>
              <a:latin typeface="Calibri"/>
              <a:cs typeface="+mn-cs"/>
            </a:endParaRPr>
          </a:p>
        </p:txBody>
      </p:sp>
      <p:sp>
        <p:nvSpPr>
          <p:cNvPr id="3" name="TextBox 2"/>
          <p:cNvSpPr txBox="1"/>
          <p:nvPr/>
        </p:nvSpPr>
        <p:spPr>
          <a:xfrm>
            <a:off x="0" y="685800"/>
            <a:ext cx="3063274" cy="307777"/>
          </a:xfrm>
          <a:prstGeom prst="rect">
            <a:avLst/>
          </a:prstGeom>
          <a:noFill/>
        </p:spPr>
        <p:txBody>
          <a:bodyPr wrap="none" rtlCol="0">
            <a:spAutoFit/>
          </a:bodyPr>
          <a:lstStyle/>
          <a:p>
            <a:pPr fontAlgn="auto">
              <a:spcBef>
                <a:spcPts val="0"/>
              </a:spcBef>
              <a:spcAft>
                <a:spcPts val="0"/>
              </a:spcAft>
            </a:pPr>
            <a:r>
              <a:rPr lang="en-US" sz="1400" i="1" dirty="0" smtClean="0">
                <a:solidFill>
                  <a:prstClr val="black"/>
                </a:solidFill>
                <a:latin typeface="Calibri"/>
                <a:cs typeface="+mn-cs"/>
              </a:rPr>
              <a:t>*Population and Housing Census - 2011</a:t>
            </a:r>
            <a:endParaRPr lang="ro-RO" sz="1400" i="1" dirty="0">
              <a:solidFill>
                <a:prstClr val="black"/>
              </a:solidFill>
              <a:latin typeface="Calibri"/>
              <a:cs typeface="+mn-cs"/>
            </a:endParaRPr>
          </a:p>
        </p:txBody>
      </p:sp>
    </p:spTree>
    <p:extLst>
      <p:ext uri="{BB962C8B-B14F-4D97-AF65-F5344CB8AC3E}">
        <p14:creationId xmlns:p14="http://schemas.microsoft.com/office/powerpoint/2010/main" val="313625100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066800" y="381000"/>
            <a:ext cx="7659688" cy="1066800"/>
          </a:xfrm>
        </p:spPr>
        <p:txBody>
          <a:bodyPr/>
          <a:lstStyle/>
          <a:p>
            <a:pPr algn="ctr"/>
            <a:r>
              <a:rPr lang="nl-NL" sz="3200" smtClean="0"/>
              <a:t>Do people intend to use housing equity? </a:t>
            </a:r>
            <a:br>
              <a:rPr lang="nl-NL" sz="3200" smtClean="0"/>
            </a:br>
            <a:r>
              <a:rPr lang="nl-NL" sz="1800" smtClean="0"/>
              <a:t>Eurobarometer, 2009/2009</a:t>
            </a:r>
          </a:p>
        </p:txBody>
      </p:sp>
      <p:sp>
        <p:nvSpPr>
          <p:cNvPr id="40963" name="Rectangle 3"/>
          <p:cNvSpPr>
            <a:spLocks noGrp="1" noChangeArrowheads="1"/>
          </p:cNvSpPr>
          <p:nvPr>
            <p:ph type="body" idx="1"/>
          </p:nvPr>
        </p:nvSpPr>
        <p:spPr/>
        <p:txBody>
          <a:bodyPr/>
          <a:lstStyle/>
          <a:p>
            <a:endParaRPr lang="nl-NL" smtClean="0"/>
          </a:p>
        </p:txBody>
      </p:sp>
      <p:sp>
        <p:nvSpPr>
          <p:cNvPr id="40964" name="Rectangle 4"/>
          <p:cNvSpPr>
            <a:spLocks noChangeArrowheads="1"/>
          </p:cNvSpPr>
          <p:nvPr/>
        </p:nvSpPr>
        <p:spPr bwMode="auto">
          <a:xfrm>
            <a:off x="1585913" y="1924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nl-NL" sz="2200" smtClean="0">
              <a:solidFill>
                <a:srgbClr val="000000"/>
              </a:solidFill>
              <a:latin typeface="Tahoma" pitchFamily="34" charset="0"/>
              <a:ea typeface="MS PGothic" pitchFamily="34" charset="-128"/>
              <a:cs typeface="+mn-cs"/>
            </a:endParaRPr>
          </a:p>
        </p:txBody>
      </p:sp>
      <p:pic>
        <p:nvPicPr>
          <p:cNvPr id="409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 y="1752600"/>
            <a:ext cx="8410575"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752081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8"/>
          <p:cNvSpPr>
            <a:spLocks noGrp="1" noChangeArrowheads="1"/>
          </p:cNvSpPr>
          <p:nvPr>
            <p:ph type="title"/>
          </p:nvPr>
        </p:nvSpPr>
        <p:spPr>
          <a:xfrm>
            <a:off x="971550" y="765175"/>
            <a:ext cx="7659688" cy="1066800"/>
          </a:xfrm>
        </p:spPr>
        <p:txBody>
          <a:bodyPr/>
          <a:lstStyle/>
          <a:p>
            <a:r>
              <a:rPr lang="en-GB" sz="2900" smtClean="0"/>
              <a:t>Plans and considerations of the ‘non-retired’ and the (carried out) plans of the ‘retired’(Eurobarometer 2008)</a:t>
            </a:r>
            <a:r>
              <a:rPr lang="en-US" sz="2900" smtClean="0"/>
              <a:t> </a:t>
            </a:r>
            <a:br>
              <a:rPr lang="en-US" sz="2900" smtClean="0"/>
            </a:br>
            <a:endParaRPr lang="en-US" sz="2900" smtClean="0"/>
          </a:p>
        </p:txBody>
      </p:sp>
      <p:graphicFrame>
        <p:nvGraphicFramePr>
          <p:cNvPr id="41987" name="Object 4"/>
          <p:cNvGraphicFramePr>
            <a:graphicFrameLocks noGrp="1" noChangeAspect="1"/>
          </p:cNvGraphicFramePr>
          <p:nvPr>
            <p:ph sz="half" idx="1"/>
          </p:nvPr>
        </p:nvGraphicFramePr>
        <p:xfrm>
          <a:off x="1058863" y="1828800"/>
          <a:ext cx="3479800" cy="3657600"/>
        </p:xfrm>
        <a:graphic>
          <a:graphicData uri="http://schemas.openxmlformats.org/presentationml/2006/ole">
            <mc:AlternateContent xmlns:mc="http://schemas.openxmlformats.org/markup-compatibility/2006">
              <mc:Choice xmlns:v="urn:schemas-microsoft-com:vml" Requires="v">
                <p:oleObj spid="_x0000_s5154" name="Chart" r:id="rId3" imgW="4676851" imgH="4915002" progId="Excel.Chart.8">
                  <p:embed/>
                </p:oleObj>
              </mc:Choice>
              <mc:Fallback>
                <p:oleObj name="Chart" r:id="rId3" imgW="4676851" imgH="4915002"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863" y="1828800"/>
                        <a:ext cx="3479800" cy="36576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988" name="Object 7"/>
          <p:cNvGraphicFramePr>
            <a:graphicFrameLocks noGrp="1" noChangeAspect="1"/>
          </p:cNvGraphicFramePr>
          <p:nvPr>
            <p:ph sz="half" idx="2"/>
          </p:nvPr>
        </p:nvGraphicFramePr>
        <p:xfrm>
          <a:off x="4959350" y="1828800"/>
          <a:ext cx="3479800" cy="3657600"/>
        </p:xfrm>
        <a:graphic>
          <a:graphicData uri="http://schemas.openxmlformats.org/presentationml/2006/ole">
            <mc:AlternateContent xmlns:mc="http://schemas.openxmlformats.org/markup-compatibility/2006">
              <mc:Choice xmlns:v="urn:schemas-microsoft-com:vml" Requires="v">
                <p:oleObj spid="_x0000_s5155" name="Chart" r:id="rId5" imgW="4676851" imgH="4915002" progId="Excel.Chart.8">
                  <p:embed/>
                </p:oleObj>
              </mc:Choice>
              <mc:Fallback>
                <p:oleObj name="Chart" r:id="rId5" imgW="4676851" imgH="4915002"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9350" y="1828800"/>
                        <a:ext cx="3479800" cy="36576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86895931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00063" y="-571500"/>
            <a:ext cx="7843837" cy="285750"/>
          </a:xfrm>
        </p:spPr>
        <p:txBody>
          <a:bodyPr>
            <a:normAutofit fontScale="90000"/>
          </a:bodyPr>
          <a:lstStyle/>
          <a:p>
            <a:pPr marL="0" indent="0" eaLnBrk="1" hangingPunct="1">
              <a:defRPr/>
            </a:pPr>
            <a:endParaRPr lang="en-GB" sz="3000" smtClean="0"/>
          </a:p>
        </p:txBody>
      </p:sp>
      <p:sp>
        <p:nvSpPr>
          <p:cNvPr id="61443" name="Subtitle 2"/>
          <p:cNvSpPr>
            <a:spLocks noGrp="1"/>
          </p:cNvSpPr>
          <p:nvPr>
            <p:ph type="subTitle" idx="4294967295"/>
          </p:nvPr>
        </p:nvSpPr>
        <p:spPr>
          <a:xfrm>
            <a:off x="500063" y="571500"/>
            <a:ext cx="8358187" cy="5067300"/>
          </a:xfrm>
        </p:spPr>
        <p:txBody>
          <a:bodyPr/>
          <a:lstStyle/>
          <a:p>
            <a:pPr marL="0" indent="0" eaLnBrk="1" hangingPunct="1">
              <a:lnSpc>
                <a:spcPct val="90000"/>
              </a:lnSpc>
              <a:buFontTx/>
              <a:buNone/>
              <a:defRPr/>
            </a:pPr>
            <a:r>
              <a:rPr lang="en-GB" sz="3600" dirty="0" smtClean="0"/>
              <a:t>Implications for housing policy</a:t>
            </a:r>
          </a:p>
          <a:p>
            <a:pPr marL="0" indent="0" eaLnBrk="1" hangingPunct="1">
              <a:lnSpc>
                <a:spcPct val="90000"/>
              </a:lnSpc>
              <a:buFontTx/>
              <a:buNone/>
              <a:defRPr/>
            </a:pPr>
            <a:endParaRPr lang="en-GB" dirty="0" smtClean="0"/>
          </a:p>
          <a:p>
            <a:pPr marL="0" indent="0" eaLnBrk="1" hangingPunct="1">
              <a:lnSpc>
                <a:spcPct val="90000"/>
              </a:lnSpc>
              <a:buFontTx/>
              <a:buNone/>
              <a:defRPr/>
            </a:pPr>
            <a:r>
              <a:rPr lang="en-GB" dirty="0" smtClean="0"/>
              <a:t>The positive effects of home ownership are over estimated</a:t>
            </a:r>
            <a:endParaRPr lang="en-GB" dirty="0"/>
          </a:p>
          <a:p>
            <a:pPr marL="0" indent="0" eaLnBrk="1" hangingPunct="1">
              <a:lnSpc>
                <a:spcPct val="90000"/>
              </a:lnSpc>
              <a:buFontTx/>
              <a:buNone/>
              <a:defRPr/>
            </a:pPr>
            <a:endParaRPr lang="en-GB" dirty="0" smtClean="0"/>
          </a:p>
          <a:p>
            <a:pPr marL="0" indent="0" eaLnBrk="1" hangingPunct="1">
              <a:lnSpc>
                <a:spcPct val="90000"/>
              </a:lnSpc>
              <a:buFontTx/>
              <a:buNone/>
              <a:defRPr/>
            </a:pPr>
            <a:r>
              <a:rPr lang="en-GB" dirty="0" smtClean="0"/>
              <a:t>The positive effects of a good functioning rental market are underestimated</a:t>
            </a:r>
          </a:p>
          <a:p>
            <a:pPr marL="666750" lvl="1" indent="-285750" eaLnBrk="1" hangingPunct="1">
              <a:lnSpc>
                <a:spcPct val="90000"/>
              </a:lnSpc>
              <a:defRPr/>
            </a:pPr>
            <a:r>
              <a:rPr lang="en-GB" dirty="0" smtClean="0"/>
              <a:t>Positive effect on social inclusion</a:t>
            </a:r>
          </a:p>
          <a:p>
            <a:pPr marL="666750" lvl="1" indent="-285750" eaLnBrk="1" hangingPunct="1">
              <a:lnSpc>
                <a:spcPct val="90000"/>
              </a:lnSpc>
              <a:defRPr/>
            </a:pPr>
            <a:r>
              <a:rPr lang="en-GB" dirty="0" smtClean="0"/>
              <a:t>Enables labour market mobility</a:t>
            </a:r>
          </a:p>
          <a:p>
            <a:pPr marL="0" indent="0" eaLnBrk="1" hangingPunct="1">
              <a:lnSpc>
                <a:spcPct val="90000"/>
              </a:lnSpc>
              <a:buFontTx/>
              <a:buNone/>
              <a:defRPr/>
            </a:pPr>
            <a:endParaRPr lang="en-GB" dirty="0"/>
          </a:p>
          <a:p>
            <a:pPr marL="0" indent="0" eaLnBrk="1" hangingPunct="1">
              <a:lnSpc>
                <a:spcPct val="90000"/>
              </a:lnSpc>
              <a:buFontTx/>
              <a:buNone/>
              <a:defRPr/>
            </a:pPr>
            <a:r>
              <a:rPr lang="en-GB" dirty="0" smtClean="0"/>
              <a:t>Housing policy should aim at providing adequate housing,</a:t>
            </a:r>
          </a:p>
          <a:p>
            <a:pPr marL="0" indent="0" eaLnBrk="1" hangingPunct="1">
              <a:lnSpc>
                <a:spcPct val="90000"/>
              </a:lnSpc>
              <a:buFontTx/>
              <a:buNone/>
              <a:defRPr/>
            </a:pPr>
            <a:r>
              <a:rPr lang="en-GB" dirty="0" smtClean="0"/>
              <a:t> no so much on a particular tenure</a:t>
            </a:r>
          </a:p>
          <a:p>
            <a:pPr marL="0" indent="0" eaLnBrk="1" hangingPunct="1">
              <a:lnSpc>
                <a:spcPct val="90000"/>
              </a:lnSpc>
              <a:buFontTx/>
              <a:buNone/>
              <a:defRPr/>
            </a:pPr>
            <a:endParaRPr lang="en-GB" dirty="0" smtClean="0"/>
          </a:p>
          <a:p>
            <a:pPr marL="0" indent="0" eaLnBrk="1" hangingPunct="1">
              <a:lnSpc>
                <a:spcPct val="90000"/>
              </a:lnSpc>
              <a:buFontTx/>
              <a:buNone/>
              <a:defRPr/>
            </a:pPr>
            <a:r>
              <a:rPr lang="en-GB" dirty="0" smtClean="0"/>
              <a:t>More focus on: </a:t>
            </a:r>
          </a:p>
          <a:p>
            <a:pPr lvl="1" eaLnBrk="1" hangingPunct="1">
              <a:lnSpc>
                <a:spcPct val="90000"/>
              </a:lnSpc>
              <a:defRPr/>
            </a:pPr>
            <a:r>
              <a:rPr lang="en-GB" dirty="0" smtClean="0"/>
              <a:t>How can housing market risks be reduced </a:t>
            </a:r>
          </a:p>
          <a:p>
            <a:pPr lvl="1" eaLnBrk="1" hangingPunct="1">
              <a:lnSpc>
                <a:spcPct val="90000"/>
              </a:lnSpc>
              <a:defRPr/>
            </a:pPr>
            <a:r>
              <a:rPr lang="en-GB" dirty="0" smtClean="0"/>
              <a:t>How can labour market mobility be supported by the housing market</a:t>
            </a:r>
          </a:p>
          <a:p>
            <a:pPr lvl="1" eaLnBrk="1" hangingPunct="1">
              <a:lnSpc>
                <a:spcPct val="90000"/>
              </a:lnSpc>
              <a:defRPr/>
            </a:pPr>
            <a:r>
              <a:rPr lang="en-GB" dirty="0" smtClean="0"/>
              <a:t>How can housing contribute to social inclusion</a:t>
            </a:r>
          </a:p>
          <a:p>
            <a:pPr marL="0" indent="0" eaLnBrk="1" hangingPunct="1">
              <a:lnSpc>
                <a:spcPct val="90000"/>
              </a:lnSpc>
              <a:buFontTx/>
              <a:buNone/>
              <a:defRPr/>
            </a:pPr>
            <a:endParaRPr lang="en-GB" dirty="0"/>
          </a:p>
          <a:p>
            <a:pPr marL="0" indent="0" eaLnBrk="1" hangingPunct="1">
              <a:lnSpc>
                <a:spcPct val="90000"/>
              </a:lnSpc>
              <a:buFontTx/>
              <a:buNone/>
              <a:defRPr/>
            </a:pPr>
            <a:endParaRPr lang="en-GB" dirty="0" smtClean="0"/>
          </a:p>
          <a:p>
            <a:pPr marL="0" indent="0" eaLnBrk="1" hangingPunct="1">
              <a:lnSpc>
                <a:spcPct val="90000"/>
              </a:lnSpc>
              <a:buFontTx/>
              <a:buNone/>
              <a:defRPr/>
            </a:pPr>
            <a:endParaRPr lang="en-GB" dirty="0" smtClean="0"/>
          </a:p>
        </p:txBody>
      </p:sp>
      <p:pic>
        <p:nvPicPr>
          <p:cNvPr id="43012" name="Picture 5" descr="http://www.welcometoseattle.com/images/blog/for-rent-and-sale-si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1350" y="2476500"/>
            <a:ext cx="215265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864746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Sustainable policy</a:t>
            </a:r>
          </a:p>
        </p:txBody>
      </p:sp>
      <p:sp>
        <p:nvSpPr>
          <p:cNvPr id="44035" name="Rectangle 3"/>
          <p:cNvSpPr>
            <a:spLocks noGrp="1" noChangeArrowheads="1"/>
          </p:cNvSpPr>
          <p:nvPr>
            <p:ph type="body" idx="1"/>
          </p:nvPr>
        </p:nvSpPr>
        <p:spPr/>
        <p:txBody>
          <a:bodyPr/>
          <a:lstStyle/>
          <a:p>
            <a:r>
              <a:rPr lang="en-US" smtClean="0"/>
              <a:t>Not ignore problems, keep them on the political agenda:</a:t>
            </a:r>
          </a:p>
          <a:p>
            <a:pPr lvl="1"/>
            <a:r>
              <a:rPr lang="en-US" smtClean="0"/>
              <a:t>Affordable housing</a:t>
            </a:r>
          </a:p>
          <a:p>
            <a:pPr lvl="1"/>
            <a:r>
              <a:rPr lang="en-US" smtClean="0"/>
              <a:t>Good quality (house, neighbourhood, energy efficiency)</a:t>
            </a:r>
          </a:p>
          <a:p>
            <a:endParaRPr lang="en-US" smtClean="0"/>
          </a:p>
          <a:p>
            <a:r>
              <a:rPr lang="en-US" smtClean="0"/>
              <a:t>Housing and welfare? </a:t>
            </a:r>
          </a:p>
          <a:p>
            <a:pPr lvl="1"/>
            <a:r>
              <a:rPr lang="en-US" smtClean="0"/>
              <a:t>Home ownership not the solution for the welfare problem!</a:t>
            </a:r>
          </a:p>
          <a:p>
            <a:pPr lvl="1"/>
            <a:r>
              <a:rPr lang="en-US" smtClean="0"/>
              <a:t>Housing plays an important role for social inclusion and quality of neighbourhoods</a:t>
            </a:r>
          </a:p>
          <a:p>
            <a:pPr lvl="1"/>
            <a:r>
              <a:rPr lang="en-US" smtClean="0"/>
              <a:t>Social housing needs innovation</a:t>
            </a:r>
          </a:p>
        </p:txBody>
      </p:sp>
    </p:spTree>
    <p:extLst>
      <p:ext uri="{BB962C8B-B14F-4D97-AF65-F5344CB8AC3E}">
        <p14:creationId xmlns:p14="http://schemas.microsoft.com/office/powerpoint/2010/main" val="163884292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lgn="ctr">
              <a:buNone/>
            </a:pPr>
            <a:endParaRPr lang="en-US" b="1" dirty="0" smtClean="0"/>
          </a:p>
          <a:p>
            <a:pPr marL="0" indent="0" algn="ctr">
              <a:buNone/>
            </a:pPr>
            <a:r>
              <a:rPr lang="en-US" b="1" dirty="0" smtClean="0">
                <a:latin typeface="Calibri" pitchFamily="34" charset="0"/>
                <a:cs typeface="Calibri" pitchFamily="34" charset="0"/>
              </a:rPr>
              <a:t>Questions and debate</a:t>
            </a:r>
          </a:p>
          <a:p>
            <a:pPr marL="0" indent="0" algn="ctr">
              <a:buNone/>
            </a:pPr>
            <a:endParaRPr lang="fr-BE" dirty="0" smtClean="0">
              <a:latin typeface="Calibri" pitchFamily="34" charset="0"/>
              <a:cs typeface="Calibri" pitchFamily="34" charset="0"/>
            </a:endParaRPr>
          </a:p>
          <a:p>
            <a:pPr marL="0" indent="0" algn="ctr">
              <a:buNone/>
            </a:pPr>
            <a:r>
              <a:rPr lang="fr-BE" dirty="0" err="1" smtClean="0">
                <a:latin typeface="Calibri" pitchFamily="34" charset="0"/>
                <a:cs typeface="Calibri" pitchFamily="34" charset="0"/>
              </a:rPr>
              <a:t>Chaired</a:t>
            </a:r>
            <a:r>
              <a:rPr lang="fr-BE" dirty="0" smtClean="0">
                <a:latin typeface="Calibri" pitchFamily="34" charset="0"/>
                <a:cs typeface="Calibri" pitchFamily="34" charset="0"/>
              </a:rPr>
              <a:t> by</a:t>
            </a:r>
          </a:p>
          <a:p>
            <a:pPr marL="0" indent="0" algn="ctr">
              <a:buNone/>
            </a:pPr>
            <a:r>
              <a:rPr lang="fr-BE" sz="3600" b="1" dirty="0" smtClean="0">
                <a:solidFill>
                  <a:srgbClr val="3DB612"/>
                </a:solidFill>
                <a:latin typeface="Calibri" pitchFamily="34" charset="0"/>
                <a:cs typeface="Calibri" pitchFamily="34" charset="0"/>
              </a:rPr>
              <a:t>Catherine Mahler</a:t>
            </a:r>
            <a:endParaRPr lang="fr-BE" sz="3600" b="1" dirty="0">
              <a:solidFill>
                <a:srgbClr val="3DB612"/>
              </a:solidFill>
              <a:latin typeface="Calibri" pitchFamily="34" charset="0"/>
              <a:cs typeface="Calibri" pitchFamily="34" charset="0"/>
            </a:endParaRPr>
          </a:p>
          <a:p>
            <a:pPr marL="0" indent="0" algn="ctr">
              <a:buNone/>
            </a:pPr>
            <a:r>
              <a:rPr lang="fr-BE" dirty="0" smtClean="0">
                <a:latin typeface="Calibri" pitchFamily="34" charset="0"/>
                <a:cs typeface="Calibri" pitchFamily="34" charset="0"/>
              </a:rPr>
              <a:t>Focus Ireland</a:t>
            </a:r>
          </a:p>
          <a:p>
            <a:pPr marL="0" indent="0" algn="ctr">
              <a:buNone/>
            </a:pPr>
            <a:endParaRPr lang="fr-BE" dirty="0">
              <a:latin typeface="Calibri" pitchFamily="34" charset="0"/>
              <a:cs typeface="Calibri" pitchFamily="34" charset="0"/>
            </a:endParaRPr>
          </a:p>
        </p:txBody>
      </p:sp>
    </p:spTree>
    <p:extLst>
      <p:ext uri="{BB962C8B-B14F-4D97-AF65-F5344CB8AC3E}">
        <p14:creationId xmlns:p14="http://schemas.microsoft.com/office/powerpoint/2010/main" val="33379627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buNone/>
            </a:pPr>
            <a:endParaRPr lang="fr-BE" dirty="0" smtClean="0"/>
          </a:p>
          <a:p>
            <a:pPr marL="0" indent="0">
              <a:buNone/>
            </a:pPr>
            <a:endParaRPr lang="fr-BE" dirty="0"/>
          </a:p>
          <a:p>
            <a:pPr marL="0" indent="0" algn="ctr">
              <a:buNone/>
            </a:pPr>
            <a:r>
              <a:rPr lang="fr-BE" sz="4800" b="1" dirty="0" smtClean="0">
                <a:latin typeface="Calibri" pitchFamily="34" charset="0"/>
                <a:cs typeface="Calibri" pitchFamily="34" charset="0"/>
              </a:rPr>
              <a:t>LUNCH</a:t>
            </a:r>
          </a:p>
          <a:p>
            <a:pPr marL="0" indent="0" algn="ctr">
              <a:buNone/>
            </a:pPr>
            <a:r>
              <a:rPr lang="fr-BE" sz="4800" b="1" dirty="0" smtClean="0">
                <a:latin typeface="Calibri" pitchFamily="34" charset="0"/>
                <a:cs typeface="Calibri" pitchFamily="34" charset="0"/>
              </a:rPr>
              <a:t>Till 2.00 pm</a:t>
            </a:r>
          </a:p>
        </p:txBody>
      </p:sp>
    </p:spTree>
    <p:extLst>
      <p:ext uri="{BB962C8B-B14F-4D97-AF65-F5344CB8AC3E}">
        <p14:creationId xmlns:p14="http://schemas.microsoft.com/office/powerpoint/2010/main" val="3528596078"/>
      </p:ext>
    </p:extLst>
  </p:cSld>
  <p:clrMapOvr>
    <a:masterClrMapping/>
  </p:clrMapOvr>
</p:sld>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
      <a:dk1>
        <a:srgbClr val="000000"/>
      </a:dk1>
      <a:lt1>
        <a:srgbClr val="FFFFFF"/>
      </a:lt1>
      <a:dk2>
        <a:srgbClr val="000000"/>
      </a:dk2>
      <a:lt2>
        <a:srgbClr val="108BD9"/>
      </a:lt2>
      <a:accent1>
        <a:srgbClr val="ADC610"/>
      </a:accent1>
      <a:accent2>
        <a:srgbClr val="002B60"/>
      </a:accent2>
      <a:accent3>
        <a:srgbClr val="FFFFFF"/>
      </a:accent3>
      <a:accent4>
        <a:srgbClr val="000000"/>
      </a:accent4>
      <a:accent5>
        <a:srgbClr val="D3DFAA"/>
      </a:accent5>
      <a:accent6>
        <a:srgbClr val="002656"/>
      </a:accent6>
      <a:hlink>
        <a:srgbClr val="A10058"/>
      </a:hlink>
      <a:folHlink>
        <a:srgbClr val="66BCAA"/>
      </a:folHlink>
    </a:clrScheme>
    <a:fontScheme name="Default Design">
      <a:majorFont>
        <a:latin typeface="Bookman Old Style"/>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108BD9"/>
        </a:lt2>
        <a:accent1>
          <a:srgbClr val="C1C700"/>
        </a:accent1>
        <a:accent2>
          <a:srgbClr val="003B74"/>
        </a:accent2>
        <a:accent3>
          <a:srgbClr val="FFFFFF"/>
        </a:accent3>
        <a:accent4>
          <a:srgbClr val="000000"/>
        </a:accent4>
        <a:accent5>
          <a:srgbClr val="DDE0AA"/>
        </a:accent5>
        <a:accent6>
          <a:srgbClr val="003568"/>
        </a:accent6>
        <a:hlink>
          <a:srgbClr val="C2006E"/>
        </a:hlink>
        <a:folHlink>
          <a:srgbClr val="7FC6B8"/>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108BD9"/>
        </a:lt2>
        <a:accent1>
          <a:srgbClr val="C1C700"/>
        </a:accent1>
        <a:accent2>
          <a:srgbClr val="003B74"/>
        </a:accent2>
        <a:accent3>
          <a:srgbClr val="FFFFFF"/>
        </a:accent3>
        <a:accent4>
          <a:srgbClr val="000000"/>
        </a:accent4>
        <a:accent5>
          <a:srgbClr val="DDE0AA"/>
        </a:accent5>
        <a:accent6>
          <a:srgbClr val="003568"/>
        </a:accent6>
        <a:hlink>
          <a:srgbClr val="C2006E"/>
        </a:hlink>
        <a:folHlink>
          <a:srgbClr val="7FC6B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edian">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Calibri"/>
        <a:ea typeface="Microsoft YaHei"/>
        <a:cs typeface="Microsoft YaHei"/>
      </a:majorFont>
      <a:minorFont>
        <a:latin typeface="Calibri"/>
        <a:ea typeface="Microsoft YaHei"/>
        <a:cs typeface="Microsoft YaHei"/>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pitchFamily="1" charset="0"/>
          <a:buNone/>
          <a:tabLst/>
          <a:defRPr kumimoji="0" lang="en-GB" sz="1800" b="0" i="0" u="none" strike="noStrike" cap="none" normalizeH="0" baseline="0">
            <a:ln>
              <a:noFill/>
            </a:ln>
            <a:effectLst/>
            <a:latin typeface="Arial" pitchFamily="1"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pitchFamily="1" charset="0"/>
          <a:buNone/>
          <a:tabLst/>
          <a:defRPr kumimoji="0" lang="en-GB" sz="1800" b="0" i="0" u="none" strike="noStrike" cap="none" normalizeH="0" baseline="0">
            <a:ln>
              <a:noFill/>
            </a:ln>
            <a:effectLst/>
            <a:latin typeface="Arial" pitchFamily="1"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docProps/app.xml><?xml version="1.0" encoding="utf-8"?>
<Properties xmlns="http://schemas.openxmlformats.org/officeDocument/2006/extended-properties" xmlns:vt="http://schemas.openxmlformats.org/officeDocument/2006/docPropsVTypes">
  <TotalTime>157</TotalTime>
  <Words>4352</Words>
  <Application>Microsoft Office PowerPoint</Application>
  <PresentationFormat>Diavoorstelling (4:3)</PresentationFormat>
  <Paragraphs>906</Paragraphs>
  <Slides>95</Slides>
  <Notes>38</Notes>
  <HiddenSlides>0</HiddenSlides>
  <MMClips>0</MMClips>
  <ScaleCrop>false</ScaleCrop>
  <HeadingPairs>
    <vt:vector size="6" baseType="variant">
      <vt:variant>
        <vt:lpstr>Thema</vt:lpstr>
      </vt:variant>
      <vt:variant>
        <vt:i4>6</vt:i4>
      </vt:variant>
      <vt:variant>
        <vt:lpstr>Ingesloten OLE-bronprogramma's</vt:lpstr>
      </vt:variant>
      <vt:variant>
        <vt:i4>3</vt:i4>
      </vt:variant>
      <vt:variant>
        <vt:lpstr>Diatitels</vt:lpstr>
      </vt:variant>
      <vt:variant>
        <vt:i4>95</vt:i4>
      </vt:variant>
    </vt:vector>
  </HeadingPairs>
  <TitlesOfParts>
    <vt:vector size="104" baseType="lpstr">
      <vt:lpstr>Standaardontwerp</vt:lpstr>
      <vt:lpstr>1_Default Design</vt:lpstr>
      <vt:lpstr>Office Theme</vt:lpstr>
      <vt:lpstr>Median</vt:lpstr>
      <vt:lpstr>1_Office Theme</vt:lpstr>
      <vt:lpstr>Thème Office</vt:lpstr>
      <vt:lpstr>Chart</vt:lpstr>
      <vt:lpstr>Worksheet</vt:lpstr>
      <vt:lpstr>Picture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The stakes of housing in the Region of Brussels</vt:lpstr>
      <vt:lpstr>Stakes of housing in the Region of Brussels</vt:lpstr>
      <vt:lpstr>Stakes of housing in the Region of Brussels</vt:lpstr>
      <vt:lpstr>Stakes of housing in the Region of Brussels</vt:lpstr>
      <vt:lpstr>Stakes of housing in the Region of Brussels</vt:lpstr>
      <vt:lpstr>Stakes of housing in the Region of Brussels</vt:lpstr>
      <vt:lpstr>Stakes of housing in the Region of Brussels</vt:lpstr>
      <vt:lpstr>Stakes of housing in the Region of Brussels</vt:lpstr>
      <vt:lpstr>Stakes of housing in the Region of Brussels</vt:lpstr>
      <vt:lpstr>Stakes of housing in the Region of Brussels</vt:lpstr>
      <vt:lpstr>Stakes of housing in the Region of Brussels</vt:lpstr>
      <vt:lpstr>Stakes of housing in the Region of Brussels</vt:lpstr>
      <vt:lpstr>Stakes of housing in the Region of Brussels</vt:lpstr>
      <vt:lpstr>Stakes of housing in the Region of Brussels</vt:lpstr>
      <vt:lpstr>Stakes of housing in the Region of Brussels</vt:lpstr>
      <vt:lpstr>Stakes of housing in the Region of Brussels</vt:lpstr>
      <vt:lpstr>Stakes of housing in the Region of Brussels</vt:lpstr>
      <vt:lpstr>Stakes of housing in the Region of Brussels</vt:lpstr>
      <vt:lpstr>Stakes of housing in the Region of Brussels</vt:lpstr>
      <vt:lpstr>Stakes of housing in the Region of Brussels</vt:lpstr>
      <vt:lpstr>PowerPoint-presentatie</vt:lpstr>
      <vt:lpstr>Homelessness caused by housing crisis:  Some reflection &amp; European actions</vt:lpstr>
      <vt:lpstr>FEANTSA </vt:lpstr>
      <vt:lpstr>Recent trends in homelessness (1) </vt:lpstr>
      <vt:lpstr>Recent trends in homelessness (2)</vt:lpstr>
      <vt:lpstr>Recent trends in homelessness (3)</vt:lpstr>
      <vt:lpstr>EU level action</vt:lpstr>
      <vt:lpstr>EU level action </vt:lpstr>
      <vt:lpstr>FEANTSA resources </vt:lpstr>
      <vt:lpstr>Focus on crisis: danger or opportunity?</vt:lpstr>
      <vt:lpstr>PowerPoint-presentatie</vt:lpstr>
      <vt:lpstr>PowerPoint-presentatie</vt:lpstr>
      <vt:lpstr>Housing policy in Europe</vt:lpstr>
      <vt:lpstr>PowerPoint-presentatie</vt:lpstr>
      <vt:lpstr>Home ownership by income quartile, EU-SILC 2008</vt:lpstr>
      <vt:lpstr>Housing tenure in Europe, Cecodhas, 2007</vt:lpstr>
      <vt:lpstr>Growth of home ownership in Europe, Doling 2006</vt:lpstr>
      <vt:lpstr>Floor space per person(in m2),  Housing Statistics in the European Union, 2004</vt:lpstr>
      <vt:lpstr>PowerPoint-presentatie</vt:lpstr>
      <vt:lpstr>Conclusions</vt:lpstr>
      <vt:lpstr>PowerPoint-presentatie</vt:lpstr>
      <vt:lpstr>PowerPoint-presentatie</vt:lpstr>
      <vt:lpstr>PowerPoint-presentatie</vt:lpstr>
      <vt:lpstr>Young entrent households by tenure, LSE, Cecodhas, 2006</vt:lpstr>
      <vt:lpstr>Home ownership a European dream?</vt:lpstr>
      <vt:lpstr>More than just owning a house</vt:lpstr>
      <vt:lpstr>Is home ownership good for people and societies?</vt:lpstr>
      <vt:lpstr>Are home owners more satisfied than tenants</vt:lpstr>
      <vt:lpstr>PowerPoint-presentatie</vt:lpstr>
      <vt:lpstr>Are home owners more empowered than tenants?</vt:lpstr>
      <vt:lpstr>Data and Methods</vt:lpstr>
      <vt:lpstr>BUT: Multivariate regression analysis: control over life</vt:lpstr>
      <vt:lpstr>Conclusions</vt:lpstr>
      <vt:lpstr>PowerPoint-presentatie</vt:lpstr>
      <vt:lpstr>Home ownership and policy in EU</vt:lpstr>
      <vt:lpstr>EC housing policy by stealth</vt:lpstr>
      <vt:lpstr>EC housing policy by stealth</vt:lpstr>
      <vt:lpstr>Reasons to encourage home ownership</vt:lpstr>
      <vt:lpstr>Ways to promote home ownership</vt:lpstr>
      <vt:lpstr>How to make home ownership affordable or more attractive</vt:lpstr>
      <vt:lpstr>Subsidies or lowering tax</vt:lpstr>
      <vt:lpstr>Reduce risk</vt:lpstr>
      <vt:lpstr>Policy on home ownership, OSIS 2007</vt:lpstr>
      <vt:lpstr>Increasing home ownership, does housing policy matter, Atterhog, 2005</vt:lpstr>
      <vt:lpstr>Policy on renting, OSIS 2007</vt:lpstr>
      <vt:lpstr>Social housing in Europe, Whitehead and Scanlon, 2007</vt:lpstr>
      <vt:lpstr>Conclusions</vt:lpstr>
      <vt:lpstr>Housing asset based welfare</vt:lpstr>
      <vt:lpstr>Home owners without a mortgage and those with a mortgage – as a % of total population EQLS, Mandic, 2010</vt:lpstr>
      <vt:lpstr>Do people intend to use housing equity?  Eurobarometer, 2009/2009</vt:lpstr>
      <vt:lpstr>Plans and considerations of the ‘non-retired’ and the (carried out) plans of the ‘retired’(Eurobarometer 2008)  </vt:lpstr>
      <vt:lpstr>PowerPoint-presentatie</vt:lpstr>
      <vt:lpstr>Sustainable policy</vt:lpstr>
      <vt:lpstr>PowerPoint-presentatie</vt:lpstr>
      <vt:lpstr>PowerPoint-presentatie</vt:lpstr>
    </vt:vector>
  </TitlesOfParts>
  <Company>ACW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Michel Debruyne</dc:creator>
  <cp:lastModifiedBy>Michel</cp:lastModifiedBy>
  <cp:revision>22</cp:revision>
  <dcterms:created xsi:type="dcterms:W3CDTF">2011-04-21T14:19:05Z</dcterms:created>
  <dcterms:modified xsi:type="dcterms:W3CDTF">2012-05-11T09:52:23Z</dcterms:modified>
</cp:coreProperties>
</file>