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Lst>
  <p:notesMasterIdLst>
    <p:notesMasterId r:id="rId36"/>
  </p:notesMasterIdLst>
  <p:sldIdLst>
    <p:sldId id="257" r:id="rId4"/>
    <p:sldId id="258" r:id="rId5"/>
    <p:sldId id="259" r:id="rId6"/>
    <p:sldId id="260" r:id="rId7"/>
    <p:sldId id="261" r:id="rId8"/>
    <p:sldId id="262"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66" r:id="rId3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oleObject" Target="file:///C:\EXCELTAB\Income%20Distribution\Gini%20trends%20Ireland%201994-20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9.7520490697438303E-2"/>
          <c:y val="2.9167143364664937E-2"/>
          <c:w val="0.67510662662889731"/>
          <c:h val="0.82720023724506697"/>
        </c:manualLayout>
      </c:layout>
      <c:scatterChart>
        <c:scatterStyle val="lineMarker"/>
        <c:varyColors val="0"/>
        <c:ser>
          <c:idx val="0"/>
          <c:order val="0"/>
          <c:tx>
            <c:strRef>
              <c:f>Sheet1!$B$1</c:f>
              <c:strCache>
                <c:ptCount val="1"/>
                <c:pt idx="0">
                  <c:v>Gini</c:v>
                </c:pt>
              </c:strCache>
            </c:strRef>
          </c:tx>
          <c:spPr>
            <a:ln w="50800">
              <a:solidFill>
                <a:srgbClr val="FFFF00">
                  <a:alpha val="62000"/>
                </a:srgbClr>
              </a:solidFill>
            </a:ln>
          </c:spPr>
          <c:xVal>
            <c:numRef>
              <c:f>Sheet1!$A$2:$A$13</c:f>
              <c:numCache>
                <c:formatCode>General</c:formatCode>
                <c:ptCount val="12"/>
                <c:pt idx="0">
                  <c:v>1994</c:v>
                </c:pt>
                <c:pt idx="1">
                  <c:v>1997</c:v>
                </c:pt>
                <c:pt idx="2">
                  <c:v>2000</c:v>
                </c:pt>
                <c:pt idx="3">
                  <c:v>2001</c:v>
                </c:pt>
                <c:pt idx="5">
                  <c:v>2004</c:v>
                </c:pt>
                <c:pt idx="6">
                  <c:v>2005</c:v>
                </c:pt>
                <c:pt idx="7">
                  <c:v>2006</c:v>
                </c:pt>
                <c:pt idx="8">
                  <c:v>2007</c:v>
                </c:pt>
                <c:pt idx="9">
                  <c:v>2008</c:v>
                </c:pt>
                <c:pt idx="10">
                  <c:v>2009</c:v>
                </c:pt>
                <c:pt idx="11">
                  <c:v>2010</c:v>
                </c:pt>
              </c:numCache>
            </c:numRef>
          </c:xVal>
          <c:yVal>
            <c:numRef>
              <c:f>Sheet1!$B$2:$B$13</c:f>
              <c:numCache>
                <c:formatCode>General</c:formatCode>
                <c:ptCount val="12"/>
                <c:pt idx="0">
                  <c:v>0.317</c:v>
                </c:pt>
                <c:pt idx="1">
                  <c:v>0.318</c:v>
                </c:pt>
                <c:pt idx="2">
                  <c:v>0.30199999999999999</c:v>
                </c:pt>
                <c:pt idx="3">
                  <c:v>0.30299999999999999</c:v>
                </c:pt>
                <c:pt idx="5">
                  <c:v>0.318</c:v>
                </c:pt>
                <c:pt idx="6">
                  <c:v>0.32400000000000001</c:v>
                </c:pt>
                <c:pt idx="7">
                  <c:v>0.32400000000000001</c:v>
                </c:pt>
                <c:pt idx="8">
                  <c:v>0.317</c:v>
                </c:pt>
                <c:pt idx="9">
                  <c:v>0.307</c:v>
                </c:pt>
                <c:pt idx="10">
                  <c:v>0.29299999999999998</c:v>
                </c:pt>
                <c:pt idx="11">
                  <c:v>0.33900000000000002</c:v>
                </c:pt>
              </c:numCache>
            </c:numRef>
          </c:yVal>
          <c:smooth val="0"/>
        </c:ser>
        <c:dLbls>
          <c:showLegendKey val="0"/>
          <c:showVal val="0"/>
          <c:showCatName val="0"/>
          <c:showSerName val="0"/>
          <c:showPercent val="0"/>
          <c:showBubbleSize val="0"/>
        </c:dLbls>
        <c:axId val="66259200"/>
        <c:axId val="66402944"/>
      </c:scatterChart>
      <c:valAx>
        <c:axId val="66259200"/>
        <c:scaling>
          <c:orientation val="minMax"/>
          <c:min val="2003"/>
        </c:scaling>
        <c:delete val="0"/>
        <c:axPos val="b"/>
        <c:numFmt formatCode="General" sourceLinked="1"/>
        <c:majorTickMark val="out"/>
        <c:minorTickMark val="none"/>
        <c:tickLblPos val="nextTo"/>
        <c:crossAx val="66402944"/>
        <c:crosses val="autoZero"/>
        <c:crossBetween val="midCat"/>
      </c:valAx>
      <c:valAx>
        <c:axId val="66402944"/>
        <c:scaling>
          <c:orientation val="minMax"/>
        </c:scaling>
        <c:delete val="0"/>
        <c:axPos val="l"/>
        <c:majorGridlines>
          <c:spPr>
            <a:ln w="19050"/>
          </c:spPr>
        </c:majorGridlines>
        <c:numFmt formatCode="General" sourceLinked="1"/>
        <c:majorTickMark val="out"/>
        <c:minorTickMark val="none"/>
        <c:tickLblPos val="nextTo"/>
        <c:crossAx val="66259200"/>
        <c:crosses val="autoZero"/>
        <c:crossBetween val="midCat"/>
      </c:valAx>
    </c:plotArea>
    <c:legend>
      <c:legendPos val="r"/>
      <c:layout>
        <c:manualLayout>
          <c:xMode val="edge"/>
          <c:yMode val="edge"/>
          <c:x val="0.81836111111111109"/>
          <c:y val="0.39380306268639464"/>
          <c:w val="0.17330555555555555"/>
          <c:h val="0.23736281582024249"/>
        </c:manualLayout>
      </c:layout>
      <c:overlay val="0"/>
      <c:txPr>
        <a:bodyPr/>
        <a:lstStyle/>
        <a:p>
          <a:pPr>
            <a:defRPr sz="2800"/>
          </a:pPr>
          <a:endParaRPr lang="fr-FR"/>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397D29-54B1-4A71-BFFD-56E3F910AFD2}" type="datetimeFigureOut">
              <a:rPr lang="nl-BE"/>
              <a:pPr>
                <a:defRPr/>
              </a:pPr>
              <a:t>10/05/2012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1DCE178-76FA-4A9C-8C26-A94D4AC1CFAC}" type="slidenum">
              <a:rPr lang="nl-BE"/>
              <a:pPr>
                <a:defRPr/>
              </a:pPr>
              <a:t>‹nr.›</a:t>
            </a:fld>
            <a:endParaRPr lang="nl-BE"/>
          </a:p>
        </p:txBody>
      </p:sp>
    </p:spTree>
    <p:extLst>
      <p:ext uri="{BB962C8B-B14F-4D97-AF65-F5344CB8AC3E}">
        <p14:creationId xmlns:p14="http://schemas.microsoft.com/office/powerpoint/2010/main" val="1182684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014413" y="685350"/>
            <a:ext cx="4829175" cy="342975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85800" y="4343551"/>
            <a:ext cx="5486400"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6388" name="Slide Number Placeholder 3"/>
          <p:cNvSpPr>
            <a:spLocks noGrp="1"/>
          </p:cNvSpPr>
          <p:nvPr>
            <p:ph type="sldNum" sz="quarter" idx="4294967295"/>
          </p:nvPr>
        </p:nvSpPr>
        <p:spPr bwMode="auto">
          <a:xfrm>
            <a:off x="3884613" y="8685598"/>
            <a:ext cx="2971800" cy="456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CE6583-58D2-4B2F-8D2F-26EE4BF7868B}" type="slidenum">
              <a:rPr lang="en-GB">
                <a:solidFill>
                  <a:prstClr val="black"/>
                </a:solidFill>
                <a:latin typeface="Times" pitchFamily="18" charset="0"/>
              </a:rPr>
              <a:pPr eaLnBrk="1" hangingPunct="1"/>
              <a:t>10</a:t>
            </a:fld>
            <a:endParaRPr lang="en-GB">
              <a:solidFill>
                <a:prstClr val="black"/>
              </a:solidFill>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smtClean="0"/>
              <a:t>Les interactions entre les indicateurs sont exclues.</a:t>
            </a:r>
          </a:p>
          <a:p>
            <a:r>
              <a:rPr lang="fr-BE" smtClean="0"/>
              <a:t>Passage à seuil de 4 indicateurs privation plutôt que 3</a:t>
            </a:r>
          </a:p>
          <a:p>
            <a:r>
              <a:rPr lang="fr-BE" smtClean="0"/>
              <a:t>Équilibre des dimensions matérielles :  pas pouvoir payer loyer sur même plan que pas pouvoir acheter TV</a:t>
            </a:r>
          </a:p>
          <a:p>
            <a:r>
              <a:rPr lang="fr-BE" smtClean="0"/>
              <a:t>La collection «privation matérielle» couvre des indicateurs relatifs aux difficultés économiques, aux biens durables, au logement et à l’environnement de l’habitation. Les personnes en situation de privation matérielle grave ont des conditions de vie fortement affectées par le manque de ressources; quatre des neuf indicateurs de privation s’appliquent à elles: impossibilité</a:t>
            </a:r>
          </a:p>
          <a:p>
            <a:r>
              <a:rPr lang="fr-BE" smtClean="0"/>
              <a:t> i) </a:t>
            </a:r>
            <a:r>
              <a:rPr lang="fr-BE" u="sng" smtClean="0"/>
              <a:t>de régler le loyer ou les factures pour les services d’utilité publique</a:t>
            </a:r>
            <a:r>
              <a:rPr lang="fr-BE" smtClean="0"/>
              <a:t>, ii) de chauffer convenablement le domicile, iii) de faire face à des dépenses imprévues, iv) de consommer de la viande, du poisson ou un équivalent protéiné tous les deux jours, v) de partir en vacances hors du domicile une semaine par an, vi) d’acheter une voiture, vii) d’acheter une machine à laver le linge, </a:t>
            </a:r>
            <a:r>
              <a:rPr lang="fr-BE" u="sng" smtClean="0"/>
              <a:t>viii) d’acheter une télévision couleur</a:t>
            </a:r>
            <a:r>
              <a:rPr lang="fr-BE" smtClean="0"/>
              <a:t> ou ix) de payer une connexion téléphonique.</a:t>
            </a:r>
          </a:p>
          <a:p>
            <a:endParaRPr lang="fr-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smtClean="0"/>
              <a:t>Le Rapport sur l’état d’avancement d’Europe 2020 est plus tranché et constate que l'objectif de l'UE de sortir au moins 20 millions de personnes de la pauvreté ou de l'exclusion sociale d'ici à 2020 ne sera pas atteint si l'on tient compte des objectifs nationaux actuels, qui englobent au mieux 12 millions de personnes</a:t>
            </a:r>
            <a:r>
              <a:rPr lang="fr-FR" smtClean="0"/>
              <a:t> </a:t>
            </a:r>
          </a:p>
          <a:p>
            <a:r>
              <a:rPr lang="fr-BE" smtClean="0"/>
              <a:t>L’engagement est extrêmement faible dans un dernier groupe de pays composé par les Pays-Bas, le Danemark, l’Allemagne ainsi que la République Tchèque (2 à 3,7%). Trois de ces pays ont fixé des cibles relatives à des groupes de personnes sans-emploi et non aux personnes pauvres</a:t>
            </a:r>
            <a:r>
              <a:rPr lang="fr-BE" smtClean="0">
                <a:hlinkClick r:id="" action="ppaction://noaction"/>
              </a:rPr>
              <a:t>[1]</a:t>
            </a:r>
            <a:r>
              <a:rPr lang="fr-BE" smtClean="0"/>
              <a:t>. L’on voit poindre ici les lignes de fracture entre les diverses conceptions de la lutte contre la pauvreté dans l’UE. Nous rappelions plus haut le poids des 6 grands pays européens, tant dans la population de la cible européenne que dans celle des pauvres ou socialement exclus. La France, l’Espagne, l’Italie et la Pologne s’engagent à une réduction du nombre de personnes pauvres située dans une fourchette allant de 13 à 15% environ de leurs populations pauvres. C’est peu, mais déjà beaucoup si l’on considère l’engagement minimal du Royaume-Uni et surtout de l’Allemagne, qui envisage seulement de réduire de 330.000 unités le nombre de chômeurs de longue durée, alors que ce sont près de 16 millions d’allemands qui sont menacés par la pauvreté ou l'exclusion sociale. </a:t>
            </a:r>
            <a:r>
              <a:rPr lang="fr-FR" smtClean="0"/>
              <a:t/>
            </a:r>
            <a:br>
              <a:rPr lang="fr-FR" smtClean="0"/>
            </a:br>
            <a:endParaRPr lang="fr-B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014413" y="685350"/>
            <a:ext cx="4829175" cy="342975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685800" y="4343551"/>
            <a:ext cx="5486400"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7412" name="Slide Number Placeholder 3"/>
          <p:cNvSpPr>
            <a:spLocks noGrp="1"/>
          </p:cNvSpPr>
          <p:nvPr>
            <p:ph type="sldNum" sz="quarter" idx="4294967295"/>
          </p:nvPr>
        </p:nvSpPr>
        <p:spPr bwMode="auto">
          <a:xfrm>
            <a:off x="3884613" y="8685598"/>
            <a:ext cx="2971800" cy="456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6016E3-0EC1-4C79-AC32-FB17044D8CB5}" type="slidenum">
              <a:rPr lang="en-GB">
                <a:solidFill>
                  <a:prstClr val="black"/>
                </a:solidFill>
                <a:latin typeface="Times" pitchFamily="18" charset="0"/>
              </a:rPr>
              <a:pPr eaLnBrk="1" hangingPunct="1"/>
              <a:t>11</a:t>
            </a:fld>
            <a:endParaRPr lang="en-GB">
              <a:solidFill>
                <a:prstClr val="black"/>
              </a:solidFill>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014413" y="685350"/>
            <a:ext cx="4830762" cy="342975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685800" y="4343551"/>
            <a:ext cx="5486400"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203325" y="722313"/>
            <a:ext cx="4519613" cy="33893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944563" y="4330024"/>
            <a:ext cx="5035550"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8" tIns="46660" rIns="93318" bIns="46660"/>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598"/>
            <a:ext cx="2971800" cy="45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68D897-04E9-4F86-A593-2C76C0C0222F}" type="slidenum">
              <a:rPr lang="en-US" sz="2400" i="1" smtClean="0">
                <a:solidFill>
                  <a:prstClr val="black"/>
                </a:solidFill>
              </a:rPr>
              <a:pPr/>
              <a:t>16</a:t>
            </a:fld>
            <a:endParaRPr lang="en-US" sz="2400" i="1" smtClean="0">
              <a:solidFill>
                <a:prstClr val="black"/>
              </a:solidFill>
            </a:endParaRPr>
          </a:p>
        </p:txBody>
      </p:sp>
      <p:sp>
        <p:nvSpPr>
          <p:cNvPr id="20483" name="Rectangle 2"/>
          <p:cNvSpPr>
            <a:spLocks noGrp="1" noRot="1" noChangeAspect="1" noChangeArrowheads="1" noTextEdit="1"/>
          </p:cNvSpPr>
          <p:nvPr>
            <p:ph type="sldImg"/>
          </p:nvPr>
        </p:nvSpPr>
        <p:spPr bwMode="auto">
          <a:xfrm>
            <a:off x="1143000" y="685800"/>
            <a:ext cx="4573588"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84" name="Rectangle 3"/>
          <p:cNvSpPr>
            <a:spLocks noGrp="1" noChangeArrowheads="1"/>
          </p:cNvSpPr>
          <p:nvPr>
            <p:ph type="body" idx="1"/>
          </p:nvPr>
        </p:nvSpPr>
        <p:spPr bwMode="auto">
          <a:xfrm>
            <a:off x="684213" y="4343551"/>
            <a:ext cx="5489575"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4294967295"/>
          </p:nvPr>
        </p:nvSpPr>
        <p:spPr bwMode="auto">
          <a:xfrm>
            <a:off x="3884613" y="8685598"/>
            <a:ext cx="2971800" cy="456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06231C-5ADB-4BBB-8F44-D1042AA4906A}" type="slidenum">
              <a:rPr lang="en-GB">
                <a:solidFill>
                  <a:prstClr val="black"/>
                </a:solidFill>
              </a:rPr>
              <a:pPr eaLnBrk="1" hangingPunct="1"/>
              <a:t>17</a:t>
            </a:fld>
            <a:endParaRPr lang="en-GB">
              <a:solidFill>
                <a:prstClr val="black"/>
              </a:solidFill>
            </a:endParaRPr>
          </a:p>
        </p:txBody>
      </p:sp>
      <p:sp>
        <p:nvSpPr>
          <p:cNvPr id="21507" name="Rectangle 7"/>
          <p:cNvSpPr txBox="1">
            <a:spLocks noGrp="1" noChangeArrowheads="1"/>
          </p:cNvSpPr>
          <p:nvPr/>
        </p:nvSpPr>
        <p:spPr bwMode="auto">
          <a:xfrm>
            <a:off x="3884613" y="8685598"/>
            <a:ext cx="2971800" cy="45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E1DC145-E3D3-40B3-AF30-21E3C8B88217}" type="slidenum">
              <a:rPr lang="en-US" sz="1200" smtClean="0">
                <a:solidFill>
                  <a:prstClr val="black"/>
                </a:solidFill>
              </a:rPr>
              <a:pPr algn="r" eaLnBrk="1" hangingPunct="1"/>
              <a:t>17</a:t>
            </a:fld>
            <a:endParaRPr lang="en-US" sz="1200" smtClean="0">
              <a:solidFill>
                <a:prstClr val="black"/>
              </a:solidFill>
            </a:endParaRPr>
          </a:p>
        </p:txBody>
      </p:sp>
      <p:sp>
        <p:nvSpPr>
          <p:cNvPr id="21508" name="Rectangle 2"/>
          <p:cNvSpPr>
            <a:spLocks noGrp="1" noRot="1" noChangeAspect="1" noChangeArrowheads="1" noTextEdit="1"/>
          </p:cNvSpPr>
          <p:nvPr>
            <p:ph type="sldImg"/>
          </p:nvPr>
        </p:nvSpPr>
        <p:spPr bwMode="auto">
          <a:xfrm>
            <a:off x="1014413" y="685350"/>
            <a:ext cx="4829175" cy="34297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1509" name="Rectangle 3"/>
          <p:cNvSpPr>
            <a:spLocks noGrp="1" noChangeArrowheads="1"/>
          </p:cNvSpPr>
          <p:nvPr>
            <p:ph type="body" idx="1"/>
          </p:nvPr>
        </p:nvSpPr>
        <p:spPr bwMode="auto">
          <a:xfrm>
            <a:off x="685800" y="4343551"/>
            <a:ext cx="5486400"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598"/>
            <a:ext cx="2971800" cy="45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DFF816-7111-40A2-8497-6656648231D2}" type="slidenum">
              <a:rPr lang="en-GB" smtClean="0">
                <a:solidFill>
                  <a:prstClr val="black"/>
                </a:solidFill>
              </a:rPr>
              <a:pPr eaLnBrk="1" hangingPunct="1"/>
              <a:t>19</a:t>
            </a:fld>
            <a:endParaRPr lang="en-GB" smtClean="0">
              <a:solidFill>
                <a:prstClr val="black"/>
              </a:solidFill>
            </a:endParaRPr>
          </a:p>
        </p:txBody>
      </p:sp>
      <p:sp>
        <p:nvSpPr>
          <p:cNvPr id="22531" name="Rectangle 2"/>
          <p:cNvSpPr>
            <a:spLocks noGrp="1" noRot="1" noChangeAspect="1" noChangeArrowheads="1" noTextEdi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2532" name="Rectangle 3"/>
          <p:cNvSpPr>
            <a:spLocks noGrp="1" noChangeArrowheads="1"/>
          </p:cNvSpPr>
          <p:nvPr>
            <p:ph type="body" idx="1"/>
          </p:nvPr>
        </p:nvSpPr>
        <p:spPr bwMode="auto">
          <a:xfrm>
            <a:off x="685800" y="4343551"/>
            <a:ext cx="5486400" cy="41151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550FCF8-CC31-494F-AF77-F15FEF75CB37}" type="slidenum">
              <a:rPr lang="fr-BE" sz="1200">
                <a:solidFill>
                  <a:prstClr val="black"/>
                </a:solidFill>
              </a:rPr>
              <a:pPr/>
              <a:t>21</a:t>
            </a:fld>
            <a:endParaRPr lang="fr-BE"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7EF2D6-9D3D-419F-82C2-D1DAFAA42F78}" type="slidenum">
              <a:rPr lang="nl-NL"/>
              <a:pPr>
                <a:defRPr/>
              </a:pPr>
              <a:t>‹nr.›</a:t>
            </a:fld>
            <a:endParaRPr lang="nl-NL"/>
          </a:p>
        </p:txBody>
      </p:sp>
    </p:spTree>
    <p:extLst>
      <p:ext uri="{BB962C8B-B14F-4D97-AF65-F5344CB8AC3E}">
        <p14:creationId xmlns:p14="http://schemas.microsoft.com/office/powerpoint/2010/main" val="32593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23DCE4D-1540-4FB9-9325-399C7A1AFD51}" type="slidenum">
              <a:rPr lang="nl-NL"/>
              <a:pPr>
                <a:defRPr/>
              </a:pPr>
              <a:t>‹nr.›</a:t>
            </a:fld>
            <a:endParaRPr lang="nl-NL"/>
          </a:p>
        </p:txBody>
      </p:sp>
    </p:spTree>
    <p:extLst>
      <p:ext uri="{BB962C8B-B14F-4D97-AF65-F5344CB8AC3E}">
        <p14:creationId xmlns:p14="http://schemas.microsoft.com/office/powerpoint/2010/main" val="72353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D66DF6-455D-497F-BFAD-2EF644905662}" type="slidenum">
              <a:rPr lang="nl-NL"/>
              <a:pPr>
                <a:defRPr/>
              </a:pPr>
              <a:t>‹nr.›</a:t>
            </a:fld>
            <a:endParaRPr lang="nl-NL"/>
          </a:p>
        </p:txBody>
      </p:sp>
    </p:spTree>
    <p:extLst>
      <p:ext uri="{BB962C8B-B14F-4D97-AF65-F5344CB8AC3E}">
        <p14:creationId xmlns:p14="http://schemas.microsoft.com/office/powerpoint/2010/main" val="169761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78 w 5740"/>
                <a:gd name="T1" fmla="*/ 0 h 4316"/>
                <a:gd name="T2" fmla="*/ 0 w 5740"/>
                <a:gd name="T3" fmla="*/ 0 h 4316"/>
                <a:gd name="T4" fmla="*/ 0 w 5740"/>
                <a:gd name="T5" fmla="*/ 0 h 4316"/>
                <a:gd name="T6" fmla="*/ 5978 w 5740"/>
                <a:gd name="T7" fmla="*/ 0 h 4316"/>
                <a:gd name="T8" fmla="*/ 5978 w 5740"/>
                <a:gd name="T9" fmla="*/ 0 h 4316"/>
                <a:gd name="T10" fmla="*/ 597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2 w 382"/>
                  <a:gd name="T19" fmla="*/ 96 h 96"/>
                  <a:gd name="T20" fmla="*/ 276 w 382"/>
                  <a:gd name="T21" fmla="*/ 90 h 96"/>
                  <a:gd name="T22" fmla="*/ 324 w 382"/>
                  <a:gd name="T23" fmla="*/ 84 h 96"/>
                  <a:gd name="T24" fmla="*/ 365 w 382"/>
                  <a:gd name="T25" fmla="*/ 66 h 96"/>
                  <a:gd name="T26" fmla="*/ 395 w 382"/>
                  <a:gd name="T27" fmla="*/ 42 h 96"/>
                  <a:gd name="T28" fmla="*/ 389 w 382"/>
                  <a:gd name="T29" fmla="*/ 42 h 96"/>
                  <a:gd name="T30" fmla="*/ 359 w 382"/>
                  <a:gd name="T31" fmla="*/ 66 h 96"/>
                  <a:gd name="T32" fmla="*/ 318 w 382"/>
                  <a:gd name="T33" fmla="*/ 78 h 96"/>
                  <a:gd name="T34" fmla="*/ 276 w 382"/>
                  <a:gd name="T35" fmla="*/ 90 h 96"/>
                  <a:gd name="T36" fmla="*/ 222 w 382"/>
                  <a:gd name="T37" fmla="*/ 96 h 96"/>
                  <a:gd name="T38" fmla="*/ 22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2 w 185"/>
                  <a:gd name="T5" fmla="*/ 36 h 210"/>
                  <a:gd name="T6" fmla="*/ 168 w 185"/>
                  <a:gd name="T7" fmla="*/ 72 h 210"/>
                  <a:gd name="T8" fmla="*/ 174 w 185"/>
                  <a:gd name="T9" fmla="*/ 90 h 210"/>
                  <a:gd name="T10" fmla="*/ 180 w 185"/>
                  <a:gd name="T11" fmla="*/ 114 h 210"/>
                  <a:gd name="T12" fmla="*/ 174 w 185"/>
                  <a:gd name="T13" fmla="*/ 138 h 210"/>
                  <a:gd name="T14" fmla="*/ 162 w 185"/>
                  <a:gd name="T15" fmla="*/ 162 h 210"/>
                  <a:gd name="T16" fmla="*/ 132 w 185"/>
                  <a:gd name="T17" fmla="*/ 180 h 210"/>
                  <a:gd name="T18" fmla="*/ 90 w 185"/>
                  <a:gd name="T19" fmla="*/ 198 h 210"/>
                  <a:gd name="T20" fmla="*/ 109 w 185"/>
                  <a:gd name="T21" fmla="*/ 210 h 210"/>
                  <a:gd name="T22" fmla="*/ 144 w 185"/>
                  <a:gd name="T23" fmla="*/ 192 h 210"/>
                  <a:gd name="T24" fmla="*/ 174 w 185"/>
                  <a:gd name="T25" fmla="*/ 168 h 210"/>
                  <a:gd name="T26" fmla="*/ 192 w 185"/>
                  <a:gd name="T27" fmla="*/ 144 h 210"/>
                  <a:gd name="T28" fmla="*/ 198 w 185"/>
                  <a:gd name="T29" fmla="*/ 114 h 210"/>
                  <a:gd name="T30" fmla="*/ 192 w 185"/>
                  <a:gd name="T31" fmla="*/ 90 h 210"/>
                  <a:gd name="T32" fmla="*/ 186 w 185"/>
                  <a:gd name="T33" fmla="*/ 66 h 210"/>
                  <a:gd name="T34" fmla="*/ 168 w 185"/>
                  <a:gd name="T35" fmla="*/ 48 h 210"/>
                  <a:gd name="T36" fmla="*/ 14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grpSp>
        </p:grpSp>
      </p:grpSp>
      <p:sp>
        <p:nvSpPr>
          <p:cNvPr id="171074"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17107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3E00088-8349-4FB9-A635-B3B876E2C657}"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381197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D3336E4-E4AA-4AC7-A179-43E68FC9AA44}"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81877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7F92F1DF-CF1E-4889-9388-BEC6D3CC7D3C}"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116664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F39FBFE5-84C6-4821-8004-3102962CC7B9}"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214636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49754184-8CDD-4CDF-941B-3FE488400231}"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3630265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EEB9139A-30CB-4D40-97BB-B9B4CCF64A36}"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1679007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243BA3DA-DDDD-4C66-B06E-3ED49049C587}"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454397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48296FB1-B0A3-4787-82BD-B0B1931400B6}"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125858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968087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8489476C-A726-4D9A-B430-B4381AF46F27}"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29704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F60DE18-F377-4DA5-BF59-285142B6A778}"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99396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286FF74D-BFE7-4517-8C2B-A5DA244A4AF9}"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3252964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2062A699-1D64-4DC2-BC88-F309D9CB386E}"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312229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BA8A935B-EDF1-4C93-A930-198FDC1851A7}" type="slidenum">
              <a:rPr lang="en-GB">
                <a:solidFill>
                  <a:srgbClr val="FFFFFF"/>
                </a:solidFill>
              </a:rPr>
              <a:pPr>
                <a:defRPr/>
              </a:pPr>
              <a:t>‹nr.›</a:t>
            </a:fld>
            <a:endParaRPr lang="en-GB">
              <a:solidFill>
                <a:srgbClr val="FFFFFF"/>
              </a:solidFill>
            </a:endParaRPr>
          </a:p>
        </p:txBody>
      </p:sp>
    </p:spTree>
    <p:extLst>
      <p:ext uri="{BB962C8B-B14F-4D97-AF65-F5344CB8AC3E}">
        <p14:creationId xmlns:p14="http://schemas.microsoft.com/office/powerpoint/2010/main" val="2582701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10EF36-B7C8-45F3-AD42-79249BB57ADA}"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47762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1A52E4-2043-4279-9D3A-BFE8AF5BBA0D}"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1915112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F00250-FC8E-4978-BE6B-4398D28FCA63}"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3631091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DE436E-8227-430A-8704-9E2569A87825}"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857831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A44EFC-63DF-43CD-BF7F-E0D6D5948C74}"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110205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3BF76A-E2C1-4D41-9D11-4FECF66CCA92}" type="slidenum">
              <a:rPr lang="nl-NL"/>
              <a:pPr>
                <a:defRPr/>
              </a:pPr>
              <a:t>‹nr.›</a:t>
            </a:fld>
            <a:endParaRPr lang="nl-NL"/>
          </a:p>
        </p:txBody>
      </p:sp>
    </p:spTree>
    <p:extLst>
      <p:ext uri="{BB962C8B-B14F-4D97-AF65-F5344CB8AC3E}">
        <p14:creationId xmlns:p14="http://schemas.microsoft.com/office/powerpoint/2010/main" val="42182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AF4B0E-0409-481E-8BBB-6AE21154AE76}"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159009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7E0EC6-C509-404B-83DF-3951B378E4E7}"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962399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9FD1D3-AFAB-4DBF-BD46-236B992EDDEC}"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817732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29E9F0-6B8C-48B0-BB41-5753B1D28A20}"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3394179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649988-E25A-46B9-B6E4-09A6EA1DCBBB}"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4071129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809124-FE92-4C93-A334-E0286FA1E0E5}" type="slidenum">
              <a:rPr lang="fr-FR">
                <a:solidFill>
                  <a:srgbClr val="000000"/>
                </a:solidFill>
              </a:rPr>
              <a:pPr>
                <a:defRPr/>
              </a:pPr>
              <a:t>‹nr.›</a:t>
            </a:fld>
            <a:endParaRPr lang="fr-FR">
              <a:solidFill>
                <a:srgbClr val="000000"/>
              </a:solidFill>
            </a:endParaRPr>
          </a:p>
        </p:txBody>
      </p:sp>
    </p:spTree>
    <p:extLst>
      <p:ext uri="{BB962C8B-B14F-4D97-AF65-F5344CB8AC3E}">
        <p14:creationId xmlns:p14="http://schemas.microsoft.com/office/powerpoint/2010/main" val="294906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6C9745C-3AF3-4502-BE4E-41C7909FBC93}" type="slidenum">
              <a:rPr lang="nl-NL"/>
              <a:pPr>
                <a:defRPr/>
              </a:pPr>
              <a:t>‹nr.›</a:t>
            </a:fld>
            <a:endParaRPr lang="nl-NL"/>
          </a:p>
        </p:txBody>
      </p:sp>
    </p:spTree>
    <p:extLst>
      <p:ext uri="{BB962C8B-B14F-4D97-AF65-F5344CB8AC3E}">
        <p14:creationId xmlns:p14="http://schemas.microsoft.com/office/powerpoint/2010/main" val="192047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CC7219-85C7-4BD5-BE94-60D84A1648D3}" type="slidenum">
              <a:rPr lang="nl-NL"/>
              <a:pPr>
                <a:defRPr/>
              </a:pPr>
              <a:t>‹nr.›</a:t>
            </a:fld>
            <a:endParaRPr lang="nl-NL"/>
          </a:p>
        </p:txBody>
      </p:sp>
    </p:spTree>
    <p:extLst>
      <p:ext uri="{BB962C8B-B14F-4D97-AF65-F5344CB8AC3E}">
        <p14:creationId xmlns:p14="http://schemas.microsoft.com/office/powerpoint/2010/main" val="40495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1FD848-6420-40FF-B3BF-B3994EC225AC}" type="slidenum">
              <a:rPr lang="nl-NL"/>
              <a:pPr>
                <a:defRPr/>
              </a:pPr>
              <a:t>‹nr.›</a:t>
            </a:fld>
            <a:endParaRPr lang="nl-NL"/>
          </a:p>
        </p:txBody>
      </p:sp>
    </p:spTree>
    <p:extLst>
      <p:ext uri="{BB962C8B-B14F-4D97-AF65-F5344CB8AC3E}">
        <p14:creationId xmlns:p14="http://schemas.microsoft.com/office/powerpoint/2010/main" val="62576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2A8F8A-0DAB-4DFB-9827-7EE76DF05322}" type="slidenum">
              <a:rPr lang="nl-NL"/>
              <a:pPr>
                <a:defRPr/>
              </a:pPr>
              <a:t>‹nr.›</a:t>
            </a:fld>
            <a:endParaRPr lang="nl-NL"/>
          </a:p>
        </p:txBody>
      </p:sp>
    </p:spTree>
    <p:extLst>
      <p:ext uri="{BB962C8B-B14F-4D97-AF65-F5344CB8AC3E}">
        <p14:creationId xmlns:p14="http://schemas.microsoft.com/office/powerpoint/2010/main" val="192477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A97A0B0-DDB9-4478-AFEB-9FC22BF7C531}" type="slidenum">
              <a:rPr lang="nl-NL"/>
              <a:pPr>
                <a:defRPr/>
              </a:pPr>
              <a:t>‹nr.›</a:t>
            </a:fld>
            <a:endParaRPr lang="nl-NL"/>
          </a:p>
        </p:txBody>
      </p:sp>
    </p:spTree>
    <p:extLst>
      <p:ext uri="{BB962C8B-B14F-4D97-AF65-F5344CB8AC3E}">
        <p14:creationId xmlns:p14="http://schemas.microsoft.com/office/powerpoint/2010/main" val="42786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9F0506-1327-4BF4-B57A-179F3AE78E38}" type="slidenum">
              <a:rPr lang="nl-NL"/>
              <a:pPr>
                <a:defRPr/>
              </a:pPr>
              <a:t>‹nr.›</a:t>
            </a:fld>
            <a:endParaRPr lang="nl-NL"/>
          </a:p>
        </p:txBody>
      </p:sp>
    </p:spTree>
    <p:extLst>
      <p:ext uri="{BB962C8B-B14F-4D97-AF65-F5344CB8AC3E}">
        <p14:creationId xmlns:p14="http://schemas.microsoft.com/office/powerpoint/2010/main" val="25789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7500" y="5877271"/>
            <a:ext cx="5982535" cy="977469"/>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978 w 5740"/>
                <a:gd name="T1" fmla="*/ 0 h 4316"/>
                <a:gd name="T2" fmla="*/ 0 w 5740"/>
                <a:gd name="T3" fmla="*/ 0 h 4316"/>
                <a:gd name="T4" fmla="*/ 0 w 5740"/>
                <a:gd name="T5" fmla="*/ 0 h 4316"/>
                <a:gd name="T6" fmla="*/ 5978 w 5740"/>
                <a:gd name="T7" fmla="*/ 0 h 4316"/>
                <a:gd name="T8" fmla="*/ 5978 w 5740"/>
                <a:gd name="T9" fmla="*/ 0 h 4316"/>
                <a:gd name="T10" fmla="*/ 5978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grpSp>
          <p:nvGrpSpPr>
            <p:cNvPr id="1034" name="Group 5"/>
            <p:cNvGrpSpPr>
              <a:grpSpLocks/>
            </p:cNvGrpSpPr>
            <p:nvPr userDrawn="1"/>
          </p:nvGrpSpPr>
          <p:grpSpPr bwMode="auto">
            <a:xfrm>
              <a:off x="3528" y="3715"/>
              <a:ext cx="792" cy="521"/>
              <a:chOff x="3527" y="3715"/>
              <a:chExt cx="792" cy="521"/>
            </a:xfrm>
          </p:grpSpPr>
          <p:sp>
            <p:nvSpPr>
              <p:cNvPr id="16999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6999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6999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6999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6999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6999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999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999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999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999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0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7000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0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1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1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1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1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7001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1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1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17002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2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2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2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2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2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2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7002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3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3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003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3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3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3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3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7003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2 w 382"/>
                  <a:gd name="T19" fmla="*/ 96 h 96"/>
                  <a:gd name="T20" fmla="*/ 276 w 382"/>
                  <a:gd name="T21" fmla="*/ 90 h 96"/>
                  <a:gd name="T22" fmla="*/ 324 w 382"/>
                  <a:gd name="T23" fmla="*/ 84 h 96"/>
                  <a:gd name="T24" fmla="*/ 365 w 382"/>
                  <a:gd name="T25" fmla="*/ 66 h 96"/>
                  <a:gd name="T26" fmla="*/ 395 w 382"/>
                  <a:gd name="T27" fmla="*/ 42 h 96"/>
                  <a:gd name="T28" fmla="*/ 389 w 382"/>
                  <a:gd name="T29" fmla="*/ 42 h 96"/>
                  <a:gd name="T30" fmla="*/ 359 w 382"/>
                  <a:gd name="T31" fmla="*/ 66 h 96"/>
                  <a:gd name="T32" fmla="*/ 318 w 382"/>
                  <a:gd name="T33" fmla="*/ 78 h 96"/>
                  <a:gd name="T34" fmla="*/ 276 w 382"/>
                  <a:gd name="T35" fmla="*/ 90 h 96"/>
                  <a:gd name="T36" fmla="*/ 222 w 382"/>
                  <a:gd name="T37" fmla="*/ 96 h 96"/>
                  <a:gd name="T38" fmla="*/ 22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2 w 185"/>
                  <a:gd name="T5" fmla="*/ 36 h 210"/>
                  <a:gd name="T6" fmla="*/ 168 w 185"/>
                  <a:gd name="T7" fmla="*/ 72 h 210"/>
                  <a:gd name="T8" fmla="*/ 174 w 185"/>
                  <a:gd name="T9" fmla="*/ 90 h 210"/>
                  <a:gd name="T10" fmla="*/ 180 w 185"/>
                  <a:gd name="T11" fmla="*/ 114 h 210"/>
                  <a:gd name="T12" fmla="*/ 174 w 185"/>
                  <a:gd name="T13" fmla="*/ 138 h 210"/>
                  <a:gd name="T14" fmla="*/ 162 w 185"/>
                  <a:gd name="T15" fmla="*/ 162 h 210"/>
                  <a:gd name="T16" fmla="*/ 132 w 185"/>
                  <a:gd name="T17" fmla="*/ 180 h 210"/>
                  <a:gd name="T18" fmla="*/ 90 w 185"/>
                  <a:gd name="T19" fmla="*/ 198 h 210"/>
                  <a:gd name="T20" fmla="*/ 109 w 185"/>
                  <a:gd name="T21" fmla="*/ 210 h 210"/>
                  <a:gd name="T22" fmla="*/ 144 w 185"/>
                  <a:gd name="T23" fmla="*/ 192 h 210"/>
                  <a:gd name="T24" fmla="*/ 174 w 185"/>
                  <a:gd name="T25" fmla="*/ 168 h 210"/>
                  <a:gd name="T26" fmla="*/ 192 w 185"/>
                  <a:gd name="T27" fmla="*/ 144 h 210"/>
                  <a:gd name="T28" fmla="*/ 198 w 185"/>
                  <a:gd name="T29" fmla="*/ 114 h 210"/>
                  <a:gd name="T30" fmla="*/ 192 w 185"/>
                  <a:gd name="T31" fmla="*/ 90 h 210"/>
                  <a:gd name="T32" fmla="*/ 186 w 185"/>
                  <a:gd name="T33" fmla="*/ 66 h 210"/>
                  <a:gd name="T34" fmla="*/ 168 w 185"/>
                  <a:gd name="T35" fmla="*/ 48 h 210"/>
                  <a:gd name="T36" fmla="*/ 14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smtClean="0">
                  <a:solidFill>
                    <a:srgbClr val="FFFFFF"/>
                  </a:solidFill>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mtClean="0">
                    <a:solidFill>
                      <a:srgbClr val="FFFFFF"/>
                    </a:solidFill>
                  </a:endParaRPr>
                </a:p>
              </p:txBody>
            </p:sp>
          </p:grpSp>
        </p:grpSp>
      </p:grpSp>
      <p:sp>
        <p:nvSpPr>
          <p:cNvPr id="170051"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0052"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0053"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solidFill>
                <a:srgbClr val="FFFFFF"/>
              </a:solidFill>
            </a:endParaRPr>
          </a:p>
        </p:txBody>
      </p:sp>
      <p:sp>
        <p:nvSpPr>
          <p:cNvPr id="170054"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solidFill>
                <a:srgbClr val="FFFFFF"/>
              </a:solidFill>
            </a:endParaRPr>
          </a:p>
        </p:txBody>
      </p:sp>
      <p:sp>
        <p:nvSpPr>
          <p:cNvPr id="170055"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A56B64E2-8A8C-4D41-95B0-A0A98B4577AB}"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328926876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eaLnBrk="0" hangingPunct="0">
              <a:defRPr/>
            </a:pPr>
            <a:endParaRPr lang="fr-FR">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eaLnBrk="0" hangingPunct="0">
              <a:defRPr/>
            </a:pPr>
            <a:endParaRPr lang="fr-FR">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eaLnBrk="0" hangingPunct="0">
              <a:defRPr/>
            </a:pPr>
            <a:fld id="{AE81FF91-1F44-414D-A718-32C524DFCA8E}" type="slidenum">
              <a:rPr lang="fr-FR">
                <a:solidFill>
                  <a:srgbClr val="000000"/>
                </a:solidFill>
                <a:cs typeface="+mn-cs"/>
              </a:rPr>
              <a:pPr eaLnBrk="0" hangingPunct="0">
                <a:defRPr/>
              </a:pPr>
              <a:t>‹nr.›</a:t>
            </a:fld>
            <a:endParaRPr lang="fr-FR">
              <a:solidFill>
                <a:srgbClr val="000000"/>
              </a:solidFill>
              <a:cs typeface="+mn-cs"/>
            </a:endParaRPr>
          </a:p>
        </p:txBody>
      </p:sp>
    </p:spTree>
    <p:extLst>
      <p:ext uri="{BB962C8B-B14F-4D97-AF65-F5344CB8AC3E}">
        <p14:creationId xmlns:p14="http://schemas.microsoft.com/office/powerpoint/2010/main" val="37590480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werkblad1.xls"/><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4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188913"/>
            <a:ext cx="7918450" cy="1223962"/>
          </a:xfrm>
        </p:spPr>
        <p:txBody>
          <a:bodyPr/>
          <a:lstStyle/>
          <a:p>
            <a:pPr eaLnBrk="1" hangingPunct="1">
              <a:defRPr/>
            </a:pPr>
            <a:r>
              <a:rPr lang="en-GB" sz="3400" b="1" dirty="0" smtClean="0">
                <a:cs typeface="Times New Roman" pitchFamily="18" charset="0"/>
              </a:rPr>
              <a:t>Immediate Impact of Great Recession on Income Inequality in OECD</a:t>
            </a:r>
            <a:endParaRPr lang="en-GB" sz="3400" b="1" dirty="0" smtClean="0"/>
          </a:p>
        </p:txBody>
      </p:sp>
      <p:sp>
        <p:nvSpPr>
          <p:cNvPr id="17410" name="Content Placeholder 2"/>
          <p:cNvSpPr>
            <a:spLocks noGrp="1"/>
          </p:cNvSpPr>
          <p:nvPr>
            <p:ph idx="1"/>
          </p:nvPr>
        </p:nvSpPr>
        <p:spPr>
          <a:xfrm>
            <a:off x="174625" y="1566863"/>
            <a:ext cx="8645525" cy="4978400"/>
          </a:xfrm>
        </p:spPr>
        <p:txBody>
          <a:bodyPr>
            <a:normAutofit fontScale="25000" lnSpcReduction="20000"/>
          </a:bodyPr>
          <a:lstStyle/>
          <a:p>
            <a:pPr eaLnBrk="1" hangingPunct="1">
              <a:lnSpc>
                <a:spcPct val="170000"/>
              </a:lnSpc>
              <a:defRPr/>
            </a:pPr>
            <a:r>
              <a:rPr lang="en-GB" sz="9600" dirty="0" smtClean="0">
                <a:ea typeface="Calibri" pitchFamily="34" charset="0"/>
                <a:cs typeface="Times New Roman" pitchFamily="18" charset="0"/>
              </a:rPr>
              <a:t>Jenkins, </a:t>
            </a:r>
            <a:r>
              <a:rPr lang="en-GB" sz="9600" dirty="0" err="1" smtClean="0">
                <a:ea typeface="Calibri" pitchFamily="34" charset="0"/>
                <a:cs typeface="Times New Roman" pitchFamily="18" charset="0"/>
              </a:rPr>
              <a:t>Brandolini</a:t>
            </a:r>
            <a:r>
              <a:rPr lang="en-GB" sz="9600" dirty="0" smtClean="0">
                <a:ea typeface="Calibri" pitchFamily="34" charset="0"/>
                <a:cs typeface="Times New Roman" pitchFamily="18" charset="0"/>
              </a:rPr>
              <a:t>, Micklewright and Nolan eds. (Report for FRDB 2011, forthcoming OUP):</a:t>
            </a:r>
            <a:endParaRPr lang="en-IE" sz="9600" dirty="0" smtClean="0"/>
          </a:p>
          <a:p>
            <a:pPr lvl="1" eaLnBrk="1" hangingPunct="1">
              <a:lnSpc>
                <a:spcPct val="170000"/>
              </a:lnSpc>
              <a:defRPr/>
            </a:pPr>
            <a:r>
              <a:rPr lang="en-US" sz="9600" dirty="0" smtClean="0"/>
              <a:t>Wide variation in impact on GDP</a:t>
            </a:r>
            <a:endParaRPr lang="en-US" sz="9600" dirty="0"/>
          </a:p>
          <a:p>
            <a:pPr lvl="1" eaLnBrk="1" hangingPunct="1">
              <a:lnSpc>
                <a:spcPct val="170000"/>
              </a:lnSpc>
              <a:defRPr/>
            </a:pPr>
            <a:r>
              <a:rPr lang="en-IE" sz="9600" dirty="0" smtClean="0"/>
              <a:t>Tax/transfers cushioned initial impact of GDP change on household disposable incomes</a:t>
            </a:r>
            <a:endParaRPr lang="en-IE" sz="9600" dirty="0"/>
          </a:p>
          <a:p>
            <a:pPr lvl="1" eaLnBrk="1" hangingPunct="1">
              <a:lnSpc>
                <a:spcPct val="170000"/>
              </a:lnSpc>
              <a:defRPr/>
            </a:pPr>
            <a:r>
              <a:rPr lang="en-IE" sz="9600" dirty="0"/>
              <a:t>C</a:t>
            </a:r>
            <a:r>
              <a:rPr lang="en-IE" sz="9600" dirty="0" smtClean="0"/>
              <a:t>apital , self-employment income particularly variable – some of initial impact towards top</a:t>
            </a:r>
            <a:endParaRPr lang="en-IE" sz="9600" dirty="0"/>
          </a:p>
          <a:p>
            <a:pPr lvl="1" eaLnBrk="1" hangingPunct="1">
              <a:lnSpc>
                <a:spcPct val="170000"/>
              </a:lnSpc>
              <a:defRPr/>
            </a:pPr>
            <a:r>
              <a:rPr lang="en-US" sz="9600" dirty="0" smtClean="0"/>
              <a:t>Some groups – notably elderly - relatively well protected</a:t>
            </a:r>
            <a:endParaRPr lang="en-US" sz="9600" dirty="0"/>
          </a:p>
          <a:p>
            <a:pPr lvl="1" eaLnBrk="1" hangingPunct="1">
              <a:lnSpc>
                <a:spcPct val="170000"/>
              </a:lnSpc>
              <a:defRPr/>
            </a:pPr>
            <a:endParaRPr lang="en-IE" sz="5600" dirty="0" smtClean="0"/>
          </a:p>
          <a:p>
            <a:pPr eaLnBrk="1" hangingPunct="1">
              <a:defRPr/>
            </a:pPr>
            <a:endParaRPr lang="en-GB" dirty="0" smtClean="0">
              <a:ea typeface="Calibri" pitchFamily="34" charset="0"/>
              <a:cs typeface="Times New Roman" pitchFamily="18" charset="0"/>
            </a:endParaRPr>
          </a:p>
          <a:p>
            <a:pPr eaLnBrk="1" hangingPunct="1">
              <a:defRPr/>
            </a:pPr>
            <a:endParaRPr lang="en-GB" dirty="0" smtClean="0">
              <a:ea typeface="Calibri" pitchFamily="34" charset="0"/>
              <a:cs typeface="Times New Roman" pitchFamily="18" charset="0"/>
            </a:endParaRPr>
          </a:p>
          <a:p>
            <a:pPr marL="0" indent="0" eaLnBrk="1" hangingPunct="1">
              <a:buFont typeface="Wingdings" pitchFamily="2" charset="2"/>
              <a:buNone/>
              <a:defRPr/>
            </a:pPr>
            <a:r>
              <a:rPr lang="en-GB" dirty="0" smtClean="0"/>
              <a:t> </a:t>
            </a:r>
            <a:endParaRPr lang="en-GB" i="1" dirty="0" smtClean="0"/>
          </a:p>
          <a:p>
            <a:pPr eaLnBrk="1" hangingPunct="1">
              <a:buFontTx/>
              <a:buNone/>
              <a:defRPr/>
            </a:pPr>
            <a:endParaRPr lang="en-GB" i="1" dirty="0" smtClean="0"/>
          </a:p>
          <a:p>
            <a:pPr eaLnBrk="1" hangingPunct="1">
              <a:buFontTx/>
              <a:buNone/>
              <a:defRPr/>
            </a:pPr>
            <a:endParaRPr lang="en-GB" dirty="0" smtClean="0"/>
          </a:p>
          <a:p>
            <a:pPr eaLnBrk="1" hangingPunct="1">
              <a:buFontTx/>
              <a:buNone/>
              <a:defRPr/>
            </a:pPr>
            <a:endParaRPr lang="en-GB" dirty="0" smtClean="0"/>
          </a:p>
          <a:p>
            <a:pPr eaLnBrk="1" hangingPunct="1">
              <a:buFontTx/>
              <a:buNone/>
              <a:defRPr/>
            </a:pPr>
            <a:endParaRPr lang="en-GB" dirty="0" smtClean="0"/>
          </a:p>
        </p:txBody>
      </p:sp>
    </p:spTree>
    <p:extLst>
      <p:ext uri="{BB962C8B-B14F-4D97-AF65-F5344CB8AC3E}">
        <p14:creationId xmlns:p14="http://schemas.microsoft.com/office/powerpoint/2010/main" val="429157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188913"/>
            <a:ext cx="7918450" cy="1223962"/>
          </a:xfrm>
        </p:spPr>
        <p:txBody>
          <a:bodyPr/>
          <a:lstStyle/>
          <a:p>
            <a:pPr eaLnBrk="1" hangingPunct="1">
              <a:defRPr/>
            </a:pPr>
            <a:r>
              <a:rPr lang="en-GB" sz="3400" b="1" dirty="0" smtClean="0">
                <a:cs typeface="Times New Roman" pitchFamily="18" charset="0"/>
              </a:rPr>
              <a:t>Immediate Impact of Great Recession on Income Inequality in OECD</a:t>
            </a:r>
            <a:endParaRPr lang="en-GB" sz="3400" b="1" dirty="0" smtClean="0"/>
          </a:p>
        </p:txBody>
      </p:sp>
      <p:sp>
        <p:nvSpPr>
          <p:cNvPr id="17410" name="Content Placeholder 2"/>
          <p:cNvSpPr>
            <a:spLocks noGrp="1"/>
          </p:cNvSpPr>
          <p:nvPr>
            <p:ph idx="1"/>
          </p:nvPr>
        </p:nvSpPr>
        <p:spPr>
          <a:xfrm>
            <a:off x="468313" y="1814513"/>
            <a:ext cx="8351837" cy="4730750"/>
          </a:xfrm>
        </p:spPr>
        <p:txBody>
          <a:bodyPr>
            <a:normAutofit fontScale="25000" lnSpcReduction="20000"/>
          </a:bodyPr>
          <a:lstStyle/>
          <a:p>
            <a:pPr eaLnBrk="1" hangingPunct="1">
              <a:lnSpc>
                <a:spcPct val="170000"/>
              </a:lnSpc>
              <a:defRPr/>
            </a:pPr>
            <a:r>
              <a:rPr lang="en-US" sz="11200" dirty="0" smtClean="0"/>
              <a:t>6 detailed case studies (Germany, Ireland, Italy, Sweden, UK, USA) find inequality stable except in Ireland, Sweden where it declined</a:t>
            </a:r>
          </a:p>
          <a:p>
            <a:pPr eaLnBrk="1" hangingPunct="1">
              <a:lnSpc>
                <a:spcPct val="170000"/>
              </a:lnSpc>
              <a:defRPr/>
            </a:pPr>
            <a:r>
              <a:rPr lang="en-US" sz="11200" dirty="0"/>
              <a:t>EU-SILC data show that, compared with 2007, by 2009 </a:t>
            </a:r>
            <a:r>
              <a:rPr lang="en-US" sz="11200" dirty="0" smtClean="0"/>
              <a:t>income inequality (as measured by </a:t>
            </a:r>
            <a:r>
              <a:rPr lang="en-US" sz="11200" dirty="0" err="1" smtClean="0"/>
              <a:t>Gini</a:t>
            </a:r>
            <a:r>
              <a:rPr lang="en-US" sz="11200" dirty="0" smtClean="0"/>
              <a:t> coefficient) was down as often as up  </a:t>
            </a:r>
          </a:p>
          <a:p>
            <a:pPr marL="457200" lvl="1" indent="0" eaLnBrk="1" hangingPunct="1">
              <a:lnSpc>
                <a:spcPct val="170000"/>
              </a:lnSpc>
              <a:buFont typeface="Wingdings" pitchFamily="2" charset="2"/>
              <a:buNone/>
              <a:defRPr/>
            </a:pPr>
            <a:endParaRPr lang="en-IE" sz="5600" dirty="0" smtClean="0"/>
          </a:p>
          <a:p>
            <a:pPr eaLnBrk="1" hangingPunct="1">
              <a:defRPr/>
            </a:pPr>
            <a:endParaRPr lang="en-GB" dirty="0" smtClean="0">
              <a:ea typeface="Calibri" pitchFamily="34" charset="0"/>
              <a:cs typeface="Times New Roman" pitchFamily="18" charset="0"/>
            </a:endParaRPr>
          </a:p>
          <a:p>
            <a:pPr eaLnBrk="1" hangingPunct="1">
              <a:defRPr/>
            </a:pPr>
            <a:endParaRPr lang="en-GB" dirty="0" smtClean="0">
              <a:ea typeface="Calibri" pitchFamily="34" charset="0"/>
              <a:cs typeface="Times New Roman" pitchFamily="18" charset="0"/>
            </a:endParaRPr>
          </a:p>
          <a:p>
            <a:pPr marL="0" indent="0" eaLnBrk="1" hangingPunct="1">
              <a:buFont typeface="Wingdings" pitchFamily="2" charset="2"/>
              <a:buNone/>
              <a:defRPr/>
            </a:pPr>
            <a:r>
              <a:rPr lang="en-GB" dirty="0" smtClean="0"/>
              <a:t> </a:t>
            </a:r>
            <a:endParaRPr lang="en-GB" i="1" dirty="0" smtClean="0"/>
          </a:p>
          <a:p>
            <a:pPr eaLnBrk="1" hangingPunct="1">
              <a:buFontTx/>
              <a:buNone/>
              <a:defRPr/>
            </a:pPr>
            <a:endParaRPr lang="en-GB" i="1" dirty="0" smtClean="0"/>
          </a:p>
          <a:p>
            <a:pPr eaLnBrk="1" hangingPunct="1">
              <a:buFontTx/>
              <a:buNone/>
              <a:defRPr/>
            </a:pPr>
            <a:endParaRPr lang="en-GB" dirty="0" smtClean="0"/>
          </a:p>
          <a:p>
            <a:pPr eaLnBrk="1" hangingPunct="1">
              <a:buFontTx/>
              <a:buNone/>
              <a:defRPr/>
            </a:pPr>
            <a:endParaRPr lang="en-GB" dirty="0" smtClean="0"/>
          </a:p>
          <a:p>
            <a:pPr eaLnBrk="1" hangingPunct="1">
              <a:buFontTx/>
              <a:buNone/>
              <a:defRPr/>
            </a:pPr>
            <a:endParaRPr lang="en-GB" dirty="0" smtClean="0"/>
          </a:p>
        </p:txBody>
      </p:sp>
    </p:spTree>
    <p:extLst>
      <p:ext uri="{BB962C8B-B14F-4D97-AF65-F5344CB8AC3E}">
        <p14:creationId xmlns:p14="http://schemas.microsoft.com/office/powerpoint/2010/main" val="407586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474788"/>
            <a:ext cx="8066087"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468313" y="479425"/>
            <a:ext cx="8207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smtClean="0">
                <a:solidFill>
                  <a:srgbClr val="000000"/>
                </a:solidFill>
              </a:rPr>
              <a:t>Great Recession and Inequality in EU</a:t>
            </a:r>
            <a:br>
              <a:rPr lang="en-US" sz="3200" smtClean="0">
                <a:solidFill>
                  <a:srgbClr val="000000"/>
                </a:solidFill>
              </a:rPr>
            </a:br>
            <a:r>
              <a:rPr lang="en-US" sz="2400" smtClean="0">
                <a:solidFill>
                  <a:srgbClr val="000000"/>
                </a:solidFill>
              </a:rPr>
              <a:t>Gini index variation 2007-09 (p.p.)</a:t>
            </a:r>
          </a:p>
        </p:txBody>
      </p:sp>
      <p:sp>
        <p:nvSpPr>
          <p:cNvPr id="8196" name="Rectangle 3"/>
          <p:cNvSpPr>
            <a:spLocks noChangeArrowheads="1"/>
          </p:cNvSpPr>
          <p:nvPr/>
        </p:nvSpPr>
        <p:spPr bwMode="auto">
          <a:xfrm>
            <a:off x="1639888" y="5410200"/>
            <a:ext cx="445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smtClean="0">
                <a:solidFill>
                  <a:srgbClr val="FFFFFF"/>
                </a:solidFill>
                <a:cs typeface="Times New Roman" pitchFamily="18" charset="0"/>
              </a:rPr>
              <a:t>.</a:t>
            </a:r>
            <a:endParaRPr lang="en-GB" sz="1400" smtClean="0">
              <a:solidFill>
                <a:srgbClr val="FFFFFF"/>
              </a:solidFill>
              <a:cs typeface="Times New Roman" pitchFamily="18" charset="0"/>
            </a:endParaRPr>
          </a:p>
        </p:txBody>
      </p:sp>
    </p:spTree>
    <p:extLst>
      <p:ext uri="{BB962C8B-B14F-4D97-AF65-F5344CB8AC3E}">
        <p14:creationId xmlns:p14="http://schemas.microsoft.com/office/powerpoint/2010/main" val="287135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457200" y="192088"/>
            <a:ext cx="8686800" cy="1011237"/>
          </a:xfrm>
        </p:spPr>
        <p:txBody>
          <a:bodyPr/>
          <a:lstStyle/>
          <a:p>
            <a:pPr eaLnBrk="1" hangingPunct="1">
              <a:defRPr/>
            </a:pPr>
            <a:r>
              <a:rPr lang="en-IE" sz="4000" dirty="0" smtClean="0"/>
              <a:t>Poverty and Deprivation in the Crisis	</a:t>
            </a:r>
            <a:endParaRPr lang="en-US" sz="4000" dirty="0" smtClean="0"/>
          </a:p>
        </p:txBody>
      </p:sp>
      <p:sp>
        <p:nvSpPr>
          <p:cNvPr id="343043" name="Rectangle 3"/>
          <p:cNvSpPr>
            <a:spLocks noGrp="1" noChangeArrowheads="1"/>
          </p:cNvSpPr>
          <p:nvPr>
            <p:ph type="body" idx="4294967295"/>
          </p:nvPr>
        </p:nvSpPr>
        <p:spPr>
          <a:xfrm>
            <a:off x="376238" y="1876425"/>
            <a:ext cx="8334375" cy="4681538"/>
          </a:xfrm>
        </p:spPr>
        <p:txBody>
          <a:bodyPr/>
          <a:lstStyle/>
          <a:p>
            <a:pPr eaLnBrk="1" hangingPunct="1">
              <a:lnSpc>
                <a:spcPct val="80000"/>
              </a:lnSpc>
              <a:defRPr/>
            </a:pPr>
            <a:r>
              <a:rPr lang="en-IE" sz="2800" dirty="0" smtClean="0"/>
              <a:t>Relative income poverty 2007-2009</a:t>
            </a:r>
          </a:p>
          <a:p>
            <a:pPr lvl="1" eaLnBrk="1" hangingPunct="1">
              <a:lnSpc>
                <a:spcPct val="80000"/>
              </a:lnSpc>
              <a:defRPr/>
            </a:pPr>
            <a:r>
              <a:rPr lang="en-IE" dirty="0" smtClean="0"/>
              <a:t>Up in 11</a:t>
            </a:r>
          </a:p>
          <a:p>
            <a:pPr lvl="1" eaLnBrk="1" hangingPunct="1">
              <a:lnSpc>
                <a:spcPct val="80000"/>
              </a:lnSpc>
              <a:defRPr/>
            </a:pPr>
            <a:r>
              <a:rPr lang="en-IE" dirty="0" smtClean="0"/>
              <a:t>Stable in 9</a:t>
            </a:r>
          </a:p>
          <a:p>
            <a:pPr lvl="1" eaLnBrk="1" hangingPunct="1">
              <a:lnSpc>
                <a:spcPct val="80000"/>
              </a:lnSpc>
              <a:defRPr/>
            </a:pPr>
            <a:r>
              <a:rPr lang="en-IE" dirty="0" smtClean="0"/>
              <a:t>Down in 11</a:t>
            </a:r>
          </a:p>
          <a:p>
            <a:pPr eaLnBrk="1" hangingPunct="1">
              <a:lnSpc>
                <a:spcPct val="80000"/>
              </a:lnSpc>
              <a:defRPr/>
            </a:pPr>
            <a:r>
              <a:rPr lang="en-IE" sz="2800" dirty="0" smtClean="0"/>
              <a:t>Material deprivation 2007-2009</a:t>
            </a:r>
          </a:p>
          <a:p>
            <a:pPr lvl="1" eaLnBrk="1" hangingPunct="1">
              <a:lnSpc>
                <a:spcPct val="80000"/>
              </a:lnSpc>
              <a:defRPr/>
            </a:pPr>
            <a:r>
              <a:rPr lang="en-IE" dirty="0"/>
              <a:t>Up </a:t>
            </a:r>
            <a:r>
              <a:rPr lang="en-IE" dirty="0" smtClean="0"/>
              <a:t>in 10</a:t>
            </a:r>
            <a:endParaRPr lang="en-IE" dirty="0"/>
          </a:p>
          <a:p>
            <a:pPr lvl="1" eaLnBrk="1" hangingPunct="1">
              <a:lnSpc>
                <a:spcPct val="80000"/>
              </a:lnSpc>
              <a:defRPr/>
            </a:pPr>
            <a:r>
              <a:rPr lang="en-IE" dirty="0"/>
              <a:t>Stable </a:t>
            </a:r>
            <a:r>
              <a:rPr lang="en-IE" dirty="0" smtClean="0"/>
              <a:t>in 12</a:t>
            </a:r>
            <a:endParaRPr lang="en-IE" dirty="0"/>
          </a:p>
          <a:p>
            <a:pPr lvl="1" eaLnBrk="1" hangingPunct="1">
              <a:lnSpc>
                <a:spcPct val="80000"/>
              </a:lnSpc>
              <a:defRPr/>
            </a:pPr>
            <a:r>
              <a:rPr lang="en-IE" dirty="0"/>
              <a:t>Down </a:t>
            </a:r>
            <a:r>
              <a:rPr lang="en-IE" dirty="0" smtClean="0"/>
              <a:t>in 5</a:t>
            </a:r>
            <a:endParaRPr lang="en-IE" dirty="0"/>
          </a:p>
          <a:p>
            <a:pPr eaLnBrk="1" hangingPunct="1">
              <a:lnSpc>
                <a:spcPct val="80000"/>
              </a:lnSpc>
              <a:defRPr/>
            </a:pPr>
            <a:endParaRPr lang="en-IE" sz="2800" dirty="0" smtClean="0"/>
          </a:p>
        </p:txBody>
      </p:sp>
    </p:spTree>
    <p:extLst>
      <p:ext uri="{BB962C8B-B14F-4D97-AF65-F5344CB8AC3E}">
        <p14:creationId xmlns:p14="http://schemas.microsoft.com/office/powerpoint/2010/main" val="210422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lIns="92075" tIns="46038" rIns="92075" bIns="46038" anchor="b" anchorCtr="0"/>
          <a:lstStyle/>
          <a:p>
            <a:pPr eaLnBrk="1" hangingPunct="1">
              <a:defRPr/>
            </a:pPr>
            <a:r>
              <a:rPr lang="en-GB" sz="3600" dirty="0" smtClean="0"/>
              <a:t>Ireland: Income Inequality in the Crisis</a:t>
            </a:r>
          </a:p>
        </p:txBody>
      </p:sp>
      <p:graphicFrame>
        <p:nvGraphicFramePr>
          <p:cNvPr id="4" name="Chart 3"/>
          <p:cNvGraphicFramePr>
            <a:graphicFrameLocks/>
          </p:cNvGraphicFramePr>
          <p:nvPr/>
        </p:nvGraphicFramePr>
        <p:xfrm>
          <a:off x="0" y="1771681"/>
          <a:ext cx="9144000" cy="5086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30848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457200" y="277813"/>
            <a:ext cx="8518525" cy="1139825"/>
          </a:xfrm>
        </p:spPr>
        <p:txBody>
          <a:bodyPr/>
          <a:lstStyle/>
          <a:p>
            <a:pPr eaLnBrk="1" hangingPunct="1">
              <a:defRPr/>
            </a:pPr>
            <a:r>
              <a:rPr lang="en-IE" sz="3600" dirty="0" smtClean="0"/>
              <a:t>Ireland: Relative Income Poverty by Age</a:t>
            </a:r>
            <a:endParaRPr lang="en-GB" sz="3600" dirty="0" smtClean="0"/>
          </a:p>
        </p:txBody>
      </p:sp>
      <p:graphicFrame>
        <p:nvGraphicFramePr>
          <p:cNvPr id="11267" name="Content Placeholder 4"/>
          <p:cNvGraphicFramePr>
            <a:graphicFrameLocks noGrp="1"/>
          </p:cNvGraphicFramePr>
          <p:nvPr>
            <p:ph idx="4294967295"/>
          </p:nvPr>
        </p:nvGraphicFramePr>
        <p:xfrm>
          <a:off x="611188" y="1216025"/>
          <a:ext cx="8280400" cy="4516438"/>
        </p:xfrm>
        <a:graphic>
          <a:graphicData uri="http://schemas.openxmlformats.org/presentationml/2006/ole">
            <mc:AlternateContent xmlns:mc="http://schemas.openxmlformats.org/markup-compatibility/2006">
              <mc:Choice xmlns:v="urn:schemas-microsoft-com:vml" Requires="v">
                <p:oleObj spid="_x0000_s1029" name="Chart" r:id="rId3" imgW="8277343" imgH="4514755" progId="Excel.Chart.8">
                  <p:embed/>
                </p:oleObj>
              </mc:Choice>
              <mc:Fallback>
                <p:oleObj name="Chart" r:id="rId3" imgW="8277343" imgH="451475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16025"/>
                        <a:ext cx="82804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3770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4"/>
          <p:cNvSpPr>
            <a:spLocks noGrp="1" noChangeArrowheads="1"/>
          </p:cNvSpPr>
          <p:nvPr>
            <p:ph type="title" idx="4294967295"/>
          </p:nvPr>
        </p:nvSpPr>
        <p:spPr>
          <a:xfrm>
            <a:off x="457200" y="277813"/>
            <a:ext cx="8686800" cy="1139825"/>
          </a:xfrm>
        </p:spPr>
        <p:txBody>
          <a:bodyPr lIns="92075" tIns="46038" rIns="92075" bIns="46038" anchor="b" anchorCtr="0"/>
          <a:lstStyle/>
          <a:p>
            <a:pPr eaLnBrk="1" hangingPunct="1">
              <a:defRPr/>
            </a:pPr>
            <a:r>
              <a:rPr lang="en-IE" sz="3200" dirty="0"/>
              <a:t>Distributional impact </a:t>
            </a:r>
            <a:r>
              <a:rPr lang="en-IE" sz="3200" dirty="0" smtClean="0"/>
              <a:t>of Budgets 2009-2012 </a:t>
            </a:r>
            <a:r>
              <a:rPr lang="en-IE" sz="3600" dirty="0" smtClean="0"/>
              <a:t/>
            </a:r>
            <a:br>
              <a:rPr lang="en-IE" sz="3600" dirty="0" smtClean="0"/>
            </a:br>
            <a:r>
              <a:rPr lang="en-IE" sz="2800" dirty="0" smtClean="0"/>
              <a:t>(</a:t>
            </a:r>
            <a:r>
              <a:rPr lang="en-IE" sz="2800" dirty="0"/>
              <a:t>benchmark: 4% fall in wages)</a:t>
            </a:r>
            <a:endParaRPr lang="en-US" sz="2800" dirty="0" smtClean="0"/>
          </a:p>
        </p:txBody>
      </p:sp>
      <p:graphicFrame>
        <p:nvGraphicFramePr>
          <p:cNvPr id="12291" name="Object 2"/>
          <p:cNvGraphicFramePr>
            <a:graphicFrameLocks noGrp="1" noChangeAspect="1"/>
          </p:cNvGraphicFramePr>
          <p:nvPr>
            <p:ph type="chart" idx="4294967295"/>
          </p:nvPr>
        </p:nvGraphicFramePr>
        <p:xfrm>
          <a:off x="144463" y="1804988"/>
          <a:ext cx="8820150" cy="5053012"/>
        </p:xfrm>
        <a:graphic>
          <a:graphicData uri="http://schemas.openxmlformats.org/presentationml/2006/ole">
            <mc:AlternateContent xmlns:mc="http://schemas.openxmlformats.org/markup-compatibility/2006">
              <mc:Choice xmlns:v="urn:schemas-microsoft-com:vml" Requires="v">
                <p:oleObj spid="_x0000_s2053" name="Chart" r:id="rId4" imgW="8001047" imgH="4238497" progId="MSGraph.Chart.8">
                  <p:embed followColorScheme="full"/>
                </p:oleObj>
              </mc:Choice>
              <mc:Fallback>
                <p:oleObj name="Chart" r:id="rId4" imgW="8001047" imgH="4238497" progId="MSGraph.Chart.8">
                  <p:embed followColorScheme="full"/>
                  <p:pic>
                    <p:nvPicPr>
                      <p:cNvPr id="0" name=""/>
                      <p:cNvPicPr>
                        <a:picLocks noGrp="1" noChangeAspect="1" noChangeArrowheads="1"/>
                      </p:cNvPicPr>
                      <p:nvPr/>
                    </p:nvPicPr>
                    <p:blipFill>
                      <a:blip r:embed="rId5"/>
                      <a:srcRect/>
                      <a:stretch>
                        <a:fillRect/>
                      </a:stretch>
                    </p:blipFill>
                    <p:spPr bwMode="auto">
                      <a:xfrm>
                        <a:off x="144463" y="1804988"/>
                        <a:ext cx="8820150" cy="50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82908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827088" y="115888"/>
            <a:ext cx="7880350" cy="1365250"/>
          </a:xfrm>
        </p:spPr>
        <p:txBody>
          <a:bodyPr/>
          <a:lstStyle/>
          <a:p>
            <a:pPr>
              <a:defRPr sz="1200" b="1" i="0" u="none" strike="noStrike" kern="1200" baseline="0">
                <a:solidFill>
                  <a:srgbClr val="FFFFFF"/>
                </a:solidFill>
                <a:latin typeface="Arial"/>
                <a:ea typeface="Arial"/>
                <a:cs typeface="Arial"/>
              </a:defRPr>
            </a:pPr>
            <a:r>
              <a:rPr lang="en-IE" sz="3200" b="1" kern="1200" dirty="0" smtClean="0">
                <a:solidFill>
                  <a:srgbClr val="FFFFFF"/>
                </a:solidFill>
                <a:ea typeface="Arial"/>
              </a:rPr>
              <a:t>Ireland: Distribution of Mortgages and Negative Equity by Age</a:t>
            </a:r>
            <a:endParaRPr lang="en-IE" sz="3200" b="1" kern="1200" dirty="0">
              <a:solidFill>
                <a:srgbClr val="FFFFFF"/>
              </a:solidFill>
              <a:ea typeface="Arial"/>
            </a:endParaRPr>
          </a:p>
        </p:txBody>
      </p:sp>
      <p:pic>
        <p:nvPicPr>
          <p:cNvPr id="13315"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16013" y="1628775"/>
            <a:ext cx="6996112" cy="4440238"/>
          </a:xfrm>
          <a:noFill/>
        </p:spPr>
      </p:pic>
    </p:spTree>
    <p:extLst>
      <p:ext uri="{BB962C8B-B14F-4D97-AF65-F5344CB8AC3E}">
        <p14:creationId xmlns:p14="http://schemas.microsoft.com/office/powerpoint/2010/main" val="11563530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531813" y="241300"/>
            <a:ext cx="7850187" cy="744538"/>
          </a:xfrm>
        </p:spPr>
        <p:txBody>
          <a:bodyPr/>
          <a:lstStyle/>
          <a:p>
            <a:pPr eaLnBrk="1" hangingPunct="1">
              <a:defRPr/>
            </a:pPr>
            <a:r>
              <a:rPr lang="en-GB" dirty="0" smtClean="0"/>
              <a:t>Implications</a:t>
            </a:r>
          </a:p>
        </p:txBody>
      </p:sp>
      <p:sp>
        <p:nvSpPr>
          <p:cNvPr id="318467" name="Rectangle 3"/>
          <p:cNvSpPr>
            <a:spLocks noGrp="1" noChangeArrowheads="1"/>
          </p:cNvSpPr>
          <p:nvPr>
            <p:ph type="body" idx="1"/>
          </p:nvPr>
        </p:nvSpPr>
        <p:spPr>
          <a:xfrm>
            <a:off x="554038" y="1274763"/>
            <a:ext cx="8229600" cy="5102225"/>
          </a:xfrm>
        </p:spPr>
        <p:txBody>
          <a:bodyPr/>
          <a:lstStyle/>
          <a:p>
            <a:pPr eaLnBrk="1" hangingPunct="1">
              <a:defRPr/>
            </a:pPr>
            <a:r>
              <a:rPr lang="en-IE" sz="2800" dirty="0"/>
              <a:t>Crisis impacting on inequality via range of channels </a:t>
            </a:r>
            <a:r>
              <a:rPr lang="en-IE" sz="2800" dirty="0" smtClean="0"/>
              <a:t>– initially cushioned, but medium-term may look very different</a:t>
            </a:r>
          </a:p>
          <a:p>
            <a:pPr eaLnBrk="1" hangingPunct="1">
              <a:defRPr/>
            </a:pPr>
            <a:r>
              <a:rPr lang="en-IE" sz="2800" dirty="0" smtClean="0"/>
              <a:t>Impact </a:t>
            </a:r>
            <a:r>
              <a:rPr lang="en-IE" sz="2800" dirty="0"/>
              <a:t>of cuts in spending on health, education, social </a:t>
            </a:r>
            <a:r>
              <a:rPr lang="en-IE" sz="2800" dirty="0" smtClean="0"/>
              <a:t>services as fiscal correction implemented</a:t>
            </a:r>
            <a:endParaRPr lang="en-IE" sz="2800" dirty="0"/>
          </a:p>
          <a:p>
            <a:pPr eaLnBrk="1" hangingPunct="1">
              <a:defRPr/>
            </a:pPr>
            <a:r>
              <a:rPr lang="en-IE" sz="2800" dirty="0"/>
              <a:t>Impact on </a:t>
            </a:r>
            <a:r>
              <a:rPr lang="en-IE" sz="2800" dirty="0" smtClean="0"/>
              <a:t>wealth and debt, esp. property</a:t>
            </a:r>
            <a:endParaRPr lang="en-US" sz="2800" dirty="0"/>
          </a:p>
          <a:p>
            <a:pPr eaLnBrk="1" hangingPunct="1">
              <a:defRPr/>
            </a:pPr>
            <a:r>
              <a:rPr lang="en-IE" sz="2800" dirty="0" smtClean="0"/>
              <a:t>Unemployment – sharing the burden and minimising “scarring” key:</a:t>
            </a:r>
          </a:p>
          <a:p>
            <a:pPr lvl="1" eaLnBrk="1" hangingPunct="1">
              <a:defRPr/>
            </a:pPr>
            <a:r>
              <a:rPr lang="en-IE" sz="2400" dirty="0" smtClean="0"/>
              <a:t>social protection part of solution rather than problem</a:t>
            </a:r>
            <a:endParaRPr lang="en-IE" dirty="0" smtClean="0"/>
          </a:p>
          <a:p>
            <a:pPr eaLnBrk="1" hangingPunct="1">
              <a:defRPr/>
            </a:pPr>
            <a:r>
              <a:rPr lang="en-IE" sz="2800" dirty="0" smtClean="0"/>
              <a:t>Impact on life-chances of young cohort</a:t>
            </a:r>
          </a:p>
          <a:p>
            <a:pPr eaLnBrk="1" hangingPunct="1">
              <a:defRPr/>
            </a:pPr>
            <a:r>
              <a:rPr lang="en-IE" sz="2800" dirty="0" smtClean="0"/>
              <a:t>Prospects for top pay/incomes</a:t>
            </a:r>
          </a:p>
          <a:p>
            <a:pPr marL="0" indent="0" eaLnBrk="1" hangingPunct="1">
              <a:buFont typeface="Wingdings" pitchFamily="2" charset="2"/>
              <a:buNone/>
              <a:defRPr/>
            </a:pPr>
            <a:endParaRPr lang="en-GB" sz="2800" dirty="0" smtClean="0"/>
          </a:p>
        </p:txBody>
      </p:sp>
    </p:spTree>
    <p:extLst>
      <p:ext uri="{BB962C8B-B14F-4D97-AF65-F5344CB8AC3E}">
        <p14:creationId xmlns:p14="http://schemas.microsoft.com/office/powerpoint/2010/main" val="911705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defRPr/>
            </a:pPr>
            <a:fld id="{A22955DA-2000-4DC6-A9C5-A3EBF803A94F}" type="slidenum">
              <a:rPr lang="en-GB" sz="1400">
                <a:solidFill>
                  <a:srgbClr val="FFFFFF"/>
                </a:solidFill>
                <a:effectLst>
                  <a:outerShdw blurRad="38100" dist="38100" dir="2700000" algn="tl">
                    <a:srgbClr val="000000"/>
                  </a:outerShdw>
                </a:effectLst>
              </a:rPr>
              <a:pPr algn="ctr">
                <a:defRPr/>
              </a:pPr>
              <a:t>19</a:t>
            </a:fld>
            <a:endParaRPr lang="en-GB" sz="1400">
              <a:solidFill>
                <a:srgbClr val="FFFFFF"/>
              </a:solidFill>
              <a:effectLst>
                <a:outerShdw blurRad="38100" dist="38100" dir="2700000" algn="tl">
                  <a:srgbClr val="000000"/>
                </a:outerShdw>
              </a:effectLst>
            </a:endParaRPr>
          </a:p>
        </p:txBody>
      </p:sp>
      <p:sp>
        <p:nvSpPr>
          <p:cNvPr id="130050" name="Rectangle 2"/>
          <p:cNvSpPr>
            <a:spLocks noGrp="1" noRot="1" noChangeArrowheads="1"/>
          </p:cNvSpPr>
          <p:nvPr>
            <p:ph type="title" idx="4294967295"/>
          </p:nvPr>
        </p:nvSpPr>
        <p:spPr>
          <a:xfrm>
            <a:off x="457200" y="277813"/>
            <a:ext cx="8229600" cy="1022350"/>
          </a:xfrm>
        </p:spPr>
        <p:txBody>
          <a:bodyPr/>
          <a:lstStyle/>
          <a:p>
            <a:pPr>
              <a:defRPr/>
            </a:pPr>
            <a:r>
              <a:rPr lang="en-GB" dirty="0" smtClean="0"/>
              <a:t>Poverty Targets</a:t>
            </a:r>
            <a:endParaRPr lang="en-GB" dirty="0"/>
          </a:p>
        </p:txBody>
      </p:sp>
      <p:sp>
        <p:nvSpPr>
          <p:cNvPr id="130051" name="Rectangle 3"/>
          <p:cNvSpPr>
            <a:spLocks noGrp="1" noChangeArrowheads="1"/>
          </p:cNvSpPr>
          <p:nvPr>
            <p:ph type="body" idx="4294967295"/>
          </p:nvPr>
        </p:nvSpPr>
        <p:spPr>
          <a:xfrm>
            <a:off x="457200" y="1492250"/>
            <a:ext cx="8229600" cy="5229225"/>
          </a:xfrm>
        </p:spPr>
        <p:txBody>
          <a:bodyPr/>
          <a:lstStyle/>
          <a:p>
            <a:pPr eaLnBrk="1" hangingPunct="1">
              <a:defRPr/>
            </a:pPr>
            <a:r>
              <a:rPr lang="en-IE" sz="2800" dirty="0" smtClean="0"/>
              <a:t>Adoption of EU2020 poverty reduction target major step forward </a:t>
            </a:r>
            <a:endParaRPr lang="en-IE" sz="2800" dirty="0"/>
          </a:p>
          <a:p>
            <a:pPr eaLnBrk="1" hangingPunct="1">
              <a:defRPr/>
            </a:pPr>
            <a:r>
              <a:rPr lang="en-IE" sz="2800" dirty="0" smtClean="0"/>
              <a:t>But key risk: ‘easier to address’ groups targeted</a:t>
            </a:r>
          </a:p>
          <a:p>
            <a:pPr lvl="1" eaLnBrk="1" hangingPunct="1">
              <a:defRPr/>
            </a:pPr>
            <a:r>
              <a:rPr lang="en-IE" sz="2400" dirty="0"/>
              <a:t>a</a:t>
            </a:r>
            <a:r>
              <a:rPr lang="en-IE" sz="2400" dirty="0" smtClean="0"/>
              <a:t>ccentuated by way target population defined</a:t>
            </a:r>
          </a:p>
          <a:p>
            <a:pPr eaLnBrk="1" hangingPunct="1">
              <a:defRPr/>
            </a:pPr>
            <a:r>
              <a:rPr lang="en-IE" sz="2800" dirty="0" smtClean="0"/>
              <a:t>EU and national perspectives/targets not coherent</a:t>
            </a:r>
          </a:p>
          <a:p>
            <a:pPr eaLnBrk="1" hangingPunct="1">
              <a:defRPr/>
            </a:pPr>
            <a:r>
              <a:rPr lang="en-IE" sz="2800" dirty="0" smtClean="0"/>
              <a:t>Challenge of incorporating </a:t>
            </a:r>
            <a:r>
              <a:rPr lang="en-IE" sz="2800" dirty="0"/>
              <a:t>benefits from state provision or </a:t>
            </a:r>
            <a:r>
              <a:rPr lang="en-IE" sz="2800" dirty="0" smtClean="0"/>
              <a:t>financing of services - access </a:t>
            </a:r>
            <a:r>
              <a:rPr lang="en-IE" sz="2800" dirty="0"/>
              <a:t>to education, healthcare, </a:t>
            </a:r>
            <a:r>
              <a:rPr lang="en-IE" sz="2800" dirty="0" smtClean="0"/>
              <a:t>transport – and dynamics of unemployment and poverty</a:t>
            </a:r>
          </a:p>
          <a:p>
            <a:pPr eaLnBrk="1" hangingPunct="1">
              <a:defRPr/>
            </a:pPr>
            <a:r>
              <a:rPr lang="en-IE" sz="2800" dirty="0" smtClean="0"/>
              <a:t>Housing?</a:t>
            </a:r>
            <a:endParaRPr lang="en-IE" sz="2800" dirty="0"/>
          </a:p>
          <a:p>
            <a:pPr eaLnBrk="1" hangingPunct="1">
              <a:defRPr/>
            </a:pPr>
            <a:endParaRPr lang="en-IE" sz="2800" dirty="0" smtClean="0"/>
          </a:p>
        </p:txBody>
      </p:sp>
    </p:spTree>
    <p:extLst>
      <p:ext uri="{BB962C8B-B14F-4D97-AF65-F5344CB8AC3E}">
        <p14:creationId xmlns:p14="http://schemas.microsoft.com/office/powerpoint/2010/main" val="213807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jdelijke aanduiding voor inhoud 8"/>
          <p:cNvSpPr>
            <a:spLocks noGrp="1"/>
          </p:cNvSpPr>
          <p:nvPr>
            <p:ph idx="4294967295"/>
          </p:nvPr>
        </p:nvSpPr>
        <p:spPr/>
        <p:txBody>
          <a:bodyPr/>
          <a:lstStyle/>
          <a:p>
            <a:pPr algn="ctr" eaLnBrk="1" hangingPunct="1">
              <a:buFontTx/>
              <a:buNone/>
            </a:pPr>
            <a:endParaRPr lang="nl-BE" dirty="0" smtClean="0"/>
          </a:p>
          <a:p>
            <a:pPr algn="ctr" eaLnBrk="1" hangingPunct="1">
              <a:buFontTx/>
              <a:buNone/>
            </a:pPr>
            <a:endParaRPr lang="nl-BE" sz="4400" b="1" dirty="0" smtClean="0">
              <a:solidFill>
                <a:srgbClr val="A0EE00"/>
              </a:solidFill>
              <a:latin typeface="Calibri" pitchFamily="34" charset="0"/>
            </a:endParaRPr>
          </a:p>
          <a:p>
            <a:pPr algn="ctr" eaLnBrk="1" hangingPunct="1">
              <a:buFontTx/>
              <a:buNone/>
            </a:pPr>
            <a:r>
              <a:rPr lang="nl-BE" sz="4400" b="1" dirty="0" err="1" smtClean="0">
                <a:solidFill>
                  <a:srgbClr val="3DB612"/>
                </a:solidFill>
                <a:latin typeface="Calibri" pitchFamily="34" charset="0"/>
              </a:rPr>
              <a:t>Welcome</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the 4th conference of </a:t>
            </a:r>
            <a:r>
              <a:rPr lang="nl-BE" sz="4400" b="1" dirty="0" err="1" smtClean="0">
                <a:solidFill>
                  <a:srgbClr val="3DB612"/>
                </a:solidFill>
                <a:latin typeface="Calibri" pitchFamily="34" charset="0"/>
              </a:rPr>
              <a:t>Alliances</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fight</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poverty</a:t>
            </a:r>
            <a:endParaRPr lang="nl-BE" sz="4400" b="1" dirty="0" smtClean="0">
              <a:solidFill>
                <a:srgbClr val="3DB612"/>
              </a:solidFill>
              <a:latin typeface="Calibri" pitchFamily="34" charset="0"/>
            </a:endParaRPr>
          </a:p>
          <a:p>
            <a:pPr algn="ctr" eaLnBrk="1" hangingPunct="1">
              <a:buFontTx/>
              <a:buNone/>
            </a:pPr>
            <a:endParaRPr lang="nl-BE" sz="4400" b="1" dirty="0" smtClean="0">
              <a:solidFill>
                <a:srgbClr val="A0EE00"/>
              </a:solidFill>
              <a:latin typeface="Calibri" pitchFamily="34" charset="0"/>
            </a:endParaRPr>
          </a:p>
        </p:txBody>
      </p:sp>
    </p:spTree>
  </p:cSld>
  <p:clrMapOvr>
    <a:masterClrMapping/>
  </p:clrMapOvr>
  <p:transition advTm="28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Poverty</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welfare</a:t>
            </a:r>
            <a:r>
              <a:rPr lang="fr-BE" b="1" dirty="0" smtClean="0">
                <a:latin typeface="Calibri" pitchFamily="34" charset="0"/>
                <a:cs typeface="Calibri" pitchFamily="34" charset="0"/>
              </a:rPr>
              <a:t>: </a:t>
            </a:r>
          </a:p>
          <a:p>
            <a:pPr marL="0" indent="0" algn="ctr">
              <a:buNone/>
            </a:pPr>
            <a:r>
              <a:rPr lang="fr-BE" b="1" dirty="0" err="1" smtClean="0">
                <a:latin typeface="Calibri" pitchFamily="34" charset="0"/>
                <a:cs typeface="Calibri" pitchFamily="34" charset="0"/>
              </a:rPr>
              <a:t>blind</a:t>
            </a:r>
            <a:r>
              <a:rPr lang="fr-BE" b="1" dirty="0" smtClean="0">
                <a:latin typeface="Calibri" pitchFamily="34" charset="0"/>
                <a:cs typeface="Calibri" pitchFamily="34" charset="0"/>
              </a:rPr>
              <a:t> spots in the </a:t>
            </a:r>
            <a:r>
              <a:rPr lang="fr-BE" b="1" dirty="0" err="1" smtClean="0">
                <a:latin typeface="Calibri" pitchFamily="34" charset="0"/>
                <a:cs typeface="Calibri" pitchFamily="34" charset="0"/>
              </a:rPr>
              <a:t>European</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policy</a:t>
            </a:r>
            <a:r>
              <a:rPr lang="fr-BE" b="1" dirty="0" smtClean="0">
                <a:latin typeface="Calibri" pitchFamily="34" charset="0"/>
                <a:cs typeface="Calibri" pitchFamily="34" charset="0"/>
              </a:rPr>
              <a:t>?</a:t>
            </a:r>
          </a:p>
          <a:p>
            <a:pPr marL="0" indent="0" algn="ctr">
              <a:buNone/>
            </a:pPr>
            <a:endParaRPr lang="fr-BE" b="1" dirty="0">
              <a:latin typeface="Calibri" pitchFamily="34" charset="0"/>
              <a:cs typeface="Calibri" pitchFamily="34" charset="0"/>
            </a:endParaRPr>
          </a:p>
          <a:p>
            <a:pPr marL="0" indent="0" algn="ctr">
              <a:buNone/>
            </a:pPr>
            <a:r>
              <a:rPr lang="fr-BE" sz="3600" b="1" dirty="0">
                <a:solidFill>
                  <a:srgbClr val="3DB612"/>
                </a:solidFill>
                <a:latin typeface="Calibri" pitchFamily="34" charset="0"/>
              </a:rPr>
              <a:t>Ramon </a:t>
            </a:r>
            <a:r>
              <a:rPr lang="fr-BE" sz="3600" b="1" dirty="0" err="1">
                <a:solidFill>
                  <a:srgbClr val="3DB612"/>
                </a:solidFill>
                <a:latin typeface="Calibri" pitchFamily="34" charset="0"/>
              </a:rPr>
              <a:t>Pena</a:t>
            </a:r>
            <a:r>
              <a:rPr lang="fr-BE" sz="3600" b="1" dirty="0">
                <a:solidFill>
                  <a:srgbClr val="3DB612"/>
                </a:solidFill>
                <a:latin typeface="Calibri" pitchFamily="34" charset="0"/>
              </a:rPr>
              <a:t> Casas</a:t>
            </a:r>
          </a:p>
          <a:p>
            <a:pPr marL="0" indent="0" algn="ctr">
              <a:buNone/>
            </a:pPr>
            <a:r>
              <a:rPr lang="fr-BE" dirty="0" err="1" smtClean="0">
                <a:latin typeface="Calibri" pitchFamily="34" charset="0"/>
                <a:cs typeface="Calibri" pitchFamily="34" charset="0"/>
              </a:rPr>
              <a:t>European</a:t>
            </a:r>
            <a:r>
              <a:rPr lang="fr-BE" dirty="0" smtClean="0">
                <a:latin typeface="Calibri" pitchFamily="34" charset="0"/>
                <a:cs typeface="Calibri" pitchFamily="34" charset="0"/>
              </a:rPr>
              <a:t> Social </a:t>
            </a:r>
            <a:r>
              <a:rPr lang="fr-BE" dirty="0" err="1" smtClean="0">
                <a:latin typeface="Calibri" pitchFamily="34" charset="0"/>
                <a:cs typeface="Calibri" pitchFamily="34" charset="0"/>
              </a:rPr>
              <a:t>Observatory</a:t>
            </a:r>
            <a:endParaRPr lang="fr-BE" dirty="0" smtClean="0">
              <a:latin typeface="Calibri" pitchFamily="34" charset="0"/>
              <a:cs typeface="Calibri" pitchFamily="34" charset="0"/>
            </a:endParaRPr>
          </a:p>
          <a:p>
            <a:pPr marL="0" indent="0" algn="ctr">
              <a:buNone/>
            </a:pPr>
            <a:r>
              <a:rPr lang="fr-BE" dirty="0" smtClean="0">
                <a:latin typeface="Calibri" pitchFamily="34" charset="0"/>
                <a:cs typeface="Calibri" pitchFamily="34" charset="0"/>
              </a:rPr>
              <a:t>Brussels</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211629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23850" y="549275"/>
            <a:ext cx="8424863" cy="2592388"/>
          </a:xfrm>
        </p:spPr>
        <p:txBody>
          <a:bodyPr/>
          <a:lstStyle/>
          <a:p>
            <a:pPr eaLnBrk="1" hangingPunct="1"/>
            <a:r>
              <a:rPr lang="fr-FR" sz="4000" i="1" smtClean="0">
                <a:solidFill>
                  <a:srgbClr val="0066FF"/>
                </a:solidFill>
                <a:effectLst>
                  <a:outerShdw blurRad="38100" dist="38100" dir="2700000" algn="tl">
                    <a:srgbClr val="C0C0C0"/>
                  </a:outerShdw>
                </a:effectLst>
                <a:latin typeface="Arial Rounded MT Bold" pitchFamily="34" charset="0"/>
              </a:rPr>
              <a:t>Gouvernance économique, Europe 2020 et lutte contre la pauvreté et l’exclusion sociale : l’homéopathie est-elle une solution efficace?</a:t>
            </a:r>
          </a:p>
        </p:txBody>
      </p:sp>
      <p:sp>
        <p:nvSpPr>
          <p:cNvPr id="2052" name="Rectangle 4"/>
          <p:cNvSpPr>
            <a:spLocks noChangeArrowheads="1"/>
          </p:cNvSpPr>
          <p:nvPr/>
        </p:nvSpPr>
        <p:spPr bwMode="auto">
          <a:xfrm>
            <a:off x="395288" y="4005263"/>
            <a:ext cx="79930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2400" i="1" smtClean="0">
                <a:solidFill>
                  <a:srgbClr val="000000"/>
                </a:solidFill>
                <a:effectLst>
                  <a:outerShdw blurRad="38100" dist="38100" dir="2700000" algn="tl">
                    <a:srgbClr val="C0C0C0"/>
                  </a:outerShdw>
                </a:effectLst>
                <a:cs typeface="+mn-cs"/>
              </a:rPr>
              <a:t>Ramón Peña-Casas</a:t>
            </a:r>
            <a:r>
              <a:rPr lang="fr-FR" sz="2400" smtClean="0">
                <a:solidFill>
                  <a:srgbClr val="000000"/>
                </a:solidFill>
                <a:effectLst>
                  <a:outerShdw blurRad="38100" dist="38100" dir="2700000" algn="tl">
                    <a:srgbClr val="C0C0C0"/>
                  </a:outerShdw>
                </a:effectLst>
                <a:cs typeface="+mn-cs"/>
              </a:rPr>
              <a:t/>
            </a:r>
            <a:br>
              <a:rPr lang="fr-FR" sz="2400" smtClean="0">
                <a:solidFill>
                  <a:srgbClr val="000000"/>
                </a:solidFill>
                <a:effectLst>
                  <a:outerShdw blurRad="38100" dist="38100" dir="2700000" algn="tl">
                    <a:srgbClr val="C0C0C0"/>
                  </a:outerShdw>
                </a:effectLst>
                <a:cs typeface="+mn-cs"/>
              </a:rPr>
            </a:br>
            <a:r>
              <a:rPr lang="fr-FR" sz="2400" smtClean="0">
                <a:solidFill>
                  <a:srgbClr val="000000"/>
                </a:solidFill>
                <a:effectLst>
                  <a:outerShdw blurRad="38100" dist="38100" dir="2700000" algn="tl">
                    <a:srgbClr val="C0C0C0"/>
                  </a:outerShdw>
                </a:effectLst>
                <a:cs typeface="+mn-cs"/>
              </a:rPr>
              <a:t>Observatoire social européen (OSE)</a:t>
            </a:r>
            <a:br>
              <a:rPr lang="fr-FR" sz="2400" smtClean="0">
                <a:solidFill>
                  <a:srgbClr val="000000"/>
                </a:solidFill>
                <a:effectLst>
                  <a:outerShdw blurRad="38100" dist="38100" dir="2700000" algn="tl">
                    <a:srgbClr val="C0C0C0"/>
                  </a:outerShdw>
                </a:effectLst>
                <a:cs typeface="+mn-cs"/>
              </a:rPr>
            </a:br>
            <a:endParaRPr lang="fr-FR" sz="2400" smtClean="0">
              <a:solidFill>
                <a:srgbClr val="000000"/>
              </a:solidFill>
              <a:effectLst>
                <a:outerShdw blurRad="38100" dist="38100" dir="2700000" algn="tl">
                  <a:srgbClr val="C0C0C0"/>
                </a:outerShdw>
              </a:effectLst>
              <a:cs typeface="+mn-cs"/>
            </a:endParaRPr>
          </a:p>
          <a:p>
            <a:pPr eaLnBrk="0" hangingPunct="0"/>
            <a:endParaRPr lang="fr-FR" sz="2400" smtClean="0">
              <a:solidFill>
                <a:srgbClr val="000000"/>
              </a:solidFill>
              <a:effectLst>
                <a:outerShdw blurRad="38100" dist="38100" dir="2700000" algn="tl">
                  <a:srgbClr val="C0C0C0"/>
                </a:outerShdw>
              </a:effectLst>
              <a:cs typeface="+mn-cs"/>
            </a:endParaRPr>
          </a:p>
        </p:txBody>
      </p:sp>
      <p:sp>
        <p:nvSpPr>
          <p:cNvPr id="2053" name="Text Box 5"/>
          <p:cNvSpPr txBox="1">
            <a:spLocks noChangeArrowheads="1"/>
          </p:cNvSpPr>
          <p:nvPr/>
        </p:nvSpPr>
        <p:spPr bwMode="auto">
          <a:xfrm>
            <a:off x="827088" y="5300663"/>
            <a:ext cx="741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2000" i="1" smtClean="0">
                <a:solidFill>
                  <a:srgbClr val="000000"/>
                </a:solidFill>
                <a:effectLst>
                  <a:outerShdw blurRad="38100" dist="38100" dir="2700000" algn="tl">
                    <a:srgbClr val="C0C0C0"/>
                  </a:outerShdw>
                </a:effectLst>
                <a:cs typeface="+mn-cs"/>
              </a:rPr>
              <a:t>Working seminar “ALLIANCES TO FIGHT POVERTY”</a:t>
            </a:r>
            <a:r>
              <a:rPr lang="fr-FR" sz="2000" smtClean="0">
                <a:solidFill>
                  <a:srgbClr val="000000"/>
                </a:solidFill>
                <a:cs typeface="+mn-cs"/>
              </a:rPr>
              <a:t> </a:t>
            </a:r>
            <a:endParaRPr lang="fr-FR" sz="2000" smtClean="0">
              <a:solidFill>
                <a:srgbClr val="000000"/>
              </a:solidFill>
              <a:effectLst>
                <a:outerShdw blurRad="38100" dist="38100" dir="2700000" algn="tl">
                  <a:srgbClr val="C0C0C0"/>
                </a:outerShdw>
              </a:effectLst>
              <a:cs typeface="+mn-cs"/>
            </a:endParaRPr>
          </a:p>
          <a:p>
            <a:pPr algn="ctr" eaLnBrk="0" hangingPunct="0"/>
            <a:r>
              <a:rPr lang="fr-FR" sz="2000" smtClean="0">
                <a:solidFill>
                  <a:srgbClr val="000000"/>
                </a:solidFill>
                <a:effectLst>
                  <a:outerShdw blurRad="38100" dist="38100" dir="2700000" algn="tl">
                    <a:srgbClr val="C0C0C0"/>
                  </a:outerShdw>
                </a:effectLst>
                <a:cs typeface="+mn-cs"/>
              </a:rPr>
              <a:t>DUBLIN - </a:t>
            </a:r>
            <a:r>
              <a:rPr lang="fr-FR" sz="2000" i="1" smtClean="0">
                <a:solidFill>
                  <a:srgbClr val="000000"/>
                </a:solidFill>
                <a:effectLst>
                  <a:outerShdw blurRad="38100" dist="38100" dir="2700000" algn="tl">
                    <a:srgbClr val="C0C0C0"/>
                  </a:outerShdw>
                </a:effectLst>
                <a:cs typeface="+mn-cs"/>
              </a:rPr>
              <a:t>10 et 11 Mai 2012</a:t>
            </a:r>
            <a:endParaRPr lang="fr-FR" sz="2000" smtClean="0">
              <a:solidFill>
                <a:srgbClr val="000000"/>
              </a:solidFill>
              <a:cs typeface="+mn-cs"/>
            </a:endParaRPr>
          </a:p>
          <a:p>
            <a:pPr eaLnBrk="0" hangingPunct="0"/>
            <a:endParaRPr lang="fr-BE" sz="2000" smtClean="0">
              <a:solidFill>
                <a:srgbClr val="000000"/>
              </a:solidFill>
              <a:cs typeface="+mn-cs"/>
            </a:endParaRPr>
          </a:p>
        </p:txBody>
      </p:sp>
    </p:spTree>
    <p:extLst>
      <p:ext uri="{BB962C8B-B14F-4D97-AF65-F5344CB8AC3E}">
        <p14:creationId xmlns:p14="http://schemas.microsoft.com/office/powerpoint/2010/main" val="3050445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9750" y="0"/>
            <a:ext cx="7772400" cy="836613"/>
          </a:xfrm>
        </p:spPr>
        <p:txBody>
          <a:bodyPr/>
          <a:lstStyle/>
          <a:p>
            <a:r>
              <a:rPr lang="fr-BE" smtClean="0">
                <a:solidFill>
                  <a:srgbClr val="0066FF"/>
                </a:solidFill>
                <a:effectLst>
                  <a:outerShdw blurRad="38100" dist="38100" dir="2700000" algn="tl">
                    <a:srgbClr val="C0C0C0"/>
                  </a:outerShdw>
                </a:effectLst>
              </a:rPr>
              <a:t>Bref historique</a:t>
            </a:r>
          </a:p>
        </p:txBody>
      </p:sp>
      <p:sp>
        <p:nvSpPr>
          <p:cNvPr id="66563" name="Rectangle 3"/>
          <p:cNvSpPr>
            <a:spLocks noGrp="1" noChangeArrowheads="1"/>
          </p:cNvSpPr>
          <p:nvPr>
            <p:ph type="body" idx="1"/>
          </p:nvPr>
        </p:nvSpPr>
        <p:spPr>
          <a:xfrm>
            <a:off x="0" y="908050"/>
            <a:ext cx="9144000" cy="4968875"/>
          </a:xfrm>
        </p:spPr>
        <p:txBody>
          <a:bodyPr/>
          <a:lstStyle/>
          <a:p>
            <a:pPr>
              <a:lnSpc>
                <a:spcPct val="80000"/>
              </a:lnSpc>
            </a:pPr>
            <a:endParaRPr lang="fr-BE" sz="2400" smtClean="0"/>
          </a:p>
          <a:p>
            <a:pPr>
              <a:lnSpc>
                <a:spcPct val="80000"/>
              </a:lnSpc>
            </a:pPr>
            <a:r>
              <a:rPr lang="fr-BE" sz="2400" smtClean="0"/>
              <a:t>De Lisbonne à Europe 2020</a:t>
            </a:r>
          </a:p>
          <a:p>
            <a:pPr lvl="1">
              <a:lnSpc>
                <a:spcPct val="80000"/>
              </a:lnSpc>
            </a:pPr>
            <a:r>
              <a:rPr lang="fr-BE" sz="2000" smtClean="0"/>
              <a:t>MOC PES / MOC sociale intégrée 2005 / MOC 2010???</a:t>
            </a:r>
          </a:p>
          <a:p>
            <a:pPr lvl="2">
              <a:lnSpc>
                <a:spcPct val="80000"/>
              </a:lnSpc>
            </a:pPr>
            <a:r>
              <a:rPr lang="fr-BE" sz="1800" smtClean="0"/>
              <a:t>Objectifs communs / indicateurs communs / PAN / revue pairs</a:t>
            </a:r>
          </a:p>
          <a:p>
            <a:pPr lvl="2">
              <a:lnSpc>
                <a:spcPct val="80000"/>
              </a:lnSpc>
            </a:pPr>
            <a:r>
              <a:rPr lang="fr-BE" sz="1800" smtClean="0"/>
              <a:t>Processus faible mais consensus relatif</a:t>
            </a:r>
          </a:p>
          <a:p>
            <a:pPr>
              <a:lnSpc>
                <a:spcPct val="80000"/>
              </a:lnSpc>
            </a:pPr>
            <a:r>
              <a:rPr lang="fr-BE" sz="2400" smtClean="0"/>
              <a:t>Nouveau cadre gouvernance économique </a:t>
            </a:r>
          </a:p>
          <a:p>
            <a:pPr lvl="1">
              <a:lnSpc>
                <a:spcPct val="80000"/>
              </a:lnSpc>
            </a:pPr>
            <a:r>
              <a:rPr lang="fr-BE" sz="2000" smtClean="0"/>
              <a:t>Europe 2020 = réformes structurelles seulement</a:t>
            </a:r>
          </a:p>
          <a:p>
            <a:pPr>
              <a:lnSpc>
                <a:spcPct val="80000"/>
              </a:lnSpc>
            </a:pPr>
            <a:r>
              <a:rPr lang="fr-BE" sz="2400" smtClean="0"/>
              <a:t>Nouveautés d’Europe 2020 sur PES – (fausses) bonnes idées</a:t>
            </a:r>
          </a:p>
          <a:p>
            <a:pPr lvl="1">
              <a:lnSpc>
                <a:spcPct val="80000"/>
              </a:lnSpc>
            </a:pPr>
            <a:r>
              <a:rPr lang="fr-BE" sz="2000" smtClean="0"/>
              <a:t>« croissance inclusive » : pauvreté comme frein à la croissance</a:t>
            </a:r>
          </a:p>
          <a:p>
            <a:pPr lvl="1">
              <a:lnSpc>
                <a:spcPct val="80000"/>
              </a:lnSpc>
            </a:pPr>
            <a:r>
              <a:rPr lang="fr-BE" sz="2000" smtClean="0"/>
              <a:t> ligne directrice intégrée 10</a:t>
            </a:r>
          </a:p>
          <a:p>
            <a:pPr lvl="1">
              <a:lnSpc>
                <a:spcPct val="80000"/>
              </a:lnSpc>
            </a:pPr>
            <a:r>
              <a:rPr lang="fr-BE" sz="2000" smtClean="0"/>
              <a:t> objectif quantifié européen</a:t>
            </a:r>
          </a:p>
          <a:p>
            <a:pPr lvl="1">
              <a:lnSpc>
                <a:spcPct val="80000"/>
              </a:lnSpc>
            </a:pPr>
            <a:r>
              <a:rPr lang="fr-BE" sz="2000" smtClean="0"/>
              <a:t> plate-forme européenne de lutte contre pauvreté et l’exclusion sociale (initiative-phare)</a:t>
            </a:r>
          </a:p>
          <a:p>
            <a:pPr>
              <a:lnSpc>
                <a:spcPct val="80000"/>
              </a:lnSpc>
            </a:pPr>
            <a:r>
              <a:rPr lang="fr-BE" sz="2400" smtClean="0"/>
              <a:t>Dilution progressive de lutte PES dans Europe 2020 puis gouvernance économique</a:t>
            </a:r>
          </a:p>
          <a:p>
            <a:pPr>
              <a:lnSpc>
                <a:spcPct val="80000"/>
              </a:lnSpc>
            </a:pPr>
            <a:endParaRPr lang="fr-BE" sz="2400" smtClean="0"/>
          </a:p>
          <a:p>
            <a:pPr>
              <a:lnSpc>
                <a:spcPct val="80000"/>
              </a:lnSpc>
            </a:pPr>
            <a:endParaRPr lang="fr-BE" sz="2400" smtClean="0"/>
          </a:p>
          <a:p>
            <a:pPr>
              <a:lnSpc>
                <a:spcPct val="80000"/>
              </a:lnSpc>
            </a:pPr>
            <a:endParaRPr lang="fr-BE" sz="2400" smtClean="0"/>
          </a:p>
        </p:txBody>
      </p:sp>
      <p:sp>
        <p:nvSpPr>
          <p:cNvPr id="66564" name="Line 4"/>
          <p:cNvSpPr>
            <a:spLocks noChangeShapeType="1"/>
          </p:cNvSpPr>
          <p:nvPr/>
        </p:nvSpPr>
        <p:spPr bwMode="auto">
          <a:xfrm>
            <a:off x="284321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fr-BE" sz="2400" smtClean="0">
              <a:solidFill>
                <a:srgbClr val="000000"/>
              </a:solidFill>
              <a:cs typeface="+mn-cs"/>
            </a:endParaRPr>
          </a:p>
        </p:txBody>
      </p:sp>
    </p:spTree>
    <p:extLst>
      <p:ext uri="{BB962C8B-B14F-4D97-AF65-F5344CB8AC3E}">
        <p14:creationId xmlns:p14="http://schemas.microsoft.com/office/powerpoint/2010/main" val="218841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fr-BE" smtClean="0"/>
          </a:p>
        </p:txBody>
      </p:sp>
      <p:sp>
        <p:nvSpPr>
          <p:cNvPr id="68611" name="Rectangle 3"/>
          <p:cNvSpPr>
            <a:spLocks noGrp="1" noChangeArrowheads="1"/>
          </p:cNvSpPr>
          <p:nvPr>
            <p:ph type="body" idx="1"/>
          </p:nvPr>
        </p:nvSpPr>
        <p:spPr/>
        <p:txBody>
          <a:bodyPr/>
          <a:lstStyle/>
          <a:p>
            <a:endParaRPr lang="fr-BE" smtClean="0"/>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682038" cy="592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Rectangle 5"/>
          <p:cNvSpPr>
            <a:spLocks noChangeArrowheads="1"/>
          </p:cNvSpPr>
          <p:nvPr/>
        </p:nvSpPr>
        <p:spPr bwMode="auto">
          <a:xfrm>
            <a:off x="539750" y="404813"/>
            <a:ext cx="863600"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BE" sz="2400" smtClean="0">
              <a:solidFill>
                <a:srgbClr val="000000"/>
              </a:solidFill>
              <a:cs typeface="+mn-cs"/>
            </a:endParaRPr>
          </a:p>
        </p:txBody>
      </p:sp>
      <p:sp>
        <p:nvSpPr>
          <p:cNvPr id="68615" name="Text Box 7"/>
          <p:cNvSpPr txBox="1">
            <a:spLocks noChangeArrowheads="1"/>
          </p:cNvSpPr>
          <p:nvPr/>
        </p:nvSpPr>
        <p:spPr bwMode="auto">
          <a:xfrm>
            <a:off x="1187450" y="4941888"/>
            <a:ext cx="863600" cy="6492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BE" sz="1200" b="1" smtClean="0">
                <a:solidFill>
                  <a:srgbClr val="FF0000"/>
                </a:solidFill>
                <a:cs typeface="+mn-cs"/>
              </a:rPr>
              <a:t>National Social Reports</a:t>
            </a:r>
          </a:p>
        </p:txBody>
      </p:sp>
      <p:sp>
        <p:nvSpPr>
          <p:cNvPr id="68616" name="Text Box 8"/>
          <p:cNvSpPr txBox="1">
            <a:spLocks noChangeArrowheads="1"/>
          </p:cNvSpPr>
          <p:nvPr/>
        </p:nvSpPr>
        <p:spPr bwMode="auto">
          <a:xfrm>
            <a:off x="4356100" y="2420938"/>
            <a:ext cx="50482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BE" sz="1200" b="1" smtClean="0">
                <a:solidFill>
                  <a:srgbClr val="FF0000"/>
                </a:solidFill>
                <a:cs typeface="+mn-cs"/>
              </a:rPr>
              <a:t>GL 10</a:t>
            </a:r>
          </a:p>
        </p:txBody>
      </p:sp>
      <p:sp>
        <p:nvSpPr>
          <p:cNvPr id="68617" name="Text Box 9"/>
          <p:cNvSpPr txBox="1">
            <a:spLocks noChangeArrowheads="1"/>
          </p:cNvSpPr>
          <p:nvPr/>
        </p:nvSpPr>
        <p:spPr bwMode="auto">
          <a:xfrm>
            <a:off x="4859338" y="2420938"/>
            <a:ext cx="649287"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BE" sz="1200" b="1" smtClean="0">
                <a:solidFill>
                  <a:srgbClr val="FF0000"/>
                </a:solidFill>
                <a:cs typeface="+mn-cs"/>
              </a:rPr>
              <a:t>EU target</a:t>
            </a:r>
          </a:p>
        </p:txBody>
      </p:sp>
    </p:spTree>
    <p:extLst>
      <p:ext uri="{BB962C8B-B14F-4D97-AF65-F5344CB8AC3E}">
        <p14:creationId xmlns:p14="http://schemas.microsoft.com/office/powerpoint/2010/main" val="1752949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fr-BE" smtClean="0"/>
          </a:p>
        </p:txBody>
      </p:sp>
      <p:sp>
        <p:nvSpPr>
          <p:cNvPr id="70659" name="Rectangle 3"/>
          <p:cNvSpPr>
            <a:spLocks noGrp="1" noChangeArrowheads="1"/>
          </p:cNvSpPr>
          <p:nvPr>
            <p:ph type="body" idx="1"/>
          </p:nvPr>
        </p:nvSpPr>
        <p:spPr/>
        <p:txBody>
          <a:bodyPr/>
          <a:lstStyle/>
          <a:p>
            <a:endParaRPr lang="fr-BE" smtClean="0"/>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4038" cy="723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Text Box 5"/>
          <p:cNvSpPr txBox="1">
            <a:spLocks noChangeArrowheads="1"/>
          </p:cNvSpPr>
          <p:nvPr/>
        </p:nvSpPr>
        <p:spPr bwMode="auto">
          <a:xfrm>
            <a:off x="4356100" y="2060575"/>
            <a:ext cx="1152525" cy="4667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fr-BE" sz="1200" b="1" smtClean="0">
                <a:solidFill>
                  <a:srgbClr val="FF0000"/>
                </a:solidFill>
                <a:cs typeface="+mn-cs"/>
              </a:rPr>
              <a:t>EU platform PSE</a:t>
            </a:r>
          </a:p>
        </p:txBody>
      </p:sp>
      <p:sp>
        <p:nvSpPr>
          <p:cNvPr id="70662" name="Line 6"/>
          <p:cNvSpPr>
            <a:spLocks noChangeShapeType="1"/>
          </p:cNvSpPr>
          <p:nvPr/>
        </p:nvSpPr>
        <p:spPr bwMode="auto">
          <a:xfrm>
            <a:off x="4787900" y="2565400"/>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fr-BE" sz="2400" smtClean="0">
              <a:solidFill>
                <a:srgbClr val="000000"/>
              </a:solidFill>
              <a:cs typeface="+mn-cs"/>
            </a:endParaRPr>
          </a:p>
        </p:txBody>
      </p:sp>
    </p:spTree>
    <p:extLst>
      <p:ext uri="{BB962C8B-B14F-4D97-AF65-F5344CB8AC3E}">
        <p14:creationId xmlns:p14="http://schemas.microsoft.com/office/powerpoint/2010/main" val="2330310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4213" y="0"/>
            <a:ext cx="7772400" cy="755650"/>
          </a:xfrm>
        </p:spPr>
        <p:txBody>
          <a:bodyPr/>
          <a:lstStyle/>
          <a:p>
            <a:r>
              <a:rPr lang="fr-BE" sz="2800" smtClean="0">
                <a:solidFill>
                  <a:srgbClr val="0066FF"/>
                </a:solidFill>
                <a:effectLst>
                  <a:outerShdw blurRad="38100" dist="38100" dir="2700000" algn="tl">
                    <a:srgbClr val="C0C0C0"/>
                  </a:outerShdw>
                </a:effectLst>
              </a:rPr>
              <a:t>1</a:t>
            </a:r>
            <a:r>
              <a:rPr lang="fr-BE" sz="2800" baseline="30000" smtClean="0">
                <a:solidFill>
                  <a:srgbClr val="0066FF"/>
                </a:solidFill>
                <a:effectLst>
                  <a:outerShdw blurRad="38100" dist="38100" dir="2700000" algn="tl">
                    <a:srgbClr val="C0C0C0"/>
                  </a:outerShdw>
                </a:effectLst>
              </a:rPr>
              <a:t>ère</a:t>
            </a:r>
            <a:r>
              <a:rPr lang="fr-BE" sz="2800" smtClean="0">
                <a:solidFill>
                  <a:srgbClr val="0066FF"/>
                </a:solidFill>
                <a:effectLst>
                  <a:outerShdw blurRad="38100" dist="38100" dir="2700000" algn="tl">
                    <a:srgbClr val="C0C0C0"/>
                  </a:outerShdw>
                </a:effectLst>
              </a:rPr>
              <a:t> fausse bonne idée : LD 10</a:t>
            </a:r>
          </a:p>
        </p:txBody>
      </p:sp>
      <p:sp>
        <p:nvSpPr>
          <p:cNvPr id="72707" name="Rectangle 3"/>
          <p:cNvSpPr>
            <a:spLocks noGrp="1" noChangeArrowheads="1"/>
          </p:cNvSpPr>
          <p:nvPr>
            <p:ph type="body" idx="1"/>
          </p:nvPr>
        </p:nvSpPr>
        <p:spPr>
          <a:xfrm>
            <a:off x="179388" y="692150"/>
            <a:ext cx="8569325" cy="5113338"/>
          </a:xfrm>
        </p:spPr>
        <p:txBody>
          <a:bodyPr/>
          <a:lstStyle/>
          <a:p>
            <a:pPr>
              <a:lnSpc>
                <a:spcPct val="80000"/>
              </a:lnSpc>
            </a:pPr>
            <a:r>
              <a:rPr lang="fr-BE" sz="2800" smtClean="0"/>
              <a:t>Perçu comme une avancée à l’époque</a:t>
            </a:r>
          </a:p>
          <a:p>
            <a:pPr lvl="1">
              <a:lnSpc>
                <a:spcPct val="80000"/>
              </a:lnSpc>
            </a:pPr>
            <a:r>
              <a:rPr lang="fr-BE" sz="2400" smtClean="0"/>
              <a:t>LD est un instrument plus fort intégrant mieux la lutte PES dans Stratégie</a:t>
            </a:r>
          </a:p>
          <a:p>
            <a:pPr lvl="2">
              <a:lnSpc>
                <a:spcPct val="80000"/>
              </a:lnSpc>
            </a:pPr>
            <a:r>
              <a:rPr lang="fr-BE" sz="2000" smtClean="0"/>
              <a:t>Monitoring, recommandations</a:t>
            </a:r>
          </a:p>
          <a:p>
            <a:pPr>
              <a:lnSpc>
                <a:spcPct val="80000"/>
              </a:lnSpc>
            </a:pPr>
            <a:r>
              <a:rPr lang="fr-BE" sz="2800" smtClean="0"/>
              <a:t>LD « fourre-tout » : inclut tant les diverses dimensions de pauvreté et exclusion sociale que dimensions transversales comme égalité genre ou non-discrimination</a:t>
            </a:r>
          </a:p>
          <a:p>
            <a:pPr>
              <a:lnSpc>
                <a:spcPct val="80000"/>
              </a:lnSpc>
            </a:pPr>
            <a:r>
              <a:rPr lang="fr-BE" sz="2800" smtClean="0"/>
              <a:t>Fortement axé sur emploi comme solution principale, et soutenabilité financière protection sociale</a:t>
            </a:r>
          </a:p>
          <a:p>
            <a:pPr>
              <a:lnSpc>
                <a:spcPct val="80000"/>
              </a:lnSpc>
            </a:pPr>
            <a:r>
              <a:rPr lang="fr-BE" sz="2800" smtClean="0"/>
              <a:t>Peu de Recommandations sur LD10 après évaluation des PNR par Commission</a:t>
            </a:r>
          </a:p>
          <a:p>
            <a:pPr>
              <a:lnSpc>
                <a:spcPct val="80000"/>
              </a:lnSpc>
            </a:pPr>
            <a:endParaRPr lang="fr-BE" sz="2800" smtClean="0"/>
          </a:p>
          <a:p>
            <a:pPr lvl="2">
              <a:lnSpc>
                <a:spcPct val="80000"/>
              </a:lnSpc>
            </a:pPr>
            <a:endParaRPr lang="fr-BE" sz="2000" smtClean="0"/>
          </a:p>
        </p:txBody>
      </p:sp>
    </p:spTree>
    <p:extLst>
      <p:ext uri="{BB962C8B-B14F-4D97-AF65-F5344CB8AC3E}">
        <p14:creationId xmlns:p14="http://schemas.microsoft.com/office/powerpoint/2010/main" val="4170094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4213" y="0"/>
            <a:ext cx="7772400" cy="620713"/>
          </a:xfrm>
        </p:spPr>
        <p:txBody>
          <a:bodyPr/>
          <a:lstStyle/>
          <a:p>
            <a:r>
              <a:rPr lang="fr-BE" sz="2800" smtClean="0">
                <a:solidFill>
                  <a:srgbClr val="0066FF"/>
                </a:solidFill>
                <a:effectLst>
                  <a:outerShdw blurRad="38100" dist="38100" dir="2700000" algn="tl">
                    <a:srgbClr val="C0C0C0"/>
                  </a:outerShdw>
                </a:effectLst>
              </a:rPr>
              <a:t>2</a:t>
            </a:r>
            <a:r>
              <a:rPr lang="fr-BE" sz="2800" baseline="30000" smtClean="0">
                <a:solidFill>
                  <a:srgbClr val="0066FF"/>
                </a:solidFill>
                <a:effectLst>
                  <a:outerShdw blurRad="38100" dist="38100" dir="2700000" algn="tl">
                    <a:srgbClr val="C0C0C0"/>
                  </a:outerShdw>
                </a:effectLst>
              </a:rPr>
              <a:t>ème</a:t>
            </a:r>
            <a:r>
              <a:rPr lang="fr-BE" sz="2800" smtClean="0">
                <a:solidFill>
                  <a:srgbClr val="0066FF"/>
                </a:solidFill>
                <a:effectLst>
                  <a:outerShdw blurRad="38100" dist="38100" dir="2700000" algn="tl">
                    <a:srgbClr val="C0C0C0"/>
                  </a:outerShdw>
                </a:effectLst>
              </a:rPr>
              <a:t> fausse bonne idée : objectif EU pauvreté</a:t>
            </a:r>
          </a:p>
        </p:txBody>
      </p:sp>
      <p:sp>
        <p:nvSpPr>
          <p:cNvPr id="74755" name="Rectangle 3"/>
          <p:cNvSpPr>
            <a:spLocks noGrp="1" noChangeArrowheads="1"/>
          </p:cNvSpPr>
          <p:nvPr>
            <p:ph type="body" idx="1"/>
          </p:nvPr>
        </p:nvSpPr>
        <p:spPr>
          <a:xfrm>
            <a:off x="179388" y="765175"/>
            <a:ext cx="8353425" cy="5113338"/>
          </a:xfrm>
        </p:spPr>
        <p:txBody>
          <a:bodyPr/>
          <a:lstStyle/>
          <a:p>
            <a:pPr>
              <a:lnSpc>
                <a:spcPct val="80000"/>
              </a:lnSpc>
            </a:pPr>
            <a:r>
              <a:rPr lang="fr-BE" sz="2400" u="sng" smtClean="0"/>
              <a:t>Indicateur composite</a:t>
            </a:r>
            <a:r>
              <a:rPr lang="fr-BE" sz="2400" smtClean="0"/>
              <a:t> : Personnes en situation de pauvreté </a:t>
            </a:r>
            <a:r>
              <a:rPr lang="fr-BE" sz="2400" u="sng" smtClean="0"/>
              <a:t>OU</a:t>
            </a:r>
            <a:r>
              <a:rPr lang="fr-BE" sz="2400" smtClean="0"/>
              <a:t> d’exclusion sociale  = membres d’un ménage pauvre du point de vue relatif </a:t>
            </a:r>
            <a:r>
              <a:rPr lang="fr-BE" sz="2400" u="sng" smtClean="0"/>
              <a:t>OU</a:t>
            </a:r>
            <a:r>
              <a:rPr lang="fr-BE" sz="2400" smtClean="0"/>
              <a:t> privation matérielle</a:t>
            </a:r>
            <a:r>
              <a:rPr lang="fr-BE" sz="2400" u="sng" smtClean="0"/>
              <a:t> OU</a:t>
            </a:r>
            <a:r>
              <a:rPr lang="fr-BE" sz="2400" smtClean="0"/>
              <a:t> dans ménage à faible intensité emploi</a:t>
            </a:r>
          </a:p>
          <a:p>
            <a:pPr>
              <a:lnSpc>
                <a:spcPct val="80000"/>
              </a:lnSpc>
            </a:pPr>
            <a:r>
              <a:rPr lang="fr-BE" sz="2400" smtClean="0"/>
              <a:t>115 M d’européens - Objectif EU : réduire ce nombre de 20% pour 2020</a:t>
            </a:r>
          </a:p>
          <a:p>
            <a:pPr>
              <a:lnSpc>
                <a:spcPct val="80000"/>
              </a:lnSpc>
            </a:pPr>
            <a:r>
              <a:rPr lang="fr-BE" sz="2400" smtClean="0"/>
              <a:t>Positif : 1 des 5 indicateurs clés de Europe 2020</a:t>
            </a:r>
          </a:p>
          <a:p>
            <a:pPr>
              <a:lnSpc>
                <a:spcPct val="80000"/>
              </a:lnSpc>
            </a:pPr>
            <a:r>
              <a:rPr lang="fr-BE" sz="2400" smtClean="0"/>
              <a:t>Mais problématique sur plans méthodologique et politique</a:t>
            </a:r>
          </a:p>
          <a:p>
            <a:pPr lvl="1">
              <a:lnSpc>
                <a:spcPct val="80000"/>
              </a:lnSpc>
            </a:pPr>
            <a:r>
              <a:rPr lang="fr-BE" sz="2400" smtClean="0"/>
              <a:t> méthodologiques :</a:t>
            </a:r>
          </a:p>
          <a:p>
            <a:pPr lvl="2">
              <a:lnSpc>
                <a:spcPct val="80000"/>
              </a:lnSpc>
            </a:pPr>
            <a:r>
              <a:rPr lang="fr-BE" smtClean="0"/>
              <a:t>(inclus pop. non pauvre dans cible (MFIE = 13,4 M); </a:t>
            </a:r>
          </a:p>
          <a:p>
            <a:pPr lvl="2">
              <a:lnSpc>
                <a:spcPct val="80000"/>
              </a:lnSpc>
            </a:pPr>
            <a:r>
              <a:rPr lang="fr-BE" smtClean="0"/>
              <a:t>MFIE est facteur et non situation pauvreté, </a:t>
            </a:r>
          </a:p>
          <a:p>
            <a:pPr lvl="2">
              <a:lnSpc>
                <a:spcPct val="80000"/>
              </a:lnSpc>
            </a:pPr>
            <a:r>
              <a:rPr lang="fr-BE" smtClean="0"/>
              <a:t>exclusion interaction entre indicateurs</a:t>
            </a:r>
          </a:p>
          <a:p>
            <a:pPr>
              <a:lnSpc>
                <a:spcPct val="80000"/>
              </a:lnSpc>
              <a:buFontTx/>
              <a:buNone/>
            </a:pPr>
            <a:endParaRPr lang="fr-BE" sz="2400" smtClean="0"/>
          </a:p>
          <a:p>
            <a:pPr>
              <a:lnSpc>
                <a:spcPct val="80000"/>
              </a:lnSpc>
              <a:buFontTx/>
              <a:buNone/>
            </a:pPr>
            <a:endParaRPr lang="fr-BE" sz="2400" smtClean="0"/>
          </a:p>
        </p:txBody>
      </p:sp>
    </p:spTree>
    <p:extLst>
      <p:ext uri="{BB962C8B-B14F-4D97-AF65-F5344CB8AC3E}">
        <p14:creationId xmlns:p14="http://schemas.microsoft.com/office/powerpoint/2010/main" val="1321116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250825" y="549275"/>
            <a:ext cx="8497888" cy="5111750"/>
          </a:xfrm>
        </p:spPr>
        <p:txBody>
          <a:bodyPr/>
          <a:lstStyle/>
          <a:p>
            <a:pPr lvl="1">
              <a:lnSpc>
                <a:spcPct val="80000"/>
              </a:lnSpc>
            </a:pPr>
            <a:r>
              <a:rPr lang="fr-BE" sz="2000" smtClean="0"/>
              <a:t>Politiques : </a:t>
            </a:r>
          </a:p>
          <a:p>
            <a:pPr lvl="2">
              <a:lnSpc>
                <a:spcPct val="80000"/>
              </a:lnSpc>
            </a:pPr>
            <a:r>
              <a:rPr lang="fr-BE" sz="2000" smtClean="0"/>
              <a:t>confusion rhétorique avec taux relatif (de quels pauvres parle-t-on?)</a:t>
            </a:r>
          </a:p>
          <a:p>
            <a:pPr lvl="2">
              <a:lnSpc>
                <a:spcPct val="80000"/>
              </a:lnSpc>
            </a:pPr>
            <a:r>
              <a:rPr lang="fr-BE" sz="2000" smtClean="0"/>
              <a:t>Pas de sous-objectifs EU sur les dimensions de l’indicateur composite</a:t>
            </a:r>
          </a:p>
          <a:p>
            <a:pPr lvl="2">
              <a:lnSpc>
                <a:spcPct val="80000"/>
              </a:lnSpc>
            </a:pPr>
            <a:r>
              <a:rPr lang="fr-BE" sz="2000" smtClean="0"/>
              <a:t>Indicateurs pas neutres politiquement : accent sur indicateurs influencés par croissance plutôt que redistribution</a:t>
            </a:r>
          </a:p>
          <a:p>
            <a:pPr lvl="2">
              <a:lnSpc>
                <a:spcPct val="80000"/>
              </a:lnSpc>
            </a:pPr>
            <a:r>
              <a:rPr lang="fr-BE" sz="2000" smtClean="0"/>
              <a:t>Etats membres libres de fixer eux-mêmes leurs cibles nationales</a:t>
            </a:r>
          </a:p>
          <a:p>
            <a:pPr lvl="3">
              <a:lnSpc>
                <a:spcPct val="80000"/>
              </a:lnSpc>
            </a:pPr>
            <a:r>
              <a:rPr lang="fr-BE" smtClean="0"/>
              <a:t>Désengagement de (certains) Etats membres de la lutte contre PSE : faible population + choix de pop. Différentes (UK, DE, DK, SE) – </a:t>
            </a:r>
          </a:p>
          <a:p>
            <a:pPr lvl="3">
              <a:lnSpc>
                <a:spcPct val="80000"/>
              </a:lnSpc>
            </a:pPr>
            <a:r>
              <a:rPr lang="fr-BE" smtClean="0"/>
              <a:t>seuls 17 pays ont utilisé indicateur EU pour objectif nationaux </a:t>
            </a:r>
          </a:p>
          <a:p>
            <a:pPr lvl="2">
              <a:lnSpc>
                <a:spcPct val="80000"/>
              </a:lnSpc>
            </a:pPr>
            <a:r>
              <a:rPr lang="fr-BE" smtClean="0"/>
              <a:t>Monitoring de l’indicateur EU virtuellement impossible !</a:t>
            </a:r>
          </a:p>
          <a:p>
            <a:pPr>
              <a:lnSpc>
                <a:spcPct val="80000"/>
              </a:lnSpc>
            </a:pPr>
            <a:endParaRPr lang="fr-BE" sz="2000" smtClean="0"/>
          </a:p>
        </p:txBody>
      </p:sp>
    </p:spTree>
    <p:extLst>
      <p:ext uri="{BB962C8B-B14F-4D97-AF65-F5344CB8AC3E}">
        <p14:creationId xmlns:p14="http://schemas.microsoft.com/office/powerpoint/2010/main" val="1567730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0" name="Object 4"/>
          <p:cNvGraphicFramePr>
            <a:graphicFrameLocks noChangeAspect="1"/>
          </p:cNvGraphicFramePr>
          <p:nvPr/>
        </p:nvGraphicFramePr>
        <p:xfrm>
          <a:off x="0" y="0"/>
          <a:ext cx="9144000" cy="5876925"/>
        </p:xfrm>
        <a:graphic>
          <a:graphicData uri="http://schemas.openxmlformats.org/presentationml/2006/ole">
            <mc:AlternateContent xmlns:mc="http://schemas.openxmlformats.org/markup-compatibility/2006">
              <mc:Choice xmlns:v="urn:schemas-microsoft-com:vml" Requires="v">
                <p:oleObj spid="_x0000_s3076" name="Graphique" r:id="rId4" imgW="9240120" imgH="5748480" progId="Excel.Chart.8">
                  <p:embed/>
                </p:oleObj>
              </mc:Choice>
              <mc:Fallback>
                <p:oleObj name="Graphique" r:id="rId4" imgW="9240120" imgH="574848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1" name="Text Box 5"/>
          <p:cNvSpPr txBox="1">
            <a:spLocks noChangeArrowheads="1"/>
          </p:cNvSpPr>
          <p:nvPr/>
        </p:nvSpPr>
        <p:spPr bwMode="auto">
          <a:xfrm>
            <a:off x="3924300" y="981075"/>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BE" sz="1600" smtClean="0">
                <a:solidFill>
                  <a:srgbClr val="FFFF00"/>
                </a:solidFill>
                <a:effectLst>
                  <a:outerShdw blurRad="38100" dist="38100" dir="2700000" algn="tl">
                    <a:srgbClr val="C0C0C0"/>
                  </a:outerShdw>
                </a:effectLst>
                <a:cs typeface="+mn-cs"/>
              </a:rPr>
              <a:t>Objectif EU</a:t>
            </a:r>
          </a:p>
        </p:txBody>
      </p:sp>
    </p:spTree>
    <p:extLst>
      <p:ext uri="{BB962C8B-B14F-4D97-AF65-F5344CB8AC3E}">
        <p14:creationId xmlns:p14="http://schemas.microsoft.com/office/powerpoint/2010/main" val="2253120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4213" y="0"/>
            <a:ext cx="7772400" cy="836613"/>
          </a:xfrm>
        </p:spPr>
        <p:txBody>
          <a:bodyPr/>
          <a:lstStyle/>
          <a:p>
            <a:r>
              <a:rPr lang="fr-BE" sz="3200" smtClean="0">
                <a:solidFill>
                  <a:srgbClr val="0066FF"/>
                </a:solidFill>
                <a:effectLst>
                  <a:outerShdw blurRad="38100" dist="38100" dir="2700000" algn="tl">
                    <a:srgbClr val="C0C0C0"/>
                  </a:outerShdw>
                </a:effectLst>
              </a:rPr>
              <a:t>3</a:t>
            </a:r>
            <a:r>
              <a:rPr lang="fr-BE" sz="3200" baseline="30000" smtClean="0">
                <a:solidFill>
                  <a:srgbClr val="0066FF"/>
                </a:solidFill>
                <a:effectLst>
                  <a:outerShdw blurRad="38100" dist="38100" dir="2700000" algn="tl">
                    <a:srgbClr val="C0C0C0"/>
                  </a:outerShdw>
                </a:effectLst>
              </a:rPr>
              <a:t>ème</a:t>
            </a:r>
            <a:r>
              <a:rPr lang="fr-BE" sz="3200" smtClean="0">
                <a:solidFill>
                  <a:srgbClr val="0066FF"/>
                </a:solidFill>
                <a:effectLst>
                  <a:outerShdw blurRad="38100" dist="38100" dir="2700000" algn="tl">
                    <a:srgbClr val="C0C0C0"/>
                  </a:outerShdw>
                </a:effectLst>
              </a:rPr>
              <a:t> fausse bonne idée : la plate-forme </a:t>
            </a:r>
          </a:p>
        </p:txBody>
      </p:sp>
      <p:sp>
        <p:nvSpPr>
          <p:cNvPr id="76803" name="Rectangle 3"/>
          <p:cNvSpPr>
            <a:spLocks noGrp="1" noChangeArrowheads="1"/>
          </p:cNvSpPr>
          <p:nvPr>
            <p:ph type="body" idx="1"/>
          </p:nvPr>
        </p:nvSpPr>
        <p:spPr>
          <a:xfrm>
            <a:off x="250825" y="836613"/>
            <a:ext cx="8497888" cy="4968875"/>
          </a:xfrm>
        </p:spPr>
        <p:txBody>
          <a:bodyPr/>
          <a:lstStyle/>
          <a:p>
            <a:pPr>
              <a:lnSpc>
                <a:spcPct val="90000"/>
              </a:lnSpc>
            </a:pPr>
            <a:r>
              <a:rPr lang="fr-BE" sz="2400" smtClean="0"/>
              <a:t>Initiative-phare de la Commission en soutien à Europe 2020</a:t>
            </a:r>
          </a:p>
          <a:p>
            <a:pPr lvl="1">
              <a:lnSpc>
                <a:spcPct val="90000"/>
              </a:lnSpc>
            </a:pPr>
            <a:r>
              <a:rPr lang="fr-BE" sz="2000" smtClean="0"/>
              <a:t>Refonte des principaux leviers de soutien de la Commission à la MOC sociale (PROGRESS, études, réunions, convention annuelle, FSE,…)</a:t>
            </a:r>
          </a:p>
          <a:p>
            <a:pPr>
              <a:lnSpc>
                <a:spcPct val="90000"/>
              </a:lnSpc>
            </a:pPr>
            <a:r>
              <a:rPr lang="fr-BE" sz="2400" smtClean="0"/>
              <a:t>Problème : confusion avec MOC qui a généré beaucoup incertitudes au niveau national sur continuité et existence du processus</a:t>
            </a:r>
          </a:p>
          <a:p>
            <a:pPr>
              <a:lnSpc>
                <a:spcPct val="90000"/>
              </a:lnSpc>
            </a:pPr>
            <a:r>
              <a:rPr lang="fr-BE" sz="2400" smtClean="0"/>
              <a:t>Mis en danger ce qui avait été péniblement acquis en 10 ans, notamment participation</a:t>
            </a:r>
          </a:p>
          <a:p>
            <a:pPr>
              <a:lnSpc>
                <a:spcPct val="90000"/>
              </a:lnSpc>
            </a:pPr>
            <a:r>
              <a:rPr lang="fr-BE" sz="2400" smtClean="0"/>
              <a:t>Réaction tardive fin 2011/début 2012 : réaffirmation des objectifs communs, ajout des RSN au PNR</a:t>
            </a:r>
          </a:p>
          <a:p>
            <a:pPr lvl="1">
              <a:lnSpc>
                <a:spcPct val="90000"/>
              </a:lnSpc>
            </a:pPr>
            <a:r>
              <a:rPr lang="fr-BE" sz="2000" smtClean="0"/>
              <a:t>Les RSN sont-ils des PANinc?</a:t>
            </a:r>
          </a:p>
        </p:txBody>
      </p:sp>
    </p:spTree>
    <p:extLst>
      <p:ext uri="{BB962C8B-B14F-4D97-AF65-F5344CB8AC3E}">
        <p14:creationId xmlns:p14="http://schemas.microsoft.com/office/powerpoint/2010/main" val="114855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39900" y="1600200"/>
            <a:ext cx="5664200" cy="4525963"/>
          </a:xfrm>
          <a:noFill/>
        </p:spPr>
      </p:pic>
    </p:spTree>
  </p:cSld>
  <p:clrMapOvr>
    <a:masterClrMapping/>
  </p:clrMapOvr>
  <p:transition advTm="32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11188" y="0"/>
            <a:ext cx="7772400" cy="765175"/>
          </a:xfrm>
        </p:spPr>
        <p:txBody>
          <a:bodyPr/>
          <a:lstStyle/>
          <a:p>
            <a:r>
              <a:rPr lang="fr-BE" sz="3200" smtClean="0">
                <a:solidFill>
                  <a:srgbClr val="0066FF"/>
                </a:solidFill>
                <a:effectLst>
                  <a:outerShdw blurRad="38100" dist="38100" dir="2700000" algn="tl">
                    <a:srgbClr val="C0C0C0"/>
                  </a:outerShdw>
                </a:effectLst>
              </a:rPr>
              <a:t>Dilution progressive de la lutte PSE</a:t>
            </a:r>
          </a:p>
        </p:txBody>
      </p:sp>
      <p:sp>
        <p:nvSpPr>
          <p:cNvPr id="84995" name="Rectangle 3"/>
          <p:cNvSpPr>
            <a:spLocks noGrp="1" noChangeArrowheads="1"/>
          </p:cNvSpPr>
          <p:nvPr>
            <p:ph type="body" idx="1"/>
          </p:nvPr>
        </p:nvSpPr>
        <p:spPr>
          <a:xfrm>
            <a:off x="179388" y="908050"/>
            <a:ext cx="8713787" cy="4897438"/>
          </a:xfrm>
        </p:spPr>
        <p:txBody>
          <a:bodyPr/>
          <a:lstStyle/>
          <a:p>
            <a:pPr>
              <a:lnSpc>
                <a:spcPct val="90000"/>
              </a:lnSpc>
            </a:pPr>
            <a:r>
              <a:rPr lang="fr-BE" sz="2400" smtClean="0"/>
              <a:t>LD 10 marginalisée dans Europe 2020</a:t>
            </a:r>
          </a:p>
          <a:p>
            <a:pPr>
              <a:lnSpc>
                <a:spcPct val="90000"/>
              </a:lnSpc>
            </a:pPr>
            <a:r>
              <a:rPr lang="fr-BE" sz="2400" smtClean="0"/>
              <a:t>Europe 2020 marginalisée dans gouvernance éco. UE : aspects macro-économiques et emploi sont ceux considérés en priorité</a:t>
            </a:r>
          </a:p>
          <a:p>
            <a:pPr>
              <a:lnSpc>
                <a:spcPct val="90000"/>
              </a:lnSpc>
            </a:pPr>
            <a:r>
              <a:rPr lang="fr-BE" sz="2400" smtClean="0"/>
              <a:t>Dimension sociale essentiellement axée sur participation au travail, soutenabilité  financement protection sociale, </a:t>
            </a:r>
          </a:p>
          <a:p>
            <a:pPr>
              <a:lnSpc>
                <a:spcPct val="90000"/>
              </a:lnSpc>
            </a:pPr>
            <a:r>
              <a:rPr lang="fr-BE" sz="2400" smtClean="0"/>
              <a:t>Reste en fin de course : protéger les « plus vulnérables » dans cette période de crise (Conseil EU Mars 2012) </a:t>
            </a:r>
          </a:p>
          <a:p>
            <a:pPr>
              <a:lnSpc>
                <a:spcPct val="90000"/>
              </a:lnSpc>
            </a:pPr>
            <a:r>
              <a:rPr lang="fr-BE" sz="2400" smtClean="0"/>
              <a:t>Problème fondamental : déficit démocratique profond niveau EU (main-mise DG ECFIN) et national (1</a:t>
            </a:r>
            <a:r>
              <a:rPr lang="fr-BE" sz="2400" baseline="30000" smtClean="0"/>
              <a:t>er</a:t>
            </a:r>
            <a:r>
              <a:rPr lang="fr-BE" sz="2400" smtClean="0"/>
              <a:t> Ministre et Ministre économie contrôlent tout le processus + marginalisation de la dimension participative (rythme du semestre européen trop rapide pour consultation)</a:t>
            </a:r>
          </a:p>
          <a:p>
            <a:pPr>
              <a:lnSpc>
                <a:spcPct val="90000"/>
              </a:lnSpc>
            </a:pPr>
            <a:endParaRPr lang="fr-BE" sz="2400" smtClean="0"/>
          </a:p>
          <a:p>
            <a:pPr>
              <a:lnSpc>
                <a:spcPct val="90000"/>
              </a:lnSpc>
            </a:pPr>
            <a:endParaRPr lang="fr-BE" sz="2400" smtClean="0"/>
          </a:p>
        </p:txBody>
      </p:sp>
    </p:spTree>
    <p:extLst>
      <p:ext uri="{BB962C8B-B14F-4D97-AF65-F5344CB8AC3E}">
        <p14:creationId xmlns:p14="http://schemas.microsoft.com/office/powerpoint/2010/main" val="1254996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4213" y="0"/>
            <a:ext cx="7772400" cy="576263"/>
          </a:xfrm>
        </p:spPr>
        <p:txBody>
          <a:bodyPr/>
          <a:lstStyle/>
          <a:p>
            <a:r>
              <a:rPr lang="fr-BE" sz="4000" smtClean="0">
                <a:solidFill>
                  <a:srgbClr val="0066FF"/>
                </a:solidFill>
                <a:effectLst>
                  <a:outerShdw blurRad="38100" dist="38100" dir="2700000" algn="tl">
                    <a:srgbClr val="C0C0C0"/>
                  </a:outerShdw>
                </a:effectLst>
              </a:rPr>
              <a:t>Points de conclusions</a:t>
            </a:r>
          </a:p>
        </p:txBody>
      </p:sp>
      <p:sp>
        <p:nvSpPr>
          <p:cNvPr id="82947" name="Rectangle 3"/>
          <p:cNvSpPr>
            <a:spLocks noGrp="1" noChangeArrowheads="1"/>
          </p:cNvSpPr>
          <p:nvPr>
            <p:ph type="body" idx="1"/>
          </p:nvPr>
        </p:nvSpPr>
        <p:spPr>
          <a:xfrm>
            <a:off x="250825" y="981075"/>
            <a:ext cx="8642350" cy="5256213"/>
          </a:xfrm>
        </p:spPr>
        <p:txBody>
          <a:bodyPr/>
          <a:lstStyle/>
          <a:p>
            <a:pPr>
              <a:lnSpc>
                <a:spcPct val="80000"/>
              </a:lnSpc>
            </a:pPr>
            <a:r>
              <a:rPr lang="fr-BE" sz="2800" smtClean="0"/>
              <a:t>Diminution inégalités devrait être priorité</a:t>
            </a:r>
          </a:p>
          <a:p>
            <a:pPr lvl="1">
              <a:lnSpc>
                <a:spcPct val="80000"/>
              </a:lnSpc>
            </a:pPr>
            <a:r>
              <a:rPr lang="fr-BE" sz="2400" u="sng" smtClean="0"/>
              <a:t>Redistribution</a:t>
            </a:r>
            <a:r>
              <a:rPr lang="fr-BE" sz="2400" smtClean="0"/>
              <a:t> : protection sociale, fiscalité (crédits impôts, …), services (publics) garantis et accessibles, politique axée sur demande pour accroître revenus donc consommation</a:t>
            </a:r>
          </a:p>
          <a:p>
            <a:pPr lvl="1">
              <a:lnSpc>
                <a:spcPct val="80000"/>
              </a:lnSpc>
            </a:pPr>
            <a:r>
              <a:rPr lang="fr-FR" sz="2400" smtClean="0"/>
              <a:t>Quid des autres facteurs inégalité : éducation, santé, discrimination,… </a:t>
            </a:r>
            <a:endParaRPr lang="fr-BE" sz="2400" smtClean="0"/>
          </a:p>
          <a:p>
            <a:pPr lvl="1">
              <a:lnSpc>
                <a:spcPct val="80000"/>
              </a:lnSpc>
            </a:pPr>
            <a:r>
              <a:rPr lang="fr-BE" sz="2400" smtClean="0"/>
              <a:t>Emploi et inclusion sociale active oui, mais avec équilibre des trois piliers (revenu minimum adéquat, marché du travail inclusif et accès à des services sociaux abordables et de qualité)</a:t>
            </a:r>
          </a:p>
          <a:p>
            <a:pPr>
              <a:lnSpc>
                <a:spcPct val="80000"/>
              </a:lnSpc>
            </a:pPr>
            <a:r>
              <a:rPr lang="fr-BE" sz="2800" smtClean="0"/>
              <a:t>Politiques destinées à améliorer capabilités des individus, et pas seulement sur le marché</a:t>
            </a:r>
          </a:p>
          <a:p>
            <a:pPr>
              <a:lnSpc>
                <a:spcPct val="80000"/>
              </a:lnSpc>
            </a:pPr>
            <a:r>
              <a:rPr lang="fr-BE" sz="2800" smtClean="0"/>
              <a:t>Y-a-t-il un effet  « placebo » dans la lutte contre la pauvreté?</a:t>
            </a:r>
          </a:p>
          <a:p>
            <a:pPr lvl="1">
              <a:lnSpc>
                <a:spcPct val="80000"/>
              </a:lnSpc>
            </a:pPr>
            <a:endParaRPr lang="fr-BE" sz="2400" smtClean="0"/>
          </a:p>
        </p:txBody>
      </p:sp>
    </p:spTree>
    <p:extLst>
      <p:ext uri="{BB962C8B-B14F-4D97-AF65-F5344CB8AC3E}">
        <p14:creationId xmlns:p14="http://schemas.microsoft.com/office/powerpoint/2010/main" val="3867873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fr-BE" dirty="0" smtClean="0"/>
          </a:p>
          <a:p>
            <a:pPr marL="0" indent="0">
              <a:buNone/>
            </a:pPr>
            <a:endParaRPr lang="fr-BE" dirty="0"/>
          </a:p>
          <a:p>
            <a:pPr marL="0" indent="0" algn="ctr">
              <a:buNone/>
            </a:pPr>
            <a:r>
              <a:rPr lang="fr-BE" dirty="0" smtClean="0"/>
              <a:t>Coffee break</a:t>
            </a:r>
          </a:p>
          <a:p>
            <a:pPr marL="0" indent="0" algn="ctr">
              <a:buNone/>
            </a:pPr>
            <a:r>
              <a:rPr lang="fr-BE" dirty="0" smtClean="0"/>
              <a:t>Till 3.45 pm</a:t>
            </a:r>
            <a:endParaRPr lang="fr-BE" dirty="0"/>
          </a:p>
        </p:txBody>
      </p:sp>
    </p:spTree>
    <p:extLst>
      <p:ext uri="{BB962C8B-B14F-4D97-AF65-F5344CB8AC3E}">
        <p14:creationId xmlns:p14="http://schemas.microsoft.com/office/powerpoint/2010/main" val="106588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fr-BE" dirty="0" smtClean="0"/>
          </a:p>
          <a:p>
            <a:pPr marL="0" indent="0" algn="ctr">
              <a:buNone/>
            </a:pPr>
            <a:endParaRPr lang="fr-BE" dirty="0"/>
          </a:p>
          <a:p>
            <a:pPr marL="0" indent="0" algn="ctr">
              <a:buNone/>
            </a:pPr>
            <a:r>
              <a:rPr lang="fr-BE" dirty="0" smtClean="0"/>
              <a:t>All documents </a:t>
            </a:r>
            <a:r>
              <a:rPr lang="fr-BE" dirty="0" err="1" smtClean="0"/>
              <a:t>you</a:t>
            </a:r>
            <a:r>
              <a:rPr lang="fr-BE" dirty="0" smtClean="0"/>
              <a:t> </a:t>
            </a:r>
            <a:r>
              <a:rPr lang="fr-BE" dirty="0" err="1" smtClean="0"/>
              <a:t>will</a:t>
            </a:r>
            <a:r>
              <a:rPr lang="fr-BE" dirty="0" smtClean="0"/>
              <a:t> </a:t>
            </a:r>
            <a:r>
              <a:rPr lang="fr-BE" dirty="0" err="1" smtClean="0"/>
              <a:t>find</a:t>
            </a:r>
            <a:r>
              <a:rPr lang="fr-BE" dirty="0" smtClean="0"/>
              <a:t> on</a:t>
            </a:r>
          </a:p>
          <a:p>
            <a:pPr marL="0" indent="0" algn="ctr">
              <a:buNone/>
            </a:pPr>
            <a:endParaRPr lang="fr-BE" b="1" dirty="0">
              <a:solidFill>
                <a:srgbClr val="00B050"/>
              </a:solidFill>
            </a:endParaRPr>
          </a:p>
          <a:p>
            <a:pPr marL="0" indent="0" algn="ctr">
              <a:buNone/>
            </a:pPr>
            <a:r>
              <a:rPr lang="fr-BE" sz="3600" b="1" dirty="0">
                <a:solidFill>
                  <a:srgbClr val="3DB612"/>
                </a:solidFill>
                <a:latin typeface="Calibri" pitchFamily="34" charset="0"/>
              </a:rPr>
              <a:t>alliancestofightpoverty.wordpress.com</a:t>
            </a:r>
          </a:p>
        </p:txBody>
      </p:sp>
    </p:spTree>
    <p:extLst>
      <p:ext uri="{BB962C8B-B14F-4D97-AF65-F5344CB8AC3E}">
        <p14:creationId xmlns:p14="http://schemas.microsoft.com/office/powerpoint/2010/main" val="244542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fr-BE" dirty="0" smtClean="0"/>
          </a:p>
          <a:p>
            <a:pPr marL="0" indent="0" algn="ctr">
              <a:buNone/>
            </a:pPr>
            <a:r>
              <a:rPr lang="fr-BE" b="1" dirty="0" err="1" smtClean="0"/>
              <a:t>From</a:t>
            </a:r>
            <a:r>
              <a:rPr lang="fr-BE" b="1" dirty="0" smtClean="0"/>
              <a:t> </a:t>
            </a:r>
            <a:r>
              <a:rPr lang="fr-BE" b="1" dirty="0" err="1" smtClean="0"/>
              <a:t>crisis</a:t>
            </a:r>
            <a:r>
              <a:rPr lang="fr-BE" b="1" dirty="0" smtClean="0"/>
              <a:t> </a:t>
            </a:r>
            <a:r>
              <a:rPr lang="fr-BE" b="1" dirty="0" err="1" smtClean="0"/>
              <a:t>towards</a:t>
            </a:r>
            <a:r>
              <a:rPr lang="fr-BE" b="1" dirty="0" smtClean="0"/>
              <a:t> a Europe of </a:t>
            </a:r>
            <a:r>
              <a:rPr lang="fr-BE" b="1" dirty="0" err="1" smtClean="0"/>
              <a:t>solidarity</a:t>
            </a:r>
            <a:endParaRPr lang="fr-BE" b="1" dirty="0" smtClean="0"/>
          </a:p>
          <a:p>
            <a:pPr marL="0" indent="0" algn="ctr">
              <a:buNone/>
            </a:pPr>
            <a:endParaRPr lang="fr-BE" b="1" dirty="0" smtClean="0"/>
          </a:p>
          <a:p>
            <a:pPr marL="0" indent="0" algn="ctr">
              <a:buNone/>
            </a:pPr>
            <a:r>
              <a:rPr lang="fr-BE" dirty="0" err="1" smtClean="0"/>
              <a:t>Chaired</a:t>
            </a:r>
            <a:r>
              <a:rPr lang="fr-BE" dirty="0" smtClean="0"/>
              <a:t> by</a:t>
            </a:r>
            <a:r>
              <a:rPr lang="fr-BE" b="1" dirty="0" smtClean="0"/>
              <a:t> </a:t>
            </a:r>
          </a:p>
          <a:p>
            <a:pPr marL="0" indent="0" algn="ctr">
              <a:buNone/>
            </a:pPr>
            <a:r>
              <a:rPr lang="fr-BE" sz="3600" b="1" dirty="0">
                <a:solidFill>
                  <a:srgbClr val="3DB612"/>
                </a:solidFill>
                <a:latin typeface="Calibri" pitchFamily="34" charset="0"/>
              </a:rPr>
              <a:t>Ann </a:t>
            </a:r>
            <a:r>
              <a:rPr lang="fr-BE" sz="3600" b="1" dirty="0" err="1">
                <a:solidFill>
                  <a:srgbClr val="3DB612"/>
                </a:solidFill>
                <a:latin typeface="Calibri" pitchFamily="34" charset="0"/>
              </a:rPr>
              <a:t>Demeulemeester</a:t>
            </a:r>
            <a:endParaRPr lang="fr-BE" sz="3600" b="1" dirty="0">
              <a:solidFill>
                <a:srgbClr val="3DB612"/>
              </a:solidFill>
              <a:latin typeface="Calibri" pitchFamily="34" charset="0"/>
            </a:endParaRPr>
          </a:p>
        </p:txBody>
      </p:sp>
    </p:spTree>
    <p:extLst>
      <p:ext uri="{BB962C8B-B14F-4D97-AF65-F5344CB8AC3E}">
        <p14:creationId xmlns:p14="http://schemas.microsoft.com/office/powerpoint/2010/main" val="378612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fr-BE" b="1" dirty="0" smtClean="0">
              <a:latin typeface="Calibri" pitchFamily="34" charset="0"/>
              <a:cs typeface="Calibri" pitchFamily="34" charset="0"/>
            </a:endParaRPr>
          </a:p>
          <a:p>
            <a:pPr marL="0" indent="0" algn="ctr">
              <a:buNone/>
            </a:pPr>
            <a:r>
              <a:rPr lang="fr-BE" b="1" dirty="0" err="1" smtClean="0">
                <a:latin typeface="Calibri" pitchFamily="34" charset="0"/>
                <a:cs typeface="Calibri" pitchFamily="34" charset="0"/>
              </a:rPr>
              <a:t>From</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inferno</a:t>
            </a:r>
            <a:r>
              <a:rPr lang="fr-BE" b="1" dirty="0" smtClean="0">
                <a:latin typeface="Calibri" pitchFamily="34" charset="0"/>
                <a:cs typeface="Calibri" pitchFamily="34" charset="0"/>
              </a:rPr>
              <a:t> to </a:t>
            </a:r>
            <a:r>
              <a:rPr lang="fr-BE" b="1" dirty="0" err="1" smtClean="0">
                <a:latin typeface="Calibri" pitchFamily="34" charset="0"/>
                <a:cs typeface="Calibri" pitchFamily="34" charset="0"/>
              </a:rPr>
              <a:t>solidarity</a:t>
            </a:r>
            <a:r>
              <a:rPr lang="fr-BE" b="1" dirty="0" smtClean="0">
                <a:latin typeface="Calibri" pitchFamily="34" charset="0"/>
                <a:cs typeface="Calibri" pitchFamily="34" charset="0"/>
              </a:rPr>
              <a:t>: </a:t>
            </a:r>
          </a:p>
          <a:p>
            <a:pPr marL="0" indent="0" algn="ctr">
              <a:buNone/>
            </a:pPr>
            <a:r>
              <a:rPr lang="fr-BE" b="1" dirty="0" smtClean="0">
                <a:latin typeface="Calibri" pitchFamily="34" charset="0"/>
                <a:cs typeface="Calibri" pitchFamily="34" charset="0"/>
              </a:rPr>
              <a:t>an agenda for the </a:t>
            </a:r>
            <a:r>
              <a:rPr lang="fr-BE" b="1" dirty="0" err="1" smtClean="0">
                <a:latin typeface="Calibri" pitchFamily="34" charset="0"/>
                <a:cs typeface="Calibri" pitchFamily="34" charset="0"/>
              </a:rPr>
              <a:t>precariat</a:t>
            </a:r>
            <a:endParaRPr lang="fr-BE" b="1" dirty="0" smtClean="0">
              <a:latin typeface="Calibri" pitchFamily="34" charset="0"/>
              <a:cs typeface="Calibri" pitchFamily="34" charset="0"/>
            </a:endParaRPr>
          </a:p>
          <a:p>
            <a:pPr marL="0" indent="0" algn="ctr">
              <a:buNone/>
            </a:pPr>
            <a:r>
              <a:rPr lang="fr-BE" dirty="0" smtClean="0">
                <a:latin typeface="Calibri" pitchFamily="34" charset="0"/>
                <a:cs typeface="Calibri" pitchFamily="34" charset="0"/>
              </a:rPr>
              <a:t>by</a:t>
            </a:r>
          </a:p>
          <a:p>
            <a:pPr marL="0" indent="0" algn="ctr">
              <a:buNone/>
            </a:pPr>
            <a:r>
              <a:rPr lang="fr-BE" sz="3600" b="1" dirty="0">
                <a:solidFill>
                  <a:srgbClr val="3DB612"/>
                </a:solidFill>
                <a:latin typeface="Calibri" pitchFamily="34" charset="0"/>
              </a:rPr>
              <a:t>Guy Standing</a:t>
            </a: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of Bath, UK</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97978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Poverty</a:t>
            </a:r>
            <a:r>
              <a:rPr lang="fr-BE" b="1" dirty="0" smtClean="0">
                <a:latin typeface="Calibri" pitchFamily="34" charset="0"/>
                <a:cs typeface="Calibri" pitchFamily="34" charset="0"/>
              </a:rPr>
              <a:t> and social </a:t>
            </a:r>
            <a:r>
              <a:rPr lang="fr-BE" b="1" dirty="0" err="1" smtClean="0">
                <a:latin typeface="Calibri" pitchFamily="34" charset="0"/>
                <a:cs typeface="Calibri" pitchFamily="34" charset="0"/>
              </a:rPr>
              <a:t>welfare</a:t>
            </a:r>
            <a:r>
              <a:rPr lang="fr-BE" b="1" dirty="0" smtClean="0">
                <a:latin typeface="Calibri" pitchFamily="34" charset="0"/>
                <a:cs typeface="Calibri" pitchFamily="34" charset="0"/>
              </a:rPr>
              <a:t>:</a:t>
            </a:r>
          </a:p>
          <a:p>
            <a:pPr marL="0" indent="0" algn="ctr">
              <a:buNone/>
            </a:pPr>
            <a:r>
              <a:rPr lang="fr-BE" b="1" dirty="0" smtClean="0">
                <a:latin typeface="Calibri" pitchFamily="34" charset="0"/>
                <a:cs typeface="Calibri" pitchFamily="34" charset="0"/>
              </a:rPr>
              <a:t>Blind spots in the </a:t>
            </a:r>
            <a:r>
              <a:rPr lang="fr-BE" b="1" dirty="0" err="1" smtClean="0">
                <a:latin typeface="Calibri" pitchFamily="34" charset="0"/>
                <a:cs typeface="Calibri" pitchFamily="34" charset="0"/>
              </a:rPr>
              <a:t>European</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policy</a:t>
            </a:r>
            <a:r>
              <a:rPr lang="fr-BE" b="1" dirty="0" smtClean="0">
                <a:latin typeface="Calibri" pitchFamily="34" charset="0"/>
                <a:cs typeface="Calibri" pitchFamily="34" charset="0"/>
              </a:rPr>
              <a:t>?</a:t>
            </a: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Brian Nolan</a:t>
            </a:r>
            <a:endParaRPr lang="fr-BE" sz="3600" b="1" dirty="0">
              <a:solidFill>
                <a:srgbClr val="3DB612"/>
              </a:solidFill>
              <a:latin typeface="Calibri" pitchFamily="34" charset="0"/>
            </a:endParaRP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a:t>
            </a:r>
            <a:r>
              <a:rPr lang="fr-BE" dirty="0" err="1" smtClean="0">
                <a:latin typeface="Calibri" pitchFamily="34" charset="0"/>
                <a:cs typeface="Calibri" pitchFamily="34" charset="0"/>
              </a:rPr>
              <a:t>College</a:t>
            </a:r>
            <a:r>
              <a:rPr lang="fr-BE" dirty="0" smtClean="0">
                <a:latin typeface="Calibri" pitchFamily="34" charset="0"/>
                <a:cs typeface="Calibri" pitchFamily="34" charset="0"/>
              </a:rPr>
              <a:t> Dublin</a:t>
            </a:r>
          </a:p>
          <a:p>
            <a:pPr marL="0" indent="0" algn="ctr">
              <a:buNone/>
            </a:pPr>
            <a:r>
              <a:rPr lang="fr-BE" dirty="0" smtClean="0">
                <a:latin typeface="Calibri" pitchFamily="34" charset="0"/>
                <a:cs typeface="Calibri" pitchFamily="34" charset="0"/>
              </a:rPr>
              <a:t>Ireland</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381820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38" y="360363"/>
            <a:ext cx="111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3200400" y="5257800"/>
            <a:ext cx="2459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pPr>
            <a:endParaRPr lang="en-US" sz="1100" b="1" smtClean="0">
              <a:solidFill>
                <a:srgbClr val="333366"/>
              </a:solidFill>
              <a:latin typeface="Verdana" pitchFamily="34" charset="0"/>
            </a:endParaRPr>
          </a:p>
        </p:txBody>
      </p:sp>
      <p:sp>
        <p:nvSpPr>
          <p:cNvPr id="185349" name="Text Box 5"/>
          <p:cNvSpPr txBox="1">
            <a:spLocks noChangeArrowheads="1"/>
          </p:cNvSpPr>
          <p:nvPr/>
        </p:nvSpPr>
        <p:spPr bwMode="auto">
          <a:xfrm>
            <a:off x="2008188" y="1114425"/>
            <a:ext cx="6823075" cy="1430338"/>
          </a:xfrm>
          <a:prstGeom prst="rect">
            <a:avLst/>
          </a:prstGeom>
          <a:noFill/>
          <a:ln w="9525">
            <a:noFill/>
            <a:miter lim="800000"/>
            <a:headEnd/>
            <a:tailEnd/>
          </a:ln>
          <a:effectLst/>
        </p:spPr>
        <p:txBody>
          <a:bodyPr lIns="0" tIns="0" rIns="0" bIns="0">
            <a:spAutoFit/>
          </a:bodyPr>
          <a:lstStyle/>
          <a:p>
            <a:pPr eaLnBrk="0" hangingPunct="0">
              <a:lnSpc>
                <a:spcPct val="110000"/>
              </a:lnSpc>
              <a:spcBef>
                <a:spcPct val="50000"/>
              </a:spcBef>
              <a:defRPr/>
            </a:pPr>
            <a:r>
              <a:rPr lang="en-GB" sz="4400" dirty="0">
                <a:solidFill>
                  <a:srgbClr val="CCECFF"/>
                </a:solidFill>
                <a:effectLst>
                  <a:outerShdw blurRad="38100" dist="38100" dir="2700000" algn="tl">
                    <a:srgbClr val="000000"/>
                  </a:outerShdw>
                </a:effectLst>
              </a:rPr>
              <a:t>The Crisis, Poverty and Inequality in the EU</a:t>
            </a:r>
            <a:endParaRPr lang="en-GB" sz="4400" dirty="0">
              <a:solidFill>
                <a:srgbClr val="337FCC"/>
              </a:solidFill>
              <a:latin typeface="Verdana" pitchFamily="34" charset="0"/>
            </a:endParaRPr>
          </a:p>
        </p:txBody>
      </p:sp>
      <p:sp>
        <p:nvSpPr>
          <p:cNvPr id="4101" name="Text Box 6"/>
          <p:cNvSpPr txBox="1">
            <a:spLocks noChangeArrowheads="1"/>
          </p:cNvSpPr>
          <p:nvPr/>
        </p:nvSpPr>
        <p:spPr bwMode="auto">
          <a:xfrm>
            <a:off x="1725613" y="3513138"/>
            <a:ext cx="710565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pPr>
            <a:r>
              <a:rPr lang="en-IE" sz="2800" b="1" smtClean="0">
                <a:solidFill>
                  <a:srgbClr val="FFFFFF"/>
                </a:solidFill>
                <a:latin typeface="Verdana" pitchFamily="34" charset="0"/>
              </a:rPr>
              <a:t>Brian Nolan (UCD)</a:t>
            </a:r>
            <a:endParaRPr lang="en-IE" sz="2400" b="1" smtClean="0">
              <a:solidFill>
                <a:srgbClr val="FFFFFF"/>
              </a:solidFill>
              <a:latin typeface="Verdana" pitchFamily="34" charset="0"/>
            </a:endParaRPr>
          </a:p>
          <a:p>
            <a:pPr>
              <a:lnSpc>
                <a:spcPct val="130000"/>
              </a:lnSpc>
            </a:pPr>
            <a:endParaRPr lang="en-IE" sz="2400" b="1" smtClean="0">
              <a:solidFill>
                <a:srgbClr val="FFFFFF"/>
              </a:solidFill>
              <a:latin typeface="Verdana" pitchFamily="34" charset="0"/>
            </a:endParaRPr>
          </a:p>
          <a:p>
            <a:r>
              <a:rPr lang="en-IE" sz="2400" b="1" smtClean="0">
                <a:solidFill>
                  <a:srgbClr val="FFFFFF"/>
                </a:solidFill>
                <a:latin typeface="Verdana" pitchFamily="34" charset="0"/>
              </a:rPr>
              <a:t>Conference on</a:t>
            </a:r>
            <a:r>
              <a:rPr lang="en-IE" sz="2400" b="1" i="1" smtClean="0">
                <a:solidFill>
                  <a:srgbClr val="FFFFFF"/>
                </a:solidFill>
                <a:latin typeface="Verdana" pitchFamily="34" charset="0"/>
              </a:rPr>
              <a:t> </a:t>
            </a:r>
            <a:r>
              <a:rPr lang="en-GB" sz="2400" b="1" i="1" smtClean="0">
                <a:solidFill>
                  <a:srgbClr val="FFFFFF"/>
                </a:solidFill>
              </a:rPr>
              <a:t>A Torn Europe? Europe on two tracks: For a economic and social policy based on solidarity</a:t>
            </a:r>
          </a:p>
          <a:p>
            <a:endParaRPr lang="en-IE" sz="2400" b="1" smtClean="0">
              <a:solidFill>
                <a:srgbClr val="FFFFFF"/>
              </a:solidFill>
              <a:latin typeface="Verdana" pitchFamily="34" charset="0"/>
            </a:endParaRPr>
          </a:p>
          <a:p>
            <a:pPr>
              <a:lnSpc>
                <a:spcPct val="130000"/>
              </a:lnSpc>
            </a:pPr>
            <a:r>
              <a:rPr lang="en-IE" sz="2400" b="1" smtClean="0">
                <a:solidFill>
                  <a:srgbClr val="FFFFFF"/>
                </a:solidFill>
                <a:latin typeface="Verdana" pitchFamily="34" charset="0"/>
              </a:rPr>
              <a:t>Dublin, May 2012</a:t>
            </a:r>
            <a:endParaRPr lang="en-GB" sz="2400" b="1" smtClean="0">
              <a:solidFill>
                <a:srgbClr val="FFFFFF"/>
              </a:solidFill>
              <a:latin typeface="Verdana" pitchFamily="34" charset="0"/>
            </a:endParaRPr>
          </a:p>
        </p:txBody>
      </p:sp>
    </p:spTree>
    <p:extLst>
      <p:ext uri="{BB962C8B-B14F-4D97-AF65-F5344CB8AC3E}">
        <p14:creationId xmlns:p14="http://schemas.microsoft.com/office/powerpoint/2010/main" val="18286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409575" y="277813"/>
            <a:ext cx="8324850" cy="1139825"/>
          </a:xfrm>
        </p:spPr>
        <p:txBody>
          <a:bodyPr/>
          <a:lstStyle/>
          <a:p>
            <a:pPr eaLnBrk="1" hangingPunct="1">
              <a:defRPr/>
            </a:pPr>
            <a:r>
              <a:rPr lang="en-IE"/>
              <a:t>Outline</a:t>
            </a:r>
            <a:endParaRPr lang="en-GB"/>
          </a:p>
        </p:txBody>
      </p:sp>
      <p:sp>
        <p:nvSpPr>
          <p:cNvPr id="273411" name="Rectangle 3"/>
          <p:cNvSpPr>
            <a:spLocks noGrp="1" noChangeArrowheads="1"/>
          </p:cNvSpPr>
          <p:nvPr>
            <p:ph type="body" idx="4294967295"/>
          </p:nvPr>
        </p:nvSpPr>
        <p:spPr>
          <a:xfrm>
            <a:off x="554038" y="1587500"/>
            <a:ext cx="8324850" cy="4945063"/>
          </a:xfrm>
        </p:spPr>
        <p:txBody>
          <a:bodyPr/>
          <a:lstStyle/>
          <a:p>
            <a:pPr eaLnBrk="1" hangingPunct="1">
              <a:lnSpc>
                <a:spcPct val="90000"/>
              </a:lnSpc>
              <a:spcBef>
                <a:spcPct val="0"/>
              </a:spcBef>
              <a:spcAft>
                <a:spcPct val="20000"/>
              </a:spcAft>
              <a:defRPr/>
            </a:pPr>
            <a:r>
              <a:rPr lang="en-US" altLang="zh-CN" dirty="0">
                <a:ea typeface="宋体" pitchFamily="2" charset="-122"/>
              </a:rPr>
              <a:t>Mario </a:t>
            </a:r>
            <a:r>
              <a:rPr lang="en-US" altLang="zh-CN" dirty="0" err="1">
                <a:ea typeface="宋体" pitchFamily="2" charset="-122"/>
              </a:rPr>
              <a:t>Draghi</a:t>
            </a:r>
            <a:r>
              <a:rPr lang="en-US" altLang="zh-CN" dirty="0">
                <a:ea typeface="宋体" pitchFamily="2" charset="-122"/>
              </a:rPr>
              <a:t>, President of the ECB</a:t>
            </a:r>
            <a:endParaRPr lang="en-GB" altLang="zh-CN" dirty="0">
              <a:ea typeface="宋体" pitchFamily="2" charset="-122"/>
            </a:endParaRPr>
          </a:p>
          <a:p>
            <a:pPr lvl="1" eaLnBrk="1" hangingPunct="1">
              <a:lnSpc>
                <a:spcPct val="90000"/>
              </a:lnSpc>
              <a:spcBef>
                <a:spcPct val="40000"/>
              </a:spcBef>
              <a:spcAft>
                <a:spcPct val="20000"/>
              </a:spcAft>
              <a:buFontTx/>
              <a:buNone/>
              <a:defRPr/>
            </a:pPr>
            <a:r>
              <a:rPr lang="en-US" altLang="zh-CN" sz="3200" dirty="0">
                <a:ea typeface="宋体" pitchFamily="2" charset="-122"/>
              </a:rPr>
              <a:t>	“The European social model has already gone when we see the youth unemployment rates prevailing in some countries. … reforms are necessary to increase employment, especially youth employment, and therefore expenditure and consumption.” </a:t>
            </a:r>
          </a:p>
          <a:p>
            <a:pPr lvl="1" eaLnBrk="1" hangingPunct="1">
              <a:lnSpc>
                <a:spcPct val="90000"/>
              </a:lnSpc>
              <a:spcBef>
                <a:spcPct val="0"/>
              </a:spcBef>
              <a:spcAft>
                <a:spcPct val="20000"/>
              </a:spcAft>
              <a:buFontTx/>
              <a:buNone/>
              <a:defRPr/>
            </a:pPr>
            <a:r>
              <a:rPr lang="en-US" altLang="zh-CN" sz="3200" dirty="0">
                <a:ea typeface="宋体" pitchFamily="2" charset="-122"/>
              </a:rPr>
              <a:t>	</a:t>
            </a:r>
            <a:r>
              <a:rPr lang="en-US" altLang="zh-CN" sz="3200" i="1" dirty="0">
                <a:ea typeface="宋体" pitchFamily="2" charset="-122"/>
              </a:rPr>
              <a:t>Wall Street Journal</a:t>
            </a:r>
            <a:r>
              <a:rPr lang="en-US" altLang="zh-CN" sz="3200" dirty="0">
                <a:ea typeface="宋体" pitchFamily="2" charset="-122"/>
              </a:rPr>
              <a:t>, 24 February 2012 </a:t>
            </a:r>
            <a:endParaRPr lang="en-IE" sz="3200" dirty="0" smtClean="0"/>
          </a:p>
          <a:p>
            <a:pPr marL="0" indent="0" eaLnBrk="1" hangingPunct="1">
              <a:buFont typeface="Wingdings" pitchFamily="2" charset="2"/>
              <a:buNone/>
              <a:defRPr/>
            </a:pPr>
            <a:endParaRPr lang="en-IE" dirty="0" smtClean="0"/>
          </a:p>
        </p:txBody>
      </p:sp>
    </p:spTree>
    <p:extLst>
      <p:ext uri="{BB962C8B-B14F-4D97-AF65-F5344CB8AC3E}">
        <p14:creationId xmlns:p14="http://schemas.microsoft.com/office/powerpoint/2010/main" val="1990855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131</TotalTime>
  <Words>1641</Words>
  <Application>Microsoft Office PowerPoint</Application>
  <PresentationFormat>Diavoorstelling (4:3)</PresentationFormat>
  <Paragraphs>179</Paragraphs>
  <Slides>32</Slides>
  <Notes>18</Notes>
  <HiddenSlides>0</HiddenSlides>
  <MMClips>0</MMClips>
  <ScaleCrop>false</ScaleCrop>
  <HeadingPairs>
    <vt:vector size="6" baseType="variant">
      <vt:variant>
        <vt:lpstr>Thema</vt:lpstr>
      </vt:variant>
      <vt:variant>
        <vt:i4>3</vt:i4>
      </vt:variant>
      <vt:variant>
        <vt:lpstr>Ingesloten OLE-bronprogramma's</vt:lpstr>
      </vt:variant>
      <vt:variant>
        <vt:i4>2</vt:i4>
      </vt:variant>
      <vt:variant>
        <vt:lpstr>Diatitels</vt:lpstr>
      </vt:variant>
      <vt:variant>
        <vt:i4>32</vt:i4>
      </vt:variant>
    </vt:vector>
  </HeadingPairs>
  <TitlesOfParts>
    <vt:vector size="37" baseType="lpstr">
      <vt:lpstr>Standaardontwerp</vt:lpstr>
      <vt:lpstr>Ripple</vt:lpstr>
      <vt:lpstr>Nouvelle présentation</vt:lpstr>
      <vt:lpstr>Chart</vt:lpstr>
      <vt:lpstr>Graphique Microsoft Office Excel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Outline</vt:lpstr>
      <vt:lpstr>Immediate Impact of Great Recession on Income Inequality in OECD</vt:lpstr>
      <vt:lpstr>Immediate Impact of Great Recession on Income Inequality in OECD</vt:lpstr>
      <vt:lpstr>PowerPoint-presentatie</vt:lpstr>
      <vt:lpstr>Poverty and Deprivation in the Crisis </vt:lpstr>
      <vt:lpstr>Ireland: Income Inequality in the Crisis</vt:lpstr>
      <vt:lpstr>Ireland: Relative Income Poverty by Age</vt:lpstr>
      <vt:lpstr>Distributional impact of Budgets 2009-2012  (benchmark: 4% fall in wages)</vt:lpstr>
      <vt:lpstr>Ireland: Distribution of Mortgages and Negative Equity by Age</vt:lpstr>
      <vt:lpstr>Implications</vt:lpstr>
      <vt:lpstr>Poverty Targets</vt:lpstr>
      <vt:lpstr>PowerPoint-presentatie</vt:lpstr>
      <vt:lpstr>PowerPoint-presentatie</vt:lpstr>
      <vt:lpstr>Bref historique</vt:lpstr>
      <vt:lpstr>PowerPoint-presentatie</vt:lpstr>
      <vt:lpstr>PowerPoint-presentatie</vt:lpstr>
      <vt:lpstr>1ère fausse bonne idée : LD 10</vt:lpstr>
      <vt:lpstr>2ème fausse bonne idée : objectif EU pauvreté</vt:lpstr>
      <vt:lpstr>PowerPoint-presentatie</vt:lpstr>
      <vt:lpstr>PowerPoint-presentatie</vt:lpstr>
      <vt:lpstr>3ème fausse bonne idée : la plate-forme </vt:lpstr>
      <vt:lpstr>Dilution progressive de la lutte PSE</vt:lpstr>
      <vt:lpstr>Points de conclusions</vt:lpstr>
      <vt:lpstr>PowerPoint-presentatie</vt:lpstr>
    </vt:vector>
  </TitlesOfParts>
  <Company>ACW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Michel Debruyne</dc:creator>
  <cp:lastModifiedBy>Michel</cp:lastModifiedBy>
  <cp:revision>12</cp:revision>
  <dcterms:created xsi:type="dcterms:W3CDTF">2011-04-21T14:19:05Z</dcterms:created>
  <dcterms:modified xsi:type="dcterms:W3CDTF">2012-05-10T12:25:36Z</dcterms:modified>
</cp:coreProperties>
</file>