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8"/>
  </p:notesMasterIdLst>
  <p:sldIdLst>
    <p:sldId id="272" r:id="rId4"/>
    <p:sldId id="273" r:id="rId5"/>
    <p:sldId id="274" r:id="rId6"/>
    <p:sldId id="275" r:id="rId7"/>
    <p:sldId id="267"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69" r:id="rId44"/>
    <p:sldId id="270" r:id="rId45"/>
    <p:sldId id="264" r:id="rId46"/>
    <p:sldId id="271" r:id="rId4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397D29-54B1-4A71-BFFD-56E3F910AFD2}" type="datetimeFigureOut">
              <a:rPr lang="nl-BE"/>
              <a:pPr>
                <a:defRPr/>
              </a:pPr>
              <a:t>10/05/2012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1DCE178-76FA-4A9C-8C26-A94D4AC1CFAC}" type="slidenum">
              <a:rPr lang="nl-BE"/>
              <a:pPr>
                <a:defRPr/>
              </a:pPr>
              <a:t>‹nr.›</a:t>
            </a:fld>
            <a:endParaRPr lang="nl-BE"/>
          </a:p>
        </p:txBody>
      </p:sp>
    </p:spTree>
    <p:extLst>
      <p:ext uri="{BB962C8B-B14F-4D97-AF65-F5344CB8AC3E}">
        <p14:creationId xmlns:p14="http://schemas.microsoft.com/office/powerpoint/2010/main" val="1182684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FA48D-7DFE-43FD-9BFA-514CEB45DCF5}" type="slidenum">
              <a:rPr lang="en-US">
                <a:solidFill>
                  <a:prstClr val="black"/>
                </a:solidFill>
              </a:rPr>
              <a:pPr/>
              <a:t>25</a:t>
            </a:fld>
            <a:endParaRPr lang="en-US">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98ECF-A6B4-49A3-8343-6D457DDB594E}" type="slidenum">
              <a:rPr lang="en-US">
                <a:solidFill>
                  <a:prstClr val="black"/>
                </a:solidFill>
              </a:rPr>
              <a:pPr/>
              <a:t>26</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9C2DE-546F-4DE2-947B-818D17A84454}" type="slidenum">
              <a:rPr lang="en-US">
                <a:solidFill>
                  <a:prstClr val="black"/>
                </a:solidFill>
              </a:rPr>
              <a:pPr/>
              <a:t>27</a:t>
            </a:fld>
            <a:endParaRPr lang="en-US">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F002A-FF94-4E8E-A9AF-952FA163308F}" type="slidenum">
              <a:rPr lang="en-US">
                <a:solidFill>
                  <a:prstClr val="black"/>
                </a:solidFill>
              </a:rPr>
              <a:pPr/>
              <a:t>28</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3311ED-AF78-4D78-BBDB-FD0B0DA1079C}" type="slidenum">
              <a:rPr lang="fr-FR">
                <a:solidFill>
                  <a:prstClr val="black"/>
                </a:solidFill>
              </a:rPr>
              <a:pPr>
                <a:defRPr/>
              </a:pPr>
              <a:t>13</a:t>
            </a:fld>
            <a:endParaRPr lang="fr-FR">
              <a:solidFill>
                <a:prstClr val="black"/>
              </a:solidFill>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CB7F42-CF7C-451D-9B74-F23791A05FD1}" type="slidenum">
              <a:rPr lang="fr-FR">
                <a:solidFill>
                  <a:prstClr val="black"/>
                </a:solidFill>
              </a:rPr>
              <a:pPr>
                <a:defRPr/>
              </a:pPr>
              <a:t>14</a:t>
            </a:fld>
            <a:endParaRPr lang="fr-FR">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10B924-FD1D-47E6-A7C8-27AA3BE97E73}" type="slidenum">
              <a:rPr lang="fr-FR">
                <a:solidFill>
                  <a:prstClr val="black"/>
                </a:solidFill>
              </a:rPr>
              <a:pPr>
                <a:defRPr/>
              </a:pPr>
              <a:t>15</a:t>
            </a:fld>
            <a:endParaRPr lang="fr-FR">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54B641-D109-4905-88B5-1792166857AA}" type="slidenum">
              <a:rPr lang="fr-FR">
                <a:solidFill>
                  <a:prstClr val="black"/>
                </a:solidFill>
              </a:rPr>
              <a:pPr>
                <a:defRPr/>
              </a:pPr>
              <a:t>19</a:t>
            </a:fld>
            <a:endParaRPr lang="fr-FR">
              <a:solidFill>
                <a:prstClr val="black"/>
              </a:solidFill>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7F622C4-34B3-4257-8024-5FB1C3BF2EA4}" type="slidenum">
              <a:rPr lang="fr-FR">
                <a:solidFill>
                  <a:prstClr val="black"/>
                </a:solidFill>
              </a:rPr>
              <a:pPr>
                <a:defRPr/>
              </a:pPr>
              <a:t>20</a:t>
            </a:fld>
            <a:endParaRPr lang="fr-FR">
              <a:solidFill>
                <a:prstClr val="black"/>
              </a:solidFill>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5053EA-61DE-4D3A-9269-EE9C9AA5BC9B}" type="slidenum">
              <a:rPr lang="fr-FR">
                <a:solidFill>
                  <a:prstClr val="black"/>
                </a:solidFill>
              </a:rPr>
              <a:pPr>
                <a:defRPr/>
              </a:pPr>
              <a:t>21</a:t>
            </a:fld>
            <a:endParaRPr lang="fr-FR">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8DF777D-A5D4-44E0-924C-8C7D876C41E7}" type="slidenum">
              <a:rPr lang="fr-FR">
                <a:solidFill>
                  <a:prstClr val="black"/>
                </a:solidFill>
              </a:rPr>
              <a:pPr>
                <a:defRPr/>
              </a:pPr>
              <a:t>22</a:t>
            </a:fld>
            <a:endParaRPr lang="fr-FR">
              <a:solidFill>
                <a:prstClr val="black"/>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7EF2D6-9D3D-419F-82C2-D1DAFAA42F78}" type="slidenum">
              <a:rPr lang="nl-NL"/>
              <a:pPr>
                <a:defRPr/>
              </a:pPr>
              <a:t>‹nr.›</a:t>
            </a:fld>
            <a:endParaRPr lang="nl-NL"/>
          </a:p>
        </p:txBody>
      </p:sp>
    </p:spTree>
    <p:extLst>
      <p:ext uri="{BB962C8B-B14F-4D97-AF65-F5344CB8AC3E}">
        <p14:creationId xmlns:p14="http://schemas.microsoft.com/office/powerpoint/2010/main" val="32593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23DCE4D-1540-4FB9-9325-399C7A1AFD51}" type="slidenum">
              <a:rPr lang="nl-NL"/>
              <a:pPr>
                <a:defRPr/>
              </a:pPr>
              <a:t>‹nr.›</a:t>
            </a:fld>
            <a:endParaRPr lang="nl-NL"/>
          </a:p>
        </p:txBody>
      </p:sp>
    </p:spTree>
    <p:extLst>
      <p:ext uri="{BB962C8B-B14F-4D97-AF65-F5344CB8AC3E}">
        <p14:creationId xmlns:p14="http://schemas.microsoft.com/office/powerpoint/2010/main" val="72353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D66DF6-455D-497F-BFAD-2EF644905662}" type="slidenum">
              <a:rPr lang="nl-NL"/>
              <a:pPr>
                <a:defRPr/>
              </a:pPr>
              <a:t>‹nr.›</a:t>
            </a:fld>
            <a:endParaRPr lang="nl-NL"/>
          </a:p>
        </p:txBody>
      </p:sp>
    </p:spTree>
    <p:extLst>
      <p:ext uri="{BB962C8B-B14F-4D97-AF65-F5344CB8AC3E}">
        <p14:creationId xmlns:p14="http://schemas.microsoft.com/office/powerpoint/2010/main" val="169761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fr-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fr-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2B380AB4-90B1-444E-868B-90B8870A352B}"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47891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E1201A5-6DF4-40A0-B74C-CAFC39281DC8}"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1483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fr-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D21396-550C-4A3B-89F8-08291B055CCE}"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26600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4EDC1046-C4D3-437D-AB49-45C3CAA62586}"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40435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fr-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7" name="Tijdelijke aanduiding voor datum 6"/>
          <p:cNvSpPr>
            <a:spLocks noGrp="1"/>
          </p:cNvSpPr>
          <p:nvPr>
            <p:ph type="dt" sz="half" idx="10"/>
          </p:nvPr>
        </p:nvSpPr>
        <p:spPr/>
        <p:txBody>
          <a:bodyPr/>
          <a:lstStyle>
            <a:lvl1pPr>
              <a:defRPr/>
            </a:lvl1pPr>
          </a:lstStyle>
          <a:p>
            <a:endParaRPr lang="en-US">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US">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5BBB6081-BACC-405E-AEAF-C62C97AF5BA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6223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datum 2"/>
          <p:cNvSpPr>
            <a:spLocks noGrp="1"/>
          </p:cNvSpPr>
          <p:nvPr>
            <p:ph type="dt" sz="half" idx="10"/>
          </p:nvPr>
        </p:nvSpPr>
        <p:spPr/>
        <p:txBody>
          <a:bodyPr/>
          <a:lstStyle>
            <a:lvl1pPr>
              <a:defRPr/>
            </a:lvl1pPr>
          </a:lstStyle>
          <a:p>
            <a:endParaRPr lang="en-US">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US">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8330A656-646C-46F9-AAE0-A6E3F7B1309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8390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US">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E414FB63-88B4-43E8-BF15-08500D758A6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717648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fr-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1B8E1647-AB18-4950-9FBF-B60622E2BCCB}"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49426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968087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fr-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17094DBD-E1D2-424F-9C34-62E2289F9ABF}"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158170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690DEE0-BF2F-4AEF-AC8B-2AF51BED532A}"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20014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fr-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99A7E51-2DD8-41BC-B5EE-E2B2D716BEC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4184812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EC69783-F539-4712-93D6-92376A705F64}" type="datetimeFigureOut">
              <a:rPr lang="fr-FR">
                <a:solidFill>
                  <a:prstClr val="black">
                    <a:tint val="75000"/>
                  </a:prstClr>
                </a:solidFill>
              </a:rPr>
              <a:pPr>
                <a:defRPr/>
              </a:pPr>
              <a:t>10/05/2012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9F5CDB1-FBFF-4E40-B594-DD13F28DD823}"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3201284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63A3285-5354-4297-AB54-E6A1F55D42CD}" type="datetimeFigureOut">
              <a:rPr lang="fr-FR">
                <a:solidFill>
                  <a:prstClr val="black">
                    <a:tint val="75000"/>
                  </a:prstClr>
                </a:solidFill>
              </a:rPr>
              <a:pPr>
                <a:defRPr/>
              </a:pPr>
              <a:t>10/05/2012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DE926F4-8466-4EDF-81D5-20A18816B826}"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118866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3368642-9B04-47C0-9DCF-91CD33378E6C}" type="datetimeFigureOut">
              <a:rPr lang="fr-FR">
                <a:solidFill>
                  <a:prstClr val="black">
                    <a:tint val="75000"/>
                  </a:prstClr>
                </a:solidFill>
              </a:rPr>
              <a:pPr>
                <a:defRPr/>
              </a:pPr>
              <a:t>10/05/2012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F72CE86-D3BA-4C57-AEC2-3BB031D65F71}"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70587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4526F89-FA40-4489-8D1C-EC1B606360ED}" type="datetimeFigureOut">
              <a:rPr lang="fr-FR">
                <a:solidFill>
                  <a:prstClr val="black">
                    <a:tint val="75000"/>
                  </a:prstClr>
                </a:solidFill>
              </a:rPr>
              <a:pPr>
                <a:defRPr/>
              </a:pPr>
              <a:t>10/05/2012</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7074576-F645-46E4-88CC-C3D3080936DD}"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2345381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DEEE921-5F87-47B0-A807-36FC9D724372}" type="datetimeFigureOut">
              <a:rPr lang="fr-FR">
                <a:solidFill>
                  <a:prstClr val="black">
                    <a:tint val="75000"/>
                  </a:prstClr>
                </a:solidFill>
              </a:rPr>
              <a:pPr>
                <a:defRPr/>
              </a:pPr>
              <a:t>10/05/2012</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3C5E7AE5-0431-4A43-AA80-D371E0C6E4AF}"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2718606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5706824-5D92-40A5-AD9E-C9F77F8F6072}" type="datetimeFigureOut">
              <a:rPr lang="fr-FR">
                <a:solidFill>
                  <a:prstClr val="black">
                    <a:tint val="75000"/>
                  </a:prstClr>
                </a:solidFill>
              </a:rPr>
              <a:pPr>
                <a:defRPr/>
              </a:pPr>
              <a:t>10/05/2012</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DABB71E9-DF62-4D58-86F5-D3427EF2EE27}"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81934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C86096F-639C-4FC4-8F19-0820ECD255EE}" type="datetimeFigureOut">
              <a:rPr lang="fr-FR">
                <a:solidFill>
                  <a:prstClr val="black">
                    <a:tint val="75000"/>
                  </a:prstClr>
                </a:solidFill>
              </a:rPr>
              <a:pPr>
                <a:defRPr/>
              </a:pPr>
              <a:t>10/05/2012</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C17429FC-D47A-4BAB-8D2A-223C5948B986}"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169649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3BF76A-E2C1-4D41-9D11-4FECF66CCA92}" type="slidenum">
              <a:rPr lang="nl-NL"/>
              <a:pPr>
                <a:defRPr/>
              </a:pPr>
              <a:t>‹nr.›</a:t>
            </a:fld>
            <a:endParaRPr lang="nl-NL"/>
          </a:p>
        </p:txBody>
      </p:sp>
    </p:spTree>
    <p:extLst>
      <p:ext uri="{BB962C8B-B14F-4D97-AF65-F5344CB8AC3E}">
        <p14:creationId xmlns:p14="http://schemas.microsoft.com/office/powerpoint/2010/main" val="42182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05E15CD-DF6B-46A0-BF22-FB843CD3C95B}" type="datetimeFigureOut">
              <a:rPr lang="fr-FR">
                <a:solidFill>
                  <a:prstClr val="black">
                    <a:tint val="75000"/>
                  </a:prstClr>
                </a:solidFill>
              </a:rPr>
              <a:pPr>
                <a:defRPr/>
              </a:pPr>
              <a:t>10/05/2012</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5DD1F8F-FBC6-4476-8E54-E89EE8E2BABD}"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1767696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ED2D75A-9284-40F4-B172-14D23B351E46}" type="datetimeFigureOut">
              <a:rPr lang="fr-FR">
                <a:solidFill>
                  <a:prstClr val="black">
                    <a:tint val="75000"/>
                  </a:prstClr>
                </a:solidFill>
              </a:rPr>
              <a:pPr>
                <a:defRPr/>
              </a:pPr>
              <a:t>10/05/2012</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F24795C-19FF-47E4-9FD9-F69C772124F0}"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125368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B72FC1C-E3E9-494C-B31C-2D075A26C492}" type="datetimeFigureOut">
              <a:rPr lang="fr-FR">
                <a:solidFill>
                  <a:prstClr val="black">
                    <a:tint val="75000"/>
                  </a:prstClr>
                </a:solidFill>
              </a:rPr>
              <a:pPr>
                <a:defRPr/>
              </a:pPr>
              <a:t>10/05/2012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52E3F-D128-4A82-90B3-F84B504D4357}"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3470442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FEF70A5-2292-4D73-A43F-3F26FB0738D3}" type="datetimeFigureOut">
              <a:rPr lang="fr-FR">
                <a:solidFill>
                  <a:prstClr val="black">
                    <a:tint val="75000"/>
                  </a:prstClr>
                </a:solidFill>
              </a:rPr>
              <a:pPr>
                <a:defRPr/>
              </a:pPr>
              <a:t>10/05/2012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1EEB506-DAC0-409D-BCB2-BF76D1223A65}" type="slidenum">
              <a:rPr lang="fr-FR">
                <a:solidFill>
                  <a:prstClr val="black">
                    <a:tint val="75000"/>
                  </a:prstClr>
                </a:solidFill>
              </a:rPr>
              <a:pPr>
                <a:defRPr/>
              </a:pPr>
              <a:t>‹nr.›</a:t>
            </a:fld>
            <a:endParaRPr lang="fr-FR">
              <a:solidFill>
                <a:prstClr val="black">
                  <a:tint val="75000"/>
                </a:prstClr>
              </a:solidFill>
            </a:endParaRPr>
          </a:p>
        </p:txBody>
      </p:sp>
    </p:spTree>
    <p:extLst>
      <p:ext uri="{BB962C8B-B14F-4D97-AF65-F5344CB8AC3E}">
        <p14:creationId xmlns:p14="http://schemas.microsoft.com/office/powerpoint/2010/main" val="259005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6C9745C-3AF3-4502-BE4E-41C7909FBC93}" type="slidenum">
              <a:rPr lang="nl-NL"/>
              <a:pPr>
                <a:defRPr/>
              </a:pPr>
              <a:t>‹nr.›</a:t>
            </a:fld>
            <a:endParaRPr lang="nl-NL"/>
          </a:p>
        </p:txBody>
      </p:sp>
    </p:spTree>
    <p:extLst>
      <p:ext uri="{BB962C8B-B14F-4D97-AF65-F5344CB8AC3E}">
        <p14:creationId xmlns:p14="http://schemas.microsoft.com/office/powerpoint/2010/main" val="192047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CC7219-85C7-4BD5-BE94-60D84A1648D3}" type="slidenum">
              <a:rPr lang="nl-NL"/>
              <a:pPr>
                <a:defRPr/>
              </a:pPr>
              <a:t>‹nr.›</a:t>
            </a:fld>
            <a:endParaRPr lang="nl-NL"/>
          </a:p>
        </p:txBody>
      </p:sp>
    </p:spTree>
    <p:extLst>
      <p:ext uri="{BB962C8B-B14F-4D97-AF65-F5344CB8AC3E}">
        <p14:creationId xmlns:p14="http://schemas.microsoft.com/office/powerpoint/2010/main" val="40495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1FD848-6420-40FF-B3BF-B3994EC225AC}" type="slidenum">
              <a:rPr lang="nl-NL"/>
              <a:pPr>
                <a:defRPr/>
              </a:pPr>
              <a:t>‹nr.›</a:t>
            </a:fld>
            <a:endParaRPr lang="nl-NL"/>
          </a:p>
        </p:txBody>
      </p:sp>
    </p:spTree>
    <p:extLst>
      <p:ext uri="{BB962C8B-B14F-4D97-AF65-F5344CB8AC3E}">
        <p14:creationId xmlns:p14="http://schemas.microsoft.com/office/powerpoint/2010/main" val="62576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2A8F8A-0DAB-4DFB-9827-7EE76DF05322}" type="slidenum">
              <a:rPr lang="nl-NL"/>
              <a:pPr>
                <a:defRPr/>
              </a:pPr>
              <a:t>‹nr.›</a:t>
            </a:fld>
            <a:endParaRPr lang="nl-NL"/>
          </a:p>
        </p:txBody>
      </p:sp>
    </p:spTree>
    <p:extLst>
      <p:ext uri="{BB962C8B-B14F-4D97-AF65-F5344CB8AC3E}">
        <p14:creationId xmlns:p14="http://schemas.microsoft.com/office/powerpoint/2010/main" val="192477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A97A0B0-DDB9-4478-AFEB-9FC22BF7C531}" type="slidenum">
              <a:rPr lang="nl-NL"/>
              <a:pPr>
                <a:defRPr/>
              </a:pPr>
              <a:t>‹nr.›</a:t>
            </a:fld>
            <a:endParaRPr lang="nl-NL"/>
          </a:p>
        </p:txBody>
      </p:sp>
    </p:spTree>
    <p:extLst>
      <p:ext uri="{BB962C8B-B14F-4D97-AF65-F5344CB8AC3E}">
        <p14:creationId xmlns:p14="http://schemas.microsoft.com/office/powerpoint/2010/main" val="42786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9F0506-1327-4BF4-B57A-179F3AE78E38}" type="slidenum">
              <a:rPr lang="nl-NL"/>
              <a:pPr>
                <a:defRPr/>
              </a:pPr>
              <a:t>‹nr.›</a:t>
            </a:fld>
            <a:endParaRPr lang="nl-NL"/>
          </a:p>
        </p:txBody>
      </p:sp>
    </p:spTree>
    <p:extLst>
      <p:ext uri="{BB962C8B-B14F-4D97-AF65-F5344CB8AC3E}">
        <p14:creationId xmlns:p14="http://schemas.microsoft.com/office/powerpoint/2010/main" val="25789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7500" y="5877271"/>
            <a:ext cx="5982535" cy="977469"/>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24916228-F6BC-417E-8884-76C78BD288DE}" type="slidenum">
              <a:rPr lang="en-US" smtClean="0">
                <a:solidFill>
                  <a:srgbClr val="000000"/>
                </a:solidFill>
                <a:cs typeface="+mn-cs"/>
              </a:rPr>
              <a:pPr eaLnBrk="0" hangingPunct="0"/>
              <a:t>‹nr.›</a:t>
            </a:fld>
            <a:endParaRPr lang="en-US" smtClean="0">
              <a:solidFill>
                <a:srgbClr val="000000"/>
              </a:solidFill>
              <a:cs typeface="+mn-cs"/>
            </a:endParaRPr>
          </a:p>
        </p:txBody>
      </p:sp>
    </p:spTree>
    <p:extLst>
      <p:ext uri="{BB962C8B-B14F-4D97-AF65-F5344CB8AC3E}">
        <p14:creationId xmlns:p14="http://schemas.microsoft.com/office/powerpoint/2010/main" val="27256542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CF5DEB-3016-44C0-B640-432932080744}" type="datetimeFigureOut">
              <a:rPr lang="fr-FR">
                <a:solidFill>
                  <a:prstClr val="black">
                    <a:tint val="75000"/>
                  </a:prstClr>
                </a:solidFill>
                <a:cs typeface="+mn-cs"/>
              </a:rPr>
              <a:pPr>
                <a:defRPr/>
              </a:pPr>
              <a:t>10/05/2012</a:t>
            </a:fld>
            <a:endParaRPr lang="fr-FR">
              <a:solidFill>
                <a:prstClr val="black">
                  <a:tint val="75000"/>
                </a:prstClr>
              </a:solidFill>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155281D-5668-4EA2-9C8F-8688BADBC8A9}" type="slidenum">
              <a:rPr lang="fr-FR">
                <a:solidFill>
                  <a:prstClr val="black">
                    <a:tint val="75000"/>
                  </a:prstClr>
                </a:solidFill>
                <a:cs typeface="+mn-cs"/>
              </a:rPr>
              <a:pPr>
                <a:defRPr/>
              </a:pPr>
              <a:t>‹nr.›</a:t>
            </a:fld>
            <a:endParaRPr lang="fr-FR">
              <a:solidFill>
                <a:prstClr val="black">
                  <a:tint val="75000"/>
                </a:prstClr>
              </a:solidFill>
              <a:cs typeface="+mn-cs"/>
            </a:endParaRPr>
          </a:p>
        </p:txBody>
      </p:sp>
    </p:spTree>
    <p:extLst>
      <p:ext uri="{BB962C8B-B14F-4D97-AF65-F5344CB8AC3E}">
        <p14:creationId xmlns:p14="http://schemas.microsoft.com/office/powerpoint/2010/main" val="11942437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396190"/>
      </p:ext>
    </p:extLst>
  </p:cSld>
  <p:clrMapOvr>
    <a:masterClrMapping/>
  </p:clrMapOvr>
  <p:transition advTm="34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fr-FR" smtClean="0"/>
              <a:t>Préliminaires II</a:t>
            </a:r>
          </a:p>
        </p:txBody>
      </p:sp>
      <p:sp>
        <p:nvSpPr>
          <p:cNvPr id="7171" name="Rectangle 3"/>
          <p:cNvSpPr>
            <a:spLocks noGrp="1"/>
          </p:cNvSpPr>
          <p:nvPr>
            <p:ph type="body" idx="1"/>
          </p:nvPr>
        </p:nvSpPr>
        <p:spPr>
          <a:xfrm>
            <a:off x="468313" y="1268413"/>
            <a:ext cx="8218487" cy="5256212"/>
          </a:xfrm>
        </p:spPr>
        <p:txBody>
          <a:bodyPr/>
          <a:lstStyle/>
          <a:p>
            <a:pPr eaLnBrk="1" hangingPunct="1"/>
            <a:r>
              <a:rPr lang="fr-FR" sz="2000" b="1" smtClean="0"/>
              <a:t>Les 4 dimensions de la capacité</a:t>
            </a:r>
          </a:p>
          <a:p>
            <a:pPr lvl="1" eaLnBrk="1" hangingPunct="1">
              <a:buFont typeface="Wingdings" pitchFamily="2" charset="2"/>
              <a:buChar char="Ø"/>
            </a:pPr>
            <a:r>
              <a:rPr lang="fr-FR" sz="1800" b="1" smtClean="0"/>
              <a:t>la capacité de choix</a:t>
            </a:r>
          </a:p>
          <a:p>
            <a:pPr lvl="1" eaLnBrk="1" hangingPunct="1">
              <a:buFont typeface="Wingdings" pitchFamily="2" charset="2"/>
              <a:buChar char="Ø"/>
            </a:pPr>
            <a:r>
              <a:rPr lang="fr-FR" sz="1800" b="1" smtClean="0"/>
              <a:t>la capacité de réalisation</a:t>
            </a:r>
          </a:p>
          <a:p>
            <a:pPr lvl="1" eaLnBrk="1" hangingPunct="1">
              <a:buFont typeface="Wingdings" pitchFamily="2" charset="2"/>
              <a:buChar char="Ø"/>
            </a:pPr>
            <a:r>
              <a:rPr lang="fr-FR" sz="1800" b="1" smtClean="0"/>
              <a:t>la capacité comme potentiel d’accomplissement</a:t>
            </a:r>
          </a:p>
          <a:p>
            <a:pPr lvl="1" eaLnBrk="1" hangingPunct="1">
              <a:buFont typeface="Wingdings" pitchFamily="2" charset="2"/>
              <a:buChar char="Ø"/>
            </a:pPr>
            <a:r>
              <a:rPr lang="fr-FR" sz="1800" b="1" smtClean="0"/>
              <a:t> la capacité à délibérer et à revendiquer (</a:t>
            </a:r>
            <a:r>
              <a:rPr lang="fr-FR" sz="1800" b="1" i="1" smtClean="0"/>
              <a:t>voice</a:t>
            </a:r>
            <a:r>
              <a:rPr lang="fr-FR" sz="1800" b="1" smtClean="0"/>
              <a:t>)</a:t>
            </a:r>
          </a:p>
          <a:p>
            <a:pPr eaLnBrk="1" hangingPunct="1">
              <a:buFontTx/>
              <a:buChar char="•"/>
            </a:pPr>
            <a:r>
              <a:rPr lang="fr-FR" sz="2000" b="1" smtClean="0"/>
              <a:t>Déterminer les capacités auxquelles une collectivité accorde de la valeur</a:t>
            </a:r>
          </a:p>
          <a:p>
            <a:pPr lvl="1" eaLnBrk="1" hangingPunct="1">
              <a:buFont typeface="Wingdings" pitchFamily="2" charset="2"/>
              <a:buChar char="Ø"/>
            </a:pPr>
            <a:r>
              <a:rPr lang="fr-FR" sz="1800" b="1" smtClean="0"/>
              <a:t>Un processus démocratique</a:t>
            </a:r>
          </a:p>
          <a:p>
            <a:pPr lvl="1" eaLnBrk="1" hangingPunct="1">
              <a:buFont typeface="Wingdings" pitchFamily="2" charset="2"/>
              <a:buChar char="Ø"/>
            </a:pPr>
            <a:r>
              <a:rPr lang="fr-FR" sz="1800" b="1" smtClean="0"/>
              <a:t>Une conception et une mise en œuvre de politiques adéquates au développement des capacités</a:t>
            </a:r>
          </a:p>
          <a:p>
            <a:pPr lvl="1" eaLnBrk="1" hangingPunct="1">
              <a:buFont typeface="Wingdings" pitchFamily="2" charset="2"/>
              <a:buChar char="Ø"/>
            </a:pPr>
            <a:r>
              <a:rPr lang="fr-FR" sz="1800" b="1" smtClean="0"/>
              <a:t>Un concernement de la collectivité et de chacun de ses membres de former, préserver, développer les capacités de chacun, avec des ressources, selon des formes et des procédures dont l’adéquation aux fins soit publiquement délibérée, évaluée et, si nécessaire, ajustée</a:t>
            </a:r>
          </a:p>
          <a:p>
            <a:pPr eaLnBrk="1" hangingPunct="1">
              <a:buFontTx/>
              <a:buNone/>
            </a:pPr>
            <a:r>
              <a:rPr lang="fr-FR" sz="2000" smtClean="0"/>
              <a:t> </a:t>
            </a:r>
          </a:p>
          <a:p>
            <a:pPr eaLnBrk="1" hangingPunct="1"/>
            <a:endParaRPr lang="fr-FR" sz="2800" smtClean="0"/>
          </a:p>
        </p:txBody>
      </p:sp>
    </p:spTree>
    <p:extLst>
      <p:ext uri="{BB962C8B-B14F-4D97-AF65-F5344CB8AC3E}">
        <p14:creationId xmlns:p14="http://schemas.microsoft.com/office/powerpoint/2010/main" val="230717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sz="3200" smtClean="0"/>
              <a:t>Ensuite…</a:t>
            </a:r>
          </a:p>
        </p:txBody>
      </p:sp>
      <p:sp>
        <p:nvSpPr>
          <p:cNvPr id="8195" name="Espace réservé du contenu 2"/>
          <p:cNvSpPr>
            <a:spLocks noGrp="1"/>
          </p:cNvSpPr>
          <p:nvPr>
            <p:ph idx="1"/>
          </p:nvPr>
        </p:nvSpPr>
        <p:spPr/>
        <p:txBody>
          <a:bodyPr/>
          <a:lstStyle/>
          <a:p>
            <a:r>
              <a:rPr lang="fr-FR" smtClean="0"/>
              <a:t>La représentation du travail</a:t>
            </a:r>
          </a:p>
          <a:p>
            <a:pPr>
              <a:buFont typeface="Wingdings" pitchFamily="2" charset="2"/>
              <a:buChar char="Ø"/>
            </a:pPr>
            <a:r>
              <a:rPr lang="fr-FR" sz="2400" smtClean="0"/>
              <a:t>La capability for voice</a:t>
            </a:r>
          </a:p>
          <a:p>
            <a:pPr>
              <a:buFont typeface="Wingdings" pitchFamily="2" charset="2"/>
              <a:buChar char="Ø"/>
            </a:pPr>
            <a:r>
              <a:rPr lang="fr-FR" sz="2400" smtClean="0"/>
              <a:t>Le citoyen capable et l’unité de la personne</a:t>
            </a:r>
          </a:p>
          <a:p>
            <a:pPr>
              <a:buFont typeface="Wingdings" pitchFamily="2" charset="2"/>
              <a:buChar char="Ø"/>
            </a:pPr>
            <a:r>
              <a:rPr lang="fr-FR" sz="2400" smtClean="0"/>
              <a:t>Représentations verticale / horizontale</a:t>
            </a:r>
          </a:p>
          <a:p>
            <a:r>
              <a:rPr lang="fr-FR" smtClean="0"/>
              <a:t>Procédures et pratiques démocratiques</a:t>
            </a:r>
          </a:p>
          <a:p>
            <a:pPr>
              <a:buFont typeface="Wingdings" pitchFamily="2" charset="2"/>
              <a:buChar char="Ø"/>
            </a:pPr>
            <a:r>
              <a:rPr lang="fr-FR" sz="2400" smtClean="0"/>
              <a:t>Les bases informationnelles des décisions</a:t>
            </a:r>
          </a:p>
          <a:p>
            <a:pPr>
              <a:buFont typeface="Wingdings" pitchFamily="2" charset="2"/>
              <a:buChar char="Ø"/>
            </a:pPr>
            <a:r>
              <a:rPr lang="fr-FR" sz="2400" smtClean="0"/>
              <a:t>L’enquête délibérative comme processus de constitution d’un public</a:t>
            </a:r>
          </a:p>
          <a:p>
            <a:pPr>
              <a:buFont typeface="Wingdings" pitchFamily="2" charset="2"/>
              <a:buChar char="Ø"/>
            </a:pPr>
            <a:r>
              <a:rPr lang="fr-FR" sz="2400" smtClean="0"/>
              <a:t>Etat situé et capacitation</a:t>
            </a:r>
          </a:p>
        </p:txBody>
      </p:sp>
    </p:spTree>
    <p:extLst>
      <p:ext uri="{BB962C8B-B14F-4D97-AF65-F5344CB8AC3E}">
        <p14:creationId xmlns:p14="http://schemas.microsoft.com/office/powerpoint/2010/main" val="106528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sz="3200" smtClean="0"/>
              <a:t>Publications sur l’approche par les capacités (une entrée)</a:t>
            </a:r>
          </a:p>
        </p:txBody>
      </p:sp>
      <p:sp>
        <p:nvSpPr>
          <p:cNvPr id="9219" name="Espace réservé du contenu 2"/>
          <p:cNvSpPr>
            <a:spLocks noGrp="1"/>
          </p:cNvSpPr>
          <p:nvPr>
            <p:ph idx="1"/>
          </p:nvPr>
        </p:nvSpPr>
        <p:spPr>
          <a:xfrm>
            <a:off x="457200" y="1600200"/>
            <a:ext cx="8229600" cy="4972050"/>
          </a:xfrm>
        </p:spPr>
        <p:txBody>
          <a:bodyPr/>
          <a:lstStyle/>
          <a:p>
            <a:pPr eaLnBrk="1" hangingPunct="1"/>
            <a:r>
              <a:rPr lang="fr-FR" sz="2000" smtClean="0"/>
              <a:t>Amartya Sen, 2000, </a:t>
            </a:r>
            <a:r>
              <a:rPr lang="fr-FR" sz="2000" i="1" smtClean="0"/>
              <a:t>Un nouveau modèle économique. Développement, justice, liberté</a:t>
            </a:r>
            <a:r>
              <a:rPr lang="fr-FR" sz="2000" smtClean="0"/>
              <a:t>, Paris, Odile Jacob</a:t>
            </a:r>
          </a:p>
          <a:p>
            <a:pPr eaLnBrk="1" hangingPunct="1"/>
            <a:r>
              <a:rPr lang="fr-FR" sz="2000" smtClean="0"/>
              <a:t>Jean De Munck et Bénédicte Zimmermann, s. dir., 2008, </a:t>
            </a:r>
            <a:r>
              <a:rPr lang="fr-FR" sz="2000" i="1" smtClean="0"/>
              <a:t>La liberté au prisme des capacités. Amartya Sen au-delà du libéralisme</a:t>
            </a:r>
            <a:r>
              <a:rPr lang="fr-FR" sz="2000" smtClean="0"/>
              <a:t>, Paris; Editions de l’EHESS</a:t>
            </a:r>
          </a:p>
          <a:p>
            <a:pPr eaLnBrk="1" hangingPunct="1"/>
            <a:r>
              <a:rPr lang="fr-FR" sz="2000" smtClean="0"/>
              <a:t>Agnès Bourgouin et Robert Salais, 2011, </a:t>
            </a:r>
            <a:r>
              <a:rPr lang="fr-FR" sz="2000" i="1" smtClean="0"/>
              <a:t>Le travail réinventé. Un défi pour l’Europe, </a:t>
            </a:r>
            <a:r>
              <a:rPr lang="fr-FR" sz="2000" smtClean="0"/>
              <a:t>Nantes, CAPRIGHT (http://www.capright.eu)</a:t>
            </a:r>
          </a:p>
          <a:p>
            <a:pPr eaLnBrk="1" hangingPunct="1"/>
            <a:r>
              <a:rPr lang="fr-FR" sz="2000" smtClean="0"/>
              <a:t>Revue Formation et Emploi, 2011, </a:t>
            </a:r>
            <a:r>
              <a:rPr lang="fr-FR" sz="2000" i="1" smtClean="0"/>
              <a:t>La flexsécurité à l’aune des capacités, </a:t>
            </a:r>
            <a:r>
              <a:rPr lang="fr-FR" sz="2000" smtClean="0"/>
              <a:t>N° 113, 1, CEREQ</a:t>
            </a:r>
          </a:p>
          <a:p>
            <a:pPr eaLnBrk="1" hangingPunct="1"/>
            <a:r>
              <a:rPr lang="fr-FR" sz="2000" smtClean="0"/>
              <a:t>Ralf Rogowski, Robert Salais, Noel Whiteside, eds., 2012, </a:t>
            </a:r>
            <a:r>
              <a:rPr lang="fr-FR" sz="2000" i="1" smtClean="0"/>
              <a:t>Transforming European Employemnt Policiy. Labour Markets Transition and the Promotion of Capability, </a:t>
            </a:r>
            <a:r>
              <a:rPr lang="fr-FR" sz="2000" smtClean="0"/>
              <a:t>Cheltenham, Edward Elgar</a:t>
            </a:r>
          </a:p>
          <a:p>
            <a:pPr eaLnBrk="1" hangingPunct="1"/>
            <a:r>
              <a:rPr lang="fr-FR" sz="2000" smtClean="0"/>
              <a:t>Ota de Leonardis, Serafino Negrelli, Robert Salais, eds., 2012, </a:t>
            </a:r>
            <a:r>
              <a:rPr lang="en-GB" sz="2000" i="1" smtClean="0"/>
              <a:t>Democracy and capability for voice. Welfare, work and public deliberation in Europe</a:t>
            </a:r>
            <a:r>
              <a:rPr lang="en-GB" sz="2000" smtClean="0"/>
              <a:t>, Brussels, PIA-Peter Lang à paraître, juillet</a:t>
            </a:r>
            <a:endParaRPr lang="fr-FR" sz="2000" smtClean="0"/>
          </a:p>
        </p:txBody>
      </p:sp>
    </p:spTree>
    <p:extLst>
      <p:ext uri="{BB962C8B-B14F-4D97-AF65-F5344CB8AC3E}">
        <p14:creationId xmlns:p14="http://schemas.microsoft.com/office/powerpoint/2010/main" val="25898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27088" y="3860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prstClr val="black"/>
                </a:solidFill>
                <a:latin typeface="Calibri" pitchFamily="34" charset="0"/>
                <a:cs typeface="+mn-cs"/>
              </a:rPr>
              <a:t>Resources</a:t>
            </a:r>
          </a:p>
        </p:txBody>
      </p:sp>
      <p:sp>
        <p:nvSpPr>
          <p:cNvPr id="10243" name="Text Box 3"/>
          <p:cNvSpPr txBox="1">
            <a:spLocks noChangeArrowheads="1"/>
          </p:cNvSpPr>
          <p:nvPr/>
        </p:nvSpPr>
        <p:spPr bwMode="auto">
          <a:xfrm>
            <a:off x="3779838" y="386080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prstClr val="black"/>
                </a:solidFill>
                <a:latin typeface="Calibri" pitchFamily="34" charset="0"/>
                <a:cs typeface="+mn-cs"/>
              </a:rPr>
              <a:t>Capabilities</a:t>
            </a:r>
          </a:p>
        </p:txBody>
      </p:sp>
      <p:sp>
        <p:nvSpPr>
          <p:cNvPr id="10244" name="Text Box 4"/>
          <p:cNvSpPr txBox="1">
            <a:spLocks noChangeArrowheads="1"/>
          </p:cNvSpPr>
          <p:nvPr/>
        </p:nvSpPr>
        <p:spPr bwMode="auto">
          <a:xfrm>
            <a:off x="6732588" y="3789363"/>
            <a:ext cx="1871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prstClr val="black"/>
                </a:solidFill>
                <a:latin typeface="Calibri" pitchFamily="34" charset="0"/>
                <a:cs typeface="+mn-cs"/>
              </a:rPr>
              <a:t>Valuable outcomes</a:t>
            </a:r>
          </a:p>
        </p:txBody>
      </p:sp>
      <p:sp>
        <p:nvSpPr>
          <p:cNvPr id="7173" name="Text Box 5"/>
          <p:cNvSpPr txBox="1">
            <a:spLocks noChangeArrowheads="1"/>
          </p:cNvSpPr>
          <p:nvPr/>
        </p:nvSpPr>
        <p:spPr bwMode="auto">
          <a:xfrm>
            <a:off x="5003800" y="1647825"/>
            <a:ext cx="2305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prstClr val="black"/>
                </a:solidFill>
                <a:latin typeface="Calibri" pitchFamily="34" charset="0"/>
                <a:cs typeface="+mn-cs"/>
              </a:rPr>
              <a:t>Freedom of choice</a:t>
            </a:r>
          </a:p>
          <a:p>
            <a:pPr eaLnBrk="1" hangingPunct="1"/>
            <a:r>
              <a:rPr lang="en-GB" smtClean="0">
                <a:solidFill>
                  <a:prstClr val="black"/>
                </a:solidFill>
                <a:latin typeface="Calibri" pitchFamily="34" charset="0"/>
                <a:cs typeface="+mn-cs"/>
              </a:rPr>
              <a:t>Participation to the decisional process</a:t>
            </a:r>
          </a:p>
          <a:p>
            <a:pPr eaLnBrk="1" hangingPunct="1"/>
            <a:endParaRPr lang="en-GB" smtClean="0">
              <a:solidFill>
                <a:prstClr val="black"/>
              </a:solidFill>
              <a:latin typeface="Calibri" pitchFamily="34" charset="0"/>
              <a:cs typeface="+mn-cs"/>
            </a:endParaRPr>
          </a:p>
        </p:txBody>
      </p:sp>
      <p:sp>
        <p:nvSpPr>
          <p:cNvPr id="7174" name="Text Box 6"/>
          <p:cNvSpPr txBox="1">
            <a:spLocks noChangeArrowheads="1"/>
          </p:cNvSpPr>
          <p:nvPr/>
        </p:nvSpPr>
        <p:spPr bwMode="auto">
          <a:xfrm>
            <a:off x="1547813" y="1196975"/>
            <a:ext cx="26638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prstClr val="black"/>
                </a:solidFill>
                <a:latin typeface="Calibri" pitchFamily="34" charset="0"/>
                <a:cs typeface="+mn-cs"/>
              </a:rPr>
              <a:t>Conversion factors within the situation: </a:t>
            </a:r>
            <a:r>
              <a:rPr lang="en-GB" sz="1600" i="1" smtClean="0">
                <a:solidFill>
                  <a:prstClr val="black"/>
                </a:solidFill>
                <a:latin typeface="Calibri" pitchFamily="34" charset="0"/>
                <a:cs typeface="+mn-cs"/>
              </a:rPr>
              <a:t>institutional </a:t>
            </a:r>
          </a:p>
          <a:p>
            <a:pPr eaLnBrk="1" hangingPunct="1"/>
            <a:r>
              <a:rPr lang="en-GB" sz="1600" i="1" smtClean="0">
                <a:solidFill>
                  <a:prstClr val="black"/>
                </a:solidFill>
                <a:latin typeface="Calibri" pitchFamily="34" charset="0"/>
                <a:cs typeface="+mn-cs"/>
              </a:rPr>
              <a:t>social</a:t>
            </a:r>
          </a:p>
          <a:p>
            <a:pPr eaLnBrk="1" hangingPunct="1"/>
            <a:r>
              <a:rPr lang="en-GB" sz="1600" i="1" smtClean="0">
                <a:solidFill>
                  <a:prstClr val="black"/>
                </a:solidFill>
                <a:latin typeface="Calibri" pitchFamily="34" charset="0"/>
                <a:cs typeface="+mn-cs"/>
              </a:rPr>
              <a:t>economic </a:t>
            </a:r>
          </a:p>
          <a:p>
            <a:pPr eaLnBrk="1" hangingPunct="1"/>
            <a:r>
              <a:rPr lang="en-GB" sz="1600" i="1" smtClean="0">
                <a:solidFill>
                  <a:prstClr val="black"/>
                </a:solidFill>
                <a:latin typeface="Calibri" pitchFamily="34" charset="0"/>
                <a:cs typeface="+mn-cs"/>
              </a:rPr>
              <a:t>work and life organisation </a:t>
            </a:r>
          </a:p>
          <a:p>
            <a:pPr eaLnBrk="1" hangingPunct="1"/>
            <a:r>
              <a:rPr lang="en-GB" sz="1600" i="1" smtClean="0">
                <a:solidFill>
                  <a:prstClr val="black"/>
                </a:solidFill>
                <a:latin typeface="Calibri" pitchFamily="34" charset="0"/>
                <a:cs typeface="+mn-cs"/>
              </a:rPr>
              <a:t>personal</a:t>
            </a:r>
          </a:p>
        </p:txBody>
      </p:sp>
      <p:sp>
        <p:nvSpPr>
          <p:cNvPr id="10247" name="Text Box 7"/>
          <p:cNvSpPr txBox="1">
            <a:spLocks noChangeArrowheads="1"/>
          </p:cNvSpPr>
          <p:nvPr/>
        </p:nvSpPr>
        <p:spPr bwMode="auto">
          <a:xfrm>
            <a:off x="1476375" y="352425"/>
            <a:ext cx="6408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mtClean="0">
                <a:solidFill>
                  <a:prstClr val="black"/>
                </a:solidFill>
                <a:latin typeface="Calibri" pitchFamily="34" charset="0"/>
                <a:cs typeface="+mn-cs"/>
              </a:rPr>
              <a:t>The capability toolbox at the level of the person</a:t>
            </a:r>
          </a:p>
        </p:txBody>
      </p:sp>
      <p:sp>
        <p:nvSpPr>
          <p:cNvPr id="10248" name="Line 8"/>
          <p:cNvSpPr>
            <a:spLocks noChangeShapeType="1"/>
          </p:cNvSpPr>
          <p:nvPr/>
        </p:nvSpPr>
        <p:spPr bwMode="auto">
          <a:xfrm>
            <a:off x="2843213" y="3284538"/>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49" name="Line 9"/>
          <p:cNvSpPr>
            <a:spLocks noChangeShapeType="1"/>
          </p:cNvSpPr>
          <p:nvPr/>
        </p:nvSpPr>
        <p:spPr bwMode="auto">
          <a:xfrm>
            <a:off x="2843213" y="2781300"/>
            <a:ext cx="0" cy="1008063"/>
          </a:xfrm>
          <a:prstGeom prst="line">
            <a:avLst/>
          </a:prstGeom>
          <a:noFill/>
          <a:ln w="571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0" name="Line 10"/>
          <p:cNvSpPr>
            <a:spLocks noChangeShapeType="1"/>
          </p:cNvSpPr>
          <p:nvPr/>
        </p:nvSpPr>
        <p:spPr bwMode="auto">
          <a:xfrm>
            <a:off x="5867400" y="2781300"/>
            <a:ext cx="0" cy="936625"/>
          </a:xfrm>
          <a:prstGeom prst="line">
            <a:avLst/>
          </a:prstGeom>
          <a:noFill/>
          <a:ln w="571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1" name="Line 11"/>
          <p:cNvSpPr>
            <a:spLocks noChangeShapeType="1"/>
          </p:cNvSpPr>
          <p:nvPr/>
        </p:nvSpPr>
        <p:spPr bwMode="auto">
          <a:xfrm>
            <a:off x="2195513" y="4076700"/>
            <a:ext cx="1368425" cy="0"/>
          </a:xfrm>
          <a:prstGeom prst="line">
            <a:avLst/>
          </a:prstGeom>
          <a:noFill/>
          <a:ln w="762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2" name="Line 12"/>
          <p:cNvSpPr>
            <a:spLocks noChangeShapeType="1"/>
          </p:cNvSpPr>
          <p:nvPr/>
        </p:nvSpPr>
        <p:spPr bwMode="auto">
          <a:xfrm>
            <a:off x="5219700" y="4076700"/>
            <a:ext cx="1296988" cy="0"/>
          </a:xfrm>
          <a:prstGeom prst="line">
            <a:avLst/>
          </a:prstGeom>
          <a:noFill/>
          <a:ln w="762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3" name="Line 13"/>
          <p:cNvSpPr>
            <a:spLocks noChangeShapeType="1"/>
          </p:cNvSpPr>
          <p:nvPr/>
        </p:nvSpPr>
        <p:spPr bwMode="auto">
          <a:xfrm>
            <a:off x="5003800" y="1557338"/>
            <a:ext cx="2160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4" name="Line 14"/>
          <p:cNvSpPr>
            <a:spLocks noChangeShapeType="1"/>
          </p:cNvSpPr>
          <p:nvPr/>
        </p:nvSpPr>
        <p:spPr bwMode="auto">
          <a:xfrm>
            <a:off x="5003800" y="155733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5" name="Line 15"/>
          <p:cNvSpPr>
            <a:spLocks noChangeShapeType="1"/>
          </p:cNvSpPr>
          <p:nvPr/>
        </p:nvSpPr>
        <p:spPr bwMode="auto">
          <a:xfrm>
            <a:off x="5003800" y="2636838"/>
            <a:ext cx="2160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0256" name="Line 16"/>
          <p:cNvSpPr>
            <a:spLocks noChangeShapeType="1"/>
          </p:cNvSpPr>
          <p:nvPr/>
        </p:nvSpPr>
        <p:spPr bwMode="auto">
          <a:xfrm>
            <a:off x="7164388" y="155733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7185" name="Rectangle 17"/>
          <p:cNvSpPr>
            <a:spLocks noChangeArrowheads="1"/>
          </p:cNvSpPr>
          <p:nvPr/>
        </p:nvSpPr>
        <p:spPr bwMode="auto">
          <a:xfrm>
            <a:off x="900113" y="4724400"/>
            <a:ext cx="7632700" cy="1800225"/>
          </a:xfrm>
          <a:prstGeom prst="rect">
            <a:avLst/>
          </a:prstGeom>
          <a:solidFill>
            <a:schemeClr val="accent1"/>
          </a:solidFill>
          <a:ln w="9525">
            <a:solidFill>
              <a:schemeClr val="tx1"/>
            </a:solidFill>
            <a:miter lim="800000"/>
            <a:headEnd/>
            <a:tailEnd/>
          </a:ln>
        </p:spPr>
        <p:txBody>
          <a:bodyPr/>
          <a:lstStyle/>
          <a:p>
            <a:r>
              <a:rPr lang="en-GB" smtClean="0">
                <a:solidFill>
                  <a:prstClr val="black"/>
                </a:solidFill>
                <a:latin typeface="Calibri" pitchFamily="34" charset="0"/>
                <a:cs typeface="+mn-cs"/>
              </a:rPr>
              <a:t>No person can be considered as responsible of his/her future without effective freedom of choice and without being put in a position to achieve a valuable outcome</a:t>
            </a:r>
          </a:p>
          <a:p>
            <a:endParaRPr lang="en-GB" smtClean="0">
              <a:solidFill>
                <a:prstClr val="black"/>
              </a:solidFill>
              <a:latin typeface="Calibri" pitchFamily="34" charset="0"/>
              <a:cs typeface="+mn-cs"/>
            </a:endParaRPr>
          </a:p>
          <a:p>
            <a:r>
              <a:rPr lang="en-GB" smtClean="0">
                <a:solidFill>
                  <a:prstClr val="black"/>
                </a:solidFill>
                <a:latin typeface="Calibri" pitchFamily="34" charset="0"/>
                <a:cs typeface="+mn-cs"/>
              </a:rPr>
              <a:t>The more capabilities a person has, the more responsible can she be considered; idem, the less …., the less</a:t>
            </a:r>
          </a:p>
        </p:txBody>
      </p:sp>
    </p:spTree>
    <p:extLst>
      <p:ext uri="{BB962C8B-B14F-4D97-AF65-F5344CB8AC3E}">
        <p14:creationId xmlns:p14="http://schemas.microsoft.com/office/powerpoint/2010/main" val="104979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5"/>
                                        </p:tgtEl>
                                        <p:attrNameLst>
                                          <p:attrName>style.visibility</p:attrName>
                                        </p:attrNameLst>
                                      </p:cBhvr>
                                      <p:to>
                                        <p:strVal val="visible"/>
                                      </p:to>
                                    </p:set>
                                    <p:anim calcmode="lin" valueType="num">
                                      <p:cBhvr additive="base">
                                        <p:cTn id="19" dur="500" fill="hold"/>
                                        <p:tgtEl>
                                          <p:spTgt spid="7185"/>
                                        </p:tgtEl>
                                        <p:attrNameLst>
                                          <p:attrName>ppt_x</p:attrName>
                                        </p:attrNameLst>
                                      </p:cBhvr>
                                      <p:tavLst>
                                        <p:tav tm="0">
                                          <p:val>
                                            <p:strVal val="#ppt_x"/>
                                          </p:val>
                                        </p:tav>
                                        <p:tav tm="100000">
                                          <p:val>
                                            <p:strVal val="#ppt_x"/>
                                          </p:val>
                                        </p:tav>
                                      </p:tavLst>
                                    </p:anim>
                                    <p:anim calcmode="lin" valueType="num">
                                      <p:cBhvr additive="base">
                                        <p:cTn id="20"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549275"/>
            <a:ext cx="8569325" cy="719138"/>
          </a:xfrm>
        </p:spPr>
        <p:txBody>
          <a:bodyPr rtlCol="0">
            <a:normAutofit fontScale="90000"/>
          </a:bodyPr>
          <a:lstStyle/>
          <a:p>
            <a:pPr eaLnBrk="1" fontAlgn="auto" hangingPunct="1">
              <a:spcAft>
                <a:spcPts val="0"/>
              </a:spcAft>
              <a:defRPr/>
            </a:pPr>
            <a:r>
              <a:rPr lang="en-GB" sz="1800" b="1" smtClean="0">
                <a:latin typeface="Times New Roman" charset="0"/>
                <a:cs typeface="Times New Roman" charset="0"/>
              </a:rPr>
              <a:t>Diagram 1. How to conceive policies? Two conceptions of the relationship between public policy and evaluation</a:t>
            </a:r>
            <a:br>
              <a:rPr lang="en-GB" sz="1800" b="1" smtClean="0">
                <a:latin typeface="Times New Roman" charset="0"/>
                <a:cs typeface="Times New Roman" charset="0"/>
              </a:rPr>
            </a:br>
            <a:r>
              <a:rPr lang="en-GB" sz="1000" b="1" smtClean="0"/>
              <a:t/>
            </a:r>
            <a:br>
              <a:rPr lang="en-GB" sz="1000" b="1" smtClean="0"/>
            </a:br>
            <a:r>
              <a:rPr lang="en-GB" sz="1400" b="1" smtClean="0">
                <a:latin typeface="Times New Roman" charset="0"/>
                <a:cs typeface="Times New Roman" charset="0"/>
              </a:rPr>
              <a:t>Improving the power of conversion of means into achievement of valuable outcomes</a:t>
            </a:r>
            <a:endParaRPr lang="fr-FR" sz="1400" smtClean="0">
              <a:latin typeface="Times New Roman" charset="0"/>
              <a:cs typeface="Times New Roman" charset="0"/>
            </a:endParaRPr>
          </a:p>
        </p:txBody>
      </p:sp>
      <p:sp>
        <p:nvSpPr>
          <p:cNvPr id="19459" name="Text Box 3"/>
          <p:cNvSpPr txBox="1">
            <a:spLocks noChangeArrowheads="1"/>
          </p:cNvSpPr>
          <p:nvPr/>
        </p:nvSpPr>
        <p:spPr bwMode="auto">
          <a:xfrm>
            <a:off x="3924300" y="1628775"/>
            <a:ext cx="2592388" cy="936625"/>
          </a:xfrm>
          <a:prstGeom prst="rect">
            <a:avLst/>
          </a:prstGeom>
          <a:solidFill>
            <a:srgbClr val="FFFF00"/>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300"/>
              </a:spcAft>
            </a:pPr>
            <a:r>
              <a:rPr lang="en-GB" sz="1400" b="1" smtClean="0">
                <a:solidFill>
                  <a:prstClr val="black"/>
                </a:solidFill>
                <a:latin typeface="Times New Roman" pitchFamily="18" charset="0"/>
                <a:cs typeface="+mn-cs"/>
              </a:rPr>
              <a:t>Capabilities of the person in situation (scope of effective freedom,  accomplishment and participation)</a:t>
            </a:r>
            <a:endParaRPr lang="en-GB" smtClean="0">
              <a:solidFill>
                <a:prstClr val="black"/>
              </a:solidFill>
              <a:latin typeface="Calibri" pitchFamily="34" charset="0"/>
              <a:cs typeface="+mn-cs"/>
            </a:endParaRPr>
          </a:p>
        </p:txBody>
      </p:sp>
      <p:sp>
        <p:nvSpPr>
          <p:cNvPr id="11268" name="Text Box 4"/>
          <p:cNvSpPr txBox="1">
            <a:spLocks noChangeArrowheads="1"/>
          </p:cNvSpPr>
          <p:nvPr/>
        </p:nvSpPr>
        <p:spPr bwMode="auto">
          <a:xfrm>
            <a:off x="250825" y="1844675"/>
            <a:ext cx="2736850" cy="647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smtClean="0">
                <a:solidFill>
                  <a:prstClr val="black"/>
                </a:solidFill>
                <a:latin typeface="Times New Roman" pitchFamily="18" charset="0"/>
                <a:cs typeface="+mn-cs"/>
              </a:rPr>
              <a:t>THE CAPABILITY APPROACH</a:t>
            </a:r>
          </a:p>
          <a:p>
            <a:pPr eaLnBrk="1" hangingPunct="1"/>
            <a:r>
              <a:rPr lang="fr-FR" sz="1400" smtClean="0">
                <a:solidFill>
                  <a:prstClr val="black"/>
                </a:solidFill>
                <a:latin typeface="Times New Roman" pitchFamily="18" charset="0"/>
                <a:cs typeface="+mn-cs"/>
              </a:rPr>
              <a:t>(DERIVED FROM Amartya SEN)</a:t>
            </a:r>
            <a:endParaRPr lang="fr-FR" sz="1400" smtClean="0">
              <a:solidFill>
                <a:prstClr val="black"/>
              </a:solidFill>
              <a:latin typeface="Calibri" pitchFamily="34" charset="0"/>
              <a:cs typeface="+mn-cs"/>
            </a:endParaRPr>
          </a:p>
        </p:txBody>
      </p:sp>
      <p:sp>
        <p:nvSpPr>
          <p:cNvPr id="19461" name="Text Box 5"/>
          <p:cNvSpPr txBox="1">
            <a:spLocks noChangeArrowheads="1"/>
          </p:cNvSpPr>
          <p:nvPr/>
        </p:nvSpPr>
        <p:spPr bwMode="auto">
          <a:xfrm>
            <a:off x="1763713" y="3141663"/>
            <a:ext cx="2663825" cy="800100"/>
          </a:xfrm>
          <a:prstGeom prst="rect">
            <a:avLst/>
          </a:prstGeom>
          <a:solidFill>
            <a:srgbClr val="FFFFFF"/>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300"/>
              </a:spcAft>
            </a:pPr>
            <a:r>
              <a:rPr lang="fr-FR" sz="1400" b="1" smtClean="0">
                <a:solidFill>
                  <a:prstClr val="black"/>
                </a:solidFill>
                <a:latin typeface="Times New Roman" pitchFamily="18" charset="0"/>
                <a:cs typeface="+mn-cs"/>
              </a:rPr>
              <a:t>Public means (policies’ design and implementation, individual and collective rights,…)  </a:t>
            </a:r>
            <a:endParaRPr lang="fr-FR" smtClean="0">
              <a:solidFill>
                <a:prstClr val="black"/>
              </a:solidFill>
              <a:latin typeface="Calibri" pitchFamily="34" charset="0"/>
              <a:cs typeface="+mn-cs"/>
            </a:endParaRPr>
          </a:p>
        </p:txBody>
      </p:sp>
      <p:sp>
        <p:nvSpPr>
          <p:cNvPr id="11270" name="Text Box 6"/>
          <p:cNvSpPr txBox="1">
            <a:spLocks noChangeArrowheads="1"/>
          </p:cNvSpPr>
          <p:nvPr/>
        </p:nvSpPr>
        <p:spPr bwMode="auto">
          <a:xfrm>
            <a:off x="323850" y="4149725"/>
            <a:ext cx="2087563"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smtClean="0">
                <a:solidFill>
                  <a:prstClr val="black"/>
                </a:solidFill>
                <a:latin typeface="Times New Roman" pitchFamily="18" charset="0"/>
                <a:cs typeface="+mn-cs"/>
              </a:rPr>
              <a:t>THE INSTRUMENTAL</a:t>
            </a:r>
          </a:p>
          <a:p>
            <a:pPr eaLnBrk="1" hangingPunct="1"/>
            <a:r>
              <a:rPr lang="fr-FR" sz="1400" smtClean="0">
                <a:solidFill>
                  <a:prstClr val="black"/>
                </a:solidFill>
                <a:latin typeface="Times New Roman" pitchFamily="18" charset="0"/>
                <a:cs typeface="+mn-cs"/>
              </a:rPr>
              <a:t>APPROACH</a:t>
            </a:r>
          </a:p>
          <a:p>
            <a:pPr eaLnBrk="1" hangingPunct="1"/>
            <a:r>
              <a:rPr lang="fr-FR" sz="1400" smtClean="0">
                <a:solidFill>
                  <a:prstClr val="black"/>
                </a:solidFill>
                <a:latin typeface="Times New Roman" pitchFamily="18" charset="0"/>
                <a:cs typeface="+mn-cs"/>
              </a:rPr>
              <a:t>(DERIVED FROM THE</a:t>
            </a:r>
          </a:p>
          <a:p>
            <a:pPr eaLnBrk="1" hangingPunct="1"/>
            <a:r>
              <a:rPr lang="fr-FR" sz="1400" smtClean="0">
                <a:solidFill>
                  <a:prstClr val="black"/>
                </a:solidFill>
                <a:latin typeface="Times New Roman" pitchFamily="18" charset="0"/>
                <a:cs typeface="+mn-cs"/>
              </a:rPr>
              <a:t>New Public Management)</a:t>
            </a:r>
            <a:endParaRPr lang="fr-FR" sz="1400" smtClean="0">
              <a:solidFill>
                <a:prstClr val="black"/>
              </a:solidFill>
              <a:latin typeface="Calibri" pitchFamily="34" charset="0"/>
              <a:cs typeface="+mn-cs"/>
            </a:endParaRPr>
          </a:p>
        </p:txBody>
      </p:sp>
      <p:sp>
        <p:nvSpPr>
          <p:cNvPr id="11271" name="Text Box 7"/>
          <p:cNvSpPr txBox="1">
            <a:spLocks noChangeArrowheads="1"/>
          </p:cNvSpPr>
          <p:nvPr/>
        </p:nvSpPr>
        <p:spPr bwMode="auto">
          <a:xfrm>
            <a:off x="2411413" y="4652963"/>
            <a:ext cx="1584325" cy="647700"/>
          </a:xfrm>
          <a:prstGeom prst="rect">
            <a:avLst/>
          </a:prstGeom>
          <a:solidFill>
            <a:srgbClr val="FFFFFF"/>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smtClean="0">
                <a:solidFill>
                  <a:prstClr val="black"/>
                </a:solidFill>
                <a:latin typeface="Times New Roman" pitchFamily="18" charset="0"/>
                <a:cs typeface="+mn-cs"/>
              </a:rPr>
              <a:t>Public schemes or policies</a:t>
            </a:r>
            <a:endParaRPr lang="fr-FR" smtClean="0">
              <a:solidFill>
                <a:prstClr val="black"/>
              </a:solidFill>
              <a:latin typeface="Calibri" pitchFamily="34" charset="0"/>
              <a:cs typeface="+mn-cs"/>
            </a:endParaRPr>
          </a:p>
        </p:txBody>
      </p:sp>
      <p:sp>
        <p:nvSpPr>
          <p:cNvPr id="11272" name="Text Box 8"/>
          <p:cNvSpPr txBox="1">
            <a:spLocks noChangeArrowheads="1"/>
          </p:cNvSpPr>
          <p:nvPr/>
        </p:nvSpPr>
        <p:spPr bwMode="auto">
          <a:xfrm>
            <a:off x="6227763" y="4508500"/>
            <a:ext cx="2160587" cy="936625"/>
          </a:xfrm>
          <a:prstGeom prst="rect">
            <a:avLst/>
          </a:prstGeom>
          <a:solidFill>
            <a:schemeClr val="accent1"/>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smtClean="0">
                <a:solidFill>
                  <a:prstClr val="black"/>
                </a:solidFill>
                <a:latin typeface="Times New Roman" pitchFamily="18" charset="0"/>
                <a:cs typeface="+mn-cs"/>
              </a:rPr>
              <a:t>Quantitative performance targets (ex: rate of return into employment)</a:t>
            </a:r>
            <a:endParaRPr lang="fr-FR" smtClean="0">
              <a:solidFill>
                <a:prstClr val="black"/>
              </a:solidFill>
              <a:latin typeface="Calibri" pitchFamily="34" charset="0"/>
              <a:cs typeface="+mn-cs"/>
            </a:endParaRPr>
          </a:p>
        </p:txBody>
      </p:sp>
      <p:sp>
        <p:nvSpPr>
          <p:cNvPr id="19465" name="Text Box 9"/>
          <p:cNvSpPr txBox="1">
            <a:spLocks noChangeArrowheads="1"/>
          </p:cNvSpPr>
          <p:nvPr/>
        </p:nvSpPr>
        <p:spPr bwMode="auto">
          <a:xfrm>
            <a:off x="5795963" y="3068638"/>
            <a:ext cx="3024187" cy="936625"/>
          </a:xfrm>
          <a:prstGeom prst="rect">
            <a:avLst/>
          </a:prstGeom>
          <a:solidFill>
            <a:srgbClr val="FFFF00"/>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300"/>
              </a:spcAft>
            </a:pPr>
            <a:r>
              <a:rPr lang="fr-FR" sz="1400" b="1" smtClean="0">
                <a:solidFill>
                  <a:prstClr val="black"/>
                </a:solidFill>
                <a:latin typeface="Times New Roman" pitchFamily="18" charset="0"/>
                <a:cs typeface="+mn-cs"/>
              </a:rPr>
              <a:t>Achievement of valuable outcomes for the person (ex: quality of employment, durable inclusion, professional development, ..)</a:t>
            </a:r>
          </a:p>
          <a:p>
            <a:pPr algn="ctr" eaLnBrk="1" hangingPunct="1">
              <a:spcBef>
                <a:spcPts val="600"/>
              </a:spcBef>
              <a:spcAft>
                <a:spcPts val="300"/>
              </a:spcAft>
            </a:pPr>
            <a:endParaRPr lang="fr-FR" smtClean="0">
              <a:solidFill>
                <a:prstClr val="black"/>
              </a:solidFill>
              <a:latin typeface="Calibri" pitchFamily="34" charset="0"/>
              <a:cs typeface="+mn-cs"/>
            </a:endParaRPr>
          </a:p>
        </p:txBody>
      </p:sp>
      <p:sp>
        <p:nvSpPr>
          <p:cNvPr id="19466" name="Line 10"/>
          <p:cNvSpPr>
            <a:spLocks noChangeShapeType="1"/>
          </p:cNvSpPr>
          <p:nvPr/>
        </p:nvSpPr>
        <p:spPr bwMode="auto">
          <a:xfrm flipV="1">
            <a:off x="3059113" y="2205038"/>
            <a:ext cx="1143000" cy="8001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9467" name="Line 11"/>
          <p:cNvSpPr>
            <a:spLocks noChangeShapeType="1"/>
          </p:cNvSpPr>
          <p:nvPr/>
        </p:nvSpPr>
        <p:spPr bwMode="auto">
          <a:xfrm flipV="1">
            <a:off x="3132138" y="2276475"/>
            <a:ext cx="114300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9468" name="Line 12"/>
          <p:cNvSpPr>
            <a:spLocks noChangeShapeType="1"/>
          </p:cNvSpPr>
          <p:nvPr/>
        </p:nvSpPr>
        <p:spPr bwMode="auto">
          <a:xfrm>
            <a:off x="6011863" y="2349500"/>
            <a:ext cx="8001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9469" name="Line 13"/>
          <p:cNvSpPr>
            <a:spLocks noChangeShapeType="1"/>
          </p:cNvSpPr>
          <p:nvPr/>
        </p:nvSpPr>
        <p:spPr bwMode="auto">
          <a:xfrm>
            <a:off x="6084888" y="2276475"/>
            <a:ext cx="800100" cy="6858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1278" name="Line 14"/>
          <p:cNvSpPr>
            <a:spLocks noChangeShapeType="1"/>
          </p:cNvSpPr>
          <p:nvPr/>
        </p:nvSpPr>
        <p:spPr bwMode="auto">
          <a:xfrm>
            <a:off x="4284663" y="4868863"/>
            <a:ext cx="1828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1279" name="Line 15"/>
          <p:cNvSpPr>
            <a:spLocks noChangeShapeType="1"/>
          </p:cNvSpPr>
          <p:nvPr/>
        </p:nvSpPr>
        <p:spPr bwMode="auto">
          <a:xfrm flipH="1">
            <a:off x="4284663" y="5013325"/>
            <a:ext cx="1828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1280" name="Text Box 16"/>
          <p:cNvSpPr txBox="1">
            <a:spLocks noChangeArrowheads="1"/>
          </p:cNvSpPr>
          <p:nvPr/>
        </p:nvSpPr>
        <p:spPr bwMode="auto">
          <a:xfrm>
            <a:off x="3779838" y="5661025"/>
            <a:ext cx="28575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smtClean="0">
                <a:solidFill>
                  <a:prstClr val="black"/>
                </a:solidFill>
                <a:latin typeface="Times New Roman" pitchFamily="18" charset="0"/>
                <a:cs typeface="+mn-cs"/>
              </a:rPr>
              <a:t>Maximising the statistical profile</a:t>
            </a:r>
            <a:endParaRPr lang="fr-FR" smtClean="0">
              <a:solidFill>
                <a:prstClr val="black"/>
              </a:solidFill>
              <a:latin typeface="Calibri" pitchFamily="34" charset="0"/>
              <a:cs typeface="+mn-cs"/>
            </a:endParaRPr>
          </a:p>
        </p:txBody>
      </p:sp>
      <p:sp>
        <p:nvSpPr>
          <p:cNvPr id="11281" name="Line 17"/>
          <p:cNvSpPr>
            <a:spLocks noChangeShapeType="1"/>
          </p:cNvSpPr>
          <p:nvPr/>
        </p:nvSpPr>
        <p:spPr bwMode="auto">
          <a:xfrm>
            <a:off x="2724150" y="4213225"/>
            <a:ext cx="50276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Tree>
    <p:extLst>
      <p:ext uri="{BB962C8B-B14F-4D97-AF65-F5344CB8AC3E}">
        <p14:creationId xmlns:p14="http://schemas.microsoft.com/office/powerpoint/2010/main" val="2654385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7"/>
                                        </p:tgtEl>
                                        <p:attrNameLst>
                                          <p:attrName>style.visibility</p:attrName>
                                        </p:attrNameLst>
                                      </p:cBhvr>
                                      <p:to>
                                        <p:strVal val="visible"/>
                                      </p:to>
                                    </p:set>
                                    <p:anim calcmode="lin" valueType="num">
                                      <p:cBhvr additive="base">
                                        <p:cTn id="13" dur="500" fill="hold"/>
                                        <p:tgtEl>
                                          <p:spTgt spid="19467"/>
                                        </p:tgtEl>
                                        <p:attrNameLst>
                                          <p:attrName>ppt_x</p:attrName>
                                        </p:attrNameLst>
                                      </p:cBhvr>
                                      <p:tavLst>
                                        <p:tav tm="0">
                                          <p:val>
                                            <p:strVal val="#ppt_x"/>
                                          </p:val>
                                        </p:tav>
                                        <p:tav tm="100000">
                                          <p:val>
                                            <p:strVal val="#ppt_x"/>
                                          </p:val>
                                        </p:tav>
                                      </p:tavLst>
                                    </p:anim>
                                    <p:anim calcmode="lin" valueType="num">
                                      <p:cBhvr additive="base">
                                        <p:cTn id="14" dur="500" fill="hold"/>
                                        <p:tgtEl>
                                          <p:spTgt spid="1946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466"/>
                                        </p:tgtEl>
                                        <p:attrNameLst>
                                          <p:attrName>style.visibility</p:attrName>
                                        </p:attrNameLst>
                                      </p:cBhvr>
                                      <p:to>
                                        <p:strVal val="visible"/>
                                      </p:to>
                                    </p:set>
                                    <p:anim calcmode="lin" valueType="num">
                                      <p:cBhvr additive="base">
                                        <p:cTn id="17" dur="500" fill="hold"/>
                                        <p:tgtEl>
                                          <p:spTgt spid="19466"/>
                                        </p:tgtEl>
                                        <p:attrNameLst>
                                          <p:attrName>ppt_x</p:attrName>
                                        </p:attrNameLst>
                                      </p:cBhvr>
                                      <p:tavLst>
                                        <p:tav tm="0">
                                          <p:val>
                                            <p:strVal val="#ppt_x"/>
                                          </p:val>
                                        </p:tav>
                                        <p:tav tm="100000">
                                          <p:val>
                                            <p:strVal val="#ppt_x"/>
                                          </p:val>
                                        </p:tav>
                                      </p:tavLst>
                                    </p:anim>
                                    <p:anim calcmode="lin" valueType="num">
                                      <p:cBhvr additive="base">
                                        <p:cTn id="18"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461"/>
                                        </p:tgtEl>
                                        <p:attrNameLst>
                                          <p:attrName>style.visibility</p:attrName>
                                        </p:attrNameLst>
                                      </p:cBhvr>
                                      <p:to>
                                        <p:strVal val="visible"/>
                                      </p:to>
                                    </p:set>
                                    <p:anim calcmode="lin" valueType="num">
                                      <p:cBhvr additive="base">
                                        <p:cTn id="23" dur="500" fill="hold"/>
                                        <p:tgtEl>
                                          <p:spTgt spid="19461"/>
                                        </p:tgtEl>
                                        <p:attrNameLst>
                                          <p:attrName>ppt_x</p:attrName>
                                        </p:attrNameLst>
                                      </p:cBhvr>
                                      <p:tavLst>
                                        <p:tav tm="0">
                                          <p:val>
                                            <p:strVal val="#ppt_x"/>
                                          </p:val>
                                        </p:tav>
                                        <p:tav tm="100000">
                                          <p:val>
                                            <p:strVal val="#ppt_x"/>
                                          </p:val>
                                        </p:tav>
                                      </p:tavLst>
                                    </p:anim>
                                    <p:anim calcmode="lin" valueType="num">
                                      <p:cBhvr additive="base">
                                        <p:cTn id="24"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469"/>
                                        </p:tgtEl>
                                        <p:attrNameLst>
                                          <p:attrName>style.visibility</p:attrName>
                                        </p:attrNameLst>
                                      </p:cBhvr>
                                      <p:to>
                                        <p:strVal val="visible"/>
                                      </p:to>
                                    </p:set>
                                    <p:anim calcmode="lin" valueType="num">
                                      <p:cBhvr additive="base">
                                        <p:cTn id="29" dur="500" fill="hold"/>
                                        <p:tgtEl>
                                          <p:spTgt spid="19469"/>
                                        </p:tgtEl>
                                        <p:attrNameLst>
                                          <p:attrName>ppt_x</p:attrName>
                                        </p:attrNameLst>
                                      </p:cBhvr>
                                      <p:tavLst>
                                        <p:tav tm="0">
                                          <p:val>
                                            <p:strVal val="#ppt_x"/>
                                          </p:val>
                                        </p:tav>
                                        <p:tav tm="100000">
                                          <p:val>
                                            <p:strVal val="#ppt_x"/>
                                          </p:val>
                                        </p:tav>
                                      </p:tavLst>
                                    </p:anim>
                                    <p:anim calcmode="lin" valueType="num">
                                      <p:cBhvr additive="base">
                                        <p:cTn id="30" dur="500" fill="hold"/>
                                        <p:tgtEl>
                                          <p:spTgt spid="1946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468"/>
                                        </p:tgtEl>
                                        <p:attrNameLst>
                                          <p:attrName>style.visibility</p:attrName>
                                        </p:attrNameLst>
                                      </p:cBhvr>
                                      <p:to>
                                        <p:strVal val="visible"/>
                                      </p:to>
                                    </p:set>
                                    <p:anim calcmode="lin" valueType="num">
                                      <p:cBhvr additive="base">
                                        <p:cTn id="33" dur="500" fill="hold"/>
                                        <p:tgtEl>
                                          <p:spTgt spid="19468"/>
                                        </p:tgtEl>
                                        <p:attrNameLst>
                                          <p:attrName>ppt_x</p:attrName>
                                        </p:attrNameLst>
                                      </p:cBhvr>
                                      <p:tavLst>
                                        <p:tav tm="0">
                                          <p:val>
                                            <p:strVal val="#ppt_x"/>
                                          </p:val>
                                        </p:tav>
                                        <p:tav tm="100000">
                                          <p:val>
                                            <p:strVal val="#ppt_x"/>
                                          </p:val>
                                        </p:tav>
                                      </p:tavLst>
                                    </p:anim>
                                    <p:anim calcmode="lin" valueType="num">
                                      <p:cBhvr additive="base">
                                        <p:cTn id="34"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465"/>
                                        </p:tgtEl>
                                        <p:attrNameLst>
                                          <p:attrName>style.visibility</p:attrName>
                                        </p:attrNameLst>
                                      </p:cBhvr>
                                      <p:to>
                                        <p:strVal val="visible"/>
                                      </p:to>
                                    </p:set>
                                    <p:anim calcmode="lin" valueType="num">
                                      <p:cBhvr additive="base">
                                        <p:cTn id="39" dur="500" fill="hold"/>
                                        <p:tgtEl>
                                          <p:spTgt spid="19465"/>
                                        </p:tgtEl>
                                        <p:attrNameLst>
                                          <p:attrName>ppt_x</p:attrName>
                                        </p:attrNameLst>
                                      </p:cBhvr>
                                      <p:tavLst>
                                        <p:tav tm="0">
                                          <p:val>
                                            <p:strVal val="#ppt_x"/>
                                          </p:val>
                                        </p:tav>
                                        <p:tav tm="100000">
                                          <p:val>
                                            <p:strVal val="#ppt_x"/>
                                          </p:val>
                                        </p:tav>
                                      </p:tavLst>
                                    </p:anim>
                                    <p:anim calcmode="lin" valueType="num">
                                      <p:cBhvr additive="base">
                                        <p:cTn id="40"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P spid="19465" grpId="0" animBg="1"/>
      <p:bldP spid="19466" grpId="0" animBg="1"/>
      <p:bldP spid="19467" grpId="0" animBg="1"/>
      <p:bldP spid="19468" grpId="0" animBg="1"/>
      <p:bldP spid="194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23850" y="549275"/>
            <a:ext cx="8569325" cy="719138"/>
          </a:xfrm>
        </p:spPr>
        <p:txBody>
          <a:bodyPr rtlCol="0">
            <a:normAutofit fontScale="90000"/>
          </a:bodyPr>
          <a:lstStyle/>
          <a:p>
            <a:pPr eaLnBrk="1" fontAlgn="auto" hangingPunct="1">
              <a:spcAft>
                <a:spcPts val="0"/>
              </a:spcAft>
              <a:defRPr/>
            </a:pPr>
            <a:r>
              <a:rPr lang="en-GB" sz="1800" b="1" smtClean="0">
                <a:latin typeface="Times New Roman" charset="0"/>
                <a:cs typeface="Times New Roman" charset="0"/>
              </a:rPr>
              <a:t>Diagram 2. Two conceptions for implementing public policy </a:t>
            </a:r>
            <a:br>
              <a:rPr lang="en-GB" sz="1800" b="1" smtClean="0">
                <a:latin typeface="Times New Roman" charset="0"/>
                <a:cs typeface="Times New Roman" charset="0"/>
              </a:rPr>
            </a:br>
            <a:r>
              <a:rPr lang="en-GB" sz="1000" b="1" smtClean="0"/>
              <a:t/>
            </a:r>
            <a:br>
              <a:rPr lang="en-GB" sz="1000" b="1" smtClean="0"/>
            </a:br>
            <a:r>
              <a:rPr lang="en-GB" sz="1400" b="1" smtClean="0">
                <a:latin typeface="Times New Roman" charset="0"/>
                <a:cs typeface="Times New Roman" charset="0"/>
              </a:rPr>
              <a:t>Favouring a situated process of learning through open deliberative procedures</a:t>
            </a:r>
            <a:endParaRPr lang="fr-FR" sz="1400" smtClean="0">
              <a:latin typeface="Times New Roman" charset="0"/>
              <a:cs typeface="Times New Roman" charset="0"/>
            </a:endParaRPr>
          </a:p>
        </p:txBody>
      </p:sp>
      <p:sp>
        <p:nvSpPr>
          <p:cNvPr id="21507" name="Text Box 3"/>
          <p:cNvSpPr txBox="1">
            <a:spLocks noChangeArrowheads="1"/>
          </p:cNvSpPr>
          <p:nvPr/>
        </p:nvSpPr>
        <p:spPr bwMode="auto">
          <a:xfrm>
            <a:off x="3563938" y="1484313"/>
            <a:ext cx="3095625" cy="936625"/>
          </a:xfrm>
          <a:prstGeom prst="rect">
            <a:avLst/>
          </a:prstGeom>
          <a:solidFill>
            <a:srgbClr val="FFFF00"/>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300"/>
              </a:spcAft>
            </a:pPr>
            <a:r>
              <a:rPr lang="fr-FR" sz="1400" b="1" smtClean="0">
                <a:solidFill>
                  <a:prstClr val="black"/>
                </a:solidFill>
                <a:latin typeface="Times New Roman" pitchFamily="18" charset="0"/>
                <a:cs typeface="+mn-cs"/>
              </a:rPr>
              <a:t>Situated process of learning and implementation (procedures, relevant actors, participation of the people concerned)</a:t>
            </a:r>
            <a:endParaRPr lang="fr-FR" smtClean="0">
              <a:solidFill>
                <a:prstClr val="black"/>
              </a:solidFill>
              <a:latin typeface="Calibri" pitchFamily="34" charset="0"/>
              <a:cs typeface="+mn-cs"/>
            </a:endParaRPr>
          </a:p>
        </p:txBody>
      </p:sp>
      <p:sp>
        <p:nvSpPr>
          <p:cNvPr id="12292" name="Text Box 4"/>
          <p:cNvSpPr txBox="1">
            <a:spLocks noChangeArrowheads="1"/>
          </p:cNvSpPr>
          <p:nvPr/>
        </p:nvSpPr>
        <p:spPr bwMode="auto">
          <a:xfrm>
            <a:off x="250825" y="1989138"/>
            <a:ext cx="2736850" cy="647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smtClean="0">
                <a:solidFill>
                  <a:prstClr val="black"/>
                </a:solidFill>
                <a:latin typeface="Times New Roman" pitchFamily="18" charset="0"/>
                <a:cs typeface="+mn-cs"/>
              </a:rPr>
              <a:t>THE CAPABILITY APPROACH</a:t>
            </a:r>
          </a:p>
          <a:p>
            <a:pPr eaLnBrk="1" hangingPunct="1"/>
            <a:r>
              <a:rPr lang="fr-FR" sz="1400" smtClean="0">
                <a:solidFill>
                  <a:prstClr val="black"/>
                </a:solidFill>
                <a:latin typeface="Times New Roman" pitchFamily="18" charset="0"/>
                <a:cs typeface="+mn-cs"/>
              </a:rPr>
              <a:t>(DERIVED FROM Amartya SEN)</a:t>
            </a:r>
            <a:endParaRPr lang="fr-FR" sz="1400" smtClean="0">
              <a:solidFill>
                <a:prstClr val="black"/>
              </a:solidFill>
              <a:latin typeface="Calibri" pitchFamily="34" charset="0"/>
              <a:cs typeface="+mn-cs"/>
            </a:endParaRPr>
          </a:p>
        </p:txBody>
      </p:sp>
      <p:sp>
        <p:nvSpPr>
          <p:cNvPr id="12293" name="Text Box 5"/>
          <p:cNvSpPr txBox="1">
            <a:spLocks noChangeArrowheads="1"/>
          </p:cNvSpPr>
          <p:nvPr/>
        </p:nvSpPr>
        <p:spPr bwMode="auto">
          <a:xfrm>
            <a:off x="1692275" y="3141663"/>
            <a:ext cx="2735263" cy="800100"/>
          </a:xfrm>
          <a:prstGeom prst="rect">
            <a:avLst/>
          </a:prstGeom>
          <a:solidFill>
            <a:srgbClr val="FFFFFF"/>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300"/>
              </a:spcAft>
            </a:pPr>
            <a:r>
              <a:rPr lang="fr-FR" sz="1400" b="1" smtClean="0">
                <a:solidFill>
                  <a:prstClr val="black"/>
                </a:solidFill>
                <a:latin typeface="Times New Roman" pitchFamily="18" charset="0"/>
                <a:cs typeface="+mn-cs"/>
              </a:rPr>
              <a:t>Public means (policies’ design and implementation, individual and collective rights,…) </a:t>
            </a:r>
          </a:p>
        </p:txBody>
      </p:sp>
      <p:sp>
        <p:nvSpPr>
          <p:cNvPr id="12294" name="Text Box 6"/>
          <p:cNvSpPr txBox="1">
            <a:spLocks noChangeArrowheads="1"/>
          </p:cNvSpPr>
          <p:nvPr/>
        </p:nvSpPr>
        <p:spPr bwMode="auto">
          <a:xfrm>
            <a:off x="323850" y="4149725"/>
            <a:ext cx="2087563"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smtClean="0">
                <a:solidFill>
                  <a:prstClr val="black"/>
                </a:solidFill>
                <a:latin typeface="Times New Roman" pitchFamily="18" charset="0"/>
                <a:cs typeface="+mn-cs"/>
              </a:rPr>
              <a:t>THE INSTRUMENTAL</a:t>
            </a:r>
          </a:p>
          <a:p>
            <a:pPr eaLnBrk="1" hangingPunct="1"/>
            <a:r>
              <a:rPr lang="fr-FR" sz="1400" smtClean="0">
                <a:solidFill>
                  <a:prstClr val="black"/>
                </a:solidFill>
                <a:latin typeface="Times New Roman" pitchFamily="18" charset="0"/>
                <a:cs typeface="+mn-cs"/>
              </a:rPr>
              <a:t>APPROACH</a:t>
            </a:r>
          </a:p>
          <a:p>
            <a:pPr eaLnBrk="1" hangingPunct="1"/>
            <a:r>
              <a:rPr lang="fr-FR" sz="1400" smtClean="0">
                <a:solidFill>
                  <a:prstClr val="black"/>
                </a:solidFill>
                <a:latin typeface="Times New Roman" pitchFamily="18" charset="0"/>
                <a:cs typeface="+mn-cs"/>
              </a:rPr>
              <a:t>(DERIVED FROM THE</a:t>
            </a:r>
          </a:p>
          <a:p>
            <a:pPr eaLnBrk="1" hangingPunct="1"/>
            <a:r>
              <a:rPr lang="fr-FR" sz="1400" smtClean="0">
                <a:solidFill>
                  <a:prstClr val="black"/>
                </a:solidFill>
                <a:latin typeface="Times New Roman" pitchFamily="18" charset="0"/>
                <a:cs typeface="+mn-cs"/>
              </a:rPr>
              <a:t>New Public Management)</a:t>
            </a:r>
            <a:endParaRPr lang="fr-FR" sz="1400" smtClean="0">
              <a:solidFill>
                <a:prstClr val="black"/>
              </a:solidFill>
              <a:latin typeface="Calibri" pitchFamily="34" charset="0"/>
              <a:cs typeface="+mn-cs"/>
            </a:endParaRPr>
          </a:p>
        </p:txBody>
      </p:sp>
      <p:sp>
        <p:nvSpPr>
          <p:cNvPr id="12295" name="Text Box 7"/>
          <p:cNvSpPr txBox="1">
            <a:spLocks noChangeArrowheads="1"/>
          </p:cNvSpPr>
          <p:nvPr/>
        </p:nvSpPr>
        <p:spPr bwMode="auto">
          <a:xfrm>
            <a:off x="2411413" y="4581525"/>
            <a:ext cx="1584325" cy="647700"/>
          </a:xfrm>
          <a:prstGeom prst="rect">
            <a:avLst/>
          </a:prstGeom>
          <a:solidFill>
            <a:srgbClr val="FFFFFF"/>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smtClean="0">
                <a:solidFill>
                  <a:prstClr val="black"/>
                </a:solidFill>
                <a:latin typeface="Times New Roman" pitchFamily="18" charset="0"/>
                <a:cs typeface="+mn-cs"/>
              </a:rPr>
              <a:t>Public schemes or policies</a:t>
            </a:r>
            <a:endParaRPr lang="fr-FR" smtClean="0">
              <a:solidFill>
                <a:prstClr val="black"/>
              </a:solidFill>
              <a:latin typeface="Calibri" pitchFamily="34" charset="0"/>
              <a:cs typeface="+mn-cs"/>
            </a:endParaRPr>
          </a:p>
        </p:txBody>
      </p:sp>
      <p:sp>
        <p:nvSpPr>
          <p:cNvPr id="12296" name="Text Box 8"/>
          <p:cNvSpPr txBox="1">
            <a:spLocks noChangeArrowheads="1"/>
          </p:cNvSpPr>
          <p:nvPr/>
        </p:nvSpPr>
        <p:spPr bwMode="auto">
          <a:xfrm>
            <a:off x="6227763" y="4437063"/>
            <a:ext cx="2305050" cy="792162"/>
          </a:xfrm>
          <a:prstGeom prst="rect">
            <a:avLst/>
          </a:prstGeom>
          <a:solidFill>
            <a:schemeClr val="accent1"/>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smtClean="0">
                <a:solidFill>
                  <a:prstClr val="black"/>
                </a:solidFill>
                <a:latin typeface="Times New Roman" pitchFamily="18" charset="0"/>
                <a:cs typeface="+mn-cs"/>
              </a:rPr>
              <a:t>Quantitative performance targets (ex: rate of return into employment)</a:t>
            </a:r>
          </a:p>
        </p:txBody>
      </p:sp>
      <p:sp>
        <p:nvSpPr>
          <p:cNvPr id="12297" name="Text Box 9"/>
          <p:cNvSpPr txBox="1">
            <a:spLocks noChangeArrowheads="1"/>
          </p:cNvSpPr>
          <p:nvPr/>
        </p:nvSpPr>
        <p:spPr bwMode="auto">
          <a:xfrm>
            <a:off x="5508625" y="3068638"/>
            <a:ext cx="3024188" cy="936625"/>
          </a:xfrm>
          <a:prstGeom prst="rect">
            <a:avLst/>
          </a:prstGeom>
          <a:solidFill>
            <a:srgbClr val="FFFF00"/>
          </a:solidFill>
          <a:ln w="9525">
            <a:solidFill>
              <a:srgbClr val="000000"/>
            </a:solidFill>
            <a:miter lim="800000"/>
            <a:headEnd/>
            <a:tailEnd/>
          </a:ln>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300"/>
              </a:spcAft>
            </a:pPr>
            <a:r>
              <a:rPr lang="fr-FR" sz="1400" b="1" smtClean="0">
                <a:solidFill>
                  <a:prstClr val="black"/>
                </a:solidFill>
                <a:latin typeface="Times New Roman" pitchFamily="18" charset="0"/>
                <a:cs typeface="+mn-cs"/>
              </a:rPr>
              <a:t>Achievement of valuable outcomes for the person (ex: quality of employment, durable inclusion, professional development..)</a:t>
            </a:r>
          </a:p>
          <a:p>
            <a:pPr algn="ctr" eaLnBrk="1" hangingPunct="1">
              <a:spcBef>
                <a:spcPts val="600"/>
              </a:spcBef>
              <a:spcAft>
                <a:spcPts val="300"/>
              </a:spcAft>
            </a:pPr>
            <a:endParaRPr lang="fr-FR" sz="1400" smtClean="0">
              <a:solidFill>
                <a:prstClr val="black"/>
              </a:solidFill>
              <a:latin typeface="Times New Roman" pitchFamily="18" charset="0"/>
              <a:cs typeface="+mn-cs"/>
            </a:endParaRPr>
          </a:p>
        </p:txBody>
      </p:sp>
      <p:sp>
        <p:nvSpPr>
          <p:cNvPr id="12298" name="Line 10"/>
          <p:cNvSpPr>
            <a:spLocks noChangeShapeType="1"/>
          </p:cNvSpPr>
          <p:nvPr/>
        </p:nvSpPr>
        <p:spPr bwMode="auto">
          <a:xfrm flipV="1">
            <a:off x="3059113" y="2205038"/>
            <a:ext cx="1143000" cy="8001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2299" name="Line 11"/>
          <p:cNvSpPr>
            <a:spLocks noChangeShapeType="1"/>
          </p:cNvSpPr>
          <p:nvPr/>
        </p:nvSpPr>
        <p:spPr bwMode="auto">
          <a:xfrm flipV="1">
            <a:off x="3132138" y="2276475"/>
            <a:ext cx="114300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2300" name="Line 12"/>
          <p:cNvSpPr>
            <a:spLocks noChangeShapeType="1"/>
          </p:cNvSpPr>
          <p:nvPr/>
        </p:nvSpPr>
        <p:spPr bwMode="auto">
          <a:xfrm>
            <a:off x="6011863" y="2349500"/>
            <a:ext cx="8001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2301" name="Line 13"/>
          <p:cNvSpPr>
            <a:spLocks noChangeShapeType="1"/>
          </p:cNvSpPr>
          <p:nvPr/>
        </p:nvSpPr>
        <p:spPr bwMode="auto">
          <a:xfrm>
            <a:off x="6084888" y="2276475"/>
            <a:ext cx="800100" cy="6858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2302" name="Line 14"/>
          <p:cNvSpPr>
            <a:spLocks noChangeShapeType="1"/>
          </p:cNvSpPr>
          <p:nvPr/>
        </p:nvSpPr>
        <p:spPr bwMode="auto">
          <a:xfrm>
            <a:off x="4284663" y="4868863"/>
            <a:ext cx="1828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2303" name="Line 15"/>
          <p:cNvSpPr>
            <a:spLocks noChangeShapeType="1"/>
          </p:cNvSpPr>
          <p:nvPr/>
        </p:nvSpPr>
        <p:spPr bwMode="auto">
          <a:xfrm flipH="1">
            <a:off x="4284663" y="5013325"/>
            <a:ext cx="1828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2304" name="Text Box 16"/>
          <p:cNvSpPr txBox="1">
            <a:spLocks noChangeArrowheads="1"/>
          </p:cNvSpPr>
          <p:nvPr/>
        </p:nvSpPr>
        <p:spPr bwMode="auto">
          <a:xfrm>
            <a:off x="2339975" y="5661025"/>
            <a:ext cx="5327650"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smtClean="0">
                <a:solidFill>
                  <a:prstClr val="black"/>
                </a:solidFill>
                <a:latin typeface="Times New Roman" pitchFamily="18" charset="0"/>
                <a:cs typeface="+mn-cs"/>
              </a:rPr>
              <a:t>Incentives – Penalties Systems for Applicants </a:t>
            </a:r>
            <a:r>
              <a:rPr lang="fr-FR" sz="1400" b="1" u="sng" smtClean="0">
                <a:solidFill>
                  <a:prstClr val="black"/>
                </a:solidFill>
                <a:latin typeface="Times New Roman" pitchFamily="18" charset="0"/>
                <a:cs typeface="+mn-cs"/>
              </a:rPr>
              <a:t>and</a:t>
            </a:r>
            <a:r>
              <a:rPr lang="fr-FR" sz="1400" b="1" smtClean="0">
                <a:solidFill>
                  <a:prstClr val="black"/>
                </a:solidFill>
                <a:latin typeface="Times New Roman" pitchFamily="18" charset="0"/>
                <a:cs typeface="+mn-cs"/>
              </a:rPr>
              <a:t> for the Personnel of Local Agencies</a:t>
            </a:r>
            <a:endParaRPr lang="fr-FR" smtClean="0">
              <a:solidFill>
                <a:prstClr val="black"/>
              </a:solidFill>
              <a:latin typeface="Calibri" pitchFamily="34" charset="0"/>
              <a:cs typeface="+mn-cs"/>
            </a:endParaRPr>
          </a:p>
        </p:txBody>
      </p:sp>
      <p:sp>
        <p:nvSpPr>
          <p:cNvPr id="12305" name="Line 17"/>
          <p:cNvSpPr>
            <a:spLocks noChangeShapeType="1"/>
          </p:cNvSpPr>
          <p:nvPr/>
        </p:nvSpPr>
        <p:spPr bwMode="auto">
          <a:xfrm>
            <a:off x="2724150" y="4213225"/>
            <a:ext cx="50276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Tree>
    <p:extLst>
      <p:ext uri="{BB962C8B-B14F-4D97-AF65-F5344CB8AC3E}">
        <p14:creationId xmlns:p14="http://schemas.microsoft.com/office/powerpoint/2010/main" val="349114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pPr eaLnBrk="1" hangingPunct="1"/>
            <a:r>
              <a:rPr lang="fr-FR" sz="2000" smtClean="0"/>
              <a:t>La base informationnelle de jugement en justice (BIJJ) selon Sen, 1990</a:t>
            </a:r>
            <a:br>
              <a:rPr lang="fr-FR" sz="2000" smtClean="0"/>
            </a:br>
            <a:r>
              <a:rPr lang="fr-FR" sz="2000" smtClean="0"/>
              <a:t>(le territoire de la justice ou le</a:t>
            </a:r>
            <a:r>
              <a:rPr lang="fr-FR" sz="2000" i="1" smtClean="0"/>
              <a:t> tableau de la situation</a:t>
            </a:r>
            <a:r>
              <a:rPr lang="fr-FR" sz="2000" smtClean="0"/>
              <a:t>)</a:t>
            </a:r>
            <a:endParaRPr lang="en-US" sz="2000" smtClean="0"/>
          </a:p>
        </p:txBody>
      </p:sp>
      <p:graphicFrame>
        <p:nvGraphicFramePr>
          <p:cNvPr id="1026" name="Object 2"/>
          <p:cNvGraphicFramePr>
            <a:graphicFrameLocks noGrp="1" noChangeAspect="1"/>
          </p:cNvGraphicFramePr>
          <p:nvPr>
            <p:ph idx="1"/>
          </p:nvPr>
        </p:nvGraphicFramePr>
        <p:xfrm>
          <a:off x="1187450" y="2276475"/>
          <a:ext cx="6840538" cy="3151188"/>
        </p:xfrm>
        <a:graphic>
          <a:graphicData uri="http://schemas.openxmlformats.org/presentationml/2006/ole">
            <mc:AlternateContent xmlns:mc="http://schemas.openxmlformats.org/markup-compatibility/2006">
              <mc:Choice xmlns:v="urn:schemas-microsoft-com:vml" Requires="v">
                <p:oleObj spid="_x0000_s1028" name="Document" r:id="rId3" imgW="5472642" imgH="953719" progId="Word.Document.8">
                  <p:embed/>
                </p:oleObj>
              </mc:Choice>
              <mc:Fallback>
                <p:oleObj name="Document" r:id="rId3" imgW="5472642" imgH="95371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276475"/>
                        <a:ext cx="6840538" cy="315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7389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lnSpc>
                <a:spcPct val="80000"/>
              </a:lnSpc>
            </a:pPr>
            <a:r>
              <a:rPr lang="fr-FR" sz="1800" b="1" smtClean="0"/>
              <a:t>Arrière-plan</a:t>
            </a:r>
          </a:p>
          <a:p>
            <a:pPr eaLnBrk="1" hangingPunct="1">
              <a:lnSpc>
                <a:spcPct val="80000"/>
              </a:lnSpc>
              <a:buFontTx/>
              <a:buNone/>
            </a:pPr>
            <a:r>
              <a:rPr lang="fr-FR" sz="1800" smtClean="0"/>
              <a:t>	- la BI dans les théories du choix social</a:t>
            </a:r>
          </a:p>
          <a:p>
            <a:pPr eaLnBrk="1" hangingPunct="1">
              <a:lnSpc>
                <a:spcPct val="80000"/>
              </a:lnSpc>
              <a:buFontTx/>
              <a:buNone/>
            </a:pPr>
            <a:r>
              <a:rPr lang="fr-FR" sz="1800" smtClean="0"/>
              <a:t>	- Capacités, fonctionnements et liberté réelle chez Sen</a:t>
            </a:r>
          </a:p>
          <a:p>
            <a:pPr eaLnBrk="1" hangingPunct="1">
              <a:lnSpc>
                <a:spcPct val="80000"/>
              </a:lnSpc>
            </a:pPr>
            <a:r>
              <a:rPr lang="fr-FR" sz="1800" b="1" smtClean="0"/>
              <a:t>Points de rupture potentielle chez Sen: la base informationnelle de jugement en justice (BIJJ)</a:t>
            </a:r>
            <a:endParaRPr lang="fr-FR" sz="1800" smtClean="0"/>
          </a:p>
          <a:p>
            <a:pPr eaLnBrk="1" hangingPunct="1">
              <a:lnSpc>
                <a:spcPct val="80000"/>
              </a:lnSpc>
              <a:buFontTx/>
              <a:buNone/>
            </a:pPr>
            <a:r>
              <a:rPr lang="fr-FR" sz="1800" smtClean="0"/>
              <a:t>	- la prise en compte des cadres cognitifs</a:t>
            </a:r>
          </a:p>
          <a:p>
            <a:pPr eaLnBrk="1" hangingPunct="1">
              <a:lnSpc>
                <a:spcPct val="80000"/>
              </a:lnSpc>
              <a:buFontTx/>
              <a:buNone/>
            </a:pPr>
            <a:r>
              <a:rPr lang="fr-FR" sz="1800" smtClean="0"/>
              <a:t>	- deux conceptions de la liberté réelle</a:t>
            </a:r>
          </a:p>
          <a:p>
            <a:pPr eaLnBrk="1" hangingPunct="1">
              <a:lnSpc>
                <a:spcPct val="80000"/>
              </a:lnSpc>
              <a:buFontTx/>
              <a:buNone/>
            </a:pPr>
            <a:r>
              <a:rPr lang="fr-FR" sz="1800" smtClean="0"/>
              <a:t>	- l’introduction du bien commun</a:t>
            </a:r>
          </a:p>
          <a:p>
            <a:pPr eaLnBrk="1" hangingPunct="1">
              <a:lnSpc>
                <a:spcPct val="80000"/>
              </a:lnSpc>
              <a:buFontTx/>
              <a:buNone/>
            </a:pPr>
            <a:r>
              <a:rPr lang="fr-FR" sz="1800" smtClean="0"/>
              <a:t>	- seul ce qui est factuel est juste: justesse et justice</a:t>
            </a:r>
          </a:p>
          <a:p>
            <a:pPr eaLnBrk="1" hangingPunct="1">
              <a:lnSpc>
                <a:spcPct val="80000"/>
              </a:lnSpc>
              <a:buFontTx/>
              <a:buNone/>
            </a:pPr>
            <a:r>
              <a:rPr lang="fr-FR" sz="1800" smtClean="0"/>
              <a:t>	- le registre politique de la représentation cognitive des situations. Exemple de la MOC européenne</a:t>
            </a:r>
          </a:p>
          <a:p>
            <a:pPr eaLnBrk="1" hangingPunct="1">
              <a:lnSpc>
                <a:spcPct val="80000"/>
              </a:lnSpc>
            </a:pPr>
            <a:r>
              <a:rPr lang="fr-FR" sz="1800" b="1" smtClean="0"/>
              <a:t>Démocratie délibérative et approche par les capacités (prospective)</a:t>
            </a:r>
            <a:endParaRPr lang="fr-FR" sz="1800" smtClean="0"/>
          </a:p>
          <a:p>
            <a:pPr eaLnBrk="1" hangingPunct="1">
              <a:lnSpc>
                <a:spcPct val="80000"/>
              </a:lnSpc>
              <a:buFontTx/>
              <a:buNone/>
            </a:pPr>
            <a:r>
              <a:rPr lang="fr-FR" sz="1800" smtClean="0"/>
              <a:t>	- consensus sur la procédure ou compromis sur le contenu (en termes de connaissance) du bien commun</a:t>
            </a:r>
          </a:p>
          <a:p>
            <a:pPr eaLnBrk="1" hangingPunct="1">
              <a:lnSpc>
                <a:spcPct val="80000"/>
              </a:lnSpc>
              <a:buFontTx/>
              <a:buNone/>
            </a:pPr>
            <a:r>
              <a:rPr lang="fr-FR" sz="1800" smtClean="0"/>
              <a:t>	- l’enquête délibérative comme construction conjointe du savoir commun et d’un « public »</a:t>
            </a:r>
          </a:p>
          <a:p>
            <a:pPr eaLnBrk="1" hangingPunct="1">
              <a:lnSpc>
                <a:spcPct val="80000"/>
              </a:lnSpc>
              <a:buFontTx/>
              <a:buNone/>
            </a:pPr>
            <a:endParaRPr lang="fr-FR" sz="1800" smtClean="0"/>
          </a:p>
          <a:p>
            <a:pPr eaLnBrk="1" hangingPunct="1">
              <a:lnSpc>
                <a:spcPct val="80000"/>
              </a:lnSpc>
              <a:buFontTx/>
              <a:buNone/>
            </a:pPr>
            <a:endParaRPr lang="en-US" sz="1800" smtClean="0"/>
          </a:p>
        </p:txBody>
      </p:sp>
      <p:sp>
        <p:nvSpPr>
          <p:cNvPr id="13315" name="Titre 3"/>
          <p:cNvSpPr>
            <a:spLocks noGrp="1"/>
          </p:cNvSpPr>
          <p:nvPr>
            <p:ph type="title"/>
          </p:nvPr>
        </p:nvSpPr>
        <p:spPr/>
        <p:txBody>
          <a:bodyPr/>
          <a:lstStyle/>
          <a:p>
            <a:pPr eaLnBrk="1" hangingPunct="1"/>
            <a:r>
              <a:rPr lang="fr-FR" sz="3200" smtClean="0"/>
              <a:t>La base informationnelle de jugement en justice et démocratie délibérative</a:t>
            </a:r>
          </a:p>
        </p:txBody>
      </p:sp>
    </p:spTree>
    <p:extLst>
      <p:ext uri="{BB962C8B-B14F-4D97-AF65-F5344CB8AC3E}">
        <p14:creationId xmlns:p14="http://schemas.microsoft.com/office/powerpoint/2010/main" val="215100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p:txBody>
          <a:bodyPr/>
          <a:lstStyle/>
          <a:p>
            <a:pPr eaLnBrk="1" hangingPunct="1"/>
            <a:r>
              <a:rPr lang="fr-FR" sz="3200" smtClean="0"/>
              <a:t>Démocratie délibérative et approche par les capacités: un agenda</a:t>
            </a:r>
            <a:endParaRPr lang="en-US" sz="3200" smtClean="0"/>
          </a:p>
        </p:txBody>
      </p:sp>
      <p:sp>
        <p:nvSpPr>
          <p:cNvPr id="14339" name="Rectangle 12"/>
          <p:cNvSpPr>
            <a:spLocks noGrp="1" noChangeArrowheads="1"/>
          </p:cNvSpPr>
          <p:nvPr>
            <p:ph type="body" sz="half" idx="1"/>
          </p:nvPr>
        </p:nvSpPr>
        <p:spPr>
          <a:xfrm>
            <a:off x="457200" y="1600200"/>
            <a:ext cx="4038600" cy="3484563"/>
          </a:xfrm>
        </p:spPr>
        <p:txBody>
          <a:bodyPr/>
          <a:lstStyle/>
          <a:p>
            <a:pPr eaLnBrk="1" hangingPunct="1">
              <a:lnSpc>
                <a:spcPct val="80000"/>
              </a:lnSpc>
            </a:pPr>
            <a:endParaRPr lang="fr-FR" sz="1600" b="1" smtClean="0"/>
          </a:p>
          <a:p>
            <a:pPr eaLnBrk="1" hangingPunct="1">
              <a:lnSpc>
                <a:spcPct val="80000"/>
              </a:lnSpc>
            </a:pPr>
            <a:endParaRPr lang="fr-FR" sz="1600" b="1" smtClean="0"/>
          </a:p>
          <a:p>
            <a:pPr eaLnBrk="1" hangingPunct="1">
              <a:lnSpc>
                <a:spcPct val="80000"/>
              </a:lnSpc>
            </a:pPr>
            <a:endParaRPr lang="fr-FR" sz="1600" b="1" smtClean="0"/>
          </a:p>
          <a:p>
            <a:pPr algn="ctr" eaLnBrk="1" hangingPunct="1">
              <a:lnSpc>
                <a:spcPct val="80000"/>
              </a:lnSpc>
              <a:buFontTx/>
              <a:buNone/>
            </a:pPr>
            <a:r>
              <a:rPr lang="fr-FR" sz="1800" b="1" smtClean="0"/>
              <a:t>Les travaux canoniques</a:t>
            </a:r>
          </a:p>
          <a:p>
            <a:pPr eaLnBrk="1" hangingPunct="1">
              <a:lnSpc>
                <a:spcPct val="80000"/>
              </a:lnSpc>
            </a:pPr>
            <a:endParaRPr lang="fr-FR" sz="1800" b="1" smtClean="0"/>
          </a:p>
          <a:p>
            <a:pPr eaLnBrk="1" hangingPunct="1">
              <a:lnSpc>
                <a:spcPct val="80000"/>
              </a:lnSpc>
            </a:pPr>
            <a:endParaRPr lang="fr-FR" sz="1600" b="1" smtClean="0"/>
          </a:p>
          <a:p>
            <a:pPr eaLnBrk="1" hangingPunct="1">
              <a:lnSpc>
                <a:spcPct val="80000"/>
              </a:lnSpc>
            </a:pPr>
            <a:r>
              <a:rPr lang="fr-FR" sz="1600" b="1" smtClean="0"/>
              <a:t>Recherche d’un consensus sur la procédure de délibération (Habermas, Rawls, Cohen)</a:t>
            </a:r>
          </a:p>
          <a:p>
            <a:pPr eaLnBrk="1" hangingPunct="1">
              <a:lnSpc>
                <a:spcPct val="80000"/>
              </a:lnSpc>
            </a:pPr>
            <a:endParaRPr lang="fr-FR" sz="1600" smtClean="0"/>
          </a:p>
          <a:p>
            <a:pPr eaLnBrk="1" hangingPunct="1">
              <a:lnSpc>
                <a:spcPct val="80000"/>
              </a:lnSpc>
            </a:pPr>
            <a:r>
              <a:rPr lang="fr-FR" sz="1600" smtClean="0"/>
              <a:t>Objectif: inférer la légitimité démocratique de la décision prise à partir du respect des règles de la délibération </a:t>
            </a:r>
            <a:endParaRPr lang="en-US" sz="1600" b="1" smtClean="0"/>
          </a:p>
        </p:txBody>
      </p:sp>
      <p:sp>
        <p:nvSpPr>
          <p:cNvPr id="14340" name="Rectangle 13"/>
          <p:cNvSpPr>
            <a:spLocks noGrp="1" noChangeArrowheads="1"/>
          </p:cNvSpPr>
          <p:nvPr>
            <p:ph type="body" sz="half" idx="2"/>
          </p:nvPr>
        </p:nvSpPr>
        <p:spPr>
          <a:xfrm>
            <a:off x="4356100" y="1557338"/>
            <a:ext cx="4254500" cy="5111750"/>
          </a:xfrm>
        </p:spPr>
        <p:txBody>
          <a:bodyPr/>
          <a:lstStyle/>
          <a:p>
            <a:pPr eaLnBrk="1" hangingPunct="1">
              <a:lnSpc>
                <a:spcPct val="80000"/>
              </a:lnSpc>
            </a:pPr>
            <a:endParaRPr lang="fr-FR" sz="1600" b="1" smtClean="0"/>
          </a:p>
          <a:p>
            <a:pPr eaLnBrk="1" hangingPunct="1">
              <a:lnSpc>
                <a:spcPct val="80000"/>
              </a:lnSpc>
            </a:pPr>
            <a:r>
              <a:rPr lang="fr-FR" sz="1600" b="1" smtClean="0"/>
              <a:t>Critiques</a:t>
            </a:r>
          </a:p>
          <a:p>
            <a:pPr eaLnBrk="1" hangingPunct="1">
              <a:lnSpc>
                <a:spcPct val="80000"/>
              </a:lnSpc>
              <a:buFontTx/>
              <a:buChar char="-"/>
            </a:pPr>
            <a:r>
              <a:rPr lang="fr-FR" sz="1600" b="1" smtClean="0"/>
              <a:t>Bohman: inégalités des capacités à délibérer entre participants; élaborer de « new understandings »</a:t>
            </a:r>
          </a:p>
          <a:p>
            <a:pPr eaLnBrk="1" hangingPunct="1">
              <a:lnSpc>
                <a:spcPct val="80000"/>
              </a:lnSpc>
              <a:buFontTx/>
              <a:buChar char="-"/>
            </a:pPr>
            <a:endParaRPr lang="fr-FR" sz="1600" b="1" smtClean="0"/>
          </a:p>
          <a:p>
            <a:pPr eaLnBrk="1" hangingPunct="1">
              <a:lnSpc>
                <a:spcPct val="80000"/>
              </a:lnSpc>
              <a:buFontTx/>
              <a:buChar char="-"/>
            </a:pPr>
            <a:r>
              <a:rPr lang="fr-FR" sz="1600" b="1" smtClean="0"/>
              <a:t>Expérimentalisme démocratique (Sabel): </a:t>
            </a:r>
            <a:r>
              <a:rPr lang="fr-FR" sz="1600" smtClean="0"/>
              <a:t>prendre en compte le savoir pratique des citoyens dans le processus de décision</a:t>
            </a:r>
          </a:p>
          <a:p>
            <a:pPr eaLnBrk="1" hangingPunct="1">
              <a:lnSpc>
                <a:spcPct val="80000"/>
              </a:lnSpc>
            </a:pPr>
            <a:r>
              <a:rPr lang="fr-FR" sz="1600" b="1" smtClean="0"/>
              <a:t>Apports possibles de l’approche par les capacités</a:t>
            </a:r>
          </a:p>
          <a:p>
            <a:pPr eaLnBrk="1" hangingPunct="1">
              <a:lnSpc>
                <a:spcPct val="80000"/>
              </a:lnSpc>
              <a:buFontTx/>
              <a:buChar char="-"/>
            </a:pPr>
            <a:r>
              <a:rPr lang="fr-FR" sz="1600" smtClean="0"/>
              <a:t>réévaluer l’enjeu démocratique: construire l’objectivité du jugement collectif (justesse et justice)</a:t>
            </a:r>
          </a:p>
          <a:p>
            <a:pPr eaLnBrk="1" hangingPunct="1">
              <a:lnSpc>
                <a:spcPct val="80000"/>
              </a:lnSpc>
              <a:buFontTx/>
              <a:buChar char="-"/>
            </a:pPr>
            <a:r>
              <a:rPr lang="fr-FR" sz="1600" smtClean="0"/>
              <a:t>autoriser la poursuite du désaccord sur fonds de base informationnelle commune</a:t>
            </a:r>
          </a:p>
          <a:p>
            <a:pPr eaLnBrk="1" hangingPunct="1">
              <a:lnSpc>
                <a:spcPct val="80000"/>
              </a:lnSpc>
              <a:buFontTx/>
              <a:buChar char="-"/>
            </a:pPr>
            <a:r>
              <a:rPr lang="fr-FR" sz="1600" smtClean="0"/>
              <a:t>la construction conjointe du public et du savoir commun (BIJJ): un tiers médiateur des intérêts en compétition (neutralisation des stratégies) </a:t>
            </a:r>
          </a:p>
          <a:p>
            <a:pPr eaLnBrk="1" hangingPunct="1">
              <a:lnSpc>
                <a:spcPct val="80000"/>
              </a:lnSpc>
              <a:buFontTx/>
              <a:buChar char="-"/>
            </a:pPr>
            <a:r>
              <a:rPr lang="fr-FR" sz="1600" smtClean="0"/>
              <a:t>délibération située et enquête: procédures, acteurs,… ?</a:t>
            </a:r>
          </a:p>
          <a:p>
            <a:pPr eaLnBrk="1" hangingPunct="1">
              <a:lnSpc>
                <a:spcPct val="80000"/>
              </a:lnSpc>
              <a:buFontTx/>
              <a:buChar char="-"/>
            </a:pPr>
            <a:endParaRPr lang="en-US" sz="1600" smtClean="0"/>
          </a:p>
        </p:txBody>
      </p:sp>
    </p:spTree>
    <p:extLst>
      <p:ext uri="{BB962C8B-B14F-4D97-AF65-F5344CB8AC3E}">
        <p14:creationId xmlns:p14="http://schemas.microsoft.com/office/powerpoint/2010/main" val="420223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200" smtClean="0"/>
              <a:t>Methodological requirements to operationalise the capability approach</a:t>
            </a:r>
          </a:p>
        </p:txBody>
      </p:sp>
      <p:sp>
        <p:nvSpPr>
          <p:cNvPr id="15363" name="Rectangle 3"/>
          <p:cNvSpPr>
            <a:spLocks noGrp="1" noChangeArrowheads="1"/>
          </p:cNvSpPr>
          <p:nvPr>
            <p:ph type="body" idx="1"/>
          </p:nvPr>
        </p:nvSpPr>
        <p:spPr/>
        <p:txBody>
          <a:bodyPr/>
          <a:lstStyle/>
          <a:p>
            <a:pPr eaLnBrk="1" hangingPunct="1">
              <a:lnSpc>
                <a:spcPct val="90000"/>
              </a:lnSpc>
            </a:pPr>
            <a:r>
              <a:rPr lang="en-GB" sz="2800" smtClean="0"/>
              <a:t>Bridging quantitative and qualitative inquiries</a:t>
            </a:r>
          </a:p>
          <a:p>
            <a:pPr eaLnBrk="1" hangingPunct="1">
              <a:lnSpc>
                <a:spcPct val="90000"/>
              </a:lnSpc>
            </a:pPr>
            <a:r>
              <a:rPr lang="en-GB" sz="2800" smtClean="0"/>
              <a:t>Looking both at subjective data and at objective circumstances of life and work (problem of adaptive preferences and answers)</a:t>
            </a:r>
          </a:p>
          <a:p>
            <a:pPr eaLnBrk="1" hangingPunct="1">
              <a:lnSpc>
                <a:spcPct val="90000"/>
              </a:lnSpc>
            </a:pPr>
            <a:r>
              <a:rPr lang="en-GB" sz="2800" smtClean="0"/>
              <a:t>For a firm, gathering and confronting data coming from its management and its employees</a:t>
            </a:r>
          </a:p>
          <a:p>
            <a:pPr eaLnBrk="1" hangingPunct="1">
              <a:lnSpc>
                <a:spcPct val="90000"/>
              </a:lnSpc>
            </a:pPr>
            <a:r>
              <a:rPr lang="en-GB" sz="2800" smtClean="0"/>
              <a:t>Collecting information both on the “opportunity” side (freedom of choice) and the “process” side (organisational framework and involvement into the decisional process) </a:t>
            </a:r>
          </a:p>
          <a:p>
            <a:pPr eaLnBrk="1" hangingPunct="1">
              <a:lnSpc>
                <a:spcPct val="90000"/>
              </a:lnSpc>
              <a:buFontTx/>
              <a:buNone/>
            </a:pPr>
            <a:endParaRPr lang="en-GB" sz="2800" smtClean="0"/>
          </a:p>
          <a:p>
            <a:pPr eaLnBrk="1" hangingPunct="1">
              <a:lnSpc>
                <a:spcPct val="90000"/>
              </a:lnSpc>
            </a:pPr>
            <a:endParaRPr lang="en-GB" sz="2800" smtClean="0"/>
          </a:p>
        </p:txBody>
      </p:sp>
    </p:spTree>
    <p:extLst>
      <p:ext uri="{BB962C8B-B14F-4D97-AF65-F5344CB8AC3E}">
        <p14:creationId xmlns:p14="http://schemas.microsoft.com/office/powerpoint/2010/main" val="599960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jdelijke aanduiding voor inhoud 8"/>
          <p:cNvSpPr>
            <a:spLocks noGrp="1"/>
          </p:cNvSpPr>
          <p:nvPr>
            <p:ph idx="4294967295"/>
          </p:nvPr>
        </p:nvSpPr>
        <p:spPr/>
        <p:txBody>
          <a:bodyPr/>
          <a:lstStyle/>
          <a:p>
            <a:pPr algn="ctr" eaLnBrk="1" hangingPunct="1">
              <a:buFontTx/>
              <a:buNone/>
            </a:pPr>
            <a:endParaRPr lang="nl-BE" dirty="0" smtClean="0"/>
          </a:p>
          <a:p>
            <a:pPr algn="ctr" eaLnBrk="1" hangingPunct="1">
              <a:buFontTx/>
              <a:buNone/>
            </a:pPr>
            <a:endParaRPr lang="nl-BE" sz="4400" b="1" dirty="0" smtClean="0">
              <a:solidFill>
                <a:srgbClr val="A0EE00"/>
              </a:solidFill>
              <a:latin typeface="Calibri" pitchFamily="34" charset="0"/>
            </a:endParaRPr>
          </a:p>
          <a:p>
            <a:pPr algn="ctr" eaLnBrk="1" hangingPunct="1">
              <a:buFontTx/>
              <a:buNone/>
            </a:pPr>
            <a:r>
              <a:rPr lang="nl-BE" sz="4400" b="1" dirty="0" err="1" smtClean="0">
                <a:solidFill>
                  <a:srgbClr val="3DB612"/>
                </a:solidFill>
                <a:latin typeface="Calibri" pitchFamily="34" charset="0"/>
              </a:rPr>
              <a:t>Welcome</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the 4th conference of </a:t>
            </a:r>
            <a:r>
              <a:rPr lang="nl-BE" sz="4400" b="1" dirty="0" err="1" smtClean="0">
                <a:solidFill>
                  <a:srgbClr val="3DB612"/>
                </a:solidFill>
                <a:latin typeface="Calibri" pitchFamily="34" charset="0"/>
              </a:rPr>
              <a:t>Alliances</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fight</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poverty</a:t>
            </a:r>
            <a:endParaRPr lang="nl-BE" sz="4400" b="1" dirty="0" smtClean="0">
              <a:solidFill>
                <a:srgbClr val="3DB612"/>
              </a:solidFill>
              <a:latin typeface="Calibri" pitchFamily="34" charset="0"/>
            </a:endParaRPr>
          </a:p>
          <a:p>
            <a:pPr algn="ctr" eaLnBrk="1" hangingPunct="1">
              <a:buFontTx/>
              <a:buNone/>
            </a:pPr>
            <a:endParaRPr lang="nl-BE" sz="4400" b="1" dirty="0" smtClean="0">
              <a:solidFill>
                <a:srgbClr val="A0EE00"/>
              </a:solidFill>
              <a:latin typeface="Calibri" pitchFamily="34" charset="0"/>
            </a:endParaRPr>
          </a:p>
        </p:txBody>
      </p:sp>
    </p:spTree>
    <p:extLst>
      <p:ext uri="{BB962C8B-B14F-4D97-AF65-F5344CB8AC3E}">
        <p14:creationId xmlns:p14="http://schemas.microsoft.com/office/powerpoint/2010/main" val="1464450469"/>
      </p:ext>
    </p:extLst>
  </p:cSld>
  <p:clrMapOvr>
    <a:masterClrMapping/>
  </p:clrMapOvr>
  <p:transition advTm="28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716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mtClean="0">
                <a:solidFill>
                  <a:prstClr val="black"/>
                </a:solidFill>
                <a:latin typeface="Calibri" pitchFamily="34" charset="0"/>
                <a:cs typeface="+mn-cs"/>
              </a:rPr>
              <a:t>B</a:t>
            </a:r>
          </a:p>
        </p:txBody>
      </p:sp>
      <p:sp>
        <p:nvSpPr>
          <p:cNvPr id="16387" name="Text Box 3"/>
          <p:cNvSpPr txBox="1">
            <a:spLocks noChangeArrowheads="1"/>
          </p:cNvSpPr>
          <p:nvPr/>
        </p:nvSpPr>
        <p:spPr bwMode="auto">
          <a:xfrm>
            <a:off x="323850" y="5157788"/>
            <a:ext cx="84963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smtClean="0">
                <a:solidFill>
                  <a:prstClr val="black"/>
                </a:solidFill>
                <a:latin typeface="Calibri" pitchFamily="34" charset="0"/>
                <a:cs typeface="+mn-cs"/>
              </a:rPr>
              <a:t>Thanks to Josiane Vero and </a:t>
            </a:r>
            <a:r>
              <a:rPr lang="en-US" b="1" smtClean="0">
                <a:solidFill>
                  <a:prstClr val="black"/>
                </a:solidFill>
                <a:latin typeface="Calibri" pitchFamily="34" charset="0"/>
                <a:cs typeface="+mn-cs"/>
              </a:rPr>
              <a:t>Marion Lambert (CEREQ):  from  the Working Paper of the</a:t>
            </a:r>
          </a:p>
          <a:p>
            <a:pPr eaLnBrk="1" hangingPunct="1"/>
            <a:r>
              <a:rPr lang="en-US" b="1" smtClean="0">
                <a:solidFill>
                  <a:prstClr val="black"/>
                </a:solidFill>
                <a:latin typeface="Calibri" pitchFamily="34" charset="0"/>
                <a:cs typeface="+mn-cs"/>
              </a:rPr>
              <a:t> CAPRIGHT European Integrated Project (IP) 2007-2010, “Capability for Learning in French Companies”, 24-26 September 2008. I remain the only responsible for the interpretation.</a:t>
            </a:r>
            <a:r>
              <a:rPr lang="en-US" smtClean="0">
                <a:solidFill>
                  <a:prstClr val="black"/>
                </a:solidFill>
                <a:latin typeface="Calibri" pitchFamily="34" charset="0"/>
                <a:cs typeface="+mn-cs"/>
              </a:rPr>
              <a:t> </a:t>
            </a:r>
            <a:endParaRPr lang="fr-FR" smtClean="0">
              <a:solidFill>
                <a:prstClr val="black"/>
              </a:solidFill>
              <a:latin typeface="Calibri" pitchFamily="34" charset="0"/>
              <a:cs typeface="+mn-cs"/>
            </a:endParaRPr>
          </a:p>
        </p:txBody>
      </p:sp>
      <p:sp>
        <p:nvSpPr>
          <p:cNvPr id="16388" name="Text Box 4"/>
          <p:cNvSpPr txBox="1">
            <a:spLocks noChangeArrowheads="1"/>
          </p:cNvSpPr>
          <p:nvPr/>
        </p:nvSpPr>
        <p:spPr bwMode="auto">
          <a:xfrm>
            <a:off x="971550" y="2708275"/>
            <a:ext cx="727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smtClean="0">
                <a:solidFill>
                  <a:srgbClr val="1F497D"/>
                </a:solidFill>
                <a:latin typeface="Calibri" pitchFamily="34" charset="0"/>
                <a:cs typeface="+mn-cs"/>
              </a:rPr>
              <a:t>Preliminary outcomes of the DIFES survey jointly carried by the CEREQ, INSEE and the DARES in 2006 </a:t>
            </a:r>
            <a:endParaRPr lang="fr-FR" sz="2400" b="1" smtClean="0">
              <a:solidFill>
                <a:srgbClr val="1F497D"/>
              </a:solidFill>
              <a:latin typeface="Calibri" pitchFamily="34" charset="0"/>
              <a:cs typeface="+mn-cs"/>
            </a:endParaRPr>
          </a:p>
        </p:txBody>
      </p:sp>
    </p:spTree>
    <p:extLst>
      <p:ext uri="{BB962C8B-B14F-4D97-AF65-F5344CB8AC3E}">
        <p14:creationId xmlns:p14="http://schemas.microsoft.com/office/powerpoint/2010/main" val="36620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55650" y="549275"/>
            <a:ext cx="7848600" cy="2808288"/>
          </a:xfrm>
          <a:prstGeom prst="rect">
            <a:avLst/>
          </a:prstGeom>
          <a:solidFill>
            <a:srgbClr val="AFD69A"/>
          </a:solidFill>
          <a:ln w="9525">
            <a:solidFill>
              <a:schemeClr val="tx1"/>
            </a:solidFill>
            <a:miter lim="800000"/>
            <a:headEnd/>
            <a:tailEnd/>
          </a:ln>
        </p:spPr>
        <p:txBody>
          <a:bodyPr wrap="none"/>
          <a:lstStyle/>
          <a:p>
            <a:pPr marL="342900" indent="-342900"/>
            <a:r>
              <a:rPr lang="en-GB" sz="1600" u="sng" smtClean="0">
                <a:solidFill>
                  <a:prstClr val="black"/>
                </a:solidFill>
                <a:latin typeface="Calibri" pitchFamily="34" charset="0"/>
                <a:cs typeface="+mn-cs"/>
              </a:rPr>
              <a:t>The French vocational system</a:t>
            </a:r>
          </a:p>
          <a:p>
            <a:pPr marL="342900" indent="-342900">
              <a:buFontTx/>
              <a:buAutoNum type="arabicPeriod"/>
            </a:pPr>
            <a:r>
              <a:rPr lang="en-GB" sz="1600" smtClean="0">
                <a:solidFill>
                  <a:prstClr val="black"/>
                </a:solidFill>
                <a:latin typeface="Calibri" pitchFamily="34" charset="0"/>
                <a:cs typeface="+mn-cs"/>
              </a:rPr>
              <a:t>Act of July 1971 on vocational training system</a:t>
            </a:r>
          </a:p>
          <a:p>
            <a:pPr marL="342900" indent="-342900">
              <a:buFont typeface="Wingdings" pitchFamily="2" charset="2"/>
              <a:buChar char="ü"/>
            </a:pPr>
            <a:r>
              <a:rPr lang="en-GB" sz="1600" smtClean="0">
                <a:solidFill>
                  <a:prstClr val="black"/>
                </a:solidFill>
                <a:latin typeface="Calibri" pitchFamily="34" charset="0"/>
                <a:cs typeface="+mn-cs"/>
              </a:rPr>
              <a:t>Access to training through two channels: the training plan on the</a:t>
            </a:r>
          </a:p>
          <a:p>
            <a:pPr marL="342900" indent="-342900">
              <a:buFont typeface="Wingdings" pitchFamily="2" charset="2"/>
              <a:buNone/>
            </a:pPr>
            <a:r>
              <a:rPr lang="en-GB" sz="1600" smtClean="0">
                <a:solidFill>
                  <a:prstClr val="black"/>
                </a:solidFill>
                <a:latin typeface="Calibri" pitchFamily="34" charset="0"/>
                <a:cs typeface="+mn-cs"/>
              </a:rPr>
              <a:t> 	employer’s initiative; individual training leave</a:t>
            </a:r>
          </a:p>
          <a:p>
            <a:pPr marL="342900" indent="-342900">
              <a:buFont typeface="Wingdings" pitchFamily="2" charset="2"/>
              <a:buChar char="ü"/>
            </a:pPr>
            <a:r>
              <a:rPr lang="en-GB" sz="1600" smtClean="0">
                <a:solidFill>
                  <a:prstClr val="black"/>
                </a:solidFill>
                <a:latin typeface="Calibri" pitchFamily="34" charset="0"/>
                <a:cs typeface="+mn-cs"/>
              </a:rPr>
              <a:t>Every year (at the beginning of the 2000s), 5 millions employees had </a:t>
            </a:r>
          </a:p>
          <a:p>
            <a:pPr marL="342900" indent="-342900">
              <a:buFont typeface="Wingdings" pitchFamily="2" charset="2"/>
              <a:buNone/>
            </a:pPr>
            <a:r>
              <a:rPr lang="en-GB" sz="1600" smtClean="0">
                <a:solidFill>
                  <a:prstClr val="black"/>
                </a:solidFill>
                <a:latin typeface="Calibri" pitchFamily="34" charset="0"/>
                <a:cs typeface="+mn-cs"/>
              </a:rPr>
              <a:t>	access to companies training plans, and 45000 to individual training leave</a:t>
            </a:r>
          </a:p>
          <a:p>
            <a:pPr marL="342900" indent="-342900">
              <a:buFont typeface="Wingdings" pitchFamily="2" charset="2"/>
              <a:buNone/>
            </a:pPr>
            <a:r>
              <a:rPr lang="en-GB" sz="1600" smtClean="0">
                <a:solidFill>
                  <a:prstClr val="black"/>
                </a:solidFill>
                <a:latin typeface="Calibri" pitchFamily="34" charset="0"/>
                <a:cs typeface="+mn-cs"/>
              </a:rPr>
              <a:t>2. Act of May 2004 on lifelong learning and social dialogue</a:t>
            </a:r>
          </a:p>
          <a:p>
            <a:pPr marL="342900" indent="-342900">
              <a:buFont typeface="Wingdings" pitchFamily="2" charset="2"/>
              <a:buChar char="ü"/>
            </a:pPr>
            <a:r>
              <a:rPr lang="en-GB" sz="1600" smtClean="0">
                <a:solidFill>
                  <a:prstClr val="black"/>
                </a:solidFill>
                <a:latin typeface="Calibri" pitchFamily="34" charset="0"/>
                <a:cs typeface="+mn-cs"/>
              </a:rPr>
              <a:t>New ways of organising vocational training within companies training plans</a:t>
            </a:r>
          </a:p>
          <a:p>
            <a:pPr marL="342900" indent="-342900">
              <a:buFont typeface="Wingdings" pitchFamily="2" charset="2"/>
              <a:buChar char="ü"/>
            </a:pPr>
            <a:r>
              <a:rPr lang="en-GB" sz="1600" smtClean="0">
                <a:solidFill>
                  <a:prstClr val="black"/>
                </a:solidFill>
                <a:latin typeface="Calibri" pitchFamily="34" charset="0"/>
                <a:cs typeface="+mn-cs"/>
              </a:rPr>
              <a:t>Creation of an individual right to vocational training (DIF: Droit Individuel</a:t>
            </a:r>
          </a:p>
          <a:p>
            <a:pPr marL="342900" indent="-342900">
              <a:buFont typeface="Wingdings" pitchFamily="2" charset="2"/>
              <a:buNone/>
            </a:pPr>
            <a:r>
              <a:rPr lang="en-GB" sz="1600" smtClean="0">
                <a:solidFill>
                  <a:prstClr val="black"/>
                </a:solidFill>
                <a:latin typeface="Calibri" pitchFamily="34" charset="0"/>
                <a:cs typeface="+mn-cs"/>
              </a:rPr>
              <a:t> 	à la formation), the activating of which being negotiated between the employee </a:t>
            </a:r>
          </a:p>
          <a:p>
            <a:pPr marL="342900" indent="-342900">
              <a:buFont typeface="Wingdings" pitchFamily="2" charset="2"/>
              <a:buNone/>
            </a:pPr>
            <a:r>
              <a:rPr lang="en-GB" sz="1600" smtClean="0">
                <a:solidFill>
                  <a:prstClr val="black"/>
                </a:solidFill>
                <a:latin typeface="Calibri" pitchFamily="34" charset="0"/>
                <a:cs typeface="+mn-cs"/>
              </a:rPr>
              <a:t>	and the employer </a:t>
            </a:r>
            <a:r>
              <a:rPr lang="en-GB" smtClean="0">
                <a:solidFill>
                  <a:prstClr val="black"/>
                </a:solidFill>
                <a:latin typeface="Calibri" pitchFamily="34" charset="0"/>
                <a:cs typeface="+mn-cs"/>
              </a:rPr>
              <a:t> </a:t>
            </a:r>
          </a:p>
        </p:txBody>
      </p:sp>
      <p:sp>
        <p:nvSpPr>
          <p:cNvPr id="17411" name="Rectangle 3"/>
          <p:cNvSpPr>
            <a:spLocks noChangeArrowheads="1"/>
          </p:cNvSpPr>
          <p:nvPr/>
        </p:nvSpPr>
        <p:spPr bwMode="auto">
          <a:xfrm>
            <a:off x="755650" y="3500438"/>
            <a:ext cx="7848600" cy="3024187"/>
          </a:xfrm>
          <a:prstGeom prst="rect">
            <a:avLst/>
          </a:prstGeom>
          <a:solidFill>
            <a:schemeClr val="folHlink"/>
          </a:solidFill>
          <a:ln w="9525">
            <a:solidFill>
              <a:schemeClr val="tx1"/>
            </a:solidFill>
            <a:miter lim="800000"/>
            <a:headEnd/>
            <a:tailEnd/>
          </a:ln>
        </p:spPr>
        <p:txBody>
          <a:bodyPr wrap="none"/>
          <a:lstStyle/>
          <a:p>
            <a:r>
              <a:rPr lang="en-GB" sz="1600" u="sng" smtClean="0">
                <a:solidFill>
                  <a:prstClr val="black"/>
                </a:solidFill>
                <a:latin typeface="Calibri" pitchFamily="34" charset="0"/>
                <a:cs typeface="+mn-cs"/>
              </a:rPr>
              <a:t>The French linked employer-employee survey on continuing vocational training (2006)</a:t>
            </a:r>
            <a:endParaRPr lang="en-GB" sz="1600" smtClean="0">
              <a:solidFill>
                <a:prstClr val="black"/>
              </a:solidFill>
              <a:latin typeface="Calibri" pitchFamily="34" charset="0"/>
              <a:cs typeface="+mn-cs"/>
            </a:endParaRPr>
          </a:p>
          <a:p>
            <a:pPr>
              <a:buFont typeface="Wingdings" pitchFamily="2" charset="2"/>
              <a:buChar char="Ø"/>
            </a:pPr>
            <a:r>
              <a:rPr lang="en-GB" sz="1600" smtClean="0">
                <a:solidFill>
                  <a:prstClr val="black"/>
                </a:solidFill>
                <a:latin typeface="Calibri" pitchFamily="34" charset="0"/>
                <a:cs typeface="+mn-cs"/>
              </a:rPr>
              <a:t>Based on two European surveys: the “Adult Education Survey” (16000 individuals);</a:t>
            </a:r>
          </a:p>
          <a:p>
            <a:pPr>
              <a:buFont typeface="Wingdings" pitchFamily="2" charset="2"/>
              <a:buNone/>
            </a:pPr>
            <a:r>
              <a:rPr lang="en-GB" sz="1600" smtClean="0">
                <a:solidFill>
                  <a:prstClr val="black"/>
                </a:solidFill>
                <a:latin typeface="Calibri" pitchFamily="34" charset="0"/>
                <a:cs typeface="+mn-cs"/>
              </a:rPr>
              <a:t>the “Continuing Vocational Training Survey” (4800 employers)</a:t>
            </a:r>
          </a:p>
          <a:p>
            <a:pPr>
              <a:buFont typeface="Wingdings" pitchFamily="2" charset="2"/>
              <a:buChar char="Ø"/>
            </a:pPr>
            <a:r>
              <a:rPr lang="en-GB" sz="1600" smtClean="0">
                <a:solidFill>
                  <a:prstClr val="black"/>
                </a:solidFill>
                <a:latin typeface="Calibri" pitchFamily="34" charset="0"/>
                <a:cs typeface="+mn-cs"/>
              </a:rPr>
              <a:t>A data-linking process has been undertaken between these two surveys (matching</a:t>
            </a:r>
          </a:p>
          <a:p>
            <a:pPr>
              <a:buFont typeface="Wingdings" pitchFamily="2" charset="2"/>
              <a:buNone/>
            </a:pPr>
            <a:r>
              <a:rPr lang="en-GB" sz="1600" smtClean="0">
                <a:solidFill>
                  <a:prstClr val="black"/>
                </a:solidFill>
                <a:latin typeface="Calibri" pitchFamily="34" charset="0"/>
                <a:cs typeface="+mn-cs"/>
              </a:rPr>
              <a:t> of 1800 employees with their company survey). It leads to the “Dispositif d’Information </a:t>
            </a:r>
          </a:p>
          <a:p>
            <a:r>
              <a:rPr lang="en-GB" sz="1600" smtClean="0">
                <a:solidFill>
                  <a:prstClr val="black"/>
                </a:solidFill>
                <a:latin typeface="Calibri" pitchFamily="34" charset="0"/>
                <a:cs typeface="+mn-cs"/>
              </a:rPr>
              <a:t>sur la Formation Employeur Salarié” (DIFES), combining interviews of employees and </a:t>
            </a:r>
          </a:p>
          <a:p>
            <a:r>
              <a:rPr lang="en-GB" sz="1600" smtClean="0">
                <a:solidFill>
                  <a:prstClr val="black"/>
                </a:solidFill>
                <a:latin typeface="Calibri" pitchFamily="34" charset="0"/>
                <a:cs typeface="+mn-cs"/>
              </a:rPr>
              <a:t>employers.</a:t>
            </a:r>
          </a:p>
          <a:p>
            <a:pPr>
              <a:buFont typeface="Wingdings" pitchFamily="2" charset="2"/>
              <a:buChar char="Ø"/>
            </a:pPr>
            <a:r>
              <a:rPr lang="en-GB" sz="1600" smtClean="0">
                <a:solidFill>
                  <a:prstClr val="black"/>
                </a:solidFill>
                <a:latin typeface="Calibri" pitchFamily="34" charset="0"/>
                <a:cs typeface="+mn-cs"/>
              </a:rPr>
              <a:t>Objectives:</a:t>
            </a:r>
          </a:p>
          <a:p>
            <a:pPr>
              <a:buFontTx/>
              <a:buChar char="-"/>
            </a:pPr>
            <a:r>
              <a:rPr lang="en-GB" sz="1600" smtClean="0">
                <a:solidFill>
                  <a:prstClr val="black"/>
                </a:solidFill>
                <a:latin typeface="Calibri" pitchFamily="34" charset="0"/>
                <a:cs typeface="+mn-cs"/>
              </a:rPr>
              <a:t>To confront points of views and understand, if this is the case, the gap between </a:t>
            </a:r>
          </a:p>
          <a:p>
            <a:r>
              <a:rPr lang="en-GB" sz="1600" smtClean="0">
                <a:solidFill>
                  <a:prstClr val="black"/>
                </a:solidFill>
                <a:latin typeface="Calibri" pitchFamily="34" charset="0"/>
                <a:cs typeface="+mn-cs"/>
              </a:rPr>
              <a:t>employers and employees’ perceptions</a:t>
            </a:r>
          </a:p>
          <a:p>
            <a:pPr>
              <a:buFontTx/>
              <a:buChar char="-"/>
            </a:pPr>
            <a:r>
              <a:rPr lang="en-GB" sz="1600" smtClean="0">
                <a:solidFill>
                  <a:prstClr val="black"/>
                </a:solidFill>
                <a:latin typeface="Calibri" pitchFamily="34" charset="0"/>
                <a:cs typeface="+mn-cs"/>
              </a:rPr>
              <a:t>To open the blind box of individual surveys: activity of the firm, organisational change</a:t>
            </a:r>
          </a:p>
          <a:p>
            <a:r>
              <a:rPr lang="en-GB" sz="1600" smtClean="0">
                <a:solidFill>
                  <a:prstClr val="black"/>
                </a:solidFill>
                <a:latin typeface="Calibri" pitchFamily="34" charset="0"/>
                <a:cs typeface="+mn-cs"/>
              </a:rPr>
              <a:t>and management, training policies, etc.</a:t>
            </a:r>
          </a:p>
          <a:p>
            <a:pPr>
              <a:buFont typeface="Wingdings" pitchFamily="2" charset="2"/>
              <a:buChar char="Ø"/>
            </a:pPr>
            <a:endParaRPr lang="en-GB" sz="1600" smtClean="0">
              <a:solidFill>
                <a:prstClr val="black"/>
              </a:solidFill>
              <a:latin typeface="Calibri" pitchFamily="34" charset="0"/>
              <a:cs typeface="+mn-cs"/>
            </a:endParaRPr>
          </a:p>
        </p:txBody>
      </p:sp>
    </p:spTree>
    <p:extLst>
      <p:ext uri="{BB962C8B-B14F-4D97-AF65-F5344CB8AC3E}">
        <p14:creationId xmlns:p14="http://schemas.microsoft.com/office/powerpoint/2010/main" val="3739069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760538" y="5873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8435" name="Line 3"/>
          <p:cNvSpPr>
            <a:spLocks noChangeShapeType="1"/>
          </p:cNvSpPr>
          <p:nvPr/>
        </p:nvSpPr>
        <p:spPr bwMode="auto">
          <a:xfrm>
            <a:off x="6911975" y="5873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sp>
        <p:nvSpPr>
          <p:cNvPr id="18436" name="Line 4"/>
          <p:cNvSpPr>
            <a:spLocks noChangeShapeType="1"/>
          </p:cNvSpPr>
          <p:nvPr/>
        </p:nvSpPr>
        <p:spPr bwMode="auto">
          <a:xfrm>
            <a:off x="5643563" y="5873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smtClean="0">
              <a:solidFill>
                <a:prstClr val="black"/>
              </a:solidFill>
              <a:cs typeface="+mn-cs"/>
            </a:endParaRPr>
          </a:p>
        </p:txBody>
      </p:sp>
      <p:graphicFrame>
        <p:nvGraphicFramePr>
          <p:cNvPr id="17413" name="Group 5"/>
          <p:cNvGraphicFramePr>
            <a:graphicFrameLocks noGrp="1"/>
          </p:cNvGraphicFramePr>
          <p:nvPr/>
        </p:nvGraphicFramePr>
        <p:xfrm>
          <a:off x="0" y="0"/>
          <a:ext cx="9144000" cy="6905975"/>
        </p:xfrm>
        <a:graphic>
          <a:graphicData uri="http://schemas.openxmlformats.org/drawingml/2006/table">
            <a:tbl>
              <a:tblPr/>
              <a:tblGrid>
                <a:gridCol w="1225550"/>
                <a:gridCol w="520700"/>
                <a:gridCol w="736600"/>
                <a:gridCol w="685800"/>
                <a:gridCol w="1160463"/>
                <a:gridCol w="1319212"/>
                <a:gridCol w="1155700"/>
                <a:gridCol w="1143000"/>
                <a:gridCol w="1196975"/>
              </a:tblGrid>
              <a:tr h="45715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Clusters of firms and their mains specificities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No or minor interest about training</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fr-FR"/>
                    </a:p>
                  </a:txBody>
                  <a:tcPr/>
                </a:tc>
                <a:tc rowSpan="2" hMerge="1">
                  <a:txBody>
                    <a:bodyPr/>
                    <a:lstStyle/>
                    <a:p>
                      <a:endParaRPr lang="fr-FR"/>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Pure competence logics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Towards a capability-friendly logics (and career development concerns)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45715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vMerge="1">
                  <a:txBody>
                    <a:bodyPr/>
                    <a:lstStyle/>
                    <a:p>
                      <a:endParaRPr lang="fr-FR"/>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From the “opportunity” dimension to the integration of the “participative” dimension: Steps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1798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Step 1. </a:t>
                      </a:r>
                      <a:endParaRPr kumimoji="0" lang="fr-FR" sz="10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Offering a set of training opportunities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cs typeface="Times New Roman" charset="0"/>
                        </a:rPr>
                        <a:t>+</a:t>
                      </a:r>
                      <a:endParaRPr kumimoji="0" lang="fr-FR" sz="10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Step 2. Implementing a concern about equality of access</a:t>
                      </a:r>
                      <a:endParaRPr kumimoji="0" lang="fr-FR" sz="1000" b="1" i="0" u="none" strike="noStrike" cap="none" normalizeH="0" baseline="0" smtClean="0">
                        <a:ln>
                          <a:noFill/>
                        </a:ln>
                        <a:solidFill>
                          <a:schemeClr val="tx1"/>
                        </a:solidFill>
                        <a:effectLst/>
                        <a:latin typeface="Times New Roman" charset="0"/>
                        <a:cs typeface="Times New Roman"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cs typeface="Times New Roman" charset="0"/>
                        </a:rPr>
                        <a:t>+</a:t>
                      </a:r>
                      <a:endParaRPr kumimoji="0" lang="fr-FR" sz="10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Step 3. Informing employees on the training opportunities set </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cs typeface="Times New Roman" charset="0"/>
                        </a:rPr>
                        <a:t>+</a:t>
                      </a:r>
                      <a:endParaRPr kumimoji="0" lang="fr-FR" sz="10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Step 4. </a:t>
                      </a:r>
                      <a:endParaRPr kumimoji="0" lang="fr-FR" sz="10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Having a collective and individual say on the firms’ training policies and choices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Proportion in the sample</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47,5% </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27%</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5%</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7%</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3% </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10,5%</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Cluster</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1 (39%)</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5 (6%)</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6 (2,5%)</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4</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8</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7</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3</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2</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3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Size of the firms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10-49</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10-49</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More than 50 (belongs to a group)</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Mean distribution</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More than 50</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10-49</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10-49</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50-249 </a:t>
                      </a:r>
                      <a:endParaRPr kumimoji="0" lang="fr-FR" sz="1000" b="1"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(belongs to a group)</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Merger Restructuring</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Innovation into products and manufacturing</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NO</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Job security</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 (sample’s mean)</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NO</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 (sample’s mean)</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NO</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NO</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charset="0"/>
                          <a:cs typeface="Times New Roman" charset="0"/>
                        </a:rPr>
                        <a:t>YES (at the sample’s mean) </a:t>
                      </a:r>
                      <a:endParaRPr kumimoji="0" lang="en-US" sz="18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88866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rtlCol="0">
            <a:normAutofit fontScale="90000"/>
          </a:bodyPr>
          <a:lstStyle/>
          <a:p>
            <a:pPr lvl="1" eaLnBrk="1" fontAlgn="auto" hangingPunct="1">
              <a:spcAft>
                <a:spcPts val="0"/>
              </a:spcAft>
              <a:defRPr/>
            </a:pP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
            </a:r>
            <a:br>
              <a:rPr lang="fr-FR" sz="2400" dirty="0">
                <a:solidFill>
                  <a:sysClr val="windowText" lastClr="000000"/>
                </a:solidFill>
              </a:rPr>
            </a:br>
            <a:r>
              <a:rPr lang="fr-FR" sz="2400" dirty="0">
                <a:solidFill>
                  <a:sysClr val="windowText" lastClr="000000"/>
                </a:solidFill>
              </a:rPr>
              <a:t>Autre illustration: </a:t>
            </a:r>
            <a:r>
              <a:rPr lang="fr-FR" sz="2000" i="1" dirty="0">
                <a:solidFill>
                  <a:sysClr val="windowText" lastClr="000000"/>
                </a:solidFill>
              </a:rPr>
              <a:t>Le socle universel de protection sociale selon l’ONU et le BIT</a:t>
            </a:r>
            <a:r>
              <a:rPr lang="fr-FR" sz="2400" dirty="0">
                <a:solidFill>
                  <a:sysClr val="windowText" lastClr="000000"/>
                </a:solidFill>
              </a:rPr>
              <a:t/>
            </a:r>
            <a:br>
              <a:rPr lang="fr-FR" sz="2400" dirty="0">
                <a:solidFill>
                  <a:sysClr val="windowText" lastClr="000000"/>
                </a:solidFill>
              </a:rPr>
            </a:br>
            <a:endParaRPr lang="fr-FR" sz="2400" dirty="0">
              <a:solidFill>
                <a:sysClr val="windowText" lastClr="000000"/>
              </a:solidFill>
            </a:endParaRPr>
          </a:p>
        </p:txBody>
      </p:sp>
      <p:sp>
        <p:nvSpPr>
          <p:cNvPr id="19459" name="Espace réservé du contenu 2"/>
          <p:cNvSpPr>
            <a:spLocks noGrp="1"/>
          </p:cNvSpPr>
          <p:nvPr>
            <p:ph idx="1"/>
          </p:nvPr>
        </p:nvSpPr>
        <p:spPr/>
        <p:txBody>
          <a:bodyPr/>
          <a:lstStyle/>
          <a:p>
            <a:pPr eaLnBrk="1" hangingPunct="1">
              <a:buFont typeface="Arial" charset="0"/>
              <a:buNone/>
            </a:pPr>
            <a:endParaRPr lang="fr-FR" sz="2400" smtClean="0"/>
          </a:p>
        </p:txBody>
      </p:sp>
    </p:spTree>
    <p:extLst>
      <p:ext uri="{BB962C8B-B14F-4D97-AF65-F5344CB8AC3E}">
        <p14:creationId xmlns:p14="http://schemas.microsoft.com/office/powerpoint/2010/main" val="213409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Poverty</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welfare</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blind</a:t>
            </a:r>
            <a:r>
              <a:rPr lang="fr-BE" b="1" dirty="0" smtClean="0">
                <a:latin typeface="Calibri" pitchFamily="34" charset="0"/>
                <a:cs typeface="Calibri" pitchFamily="34" charset="0"/>
              </a:rPr>
              <a:t> spots in the </a:t>
            </a:r>
            <a:r>
              <a:rPr lang="fr-BE" b="1" dirty="0" err="1" smtClean="0">
                <a:latin typeface="Calibri" pitchFamily="34" charset="0"/>
                <a:cs typeface="Calibri" pitchFamily="34" charset="0"/>
              </a:rPr>
              <a:t>European</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policy</a:t>
            </a:r>
            <a:r>
              <a:rPr lang="fr-BE" b="1" dirty="0" smtClean="0">
                <a:latin typeface="Calibri" pitchFamily="34" charset="0"/>
                <a:cs typeface="Calibri" pitchFamily="34" charset="0"/>
              </a:rPr>
              <a:t>?</a:t>
            </a:r>
          </a:p>
          <a:p>
            <a:pPr marL="0" indent="0" algn="ctr">
              <a:buNone/>
            </a:pPr>
            <a:endParaRPr lang="fr-BE" b="1" dirty="0">
              <a:latin typeface="Calibri" pitchFamily="34" charset="0"/>
              <a:cs typeface="Calibri" pitchFamily="34" charset="0"/>
            </a:endParaRPr>
          </a:p>
          <a:p>
            <a:pPr marL="0" indent="0" algn="ctr">
              <a:buNone/>
            </a:pPr>
            <a:r>
              <a:rPr lang="fr-BE" sz="3600" b="1" dirty="0" err="1" smtClean="0">
                <a:solidFill>
                  <a:srgbClr val="3DB612"/>
                </a:solidFill>
                <a:latin typeface="Calibri" pitchFamily="34" charset="0"/>
              </a:rPr>
              <a:t>Mahmood</a:t>
            </a:r>
            <a:r>
              <a:rPr lang="fr-BE" sz="3600" b="1" dirty="0" smtClean="0">
                <a:solidFill>
                  <a:srgbClr val="3DB612"/>
                </a:solidFill>
                <a:latin typeface="Calibri" pitchFamily="34" charset="0"/>
              </a:rPr>
              <a:t> </a:t>
            </a:r>
            <a:r>
              <a:rPr lang="fr-BE" sz="3600" b="1" dirty="0" err="1" smtClean="0">
                <a:solidFill>
                  <a:srgbClr val="3DB612"/>
                </a:solidFill>
                <a:latin typeface="Calibri" pitchFamily="34" charset="0"/>
              </a:rPr>
              <a:t>Messkoub</a:t>
            </a:r>
            <a:endParaRPr lang="fr-BE" sz="3600" b="1" dirty="0">
              <a:solidFill>
                <a:srgbClr val="3DB612"/>
              </a:solidFill>
              <a:latin typeface="Calibri" pitchFamily="34" charset="0"/>
            </a:endParaRPr>
          </a:p>
          <a:p>
            <a:pPr marL="0" indent="0" algn="ctr">
              <a:buNone/>
            </a:pPr>
            <a:r>
              <a:rPr lang="fr-BE" dirty="0" smtClean="0">
                <a:latin typeface="Calibri" pitchFamily="34" charset="0"/>
                <a:cs typeface="Calibri" pitchFamily="34" charset="0"/>
              </a:rPr>
              <a:t>EUROMEMO GROUP</a:t>
            </a: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of Rotterdam</a:t>
            </a:r>
          </a:p>
          <a:p>
            <a:pPr marL="0" indent="0" algn="ctr">
              <a:buNone/>
            </a:pPr>
            <a:r>
              <a:rPr lang="fr-BE" dirty="0" smtClean="0">
                <a:latin typeface="Calibri" pitchFamily="34" charset="0"/>
                <a:cs typeface="Calibri" pitchFamily="34" charset="0"/>
              </a:rPr>
              <a:t>The </a:t>
            </a:r>
            <a:r>
              <a:rPr lang="fr-BE" dirty="0" err="1" smtClean="0">
                <a:latin typeface="Calibri" pitchFamily="34" charset="0"/>
                <a:cs typeface="Calibri" pitchFamily="34" charset="0"/>
              </a:rPr>
              <a:t>Netherlands</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198408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447800"/>
          </a:xfrm>
        </p:spPr>
        <p:txBody>
          <a:bodyPr/>
          <a:lstStyle/>
          <a:p>
            <a:r>
              <a:rPr lang="en-GB">
                <a:latin typeface="Calibri" charset="0"/>
              </a:rPr>
              <a:t>Poverty and social welfare: blind spots in the European policy?</a:t>
            </a:r>
            <a:endParaRPr lang="en-US">
              <a:latin typeface="Calibri" charset="0"/>
            </a:endParaRPr>
          </a:p>
        </p:txBody>
      </p:sp>
      <p:sp>
        <p:nvSpPr>
          <p:cNvPr id="2051" name="Rectangle 3"/>
          <p:cNvSpPr>
            <a:spLocks noGrp="1" noChangeArrowheads="1"/>
          </p:cNvSpPr>
          <p:nvPr>
            <p:ph type="subTitle" idx="1"/>
          </p:nvPr>
        </p:nvSpPr>
        <p:spPr>
          <a:xfrm>
            <a:off x="1371600" y="2209800"/>
            <a:ext cx="6400800" cy="4038600"/>
          </a:xfrm>
        </p:spPr>
        <p:txBody>
          <a:bodyPr/>
          <a:lstStyle/>
          <a:p>
            <a:pPr lvl="2" algn="l"/>
            <a:r>
              <a:rPr lang="en-GB" i="1">
                <a:latin typeface="Calibri" charset="0"/>
              </a:rPr>
              <a:t>Working seminar A</a:t>
            </a:r>
            <a:r>
              <a:rPr lang="fr-FR" i="1">
                <a:latin typeface="Calibri" charset="0"/>
              </a:rPr>
              <a:t>L</a:t>
            </a:r>
            <a:r>
              <a:rPr lang="en-GB" i="1">
                <a:latin typeface="Calibri" charset="0"/>
              </a:rPr>
              <a:t>LIANCES TO FIGHT POVERTY</a:t>
            </a:r>
          </a:p>
          <a:p>
            <a:pPr lvl="3" algn="l"/>
            <a:r>
              <a:rPr lang="en-GB" i="1">
                <a:latin typeface="Calibri" charset="0"/>
              </a:rPr>
              <a:t>Dublin, 10th and 11th of May 2012</a:t>
            </a:r>
          </a:p>
          <a:p>
            <a:pPr lvl="3" algn="l"/>
            <a:r>
              <a:rPr lang="en-GB" b="1">
                <a:latin typeface="Calibri" charset="0"/>
              </a:rPr>
              <a:t>A torn Europe? Europe on two tracks</a:t>
            </a:r>
          </a:p>
          <a:p>
            <a:pPr lvl="2" algn="l"/>
            <a:r>
              <a:rPr lang="en-GB" sz="2000" b="1">
                <a:latin typeface="Calibri" charset="0"/>
              </a:rPr>
              <a:t>For a economic and social policy based on solidarity</a:t>
            </a:r>
            <a:endParaRPr lang="en-GB">
              <a:latin typeface="Calibri" charset="0"/>
            </a:endParaRPr>
          </a:p>
          <a:p>
            <a:r>
              <a:rPr lang="en-US" sz="2000">
                <a:latin typeface="Calibri" charset="0"/>
              </a:rPr>
              <a:t>Mahmood Messkoub</a:t>
            </a:r>
          </a:p>
          <a:p>
            <a:r>
              <a:rPr lang="en-US" sz="2000">
                <a:latin typeface="Calibri" charset="0"/>
              </a:rPr>
              <a:t>Int. Institute of Social Studies</a:t>
            </a:r>
          </a:p>
          <a:p>
            <a:r>
              <a:rPr lang="en-US" sz="2000">
                <a:latin typeface="Calibri" charset="0"/>
              </a:rPr>
              <a:t>(Erasmus University)</a:t>
            </a:r>
          </a:p>
          <a:p>
            <a:r>
              <a:rPr lang="en-US" sz="2000">
                <a:latin typeface="Calibri" charset="0"/>
              </a:rPr>
              <a:t>The Hague</a:t>
            </a:r>
          </a:p>
          <a:p>
            <a:r>
              <a:rPr lang="en-US" sz="2000">
                <a:latin typeface="Calibri" charset="0"/>
              </a:rPr>
              <a:t>Messkoub@iss.nl</a:t>
            </a:r>
            <a:endParaRPr lang="en-US">
              <a:latin typeface="Calibri" charset="0"/>
            </a:endParaRPr>
          </a:p>
        </p:txBody>
      </p:sp>
    </p:spTree>
    <p:extLst>
      <p:ext uri="{BB962C8B-B14F-4D97-AF65-F5344CB8AC3E}">
        <p14:creationId xmlns:p14="http://schemas.microsoft.com/office/powerpoint/2010/main" val="204805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atin typeface="Times New Roman" charset="0"/>
              </a:rPr>
              <a:t>EU: Basic poverty facts</a:t>
            </a:r>
            <a:endParaRPr lang="en-US">
              <a:latin typeface="Times New Roman" charset="0"/>
            </a:endParaRPr>
          </a:p>
        </p:txBody>
      </p:sp>
      <p:sp>
        <p:nvSpPr>
          <p:cNvPr id="4099" name="Rectangle 3"/>
          <p:cNvSpPr>
            <a:spLocks noGrp="1" noChangeArrowheads="1"/>
          </p:cNvSpPr>
          <p:nvPr>
            <p:ph type="body" idx="1"/>
          </p:nvPr>
        </p:nvSpPr>
        <p:spPr/>
        <p:txBody>
          <a:bodyPr/>
          <a:lstStyle/>
          <a:p>
            <a:pPr>
              <a:lnSpc>
                <a:spcPct val="90000"/>
              </a:lnSpc>
              <a:buFontTx/>
              <a:buNone/>
            </a:pPr>
            <a:endParaRPr lang="en-US" sz="2800">
              <a:solidFill>
                <a:srgbClr val="000000"/>
              </a:solidFill>
              <a:latin typeface="Helvetica" charset="0"/>
            </a:endParaRPr>
          </a:p>
          <a:p>
            <a:pPr>
              <a:lnSpc>
                <a:spcPct val="90000"/>
              </a:lnSpc>
              <a:buFontTx/>
              <a:buNone/>
            </a:pPr>
            <a:r>
              <a:rPr lang="en-US" sz="2800">
                <a:solidFill>
                  <a:srgbClr val="000000"/>
                </a:solidFill>
                <a:latin typeface="Helvetica" charset="0"/>
              </a:rPr>
              <a:t>Relative Poverty: income 60% below median.</a:t>
            </a:r>
          </a:p>
          <a:p>
            <a:pPr>
              <a:lnSpc>
                <a:spcPct val="90000"/>
              </a:lnSpc>
            </a:pPr>
            <a:r>
              <a:rPr lang="en-US" sz="2800">
                <a:solidFill>
                  <a:srgbClr val="000000"/>
                </a:solidFill>
                <a:latin typeface="Arial"/>
              </a:rPr>
              <a:t>‘</a:t>
            </a:r>
            <a:r>
              <a:rPr lang="en-US" sz="2800">
                <a:solidFill>
                  <a:srgbClr val="000000"/>
                </a:solidFill>
                <a:latin typeface="Helvetica" charset="0"/>
              </a:rPr>
              <a:t>80 million people [about 17%] at risk of poverty, including 20 million children and 8% of the working population.</a:t>
            </a:r>
            <a:r>
              <a:rPr lang="en-US" sz="2800">
                <a:solidFill>
                  <a:srgbClr val="000000"/>
                </a:solidFill>
                <a:latin typeface="Arial"/>
              </a:rPr>
              <a:t>’</a:t>
            </a:r>
            <a:r>
              <a:rPr lang="en-US" sz="2800">
                <a:solidFill>
                  <a:srgbClr val="000000"/>
                </a:solidFill>
                <a:latin typeface="Helvetica" charset="0"/>
              </a:rPr>
              <a:t> (EU, 2011)</a:t>
            </a:r>
          </a:p>
          <a:p>
            <a:pPr>
              <a:lnSpc>
                <a:spcPct val="90000"/>
              </a:lnSpc>
            </a:pPr>
            <a:r>
              <a:rPr lang="en-US" sz="2800">
                <a:solidFill>
                  <a:srgbClr val="000000"/>
                </a:solidFill>
                <a:latin typeface="Helvetica" charset="0"/>
              </a:rPr>
              <a:t>Most at risk: children, young, old (esp. women).</a:t>
            </a:r>
          </a:p>
          <a:p>
            <a:pPr>
              <a:lnSpc>
                <a:spcPct val="90000"/>
              </a:lnSpc>
            </a:pPr>
            <a:r>
              <a:rPr lang="en-US" sz="2800">
                <a:solidFill>
                  <a:srgbClr val="000000"/>
                </a:solidFill>
                <a:latin typeface="Helvetica" charset="0"/>
              </a:rPr>
              <a:t>At risk: Unemployed 40%, Employed 8%</a:t>
            </a:r>
          </a:p>
          <a:p>
            <a:pPr>
              <a:lnSpc>
                <a:spcPct val="90000"/>
              </a:lnSpc>
            </a:pPr>
            <a:r>
              <a:rPr lang="en-US" sz="2800">
                <a:solidFill>
                  <a:srgbClr val="000000"/>
                </a:solidFill>
                <a:latin typeface="Helvetica" charset="0"/>
              </a:rPr>
              <a:t>NB Job is no guarantee to be out of poverty</a:t>
            </a:r>
          </a:p>
          <a:p>
            <a:pPr>
              <a:lnSpc>
                <a:spcPct val="90000"/>
              </a:lnSpc>
            </a:pPr>
            <a:endParaRPr lang="en-US" sz="2800"/>
          </a:p>
        </p:txBody>
      </p:sp>
    </p:spTree>
    <p:extLst>
      <p:ext uri="{BB962C8B-B14F-4D97-AF65-F5344CB8AC3E}">
        <p14:creationId xmlns:p14="http://schemas.microsoft.com/office/powerpoint/2010/main" val="402785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solidFill>
                  <a:srgbClr val="000000"/>
                </a:solidFill>
                <a:latin typeface="Times New Roman" charset="0"/>
              </a:rPr>
              <a:t>…Dimensions of Poverty</a:t>
            </a:r>
            <a:endParaRPr lang="en-US">
              <a:solidFill>
                <a:srgbClr val="000000"/>
              </a:solidFill>
              <a:latin typeface="Helvetica" charset="0"/>
            </a:endParaRPr>
          </a:p>
        </p:txBody>
      </p:sp>
      <p:sp>
        <p:nvSpPr>
          <p:cNvPr id="3075" name="Rectangle 3"/>
          <p:cNvSpPr>
            <a:spLocks noGrp="1" noChangeArrowheads="1"/>
          </p:cNvSpPr>
          <p:nvPr>
            <p:ph type="body" idx="1"/>
          </p:nvPr>
        </p:nvSpPr>
        <p:spPr/>
        <p:txBody>
          <a:bodyPr/>
          <a:lstStyle/>
          <a:p>
            <a:pPr>
              <a:lnSpc>
                <a:spcPct val="90000"/>
              </a:lnSpc>
            </a:pPr>
            <a:r>
              <a:rPr lang="en-US" sz="2400">
                <a:latin typeface="Times New Roman" charset="0"/>
              </a:rPr>
              <a:t>indebtedness</a:t>
            </a:r>
          </a:p>
          <a:p>
            <a:pPr>
              <a:lnSpc>
                <a:spcPct val="90000"/>
              </a:lnSpc>
            </a:pPr>
            <a:r>
              <a:rPr lang="en-US" sz="2400">
                <a:latin typeface="Times New Roman" charset="0"/>
              </a:rPr>
              <a:t>unemployment and joblessness</a:t>
            </a:r>
          </a:p>
          <a:p>
            <a:pPr>
              <a:lnSpc>
                <a:spcPct val="90000"/>
              </a:lnSpc>
            </a:pPr>
            <a:r>
              <a:rPr lang="en-US" sz="2400">
                <a:latin typeface="Times New Roman" charset="0"/>
              </a:rPr>
              <a:t>poor health or educational disadvantage </a:t>
            </a:r>
          </a:p>
          <a:p>
            <a:pPr>
              <a:lnSpc>
                <a:spcPct val="90000"/>
              </a:lnSpc>
            </a:pPr>
            <a:r>
              <a:rPr lang="en-US" sz="2400">
                <a:latin typeface="Times New Roman" charset="0"/>
              </a:rPr>
              <a:t>inadequate housing </a:t>
            </a:r>
          </a:p>
          <a:p>
            <a:pPr>
              <a:lnSpc>
                <a:spcPct val="90000"/>
              </a:lnSpc>
            </a:pPr>
            <a:r>
              <a:rPr lang="en-US" sz="2400">
                <a:latin typeface="Times New Roman" charset="0"/>
              </a:rPr>
              <a:t>poor environmental conditions</a:t>
            </a:r>
          </a:p>
          <a:p>
            <a:pPr>
              <a:lnSpc>
                <a:spcPct val="90000"/>
              </a:lnSpc>
            </a:pPr>
            <a:r>
              <a:rPr lang="en-US" sz="2400">
                <a:latin typeface="Times New Roman" charset="0"/>
              </a:rPr>
              <a:t>access to public services </a:t>
            </a:r>
          </a:p>
          <a:p>
            <a:pPr>
              <a:lnSpc>
                <a:spcPct val="90000"/>
              </a:lnSpc>
            </a:pPr>
            <a:r>
              <a:rPr lang="en-US" sz="2400">
                <a:latin typeface="Times New Roman" charset="0"/>
              </a:rPr>
              <a:t>ethnic background</a:t>
            </a:r>
          </a:p>
          <a:p>
            <a:pPr>
              <a:lnSpc>
                <a:spcPct val="90000"/>
              </a:lnSpc>
            </a:pPr>
            <a:r>
              <a:rPr lang="en-US" sz="2400">
                <a:latin typeface="Times New Roman" charset="0"/>
              </a:rPr>
              <a:t>Gender</a:t>
            </a:r>
          </a:p>
          <a:p>
            <a:pPr>
              <a:lnSpc>
                <a:spcPct val="90000"/>
              </a:lnSpc>
            </a:pPr>
            <a:r>
              <a:rPr lang="en-US" sz="2400">
                <a:latin typeface="Times New Roman" charset="0"/>
              </a:rPr>
              <a:t>family size</a:t>
            </a:r>
            <a:endParaRPr lang="en-US" sz="2400">
              <a:solidFill>
                <a:srgbClr val="000000"/>
              </a:solidFill>
              <a:latin typeface="Times New Roman" charset="0"/>
            </a:endParaRPr>
          </a:p>
          <a:p>
            <a:pPr>
              <a:lnSpc>
                <a:spcPct val="90000"/>
              </a:lnSpc>
              <a:buFontTx/>
              <a:buNone/>
            </a:pPr>
            <a:r>
              <a:rPr lang="en-GB" sz="2400">
                <a:latin typeface="Times New Roman" charset="0"/>
              </a:rPr>
              <a:t>N.B. Social transfers reduce poverty dramatically, perhaps by </a:t>
            </a:r>
          </a:p>
          <a:p>
            <a:pPr>
              <a:lnSpc>
                <a:spcPct val="90000"/>
              </a:lnSpc>
              <a:buFontTx/>
              <a:buNone/>
            </a:pPr>
            <a:r>
              <a:rPr lang="en-GB" sz="2400">
                <a:latin typeface="Times New Roman" charset="0"/>
              </a:rPr>
              <a:t>50% in the most efficient systems.</a:t>
            </a:r>
            <a:endParaRPr lang="en-GB" sz="2800">
              <a:latin typeface="Times New Roman" charset="0"/>
            </a:endParaRPr>
          </a:p>
          <a:p>
            <a:pPr>
              <a:lnSpc>
                <a:spcPct val="90000"/>
              </a:lnSpc>
            </a:pPr>
            <a:endParaRPr lang="en-US" sz="2800"/>
          </a:p>
        </p:txBody>
      </p:sp>
    </p:spTree>
    <p:extLst>
      <p:ext uri="{BB962C8B-B14F-4D97-AF65-F5344CB8AC3E}">
        <p14:creationId xmlns:p14="http://schemas.microsoft.com/office/powerpoint/2010/main" val="2509443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atin typeface="Times New Roman" charset="0"/>
              </a:rPr>
              <a:t>Issues related to the current crisis</a:t>
            </a:r>
            <a:endParaRPr lang="en-US">
              <a:latin typeface="Times New Roman" charset="0"/>
            </a:endParaRPr>
          </a:p>
        </p:txBody>
      </p:sp>
      <p:sp>
        <p:nvSpPr>
          <p:cNvPr id="5123" name="Rectangle 3"/>
          <p:cNvSpPr>
            <a:spLocks noGrp="1" noChangeArrowheads="1"/>
          </p:cNvSpPr>
          <p:nvPr>
            <p:ph type="body" idx="1"/>
          </p:nvPr>
        </p:nvSpPr>
        <p:spPr/>
        <p:txBody>
          <a:bodyPr/>
          <a:lstStyle/>
          <a:p>
            <a:pPr>
              <a:lnSpc>
                <a:spcPct val="90000"/>
              </a:lnSpc>
              <a:buFontTx/>
              <a:buNone/>
            </a:pPr>
            <a:endParaRPr lang="en-GB" sz="2800">
              <a:latin typeface="Times New Roman" charset="0"/>
            </a:endParaRPr>
          </a:p>
          <a:p>
            <a:pPr>
              <a:lnSpc>
                <a:spcPct val="90000"/>
              </a:lnSpc>
            </a:pPr>
            <a:r>
              <a:rPr lang="en-GB" sz="2800">
                <a:latin typeface="Times New Roman" charset="0"/>
              </a:rPr>
              <a:t>What happens to jobs and employment and in general income earning opportunities?</a:t>
            </a:r>
          </a:p>
          <a:p>
            <a:pPr>
              <a:lnSpc>
                <a:spcPct val="90000"/>
              </a:lnSpc>
            </a:pPr>
            <a:endParaRPr lang="en-GB" sz="2800">
              <a:latin typeface="Times New Roman" charset="0"/>
            </a:endParaRPr>
          </a:p>
          <a:p>
            <a:pPr>
              <a:lnSpc>
                <a:spcPct val="90000"/>
              </a:lnSpc>
            </a:pPr>
            <a:r>
              <a:rPr lang="en-GB" sz="2800">
                <a:latin typeface="Times New Roman" charset="0"/>
              </a:rPr>
              <a:t>What happens to social spending? </a:t>
            </a:r>
          </a:p>
          <a:p>
            <a:pPr>
              <a:lnSpc>
                <a:spcPct val="90000"/>
              </a:lnSpc>
            </a:pPr>
            <a:endParaRPr lang="en-GB" sz="2800">
              <a:latin typeface="Times New Roman" charset="0"/>
            </a:endParaRPr>
          </a:p>
          <a:p>
            <a:pPr>
              <a:lnSpc>
                <a:spcPct val="90000"/>
              </a:lnSpc>
            </a:pPr>
            <a:r>
              <a:rPr lang="en-GB" sz="2800">
                <a:latin typeface="Times New Roman" charset="0"/>
              </a:rPr>
              <a:t>What happens to social transfers?</a:t>
            </a:r>
          </a:p>
          <a:p>
            <a:pPr>
              <a:lnSpc>
                <a:spcPct val="90000"/>
              </a:lnSpc>
            </a:pPr>
            <a:endParaRPr lang="en-GB" sz="2800">
              <a:latin typeface="Times New Roman" charset="0"/>
            </a:endParaRPr>
          </a:p>
          <a:p>
            <a:pPr>
              <a:lnSpc>
                <a:spcPct val="90000"/>
              </a:lnSpc>
            </a:pPr>
            <a:endParaRPr lang="en-GB" sz="2800">
              <a:latin typeface="Times New Roman" charset="0"/>
            </a:endParaRPr>
          </a:p>
          <a:p>
            <a:pPr>
              <a:lnSpc>
                <a:spcPct val="90000"/>
              </a:lnSpc>
            </a:pPr>
            <a:endParaRPr lang="en-GB" sz="2800">
              <a:latin typeface="Times New Roman" charset="0"/>
            </a:endParaRPr>
          </a:p>
          <a:p>
            <a:pPr>
              <a:lnSpc>
                <a:spcPct val="90000"/>
              </a:lnSpc>
            </a:pPr>
            <a:endParaRPr lang="en-GB" sz="2800">
              <a:latin typeface="Times New Roman" charset="0"/>
            </a:endParaRPr>
          </a:p>
          <a:p>
            <a:pPr>
              <a:lnSpc>
                <a:spcPct val="90000"/>
              </a:lnSpc>
            </a:pPr>
            <a:endParaRPr lang="en-US" sz="2800"/>
          </a:p>
        </p:txBody>
      </p:sp>
    </p:spTree>
    <p:extLst>
      <p:ext uri="{BB962C8B-B14F-4D97-AF65-F5344CB8AC3E}">
        <p14:creationId xmlns:p14="http://schemas.microsoft.com/office/powerpoint/2010/main" val="4067359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atin typeface="Times New Roman" charset="0"/>
              </a:rPr>
              <a:t>Origins of the crisis:</a:t>
            </a:r>
            <a:br>
              <a:rPr lang="en-GB">
                <a:latin typeface="Times New Roman" charset="0"/>
              </a:rPr>
            </a:br>
            <a:endParaRPr lang="en-US">
              <a:latin typeface="Times New Roman" charset="0"/>
            </a:endParaRPr>
          </a:p>
        </p:txBody>
      </p:sp>
      <p:sp>
        <p:nvSpPr>
          <p:cNvPr id="11267" name="Rectangle 3"/>
          <p:cNvSpPr>
            <a:spLocks noGrp="1" noChangeArrowheads="1"/>
          </p:cNvSpPr>
          <p:nvPr>
            <p:ph type="body" idx="1"/>
          </p:nvPr>
        </p:nvSpPr>
        <p:spPr/>
        <p:txBody>
          <a:bodyPr/>
          <a:lstStyle/>
          <a:p>
            <a:pPr>
              <a:lnSpc>
                <a:spcPct val="90000"/>
              </a:lnSpc>
            </a:pPr>
            <a:r>
              <a:rPr lang="en-GB" sz="2800">
                <a:latin typeface="Times New Roman" charset="0"/>
              </a:rPr>
              <a:t>Decade long stagnating income of middle and lower income groups.</a:t>
            </a:r>
          </a:p>
          <a:p>
            <a:pPr>
              <a:lnSpc>
                <a:spcPct val="90000"/>
              </a:lnSpc>
            </a:pPr>
            <a:r>
              <a:rPr lang="en-GB" sz="2800">
                <a:latin typeface="Times New Roman" charset="0"/>
              </a:rPr>
              <a:t>Credit to to maintain and improve living standards (housing and consumer goods).</a:t>
            </a:r>
          </a:p>
          <a:p>
            <a:pPr>
              <a:lnSpc>
                <a:spcPct val="90000"/>
              </a:lnSpc>
            </a:pPr>
            <a:r>
              <a:rPr lang="en-GB" sz="2800">
                <a:latin typeface="Times New Roman" charset="0"/>
              </a:rPr>
              <a:t>US banks and financial sector management of credit (securitisation of household debt)</a:t>
            </a:r>
          </a:p>
          <a:p>
            <a:pPr>
              <a:lnSpc>
                <a:spcPct val="90000"/>
              </a:lnSpc>
            </a:pPr>
            <a:r>
              <a:rPr lang="en-GB" sz="2800">
                <a:latin typeface="Times New Roman" charset="0"/>
              </a:rPr>
              <a:t>Crisis did not originate in the state budget deficit</a:t>
            </a:r>
          </a:p>
          <a:p>
            <a:pPr>
              <a:lnSpc>
                <a:spcPct val="90000"/>
              </a:lnSpc>
            </a:pPr>
            <a:r>
              <a:rPr lang="en-GB" sz="2800">
                <a:latin typeface="Times New Roman" charset="0"/>
              </a:rPr>
              <a:t>Budget deficit due to support for the financial sector, the recession, gap between tax income and state expenditure.     </a:t>
            </a:r>
          </a:p>
        </p:txBody>
      </p:sp>
    </p:spTree>
    <p:extLst>
      <p:ext uri="{BB962C8B-B14F-4D97-AF65-F5344CB8AC3E}">
        <p14:creationId xmlns:p14="http://schemas.microsoft.com/office/powerpoint/2010/main" val="127296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39900" y="1600200"/>
            <a:ext cx="5664200" cy="4525963"/>
          </a:xfrm>
          <a:noFill/>
        </p:spPr>
      </p:pic>
    </p:spTree>
    <p:extLst>
      <p:ext uri="{BB962C8B-B14F-4D97-AF65-F5344CB8AC3E}">
        <p14:creationId xmlns:p14="http://schemas.microsoft.com/office/powerpoint/2010/main" val="3142040410"/>
      </p:ext>
    </p:extLst>
  </p:cSld>
  <p:clrMapOvr>
    <a:masterClrMapping/>
  </p:clrMapOvr>
  <p:transition advTm="32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atin typeface="Times New Roman" charset="0"/>
              </a:rPr>
              <a:t>EU Commission policies:</a:t>
            </a:r>
            <a:br>
              <a:rPr lang="en-GB">
                <a:latin typeface="Times New Roman" charset="0"/>
              </a:rPr>
            </a:br>
            <a:endParaRPr lang="en-US">
              <a:latin typeface="Times New Roman" charset="0"/>
            </a:endParaRPr>
          </a:p>
        </p:txBody>
      </p:sp>
      <p:sp>
        <p:nvSpPr>
          <p:cNvPr id="14339" name="Rectangle 3"/>
          <p:cNvSpPr>
            <a:spLocks noGrp="1" noChangeArrowheads="1"/>
          </p:cNvSpPr>
          <p:nvPr>
            <p:ph type="body" idx="1"/>
          </p:nvPr>
        </p:nvSpPr>
        <p:spPr/>
        <p:txBody>
          <a:bodyPr/>
          <a:lstStyle/>
          <a:p>
            <a:endParaRPr lang="en-GB" sz="2800">
              <a:latin typeface="Times New Roman" charset="0"/>
            </a:endParaRPr>
          </a:p>
          <a:p>
            <a:r>
              <a:rPr lang="en-GB" sz="2800">
                <a:latin typeface="Times New Roman" charset="0"/>
              </a:rPr>
              <a:t>Fiscal consolidation (sound budget)</a:t>
            </a:r>
          </a:p>
          <a:p>
            <a:endParaRPr lang="en-GB" sz="2800">
              <a:latin typeface="Times New Roman" charset="0"/>
            </a:endParaRPr>
          </a:p>
          <a:p>
            <a:r>
              <a:rPr lang="en-GB" sz="2800">
                <a:latin typeface="Times New Roman" charset="0"/>
              </a:rPr>
              <a:t>Labour market reforms</a:t>
            </a:r>
          </a:p>
          <a:p>
            <a:endParaRPr lang="en-GB" sz="2800">
              <a:latin typeface="Times New Roman" charset="0"/>
            </a:endParaRPr>
          </a:p>
          <a:p>
            <a:r>
              <a:rPr lang="en-GB" sz="2800">
                <a:latin typeface="Times New Roman" charset="0"/>
              </a:rPr>
              <a:t>Market liberalisation</a:t>
            </a:r>
          </a:p>
          <a:p>
            <a:endParaRPr lang="en-GB" sz="2800">
              <a:latin typeface="Times New Roman" charset="0"/>
            </a:endParaRPr>
          </a:p>
          <a:p>
            <a:endParaRPr lang="en-US" sz="2800"/>
          </a:p>
        </p:txBody>
      </p:sp>
    </p:spTree>
    <p:extLst>
      <p:ext uri="{BB962C8B-B14F-4D97-AF65-F5344CB8AC3E}">
        <p14:creationId xmlns:p14="http://schemas.microsoft.com/office/powerpoint/2010/main" val="394208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atin typeface="Times New Roman" charset="0"/>
              </a:rPr>
              <a:t>Policy coordination or surveillance?</a:t>
            </a:r>
            <a:endParaRPr lang="en-US">
              <a:latin typeface="Times New Roman" charset="0"/>
            </a:endParaRPr>
          </a:p>
        </p:txBody>
      </p:sp>
      <p:sp>
        <p:nvSpPr>
          <p:cNvPr id="12291" name="Rectangle 3"/>
          <p:cNvSpPr>
            <a:spLocks noGrp="1" noChangeArrowheads="1"/>
          </p:cNvSpPr>
          <p:nvPr>
            <p:ph type="body" idx="1"/>
          </p:nvPr>
        </p:nvSpPr>
        <p:spPr/>
        <p:txBody>
          <a:bodyPr/>
          <a:lstStyle/>
          <a:p>
            <a:pPr>
              <a:lnSpc>
                <a:spcPct val="90000"/>
              </a:lnSpc>
            </a:pPr>
            <a:r>
              <a:rPr lang="en-GB" sz="2800">
                <a:latin typeface="Times New Roman" charset="0"/>
              </a:rPr>
              <a:t>Imposing rules: limit budget deficit in return for financial support or fines imposed.</a:t>
            </a:r>
          </a:p>
          <a:p>
            <a:pPr>
              <a:lnSpc>
                <a:spcPct val="90000"/>
              </a:lnSpc>
            </a:pPr>
            <a:r>
              <a:rPr lang="en-GB" sz="2800">
                <a:latin typeface="Times New Roman" charset="0"/>
              </a:rPr>
              <a:t> Juridical approach to macro policy! </a:t>
            </a:r>
          </a:p>
          <a:p>
            <a:pPr>
              <a:lnSpc>
                <a:spcPct val="90000"/>
              </a:lnSpc>
            </a:pPr>
            <a:r>
              <a:rPr lang="en-GB" sz="2800">
                <a:latin typeface="Times New Roman" charset="0"/>
              </a:rPr>
              <a:t>Subordination of national policy to a </a:t>
            </a:r>
            <a:r>
              <a:rPr lang="en-GB" sz="2800">
                <a:latin typeface="Arial"/>
              </a:rPr>
              <a:t>‘</a:t>
            </a:r>
            <a:r>
              <a:rPr lang="en-GB" sz="2800">
                <a:latin typeface="Times New Roman" charset="0"/>
              </a:rPr>
              <a:t>common</a:t>
            </a:r>
            <a:r>
              <a:rPr lang="en-GB" sz="2800">
                <a:latin typeface="Arial"/>
              </a:rPr>
              <a:t>’</a:t>
            </a:r>
            <a:r>
              <a:rPr lang="en-GB" sz="2800">
                <a:latin typeface="Times New Roman" charset="0"/>
              </a:rPr>
              <a:t> European policy. </a:t>
            </a:r>
          </a:p>
          <a:p>
            <a:pPr>
              <a:lnSpc>
                <a:spcPct val="90000"/>
              </a:lnSpc>
            </a:pPr>
            <a:r>
              <a:rPr lang="en-GB" sz="2800">
                <a:latin typeface="Times New Roman" charset="0"/>
              </a:rPr>
              <a:t>Anti-democratic and anti-social policies</a:t>
            </a:r>
          </a:p>
          <a:p>
            <a:pPr>
              <a:lnSpc>
                <a:spcPct val="90000"/>
              </a:lnSpc>
            </a:pPr>
            <a:r>
              <a:rPr lang="en-GB" sz="2800">
                <a:latin typeface="Times New Roman" charset="0"/>
              </a:rPr>
              <a:t>Counter-cyclical: focus on fiscal discipline</a:t>
            </a:r>
          </a:p>
          <a:p>
            <a:pPr>
              <a:lnSpc>
                <a:spcPct val="90000"/>
              </a:lnSpc>
            </a:pPr>
            <a:r>
              <a:rPr lang="en-GB" sz="2800">
                <a:latin typeface="Times New Roman" charset="0"/>
              </a:rPr>
              <a:t>Undermines recovery in the heavily indebted countries and decline in demand across Europe</a:t>
            </a:r>
          </a:p>
          <a:p>
            <a:pPr>
              <a:lnSpc>
                <a:spcPct val="90000"/>
              </a:lnSpc>
            </a:pPr>
            <a:r>
              <a:rPr lang="en-GB" sz="2800">
                <a:latin typeface="Times New Roman" charset="0"/>
              </a:rPr>
              <a:t>Restricting fiscal policy space</a:t>
            </a:r>
          </a:p>
          <a:p>
            <a:pPr>
              <a:lnSpc>
                <a:spcPct val="90000"/>
              </a:lnSpc>
            </a:pPr>
            <a:endParaRPr lang="en-US" sz="2800"/>
          </a:p>
        </p:txBody>
      </p:sp>
    </p:spTree>
    <p:extLst>
      <p:ext uri="{BB962C8B-B14F-4D97-AF65-F5344CB8AC3E}">
        <p14:creationId xmlns:p14="http://schemas.microsoft.com/office/powerpoint/2010/main" val="4117017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Times New Roman" charset="0"/>
              </a:rPr>
              <a:t>…Labour market objectives…</a:t>
            </a:r>
            <a:endParaRPr lang="en-US"/>
          </a:p>
        </p:txBody>
      </p:sp>
      <p:sp>
        <p:nvSpPr>
          <p:cNvPr id="15363" name="Rectangle 3"/>
          <p:cNvSpPr>
            <a:spLocks noGrp="1" noChangeArrowheads="1"/>
          </p:cNvSpPr>
          <p:nvPr>
            <p:ph type="body" idx="1"/>
          </p:nvPr>
        </p:nvSpPr>
        <p:spPr/>
        <p:txBody>
          <a:bodyPr/>
          <a:lstStyle/>
          <a:p>
            <a:pPr>
              <a:lnSpc>
                <a:spcPct val="90000"/>
              </a:lnSpc>
            </a:pPr>
            <a:endParaRPr lang="en-GB" sz="2800">
              <a:latin typeface="Times New Roman" charset="0"/>
            </a:endParaRPr>
          </a:p>
          <a:p>
            <a:pPr>
              <a:lnSpc>
                <a:spcPct val="90000"/>
              </a:lnSpc>
            </a:pPr>
            <a:r>
              <a:rPr lang="en-GB" sz="2800">
                <a:latin typeface="Times New Roman" charset="0"/>
              </a:rPr>
              <a:t>Increase incentive to work</a:t>
            </a:r>
          </a:p>
          <a:p>
            <a:pPr>
              <a:lnSpc>
                <a:spcPct val="90000"/>
              </a:lnSpc>
            </a:pPr>
            <a:r>
              <a:rPr lang="en-GB" sz="2800">
                <a:latin typeface="Times New Roman" charset="0"/>
              </a:rPr>
              <a:t>Reduce welfare dependency</a:t>
            </a:r>
          </a:p>
          <a:p>
            <a:pPr>
              <a:lnSpc>
                <a:spcPct val="90000"/>
              </a:lnSpc>
            </a:pPr>
            <a:r>
              <a:rPr lang="en-GB" sz="2800">
                <a:latin typeface="Times New Roman" charset="0"/>
              </a:rPr>
              <a:t>Labour market flexibility </a:t>
            </a:r>
            <a:r>
              <a:rPr lang="en-GB" sz="2800">
                <a:latin typeface="Arial"/>
              </a:rPr>
              <a:t>‘</a:t>
            </a:r>
            <a:r>
              <a:rPr lang="en-GB" sz="2800">
                <a:latin typeface="Times New Roman" charset="0"/>
              </a:rPr>
              <a:t>reduce over-protection of workers</a:t>
            </a:r>
            <a:r>
              <a:rPr lang="en-GB" sz="2800">
                <a:latin typeface="Arial"/>
              </a:rPr>
              <a:t>’</a:t>
            </a:r>
            <a:endParaRPr lang="en-GB" sz="2800">
              <a:latin typeface="Times New Roman" charset="0"/>
            </a:endParaRPr>
          </a:p>
          <a:p>
            <a:pPr>
              <a:lnSpc>
                <a:spcPct val="90000"/>
              </a:lnSpc>
            </a:pPr>
            <a:r>
              <a:rPr lang="en-GB" sz="2800">
                <a:latin typeface="Times New Roman" charset="0"/>
              </a:rPr>
              <a:t>Increase adaptability of business </a:t>
            </a:r>
            <a:r>
              <a:rPr lang="en-GB" sz="2800">
                <a:latin typeface="Arial"/>
              </a:rPr>
              <a:t>–</a:t>
            </a:r>
            <a:r>
              <a:rPr lang="en-GB" sz="2800">
                <a:latin typeface="Times New Roman" charset="0"/>
              </a:rPr>
              <a:t> relax hire and fire rules to increase demand for labour. </a:t>
            </a:r>
          </a:p>
          <a:p>
            <a:pPr>
              <a:lnSpc>
                <a:spcPct val="90000"/>
              </a:lnSpc>
            </a:pPr>
            <a:endParaRPr lang="en-US" sz="2800"/>
          </a:p>
          <a:p>
            <a:pPr>
              <a:lnSpc>
                <a:spcPct val="90000"/>
              </a:lnSpc>
            </a:pPr>
            <a:endParaRPr lang="en-US" sz="2800"/>
          </a:p>
        </p:txBody>
      </p:sp>
    </p:spTree>
    <p:extLst>
      <p:ext uri="{BB962C8B-B14F-4D97-AF65-F5344CB8AC3E}">
        <p14:creationId xmlns:p14="http://schemas.microsoft.com/office/powerpoint/2010/main" val="114986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atin typeface="Arial"/>
              </a:rPr>
              <a:t>…</a:t>
            </a:r>
            <a:r>
              <a:rPr lang="en-GB">
                <a:latin typeface="Times New Roman" charset="0"/>
              </a:rPr>
              <a:t>.Crisis as a defining moment</a:t>
            </a:r>
            <a:endParaRPr lang="en-US">
              <a:latin typeface="Times New Roman" charset="0"/>
            </a:endParaRPr>
          </a:p>
        </p:txBody>
      </p:sp>
      <p:sp>
        <p:nvSpPr>
          <p:cNvPr id="13315" name="Rectangle 3"/>
          <p:cNvSpPr>
            <a:spLocks noGrp="1" noChangeArrowheads="1"/>
          </p:cNvSpPr>
          <p:nvPr>
            <p:ph type="body" idx="1"/>
          </p:nvPr>
        </p:nvSpPr>
        <p:spPr/>
        <p:txBody>
          <a:bodyPr/>
          <a:lstStyle/>
          <a:p>
            <a:pPr>
              <a:lnSpc>
                <a:spcPct val="90000"/>
              </a:lnSpc>
            </a:pPr>
            <a:r>
              <a:rPr lang="en-GB" sz="2400">
                <a:latin typeface="Times New Roman" charset="0"/>
              </a:rPr>
              <a:t>To redraw the economic and social map</a:t>
            </a:r>
          </a:p>
          <a:p>
            <a:pPr>
              <a:lnSpc>
                <a:spcPct val="90000"/>
              </a:lnSpc>
            </a:pPr>
            <a:r>
              <a:rPr lang="en-GB" sz="2400">
                <a:latin typeface="Times New Roman" charset="0"/>
              </a:rPr>
              <a:t>Competitiveness of weaker states is a target.  </a:t>
            </a:r>
          </a:p>
          <a:p>
            <a:pPr>
              <a:lnSpc>
                <a:spcPct val="90000"/>
              </a:lnSpc>
            </a:pPr>
            <a:r>
              <a:rPr lang="en-GB" sz="2400">
                <a:latin typeface="Times New Roman" charset="0"/>
              </a:rPr>
              <a:t>Wage level and social models are targeted esp. in weaker states   </a:t>
            </a:r>
          </a:p>
          <a:p>
            <a:pPr>
              <a:lnSpc>
                <a:spcPct val="90000"/>
              </a:lnSpc>
              <a:buFontTx/>
              <a:buNone/>
            </a:pPr>
            <a:r>
              <a:rPr lang="en-GB" sz="2400">
                <a:latin typeface="Times New Roman" charset="0"/>
              </a:rPr>
              <a:t>Non-budget imbalances off the agenda: </a:t>
            </a:r>
          </a:p>
          <a:p>
            <a:pPr>
              <a:lnSpc>
                <a:spcPct val="90000"/>
              </a:lnSpc>
            </a:pPr>
            <a:r>
              <a:rPr lang="en-GB" sz="2400">
                <a:latin typeface="Times New Roman" charset="0"/>
              </a:rPr>
              <a:t>Wage growth and productivity gain in three decades</a:t>
            </a:r>
          </a:p>
          <a:p>
            <a:pPr>
              <a:lnSpc>
                <a:spcPct val="90000"/>
              </a:lnSpc>
            </a:pPr>
            <a:r>
              <a:rPr lang="en-GB" sz="2400">
                <a:latin typeface="Times New Roman" charset="0"/>
              </a:rPr>
              <a:t>Massive accumulation of private fortunes and public sector debt</a:t>
            </a:r>
          </a:p>
          <a:p>
            <a:pPr>
              <a:lnSpc>
                <a:spcPct val="90000"/>
              </a:lnSpc>
            </a:pPr>
            <a:r>
              <a:rPr lang="en-GB" sz="2400">
                <a:latin typeface="Times New Roman" charset="0"/>
              </a:rPr>
              <a:t>High remuneration in the financial sector and corporate leadership</a:t>
            </a:r>
            <a:endParaRPr lang="en-US" sz="2800">
              <a:latin typeface="Times New Roman" charset="0"/>
            </a:endParaRPr>
          </a:p>
          <a:p>
            <a:pPr>
              <a:lnSpc>
                <a:spcPct val="90000"/>
              </a:lnSpc>
              <a:buFontTx/>
              <a:buNone/>
            </a:pPr>
            <a:endParaRPr lang="en-GB" sz="2800">
              <a:latin typeface="Times New Roman" charset="0"/>
            </a:endParaRPr>
          </a:p>
        </p:txBody>
      </p:sp>
    </p:spTree>
    <p:extLst>
      <p:ext uri="{BB962C8B-B14F-4D97-AF65-F5344CB8AC3E}">
        <p14:creationId xmlns:p14="http://schemas.microsoft.com/office/powerpoint/2010/main" val="49946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….Employment impact …</a:t>
            </a:r>
          </a:p>
        </p:txBody>
      </p:sp>
      <p:sp>
        <p:nvSpPr>
          <p:cNvPr id="16387" name="Rectangle 3"/>
          <p:cNvSpPr>
            <a:spLocks noGrp="1" noChangeArrowheads="1"/>
          </p:cNvSpPr>
          <p:nvPr>
            <p:ph type="body" idx="1"/>
          </p:nvPr>
        </p:nvSpPr>
        <p:spPr/>
        <p:txBody>
          <a:bodyPr/>
          <a:lstStyle/>
          <a:p>
            <a:pPr>
              <a:lnSpc>
                <a:spcPct val="90000"/>
              </a:lnSpc>
              <a:buFontTx/>
              <a:buNone/>
            </a:pPr>
            <a:r>
              <a:rPr lang="en-US" sz="2800">
                <a:latin typeface="Times New Roman" charset="0"/>
              </a:rPr>
              <a:t>Increase in: </a:t>
            </a:r>
          </a:p>
          <a:p>
            <a:pPr>
              <a:lnSpc>
                <a:spcPct val="90000"/>
              </a:lnSpc>
            </a:pPr>
            <a:r>
              <a:rPr lang="en-US" sz="2800">
                <a:latin typeface="Times New Roman" charset="0"/>
              </a:rPr>
              <a:t>Unemployment (10%), esp. of youth (EU21%, 50% in Greece and Spain, 30% Ireland), low skilled (15%), and migrants (20%)</a:t>
            </a:r>
          </a:p>
          <a:p>
            <a:pPr>
              <a:lnSpc>
                <a:spcPct val="90000"/>
              </a:lnSpc>
            </a:pPr>
            <a:r>
              <a:rPr lang="en-US" sz="2800">
                <a:latin typeface="Times New Roman" charset="0"/>
              </a:rPr>
              <a:t>Long term unemployment (40% of total)</a:t>
            </a:r>
          </a:p>
          <a:p>
            <a:pPr>
              <a:lnSpc>
                <a:spcPct val="90000"/>
              </a:lnSpc>
              <a:buFontTx/>
              <a:buNone/>
            </a:pPr>
            <a:r>
              <a:rPr lang="en-US" sz="2800">
                <a:latin typeface="Times New Roman" charset="0"/>
              </a:rPr>
              <a:t>Incentive to work?</a:t>
            </a:r>
          </a:p>
          <a:p>
            <a:pPr>
              <a:lnSpc>
                <a:spcPct val="90000"/>
              </a:lnSpc>
            </a:pPr>
            <a:r>
              <a:rPr lang="en-GB" sz="2800">
                <a:latin typeface="Times New Roman" charset="0"/>
              </a:rPr>
              <a:t>In 2010:  7 times more unemployed people than job vacancies in the EU, 76 in Latvia, 39 in Ireland, 27 in Portugal, 21 in Spain, 16 in Greece</a:t>
            </a:r>
          </a:p>
          <a:p>
            <a:pPr>
              <a:lnSpc>
                <a:spcPct val="90000"/>
              </a:lnSpc>
            </a:pPr>
            <a:r>
              <a:rPr lang="en-US" sz="2800">
                <a:latin typeface="Times New Roman" charset="0"/>
              </a:rPr>
              <a:t>Lack of demand or lack of incentive to work?</a:t>
            </a:r>
          </a:p>
        </p:txBody>
      </p:sp>
    </p:spTree>
    <p:extLst>
      <p:ext uri="{BB962C8B-B14F-4D97-AF65-F5344CB8AC3E}">
        <p14:creationId xmlns:p14="http://schemas.microsoft.com/office/powerpoint/2010/main" val="518083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atin typeface="Times New Roman" charset="0"/>
              </a:rPr>
              <a:t>…social impact &amp; inequality…</a:t>
            </a:r>
            <a:endParaRPr lang="en-US"/>
          </a:p>
        </p:txBody>
      </p:sp>
      <p:sp>
        <p:nvSpPr>
          <p:cNvPr id="17411" name="Rectangle 3"/>
          <p:cNvSpPr>
            <a:spLocks noGrp="1" noChangeArrowheads="1"/>
          </p:cNvSpPr>
          <p:nvPr>
            <p:ph type="body" idx="1"/>
          </p:nvPr>
        </p:nvSpPr>
        <p:spPr/>
        <p:txBody>
          <a:bodyPr/>
          <a:lstStyle/>
          <a:p>
            <a:r>
              <a:rPr lang="en-US" sz="2400">
                <a:latin typeface="Times New Roman" charset="0"/>
              </a:rPr>
              <a:t>Countries in stress with lower than average EU incomes</a:t>
            </a:r>
          </a:p>
          <a:p>
            <a:r>
              <a:rPr lang="en-GB" sz="2400">
                <a:latin typeface="Times New Roman" charset="0"/>
              </a:rPr>
              <a:t>E.G. Slovenia, Portugal, Malta, Greece, Cyprus and Spain </a:t>
            </a:r>
            <a:r>
              <a:rPr lang="en-GB" sz="2400">
                <a:latin typeface="Arial"/>
              </a:rPr>
              <a:t>–</a:t>
            </a:r>
            <a:r>
              <a:rPr lang="en-GB" sz="2400">
                <a:latin typeface="Times New Roman" charset="0"/>
              </a:rPr>
              <a:t> (1/3 EU population), real household income per capita of 72% of the EU average</a:t>
            </a:r>
            <a:endParaRPr lang="en-US" sz="2400">
              <a:latin typeface="Times New Roman" charset="0"/>
            </a:endParaRPr>
          </a:p>
          <a:p>
            <a:r>
              <a:rPr lang="en-US" sz="2400">
                <a:latin typeface="Times New Roman" charset="0"/>
              </a:rPr>
              <a:t>Top 20% income is 5 times the bottom 20%</a:t>
            </a:r>
          </a:p>
          <a:p>
            <a:r>
              <a:rPr lang="en-US" sz="2400">
                <a:latin typeface="Times New Roman" charset="0"/>
              </a:rPr>
              <a:t>Social stress and social polarisation</a:t>
            </a:r>
          </a:p>
          <a:p>
            <a:r>
              <a:rPr lang="en-US" sz="2400">
                <a:latin typeface="Times New Roman" charset="0"/>
              </a:rPr>
              <a:t>Population in distress has to cope with cuts in social spending</a:t>
            </a:r>
            <a:endParaRPr lang="en-US"/>
          </a:p>
        </p:txBody>
      </p:sp>
    </p:spTree>
    <p:extLst>
      <p:ext uri="{BB962C8B-B14F-4D97-AF65-F5344CB8AC3E}">
        <p14:creationId xmlns:p14="http://schemas.microsoft.com/office/powerpoint/2010/main" val="1753320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Times New Roman" charset="0"/>
              </a:rPr>
              <a:t>….what is to be done?</a:t>
            </a:r>
            <a:endParaRPr lang="en-US"/>
          </a:p>
        </p:txBody>
      </p:sp>
      <p:sp>
        <p:nvSpPr>
          <p:cNvPr id="19459" name="Rectangle 3"/>
          <p:cNvSpPr>
            <a:spLocks noGrp="1" noChangeArrowheads="1"/>
          </p:cNvSpPr>
          <p:nvPr>
            <p:ph type="body" idx="1"/>
          </p:nvPr>
        </p:nvSpPr>
        <p:spPr/>
        <p:txBody>
          <a:bodyPr/>
          <a:lstStyle/>
          <a:p>
            <a:r>
              <a:rPr lang="en-GB">
                <a:latin typeface="Times New Roman" charset="0"/>
              </a:rPr>
              <a:t>Social policy: financial transfers, service provisions, social benefit payments, health care, support of pensioners etc.</a:t>
            </a:r>
          </a:p>
          <a:p>
            <a:r>
              <a:rPr lang="en-GB">
                <a:latin typeface="Times New Roman" charset="0"/>
              </a:rPr>
              <a:t>Economic policy: fundamental and structural aspects of capitalist system. </a:t>
            </a:r>
            <a:endParaRPr lang="en-US">
              <a:latin typeface="Times New Roman" charset="0"/>
            </a:endParaRPr>
          </a:p>
        </p:txBody>
      </p:sp>
    </p:spTree>
    <p:extLst>
      <p:ext uri="{BB962C8B-B14F-4D97-AF65-F5344CB8AC3E}">
        <p14:creationId xmlns:p14="http://schemas.microsoft.com/office/powerpoint/2010/main" val="123945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….Social Policy</a:t>
            </a:r>
          </a:p>
        </p:txBody>
      </p:sp>
      <p:sp>
        <p:nvSpPr>
          <p:cNvPr id="20483" name="Rectangle 3"/>
          <p:cNvSpPr>
            <a:spLocks noGrp="1" noChangeArrowheads="1"/>
          </p:cNvSpPr>
          <p:nvPr>
            <p:ph type="body" idx="1"/>
          </p:nvPr>
        </p:nvSpPr>
        <p:spPr/>
        <p:txBody>
          <a:bodyPr/>
          <a:lstStyle/>
          <a:p>
            <a:pPr lvl="2" algn="just">
              <a:lnSpc>
                <a:spcPct val="120000"/>
              </a:lnSpc>
              <a:spcBef>
                <a:spcPts val="600"/>
              </a:spcBef>
            </a:pPr>
            <a:r>
              <a:rPr lang="en-GB">
                <a:latin typeface="Times New Roman" charset="0"/>
              </a:rPr>
              <a:t>Universal healthcare services</a:t>
            </a:r>
          </a:p>
          <a:p>
            <a:pPr lvl="2" algn="just">
              <a:lnSpc>
                <a:spcPct val="120000"/>
              </a:lnSpc>
              <a:spcBef>
                <a:spcPts val="600"/>
              </a:spcBef>
            </a:pPr>
            <a:r>
              <a:rPr lang="en-GB">
                <a:latin typeface="Times New Roman" charset="0"/>
              </a:rPr>
              <a:t>Statutory insurance, especially for those in precarious positions (part-time, low paid workers)</a:t>
            </a:r>
          </a:p>
          <a:p>
            <a:pPr lvl="2" algn="just">
              <a:lnSpc>
                <a:spcPct val="120000"/>
              </a:lnSpc>
              <a:spcBef>
                <a:spcPts val="600"/>
              </a:spcBef>
            </a:pPr>
            <a:r>
              <a:rPr lang="en-GB">
                <a:latin typeface="Times New Roman" charset="0"/>
              </a:rPr>
              <a:t>Early childcare facilities of high quality, that also supports women to work</a:t>
            </a:r>
          </a:p>
          <a:p>
            <a:pPr lvl="2" algn="just">
              <a:lnSpc>
                <a:spcPct val="120000"/>
              </a:lnSpc>
              <a:spcBef>
                <a:spcPts val="600"/>
              </a:spcBef>
            </a:pPr>
            <a:r>
              <a:rPr lang="en-GB">
                <a:latin typeface="Times New Roman" charset="0"/>
              </a:rPr>
              <a:t>Financial support to stimulate and sustain internal demand.</a:t>
            </a:r>
            <a:endParaRPr lang="en-GB" sz="2000">
              <a:latin typeface="Times New Roman" charset="0"/>
            </a:endParaRPr>
          </a:p>
          <a:p>
            <a:pPr>
              <a:lnSpc>
                <a:spcPct val="90000"/>
              </a:lnSpc>
              <a:buFontTx/>
              <a:buNone/>
            </a:pPr>
            <a:r>
              <a:rPr lang="en-GB" sz="2800">
                <a:latin typeface="Times New Roman" charset="0"/>
              </a:rPr>
              <a:t>NB Economic function of social policies: reducing the budget constraint and raise consumption. </a:t>
            </a:r>
          </a:p>
          <a:p>
            <a:pPr>
              <a:lnSpc>
                <a:spcPct val="90000"/>
              </a:lnSpc>
            </a:pPr>
            <a:endParaRPr lang="en-US" sz="2800"/>
          </a:p>
        </p:txBody>
      </p:sp>
    </p:spTree>
    <p:extLst>
      <p:ext uri="{BB962C8B-B14F-4D97-AF65-F5344CB8AC3E}">
        <p14:creationId xmlns:p14="http://schemas.microsoft.com/office/powerpoint/2010/main" val="184519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t>
            </a:r>
            <a:r>
              <a:rPr lang="en-US">
                <a:latin typeface="Times New Roman" charset="0"/>
              </a:rPr>
              <a:t>Social policies cont….</a:t>
            </a:r>
            <a:endParaRPr lang="en-US"/>
          </a:p>
        </p:txBody>
      </p:sp>
      <p:sp>
        <p:nvSpPr>
          <p:cNvPr id="21507" name="Rectangle 3"/>
          <p:cNvSpPr>
            <a:spLocks noGrp="1" noChangeArrowheads="1"/>
          </p:cNvSpPr>
          <p:nvPr>
            <p:ph type="body" idx="1"/>
          </p:nvPr>
        </p:nvSpPr>
        <p:spPr/>
        <p:txBody>
          <a:bodyPr/>
          <a:lstStyle/>
          <a:p>
            <a:r>
              <a:rPr lang="en-US" sz="2400">
                <a:latin typeface="Times New Roman" charset="0"/>
              </a:rPr>
              <a:t>Protecting labour rights</a:t>
            </a:r>
          </a:p>
          <a:p>
            <a:r>
              <a:rPr lang="en-US" sz="2400">
                <a:latin typeface="Times New Roman" charset="0"/>
              </a:rPr>
              <a:t>Enhance collective rights (e.g. bargaining) and support private rights (e.g. discrimination on any ground)</a:t>
            </a:r>
          </a:p>
          <a:p>
            <a:r>
              <a:rPr lang="en-GB" sz="2400">
                <a:latin typeface="Times New Roman" charset="0"/>
              </a:rPr>
              <a:t>Public role not just about rules and regulation coordination, control and oversight, BUT competency just left to private sector (so called Public-Private Partnership) but accountability and public involvement i.e. public-citizen-partnerships </a:t>
            </a:r>
            <a:endParaRPr lang="en-US" sz="2400">
              <a:latin typeface="Times New Roman" charset="0"/>
            </a:endParaRPr>
          </a:p>
        </p:txBody>
      </p:sp>
    </p:spTree>
    <p:extLst>
      <p:ext uri="{BB962C8B-B14F-4D97-AF65-F5344CB8AC3E}">
        <p14:creationId xmlns:p14="http://schemas.microsoft.com/office/powerpoint/2010/main" val="262584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219200"/>
          </a:xfrm>
        </p:spPr>
        <p:txBody>
          <a:bodyPr/>
          <a:lstStyle/>
          <a:p>
            <a:r>
              <a:rPr lang="en-US" sz="4000">
                <a:latin typeface="Times New Roman" charset="0"/>
              </a:rPr>
              <a:t>Universalism or Targeting?</a:t>
            </a:r>
            <a:endParaRPr lang="en-US"/>
          </a:p>
        </p:txBody>
      </p:sp>
      <p:sp>
        <p:nvSpPr>
          <p:cNvPr id="22531" name="Rectangle 3"/>
          <p:cNvSpPr>
            <a:spLocks noGrp="1" noChangeArrowheads="1"/>
          </p:cNvSpPr>
          <p:nvPr>
            <p:ph type="body" idx="1"/>
          </p:nvPr>
        </p:nvSpPr>
        <p:spPr>
          <a:xfrm>
            <a:off x="685800" y="1447800"/>
            <a:ext cx="7772400" cy="4648200"/>
          </a:xfrm>
        </p:spPr>
        <p:txBody>
          <a:bodyPr/>
          <a:lstStyle/>
          <a:p>
            <a:pPr>
              <a:lnSpc>
                <a:spcPct val="90000"/>
              </a:lnSpc>
            </a:pPr>
            <a:r>
              <a:rPr lang="en-US" sz="2800">
                <a:latin typeface="Times New Roman" charset="0"/>
              </a:rPr>
              <a:t>Budget deficit and cuts </a:t>
            </a:r>
          </a:p>
          <a:p>
            <a:pPr>
              <a:lnSpc>
                <a:spcPct val="90000"/>
              </a:lnSpc>
            </a:pPr>
            <a:r>
              <a:rPr lang="en-US" sz="2800">
                <a:latin typeface="Times New Roman" charset="0"/>
              </a:rPr>
              <a:t>Target limited money on most needy</a:t>
            </a:r>
          </a:p>
          <a:p>
            <a:pPr>
              <a:lnSpc>
                <a:spcPct val="90000"/>
              </a:lnSpc>
            </a:pPr>
            <a:r>
              <a:rPr lang="en-US" sz="2800">
                <a:latin typeface="Times New Roman" charset="0"/>
              </a:rPr>
              <a:t>Populist appeal and long history of targeting (Poor Law in Britain in 17th century, IMF, WB, LDCs)</a:t>
            </a:r>
          </a:p>
          <a:p>
            <a:pPr>
              <a:lnSpc>
                <a:spcPct val="90000"/>
              </a:lnSpc>
            </a:pPr>
            <a:r>
              <a:rPr lang="en-US" sz="2800">
                <a:latin typeface="Times New Roman" charset="0"/>
              </a:rPr>
              <a:t>Stigmatisation and discrimination </a:t>
            </a:r>
          </a:p>
          <a:p>
            <a:pPr>
              <a:lnSpc>
                <a:spcPct val="90000"/>
              </a:lnSpc>
            </a:pPr>
            <a:r>
              <a:rPr lang="en-US" sz="2800">
                <a:latin typeface="Times New Roman" charset="0"/>
              </a:rPr>
              <a:t>NGO-ise (privatise) social support</a:t>
            </a:r>
          </a:p>
          <a:p>
            <a:pPr>
              <a:lnSpc>
                <a:spcPct val="90000"/>
              </a:lnSpc>
            </a:pPr>
            <a:r>
              <a:rPr lang="en-US" sz="2800">
                <a:latin typeface="Times New Roman" charset="0"/>
              </a:rPr>
              <a:t>NGOs as service providers, NOT campaigners</a:t>
            </a:r>
          </a:p>
          <a:p>
            <a:pPr>
              <a:lnSpc>
                <a:spcPct val="90000"/>
              </a:lnSpc>
            </a:pPr>
            <a:r>
              <a:rPr lang="en-US" sz="2800">
                <a:latin typeface="Times New Roman" charset="0"/>
              </a:rPr>
              <a:t>Two-levels of service for poor and rich</a:t>
            </a:r>
          </a:p>
          <a:p>
            <a:pPr>
              <a:lnSpc>
                <a:spcPct val="90000"/>
              </a:lnSpc>
            </a:pPr>
            <a:r>
              <a:rPr lang="en-US" sz="2800">
                <a:latin typeface="Times New Roman" charset="0"/>
              </a:rPr>
              <a:t>Services for poor are poor servives!</a:t>
            </a:r>
          </a:p>
          <a:p>
            <a:pPr>
              <a:lnSpc>
                <a:spcPct val="90000"/>
              </a:lnSpc>
            </a:pPr>
            <a:r>
              <a:rPr lang="en-US" sz="2800">
                <a:latin typeface="Times New Roman" charset="0"/>
              </a:rPr>
              <a:t>Universalism: costs, solidarity,…</a:t>
            </a:r>
          </a:p>
          <a:p>
            <a:pPr>
              <a:lnSpc>
                <a:spcPct val="90000"/>
              </a:lnSpc>
            </a:pPr>
            <a:endParaRPr lang="en-US" sz="2800"/>
          </a:p>
        </p:txBody>
      </p:sp>
    </p:spTree>
    <p:extLst>
      <p:ext uri="{BB962C8B-B14F-4D97-AF65-F5344CB8AC3E}">
        <p14:creationId xmlns:p14="http://schemas.microsoft.com/office/powerpoint/2010/main" val="420051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fr-BE" dirty="0" smtClean="0"/>
          </a:p>
          <a:p>
            <a:pPr marL="0" indent="0" algn="ctr">
              <a:buNone/>
            </a:pPr>
            <a:endParaRPr lang="fr-BE" dirty="0"/>
          </a:p>
          <a:p>
            <a:pPr marL="0" indent="0" algn="ctr">
              <a:buNone/>
            </a:pPr>
            <a:r>
              <a:rPr lang="fr-BE" dirty="0" smtClean="0">
                <a:latin typeface="Calibri" pitchFamily="34" charset="0"/>
                <a:cs typeface="Calibri" pitchFamily="34" charset="0"/>
              </a:rPr>
              <a:t>All documents </a:t>
            </a:r>
            <a:r>
              <a:rPr lang="fr-BE" dirty="0" err="1" smtClean="0">
                <a:latin typeface="Calibri" pitchFamily="34" charset="0"/>
                <a:cs typeface="Calibri" pitchFamily="34" charset="0"/>
              </a:rPr>
              <a:t>you</a:t>
            </a:r>
            <a:r>
              <a:rPr lang="fr-BE" dirty="0" smtClean="0">
                <a:latin typeface="Calibri" pitchFamily="34" charset="0"/>
                <a:cs typeface="Calibri" pitchFamily="34" charset="0"/>
              </a:rPr>
              <a:t> </a:t>
            </a:r>
            <a:r>
              <a:rPr lang="fr-BE" dirty="0" err="1" smtClean="0">
                <a:latin typeface="Calibri" pitchFamily="34" charset="0"/>
                <a:cs typeface="Calibri" pitchFamily="34" charset="0"/>
              </a:rPr>
              <a:t>will</a:t>
            </a:r>
            <a:r>
              <a:rPr lang="fr-BE" dirty="0" smtClean="0">
                <a:latin typeface="Calibri" pitchFamily="34" charset="0"/>
                <a:cs typeface="Calibri" pitchFamily="34" charset="0"/>
              </a:rPr>
              <a:t> </a:t>
            </a:r>
            <a:r>
              <a:rPr lang="fr-BE" dirty="0" err="1" smtClean="0">
                <a:latin typeface="Calibri" pitchFamily="34" charset="0"/>
                <a:cs typeface="Calibri" pitchFamily="34" charset="0"/>
              </a:rPr>
              <a:t>find</a:t>
            </a:r>
            <a:r>
              <a:rPr lang="fr-BE" dirty="0" smtClean="0">
                <a:latin typeface="Calibri" pitchFamily="34" charset="0"/>
                <a:cs typeface="Calibri" pitchFamily="34" charset="0"/>
              </a:rPr>
              <a:t> on</a:t>
            </a:r>
          </a:p>
          <a:p>
            <a:pPr marL="0" indent="0" algn="ctr">
              <a:buNone/>
            </a:pPr>
            <a:endParaRPr lang="fr-BE" b="1" dirty="0">
              <a:solidFill>
                <a:srgbClr val="00B050"/>
              </a:solidFill>
            </a:endParaRPr>
          </a:p>
          <a:p>
            <a:pPr marL="0" indent="0" algn="ctr">
              <a:buNone/>
            </a:pPr>
            <a:r>
              <a:rPr lang="fr-BE" sz="3600" b="1" dirty="0">
                <a:solidFill>
                  <a:srgbClr val="3DB612"/>
                </a:solidFill>
                <a:latin typeface="Calibri" pitchFamily="34" charset="0"/>
              </a:rPr>
              <a:t>alliancestofightpoverty.wordpress.com</a:t>
            </a:r>
          </a:p>
        </p:txBody>
      </p:sp>
    </p:spTree>
    <p:extLst>
      <p:ext uri="{BB962C8B-B14F-4D97-AF65-F5344CB8AC3E}">
        <p14:creationId xmlns:p14="http://schemas.microsoft.com/office/powerpoint/2010/main" val="2950999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atin typeface="Arial"/>
              </a:rPr>
              <a:t>…</a:t>
            </a:r>
            <a:r>
              <a:rPr lang="en-GB">
                <a:latin typeface="Times New Roman" charset="0"/>
              </a:rPr>
              <a:t>No to a populist/nationalistic slogans!</a:t>
            </a:r>
            <a:endParaRPr lang="en-US">
              <a:latin typeface="Times New Roman" charset="0"/>
            </a:endParaRPr>
          </a:p>
        </p:txBody>
      </p:sp>
      <p:sp>
        <p:nvSpPr>
          <p:cNvPr id="18435" name="Rectangle 3"/>
          <p:cNvSpPr>
            <a:spLocks noGrp="1" noChangeArrowheads="1"/>
          </p:cNvSpPr>
          <p:nvPr>
            <p:ph type="body" idx="1"/>
          </p:nvPr>
        </p:nvSpPr>
        <p:spPr/>
        <p:txBody>
          <a:bodyPr/>
          <a:lstStyle/>
          <a:p>
            <a:pPr>
              <a:buFontTx/>
              <a:buNone/>
            </a:pPr>
            <a:endParaRPr lang="en-GB">
              <a:latin typeface="Times New Roman" charset="0"/>
            </a:endParaRPr>
          </a:p>
          <a:p>
            <a:r>
              <a:rPr lang="en-GB">
                <a:latin typeface="Arial"/>
              </a:rPr>
              <a:t>‘</a:t>
            </a:r>
            <a:r>
              <a:rPr lang="en-GB">
                <a:latin typeface="Times New Roman" charset="0"/>
              </a:rPr>
              <a:t>We are all in it together.</a:t>
            </a:r>
            <a:r>
              <a:rPr lang="en-GB">
                <a:latin typeface="Arial"/>
              </a:rPr>
              <a:t>’</a:t>
            </a:r>
            <a:r>
              <a:rPr lang="en-GB">
                <a:latin typeface="Times New Roman" charset="0"/>
              </a:rPr>
              <a:t> Are we!?</a:t>
            </a:r>
          </a:p>
          <a:p>
            <a:r>
              <a:rPr lang="en-GB">
                <a:latin typeface="Arial"/>
              </a:rPr>
              <a:t>‘</a:t>
            </a:r>
            <a:r>
              <a:rPr lang="en-GB">
                <a:latin typeface="Times New Roman" charset="0"/>
              </a:rPr>
              <a:t>We all have to make sacrifices.</a:t>
            </a:r>
            <a:r>
              <a:rPr lang="en-GB">
                <a:latin typeface="Arial"/>
              </a:rPr>
              <a:t>’</a:t>
            </a:r>
            <a:r>
              <a:rPr lang="en-GB">
                <a:latin typeface="Times New Roman" charset="0"/>
              </a:rPr>
              <a:t> Do we!?</a:t>
            </a:r>
          </a:p>
          <a:p>
            <a:r>
              <a:rPr lang="en-GB">
                <a:latin typeface="Times New Roman" charset="0"/>
              </a:rPr>
              <a:t>Regressive taxation (VAT up, corporate tax and higher tax group down)</a:t>
            </a:r>
            <a:endParaRPr lang="en-US"/>
          </a:p>
          <a:p>
            <a:endParaRPr lang="en-US"/>
          </a:p>
        </p:txBody>
      </p:sp>
    </p:spTree>
    <p:extLst>
      <p:ext uri="{BB962C8B-B14F-4D97-AF65-F5344CB8AC3E}">
        <p14:creationId xmlns:p14="http://schemas.microsoft.com/office/powerpoint/2010/main" val="3484995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need</a:t>
            </a:r>
            <a:r>
              <a:rPr lang="fr-BE" b="1" dirty="0" smtClean="0">
                <a:latin typeface="Calibri" pitchFamily="34" charset="0"/>
                <a:cs typeface="Calibri" pitchFamily="34" charset="0"/>
              </a:rPr>
              <a:t> for </a:t>
            </a:r>
            <a:r>
              <a:rPr lang="fr-BE" b="1" dirty="0" err="1" smtClean="0">
                <a:latin typeface="Calibri" pitchFamily="34" charset="0"/>
                <a:cs typeface="Calibri" pitchFamily="34" charset="0"/>
              </a:rPr>
              <a:t>other</a:t>
            </a:r>
            <a:r>
              <a:rPr lang="fr-BE" b="1" dirty="0" smtClean="0">
                <a:latin typeface="Calibri" pitchFamily="34" charset="0"/>
                <a:cs typeface="Calibri" pitchFamily="34" charset="0"/>
              </a:rPr>
              <a:t> </a:t>
            </a:r>
          </a:p>
          <a:p>
            <a:pPr marL="0" indent="0" algn="ctr">
              <a:buNone/>
            </a:pPr>
            <a:r>
              <a:rPr lang="fr-BE" b="1" dirty="0" err="1" smtClean="0">
                <a:latin typeface="Calibri" pitchFamily="34" charset="0"/>
                <a:cs typeface="Calibri" pitchFamily="34" charset="0"/>
              </a:rPr>
              <a:t>democratic</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models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Mary Murphy</a:t>
            </a:r>
            <a:endParaRPr lang="fr-BE" sz="3600" b="1" dirty="0">
              <a:solidFill>
                <a:srgbClr val="3DB612"/>
              </a:solidFill>
              <a:latin typeface="Calibri" pitchFamily="34" charset="0"/>
            </a:endParaRPr>
          </a:p>
          <a:p>
            <a:pPr marL="0" indent="0" algn="ctr">
              <a:buNone/>
            </a:pPr>
            <a:r>
              <a:rPr lang="fr-BE" dirty="0">
                <a:latin typeface="Calibri" pitchFamily="34" charset="0"/>
                <a:cs typeface="Calibri" pitchFamily="34" charset="0"/>
              </a:rPr>
              <a:t>Maynooth, National </a:t>
            </a:r>
            <a:r>
              <a:rPr lang="fr-BE" dirty="0" err="1">
                <a:latin typeface="Calibri" pitchFamily="34" charset="0"/>
                <a:cs typeface="Calibri" pitchFamily="34" charset="0"/>
              </a:rPr>
              <a:t>University</a:t>
            </a:r>
            <a:r>
              <a:rPr lang="fr-BE" dirty="0">
                <a:latin typeface="Calibri" pitchFamily="34" charset="0"/>
                <a:cs typeface="Calibri" pitchFamily="34" charset="0"/>
              </a:rPr>
              <a:t> of Ireland</a:t>
            </a:r>
          </a:p>
          <a:p>
            <a:pPr marL="0" indent="0" algn="ctr">
              <a:buNone/>
            </a:pPr>
            <a:endParaRPr lang="fr-BE" dirty="0">
              <a:latin typeface="Calibri" pitchFamily="34" charset="0"/>
              <a:cs typeface="Calibri" pitchFamily="34" charset="0"/>
            </a:endParaRPr>
          </a:p>
        </p:txBody>
      </p:sp>
    </p:spTree>
    <p:extLst>
      <p:ext uri="{BB962C8B-B14F-4D97-AF65-F5344CB8AC3E}">
        <p14:creationId xmlns:p14="http://schemas.microsoft.com/office/powerpoint/2010/main" val="1163158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need</a:t>
            </a:r>
            <a:r>
              <a:rPr lang="fr-BE" b="1" dirty="0" smtClean="0">
                <a:latin typeface="Calibri" pitchFamily="34" charset="0"/>
                <a:cs typeface="Calibri" pitchFamily="34" charset="0"/>
              </a:rPr>
              <a:t> for </a:t>
            </a:r>
            <a:r>
              <a:rPr lang="fr-BE" b="1" dirty="0" err="1" smtClean="0">
                <a:latin typeface="Calibri" pitchFamily="34" charset="0"/>
                <a:cs typeface="Calibri" pitchFamily="34" charset="0"/>
              </a:rPr>
              <a:t>other</a:t>
            </a:r>
            <a:r>
              <a:rPr lang="fr-BE" b="1" dirty="0" smtClean="0">
                <a:latin typeface="Calibri" pitchFamily="34" charset="0"/>
                <a:cs typeface="Calibri" pitchFamily="34" charset="0"/>
              </a:rPr>
              <a:t> </a:t>
            </a:r>
          </a:p>
          <a:p>
            <a:pPr marL="0" indent="0" algn="ctr">
              <a:buNone/>
            </a:pPr>
            <a:r>
              <a:rPr lang="fr-BE" b="1" dirty="0" err="1" smtClean="0">
                <a:latin typeface="Calibri" pitchFamily="34" charset="0"/>
                <a:cs typeface="Calibri" pitchFamily="34" charset="0"/>
              </a:rPr>
              <a:t>democratic</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models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Cécile Barbier</a:t>
            </a:r>
            <a:endParaRPr lang="fr-BE" sz="3600" b="1" dirty="0">
              <a:solidFill>
                <a:srgbClr val="3DB612"/>
              </a:solidFill>
              <a:latin typeface="Calibri" pitchFamily="34" charset="0"/>
            </a:endParaRPr>
          </a:p>
          <a:p>
            <a:pPr marL="0" indent="0" algn="ctr">
              <a:buNone/>
            </a:pPr>
            <a:r>
              <a:rPr lang="fr-BE" dirty="0" err="1">
                <a:latin typeface="Calibri" pitchFamily="34" charset="0"/>
                <a:cs typeface="Calibri" pitchFamily="34" charset="0"/>
              </a:rPr>
              <a:t>European</a:t>
            </a:r>
            <a:r>
              <a:rPr lang="fr-BE" dirty="0">
                <a:latin typeface="Calibri" pitchFamily="34" charset="0"/>
                <a:cs typeface="Calibri" pitchFamily="34" charset="0"/>
              </a:rPr>
              <a:t> Social </a:t>
            </a:r>
            <a:r>
              <a:rPr lang="fr-BE" dirty="0" err="1">
                <a:latin typeface="Calibri" pitchFamily="34" charset="0"/>
                <a:cs typeface="Calibri" pitchFamily="34" charset="0"/>
              </a:rPr>
              <a:t>Observatory</a:t>
            </a:r>
            <a:endParaRPr lang="fr-BE" dirty="0">
              <a:latin typeface="Calibri" pitchFamily="34" charset="0"/>
              <a:cs typeface="Calibri" pitchFamily="34" charset="0"/>
            </a:endParaRPr>
          </a:p>
          <a:p>
            <a:pPr marL="0" indent="0" algn="ctr">
              <a:buNone/>
            </a:pPr>
            <a:r>
              <a:rPr lang="fr-BE" dirty="0">
                <a:latin typeface="Calibri" pitchFamily="34" charset="0"/>
                <a:cs typeface="Calibri" pitchFamily="34" charset="0"/>
              </a:rPr>
              <a:t>Brussels</a:t>
            </a:r>
          </a:p>
        </p:txBody>
      </p:sp>
    </p:spTree>
    <p:extLst>
      <p:ext uri="{BB962C8B-B14F-4D97-AF65-F5344CB8AC3E}">
        <p14:creationId xmlns:p14="http://schemas.microsoft.com/office/powerpoint/2010/main" val="110173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en-US" b="1" dirty="0" smtClean="0"/>
          </a:p>
          <a:p>
            <a:pPr marL="0" indent="0" algn="ctr">
              <a:buNone/>
            </a:pPr>
            <a:r>
              <a:rPr lang="en-US" b="1" dirty="0" smtClean="0">
                <a:latin typeface="Calibri" pitchFamily="34" charset="0"/>
                <a:cs typeface="Calibri" pitchFamily="34" charset="0"/>
              </a:rPr>
              <a:t>Questions and debate</a:t>
            </a:r>
          </a:p>
          <a:p>
            <a:pPr marL="0" indent="0" algn="ctr">
              <a:buNone/>
            </a:pPr>
            <a:r>
              <a:rPr lang="fr-BE" dirty="0" err="1" smtClean="0">
                <a:latin typeface="Calibri" pitchFamily="34" charset="0"/>
                <a:cs typeface="Calibri" pitchFamily="34" charset="0"/>
              </a:rPr>
              <a:t>Chaired</a:t>
            </a:r>
            <a:r>
              <a:rPr lang="fr-BE" dirty="0" smtClean="0">
                <a:latin typeface="Calibri" pitchFamily="34" charset="0"/>
                <a:cs typeface="Calibri" pitchFamily="34" charset="0"/>
              </a:rPr>
              <a:t> by</a:t>
            </a:r>
          </a:p>
          <a:p>
            <a:pPr marL="0" indent="0" algn="ctr">
              <a:buNone/>
            </a:pPr>
            <a:r>
              <a:rPr lang="fr-BE" sz="3600" b="1" dirty="0">
                <a:solidFill>
                  <a:srgbClr val="3DB612"/>
                </a:solidFill>
                <a:latin typeface="Calibri" pitchFamily="34" charset="0"/>
                <a:cs typeface="Calibri" pitchFamily="34" charset="0"/>
              </a:rPr>
              <a:t>Ides Nicaise</a:t>
            </a: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of Louvain</a:t>
            </a:r>
          </a:p>
          <a:p>
            <a:pPr marL="0" indent="0" algn="ctr">
              <a:buNone/>
            </a:pPr>
            <a:r>
              <a:rPr lang="fr-BE" dirty="0" err="1" smtClean="0">
                <a:latin typeface="Calibri" pitchFamily="34" charset="0"/>
                <a:cs typeface="Calibri" pitchFamily="34" charset="0"/>
              </a:rPr>
              <a:t>Belgium</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1115421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fr-BE" b="1" dirty="0" smtClean="0">
              <a:latin typeface="Calibri" pitchFamily="34" charset="0"/>
              <a:cs typeface="Calibri" pitchFamily="34" charset="0"/>
            </a:endParaRPr>
          </a:p>
          <a:p>
            <a:pPr marL="0" indent="0" algn="ctr">
              <a:buNone/>
            </a:pPr>
            <a:r>
              <a:rPr lang="fr-BE" b="1" dirty="0" err="1" smtClean="0">
                <a:latin typeface="Calibri" pitchFamily="34" charset="0"/>
                <a:cs typeface="Calibri" pitchFamily="34" charset="0"/>
              </a:rPr>
              <a:t>Tomorow</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we</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start</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at</a:t>
            </a:r>
            <a:r>
              <a:rPr lang="fr-BE" b="1" dirty="0" smtClean="0">
                <a:latin typeface="Calibri" pitchFamily="34" charset="0"/>
                <a:cs typeface="Calibri" pitchFamily="34" charset="0"/>
              </a:rPr>
              <a:t> 9.00 </a:t>
            </a:r>
            <a:r>
              <a:rPr lang="fr-BE" b="1" dirty="0" err="1" smtClean="0">
                <a:latin typeface="Calibri" pitchFamily="34" charset="0"/>
                <a:cs typeface="Calibri" pitchFamily="34" charset="0"/>
              </a:rPr>
              <a:t>am</a:t>
            </a:r>
            <a:endParaRPr lang="fr-BE" b="1" dirty="0" smtClean="0">
              <a:latin typeface="Calibri" pitchFamily="34" charset="0"/>
              <a:cs typeface="Calibri" pitchFamily="34" charset="0"/>
            </a:endParaRPr>
          </a:p>
          <a:p>
            <a:pPr marL="0" indent="0" algn="ctr">
              <a:buNone/>
            </a:pPr>
            <a:endParaRPr lang="fr-BE" b="1" smtClean="0">
              <a:latin typeface="Calibri" pitchFamily="34" charset="0"/>
              <a:cs typeface="Calibri" pitchFamily="34" charset="0"/>
            </a:endParaRPr>
          </a:p>
          <a:p>
            <a:pPr marL="0" indent="0" algn="ctr">
              <a:buNone/>
            </a:pPr>
            <a:r>
              <a:rPr lang="fr-BE" b="1" smtClean="0">
                <a:latin typeface="Calibri" pitchFamily="34" charset="0"/>
                <a:cs typeface="Calibri" pitchFamily="34" charset="0"/>
              </a:rPr>
              <a:t>From</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towards</a:t>
            </a:r>
            <a:r>
              <a:rPr lang="fr-BE" b="1" dirty="0" smtClean="0">
                <a:latin typeface="Calibri" pitchFamily="34" charset="0"/>
                <a:cs typeface="Calibri" pitchFamily="34" charset="0"/>
              </a:rPr>
              <a:t> a Europe of </a:t>
            </a:r>
            <a:r>
              <a:rPr lang="fr-BE" b="1" dirty="0" err="1" smtClean="0">
                <a:latin typeface="Calibri" pitchFamily="34" charset="0"/>
                <a:cs typeface="Calibri" pitchFamily="34" charset="0"/>
              </a:rPr>
              <a:t>solidarity</a:t>
            </a:r>
            <a:endParaRPr lang="fr-BE" b="1" dirty="0">
              <a:latin typeface="Calibri" pitchFamily="34" charset="0"/>
              <a:cs typeface="Calibri" pitchFamily="34" charset="0"/>
            </a:endParaRPr>
          </a:p>
        </p:txBody>
      </p:sp>
    </p:spTree>
    <p:extLst>
      <p:ext uri="{BB962C8B-B14F-4D97-AF65-F5344CB8AC3E}">
        <p14:creationId xmlns:p14="http://schemas.microsoft.com/office/powerpoint/2010/main" val="241417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need</a:t>
            </a:r>
            <a:r>
              <a:rPr lang="fr-BE" b="1" dirty="0" smtClean="0">
                <a:latin typeface="Calibri" pitchFamily="34" charset="0"/>
                <a:cs typeface="Calibri" pitchFamily="34" charset="0"/>
              </a:rPr>
              <a:t> for </a:t>
            </a:r>
            <a:r>
              <a:rPr lang="fr-BE" b="1" dirty="0" err="1" smtClean="0">
                <a:latin typeface="Calibri" pitchFamily="34" charset="0"/>
                <a:cs typeface="Calibri" pitchFamily="34" charset="0"/>
              </a:rPr>
              <a:t>other</a:t>
            </a:r>
            <a:r>
              <a:rPr lang="fr-BE" b="1" dirty="0" smtClean="0">
                <a:latin typeface="Calibri" pitchFamily="34" charset="0"/>
                <a:cs typeface="Calibri" pitchFamily="34" charset="0"/>
              </a:rPr>
              <a:t> </a:t>
            </a:r>
          </a:p>
          <a:p>
            <a:pPr marL="0" indent="0" algn="ctr">
              <a:buNone/>
            </a:pPr>
            <a:r>
              <a:rPr lang="fr-BE" b="1" dirty="0" err="1" smtClean="0">
                <a:latin typeface="Calibri" pitchFamily="34" charset="0"/>
                <a:cs typeface="Calibri" pitchFamily="34" charset="0"/>
              </a:rPr>
              <a:t>democratic</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models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Robert Salais</a:t>
            </a:r>
            <a:endParaRPr lang="fr-BE" sz="3600" b="1" dirty="0">
              <a:solidFill>
                <a:srgbClr val="3DB612"/>
              </a:solidFill>
              <a:latin typeface="Calibri" pitchFamily="34" charset="0"/>
            </a:endParaRP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of Nantes</a:t>
            </a:r>
          </a:p>
          <a:p>
            <a:pPr marL="0" indent="0" algn="ctr">
              <a:buNone/>
            </a:pPr>
            <a:r>
              <a:rPr lang="fr-BE" dirty="0" smtClean="0">
                <a:latin typeface="Calibri" pitchFamily="34" charset="0"/>
                <a:cs typeface="Calibri" pitchFamily="34" charset="0"/>
              </a:rPr>
              <a:t>France</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276164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p:txBody>
          <a:bodyPr/>
          <a:lstStyle/>
          <a:p>
            <a:pPr eaLnBrk="1" hangingPunct="1"/>
            <a:r>
              <a:rPr lang="fr-FR" smtClean="0"/>
              <a:t>Travail, capacités et politique des libertés</a:t>
            </a:r>
          </a:p>
        </p:txBody>
      </p:sp>
      <p:sp>
        <p:nvSpPr>
          <p:cNvPr id="3" name="Sous-titr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fr-FR" dirty="0" smtClean="0"/>
              <a:t>Robert Salais</a:t>
            </a:r>
          </a:p>
          <a:p>
            <a:pPr>
              <a:defRPr/>
            </a:pPr>
            <a:r>
              <a:rPr lang="fr-FR" dirty="0" smtClean="0"/>
              <a:t> Séminaire de travail</a:t>
            </a:r>
          </a:p>
          <a:p>
            <a:pPr>
              <a:defRPr/>
            </a:pPr>
            <a:r>
              <a:rPr lang="fr-FR" i="1" dirty="0" smtClean="0"/>
              <a:t>Dublin, 10 et 11 Mai 2012</a:t>
            </a:r>
            <a:endParaRPr lang="fr-FR" dirty="0" smtClean="0"/>
          </a:p>
          <a:p>
            <a:pPr eaLnBrk="1" fontAlgn="auto" hangingPunct="1">
              <a:spcAft>
                <a:spcPts val="0"/>
              </a:spcAft>
              <a:buFont typeface="Arial" pitchFamily="34" charset="0"/>
              <a:buNone/>
              <a:defRPr/>
            </a:pPr>
            <a:endParaRPr lang="fr-FR" dirty="0" smtClean="0"/>
          </a:p>
        </p:txBody>
      </p:sp>
    </p:spTree>
    <p:extLst>
      <p:ext uri="{BB962C8B-B14F-4D97-AF65-F5344CB8AC3E}">
        <p14:creationId xmlns:p14="http://schemas.microsoft.com/office/powerpoint/2010/main" val="205865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4"/>
          <p:cNvSpPr>
            <a:spLocks noGrp="1"/>
          </p:cNvSpPr>
          <p:nvPr>
            <p:ph type="title"/>
          </p:nvPr>
        </p:nvSpPr>
        <p:spPr/>
        <p:txBody>
          <a:bodyPr/>
          <a:lstStyle/>
          <a:p>
            <a:pPr eaLnBrk="1" hangingPunct="1"/>
            <a:r>
              <a:rPr lang="fr-FR" smtClean="0"/>
              <a:t>Le carré magique de la capacité</a:t>
            </a:r>
          </a:p>
        </p:txBody>
      </p:sp>
      <p:sp>
        <p:nvSpPr>
          <p:cNvPr id="4099" name="Espace réservé du contenu 5"/>
          <p:cNvSpPr>
            <a:spLocks noGrp="1"/>
          </p:cNvSpPr>
          <p:nvPr>
            <p:ph idx="1"/>
          </p:nvPr>
        </p:nvSpPr>
        <p:spPr/>
        <p:txBody>
          <a:bodyPr/>
          <a:lstStyle/>
          <a:p>
            <a:pPr eaLnBrk="1" hangingPunct="1">
              <a:buFont typeface="Arial" charset="0"/>
              <a:buNone/>
            </a:pPr>
            <a:endParaRPr lang="fr-FR" smtClean="0"/>
          </a:p>
        </p:txBody>
      </p:sp>
      <p:cxnSp>
        <p:nvCxnSpPr>
          <p:cNvPr id="8" name="Connecteur droit 7"/>
          <p:cNvCxnSpPr/>
          <p:nvPr/>
        </p:nvCxnSpPr>
        <p:spPr>
          <a:xfrm>
            <a:off x="2571750" y="1785938"/>
            <a:ext cx="4000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6200000" flipH="1">
            <a:off x="4857750" y="3500438"/>
            <a:ext cx="3500437" cy="714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16200000" flipH="1">
            <a:off x="821531" y="3536157"/>
            <a:ext cx="3571875" cy="714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643188" y="5357813"/>
            <a:ext cx="400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57563" y="1928813"/>
            <a:ext cx="2786062"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rgbClr val="FFFFFF"/>
                </a:solidFill>
                <a:ea typeface="ＭＳ Ｐゴシック" pitchFamily="-111" charset="-128"/>
              </a:rPr>
              <a:t>POUVOIR D’AGIR</a:t>
            </a:r>
          </a:p>
        </p:txBody>
      </p:sp>
      <p:sp>
        <p:nvSpPr>
          <p:cNvPr id="10" name="Rectangle 9"/>
          <p:cNvSpPr/>
          <p:nvPr/>
        </p:nvSpPr>
        <p:spPr>
          <a:xfrm rot="16200000">
            <a:off x="5036344" y="3321844"/>
            <a:ext cx="242887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prstClr val="white"/>
                </a:solidFill>
              </a:rPr>
              <a:t>LIBERTE RELLE</a:t>
            </a:r>
          </a:p>
        </p:txBody>
      </p:sp>
      <p:sp>
        <p:nvSpPr>
          <p:cNvPr id="11" name="Rectangle 10"/>
          <p:cNvSpPr/>
          <p:nvPr/>
        </p:nvSpPr>
        <p:spPr>
          <a:xfrm>
            <a:off x="3357563" y="4786313"/>
            <a:ext cx="2786062"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prstClr val="white"/>
                </a:solidFill>
              </a:rPr>
              <a:t>RESPONSABILITE</a:t>
            </a:r>
          </a:p>
        </p:txBody>
      </p:sp>
      <p:sp>
        <p:nvSpPr>
          <p:cNvPr id="14" name="Rectangle 13"/>
          <p:cNvSpPr/>
          <p:nvPr/>
        </p:nvSpPr>
        <p:spPr>
          <a:xfrm rot="5400000">
            <a:off x="1898651" y="3316287"/>
            <a:ext cx="24892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prstClr val="white"/>
                </a:solidFill>
              </a:rPr>
              <a:t>VOICE DEMOCRATIE</a:t>
            </a:r>
          </a:p>
        </p:txBody>
      </p:sp>
    </p:spTree>
    <p:extLst>
      <p:ext uri="{BB962C8B-B14F-4D97-AF65-F5344CB8AC3E}">
        <p14:creationId xmlns:p14="http://schemas.microsoft.com/office/powerpoint/2010/main" val="2666880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fr-FR" smtClean="0"/>
              <a:t>Préliminaires I</a:t>
            </a:r>
          </a:p>
        </p:txBody>
      </p:sp>
      <p:sp>
        <p:nvSpPr>
          <p:cNvPr id="5123" name="Rectangle 3"/>
          <p:cNvSpPr>
            <a:spLocks noGrp="1"/>
          </p:cNvSpPr>
          <p:nvPr>
            <p:ph type="body" idx="1"/>
          </p:nvPr>
        </p:nvSpPr>
        <p:spPr>
          <a:xfrm>
            <a:off x="457200" y="1600200"/>
            <a:ext cx="8229600" cy="4924425"/>
          </a:xfrm>
        </p:spPr>
        <p:txBody>
          <a:bodyPr/>
          <a:lstStyle/>
          <a:p>
            <a:pPr eaLnBrk="1" hangingPunct="1">
              <a:lnSpc>
                <a:spcPct val="80000"/>
              </a:lnSpc>
            </a:pPr>
            <a:r>
              <a:rPr lang="fr-FR" sz="2000" smtClean="0"/>
              <a:t>Amartya Sen: Pour une personne, l’étendue de ses capacités équivaut à l’étendue de la liberté réelle qu’elle a de mener la vie qu’elle a raison de valoriser (</a:t>
            </a:r>
            <a:r>
              <a:rPr lang="en-GB" sz="2000" i="1" smtClean="0"/>
              <a:t>”the life she has reason to value”</a:t>
            </a:r>
            <a:r>
              <a:rPr lang="fr-FR" sz="2000" smtClean="0"/>
              <a:t>)</a:t>
            </a:r>
          </a:p>
          <a:p>
            <a:pPr eaLnBrk="1" hangingPunct="1">
              <a:lnSpc>
                <a:spcPct val="80000"/>
              </a:lnSpc>
            </a:pPr>
            <a:r>
              <a:rPr lang="fr-FR" sz="2000" smtClean="0"/>
              <a:t>Sen met en avant un principe de justice, l’égalité en liberté réelle, laquelle doit être indexée à la situation de chacun, ses aspirations, ses choix et évaluée par l’étendue (et la qualité) des opportunités ou possibilités réellement accessibles ici et maintenant</a:t>
            </a:r>
          </a:p>
          <a:p>
            <a:pPr eaLnBrk="1" hangingPunct="1">
              <a:lnSpc>
                <a:spcPct val="80000"/>
              </a:lnSpc>
            </a:pPr>
            <a:r>
              <a:rPr lang="fr-FR" sz="2000" smtClean="0"/>
              <a:t>L’extension des libertés réelles comme fin et comme moyen du développement économique et social (de la justice à l’efficience)</a:t>
            </a:r>
          </a:p>
          <a:p>
            <a:pPr eaLnBrk="1" hangingPunct="1">
              <a:lnSpc>
                <a:spcPct val="80000"/>
              </a:lnSpc>
            </a:pPr>
            <a:r>
              <a:rPr lang="fr-FR" sz="2000" smtClean="0"/>
              <a:t>Une vie peut être définie par un ensemble de fonctionnements (</a:t>
            </a:r>
            <a:r>
              <a:rPr lang="fr-FR" sz="2000" i="1" smtClean="0"/>
              <a:t>functionings</a:t>
            </a:r>
            <a:r>
              <a:rPr lang="fr-FR" sz="2000" smtClean="0"/>
              <a:t>), i.e. des activités à la poursuite et à la réalisation desquelles une personne accorde de la valeur</a:t>
            </a:r>
          </a:p>
          <a:p>
            <a:pPr eaLnBrk="1" hangingPunct="1">
              <a:lnSpc>
                <a:spcPct val="80000"/>
              </a:lnSpc>
            </a:pPr>
            <a:r>
              <a:rPr lang="fr-FR" sz="2000" smtClean="0"/>
              <a:t>Question: l’activité de travail peut-elle être considérée comme ayant de la valeur pour une personne et être ajoutée à la liste de fonctionnements de valeur, au sein d’une société? Et si oui, comment? </a:t>
            </a:r>
          </a:p>
        </p:txBody>
      </p:sp>
    </p:spTree>
    <p:extLst>
      <p:ext uri="{BB962C8B-B14F-4D97-AF65-F5344CB8AC3E}">
        <p14:creationId xmlns:p14="http://schemas.microsoft.com/office/powerpoint/2010/main" val="336425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274638"/>
            <a:ext cx="8229600" cy="993775"/>
          </a:xfrm>
        </p:spPr>
        <p:txBody>
          <a:bodyPr rtlCol="0">
            <a:normAutofit fontScale="90000"/>
          </a:bodyPr>
          <a:lstStyle/>
          <a:p>
            <a:pPr eaLnBrk="1" fontAlgn="auto" hangingPunct="1">
              <a:spcAft>
                <a:spcPts val="0"/>
              </a:spcAft>
              <a:defRPr/>
            </a:pPr>
            <a:r>
              <a:rPr lang="fr-FR" sz="4000" smtClean="0"/>
              <a:t>Les 4 dimensions de la capacité (forment un tout)</a:t>
            </a:r>
          </a:p>
        </p:txBody>
      </p:sp>
      <p:sp>
        <p:nvSpPr>
          <p:cNvPr id="6147" name="Rectangle 3"/>
          <p:cNvSpPr>
            <a:spLocks noGrp="1"/>
          </p:cNvSpPr>
          <p:nvPr>
            <p:ph type="body" idx="1"/>
          </p:nvPr>
        </p:nvSpPr>
        <p:spPr>
          <a:xfrm>
            <a:off x="457200" y="1412875"/>
            <a:ext cx="8229600" cy="5184775"/>
          </a:xfrm>
        </p:spPr>
        <p:txBody>
          <a:bodyPr/>
          <a:lstStyle/>
          <a:p>
            <a:pPr marL="357188" indent="-357188" eaLnBrk="1" hangingPunct="1">
              <a:lnSpc>
                <a:spcPct val="90000"/>
              </a:lnSpc>
            </a:pPr>
            <a:r>
              <a:rPr lang="fr-FR" sz="1800" b="1" smtClean="0"/>
              <a:t>Capacité de choix: donner toute sa place aux </a:t>
            </a:r>
            <a:r>
              <a:rPr lang="fr-FR" sz="1800" b="1" i="1" smtClean="0"/>
              <a:t>raisons d’agir </a:t>
            </a:r>
            <a:r>
              <a:rPr lang="fr-FR" sz="1800" b="1" smtClean="0"/>
              <a:t>de la personne</a:t>
            </a:r>
          </a:p>
          <a:p>
            <a:pPr marL="822325" lvl="1" eaLnBrk="1" hangingPunct="1">
              <a:lnSpc>
                <a:spcPct val="90000"/>
              </a:lnSpc>
              <a:buFont typeface="Wingdings" pitchFamily="2" charset="2"/>
              <a:buChar char="Ø"/>
            </a:pPr>
            <a:r>
              <a:rPr lang="fr-FR" sz="1600" smtClean="0"/>
              <a:t>Conditions de travail et de vie (avoir et élever des enfants par exemple), environnement professionnel, rémunération, contenu du travail, perspective futures</a:t>
            </a:r>
            <a:r>
              <a:rPr lang="fr-FR" sz="1800" smtClean="0"/>
              <a:t> </a:t>
            </a:r>
          </a:p>
          <a:p>
            <a:pPr marL="357188" indent="-357188" eaLnBrk="1" hangingPunct="1">
              <a:lnSpc>
                <a:spcPct val="90000"/>
              </a:lnSpc>
              <a:buFontTx/>
              <a:buChar char="•"/>
            </a:pPr>
            <a:r>
              <a:rPr lang="fr-FR" sz="1800" b="1" smtClean="0"/>
              <a:t>Capacité de réalisation: un pouvoir d’être et de faire</a:t>
            </a:r>
          </a:p>
          <a:p>
            <a:pPr marL="822325" lvl="1" eaLnBrk="1" hangingPunct="1">
              <a:lnSpc>
                <a:spcPct val="90000"/>
              </a:lnSpc>
              <a:buFont typeface="Wingdings" pitchFamily="2" charset="2"/>
              <a:buChar char="Ø"/>
            </a:pPr>
            <a:r>
              <a:rPr lang="fr-FR" sz="1600" smtClean="0"/>
              <a:t>Réaliser les activités auxquelles on accorde la valeur dans l’étendue et les résultats attendus, dans le travail et dans la vie</a:t>
            </a:r>
          </a:p>
          <a:p>
            <a:pPr marL="822325" lvl="1" eaLnBrk="1" hangingPunct="1">
              <a:lnSpc>
                <a:spcPct val="90000"/>
              </a:lnSpc>
              <a:buFont typeface="Wingdings" pitchFamily="2" charset="2"/>
              <a:buChar char="Ø"/>
            </a:pPr>
            <a:r>
              <a:rPr lang="fr-FR" sz="1600" smtClean="0"/>
              <a:t>Une justification des services et politiques publics</a:t>
            </a:r>
          </a:p>
          <a:p>
            <a:pPr marL="357188" indent="-357188" eaLnBrk="1" hangingPunct="1">
              <a:lnSpc>
                <a:spcPct val="90000"/>
              </a:lnSpc>
              <a:buFontTx/>
              <a:buChar char="•"/>
            </a:pPr>
            <a:r>
              <a:rPr lang="fr-FR" sz="1800" b="1" smtClean="0"/>
              <a:t>Capacité comme potentiel d’accomplissement	</a:t>
            </a:r>
          </a:p>
          <a:p>
            <a:pPr marL="822325" lvl="1" eaLnBrk="1" hangingPunct="1">
              <a:lnSpc>
                <a:spcPct val="90000"/>
              </a:lnSpc>
              <a:buFont typeface="Wingdings" pitchFamily="2" charset="2"/>
              <a:buChar char="Ø"/>
            </a:pPr>
            <a:r>
              <a:rPr lang="fr-FR" sz="1600" smtClean="0"/>
              <a:t>Valeur accordée à pouvoir réaliser des accomplissements et contenus toujours plus riches de sens</a:t>
            </a:r>
          </a:p>
          <a:p>
            <a:pPr marL="822325" lvl="1" eaLnBrk="1" hangingPunct="1">
              <a:lnSpc>
                <a:spcPct val="90000"/>
              </a:lnSpc>
              <a:buFont typeface="Wingdings" pitchFamily="2" charset="2"/>
              <a:buChar char="Ø"/>
            </a:pPr>
            <a:r>
              <a:rPr lang="fr-FR" sz="1600" smtClean="0"/>
              <a:t>Travailler s’inscrit dans une perspective d’accomplissement de soi</a:t>
            </a:r>
          </a:p>
          <a:p>
            <a:pPr marL="822325" lvl="1" eaLnBrk="1" hangingPunct="1">
              <a:lnSpc>
                <a:spcPct val="90000"/>
              </a:lnSpc>
              <a:buFont typeface="Wingdings" pitchFamily="2" charset="2"/>
              <a:buChar char="Ø"/>
            </a:pPr>
            <a:r>
              <a:rPr lang="fr-FR" sz="1600" smtClean="0"/>
              <a:t>Le produit ou le service comme prolongement de l’acte de travail (fondement des droits économiques des travailleurs)</a:t>
            </a:r>
          </a:p>
          <a:p>
            <a:pPr marL="357188" indent="-357188" eaLnBrk="1" hangingPunct="1">
              <a:lnSpc>
                <a:spcPct val="90000"/>
              </a:lnSpc>
              <a:buFontTx/>
              <a:buChar char="•"/>
            </a:pPr>
            <a:r>
              <a:rPr lang="fr-FR" sz="1800" b="1" smtClean="0"/>
              <a:t>Capacité à délibérer et à revendiquer (</a:t>
            </a:r>
            <a:r>
              <a:rPr lang="fr-FR" sz="1800" b="1" i="1" smtClean="0"/>
              <a:t>voice</a:t>
            </a:r>
            <a:r>
              <a:rPr lang="fr-FR" sz="1800" b="1" smtClean="0"/>
              <a:t>)</a:t>
            </a:r>
          </a:p>
          <a:p>
            <a:pPr marL="822325" lvl="1" eaLnBrk="1" hangingPunct="1">
              <a:lnSpc>
                <a:spcPct val="90000"/>
              </a:lnSpc>
              <a:buFont typeface="Wingdings" pitchFamily="2" charset="2"/>
              <a:buChar char="Ø"/>
            </a:pPr>
            <a:r>
              <a:rPr lang="fr-FR" sz="1600" smtClean="0"/>
              <a:t>Une exigence fondamentale de Sen: la démocratie des choix</a:t>
            </a:r>
          </a:p>
          <a:p>
            <a:pPr marL="822325" lvl="1" eaLnBrk="1" hangingPunct="1">
              <a:lnSpc>
                <a:spcPct val="90000"/>
              </a:lnSpc>
              <a:buFont typeface="Wingdings" pitchFamily="2" charset="2"/>
              <a:buChar char="Ø"/>
            </a:pPr>
            <a:r>
              <a:rPr lang="fr-FR" sz="1600" smtClean="0"/>
              <a:t>… qui doit disposer des ressources, des droits et des procédures nécessaires, dans le travail comme hors du travail</a:t>
            </a:r>
          </a:p>
          <a:p>
            <a:pPr marL="822325" lvl="1" eaLnBrk="1" hangingPunct="1">
              <a:lnSpc>
                <a:spcPct val="90000"/>
              </a:lnSpc>
              <a:buFont typeface="Wingdings" pitchFamily="2" charset="2"/>
              <a:buChar char="Ø"/>
            </a:pPr>
            <a:r>
              <a:rPr lang="fr-FR" sz="1600" smtClean="0"/>
              <a:t>Expression individuelle et collective; vers une neutralisation des asymétries de pouvoir</a:t>
            </a:r>
          </a:p>
        </p:txBody>
      </p:sp>
    </p:spTree>
    <p:extLst>
      <p:ext uri="{BB962C8B-B14F-4D97-AF65-F5344CB8AC3E}">
        <p14:creationId xmlns:p14="http://schemas.microsoft.com/office/powerpoint/2010/main" val="1351927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2550</Words>
  <Application>Microsoft Office PowerPoint</Application>
  <PresentationFormat>Diavoorstelling (4:3)</PresentationFormat>
  <Paragraphs>390</Paragraphs>
  <Slides>44</Slides>
  <Notes>13</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44</vt:i4>
      </vt:variant>
    </vt:vector>
  </HeadingPairs>
  <TitlesOfParts>
    <vt:vector size="48" baseType="lpstr">
      <vt:lpstr>Standaardontwerp</vt:lpstr>
      <vt:lpstr>Blank Presentation</vt:lpstr>
      <vt:lpstr>Thème Office</vt:lpstr>
      <vt:lpstr>Document</vt:lpstr>
      <vt:lpstr>PowerPoint-presentatie</vt:lpstr>
      <vt:lpstr>PowerPoint-presentatie</vt:lpstr>
      <vt:lpstr>PowerPoint-presentatie</vt:lpstr>
      <vt:lpstr>PowerPoint-presentatie</vt:lpstr>
      <vt:lpstr>PowerPoint-presentatie</vt:lpstr>
      <vt:lpstr>Travail, capacités et politique des libertés</vt:lpstr>
      <vt:lpstr>Le carré magique de la capacité</vt:lpstr>
      <vt:lpstr>Préliminaires I</vt:lpstr>
      <vt:lpstr>Les 4 dimensions de la capacité (forment un tout)</vt:lpstr>
      <vt:lpstr>Préliminaires II</vt:lpstr>
      <vt:lpstr>Ensuite…</vt:lpstr>
      <vt:lpstr>Publications sur l’approche par les capacités (une entrée)</vt:lpstr>
      <vt:lpstr>PowerPoint-presentatie</vt:lpstr>
      <vt:lpstr>Diagram 1. How to conceive policies? Two conceptions of the relationship between public policy and evaluation  Improving the power of conversion of means into achievement of valuable outcomes</vt:lpstr>
      <vt:lpstr>Diagram 2. Two conceptions for implementing public policy   Favouring a situated process of learning through open deliberative procedures</vt:lpstr>
      <vt:lpstr>La base informationnelle de jugement en justice (BIJJ) selon Sen, 1990 (le territoire de la justice ou le tableau de la situation)</vt:lpstr>
      <vt:lpstr>La base informationnelle de jugement en justice et démocratie délibérative</vt:lpstr>
      <vt:lpstr>Démocratie délibérative et approche par les capacités: un agenda</vt:lpstr>
      <vt:lpstr>Methodological requirements to operationalise the capability approach</vt:lpstr>
      <vt:lpstr>PowerPoint-presentatie</vt:lpstr>
      <vt:lpstr>PowerPoint-presentatie</vt:lpstr>
      <vt:lpstr>PowerPoint-presentatie</vt:lpstr>
      <vt:lpstr>                 Autre illustration: Le socle universel de protection sociale selon l’ONU et le BIT </vt:lpstr>
      <vt:lpstr>PowerPoint-presentatie</vt:lpstr>
      <vt:lpstr>Poverty and social welfare: blind spots in the European policy?</vt:lpstr>
      <vt:lpstr>EU: Basic poverty facts</vt:lpstr>
      <vt:lpstr>…Dimensions of Poverty</vt:lpstr>
      <vt:lpstr>Issues related to the current crisis</vt:lpstr>
      <vt:lpstr>Origins of the crisis: </vt:lpstr>
      <vt:lpstr>EU Commission policies: </vt:lpstr>
      <vt:lpstr>Policy coordination or surveillance?</vt:lpstr>
      <vt:lpstr>…Labour market objectives…</vt:lpstr>
      <vt:lpstr>….Crisis as a defining moment</vt:lpstr>
      <vt:lpstr>….Employment impact …</vt:lpstr>
      <vt:lpstr>…social impact &amp; inequality…</vt:lpstr>
      <vt:lpstr>….what is to be done?</vt:lpstr>
      <vt:lpstr>….Social Policy</vt:lpstr>
      <vt:lpstr>….Social policies cont….</vt:lpstr>
      <vt:lpstr>Universalism or Targeting?</vt:lpstr>
      <vt:lpstr>…No to a populist/nationalistic slogans!</vt:lpstr>
      <vt:lpstr>PowerPoint-presentatie</vt:lpstr>
      <vt:lpstr>PowerPoint-presentatie</vt:lpstr>
      <vt:lpstr>PowerPoint-presentatie</vt:lpstr>
      <vt:lpstr>PowerPoint-presentatie</vt:lpstr>
    </vt:vector>
  </TitlesOfParts>
  <Company>ACW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Michel Debruyne</dc:creator>
  <cp:lastModifiedBy>Michel</cp:lastModifiedBy>
  <cp:revision>14</cp:revision>
  <dcterms:created xsi:type="dcterms:W3CDTF">2011-04-21T14:19:05Z</dcterms:created>
  <dcterms:modified xsi:type="dcterms:W3CDTF">2012-05-10T12:59:03Z</dcterms:modified>
</cp:coreProperties>
</file>