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9" r:id="rId5"/>
  </p:sldMasterIdLst>
  <p:notesMasterIdLst>
    <p:notesMasterId r:id="rId79"/>
  </p:notesMasterIdLst>
  <p:sldIdLst>
    <p:sldId id="286" r:id="rId6"/>
    <p:sldId id="287" r:id="rId7"/>
    <p:sldId id="288" r:id="rId8"/>
    <p:sldId id="289" r:id="rId9"/>
    <p:sldId id="283" r:id="rId10"/>
    <p:sldId id="281"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290"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282"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13" r:id="rId69"/>
    <p:sldId id="306" r:id="rId70"/>
    <p:sldId id="307" r:id="rId71"/>
    <p:sldId id="308" r:id="rId72"/>
    <p:sldId id="309" r:id="rId73"/>
    <p:sldId id="310" r:id="rId74"/>
    <p:sldId id="311" r:id="rId75"/>
    <p:sldId id="312" r:id="rId76"/>
    <p:sldId id="284" r:id="rId77"/>
    <p:sldId id="285" r:id="rId7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oleObject" Target="Liv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v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09876543209883E-2"/>
          <c:y val="3.3645878236300223E-3"/>
          <c:w val="0.93888888888888933"/>
          <c:h val="0.83309419655876404"/>
        </c:manualLayout>
      </c:layout>
      <c:barChart>
        <c:barDir val="col"/>
        <c:grouping val="stacked"/>
        <c:varyColors val="0"/>
        <c:ser>
          <c:idx val="0"/>
          <c:order val="0"/>
          <c:invertIfNegative val="0"/>
          <c:cat>
            <c:strRef>
              <c:f>Folha1!$F$13:$F$17</c:f>
              <c:strCache>
                <c:ptCount val="5"/>
                <c:pt idx="0">
                  <c:v>males</c:v>
                </c:pt>
                <c:pt idx="1">
                  <c:v>females</c:v>
                </c:pt>
                <c:pt idx="2">
                  <c:v>0-17 years</c:v>
                </c:pt>
                <c:pt idx="3">
                  <c:v>18-64 years</c:v>
                </c:pt>
                <c:pt idx="4">
                  <c:v>65 and over</c:v>
                </c:pt>
              </c:strCache>
            </c:strRef>
          </c:cat>
          <c:val>
            <c:numRef>
              <c:f>Folha1!$G$13:$G$17</c:f>
              <c:numCache>
                <c:formatCode>General</c:formatCode>
                <c:ptCount val="5"/>
                <c:pt idx="0">
                  <c:v>17.3</c:v>
                </c:pt>
                <c:pt idx="1">
                  <c:v>18.399999999999999</c:v>
                </c:pt>
                <c:pt idx="2">
                  <c:v>22.4</c:v>
                </c:pt>
                <c:pt idx="3">
                  <c:v>15.7</c:v>
                </c:pt>
                <c:pt idx="4">
                  <c:v>21</c:v>
                </c:pt>
              </c:numCache>
            </c:numRef>
          </c:val>
        </c:ser>
        <c:dLbls>
          <c:showLegendKey val="0"/>
          <c:showVal val="1"/>
          <c:showCatName val="0"/>
          <c:showSerName val="0"/>
          <c:showPercent val="0"/>
          <c:showBubbleSize val="0"/>
        </c:dLbls>
        <c:gapWidth val="95"/>
        <c:overlap val="100"/>
        <c:axId val="72462720"/>
        <c:axId val="72464256"/>
      </c:barChart>
      <c:catAx>
        <c:axId val="72462720"/>
        <c:scaling>
          <c:orientation val="minMax"/>
        </c:scaling>
        <c:delete val="0"/>
        <c:axPos val="b"/>
        <c:majorTickMark val="none"/>
        <c:minorTickMark val="none"/>
        <c:tickLblPos val="nextTo"/>
        <c:crossAx val="72464256"/>
        <c:crosses val="autoZero"/>
        <c:auto val="1"/>
        <c:lblAlgn val="ctr"/>
        <c:lblOffset val="100"/>
        <c:noMultiLvlLbl val="0"/>
      </c:catAx>
      <c:valAx>
        <c:axId val="72464256"/>
        <c:scaling>
          <c:orientation val="minMax"/>
        </c:scaling>
        <c:delete val="1"/>
        <c:axPos val="l"/>
        <c:numFmt formatCode="General" sourceLinked="1"/>
        <c:majorTickMark val="out"/>
        <c:minorTickMark val="none"/>
        <c:tickLblPos val="none"/>
        <c:crossAx val="72462720"/>
        <c:crosses val="autoZero"/>
        <c:crossBetween val="between"/>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Folha1!$H$7</c:f>
              <c:strCache>
                <c:ptCount val="1"/>
                <c:pt idx="0">
                  <c:v>2009</c:v>
                </c:pt>
              </c:strCache>
            </c:strRef>
          </c:tx>
          <c:invertIfNegative val="0"/>
          <c:cat>
            <c:strRef>
              <c:f>Folha1!$F$8:$G$11</c:f>
              <c:strCache>
                <c:ptCount val="4"/>
                <c:pt idx="0">
                  <c:v>at risk of poverty rate after social transfers</c:v>
                </c:pt>
                <c:pt idx="1">
                  <c:v>intensity of poverty risk</c:v>
                </c:pt>
                <c:pt idx="2">
                  <c:v>severe material deprivation rate</c:v>
                </c:pt>
                <c:pt idx="3">
                  <c:v>very low work intensity</c:v>
                </c:pt>
              </c:strCache>
            </c:strRef>
          </c:cat>
          <c:val>
            <c:numRef>
              <c:f>Folha1!$H$8:$H$11</c:f>
              <c:numCache>
                <c:formatCode>General</c:formatCode>
                <c:ptCount val="4"/>
                <c:pt idx="0">
                  <c:v>17.899999999999999</c:v>
                </c:pt>
                <c:pt idx="1">
                  <c:v>24.9</c:v>
                </c:pt>
                <c:pt idx="2">
                  <c:v>9.1</c:v>
                </c:pt>
                <c:pt idx="3">
                  <c:v>6.9</c:v>
                </c:pt>
              </c:numCache>
            </c:numRef>
          </c:val>
        </c:ser>
        <c:ser>
          <c:idx val="1"/>
          <c:order val="1"/>
          <c:tx>
            <c:strRef>
              <c:f>Folha1!$I$7</c:f>
              <c:strCache>
                <c:ptCount val="1"/>
                <c:pt idx="0">
                  <c:v>2010</c:v>
                </c:pt>
              </c:strCache>
            </c:strRef>
          </c:tx>
          <c:invertIfNegative val="0"/>
          <c:cat>
            <c:strRef>
              <c:f>Folha1!$F$8:$G$11</c:f>
              <c:strCache>
                <c:ptCount val="4"/>
                <c:pt idx="0">
                  <c:v>at risk of poverty rate after social transfers</c:v>
                </c:pt>
                <c:pt idx="1">
                  <c:v>intensity of poverty risk</c:v>
                </c:pt>
                <c:pt idx="2">
                  <c:v>severe material deprivation rate</c:v>
                </c:pt>
                <c:pt idx="3">
                  <c:v>very low work intensity</c:v>
                </c:pt>
              </c:strCache>
            </c:strRef>
          </c:cat>
          <c:val>
            <c:numRef>
              <c:f>Folha1!$I$8:$I$11</c:f>
              <c:numCache>
                <c:formatCode>General</c:formatCode>
                <c:ptCount val="4"/>
                <c:pt idx="0">
                  <c:v>17.899999999999999</c:v>
                </c:pt>
                <c:pt idx="1">
                  <c:v>25.3</c:v>
                </c:pt>
                <c:pt idx="2">
                  <c:v>9</c:v>
                </c:pt>
                <c:pt idx="3">
                  <c:v>8.6</c:v>
                </c:pt>
              </c:numCache>
            </c:numRef>
          </c:val>
        </c:ser>
        <c:dLbls>
          <c:showLegendKey val="0"/>
          <c:showVal val="0"/>
          <c:showCatName val="0"/>
          <c:showSerName val="0"/>
          <c:showPercent val="0"/>
          <c:showBubbleSize val="0"/>
        </c:dLbls>
        <c:gapWidth val="150"/>
        <c:axId val="72785920"/>
        <c:axId val="72787456"/>
      </c:barChart>
      <c:catAx>
        <c:axId val="72785920"/>
        <c:scaling>
          <c:orientation val="minMax"/>
        </c:scaling>
        <c:delete val="0"/>
        <c:axPos val="b"/>
        <c:majorTickMark val="out"/>
        <c:minorTickMark val="none"/>
        <c:tickLblPos val="nextTo"/>
        <c:crossAx val="72787456"/>
        <c:crosses val="autoZero"/>
        <c:auto val="1"/>
        <c:lblAlgn val="ctr"/>
        <c:lblOffset val="100"/>
        <c:noMultiLvlLbl val="0"/>
      </c:catAx>
      <c:valAx>
        <c:axId val="72787456"/>
        <c:scaling>
          <c:orientation val="minMax"/>
        </c:scaling>
        <c:delete val="1"/>
        <c:axPos val="l"/>
        <c:numFmt formatCode="General" sourceLinked="1"/>
        <c:majorTickMark val="out"/>
        <c:minorTickMark val="none"/>
        <c:tickLblPos val="none"/>
        <c:crossAx val="7278592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397D29-54B1-4A71-BFFD-56E3F910AFD2}" type="datetimeFigureOut">
              <a:rPr lang="nl-BE"/>
              <a:pPr>
                <a:defRPr/>
              </a:pPr>
              <a:t>10/05/2012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1DCE178-76FA-4A9C-8C26-A94D4AC1CFAC}" type="slidenum">
              <a:rPr lang="nl-BE"/>
              <a:pPr>
                <a:defRPr/>
              </a:pPr>
              <a:t>‹nr.›</a:t>
            </a:fld>
            <a:endParaRPr lang="nl-BE"/>
          </a:p>
        </p:txBody>
      </p:sp>
    </p:spTree>
    <p:extLst>
      <p:ext uri="{BB962C8B-B14F-4D97-AF65-F5344CB8AC3E}">
        <p14:creationId xmlns:p14="http://schemas.microsoft.com/office/powerpoint/2010/main" val="1182684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0A583F51-4FEA-41D8-B36E-68CC3D4208D1}" type="slidenum">
              <a:rPr lang="en-US">
                <a:solidFill>
                  <a:prstClr val="white"/>
                </a:solidFill>
              </a:rPr>
              <a:pPr/>
              <a:t>32</a:t>
            </a:fld>
            <a:endParaRPr lang="en-US">
              <a:solidFill>
                <a:prstClr val="white"/>
              </a:solidFill>
            </a:endParaRPr>
          </a:p>
        </p:txBody>
      </p:sp>
      <p:sp>
        <p:nvSpPr>
          <p:cNvPr id="20481"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3F5440C9-7E16-41D3-B258-4BB54783B0E2}" type="slidenum">
              <a:rPr lang="en-US" sz="1200" smtClean="0">
                <a:solidFill>
                  <a:srgbClr val="000000"/>
                </a:solidFill>
                <a:latin typeface="Times New Roman" pitchFamily="16" charset="0"/>
                <a:cs typeface="+mn-cs"/>
              </a:rPr>
              <a:pPr algn="r" defTabSz="449263">
                <a:buSzPct val="100000"/>
              </a:pPr>
              <a:t>32</a:t>
            </a:fld>
            <a:endParaRPr lang="en-US" sz="1200" smtClean="0">
              <a:solidFill>
                <a:srgbClr val="000000"/>
              </a:solidFill>
              <a:latin typeface="Times New Roman" pitchFamily="16" charset="0"/>
              <a:cs typeface="+mn-cs"/>
            </a:endParaRPr>
          </a:p>
        </p:txBody>
      </p:sp>
      <p:sp>
        <p:nvSpPr>
          <p:cNvPr id="20482"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AF4FEE3A-2F5E-47E6-9255-FED93043F2DF}" type="slidenum">
              <a:rPr lang="en-US" sz="1200" smtClean="0">
                <a:solidFill>
                  <a:srgbClr val="000000"/>
                </a:solidFill>
                <a:latin typeface="Times New Roman" pitchFamily="16" charset="0"/>
                <a:cs typeface="+mn-cs"/>
              </a:rPr>
              <a:pPr algn="r" defTabSz="449263">
                <a:buSzPct val="100000"/>
              </a:pPr>
              <a:t>32</a:t>
            </a:fld>
            <a:endParaRPr lang="en-US" sz="1200" smtClean="0">
              <a:solidFill>
                <a:srgbClr val="000000"/>
              </a:solidFill>
              <a:latin typeface="Times New Roman" pitchFamily="16" charset="0"/>
              <a:cs typeface="+mn-cs"/>
            </a:endParaRPr>
          </a:p>
        </p:txBody>
      </p:sp>
      <p:sp>
        <p:nvSpPr>
          <p:cNvPr id="20483"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4"/>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857EA4B-B4E4-4863-A6F5-296178FEF6E7}" type="slidenum">
              <a:rPr lang="en-US">
                <a:solidFill>
                  <a:prstClr val="white"/>
                </a:solidFill>
              </a:rPr>
              <a:pPr/>
              <a:t>41</a:t>
            </a:fld>
            <a:endParaRPr lang="en-US">
              <a:solidFill>
                <a:prstClr val="white"/>
              </a:solidFill>
            </a:endParaRPr>
          </a:p>
        </p:txBody>
      </p:sp>
      <p:sp>
        <p:nvSpPr>
          <p:cNvPr id="2969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066070DB-BF0D-45D5-BAD5-CE270712DF7A}" type="slidenum">
              <a:rPr lang="en-US" sz="1200" smtClean="0">
                <a:solidFill>
                  <a:srgbClr val="000000"/>
                </a:solidFill>
                <a:latin typeface="Times New Roman" pitchFamily="16" charset="0"/>
                <a:cs typeface="+mn-cs"/>
              </a:rPr>
              <a:pPr algn="r" defTabSz="449263">
                <a:buSzPct val="100000"/>
              </a:pPr>
              <a:t>41</a:t>
            </a:fld>
            <a:endParaRPr lang="en-US" sz="1200" smtClean="0">
              <a:solidFill>
                <a:srgbClr val="000000"/>
              </a:solidFill>
              <a:latin typeface="Times New Roman" pitchFamily="16" charset="0"/>
              <a:cs typeface="+mn-cs"/>
            </a:endParaRPr>
          </a:p>
        </p:txBody>
      </p:sp>
      <p:sp>
        <p:nvSpPr>
          <p:cNvPr id="29698"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B85E1093-53A1-444A-B087-77FC0AD7B14D}" type="slidenum">
              <a:rPr lang="en-US" sz="1200" smtClean="0">
                <a:solidFill>
                  <a:srgbClr val="000000"/>
                </a:solidFill>
                <a:latin typeface="Times New Roman" pitchFamily="16" charset="0"/>
                <a:cs typeface="+mn-cs"/>
              </a:rPr>
              <a:pPr algn="r" defTabSz="449263">
                <a:buSzPct val="100000"/>
              </a:pPr>
              <a:t>41</a:t>
            </a:fld>
            <a:endParaRPr lang="en-US" sz="1200" smtClean="0">
              <a:solidFill>
                <a:srgbClr val="000000"/>
              </a:solidFill>
              <a:latin typeface="Times New Roman" pitchFamily="16" charset="0"/>
              <a:cs typeface="+mn-cs"/>
            </a:endParaRPr>
          </a:p>
        </p:txBody>
      </p:sp>
      <p:sp>
        <p:nvSpPr>
          <p:cNvPr id="2969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61B0D612-1EA5-4C80-9D42-8390C4663050}" type="slidenum">
              <a:rPr lang="en-US" sz="1200" smtClean="0">
                <a:solidFill>
                  <a:srgbClr val="000000"/>
                </a:solidFill>
                <a:cs typeface="+mn-cs"/>
              </a:rPr>
              <a:pPr algn="r" defTabSz="449263">
                <a:buSzPct val="100000"/>
              </a:pPr>
              <a:t>41</a:t>
            </a:fld>
            <a:endParaRPr lang="en-US" sz="1200" smtClean="0">
              <a:solidFill>
                <a:srgbClr val="000000"/>
              </a:solidFill>
              <a:cs typeface="+mn-cs"/>
            </a:endParaRPr>
          </a:p>
        </p:txBody>
      </p:sp>
      <p:sp>
        <p:nvSpPr>
          <p:cNvPr id="29700"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pPr>
            <a:endParaRPr lang="en-GB">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0975BEA-0D2D-4D5E-BF9D-6268AC7D70EF}" type="slidenum">
              <a:rPr lang="en-US">
                <a:solidFill>
                  <a:prstClr val="white"/>
                </a:solidFill>
              </a:rPr>
              <a:pPr/>
              <a:t>42</a:t>
            </a:fld>
            <a:endParaRPr lang="en-US">
              <a:solidFill>
                <a:prstClr val="white"/>
              </a:solidFill>
            </a:endParaRPr>
          </a:p>
        </p:txBody>
      </p:sp>
      <p:sp>
        <p:nvSpPr>
          <p:cNvPr id="30721"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35FB0192-B308-4667-A1C1-21F2D280CD02}" type="slidenum">
              <a:rPr lang="en-US" sz="1200" smtClean="0">
                <a:solidFill>
                  <a:srgbClr val="000000"/>
                </a:solidFill>
                <a:latin typeface="Times New Roman" pitchFamily="16" charset="0"/>
                <a:cs typeface="+mn-cs"/>
              </a:rPr>
              <a:pPr algn="r" defTabSz="449263">
                <a:buSzPct val="100000"/>
              </a:pPr>
              <a:t>42</a:t>
            </a:fld>
            <a:endParaRPr lang="en-US" sz="1200" smtClean="0">
              <a:solidFill>
                <a:srgbClr val="000000"/>
              </a:solidFill>
              <a:latin typeface="Times New Roman" pitchFamily="16" charset="0"/>
              <a:cs typeface="+mn-cs"/>
            </a:endParaRPr>
          </a:p>
        </p:txBody>
      </p:sp>
      <p:sp>
        <p:nvSpPr>
          <p:cNvPr id="30722"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8DEBB5C1-BA31-41EC-A421-589AD0886A80}" type="slidenum">
              <a:rPr lang="en-US" sz="1200" smtClean="0">
                <a:solidFill>
                  <a:srgbClr val="000000"/>
                </a:solidFill>
                <a:latin typeface="Times New Roman" pitchFamily="16" charset="0"/>
                <a:cs typeface="+mn-cs"/>
              </a:rPr>
              <a:pPr algn="r" defTabSz="449263">
                <a:buSzPct val="100000"/>
              </a:pPr>
              <a:t>42</a:t>
            </a:fld>
            <a:endParaRPr lang="en-US" sz="1200" smtClean="0">
              <a:solidFill>
                <a:srgbClr val="000000"/>
              </a:solidFill>
              <a:latin typeface="Times New Roman" pitchFamily="16" charset="0"/>
              <a:cs typeface="+mn-cs"/>
            </a:endParaRPr>
          </a:p>
        </p:txBody>
      </p:sp>
      <p:sp>
        <p:nvSpPr>
          <p:cNvPr id="3072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6D070534-0A3C-4FBE-9BC0-3ABCA2D82806}" type="slidenum">
              <a:rPr lang="en-US" sz="1200" smtClean="0">
                <a:solidFill>
                  <a:srgbClr val="000000"/>
                </a:solidFill>
                <a:cs typeface="+mn-cs"/>
              </a:rPr>
              <a:pPr algn="r" defTabSz="449263">
                <a:buSzPct val="100000"/>
              </a:pPr>
              <a:t>42</a:t>
            </a:fld>
            <a:endParaRPr lang="en-US" sz="1200" smtClean="0">
              <a:solidFill>
                <a:srgbClr val="000000"/>
              </a:solidFill>
              <a:cs typeface="+mn-cs"/>
            </a:endParaRPr>
          </a:p>
        </p:txBody>
      </p:sp>
      <p:sp>
        <p:nvSpPr>
          <p:cNvPr id="30724"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pPr>
            <a:endParaRPr lang="en-GB">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98A607-A8BD-489C-96F8-73624D8F0BF3}" type="slidenum">
              <a:rPr lang="en-US">
                <a:solidFill>
                  <a:prstClr val="white"/>
                </a:solidFill>
              </a:rPr>
              <a:pPr/>
              <a:t>43</a:t>
            </a:fld>
            <a:endParaRPr lang="en-US">
              <a:solidFill>
                <a:prstClr val="white"/>
              </a:solidFill>
            </a:endParaRPr>
          </a:p>
        </p:txBody>
      </p:sp>
      <p:sp>
        <p:nvSpPr>
          <p:cNvPr id="31745"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F28979DF-4215-4E5C-8568-909CDDD07DFB}" type="slidenum">
              <a:rPr lang="en-US" sz="1200" smtClean="0">
                <a:solidFill>
                  <a:srgbClr val="000000"/>
                </a:solidFill>
                <a:latin typeface="Times New Roman" pitchFamily="16" charset="0"/>
                <a:cs typeface="+mn-cs"/>
              </a:rPr>
              <a:pPr algn="r" defTabSz="449263">
                <a:buSzPct val="100000"/>
              </a:pPr>
              <a:t>43</a:t>
            </a:fld>
            <a:endParaRPr lang="en-US" sz="1200" smtClean="0">
              <a:solidFill>
                <a:srgbClr val="000000"/>
              </a:solidFill>
              <a:latin typeface="Times New Roman" pitchFamily="16" charset="0"/>
              <a:cs typeface="+mn-cs"/>
            </a:endParaRPr>
          </a:p>
        </p:txBody>
      </p:sp>
      <p:sp>
        <p:nvSpPr>
          <p:cNvPr id="31746"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954C14DA-A5F5-42F3-9472-8EF7BBA0E419}" type="slidenum">
              <a:rPr lang="en-US" sz="1200" smtClean="0">
                <a:solidFill>
                  <a:srgbClr val="000000"/>
                </a:solidFill>
                <a:latin typeface="Times New Roman" pitchFamily="16" charset="0"/>
                <a:cs typeface="+mn-cs"/>
              </a:rPr>
              <a:pPr algn="r" defTabSz="449263">
                <a:buSzPct val="100000"/>
              </a:pPr>
              <a:t>43</a:t>
            </a:fld>
            <a:endParaRPr lang="en-US" sz="1200" smtClean="0">
              <a:solidFill>
                <a:srgbClr val="000000"/>
              </a:solidFill>
              <a:latin typeface="Times New Roman" pitchFamily="16" charset="0"/>
              <a:cs typeface="+mn-cs"/>
            </a:endParaRPr>
          </a:p>
        </p:txBody>
      </p:sp>
      <p:sp>
        <p:nvSpPr>
          <p:cNvPr id="3174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FF393407-A9D4-4987-9F9A-E5EBB014BCEA}" type="slidenum">
              <a:rPr lang="en-US" sz="1200" smtClean="0">
                <a:solidFill>
                  <a:srgbClr val="000000"/>
                </a:solidFill>
                <a:cs typeface="+mn-cs"/>
              </a:rPr>
              <a:pPr algn="r" defTabSz="449263">
                <a:buSzPct val="100000"/>
              </a:pPr>
              <a:t>43</a:t>
            </a:fld>
            <a:endParaRPr lang="en-US" sz="1200" smtClean="0">
              <a:solidFill>
                <a:srgbClr val="000000"/>
              </a:solidFill>
              <a:cs typeface="+mn-cs"/>
            </a:endParaRPr>
          </a:p>
        </p:txBody>
      </p:sp>
      <p:sp>
        <p:nvSpPr>
          <p:cNvPr id="31748"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endParaRPr lang="en-GB">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769A3B6-970D-4D33-99B7-FCF81DAB270A}" type="slidenum">
              <a:rPr lang="en-US">
                <a:solidFill>
                  <a:prstClr val="white"/>
                </a:solidFill>
              </a:rPr>
              <a:pPr/>
              <a:t>44</a:t>
            </a:fld>
            <a:endParaRPr lang="en-US">
              <a:solidFill>
                <a:prstClr val="white"/>
              </a:solidFill>
            </a:endParaRPr>
          </a:p>
        </p:txBody>
      </p:sp>
      <p:sp>
        <p:nvSpPr>
          <p:cNvPr id="32769"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EE9243F5-D8D9-4908-A379-8D829F1880B3}" type="slidenum">
              <a:rPr lang="en-US" sz="1200" smtClean="0">
                <a:solidFill>
                  <a:srgbClr val="000000"/>
                </a:solidFill>
                <a:latin typeface="Times New Roman" pitchFamily="16" charset="0"/>
                <a:cs typeface="+mn-cs"/>
              </a:rPr>
              <a:pPr algn="r" defTabSz="449263">
                <a:buSzPct val="100000"/>
              </a:pPr>
              <a:t>44</a:t>
            </a:fld>
            <a:endParaRPr lang="en-US" sz="1200" smtClean="0">
              <a:solidFill>
                <a:srgbClr val="000000"/>
              </a:solidFill>
              <a:latin typeface="Times New Roman" pitchFamily="16" charset="0"/>
              <a:cs typeface="+mn-cs"/>
            </a:endParaRPr>
          </a:p>
        </p:txBody>
      </p:sp>
      <p:sp>
        <p:nvSpPr>
          <p:cNvPr id="32770"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F7417B66-F393-43F3-B7E7-B4156EDF76C4}" type="slidenum">
              <a:rPr lang="en-US" sz="1200" smtClean="0">
                <a:solidFill>
                  <a:srgbClr val="000000"/>
                </a:solidFill>
                <a:latin typeface="Times New Roman" pitchFamily="16" charset="0"/>
                <a:cs typeface="+mn-cs"/>
              </a:rPr>
              <a:pPr algn="r" defTabSz="449263">
                <a:buSzPct val="100000"/>
              </a:pPr>
              <a:t>44</a:t>
            </a:fld>
            <a:endParaRPr lang="en-US" sz="1200" smtClean="0">
              <a:solidFill>
                <a:srgbClr val="000000"/>
              </a:solidFill>
              <a:latin typeface="Times New Roman" pitchFamily="16" charset="0"/>
              <a:cs typeface="+mn-cs"/>
            </a:endParaRPr>
          </a:p>
        </p:txBody>
      </p:sp>
      <p:sp>
        <p:nvSpPr>
          <p:cNvPr id="3277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A44BD489-F298-4C3C-B02C-827437656FA1}" type="slidenum">
              <a:rPr lang="en-US" sz="1200" smtClean="0">
                <a:solidFill>
                  <a:srgbClr val="000000"/>
                </a:solidFill>
                <a:cs typeface="+mn-cs"/>
              </a:rPr>
              <a:pPr algn="r" defTabSz="449263">
                <a:buSzPct val="100000"/>
              </a:pPr>
              <a:t>44</a:t>
            </a:fld>
            <a:endParaRPr lang="en-US" sz="1200" smtClean="0">
              <a:solidFill>
                <a:srgbClr val="000000"/>
              </a:solidFill>
              <a:cs typeface="+mn-cs"/>
            </a:endParaRPr>
          </a:p>
        </p:txBody>
      </p:sp>
      <p:sp>
        <p:nvSpPr>
          <p:cNvPr id="32772"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endParaRPr lang="en-GB">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2F6924C-7DA2-41F5-A25D-FC3A5074E393}" type="slidenum">
              <a:rPr lang="en-US">
                <a:solidFill>
                  <a:prstClr val="white"/>
                </a:solidFill>
              </a:rPr>
              <a:pPr/>
              <a:t>45</a:t>
            </a:fld>
            <a:endParaRPr lang="en-US">
              <a:solidFill>
                <a:prstClr val="white"/>
              </a:solidFill>
            </a:endParaRPr>
          </a:p>
        </p:txBody>
      </p:sp>
      <p:sp>
        <p:nvSpPr>
          <p:cNvPr id="33793"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B9DB912A-91E7-4E3C-B2FC-C867C0CE0150}" type="slidenum">
              <a:rPr lang="en-US" sz="1200" smtClean="0">
                <a:solidFill>
                  <a:srgbClr val="000000"/>
                </a:solidFill>
                <a:latin typeface="Times New Roman" pitchFamily="16" charset="0"/>
                <a:cs typeface="+mn-cs"/>
              </a:rPr>
              <a:pPr algn="r" defTabSz="449263">
                <a:buSzPct val="100000"/>
              </a:pPr>
              <a:t>45</a:t>
            </a:fld>
            <a:endParaRPr lang="en-US" sz="1200" smtClean="0">
              <a:solidFill>
                <a:srgbClr val="000000"/>
              </a:solidFill>
              <a:latin typeface="Times New Roman" pitchFamily="16" charset="0"/>
              <a:cs typeface="+mn-cs"/>
            </a:endParaRPr>
          </a:p>
        </p:txBody>
      </p:sp>
      <p:sp>
        <p:nvSpPr>
          <p:cNvPr id="33794"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88E6AA55-94A1-4C49-9D22-F77FBBB067E8}" type="slidenum">
              <a:rPr lang="en-US" sz="1200" smtClean="0">
                <a:solidFill>
                  <a:srgbClr val="000000"/>
                </a:solidFill>
                <a:latin typeface="Times New Roman" pitchFamily="16" charset="0"/>
                <a:cs typeface="+mn-cs"/>
              </a:rPr>
              <a:pPr algn="r" defTabSz="449263">
                <a:buSzPct val="100000"/>
              </a:pPr>
              <a:t>45</a:t>
            </a:fld>
            <a:endParaRPr lang="en-US" sz="1200" smtClean="0">
              <a:solidFill>
                <a:srgbClr val="000000"/>
              </a:solidFill>
              <a:latin typeface="Times New Roman" pitchFamily="16" charset="0"/>
              <a:cs typeface="+mn-cs"/>
            </a:endParaRPr>
          </a:p>
        </p:txBody>
      </p:sp>
      <p:sp>
        <p:nvSpPr>
          <p:cNvPr id="3379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D00AC5F9-9172-498B-AE70-D3FEBC423744}" type="slidenum">
              <a:rPr lang="en-US" sz="1200" smtClean="0">
                <a:solidFill>
                  <a:srgbClr val="000000"/>
                </a:solidFill>
                <a:cs typeface="+mn-cs"/>
              </a:rPr>
              <a:pPr algn="r" defTabSz="449263">
                <a:buSzPct val="100000"/>
              </a:pPr>
              <a:t>45</a:t>
            </a:fld>
            <a:endParaRPr lang="en-US" sz="1200" smtClean="0">
              <a:solidFill>
                <a:srgbClr val="000000"/>
              </a:solidFill>
              <a:cs typeface="+mn-cs"/>
            </a:endParaRPr>
          </a:p>
        </p:txBody>
      </p:sp>
      <p:sp>
        <p:nvSpPr>
          <p:cNvPr id="33796"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pPr>
            <a:endParaRPr lang="en-GB">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6A01A87-D4FC-4E3F-A84C-C8F378201796}" type="slidenum">
              <a:rPr lang="en-US">
                <a:solidFill>
                  <a:prstClr val="white"/>
                </a:solidFill>
              </a:rPr>
              <a:pPr/>
              <a:t>46</a:t>
            </a:fld>
            <a:endParaRPr lang="en-US">
              <a:solidFill>
                <a:prstClr val="white"/>
              </a:solidFill>
            </a:endParaRPr>
          </a:p>
        </p:txBody>
      </p:sp>
      <p:sp>
        <p:nvSpPr>
          <p:cNvPr id="3481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4406CF6D-6CA2-40D9-A1F2-3F597158B98F}" type="slidenum">
              <a:rPr lang="en-US" sz="1200" smtClean="0">
                <a:solidFill>
                  <a:srgbClr val="000000"/>
                </a:solidFill>
                <a:latin typeface="Times New Roman" pitchFamily="16" charset="0"/>
                <a:cs typeface="+mn-cs"/>
              </a:rPr>
              <a:pPr algn="r" defTabSz="449263">
                <a:buSzPct val="100000"/>
              </a:pPr>
              <a:t>46</a:t>
            </a:fld>
            <a:endParaRPr lang="en-US" sz="1200" smtClean="0">
              <a:solidFill>
                <a:srgbClr val="000000"/>
              </a:solidFill>
              <a:latin typeface="Times New Roman" pitchFamily="16" charset="0"/>
              <a:cs typeface="+mn-cs"/>
            </a:endParaRPr>
          </a:p>
        </p:txBody>
      </p:sp>
      <p:sp>
        <p:nvSpPr>
          <p:cNvPr id="34818"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AAC74815-E371-47BE-A679-051A983B7995}" type="slidenum">
              <a:rPr lang="en-US" sz="1200" smtClean="0">
                <a:solidFill>
                  <a:srgbClr val="000000"/>
                </a:solidFill>
                <a:latin typeface="Times New Roman" pitchFamily="16" charset="0"/>
                <a:cs typeface="+mn-cs"/>
              </a:rPr>
              <a:pPr algn="r" defTabSz="449263">
                <a:buSzPct val="100000"/>
              </a:pPr>
              <a:t>46</a:t>
            </a:fld>
            <a:endParaRPr lang="en-US" sz="1200" smtClean="0">
              <a:solidFill>
                <a:srgbClr val="000000"/>
              </a:solidFill>
              <a:latin typeface="Times New Roman" pitchFamily="16" charset="0"/>
              <a:cs typeface="+mn-cs"/>
            </a:endParaRPr>
          </a:p>
        </p:txBody>
      </p:sp>
      <p:sp>
        <p:nvSpPr>
          <p:cNvPr id="3481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3C880E3E-09AD-4EE2-98FF-DDD8F0384B66}" type="slidenum">
              <a:rPr lang="en-US" sz="1200" smtClean="0">
                <a:solidFill>
                  <a:srgbClr val="000000"/>
                </a:solidFill>
                <a:cs typeface="+mn-cs"/>
              </a:rPr>
              <a:pPr algn="r" defTabSz="449263">
                <a:buSzPct val="100000"/>
              </a:pPr>
              <a:t>46</a:t>
            </a:fld>
            <a:endParaRPr lang="en-US" sz="1200" smtClean="0">
              <a:solidFill>
                <a:srgbClr val="000000"/>
              </a:solidFill>
              <a:cs typeface="+mn-cs"/>
            </a:endParaRPr>
          </a:p>
        </p:txBody>
      </p:sp>
      <p:sp>
        <p:nvSpPr>
          <p:cNvPr id="34820"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endParaRPr lang="en-GB">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9AA7ADF8-CA80-4990-98AD-25246F8FF6BB}" type="slidenum">
              <a:rPr lang="en-US">
                <a:solidFill>
                  <a:prstClr val="white"/>
                </a:solidFill>
              </a:rPr>
              <a:pPr/>
              <a:t>47</a:t>
            </a:fld>
            <a:endParaRPr lang="en-US">
              <a:solidFill>
                <a:prstClr val="white"/>
              </a:solidFill>
            </a:endParaRPr>
          </a:p>
        </p:txBody>
      </p:sp>
      <p:sp>
        <p:nvSpPr>
          <p:cNvPr id="35841"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5FD3900A-2BA0-4497-A641-8BA1707494D5}" type="slidenum">
              <a:rPr lang="en-US" sz="1200" smtClean="0">
                <a:solidFill>
                  <a:srgbClr val="000000"/>
                </a:solidFill>
                <a:latin typeface="Times New Roman" pitchFamily="16" charset="0"/>
                <a:cs typeface="+mn-cs"/>
              </a:rPr>
              <a:pPr algn="r" defTabSz="449263">
                <a:buSzPct val="100000"/>
              </a:pPr>
              <a:t>47</a:t>
            </a:fld>
            <a:endParaRPr lang="en-US" sz="1200" smtClean="0">
              <a:solidFill>
                <a:srgbClr val="000000"/>
              </a:solidFill>
              <a:latin typeface="Times New Roman" pitchFamily="16" charset="0"/>
              <a:cs typeface="+mn-cs"/>
            </a:endParaRPr>
          </a:p>
        </p:txBody>
      </p:sp>
      <p:sp>
        <p:nvSpPr>
          <p:cNvPr id="35842"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3FBE55C2-9DD8-4B67-B62C-7FC3BF0D9426}" type="slidenum">
              <a:rPr lang="en-US" sz="1200" smtClean="0">
                <a:solidFill>
                  <a:srgbClr val="000000"/>
                </a:solidFill>
                <a:latin typeface="Times New Roman" pitchFamily="16" charset="0"/>
                <a:cs typeface="+mn-cs"/>
              </a:rPr>
              <a:pPr algn="r" defTabSz="449263">
                <a:buSzPct val="100000"/>
              </a:pPr>
              <a:t>47</a:t>
            </a:fld>
            <a:endParaRPr lang="en-US" sz="1200" smtClean="0">
              <a:solidFill>
                <a:srgbClr val="000000"/>
              </a:solidFill>
              <a:latin typeface="Times New Roman" pitchFamily="16" charset="0"/>
              <a:cs typeface="+mn-cs"/>
            </a:endParaRPr>
          </a:p>
        </p:txBody>
      </p:sp>
      <p:sp>
        <p:nvSpPr>
          <p:cNvPr id="35843"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4"/>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01D6ECA-F31E-409C-8861-9CDAC1A2495E}" type="slidenum">
              <a:rPr lang="en-US">
                <a:solidFill>
                  <a:prstClr val="white"/>
                </a:solidFill>
              </a:rPr>
              <a:pPr/>
              <a:t>33</a:t>
            </a:fld>
            <a:endParaRPr lang="en-US">
              <a:solidFill>
                <a:prstClr val="white"/>
              </a:solidFill>
            </a:endParaRPr>
          </a:p>
        </p:txBody>
      </p:sp>
      <p:sp>
        <p:nvSpPr>
          <p:cNvPr id="21505"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CD2A1745-3D55-444D-8668-E9AC4A013AD8}" type="slidenum">
              <a:rPr lang="en-US" sz="1200" smtClean="0">
                <a:solidFill>
                  <a:srgbClr val="000000"/>
                </a:solidFill>
                <a:latin typeface="Times New Roman" pitchFamily="16" charset="0"/>
                <a:cs typeface="+mn-cs"/>
              </a:rPr>
              <a:pPr algn="r" defTabSz="449263">
                <a:buSzPct val="100000"/>
              </a:pPr>
              <a:t>33</a:t>
            </a:fld>
            <a:endParaRPr lang="en-US" sz="1200" smtClean="0">
              <a:solidFill>
                <a:srgbClr val="000000"/>
              </a:solidFill>
              <a:latin typeface="Times New Roman" pitchFamily="16" charset="0"/>
              <a:cs typeface="+mn-cs"/>
            </a:endParaRPr>
          </a:p>
        </p:txBody>
      </p:sp>
      <p:sp>
        <p:nvSpPr>
          <p:cNvPr id="21506"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F5297818-CF8F-4BBB-B411-DA8D592A3F75}" type="slidenum">
              <a:rPr lang="en-US" sz="1200" smtClean="0">
                <a:solidFill>
                  <a:srgbClr val="000000"/>
                </a:solidFill>
                <a:latin typeface="Times New Roman" pitchFamily="16" charset="0"/>
                <a:cs typeface="+mn-cs"/>
              </a:rPr>
              <a:pPr algn="r" defTabSz="449263">
                <a:buSzPct val="100000"/>
              </a:pPr>
              <a:t>33</a:t>
            </a:fld>
            <a:endParaRPr lang="en-US" sz="1200" smtClean="0">
              <a:solidFill>
                <a:srgbClr val="000000"/>
              </a:solidFill>
              <a:latin typeface="Times New Roman" pitchFamily="16" charset="0"/>
              <a:cs typeface="+mn-cs"/>
            </a:endParaRPr>
          </a:p>
        </p:txBody>
      </p:sp>
      <p:sp>
        <p:nvSpPr>
          <p:cNvPr id="2150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4C129B99-E377-455F-A07B-49AA14F6245A}" type="slidenum">
              <a:rPr lang="en-US" sz="1200" smtClean="0">
                <a:solidFill>
                  <a:srgbClr val="000000"/>
                </a:solidFill>
                <a:cs typeface="+mn-cs"/>
              </a:rPr>
              <a:pPr algn="r" defTabSz="449263">
                <a:buSzPct val="100000"/>
              </a:pPr>
              <a:t>33</a:t>
            </a:fld>
            <a:endParaRPr lang="en-US" sz="1200" smtClean="0">
              <a:solidFill>
                <a:srgbClr val="000000"/>
              </a:solidFill>
              <a:cs typeface="+mn-cs"/>
            </a:endParaRPr>
          </a:p>
        </p:txBody>
      </p:sp>
      <p:sp>
        <p:nvSpPr>
          <p:cNvPr id="21508"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endParaRPr lang="en-GB">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2977FD8-5A31-4F02-B7E6-C46EF39EA48E}" type="slidenum">
              <a:rPr lang="en-US">
                <a:solidFill>
                  <a:prstClr val="white"/>
                </a:solidFill>
              </a:rPr>
              <a:pPr/>
              <a:t>34</a:t>
            </a:fld>
            <a:endParaRPr lang="en-US">
              <a:solidFill>
                <a:prstClr val="white"/>
              </a:solidFill>
            </a:endParaRPr>
          </a:p>
        </p:txBody>
      </p:sp>
      <p:sp>
        <p:nvSpPr>
          <p:cNvPr id="22529"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A183767F-B98F-4CAF-B4BB-48C58CB8CD66}" type="slidenum">
              <a:rPr lang="en-US" sz="1200" smtClean="0">
                <a:solidFill>
                  <a:srgbClr val="000000"/>
                </a:solidFill>
                <a:latin typeface="Times New Roman" pitchFamily="16" charset="0"/>
                <a:cs typeface="+mn-cs"/>
              </a:rPr>
              <a:pPr algn="r" defTabSz="449263">
                <a:buSzPct val="100000"/>
              </a:pPr>
              <a:t>34</a:t>
            </a:fld>
            <a:endParaRPr lang="en-US" sz="1200" smtClean="0">
              <a:solidFill>
                <a:srgbClr val="000000"/>
              </a:solidFill>
              <a:latin typeface="Times New Roman" pitchFamily="16" charset="0"/>
              <a:cs typeface="+mn-cs"/>
            </a:endParaRPr>
          </a:p>
        </p:txBody>
      </p:sp>
      <p:sp>
        <p:nvSpPr>
          <p:cNvPr id="22530"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D128C2F7-B8A5-416E-85FE-1AB45175050E}" type="slidenum">
              <a:rPr lang="en-US" sz="1200" smtClean="0">
                <a:solidFill>
                  <a:srgbClr val="000000"/>
                </a:solidFill>
                <a:latin typeface="Times New Roman" pitchFamily="16" charset="0"/>
                <a:cs typeface="+mn-cs"/>
              </a:rPr>
              <a:pPr algn="r" defTabSz="449263">
                <a:buSzPct val="100000"/>
              </a:pPr>
              <a:t>34</a:t>
            </a:fld>
            <a:endParaRPr lang="en-US" sz="1200" smtClean="0">
              <a:solidFill>
                <a:srgbClr val="000000"/>
              </a:solidFill>
              <a:latin typeface="Times New Roman" pitchFamily="16" charset="0"/>
              <a:cs typeface="+mn-cs"/>
            </a:endParaRPr>
          </a:p>
        </p:txBody>
      </p:sp>
      <p:sp>
        <p:nvSpPr>
          <p:cNvPr id="2253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2F05D9C6-B0FF-46C4-97C5-1D834FF03699}" type="slidenum">
              <a:rPr lang="en-US" sz="1200" smtClean="0">
                <a:solidFill>
                  <a:srgbClr val="000000"/>
                </a:solidFill>
                <a:cs typeface="+mn-cs"/>
              </a:rPr>
              <a:pPr algn="r" defTabSz="449263">
                <a:buSzPct val="100000"/>
              </a:pPr>
              <a:t>34</a:t>
            </a:fld>
            <a:endParaRPr lang="en-US" sz="1200" smtClean="0">
              <a:solidFill>
                <a:srgbClr val="000000"/>
              </a:solidFill>
              <a:cs typeface="+mn-cs"/>
            </a:endParaRPr>
          </a:p>
        </p:txBody>
      </p:sp>
      <p:sp>
        <p:nvSpPr>
          <p:cNvPr id="22532"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endParaRPr lang="en-GB">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2B24F-4737-4FAF-B20B-BCCB7D87E0A8}" type="slidenum">
              <a:rPr lang="en-US">
                <a:solidFill>
                  <a:prstClr val="white"/>
                </a:solidFill>
              </a:rPr>
              <a:pPr/>
              <a:t>35</a:t>
            </a:fld>
            <a:endParaRPr lang="en-US">
              <a:solidFill>
                <a:prstClr val="white"/>
              </a:solidFill>
            </a:endParaRPr>
          </a:p>
        </p:txBody>
      </p:sp>
      <p:sp>
        <p:nvSpPr>
          <p:cNvPr id="23553"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43BFDBC4-3EF1-460B-B42F-E5683189244B}" type="slidenum">
              <a:rPr lang="en-US" sz="1200" smtClean="0">
                <a:solidFill>
                  <a:srgbClr val="000000"/>
                </a:solidFill>
                <a:latin typeface="Times New Roman" pitchFamily="16" charset="0"/>
                <a:cs typeface="+mn-cs"/>
              </a:rPr>
              <a:pPr algn="r" defTabSz="449263">
                <a:buSzPct val="100000"/>
              </a:pPr>
              <a:t>35</a:t>
            </a:fld>
            <a:endParaRPr lang="en-US" sz="1200" smtClean="0">
              <a:solidFill>
                <a:srgbClr val="000000"/>
              </a:solidFill>
              <a:latin typeface="Times New Roman" pitchFamily="16" charset="0"/>
              <a:cs typeface="+mn-cs"/>
            </a:endParaRPr>
          </a:p>
        </p:txBody>
      </p:sp>
      <p:sp>
        <p:nvSpPr>
          <p:cNvPr id="23554"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1CF06FEA-FEE3-4331-9D5F-3A6D7278CDA6}" type="slidenum">
              <a:rPr lang="en-US" sz="1200" smtClean="0">
                <a:solidFill>
                  <a:srgbClr val="000000"/>
                </a:solidFill>
                <a:latin typeface="Times New Roman" pitchFamily="16" charset="0"/>
                <a:cs typeface="+mn-cs"/>
              </a:rPr>
              <a:pPr algn="r" defTabSz="449263">
                <a:buSzPct val="100000"/>
              </a:pPr>
              <a:t>35</a:t>
            </a:fld>
            <a:endParaRPr lang="en-US" sz="1200" smtClean="0">
              <a:solidFill>
                <a:srgbClr val="000000"/>
              </a:solidFill>
              <a:latin typeface="Times New Roman" pitchFamily="16" charset="0"/>
              <a:cs typeface="+mn-cs"/>
            </a:endParaRPr>
          </a:p>
        </p:txBody>
      </p:sp>
      <p:sp>
        <p:nvSpPr>
          <p:cNvPr id="2355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0BBDDEDC-A81B-4684-8250-1F05398C4610}" type="slidenum">
              <a:rPr lang="en-US" sz="1200" smtClean="0">
                <a:solidFill>
                  <a:srgbClr val="000000"/>
                </a:solidFill>
                <a:cs typeface="+mn-cs"/>
              </a:rPr>
              <a:pPr algn="r" defTabSz="449263">
                <a:buSzPct val="100000"/>
              </a:pPr>
              <a:t>35</a:t>
            </a:fld>
            <a:endParaRPr lang="en-US" sz="1200" smtClean="0">
              <a:solidFill>
                <a:srgbClr val="000000"/>
              </a:solidFill>
              <a:cs typeface="+mn-cs"/>
            </a:endParaRPr>
          </a:p>
        </p:txBody>
      </p:sp>
      <p:sp>
        <p:nvSpPr>
          <p:cNvPr id="23556"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endParaRPr lang="en-GB">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1E4FF28-0D57-43B8-ACB2-2A1EE5157817}" type="slidenum">
              <a:rPr lang="en-US">
                <a:solidFill>
                  <a:prstClr val="white"/>
                </a:solidFill>
              </a:rPr>
              <a:pPr/>
              <a:t>36</a:t>
            </a:fld>
            <a:endParaRPr lang="en-US">
              <a:solidFill>
                <a:prstClr val="white"/>
              </a:solidFill>
            </a:endParaRPr>
          </a:p>
        </p:txBody>
      </p:sp>
      <p:sp>
        <p:nvSpPr>
          <p:cNvPr id="2457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D30E488E-EBA0-4CF4-9836-FF65205F42BC}" type="slidenum">
              <a:rPr lang="en-US" sz="1200" smtClean="0">
                <a:solidFill>
                  <a:srgbClr val="000000"/>
                </a:solidFill>
                <a:latin typeface="Times New Roman" pitchFamily="16" charset="0"/>
                <a:cs typeface="+mn-cs"/>
              </a:rPr>
              <a:pPr algn="r" defTabSz="449263">
                <a:buSzPct val="100000"/>
              </a:pPr>
              <a:t>36</a:t>
            </a:fld>
            <a:endParaRPr lang="en-US" sz="1200" smtClean="0">
              <a:solidFill>
                <a:srgbClr val="000000"/>
              </a:solidFill>
              <a:latin typeface="Times New Roman" pitchFamily="16" charset="0"/>
              <a:cs typeface="+mn-cs"/>
            </a:endParaRPr>
          </a:p>
        </p:txBody>
      </p:sp>
      <p:sp>
        <p:nvSpPr>
          <p:cNvPr id="24578"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5CBCBF7C-AD1D-4381-BD7F-3120E14B902B}" type="slidenum">
              <a:rPr lang="en-US" sz="1200" smtClean="0">
                <a:solidFill>
                  <a:srgbClr val="000000"/>
                </a:solidFill>
                <a:latin typeface="Times New Roman" pitchFamily="16" charset="0"/>
                <a:cs typeface="+mn-cs"/>
              </a:rPr>
              <a:pPr algn="r" defTabSz="449263">
                <a:buSzPct val="100000"/>
              </a:pPr>
              <a:t>36</a:t>
            </a:fld>
            <a:endParaRPr lang="en-US" sz="1200" smtClean="0">
              <a:solidFill>
                <a:srgbClr val="000000"/>
              </a:solidFill>
              <a:latin typeface="Times New Roman" pitchFamily="16" charset="0"/>
              <a:cs typeface="+mn-cs"/>
            </a:endParaRPr>
          </a:p>
        </p:txBody>
      </p:sp>
      <p:sp>
        <p:nvSpPr>
          <p:cNvPr id="2457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BB8F83F1-4402-45EA-839F-BB1C5CE841F7}" type="slidenum">
              <a:rPr lang="en-US" sz="1200" smtClean="0">
                <a:solidFill>
                  <a:srgbClr val="000000"/>
                </a:solidFill>
                <a:cs typeface="+mn-cs"/>
              </a:rPr>
              <a:pPr algn="r" defTabSz="449263">
                <a:buSzPct val="100000"/>
              </a:pPr>
              <a:t>36</a:t>
            </a:fld>
            <a:endParaRPr lang="en-US" sz="1200" smtClean="0">
              <a:solidFill>
                <a:srgbClr val="000000"/>
              </a:solidFill>
              <a:cs typeface="+mn-cs"/>
            </a:endParaRPr>
          </a:p>
        </p:txBody>
      </p:sp>
      <p:sp>
        <p:nvSpPr>
          <p:cNvPr id="24580"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endParaRPr lang="en-GB">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7ED672D-A16D-4A2B-8213-FCC72FA483D4}" type="slidenum">
              <a:rPr lang="en-US">
                <a:solidFill>
                  <a:prstClr val="white"/>
                </a:solidFill>
              </a:rPr>
              <a:pPr/>
              <a:t>37</a:t>
            </a:fld>
            <a:endParaRPr lang="en-US">
              <a:solidFill>
                <a:prstClr val="white"/>
              </a:solidFill>
            </a:endParaRPr>
          </a:p>
        </p:txBody>
      </p:sp>
      <p:sp>
        <p:nvSpPr>
          <p:cNvPr id="25601" name="Text Box 1"/>
          <p:cNvSpPr txBox="1">
            <a:spLocks noChangeArrowheads="1"/>
          </p:cNvSpPr>
          <p:nvPr/>
        </p:nvSpPr>
        <p:spPr bwMode="auto">
          <a:xfrm>
            <a:off x="3859213" y="9442450"/>
            <a:ext cx="2928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FB03C59E-11BD-406B-AD2A-BE79B411081D}" type="slidenum">
              <a:rPr lang="en-GB" sz="1200" smtClean="0">
                <a:solidFill>
                  <a:srgbClr val="000000"/>
                </a:solidFill>
                <a:latin typeface="Times New Roman" pitchFamily="16" charset="0"/>
                <a:cs typeface="+mn-cs"/>
              </a:rPr>
              <a:pPr algn="r" defTabSz="449263">
                <a:buSzPct val="100000"/>
              </a:pPr>
              <a:t>37</a:t>
            </a:fld>
            <a:endParaRPr lang="en-GB" sz="1200" smtClean="0">
              <a:solidFill>
                <a:srgbClr val="000000"/>
              </a:solidFill>
              <a:latin typeface="Times New Roman" pitchFamily="16" charset="0"/>
              <a:cs typeface="+mn-cs"/>
            </a:endParaRPr>
          </a:p>
        </p:txBody>
      </p:sp>
      <p:sp>
        <p:nvSpPr>
          <p:cNvPr id="25602" name="Text Box 2"/>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4F8C1EAB-CDFE-4067-A442-A2259DED523C}" type="slidenum">
              <a:rPr lang="en-US" sz="1200" smtClean="0">
                <a:solidFill>
                  <a:srgbClr val="000000"/>
                </a:solidFill>
                <a:latin typeface="Times New Roman" pitchFamily="16" charset="0"/>
                <a:cs typeface="+mn-cs"/>
              </a:rPr>
              <a:pPr algn="r" defTabSz="449263">
                <a:buSzPct val="100000"/>
              </a:pPr>
              <a:t>37</a:t>
            </a:fld>
            <a:endParaRPr lang="en-US" sz="1200" smtClean="0">
              <a:solidFill>
                <a:srgbClr val="000000"/>
              </a:solidFill>
              <a:latin typeface="Times New Roman" pitchFamily="16" charset="0"/>
              <a:cs typeface="+mn-cs"/>
            </a:endParaRPr>
          </a:p>
        </p:txBody>
      </p:sp>
      <p:sp>
        <p:nvSpPr>
          <p:cNvPr id="2560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DF30719A-8F9D-49DA-805A-8A3FA2865540}" type="slidenum">
              <a:rPr lang="en-US" sz="1200" smtClean="0">
                <a:solidFill>
                  <a:srgbClr val="000000"/>
                </a:solidFill>
                <a:cs typeface="+mn-cs"/>
              </a:rPr>
              <a:pPr algn="r" defTabSz="449263">
                <a:buSzPct val="100000"/>
              </a:pPr>
              <a:t>37</a:t>
            </a:fld>
            <a:endParaRPr lang="en-US" sz="1200" smtClean="0">
              <a:solidFill>
                <a:srgbClr val="000000"/>
              </a:solidFill>
              <a:cs typeface="+mn-cs"/>
            </a:endParaRPr>
          </a:p>
        </p:txBody>
      </p:sp>
      <p:sp>
        <p:nvSpPr>
          <p:cNvPr id="25604"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pPr>
            <a:endParaRPr lang="en-GB">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2B1E653-4C79-4E6F-9D12-7B123EE3A301}" type="slidenum">
              <a:rPr lang="en-US">
                <a:solidFill>
                  <a:prstClr val="white"/>
                </a:solidFill>
              </a:rPr>
              <a:pPr/>
              <a:t>38</a:t>
            </a:fld>
            <a:endParaRPr lang="en-US">
              <a:solidFill>
                <a:prstClr val="white"/>
              </a:solidFill>
            </a:endParaRPr>
          </a:p>
        </p:txBody>
      </p:sp>
      <p:sp>
        <p:nvSpPr>
          <p:cNvPr id="26625"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29E84782-136F-4AD5-87C0-D44A537DEB3F}" type="slidenum">
              <a:rPr lang="en-US" sz="1200" smtClean="0">
                <a:solidFill>
                  <a:srgbClr val="000000"/>
                </a:solidFill>
                <a:latin typeface="Times New Roman" pitchFamily="16" charset="0"/>
                <a:cs typeface="+mn-cs"/>
              </a:rPr>
              <a:pPr algn="r" defTabSz="449263">
                <a:buSzPct val="100000"/>
              </a:pPr>
              <a:t>38</a:t>
            </a:fld>
            <a:endParaRPr lang="en-US" sz="1200" smtClean="0">
              <a:solidFill>
                <a:srgbClr val="000000"/>
              </a:solidFill>
              <a:latin typeface="Times New Roman" pitchFamily="16" charset="0"/>
              <a:cs typeface="+mn-cs"/>
            </a:endParaRPr>
          </a:p>
        </p:txBody>
      </p:sp>
      <p:sp>
        <p:nvSpPr>
          <p:cNvPr id="26626"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12617102-EEED-438C-AED3-24DC4EB2CFD1}" type="slidenum">
              <a:rPr lang="en-US" sz="1200" smtClean="0">
                <a:solidFill>
                  <a:srgbClr val="000000"/>
                </a:solidFill>
                <a:latin typeface="Times New Roman" pitchFamily="16" charset="0"/>
                <a:cs typeface="+mn-cs"/>
              </a:rPr>
              <a:pPr algn="r" defTabSz="449263">
                <a:buSzPct val="100000"/>
              </a:pPr>
              <a:t>38</a:t>
            </a:fld>
            <a:endParaRPr lang="en-US" sz="1200" smtClean="0">
              <a:solidFill>
                <a:srgbClr val="000000"/>
              </a:solidFill>
              <a:latin typeface="Times New Roman" pitchFamily="16" charset="0"/>
              <a:cs typeface="+mn-cs"/>
            </a:endParaRPr>
          </a:p>
        </p:txBody>
      </p:sp>
      <p:sp>
        <p:nvSpPr>
          <p:cNvPr id="2662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7F1F14FF-36FD-4416-AE71-144C4078495E}" type="slidenum">
              <a:rPr lang="en-US" sz="1200" smtClean="0">
                <a:solidFill>
                  <a:srgbClr val="000000"/>
                </a:solidFill>
                <a:cs typeface="+mn-cs"/>
              </a:rPr>
              <a:pPr algn="r" defTabSz="449263">
                <a:buSzPct val="100000"/>
              </a:pPr>
              <a:t>38</a:t>
            </a:fld>
            <a:endParaRPr lang="en-US" sz="1200" smtClean="0">
              <a:solidFill>
                <a:srgbClr val="000000"/>
              </a:solidFill>
              <a:cs typeface="+mn-cs"/>
            </a:endParaRPr>
          </a:p>
        </p:txBody>
      </p:sp>
      <p:sp>
        <p:nvSpPr>
          <p:cNvPr id="26628"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endParaRPr lang="en-GB">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3C0FD00-D3EF-4CA3-95F7-374B1B659BEF}" type="slidenum">
              <a:rPr lang="en-US">
                <a:solidFill>
                  <a:prstClr val="white"/>
                </a:solidFill>
              </a:rPr>
              <a:pPr/>
              <a:t>39</a:t>
            </a:fld>
            <a:endParaRPr lang="en-US">
              <a:solidFill>
                <a:prstClr val="white"/>
              </a:solidFill>
            </a:endParaRPr>
          </a:p>
        </p:txBody>
      </p:sp>
      <p:sp>
        <p:nvSpPr>
          <p:cNvPr id="27649"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E0104701-409E-41FF-8C7D-879D2E412516}" type="slidenum">
              <a:rPr lang="en-US" sz="1200" smtClean="0">
                <a:solidFill>
                  <a:srgbClr val="000000"/>
                </a:solidFill>
                <a:latin typeface="Times New Roman" pitchFamily="16" charset="0"/>
                <a:cs typeface="+mn-cs"/>
              </a:rPr>
              <a:pPr algn="r" defTabSz="449263">
                <a:buSzPct val="100000"/>
              </a:pPr>
              <a:t>39</a:t>
            </a:fld>
            <a:endParaRPr lang="en-US" sz="1200" smtClean="0">
              <a:solidFill>
                <a:srgbClr val="000000"/>
              </a:solidFill>
              <a:latin typeface="Times New Roman" pitchFamily="16" charset="0"/>
              <a:cs typeface="+mn-cs"/>
            </a:endParaRPr>
          </a:p>
        </p:txBody>
      </p:sp>
      <p:sp>
        <p:nvSpPr>
          <p:cNvPr id="27650"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042BC5E9-F8A7-46CD-B3FD-CFDF44927926}" type="slidenum">
              <a:rPr lang="en-US" sz="1200" smtClean="0">
                <a:solidFill>
                  <a:srgbClr val="000000"/>
                </a:solidFill>
                <a:latin typeface="Times New Roman" pitchFamily="16" charset="0"/>
                <a:cs typeface="+mn-cs"/>
              </a:rPr>
              <a:pPr algn="r" defTabSz="449263">
                <a:buSzPct val="100000"/>
              </a:pPr>
              <a:t>39</a:t>
            </a:fld>
            <a:endParaRPr lang="en-US" sz="1200" smtClean="0">
              <a:solidFill>
                <a:srgbClr val="000000"/>
              </a:solidFill>
              <a:latin typeface="Times New Roman" pitchFamily="16" charset="0"/>
              <a:cs typeface="+mn-cs"/>
            </a:endParaRPr>
          </a:p>
        </p:txBody>
      </p:sp>
      <p:sp>
        <p:nvSpPr>
          <p:cNvPr id="2765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7080F234-37CD-410E-AEBF-C9573FDD805B}" type="slidenum">
              <a:rPr lang="en-US" sz="1200" smtClean="0">
                <a:solidFill>
                  <a:srgbClr val="000000"/>
                </a:solidFill>
                <a:cs typeface="+mn-cs"/>
              </a:rPr>
              <a:pPr algn="r" defTabSz="449263">
                <a:buSzPct val="100000"/>
              </a:pPr>
              <a:t>39</a:t>
            </a:fld>
            <a:endParaRPr lang="en-US" sz="1200" smtClean="0">
              <a:solidFill>
                <a:srgbClr val="000000"/>
              </a:solidFill>
              <a:cs typeface="+mn-cs"/>
            </a:endParaRPr>
          </a:p>
        </p:txBody>
      </p:sp>
      <p:sp>
        <p:nvSpPr>
          <p:cNvPr id="27652"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endParaRPr lang="en-GB">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5A191CF-7572-45DE-B992-6B54E5C8C508}" type="slidenum">
              <a:rPr lang="en-US">
                <a:solidFill>
                  <a:prstClr val="white"/>
                </a:solidFill>
              </a:rPr>
              <a:pPr/>
              <a:t>40</a:t>
            </a:fld>
            <a:endParaRPr lang="en-US">
              <a:solidFill>
                <a:prstClr val="white"/>
              </a:solidFill>
            </a:endParaRPr>
          </a:p>
        </p:txBody>
      </p:sp>
      <p:sp>
        <p:nvSpPr>
          <p:cNvPr id="28673"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13229AB3-DB44-4B60-8922-5A4FC9CA72AD}" type="slidenum">
              <a:rPr lang="en-US" sz="1200" smtClean="0">
                <a:solidFill>
                  <a:srgbClr val="000000"/>
                </a:solidFill>
                <a:latin typeface="Times New Roman" pitchFamily="16" charset="0"/>
                <a:cs typeface="+mn-cs"/>
              </a:rPr>
              <a:pPr algn="r" defTabSz="449263">
                <a:buSzPct val="100000"/>
              </a:pPr>
              <a:t>40</a:t>
            </a:fld>
            <a:endParaRPr lang="en-US" sz="1200" smtClean="0">
              <a:solidFill>
                <a:srgbClr val="000000"/>
              </a:solidFill>
              <a:latin typeface="Times New Roman" pitchFamily="16" charset="0"/>
              <a:cs typeface="+mn-cs"/>
            </a:endParaRPr>
          </a:p>
        </p:txBody>
      </p:sp>
      <p:sp>
        <p:nvSpPr>
          <p:cNvPr id="28674"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843CE8EF-9106-434B-AED9-A925E3D12DBC}" type="slidenum">
              <a:rPr lang="en-US" sz="1200" smtClean="0">
                <a:solidFill>
                  <a:srgbClr val="000000"/>
                </a:solidFill>
                <a:latin typeface="Times New Roman" pitchFamily="16" charset="0"/>
                <a:cs typeface="+mn-cs"/>
              </a:rPr>
              <a:pPr algn="r" defTabSz="449263">
                <a:buSzPct val="100000"/>
              </a:pPr>
              <a:t>40</a:t>
            </a:fld>
            <a:endParaRPr lang="en-US" sz="1200" smtClean="0">
              <a:solidFill>
                <a:srgbClr val="000000"/>
              </a:solidFill>
              <a:latin typeface="Times New Roman" pitchFamily="16" charset="0"/>
              <a:cs typeface="+mn-cs"/>
            </a:endParaRPr>
          </a:p>
        </p:txBody>
      </p:sp>
      <p:sp>
        <p:nvSpPr>
          <p:cNvPr id="2867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fld id="{916C3D5C-A8BE-4E60-A65B-57666E9D018C}" type="slidenum">
              <a:rPr lang="en-US" sz="1200" smtClean="0">
                <a:solidFill>
                  <a:srgbClr val="000000"/>
                </a:solidFill>
                <a:cs typeface="+mn-cs"/>
              </a:rPr>
              <a:pPr algn="r" defTabSz="449263">
                <a:buSzPct val="100000"/>
              </a:pPr>
              <a:t>40</a:t>
            </a:fld>
            <a:endParaRPr lang="en-US" sz="1200" smtClean="0">
              <a:solidFill>
                <a:srgbClr val="000000"/>
              </a:solidFill>
              <a:cs typeface="+mn-cs"/>
            </a:endParaRPr>
          </a:p>
        </p:txBody>
      </p:sp>
      <p:sp>
        <p:nvSpPr>
          <p:cNvPr id="28676" name="Rectangle 4"/>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Rectangle 5"/>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endParaRPr lang="en-GB">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7EF2D6-9D3D-419F-82C2-D1DAFAA42F78}" type="slidenum">
              <a:rPr lang="nl-NL"/>
              <a:pPr>
                <a:defRPr/>
              </a:pPr>
              <a:t>‹nr.›</a:t>
            </a:fld>
            <a:endParaRPr lang="nl-NL"/>
          </a:p>
        </p:txBody>
      </p:sp>
    </p:spTree>
    <p:extLst>
      <p:ext uri="{BB962C8B-B14F-4D97-AF65-F5344CB8AC3E}">
        <p14:creationId xmlns:p14="http://schemas.microsoft.com/office/powerpoint/2010/main" val="32593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23DCE4D-1540-4FB9-9325-399C7A1AFD51}" type="slidenum">
              <a:rPr lang="nl-NL"/>
              <a:pPr>
                <a:defRPr/>
              </a:pPr>
              <a:t>‹nr.›</a:t>
            </a:fld>
            <a:endParaRPr lang="nl-NL"/>
          </a:p>
        </p:txBody>
      </p:sp>
    </p:spTree>
    <p:extLst>
      <p:ext uri="{BB962C8B-B14F-4D97-AF65-F5344CB8AC3E}">
        <p14:creationId xmlns:p14="http://schemas.microsoft.com/office/powerpoint/2010/main" val="72353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D66DF6-455D-497F-BFAD-2EF644905662}" type="slidenum">
              <a:rPr lang="nl-NL"/>
              <a:pPr>
                <a:defRPr/>
              </a:pPr>
              <a:t>‹nr.›</a:t>
            </a:fld>
            <a:endParaRPr lang="nl-NL"/>
          </a:p>
        </p:txBody>
      </p:sp>
    </p:spTree>
    <p:extLst>
      <p:ext uri="{BB962C8B-B14F-4D97-AF65-F5344CB8AC3E}">
        <p14:creationId xmlns:p14="http://schemas.microsoft.com/office/powerpoint/2010/main" val="169761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ADC8D2-5DFD-4841-A423-385DE65546E8}" type="datetimeFigureOut">
              <a:rPr lang="en-US">
                <a:solidFill>
                  <a:prstClr val="black">
                    <a:tint val="75000"/>
                  </a:prstClr>
                </a:solidFill>
              </a:rPr>
              <a:pPr>
                <a:defRPr/>
              </a:pPr>
              <a:t>5/10/2012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2AD8E4-EF64-4D9F-A989-0BF9FD4E42E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2549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08F86-76D1-441B-8E84-C8ED86991BF5}" type="datetimeFigureOut">
              <a:rPr lang="en-US">
                <a:solidFill>
                  <a:prstClr val="black">
                    <a:tint val="75000"/>
                  </a:prstClr>
                </a:solidFill>
              </a:rPr>
              <a:pPr>
                <a:defRPr/>
              </a:pPr>
              <a:t>5/10/2012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B442A4-8A90-4F1A-BC64-6313ABC3203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90583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407BEC-21EF-42F1-91C9-77CAD404461C}" type="datetimeFigureOut">
              <a:rPr lang="en-US">
                <a:solidFill>
                  <a:prstClr val="black">
                    <a:tint val="75000"/>
                  </a:prstClr>
                </a:solidFill>
              </a:rPr>
              <a:pPr>
                <a:defRPr/>
              </a:pPr>
              <a:t>5/10/2012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C4CF0B-29ED-4FBC-872C-7F208B8F8CA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53392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BEE883-5E07-4982-B5A8-3F398453670B}" type="datetimeFigureOut">
              <a:rPr lang="en-US">
                <a:solidFill>
                  <a:prstClr val="black">
                    <a:tint val="75000"/>
                  </a:prstClr>
                </a:solidFill>
              </a:rPr>
              <a:pPr>
                <a:defRPr/>
              </a:pPr>
              <a:t>5/10/2012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761430-1D21-4158-B463-40AEABCA1DE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70874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BBEE75-CD90-4336-AFBC-F937563F5157}" type="datetimeFigureOut">
              <a:rPr lang="en-US">
                <a:solidFill>
                  <a:prstClr val="black">
                    <a:tint val="75000"/>
                  </a:prstClr>
                </a:solidFill>
              </a:rPr>
              <a:pPr>
                <a:defRPr/>
              </a:pPr>
              <a:t>5/10/2012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89CB9C9-70A8-453A-9278-F4031960E4F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1460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CAA1D5-DF21-4ABA-B830-6677784FA996}" type="datetimeFigureOut">
              <a:rPr lang="en-US">
                <a:solidFill>
                  <a:prstClr val="black">
                    <a:tint val="75000"/>
                  </a:prstClr>
                </a:solidFill>
              </a:rPr>
              <a:pPr>
                <a:defRPr/>
              </a:pPr>
              <a:t>5/10/2012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F32AA0-EC8B-4A13-A7F2-8523C2D451C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282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73C08D-6191-480A-8651-93D6E053E5F6}" type="datetimeFigureOut">
              <a:rPr lang="en-US">
                <a:solidFill>
                  <a:prstClr val="black">
                    <a:tint val="75000"/>
                  </a:prstClr>
                </a:solidFill>
              </a:rPr>
              <a:pPr>
                <a:defRPr/>
              </a:pPr>
              <a:t>5/10/2012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F7CCED-4E93-4164-A0AC-FB06EAA56CC6}"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392470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75A23D-8D46-4269-BD2E-9AD6D7B63F1F}" type="datetimeFigureOut">
              <a:rPr lang="en-US">
                <a:solidFill>
                  <a:prstClr val="black">
                    <a:tint val="75000"/>
                  </a:prstClr>
                </a:solidFill>
              </a:rPr>
              <a:pPr>
                <a:defRPr/>
              </a:pPr>
              <a:t>5/10/2012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844E03-7B62-49EE-8E5E-3FB5ADF67083}"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51653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968087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85364-3670-4FD3-A1F0-4735F32E6AE1}" type="datetimeFigureOut">
              <a:rPr lang="en-US">
                <a:solidFill>
                  <a:prstClr val="black">
                    <a:tint val="75000"/>
                  </a:prstClr>
                </a:solidFill>
              </a:rPr>
              <a:pPr>
                <a:defRPr/>
              </a:pPr>
              <a:t>5/10/2012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F5033D-8BCE-4442-AF83-6F3A28B35ADC}"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182474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2EC908-0EDE-4E87-A10F-95822136A00B}" type="datetimeFigureOut">
              <a:rPr lang="en-US">
                <a:solidFill>
                  <a:prstClr val="black">
                    <a:tint val="75000"/>
                  </a:prstClr>
                </a:solidFill>
              </a:rPr>
              <a:pPr>
                <a:defRPr/>
              </a:pPr>
              <a:t>5/10/2012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772B86-6D49-40A1-BBBE-A3E22B1101C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387488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6AE73E-A292-41D0-A0AA-89A6D1AA19AB}" type="datetimeFigureOut">
              <a:rPr lang="en-US">
                <a:solidFill>
                  <a:prstClr val="black">
                    <a:tint val="75000"/>
                  </a:prstClr>
                </a:solidFill>
              </a:rPr>
              <a:pPr>
                <a:defRPr/>
              </a:pPr>
              <a:t>5/10/2012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05B4E0-CADF-4FF4-A4EE-64303B618C46}"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46798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fr-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fr-BE"/>
          </a:p>
        </p:txBody>
      </p:sp>
      <p:sp>
        <p:nvSpPr>
          <p:cNvPr id="4" name="Tijdelijke aanduiding voor dianummer 3"/>
          <p:cNvSpPr>
            <a:spLocks noGrp="1"/>
          </p:cNvSpPr>
          <p:nvPr>
            <p:ph type="sldNum" idx="10"/>
          </p:nvPr>
        </p:nvSpPr>
        <p:spPr/>
        <p:txBody>
          <a:bodyPr/>
          <a:lstStyle>
            <a:lvl1pPr>
              <a:defRPr/>
            </a:lvl1pPr>
          </a:lstStyle>
          <a:p>
            <a:fld id="{65270FD4-1EB2-4754-996D-C7FABE9F020C}" type="slidenum">
              <a:rPr lang="en-US"/>
              <a:pPr/>
              <a:t>‹nr.›</a:t>
            </a:fld>
            <a:endParaRPr lang="en-US"/>
          </a:p>
        </p:txBody>
      </p:sp>
    </p:spTree>
    <p:extLst>
      <p:ext uri="{BB962C8B-B14F-4D97-AF65-F5344CB8AC3E}">
        <p14:creationId xmlns:p14="http://schemas.microsoft.com/office/powerpoint/2010/main" val="947866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ianummer 3"/>
          <p:cNvSpPr>
            <a:spLocks noGrp="1"/>
          </p:cNvSpPr>
          <p:nvPr>
            <p:ph type="sldNum" idx="10"/>
          </p:nvPr>
        </p:nvSpPr>
        <p:spPr/>
        <p:txBody>
          <a:bodyPr/>
          <a:lstStyle>
            <a:lvl1pPr>
              <a:defRPr/>
            </a:lvl1pPr>
          </a:lstStyle>
          <a:p>
            <a:fld id="{AD641BCE-66A6-485A-9594-626BA7163840}" type="slidenum">
              <a:rPr lang="en-US"/>
              <a:pPr/>
              <a:t>‹nr.›</a:t>
            </a:fld>
            <a:endParaRPr lang="en-US"/>
          </a:p>
        </p:txBody>
      </p:sp>
    </p:spTree>
    <p:extLst>
      <p:ext uri="{BB962C8B-B14F-4D97-AF65-F5344CB8AC3E}">
        <p14:creationId xmlns:p14="http://schemas.microsoft.com/office/powerpoint/2010/main" val="377288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fr-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idx="10"/>
          </p:nvPr>
        </p:nvSpPr>
        <p:spPr/>
        <p:txBody>
          <a:bodyPr/>
          <a:lstStyle>
            <a:lvl1pPr>
              <a:defRPr/>
            </a:lvl1pPr>
          </a:lstStyle>
          <a:p>
            <a:fld id="{F307C3E5-B612-4DC7-B0F1-5BCA22DE0E4D}" type="slidenum">
              <a:rPr lang="en-US"/>
              <a:pPr/>
              <a:t>‹nr.›</a:t>
            </a:fld>
            <a:endParaRPr lang="en-US"/>
          </a:p>
        </p:txBody>
      </p:sp>
    </p:spTree>
    <p:extLst>
      <p:ext uri="{BB962C8B-B14F-4D97-AF65-F5344CB8AC3E}">
        <p14:creationId xmlns:p14="http://schemas.microsoft.com/office/powerpoint/2010/main" val="2298704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sz="half" idx="1"/>
          </p:nvPr>
        </p:nvSpPr>
        <p:spPr>
          <a:xfrm>
            <a:off x="457200" y="1981200"/>
            <a:ext cx="4035425"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inhoud 3"/>
          <p:cNvSpPr>
            <a:spLocks noGrp="1"/>
          </p:cNvSpPr>
          <p:nvPr>
            <p:ph sz="half" idx="2"/>
          </p:nvPr>
        </p:nvSpPr>
        <p:spPr>
          <a:xfrm>
            <a:off x="4645025" y="1981200"/>
            <a:ext cx="4037013"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dianummer 4"/>
          <p:cNvSpPr>
            <a:spLocks noGrp="1"/>
          </p:cNvSpPr>
          <p:nvPr>
            <p:ph type="sldNum" idx="10"/>
          </p:nvPr>
        </p:nvSpPr>
        <p:spPr/>
        <p:txBody>
          <a:bodyPr/>
          <a:lstStyle>
            <a:lvl1pPr>
              <a:defRPr/>
            </a:lvl1pPr>
          </a:lstStyle>
          <a:p>
            <a:fld id="{14141CFE-546F-49C9-A619-CF79D26CD047}" type="slidenum">
              <a:rPr lang="en-US"/>
              <a:pPr/>
              <a:t>‹nr.›</a:t>
            </a:fld>
            <a:endParaRPr lang="en-US"/>
          </a:p>
        </p:txBody>
      </p:sp>
    </p:spTree>
    <p:extLst>
      <p:ext uri="{BB962C8B-B14F-4D97-AF65-F5344CB8AC3E}">
        <p14:creationId xmlns:p14="http://schemas.microsoft.com/office/powerpoint/2010/main" val="688272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fr-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7" name="Tijdelijke aanduiding voor dianummer 6"/>
          <p:cNvSpPr>
            <a:spLocks noGrp="1"/>
          </p:cNvSpPr>
          <p:nvPr>
            <p:ph type="sldNum" idx="10"/>
          </p:nvPr>
        </p:nvSpPr>
        <p:spPr/>
        <p:txBody>
          <a:bodyPr/>
          <a:lstStyle>
            <a:lvl1pPr>
              <a:defRPr/>
            </a:lvl1pPr>
          </a:lstStyle>
          <a:p>
            <a:fld id="{8DF1E4E0-361F-4F74-8569-0FE54F06B6E6}" type="slidenum">
              <a:rPr lang="en-US"/>
              <a:pPr/>
              <a:t>‹nr.›</a:t>
            </a:fld>
            <a:endParaRPr lang="en-US"/>
          </a:p>
        </p:txBody>
      </p:sp>
    </p:spTree>
    <p:extLst>
      <p:ext uri="{BB962C8B-B14F-4D97-AF65-F5344CB8AC3E}">
        <p14:creationId xmlns:p14="http://schemas.microsoft.com/office/powerpoint/2010/main" val="2841718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dianummer 2"/>
          <p:cNvSpPr>
            <a:spLocks noGrp="1"/>
          </p:cNvSpPr>
          <p:nvPr>
            <p:ph type="sldNum" idx="10"/>
          </p:nvPr>
        </p:nvSpPr>
        <p:spPr/>
        <p:txBody>
          <a:bodyPr/>
          <a:lstStyle>
            <a:lvl1pPr>
              <a:defRPr/>
            </a:lvl1pPr>
          </a:lstStyle>
          <a:p>
            <a:fld id="{25640982-6D14-4542-96B2-27745EED27BD}" type="slidenum">
              <a:rPr lang="en-US"/>
              <a:pPr/>
              <a:t>‹nr.›</a:t>
            </a:fld>
            <a:endParaRPr lang="en-US"/>
          </a:p>
        </p:txBody>
      </p:sp>
    </p:spTree>
    <p:extLst>
      <p:ext uri="{BB962C8B-B14F-4D97-AF65-F5344CB8AC3E}">
        <p14:creationId xmlns:p14="http://schemas.microsoft.com/office/powerpoint/2010/main" val="1217617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idx="10"/>
          </p:nvPr>
        </p:nvSpPr>
        <p:spPr/>
        <p:txBody>
          <a:bodyPr/>
          <a:lstStyle>
            <a:lvl1pPr>
              <a:defRPr/>
            </a:lvl1pPr>
          </a:lstStyle>
          <a:p>
            <a:fld id="{AA00254E-ACCE-4AA1-877C-98363839319F}" type="slidenum">
              <a:rPr lang="en-US"/>
              <a:pPr/>
              <a:t>‹nr.›</a:t>
            </a:fld>
            <a:endParaRPr lang="en-US"/>
          </a:p>
        </p:txBody>
      </p:sp>
    </p:spTree>
    <p:extLst>
      <p:ext uri="{BB962C8B-B14F-4D97-AF65-F5344CB8AC3E}">
        <p14:creationId xmlns:p14="http://schemas.microsoft.com/office/powerpoint/2010/main" val="228899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3BF76A-E2C1-4D41-9D11-4FECF66CCA92}" type="slidenum">
              <a:rPr lang="nl-NL"/>
              <a:pPr>
                <a:defRPr/>
              </a:pPr>
              <a:t>‹nr.›</a:t>
            </a:fld>
            <a:endParaRPr lang="nl-NL"/>
          </a:p>
        </p:txBody>
      </p:sp>
    </p:spTree>
    <p:extLst>
      <p:ext uri="{BB962C8B-B14F-4D97-AF65-F5344CB8AC3E}">
        <p14:creationId xmlns:p14="http://schemas.microsoft.com/office/powerpoint/2010/main" val="42182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fr-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idx="10"/>
          </p:nvPr>
        </p:nvSpPr>
        <p:spPr/>
        <p:txBody>
          <a:bodyPr/>
          <a:lstStyle>
            <a:lvl1pPr>
              <a:defRPr/>
            </a:lvl1pPr>
          </a:lstStyle>
          <a:p>
            <a:fld id="{CCF4F056-B0D0-4553-B4F3-BBD9392FC3DD}" type="slidenum">
              <a:rPr lang="en-US"/>
              <a:pPr/>
              <a:t>‹nr.›</a:t>
            </a:fld>
            <a:endParaRPr lang="en-US"/>
          </a:p>
        </p:txBody>
      </p:sp>
    </p:spTree>
    <p:extLst>
      <p:ext uri="{BB962C8B-B14F-4D97-AF65-F5344CB8AC3E}">
        <p14:creationId xmlns:p14="http://schemas.microsoft.com/office/powerpoint/2010/main" val="264570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fr-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idx="10"/>
          </p:nvPr>
        </p:nvSpPr>
        <p:spPr/>
        <p:txBody>
          <a:bodyPr/>
          <a:lstStyle>
            <a:lvl1pPr>
              <a:defRPr/>
            </a:lvl1pPr>
          </a:lstStyle>
          <a:p>
            <a:fld id="{A8B6BEA5-984D-44DC-9A35-4193B4885C23}" type="slidenum">
              <a:rPr lang="en-US"/>
              <a:pPr/>
              <a:t>‹nr.›</a:t>
            </a:fld>
            <a:endParaRPr lang="en-US"/>
          </a:p>
        </p:txBody>
      </p:sp>
    </p:spTree>
    <p:extLst>
      <p:ext uri="{BB962C8B-B14F-4D97-AF65-F5344CB8AC3E}">
        <p14:creationId xmlns:p14="http://schemas.microsoft.com/office/powerpoint/2010/main" val="182371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ianummer 3"/>
          <p:cNvSpPr>
            <a:spLocks noGrp="1"/>
          </p:cNvSpPr>
          <p:nvPr>
            <p:ph type="sldNum" idx="10"/>
          </p:nvPr>
        </p:nvSpPr>
        <p:spPr/>
        <p:txBody>
          <a:bodyPr/>
          <a:lstStyle>
            <a:lvl1pPr>
              <a:defRPr/>
            </a:lvl1pPr>
          </a:lstStyle>
          <a:p>
            <a:fld id="{B71C3E2C-B591-487B-85B6-332DB1335881}" type="slidenum">
              <a:rPr lang="en-US"/>
              <a:pPr/>
              <a:t>‹nr.›</a:t>
            </a:fld>
            <a:endParaRPr lang="en-US"/>
          </a:p>
        </p:txBody>
      </p:sp>
    </p:spTree>
    <p:extLst>
      <p:ext uri="{BB962C8B-B14F-4D97-AF65-F5344CB8AC3E}">
        <p14:creationId xmlns:p14="http://schemas.microsoft.com/office/powerpoint/2010/main" val="414817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6225" y="425450"/>
            <a:ext cx="2055813" cy="5437188"/>
          </a:xfrm>
        </p:spPr>
        <p:txBody>
          <a:bodyPr vert="eaVert"/>
          <a:lstStyle/>
          <a:p>
            <a:r>
              <a:rPr lang="nl-NL" smtClean="0"/>
              <a:t>Klik om de stijl te bewerken</a:t>
            </a:r>
            <a:endParaRPr lang="fr-BE"/>
          </a:p>
        </p:txBody>
      </p:sp>
      <p:sp>
        <p:nvSpPr>
          <p:cNvPr id="3" name="Tijdelijke aanduiding voor verticale tekst 2"/>
          <p:cNvSpPr>
            <a:spLocks noGrp="1"/>
          </p:cNvSpPr>
          <p:nvPr>
            <p:ph type="body" orient="vert" idx="1"/>
          </p:nvPr>
        </p:nvSpPr>
        <p:spPr>
          <a:xfrm>
            <a:off x="457200" y="425450"/>
            <a:ext cx="6016625" cy="54371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ianummer 3"/>
          <p:cNvSpPr>
            <a:spLocks noGrp="1"/>
          </p:cNvSpPr>
          <p:nvPr>
            <p:ph type="sldNum" idx="10"/>
          </p:nvPr>
        </p:nvSpPr>
        <p:spPr/>
        <p:txBody>
          <a:bodyPr/>
          <a:lstStyle>
            <a:lvl1pPr>
              <a:defRPr/>
            </a:lvl1pPr>
          </a:lstStyle>
          <a:p>
            <a:fld id="{76DC1888-4AB5-4C58-B23B-0CCF50475780}" type="slidenum">
              <a:rPr lang="en-US"/>
              <a:pPr/>
              <a:t>‹nr.›</a:t>
            </a:fld>
            <a:endParaRPr lang="en-US"/>
          </a:p>
        </p:txBody>
      </p:sp>
    </p:spTree>
    <p:extLst>
      <p:ext uri="{BB962C8B-B14F-4D97-AF65-F5344CB8AC3E}">
        <p14:creationId xmlns:p14="http://schemas.microsoft.com/office/powerpoint/2010/main" val="4014078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fr-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fr-BE"/>
          </a:p>
        </p:txBody>
      </p:sp>
      <p:sp>
        <p:nvSpPr>
          <p:cNvPr id="4" name="Tijdelijke aanduiding voor dianummer 3"/>
          <p:cNvSpPr>
            <a:spLocks noGrp="1"/>
          </p:cNvSpPr>
          <p:nvPr>
            <p:ph type="sldNum" idx="10"/>
          </p:nvPr>
        </p:nvSpPr>
        <p:spPr/>
        <p:txBody>
          <a:bodyPr/>
          <a:lstStyle>
            <a:lvl1pPr>
              <a:defRPr/>
            </a:lvl1pPr>
          </a:lstStyle>
          <a:p>
            <a:fld id="{D28D257E-FF97-40D2-B59E-FBC39ED556C0}" type="slidenum">
              <a:rPr lang="en-US"/>
              <a:pPr/>
              <a:t>‹nr.›</a:t>
            </a:fld>
            <a:endParaRPr lang="en-US"/>
          </a:p>
        </p:txBody>
      </p:sp>
    </p:spTree>
    <p:extLst>
      <p:ext uri="{BB962C8B-B14F-4D97-AF65-F5344CB8AC3E}">
        <p14:creationId xmlns:p14="http://schemas.microsoft.com/office/powerpoint/2010/main" val="3403671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ianummer 3"/>
          <p:cNvSpPr>
            <a:spLocks noGrp="1"/>
          </p:cNvSpPr>
          <p:nvPr>
            <p:ph type="sldNum" idx="10"/>
          </p:nvPr>
        </p:nvSpPr>
        <p:spPr/>
        <p:txBody>
          <a:bodyPr/>
          <a:lstStyle>
            <a:lvl1pPr>
              <a:defRPr/>
            </a:lvl1pPr>
          </a:lstStyle>
          <a:p>
            <a:fld id="{3F1DF347-1121-40F4-9856-86A62864F982}" type="slidenum">
              <a:rPr lang="en-US"/>
              <a:pPr/>
              <a:t>‹nr.›</a:t>
            </a:fld>
            <a:endParaRPr lang="en-US"/>
          </a:p>
        </p:txBody>
      </p:sp>
    </p:spTree>
    <p:extLst>
      <p:ext uri="{BB962C8B-B14F-4D97-AF65-F5344CB8AC3E}">
        <p14:creationId xmlns:p14="http://schemas.microsoft.com/office/powerpoint/2010/main" val="1332917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fr-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idx="10"/>
          </p:nvPr>
        </p:nvSpPr>
        <p:spPr/>
        <p:txBody>
          <a:bodyPr/>
          <a:lstStyle>
            <a:lvl1pPr>
              <a:defRPr/>
            </a:lvl1pPr>
          </a:lstStyle>
          <a:p>
            <a:fld id="{B8BB452B-2229-4AF7-9647-F7C8E20EA183}" type="slidenum">
              <a:rPr lang="en-US"/>
              <a:pPr/>
              <a:t>‹nr.›</a:t>
            </a:fld>
            <a:endParaRPr lang="en-US"/>
          </a:p>
        </p:txBody>
      </p:sp>
    </p:spTree>
    <p:extLst>
      <p:ext uri="{BB962C8B-B14F-4D97-AF65-F5344CB8AC3E}">
        <p14:creationId xmlns:p14="http://schemas.microsoft.com/office/powerpoint/2010/main" val="617880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sz="half" idx="1"/>
          </p:nvPr>
        </p:nvSpPr>
        <p:spPr>
          <a:xfrm>
            <a:off x="457200" y="1981200"/>
            <a:ext cx="4035425"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inhoud 3"/>
          <p:cNvSpPr>
            <a:spLocks noGrp="1"/>
          </p:cNvSpPr>
          <p:nvPr>
            <p:ph sz="half" idx="2"/>
          </p:nvPr>
        </p:nvSpPr>
        <p:spPr>
          <a:xfrm>
            <a:off x="4645025" y="1981200"/>
            <a:ext cx="4037013"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dianummer 4"/>
          <p:cNvSpPr>
            <a:spLocks noGrp="1"/>
          </p:cNvSpPr>
          <p:nvPr>
            <p:ph type="sldNum" idx="10"/>
          </p:nvPr>
        </p:nvSpPr>
        <p:spPr/>
        <p:txBody>
          <a:bodyPr/>
          <a:lstStyle>
            <a:lvl1pPr>
              <a:defRPr/>
            </a:lvl1pPr>
          </a:lstStyle>
          <a:p>
            <a:fld id="{85546B4D-7738-4EBF-B527-A2760D36C138}" type="slidenum">
              <a:rPr lang="en-US"/>
              <a:pPr/>
              <a:t>‹nr.›</a:t>
            </a:fld>
            <a:endParaRPr lang="en-US"/>
          </a:p>
        </p:txBody>
      </p:sp>
    </p:spTree>
    <p:extLst>
      <p:ext uri="{BB962C8B-B14F-4D97-AF65-F5344CB8AC3E}">
        <p14:creationId xmlns:p14="http://schemas.microsoft.com/office/powerpoint/2010/main" val="3829624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fr-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7" name="Tijdelijke aanduiding voor dianummer 6"/>
          <p:cNvSpPr>
            <a:spLocks noGrp="1"/>
          </p:cNvSpPr>
          <p:nvPr>
            <p:ph type="sldNum" idx="10"/>
          </p:nvPr>
        </p:nvSpPr>
        <p:spPr/>
        <p:txBody>
          <a:bodyPr/>
          <a:lstStyle>
            <a:lvl1pPr>
              <a:defRPr/>
            </a:lvl1pPr>
          </a:lstStyle>
          <a:p>
            <a:fld id="{607A843D-5080-40DC-BDAF-9FD3AE66A961}" type="slidenum">
              <a:rPr lang="en-US"/>
              <a:pPr/>
              <a:t>‹nr.›</a:t>
            </a:fld>
            <a:endParaRPr lang="en-US"/>
          </a:p>
        </p:txBody>
      </p:sp>
    </p:spTree>
    <p:extLst>
      <p:ext uri="{BB962C8B-B14F-4D97-AF65-F5344CB8AC3E}">
        <p14:creationId xmlns:p14="http://schemas.microsoft.com/office/powerpoint/2010/main" val="2206099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dianummer 2"/>
          <p:cNvSpPr>
            <a:spLocks noGrp="1"/>
          </p:cNvSpPr>
          <p:nvPr>
            <p:ph type="sldNum" idx="10"/>
          </p:nvPr>
        </p:nvSpPr>
        <p:spPr/>
        <p:txBody>
          <a:bodyPr/>
          <a:lstStyle>
            <a:lvl1pPr>
              <a:defRPr/>
            </a:lvl1pPr>
          </a:lstStyle>
          <a:p>
            <a:fld id="{D4C4A0D6-E8FB-40F7-877E-2ADADBED5631}" type="slidenum">
              <a:rPr lang="en-US"/>
              <a:pPr/>
              <a:t>‹nr.›</a:t>
            </a:fld>
            <a:endParaRPr lang="en-US"/>
          </a:p>
        </p:txBody>
      </p:sp>
    </p:spTree>
    <p:extLst>
      <p:ext uri="{BB962C8B-B14F-4D97-AF65-F5344CB8AC3E}">
        <p14:creationId xmlns:p14="http://schemas.microsoft.com/office/powerpoint/2010/main" val="288490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6C9745C-3AF3-4502-BE4E-41C7909FBC93}" type="slidenum">
              <a:rPr lang="nl-NL"/>
              <a:pPr>
                <a:defRPr/>
              </a:pPr>
              <a:t>‹nr.›</a:t>
            </a:fld>
            <a:endParaRPr lang="nl-NL"/>
          </a:p>
        </p:txBody>
      </p:sp>
    </p:spTree>
    <p:extLst>
      <p:ext uri="{BB962C8B-B14F-4D97-AF65-F5344CB8AC3E}">
        <p14:creationId xmlns:p14="http://schemas.microsoft.com/office/powerpoint/2010/main" val="1920474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idx="10"/>
          </p:nvPr>
        </p:nvSpPr>
        <p:spPr/>
        <p:txBody>
          <a:bodyPr/>
          <a:lstStyle>
            <a:lvl1pPr>
              <a:defRPr/>
            </a:lvl1pPr>
          </a:lstStyle>
          <a:p>
            <a:fld id="{57B3C49E-7D05-48E1-92ED-35E22C140977}" type="slidenum">
              <a:rPr lang="en-US"/>
              <a:pPr/>
              <a:t>‹nr.›</a:t>
            </a:fld>
            <a:endParaRPr lang="en-US"/>
          </a:p>
        </p:txBody>
      </p:sp>
    </p:spTree>
    <p:extLst>
      <p:ext uri="{BB962C8B-B14F-4D97-AF65-F5344CB8AC3E}">
        <p14:creationId xmlns:p14="http://schemas.microsoft.com/office/powerpoint/2010/main" val="1669923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fr-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idx="10"/>
          </p:nvPr>
        </p:nvSpPr>
        <p:spPr/>
        <p:txBody>
          <a:bodyPr/>
          <a:lstStyle>
            <a:lvl1pPr>
              <a:defRPr/>
            </a:lvl1pPr>
          </a:lstStyle>
          <a:p>
            <a:fld id="{E17503EB-CD52-41DF-BB05-23AFB5A404FA}" type="slidenum">
              <a:rPr lang="en-US"/>
              <a:pPr/>
              <a:t>‹nr.›</a:t>
            </a:fld>
            <a:endParaRPr lang="en-US"/>
          </a:p>
        </p:txBody>
      </p:sp>
    </p:spTree>
    <p:extLst>
      <p:ext uri="{BB962C8B-B14F-4D97-AF65-F5344CB8AC3E}">
        <p14:creationId xmlns:p14="http://schemas.microsoft.com/office/powerpoint/2010/main" val="2297407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fr-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idx="10"/>
          </p:nvPr>
        </p:nvSpPr>
        <p:spPr/>
        <p:txBody>
          <a:bodyPr/>
          <a:lstStyle>
            <a:lvl1pPr>
              <a:defRPr/>
            </a:lvl1pPr>
          </a:lstStyle>
          <a:p>
            <a:fld id="{2B7E7EFB-2F81-43AC-84AB-527AF373067A}" type="slidenum">
              <a:rPr lang="en-US"/>
              <a:pPr/>
              <a:t>‹nr.›</a:t>
            </a:fld>
            <a:endParaRPr lang="en-US"/>
          </a:p>
        </p:txBody>
      </p:sp>
    </p:spTree>
    <p:extLst>
      <p:ext uri="{BB962C8B-B14F-4D97-AF65-F5344CB8AC3E}">
        <p14:creationId xmlns:p14="http://schemas.microsoft.com/office/powerpoint/2010/main" val="2563926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ianummer 3"/>
          <p:cNvSpPr>
            <a:spLocks noGrp="1"/>
          </p:cNvSpPr>
          <p:nvPr>
            <p:ph type="sldNum" idx="10"/>
          </p:nvPr>
        </p:nvSpPr>
        <p:spPr/>
        <p:txBody>
          <a:bodyPr/>
          <a:lstStyle>
            <a:lvl1pPr>
              <a:defRPr/>
            </a:lvl1pPr>
          </a:lstStyle>
          <a:p>
            <a:fld id="{6DF8F8D9-2771-472D-B417-43BB66BC9F83}" type="slidenum">
              <a:rPr lang="en-US"/>
              <a:pPr/>
              <a:t>‹nr.›</a:t>
            </a:fld>
            <a:endParaRPr lang="en-US"/>
          </a:p>
        </p:txBody>
      </p:sp>
    </p:spTree>
    <p:extLst>
      <p:ext uri="{BB962C8B-B14F-4D97-AF65-F5344CB8AC3E}">
        <p14:creationId xmlns:p14="http://schemas.microsoft.com/office/powerpoint/2010/main" val="452530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6225" y="425450"/>
            <a:ext cx="2055813" cy="5437188"/>
          </a:xfrm>
        </p:spPr>
        <p:txBody>
          <a:bodyPr vert="eaVert"/>
          <a:lstStyle/>
          <a:p>
            <a:r>
              <a:rPr lang="nl-NL" smtClean="0"/>
              <a:t>Klik om de stijl te bewerken</a:t>
            </a:r>
            <a:endParaRPr lang="fr-BE"/>
          </a:p>
        </p:txBody>
      </p:sp>
      <p:sp>
        <p:nvSpPr>
          <p:cNvPr id="3" name="Tijdelijke aanduiding voor verticale tekst 2"/>
          <p:cNvSpPr>
            <a:spLocks noGrp="1"/>
          </p:cNvSpPr>
          <p:nvPr>
            <p:ph type="body" orient="vert" idx="1"/>
          </p:nvPr>
        </p:nvSpPr>
        <p:spPr>
          <a:xfrm>
            <a:off x="457200" y="425450"/>
            <a:ext cx="6016625" cy="54371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ianummer 3"/>
          <p:cNvSpPr>
            <a:spLocks noGrp="1"/>
          </p:cNvSpPr>
          <p:nvPr>
            <p:ph type="sldNum" idx="10"/>
          </p:nvPr>
        </p:nvSpPr>
        <p:spPr/>
        <p:txBody>
          <a:bodyPr/>
          <a:lstStyle>
            <a:lvl1pPr>
              <a:defRPr/>
            </a:lvl1pPr>
          </a:lstStyle>
          <a:p>
            <a:fld id="{73DC6BFF-32C5-451F-B512-50BE1D672C9D}" type="slidenum">
              <a:rPr lang="en-US"/>
              <a:pPr/>
              <a:t>‹nr.›</a:t>
            </a:fld>
            <a:endParaRPr lang="en-US"/>
          </a:p>
        </p:txBody>
      </p:sp>
    </p:spTree>
    <p:extLst>
      <p:ext uri="{BB962C8B-B14F-4D97-AF65-F5344CB8AC3E}">
        <p14:creationId xmlns:p14="http://schemas.microsoft.com/office/powerpoint/2010/main" val="2476316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270A9F-B6EE-4779-9A0F-A09D790A8C68}"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206569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EEA44A-F57A-40EF-A558-CF90D36F4044}"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1048671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F5232-50D1-4DE9-AE30-E9ACF662F7A9}"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3635758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20BF60-3A56-4237-A55B-22D8A8E08537}"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3485058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EE337E-2C1B-40F8-84C7-FC3732E36D9A}"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183435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CC7219-85C7-4BD5-BE94-60D84A1648D3}" type="slidenum">
              <a:rPr lang="nl-NL"/>
              <a:pPr>
                <a:defRPr/>
              </a:pPr>
              <a:t>‹nr.›</a:t>
            </a:fld>
            <a:endParaRPr lang="nl-NL"/>
          </a:p>
        </p:txBody>
      </p:sp>
    </p:spTree>
    <p:extLst>
      <p:ext uri="{BB962C8B-B14F-4D97-AF65-F5344CB8AC3E}">
        <p14:creationId xmlns:p14="http://schemas.microsoft.com/office/powerpoint/2010/main" val="4049563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838C39-179C-4AB7-8DD2-2143B6545779}"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3544121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77719-7635-40A5-87DD-35F276830789}"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2746854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E55B75-782B-4875-A143-0DF1B11C06C0}"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2998881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8B0CAA-ED62-4F63-AF66-707B582392FF}"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323411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1CF645-A378-4118-A540-72F4D8F46971}"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1200041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F54FA1-426D-44CB-9ABE-A0B96E68F384}"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2870536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ítulo e diagrama ou organo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PT" smtClean="0"/>
              <a:t>Clique para editar o estilo</a:t>
            </a:r>
            <a:endParaRPr lang="pt-PT"/>
          </a:p>
        </p:txBody>
      </p:sp>
      <p:sp>
        <p:nvSpPr>
          <p:cNvPr id="3" name="Marcador de Posição do SmartArt 2"/>
          <p:cNvSpPr>
            <a:spLocks noGrp="1"/>
          </p:cNvSpPr>
          <p:nvPr>
            <p:ph type="dgm" idx="1"/>
          </p:nvPr>
        </p:nvSpPr>
        <p:spPr>
          <a:xfrm>
            <a:off x="457200" y="1600200"/>
            <a:ext cx="8229600" cy="4525963"/>
          </a:xfrm>
        </p:spPr>
        <p:txBody>
          <a:bodyPr/>
          <a:lstStyle/>
          <a:p>
            <a:pPr lvl="0"/>
            <a:endParaRPr lang="pt-P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228EB5-6E68-4A97-A9F5-96ECBC5AD045}" type="slidenum">
              <a:rPr lang="pt-PT">
                <a:solidFill>
                  <a:srgbClr val="000000"/>
                </a:solidFill>
              </a:rPr>
              <a:pPr>
                <a:defRPr/>
              </a:pPr>
              <a:t>‹nr.›</a:t>
            </a:fld>
            <a:endParaRPr lang="pt-PT">
              <a:solidFill>
                <a:srgbClr val="000000"/>
              </a:solidFill>
            </a:endParaRPr>
          </a:p>
        </p:txBody>
      </p:sp>
    </p:spTree>
    <p:extLst>
      <p:ext uri="{BB962C8B-B14F-4D97-AF65-F5344CB8AC3E}">
        <p14:creationId xmlns:p14="http://schemas.microsoft.com/office/powerpoint/2010/main" val="395536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1FD848-6420-40FF-B3BF-B3994EC225AC}" type="slidenum">
              <a:rPr lang="nl-NL"/>
              <a:pPr>
                <a:defRPr/>
              </a:pPr>
              <a:t>‹nr.›</a:t>
            </a:fld>
            <a:endParaRPr lang="nl-NL"/>
          </a:p>
        </p:txBody>
      </p:sp>
    </p:spTree>
    <p:extLst>
      <p:ext uri="{BB962C8B-B14F-4D97-AF65-F5344CB8AC3E}">
        <p14:creationId xmlns:p14="http://schemas.microsoft.com/office/powerpoint/2010/main" val="62576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2A8F8A-0DAB-4DFB-9827-7EE76DF05322}" type="slidenum">
              <a:rPr lang="nl-NL"/>
              <a:pPr>
                <a:defRPr/>
              </a:pPr>
              <a:t>‹nr.›</a:t>
            </a:fld>
            <a:endParaRPr lang="nl-NL"/>
          </a:p>
        </p:txBody>
      </p:sp>
    </p:spTree>
    <p:extLst>
      <p:ext uri="{BB962C8B-B14F-4D97-AF65-F5344CB8AC3E}">
        <p14:creationId xmlns:p14="http://schemas.microsoft.com/office/powerpoint/2010/main" val="192477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A97A0B0-DDB9-4478-AFEB-9FC22BF7C531}" type="slidenum">
              <a:rPr lang="nl-NL"/>
              <a:pPr>
                <a:defRPr/>
              </a:pPr>
              <a:t>‹nr.›</a:t>
            </a:fld>
            <a:endParaRPr lang="nl-NL"/>
          </a:p>
        </p:txBody>
      </p:sp>
    </p:spTree>
    <p:extLst>
      <p:ext uri="{BB962C8B-B14F-4D97-AF65-F5344CB8AC3E}">
        <p14:creationId xmlns:p14="http://schemas.microsoft.com/office/powerpoint/2010/main" val="42786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9F0506-1327-4BF4-B57A-179F3AE78E38}" type="slidenum">
              <a:rPr lang="nl-NL"/>
              <a:pPr>
                <a:defRPr/>
              </a:pPr>
              <a:t>‹nr.›</a:t>
            </a:fld>
            <a:endParaRPr lang="nl-NL"/>
          </a:p>
        </p:txBody>
      </p:sp>
    </p:spTree>
    <p:extLst>
      <p:ext uri="{BB962C8B-B14F-4D97-AF65-F5344CB8AC3E}">
        <p14:creationId xmlns:p14="http://schemas.microsoft.com/office/powerpoint/2010/main" val="25789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7500" y="5877271"/>
            <a:ext cx="5982535" cy="977469"/>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C8AC354-129C-462C-944D-5813D9630EF3}" type="datetimeFigureOut">
              <a:rPr lang="en-US">
                <a:solidFill>
                  <a:prstClr val="black">
                    <a:tint val="75000"/>
                  </a:prstClr>
                </a:solidFill>
                <a:cs typeface="+mn-cs"/>
              </a:rPr>
              <a:pPr>
                <a:defRPr/>
              </a:pPr>
              <a:t>5/10/2012</a:t>
            </a:fld>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C3CDC7-CF19-49BD-84D3-FF7641CA70A8}" type="slidenum">
              <a:rPr lang="en-US">
                <a:solidFill>
                  <a:prstClr val="black">
                    <a:tint val="75000"/>
                  </a:prstClr>
                </a:solidFill>
                <a:cs typeface="+mn-cs"/>
              </a:rPr>
              <a:pPr>
                <a:defRPr/>
              </a:pPr>
              <a:t>‹nr.›</a:t>
            </a:fld>
            <a:endParaRPr lang="en-US">
              <a:solidFill>
                <a:prstClr val="black">
                  <a:tint val="75000"/>
                </a:prstClr>
              </a:solidFill>
              <a:cs typeface="+mn-cs"/>
            </a:endParaRPr>
          </a:p>
        </p:txBody>
      </p:sp>
    </p:spTree>
    <p:extLst>
      <p:ext uri="{BB962C8B-B14F-4D97-AF65-F5344CB8AC3E}">
        <p14:creationId xmlns:p14="http://schemas.microsoft.com/office/powerpoint/2010/main" val="33623777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0"/>
            <a:ext cx="9139238" cy="6853238"/>
            <a:chOff x="0" y="0"/>
            <a:chExt cx="5757" cy="4317"/>
          </a:xfrm>
        </p:grpSpPr>
        <p:sp>
          <p:nvSpPr>
            <p:cNvPr id="2050" name="Rectangle 2"/>
            <p:cNvSpPr>
              <a:spLocks noChangeArrowheads="1"/>
            </p:cNvSpPr>
            <p:nvPr/>
          </p:nvSpPr>
          <p:spPr bwMode="auto">
            <a:xfrm>
              <a:off x="0" y="0"/>
              <a:ext cx="2205" cy="4317"/>
            </a:xfrm>
            <a:prstGeom prst="rect">
              <a:avLst/>
            </a:prstGeom>
            <a:gradFill rotWithShape="0">
              <a:gsLst>
                <a:gs pos="0">
                  <a:srgbClr val="FFFFFF"/>
                </a:gs>
                <a:gs pos="100000">
                  <a:srgbClr val="CC9900"/>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1" name="Rectangle 3"/>
            <p:cNvSpPr>
              <a:spLocks noChangeArrowheads="1"/>
            </p:cNvSpPr>
            <p:nvPr/>
          </p:nvSpPr>
          <p:spPr bwMode="auto">
            <a:xfrm>
              <a:off x="1081" y="1065"/>
              <a:ext cx="4676" cy="1593"/>
            </a:xfrm>
            <a:prstGeom prst="rect">
              <a:avLst/>
            </a:prstGeom>
            <a:solidFill>
              <a:srgbClr val="CC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grpSp>
          <p:nvGrpSpPr>
            <p:cNvPr id="2052" name="Group 4"/>
            <p:cNvGrpSpPr>
              <a:grpSpLocks/>
            </p:cNvGrpSpPr>
            <p:nvPr/>
          </p:nvGrpSpPr>
          <p:grpSpPr bwMode="auto">
            <a:xfrm>
              <a:off x="0" y="672"/>
              <a:ext cx="1803" cy="1986"/>
              <a:chOff x="0" y="672"/>
              <a:chExt cx="1803" cy="1986"/>
            </a:xfrm>
          </p:grpSpPr>
          <p:sp>
            <p:nvSpPr>
              <p:cNvPr id="2053" name="Rectangle 5"/>
              <p:cNvSpPr>
                <a:spLocks noChangeArrowheads="1"/>
              </p:cNvSpPr>
              <p:nvPr/>
            </p:nvSpPr>
            <p:spPr bwMode="auto">
              <a:xfrm>
                <a:off x="361" y="2257"/>
                <a:ext cx="360" cy="401"/>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4" name="Rectangle 6"/>
              <p:cNvSpPr>
                <a:spLocks noChangeArrowheads="1"/>
              </p:cNvSpPr>
              <p:nvPr/>
            </p:nvSpPr>
            <p:spPr bwMode="auto">
              <a:xfrm>
                <a:off x="1081" y="1065"/>
                <a:ext cx="359" cy="402"/>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5" name="Rectangle 7"/>
              <p:cNvSpPr>
                <a:spLocks noChangeArrowheads="1"/>
              </p:cNvSpPr>
              <p:nvPr/>
            </p:nvSpPr>
            <p:spPr bwMode="auto">
              <a:xfrm>
                <a:off x="1437" y="672"/>
                <a:ext cx="366" cy="397"/>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6" name="Rectangle 8"/>
              <p:cNvSpPr>
                <a:spLocks noChangeArrowheads="1"/>
              </p:cNvSpPr>
              <p:nvPr/>
            </p:nvSpPr>
            <p:spPr bwMode="auto">
              <a:xfrm>
                <a:off x="719" y="2257"/>
                <a:ext cx="365" cy="401"/>
              </a:xfrm>
              <a:prstGeom prst="rect">
                <a:avLst/>
              </a:prstGeom>
              <a:solidFill>
                <a:srgbClr val="CC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7" name="Rectangle 9"/>
              <p:cNvSpPr>
                <a:spLocks noChangeArrowheads="1"/>
              </p:cNvSpPr>
              <p:nvPr/>
            </p:nvSpPr>
            <p:spPr bwMode="auto">
              <a:xfrm>
                <a:off x="1437" y="1065"/>
                <a:ext cx="366" cy="40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8" name="Rectangle 10"/>
              <p:cNvSpPr>
                <a:spLocks noChangeArrowheads="1"/>
              </p:cNvSpPr>
              <p:nvPr/>
            </p:nvSpPr>
            <p:spPr bwMode="auto">
              <a:xfrm>
                <a:off x="719" y="1464"/>
                <a:ext cx="365" cy="396"/>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59" name="Rectangle 11"/>
              <p:cNvSpPr>
                <a:spLocks noChangeArrowheads="1"/>
              </p:cNvSpPr>
              <p:nvPr/>
            </p:nvSpPr>
            <p:spPr bwMode="auto">
              <a:xfrm>
                <a:off x="0" y="1464"/>
                <a:ext cx="364" cy="396"/>
              </a:xfrm>
              <a:prstGeom prst="rect">
                <a:avLst/>
              </a:prstGeom>
              <a:solidFill>
                <a:srgbClr val="CC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60" name="Rectangle 12"/>
              <p:cNvSpPr>
                <a:spLocks noChangeArrowheads="1"/>
              </p:cNvSpPr>
              <p:nvPr/>
            </p:nvSpPr>
            <p:spPr bwMode="auto">
              <a:xfrm>
                <a:off x="1081" y="1464"/>
                <a:ext cx="359" cy="396"/>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61" name="Rectangle 13"/>
              <p:cNvSpPr>
                <a:spLocks noChangeArrowheads="1"/>
              </p:cNvSpPr>
              <p:nvPr/>
            </p:nvSpPr>
            <p:spPr bwMode="auto">
              <a:xfrm>
                <a:off x="361" y="1857"/>
                <a:ext cx="360" cy="403"/>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62" name="Rectangle 14"/>
              <p:cNvSpPr>
                <a:spLocks noChangeArrowheads="1"/>
              </p:cNvSpPr>
              <p:nvPr/>
            </p:nvSpPr>
            <p:spPr bwMode="auto">
              <a:xfrm>
                <a:off x="719" y="1857"/>
                <a:ext cx="365" cy="403"/>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grpSp>
      </p:grpSp>
      <p:pic>
        <p:nvPicPr>
          <p:cNvPr id="2063"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9925" y="5921375"/>
            <a:ext cx="1871663" cy="75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4" name="Rectangle 16"/>
          <p:cNvSpPr>
            <a:spLocks noGrp="1" noChangeArrowheads="1"/>
          </p:cNvSpPr>
          <p:nvPr>
            <p:ph type="title"/>
          </p:nvPr>
        </p:nvSpPr>
        <p:spPr bwMode="auto">
          <a:xfrm>
            <a:off x="457200" y="425450"/>
            <a:ext cx="8224838"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65" name="Rectangle 17"/>
          <p:cNvSpPr>
            <a:spLocks noGrp="1" noChangeArrowheads="1"/>
          </p:cNvSpPr>
          <p:nvPr>
            <p:ph type="body" idx="1"/>
          </p:nvPr>
        </p:nvSpPr>
        <p:spPr bwMode="auto">
          <a:xfrm>
            <a:off x="457200" y="1981200"/>
            <a:ext cx="8224838" cy="388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66" name="Text Box 18"/>
          <p:cNvSpPr txBox="1">
            <a:spLocks noChangeArrowheads="1"/>
          </p:cNvSpPr>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67" name="Text Box 19"/>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2068" name="Rectangle 20"/>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000000"/>
                </a:solidFill>
                <a:latin typeface="Arial Black" pitchFamily="1" charset="0"/>
              </a:defRPr>
            </a:lvl1pPr>
          </a:lstStyle>
          <a:p>
            <a:pPr defTabSz="449263">
              <a:buSzPct val="100000"/>
            </a:pPr>
            <a:fld id="{4794CEF4-6195-4C28-AD1B-02697BA8A2E9}" type="slidenum">
              <a:rPr lang="en-US" smtClean="0">
                <a:cs typeface="+mn-cs"/>
              </a:rPr>
              <a:pPr defTabSz="449263">
                <a:buSzPct val="100000"/>
              </a:pPr>
              <a:t>‹nr.›</a:t>
            </a:fld>
            <a:endParaRPr lang="en-US" smtClean="0">
              <a:cs typeface="+mn-cs"/>
            </a:endParaRPr>
          </a:p>
        </p:txBody>
      </p:sp>
    </p:spTree>
    <p:extLst>
      <p:ext uri="{BB962C8B-B14F-4D97-AF65-F5344CB8AC3E}">
        <p14:creationId xmlns:p14="http://schemas.microsoft.com/office/powerpoint/2010/main" val="20316379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3124200" y="62452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26" name="Rectangle 2"/>
          <p:cNvSpPr>
            <a:spLocks noGrp="1" noChangeArrowheads="1"/>
          </p:cNvSpPr>
          <p:nvPr>
            <p:ph type="sldNum"/>
          </p:nvPr>
        </p:nvSpPr>
        <p:spPr bwMode="auto">
          <a:xfrm>
            <a:off x="6553200" y="6242050"/>
            <a:ext cx="21288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a:buSzPct val="100000"/>
            </a:pPr>
            <a:fld id="{F8B067F7-CE0A-4FB0-98CA-68E6E31E1F3E}" type="slidenum">
              <a:rPr lang="en-US" sz="2400" smtClean="0">
                <a:cs typeface="+mn-cs"/>
              </a:rPr>
              <a:pPr defTabSz="449263">
                <a:buSzPct val="100000"/>
              </a:pPr>
              <a:t>‹nr.›</a:t>
            </a:fld>
            <a:endParaRPr lang="en-US" sz="2400" smtClean="0">
              <a:cs typeface="+mn-cs"/>
            </a:endParaRPr>
          </a:p>
        </p:txBody>
      </p:sp>
      <p:grpSp>
        <p:nvGrpSpPr>
          <p:cNvPr id="1027" name="Group 3"/>
          <p:cNvGrpSpPr>
            <a:grpSpLocks/>
          </p:cNvGrpSpPr>
          <p:nvPr/>
        </p:nvGrpSpPr>
        <p:grpSpPr bwMode="auto">
          <a:xfrm>
            <a:off x="0" y="0"/>
            <a:ext cx="9139238" cy="541338"/>
            <a:chOff x="0" y="0"/>
            <a:chExt cx="5757" cy="341"/>
          </a:xfrm>
        </p:grpSpPr>
        <p:sp>
          <p:nvSpPr>
            <p:cNvPr id="1028" name="Rectangle 4"/>
            <p:cNvSpPr>
              <a:spLocks noChangeArrowheads="1"/>
            </p:cNvSpPr>
            <p:nvPr/>
          </p:nvSpPr>
          <p:spPr bwMode="auto">
            <a:xfrm>
              <a:off x="0" y="0"/>
              <a:ext cx="177" cy="333"/>
            </a:xfrm>
            <a:prstGeom prst="rect">
              <a:avLst/>
            </a:prstGeom>
            <a:gradFill rotWithShape="0">
              <a:gsLst>
                <a:gs pos="0">
                  <a:srgbClr val="FFFFFF"/>
                </a:gs>
                <a:gs pos="100000">
                  <a:srgbClr val="CC9900"/>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29" name="Rectangle 5"/>
            <p:cNvSpPr>
              <a:spLocks noChangeArrowheads="1"/>
            </p:cNvSpPr>
            <p:nvPr/>
          </p:nvSpPr>
          <p:spPr bwMode="auto">
            <a:xfrm>
              <a:off x="260" y="85"/>
              <a:ext cx="5497" cy="170"/>
            </a:xfrm>
            <a:prstGeom prst="rect">
              <a:avLst/>
            </a:prstGeom>
            <a:gradFill rotWithShape="0">
              <a:gsLst>
                <a:gs pos="0">
                  <a:srgbClr val="FFFFFF"/>
                </a:gs>
                <a:gs pos="100000">
                  <a:srgbClr val="CC3300"/>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0" name="Rectangle 6"/>
            <p:cNvSpPr>
              <a:spLocks noChangeArrowheads="1"/>
            </p:cNvSpPr>
            <p:nvPr/>
          </p:nvSpPr>
          <p:spPr bwMode="auto">
            <a:xfrm>
              <a:off x="258" y="85"/>
              <a:ext cx="84" cy="86"/>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1" name="Rectangle 7"/>
            <p:cNvSpPr>
              <a:spLocks noChangeArrowheads="1"/>
            </p:cNvSpPr>
            <p:nvPr/>
          </p:nvSpPr>
          <p:spPr bwMode="auto">
            <a:xfrm>
              <a:off x="345" y="0"/>
              <a:ext cx="85" cy="84"/>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2" name="Rectangle 8"/>
            <p:cNvSpPr>
              <a:spLocks noChangeArrowheads="1"/>
            </p:cNvSpPr>
            <p:nvPr/>
          </p:nvSpPr>
          <p:spPr bwMode="auto">
            <a:xfrm>
              <a:off x="345" y="85"/>
              <a:ext cx="85" cy="86"/>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3" name="Rectangle 9"/>
            <p:cNvSpPr>
              <a:spLocks noChangeArrowheads="1"/>
            </p:cNvSpPr>
            <p:nvPr/>
          </p:nvSpPr>
          <p:spPr bwMode="auto">
            <a:xfrm>
              <a:off x="173" y="173"/>
              <a:ext cx="83" cy="84"/>
            </a:xfrm>
            <a:prstGeom prst="rect">
              <a:avLst/>
            </a:prstGeom>
            <a:solidFill>
              <a:srgbClr val="CC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4" name="Rectangle 10"/>
            <p:cNvSpPr>
              <a:spLocks noChangeArrowheads="1"/>
            </p:cNvSpPr>
            <p:nvPr/>
          </p:nvSpPr>
          <p:spPr bwMode="auto">
            <a:xfrm>
              <a:off x="83" y="86"/>
              <a:ext cx="86" cy="84"/>
            </a:xfrm>
            <a:prstGeom prst="rect">
              <a:avLst/>
            </a:prstGeom>
            <a:solidFill>
              <a:srgbClr val="CC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5" name="Rectangle 11"/>
            <p:cNvSpPr>
              <a:spLocks noChangeArrowheads="1"/>
            </p:cNvSpPr>
            <p:nvPr/>
          </p:nvSpPr>
          <p:spPr bwMode="auto">
            <a:xfrm>
              <a:off x="258" y="171"/>
              <a:ext cx="84" cy="84"/>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sp>
          <p:nvSpPr>
            <p:cNvPr id="1036" name="Rectangle 12"/>
            <p:cNvSpPr>
              <a:spLocks noChangeArrowheads="1"/>
            </p:cNvSpPr>
            <p:nvPr/>
          </p:nvSpPr>
          <p:spPr bwMode="auto">
            <a:xfrm>
              <a:off x="173" y="258"/>
              <a:ext cx="83" cy="83"/>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grpSp>
      <p:sp>
        <p:nvSpPr>
          <p:cNvPr id="1037" name="Rectangle 13"/>
          <p:cNvSpPr>
            <a:spLocks noGrp="1" noChangeArrowheads="1"/>
          </p:cNvSpPr>
          <p:nvPr>
            <p:ph type="title"/>
          </p:nvPr>
        </p:nvSpPr>
        <p:spPr bwMode="auto">
          <a:xfrm>
            <a:off x="457200" y="425450"/>
            <a:ext cx="8224838"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38" name="Rectangle 14"/>
          <p:cNvSpPr>
            <a:spLocks noGrp="1" noChangeArrowheads="1"/>
          </p:cNvSpPr>
          <p:nvPr>
            <p:ph type="body" idx="1"/>
          </p:nvPr>
        </p:nvSpPr>
        <p:spPr bwMode="auto">
          <a:xfrm>
            <a:off x="457200" y="1981200"/>
            <a:ext cx="8224838" cy="388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9" name="Text Box 15"/>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6" charset="0"/>
              <a:buNone/>
            </a:pPr>
            <a:endParaRPr lang="fr-BE" sz="2400" smtClean="0">
              <a:solidFill>
                <a:srgbClr val="FFFFFF"/>
              </a:solidFill>
              <a:cs typeface="+mn-cs"/>
            </a:endParaRPr>
          </a:p>
        </p:txBody>
      </p:sp>
      <p:pic>
        <p:nvPicPr>
          <p:cNvPr id="1040"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6169025"/>
            <a:ext cx="1222375" cy="49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41080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entury Gothic" pitchFamily="1" charset="0"/>
          <a:ea typeface="ＭＳ Ｐゴシック" pitchFamily="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 do título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pt-PT">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PT">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35A7C26E-7478-44DD-B747-3DD6C454D455}" type="slidenum">
              <a:rPr lang="pt-PT">
                <a:solidFill>
                  <a:srgbClr val="000000"/>
                </a:solidFill>
                <a:cs typeface="+mn-cs"/>
              </a:rPr>
              <a:pPr>
                <a:defRPr/>
              </a:pPr>
              <a:t>‹nr.›</a:t>
            </a:fld>
            <a:endParaRPr lang="pt-PT">
              <a:solidFill>
                <a:srgbClr val="000000"/>
              </a:solidFill>
              <a:cs typeface="+mn-cs"/>
            </a:endParaRPr>
          </a:p>
        </p:txBody>
      </p:sp>
    </p:spTree>
    <p:extLst>
      <p:ext uri="{BB962C8B-B14F-4D97-AF65-F5344CB8AC3E}">
        <p14:creationId xmlns:p14="http://schemas.microsoft.com/office/powerpoint/2010/main" val="22139947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hyperlink" Target="mailto:peter.kelly@povertyalliance.org"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hyperlink" Target="http://www.povertyalliance.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www.povertytruthcommission.org/index.php?id=9"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396190"/>
      </p:ext>
    </p:extLst>
  </p:cSld>
  <p:clrMapOvr>
    <a:masterClrMapping/>
  </p:clrMapOvr>
  <p:transition advTm="34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6147" name="Rectangle 2"/>
          <p:cNvSpPr>
            <a:spLocks noGrp="1" noChangeArrowheads="1"/>
          </p:cNvSpPr>
          <p:nvPr>
            <p:ph type="title"/>
          </p:nvPr>
        </p:nvSpPr>
        <p:spPr>
          <a:xfrm>
            <a:off x="539750" y="692150"/>
            <a:ext cx="6346825" cy="509588"/>
          </a:xfrm>
        </p:spPr>
        <p:txBody>
          <a:bodyPr/>
          <a:lstStyle/>
          <a:p>
            <a:pPr algn="l"/>
            <a:r>
              <a:rPr lang="pt-PT" sz="2800" b="1" smtClean="0">
                <a:solidFill>
                  <a:srgbClr val="005E8A"/>
                </a:solidFill>
                <a:latin typeface="Futura Hv BT" pitchFamily="34" charset="0"/>
              </a:rPr>
              <a:t>Social</a:t>
            </a:r>
            <a:r>
              <a:rPr lang="pt-PT" sz="2800" smtClean="0"/>
              <a:t> </a:t>
            </a:r>
            <a:r>
              <a:rPr lang="pt-PT" sz="2800" b="1" smtClean="0">
                <a:solidFill>
                  <a:srgbClr val="005E8A"/>
                </a:solidFill>
                <a:latin typeface="Futura Hv BT" pitchFamily="34" charset="0"/>
              </a:rPr>
              <a:t>inequalities</a:t>
            </a:r>
          </a:p>
        </p:txBody>
      </p:sp>
      <p:sp>
        <p:nvSpPr>
          <p:cNvPr id="6148" name="Rectangle 3"/>
          <p:cNvSpPr>
            <a:spLocks noGrp="1" noChangeArrowheads="1"/>
          </p:cNvSpPr>
          <p:nvPr>
            <p:ph type="body" idx="1"/>
          </p:nvPr>
        </p:nvSpPr>
        <p:spPr>
          <a:xfrm>
            <a:off x="468313" y="1341438"/>
            <a:ext cx="8229600" cy="4751387"/>
          </a:xfrm>
        </p:spPr>
        <p:txBody>
          <a:bodyPr/>
          <a:lstStyle/>
          <a:p>
            <a:r>
              <a:rPr lang="pt-PT" sz="2400" smtClean="0">
                <a:latin typeface="Futura Lt BT" pitchFamily="34" charset="0"/>
              </a:rPr>
              <a:t>Inequalities in the income distribution aggraveted by na unfair fiscal system</a:t>
            </a:r>
          </a:p>
          <a:p>
            <a:r>
              <a:rPr lang="pt-PT" sz="2400" smtClean="0">
                <a:latin typeface="Futura Lt BT" pitchFamily="34" charset="0"/>
              </a:rPr>
              <a:t>Indebtedness of the families</a:t>
            </a:r>
          </a:p>
          <a:p>
            <a:r>
              <a:rPr lang="pt-PT" sz="2400" smtClean="0">
                <a:latin typeface="Futura Lt BT" pitchFamily="34" charset="0"/>
              </a:rPr>
              <a:t>Closing and relocation of factories and industries and “emigration” of investments to other countries with cheaper and qualified labour markets</a:t>
            </a:r>
          </a:p>
          <a:p>
            <a:r>
              <a:rPr lang="pt-PT" sz="2400" smtClean="0">
                <a:latin typeface="Futura Lt BT" pitchFamily="34" charset="0"/>
              </a:rPr>
              <a:t>Fixed quotas in agriculture and fishing</a:t>
            </a:r>
          </a:p>
          <a:p>
            <a:r>
              <a:rPr lang="pt-PT" sz="2400" smtClean="0">
                <a:latin typeface="Futura Lt BT" pitchFamily="34" charset="0"/>
              </a:rPr>
              <a:t>Demographic changing: the decrease of the active population</a:t>
            </a:r>
          </a:p>
          <a:p>
            <a:r>
              <a:rPr lang="pt-PT" sz="2400" smtClean="0">
                <a:latin typeface="Futura Lt BT" pitchFamily="34" charset="0"/>
              </a:rPr>
              <a:t>The balance of the use of the Structural Funds is doubtful</a:t>
            </a:r>
          </a:p>
          <a:p>
            <a:r>
              <a:rPr lang="pt-PT" sz="2400" smtClean="0">
                <a:latin typeface="Futura Lt BT" pitchFamily="34" charset="0"/>
              </a:rPr>
              <a:t>Weak democratic culture, lack of mobilization of the civil society around the causes of national interest </a:t>
            </a:r>
          </a:p>
        </p:txBody>
      </p:sp>
      <p:pic>
        <p:nvPicPr>
          <p:cNvPr id="6149" name="Picture 7"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6150"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Tree>
    <p:extLst>
      <p:ext uri="{BB962C8B-B14F-4D97-AF65-F5344CB8AC3E}">
        <p14:creationId xmlns:p14="http://schemas.microsoft.com/office/powerpoint/2010/main" val="400567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6" descr="Elemento Logos EAPN portugal_2"/>
          <p:cNvPicPr>
            <a:picLocks noChangeAspect="1" noChangeArrowheads="1"/>
          </p:cNvPicPr>
          <p:nvPr/>
        </p:nvPicPr>
        <p:blipFill>
          <a:blip r:embed="rId3" cstate="print">
            <a:lum bright="86000"/>
            <a:grayscl/>
          </a:blip>
          <a:srcRect/>
          <a:stretch>
            <a:fillRect/>
          </a:stretch>
        </p:blipFill>
        <p:spPr bwMode="auto">
          <a:xfrm>
            <a:off x="-36513" y="26988"/>
            <a:ext cx="7308851" cy="6858000"/>
          </a:xfrm>
          <a:prstGeom prst="rect">
            <a:avLst/>
          </a:prstGeom>
          <a:noFill/>
          <a:ln w="9525">
            <a:noFill/>
            <a:miter lim="800000"/>
            <a:headEnd/>
            <a:tailEnd/>
          </a:ln>
        </p:spPr>
      </p:pic>
      <p:sp>
        <p:nvSpPr>
          <p:cNvPr id="1028" name="Rectangle 2"/>
          <p:cNvSpPr>
            <a:spLocks noGrp="1" noChangeArrowheads="1"/>
          </p:cNvSpPr>
          <p:nvPr>
            <p:ph type="title"/>
          </p:nvPr>
        </p:nvSpPr>
        <p:spPr>
          <a:xfrm>
            <a:off x="457200" y="908050"/>
            <a:ext cx="8229600" cy="509588"/>
          </a:xfrm>
        </p:spPr>
        <p:txBody>
          <a:bodyPr/>
          <a:lstStyle/>
          <a:p>
            <a:pPr algn="l"/>
            <a:r>
              <a:rPr lang="pt-PT" sz="2800" b="1" smtClean="0">
                <a:solidFill>
                  <a:srgbClr val="005E8A"/>
                </a:solidFill>
                <a:latin typeface="Futura Hv BT" pitchFamily="34" charset="0"/>
              </a:rPr>
              <a:t>Social</a:t>
            </a:r>
            <a:r>
              <a:rPr lang="pt-PT" sz="2800" smtClean="0"/>
              <a:t> </a:t>
            </a:r>
            <a:r>
              <a:rPr lang="pt-PT" sz="2800" b="1" smtClean="0">
                <a:solidFill>
                  <a:srgbClr val="005E8A"/>
                </a:solidFill>
                <a:latin typeface="Futura Hv BT" pitchFamily="34" charset="0"/>
              </a:rPr>
              <a:t>inequalities</a:t>
            </a:r>
          </a:p>
        </p:txBody>
      </p:sp>
      <p:sp>
        <p:nvSpPr>
          <p:cNvPr id="1029" name="Rectangle 3"/>
          <p:cNvSpPr>
            <a:spLocks noGrp="1" noChangeArrowheads="1"/>
          </p:cNvSpPr>
          <p:nvPr>
            <p:ph type="body" idx="1"/>
          </p:nvPr>
        </p:nvSpPr>
        <p:spPr>
          <a:xfrm>
            <a:off x="468313" y="1700213"/>
            <a:ext cx="8229600" cy="649287"/>
          </a:xfrm>
        </p:spPr>
        <p:txBody>
          <a:bodyPr/>
          <a:lstStyle/>
          <a:p>
            <a:pPr eaLnBrk="1" hangingPunct="1">
              <a:buFontTx/>
              <a:buNone/>
            </a:pPr>
            <a:r>
              <a:rPr lang="pt-PT" sz="2400" smtClean="0">
                <a:solidFill>
                  <a:srgbClr val="68004F"/>
                </a:solidFill>
                <a:latin typeface="Futura Lt BT" pitchFamily="34" charset="0"/>
              </a:rPr>
              <a:t>Distribution of workers for monthly earns</a:t>
            </a:r>
          </a:p>
          <a:p>
            <a:pPr eaLnBrk="1" hangingPunct="1"/>
            <a:endParaRPr lang="pt-PT" sz="2400" smtClean="0">
              <a:latin typeface="Futura Lt BT" pitchFamily="34" charset="0"/>
            </a:endParaRPr>
          </a:p>
        </p:txBody>
      </p:sp>
      <p:pic>
        <p:nvPicPr>
          <p:cNvPr id="1030" name="Picture 7" descr="Logo EAPN portugal COR"/>
          <p:cNvPicPr>
            <a:picLocks noChangeAspect="1" noChangeArrowheads="1"/>
          </p:cNvPicPr>
          <p:nvPr/>
        </p:nvPicPr>
        <p:blipFill>
          <a:blip r:embed="rId4" cstate="print"/>
          <a:srcRect/>
          <a:stretch>
            <a:fillRect/>
          </a:stretch>
        </p:blipFill>
        <p:spPr bwMode="auto">
          <a:xfrm>
            <a:off x="7610475" y="0"/>
            <a:ext cx="1533525" cy="1700213"/>
          </a:xfrm>
          <a:prstGeom prst="rect">
            <a:avLst/>
          </a:prstGeom>
          <a:noFill/>
          <a:ln w="9525">
            <a:noFill/>
            <a:miter lim="800000"/>
            <a:headEnd/>
            <a:tailEnd/>
          </a:ln>
        </p:spPr>
      </p:pic>
      <p:sp>
        <p:nvSpPr>
          <p:cNvPr id="1031"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graphicFrame>
        <p:nvGraphicFramePr>
          <p:cNvPr id="1026" name="Object 1"/>
          <p:cNvGraphicFramePr>
            <a:graphicFrameLocks noChangeAspect="1"/>
          </p:cNvGraphicFramePr>
          <p:nvPr/>
        </p:nvGraphicFramePr>
        <p:xfrm>
          <a:off x="0" y="2420938"/>
          <a:ext cx="8537575" cy="3648075"/>
        </p:xfrm>
        <a:graphic>
          <a:graphicData uri="http://schemas.openxmlformats.org/presentationml/2006/ole">
            <mc:AlternateContent xmlns:mc="http://schemas.openxmlformats.org/markup-compatibility/2006">
              <mc:Choice xmlns:v="urn:schemas-microsoft-com:vml" Requires="v">
                <p:oleObj spid="_x0000_s1027" name="Gráfico" r:id="rId5" imgW="4991167" imgH="2086043" progId="MSGraph.Chart.8">
                  <p:embed/>
                </p:oleObj>
              </mc:Choice>
              <mc:Fallback>
                <p:oleObj name="Gráfico" r:id="rId5" imgW="4991167" imgH="2086043" progId="MSGraph.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20938"/>
                        <a:ext cx="8537575" cy="364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CaixaDeTexto 7"/>
          <p:cNvSpPr txBox="1">
            <a:spLocks noChangeArrowheads="1"/>
          </p:cNvSpPr>
          <p:nvPr/>
        </p:nvSpPr>
        <p:spPr bwMode="auto">
          <a:xfrm>
            <a:off x="827088" y="6092825"/>
            <a:ext cx="5905500" cy="261938"/>
          </a:xfrm>
          <a:prstGeom prst="rect">
            <a:avLst/>
          </a:prstGeom>
          <a:noFill/>
          <a:ln w="9525">
            <a:noFill/>
            <a:miter lim="800000"/>
            <a:headEnd/>
            <a:tailEnd/>
          </a:ln>
        </p:spPr>
        <p:txBody>
          <a:bodyPr>
            <a:spAutoFit/>
          </a:bodyPr>
          <a:lstStyle/>
          <a:p>
            <a:r>
              <a:rPr lang="pt-PT" sz="1100">
                <a:solidFill>
                  <a:srgbClr val="000000"/>
                </a:solidFill>
                <a:cs typeface="+mn-cs"/>
              </a:rPr>
              <a:t>In: Farinha Rodrigues, Carlos, </a:t>
            </a:r>
            <a:r>
              <a:rPr lang="pt-PT" sz="1100" i="1">
                <a:solidFill>
                  <a:srgbClr val="000000"/>
                </a:solidFill>
                <a:cs typeface="+mn-cs"/>
              </a:rPr>
              <a:t>Desigualdades em Portugal </a:t>
            </a:r>
          </a:p>
        </p:txBody>
      </p:sp>
    </p:spTree>
    <p:extLst>
      <p:ext uri="{BB962C8B-B14F-4D97-AF65-F5344CB8AC3E}">
        <p14:creationId xmlns:p14="http://schemas.microsoft.com/office/powerpoint/2010/main" val="35435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7171" name="Rectangle 2"/>
          <p:cNvSpPr>
            <a:spLocks noGrp="1" noChangeArrowheads="1"/>
          </p:cNvSpPr>
          <p:nvPr>
            <p:ph type="title"/>
          </p:nvPr>
        </p:nvSpPr>
        <p:spPr>
          <a:xfrm>
            <a:off x="457200" y="908050"/>
            <a:ext cx="8229600" cy="509588"/>
          </a:xfrm>
        </p:spPr>
        <p:txBody>
          <a:bodyPr/>
          <a:lstStyle/>
          <a:p>
            <a:pPr algn="l"/>
            <a:r>
              <a:rPr lang="pt-PT" sz="2800" b="1" smtClean="0">
                <a:solidFill>
                  <a:srgbClr val="005E8A"/>
                </a:solidFill>
                <a:latin typeface="Futura Hv BT" pitchFamily="34" charset="0"/>
              </a:rPr>
              <a:t>Social</a:t>
            </a:r>
            <a:r>
              <a:rPr lang="pt-PT" sz="2800" smtClean="0"/>
              <a:t> </a:t>
            </a:r>
            <a:r>
              <a:rPr lang="pt-PT" sz="2800" b="1" smtClean="0">
                <a:solidFill>
                  <a:srgbClr val="005E8A"/>
                </a:solidFill>
                <a:latin typeface="Futura Hv BT" pitchFamily="34" charset="0"/>
              </a:rPr>
              <a:t>inequalities</a:t>
            </a:r>
          </a:p>
        </p:txBody>
      </p:sp>
      <p:sp>
        <p:nvSpPr>
          <p:cNvPr id="7172" name="Rectangle 3"/>
          <p:cNvSpPr>
            <a:spLocks noGrp="1" noChangeArrowheads="1"/>
          </p:cNvSpPr>
          <p:nvPr>
            <p:ph type="body" idx="1"/>
          </p:nvPr>
        </p:nvSpPr>
        <p:spPr>
          <a:xfrm>
            <a:off x="468313" y="2276475"/>
            <a:ext cx="8229600" cy="3024188"/>
          </a:xfrm>
        </p:spPr>
        <p:txBody>
          <a:bodyPr/>
          <a:lstStyle/>
          <a:p>
            <a:pPr algn="ctr">
              <a:buFontTx/>
              <a:buNone/>
            </a:pPr>
            <a:r>
              <a:rPr lang="pt-PT" sz="2800" dirty="0" err="1" smtClean="0">
                <a:solidFill>
                  <a:srgbClr val="68004F"/>
                </a:solidFill>
                <a:latin typeface="Futura Lt BT" pitchFamily="34" charset="0"/>
              </a:rPr>
              <a:t>At</a:t>
            </a:r>
            <a:r>
              <a:rPr lang="pt-PT" sz="2800" dirty="0" smtClean="0">
                <a:solidFill>
                  <a:srgbClr val="68004F"/>
                </a:solidFill>
                <a:latin typeface="Futura Lt BT" pitchFamily="34" charset="0"/>
              </a:rPr>
              <a:t> </a:t>
            </a:r>
            <a:r>
              <a:rPr lang="pt-PT" sz="2800" dirty="0" err="1" smtClean="0">
                <a:solidFill>
                  <a:srgbClr val="68004F"/>
                </a:solidFill>
                <a:latin typeface="Futura Lt BT" pitchFamily="34" charset="0"/>
              </a:rPr>
              <a:t>risk</a:t>
            </a:r>
            <a:r>
              <a:rPr lang="pt-PT" sz="2800" dirty="0" smtClean="0">
                <a:solidFill>
                  <a:srgbClr val="68004F"/>
                </a:solidFill>
                <a:latin typeface="Futura Lt BT" pitchFamily="34" charset="0"/>
              </a:rPr>
              <a:t> </a:t>
            </a:r>
            <a:r>
              <a:rPr lang="pt-PT" sz="2800" dirty="0" err="1" smtClean="0">
                <a:solidFill>
                  <a:srgbClr val="68004F"/>
                </a:solidFill>
                <a:latin typeface="Futura Lt BT" pitchFamily="34" charset="0"/>
              </a:rPr>
              <a:t>of</a:t>
            </a:r>
            <a:r>
              <a:rPr lang="pt-PT" sz="2800" dirty="0" smtClean="0">
                <a:solidFill>
                  <a:srgbClr val="68004F"/>
                </a:solidFill>
                <a:latin typeface="Futura Lt BT" pitchFamily="34" charset="0"/>
              </a:rPr>
              <a:t> </a:t>
            </a:r>
            <a:r>
              <a:rPr lang="pt-PT" sz="2800" dirty="0" err="1" smtClean="0">
                <a:solidFill>
                  <a:srgbClr val="68004F"/>
                </a:solidFill>
                <a:latin typeface="Futura Lt BT" pitchFamily="34" charset="0"/>
              </a:rPr>
              <a:t>poverty</a:t>
            </a:r>
            <a:r>
              <a:rPr lang="pt-PT" sz="2800" dirty="0" smtClean="0">
                <a:solidFill>
                  <a:srgbClr val="68004F"/>
                </a:solidFill>
                <a:latin typeface="Futura Lt BT" pitchFamily="34" charset="0"/>
              </a:rPr>
              <a:t> rate - 2009</a:t>
            </a:r>
          </a:p>
          <a:p>
            <a:endParaRPr lang="pt-PT" sz="2400" dirty="0" smtClean="0">
              <a:latin typeface="Futura Lt BT" pitchFamily="34" charset="0"/>
            </a:endParaRPr>
          </a:p>
          <a:p>
            <a:r>
              <a:rPr lang="pt-PT" sz="2400" dirty="0" err="1" smtClean="0">
                <a:latin typeface="Futura Lt BT" pitchFamily="34" charset="0"/>
              </a:rPr>
              <a:t>Before</a:t>
            </a:r>
            <a:r>
              <a:rPr lang="pt-PT" sz="2400" dirty="0" smtClean="0">
                <a:latin typeface="Futura Lt BT" pitchFamily="34" charset="0"/>
              </a:rPr>
              <a:t> social </a:t>
            </a:r>
            <a:r>
              <a:rPr lang="pt-PT" sz="2400" dirty="0" err="1" smtClean="0">
                <a:latin typeface="Futura Lt BT" pitchFamily="34" charset="0"/>
              </a:rPr>
              <a:t>transfers</a:t>
            </a:r>
            <a:r>
              <a:rPr lang="pt-PT" sz="2400" dirty="0" smtClean="0">
                <a:latin typeface="Futura Lt BT" pitchFamily="34" charset="0"/>
              </a:rPr>
              <a:t> 			           43,4%</a:t>
            </a:r>
          </a:p>
          <a:p>
            <a:r>
              <a:rPr lang="pt-PT" sz="2400" dirty="0" err="1" smtClean="0">
                <a:latin typeface="Futura Lt BT" pitchFamily="34" charset="0"/>
              </a:rPr>
              <a:t>After</a:t>
            </a:r>
            <a:r>
              <a:rPr lang="pt-PT" sz="2400" dirty="0" smtClean="0">
                <a:latin typeface="Futura Lt BT" pitchFamily="34" charset="0"/>
              </a:rPr>
              <a:t> social </a:t>
            </a:r>
            <a:r>
              <a:rPr lang="pt-PT" sz="2400" dirty="0" err="1" smtClean="0">
                <a:latin typeface="Futura Lt BT" pitchFamily="34" charset="0"/>
              </a:rPr>
              <a:t>transfers</a:t>
            </a:r>
            <a:r>
              <a:rPr lang="pt-PT" sz="2400" dirty="0" smtClean="0">
                <a:latin typeface="Futura Lt BT" pitchFamily="34" charset="0"/>
              </a:rPr>
              <a:t> </a:t>
            </a:r>
            <a:r>
              <a:rPr lang="pt-PT" sz="2400" dirty="0" err="1" smtClean="0">
                <a:latin typeface="Futura Lt BT" pitchFamily="34" charset="0"/>
              </a:rPr>
              <a:t>relative</a:t>
            </a:r>
            <a:r>
              <a:rPr lang="pt-PT" sz="2400" dirty="0" smtClean="0">
                <a:latin typeface="Futura Lt BT" pitchFamily="34" charset="0"/>
              </a:rPr>
              <a:t> to </a:t>
            </a:r>
            <a:r>
              <a:rPr lang="pt-PT" sz="2400" dirty="0" err="1" smtClean="0">
                <a:latin typeface="Futura Lt BT" pitchFamily="34" charset="0"/>
              </a:rPr>
              <a:t>pensions</a:t>
            </a:r>
            <a:r>
              <a:rPr lang="pt-PT" sz="2400" dirty="0" smtClean="0">
                <a:latin typeface="Futura Lt BT" pitchFamily="34" charset="0"/>
              </a:rPr>
              <a:t>       26,4%</a:t>
            </a:r>
          </a:p>
          <a:p>
            <a:r>
              <a:rPr lang="pt-PT" sz="2400" dirty="0" err="1" smtClean="0">
                <a:latin typeface="Futura Lt BT" pitchFamily="34" charset="0"/>
              </a:rPr>
              <a:t>After</a:t>
            </a:r>
            <a:r>
              <a:rPr lang="pt-PT" sz="2400" dirty="0" smtClean="0">
                <a:latin typeface="Futura Lt BT" pitchFamily="34" charset="0"/>
              </a:rPr>
              <a:t> social </a:t>
            </a:r>
            <a:r>
              <a:rPr lang="pt-PT" sz="2400" dirty="0" err="1" smtClean="0">
                <a:latin typeface="Futura Lt BT" pitchFamily="34" charset="0"/>
              </a:rPr>
              <a:t>transfers</a:t>
            </a:r>
            <a:r>
              <a:rPr lang="pt-PT" sz="2400" dirty="0" smtClean="0">
                <a:latin typeface="Futura Lt BT" pitchFamily="34" charset="0"/>
              </a:rPr>
              <a:t>    				17,9%</a:t>
            </a:r>
          </a:p>
          <a:p>
            <a:r>
              <a:rPr lang="pt-PT" sz="2400" dirty="0" err="1" smtClean="0">
                <a:latin typeface="Futura Lt BT" pitchFamily="34" charset="0"/>
              </a:rPr>
              <a:t>Employed</a:t>
            </a:r>
            <a:r>
              <a:rPr lang="pt-PT" sz="2400" dirty="0" smtClean="0">
                <a:latin typeface="Futura Lt BT" pitchFamily="34" charset="0"/>
              </a:rPr>
              <a:t> 						10%</a:t>
            </a:r>
          </a:p>
        </p:txBody>
      </p:sp>
      <p:pic>
        <p:nvPicPr>
          <p:cNvPr id="7173" name="Picture 7"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7174"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Tree>
    <p:extLst>
      <p:ext uri="{BB962C8B-B14F-4D97-AF65-F5344CB8AC3E}">
        <p14:creationId xmlns:p14="http://schemas.microsoft.com/office/powerpoint/2010/main" val="16035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8195" name="Rectangle 2"/>
          <p:cNvSpPr>
            <a:spLocks noGrp="1" noChangeArrowheads="1"/>
          </p:cNvSpPr>
          <p:nvPr>
            <p:ph type="title"/>
          </p:nvPr>
        </p:nvSpPr>
        <p:spPr>
          <a:xfrm>
            <a:off x="395536" y="548680"/>
            <a:ext cx="8229600" cy="509588"/>
          </a:xfrm>
        </p:spPr>
        <p:txBody>
          <a:bodyPr/>
          <a:lstStyle/>
          <a:p>
            <a:pPr algn="l"/>
            <a:r>
              <a:rPr lang="pt-PT" sz="2800" b="1" dirty="0" smtClean="0">
                <a:solidFill>
                  <a:srgbClr val="005E8A"/>
                </a:solidFill>
                <a:latin typeface="Futura Hv BT" pitchFamily="34" charset="0"/>
              </a:rPr>
              <a:t>Social</a:t>
            </a:r>
            <a:r>
              <a:rPr lang="pt-PT" sz="2800" dirty="0" smtClean="0"/>
              <a:t> </a:t>
            </a:r>
            <a:r>
              <a:rPr lang="pt-PT" sz="2800" b="1" dirty="0" err="1" smtClean="0">
                <a:solidFill>
                  <a:srgbClr val="005E8A"/>
                </a:solidFill>
                <a:latin typeface="Futura Hv BT" pitchFamily="34" charset="0"/>
              </a:rPr>
              <a:t>inequalities</a:t>
            </a:r>
            <a:endParaRPr lang="pt-PT" sz="2800" b="1" dirty="0" smtClean="0">
              <a:solidFill>
                <a:srgbClr val="005E8A"/>
              </a:solidFill>
              <a:latin typeface="Futura Hv BT" pitchFamily="34" charset="0"/>
            </a:endParaRPr>
          </a:p>
        </p:txBody>
      </p:sp>
      <p:pic>
        <p:nvPicPr>
          <p:cNvPr id="8196" name="Picture 7"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8197"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graphicFrame>
        <p:nvGraphicFramePr>
          <p:cNvPr id="10" name="Marcador de Posição de Conteúdo 9"/>
          <p:cNvGraphicFramePr>
            <a:graphicFrameLocks noGrp="1"/>
          </p:cNvGraphicFramePr>
          <p:nvPr>
            <p:ph idx="1"/>
          </p:nvPr>
        </p:nvGraphicFramePr>
        <p:xfrm>
          <a:off x="611560" y="1916833"/>
          <a:ext cx="8085584"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1" name="CaixaDeTexto 10"/>
          <p:cNvSpPr txBox="1"/>
          <p:nvPr/>
        </p:nvSpPr>
        <p:spPr>
          <a:xfrm>
            <a:off x="1187624" y="1268760"/>
            <a:ext cx="6120680" cy="584775"/>
          </a:xfrm>
          <a:prstGeom prst="rect">
            <a:avLst/>
          </a:prstGeom>
          <a:noFill/>
        </p:spPr>
        <p:txBody>
          <a:bodyPr wrap="square" rtlCol="0">
            <a:spAutoFit/>
          </a:bodyPr>
          <a:lstStyle/>
          <a:p>
            <a:r>
              <a:rPr lang="en-US" sz="1600" b="1" dirty="0" smtClean="0">
                <a:solidFill>
                  <a:srgbClr val="000000"/>
                </a:solidFill>
                <a:cs typeface="+mn-cs"/>
              </a:rPr>
              <a:t>At -risk-of-poverty rate after social transfers according to sex and age group, Portugal, 2010</a:t>
            </a:r>
            <a:endParaRPr lang="pt-PT" sz="1600" b="1" dirty="0">
              <a:solidFill>
                <a:srgbClr val="000000"/>
              </a:solidFill>
              <a:cs typeface="+mn-cs"/>
            </a:endParaRPr>
          </a:p>
        </p:txBody>
      </p:sp>
      <p:sp>
        <p:nvSpPr>
          <p:cNvPr id="12" name="CaixaDeTexto 11"/>
          <p:cNvSpPr txBox="1"/>
          <p:nvPr/>
        </p:nvSpPr>
        <p:spPr>
          <a:xfrm>
            <a:off x="539552" y="6093296"/>
            <a:ext cx="6624736" cy="288032"/>
          </a:xfrm>
          <a:prstGeom prst="rect">
            <a:avLst/>
          </a:prstGeom>
          <a:noFill/>
        </p:spPr>
        <p:txBody>
          <a:bodyPr wrap="square" rtlCol="0">
            <a:spAutoFit/>
          </a:bodyPr>
          <a:lstStyle/>
          <a:p>
            <a:r>
              <a:rPr lang="pt-PT" sz="1200" dirty="0" smtClean="0">
                <a:solidFill>
                  <a:srgbClr val="000000"/>
                </a:solidFill>
                <a:cs typeface="+mn-cs"/>
              </a:rPr>
              <a:t>INE – </a:t>
            </a:r>
            <a:r>
              <a:rPr lang="pt-PT" sz="1200" dirty="0" err="1" smtClean="0">
                <a:solidFill>
                  <a:srgbClr val="000000"/>
                </a:solidFill>
                <a:cs typeface="+mn-cs"/>
              </a:rPr>
              <a:t>Survey</a:t>
            </a:r>
            <a:r>
              <a:rPr lang="pt-PT" sz="1200" dirty="0" smtClean="0">
                <a:solidFill>
                  <a:srgbClr val="000000"/>
                </a:solidFill>
                <a:cs typeface="+mn-cs"/>
              </a:rPr>
              <a:t> </a:t>
            </a:r>
            <a:r>
              <a:rPr lang="pt-PT" sz="1200" dirty="0" err="1" smtClean="0">
                <a:solidFill>
                  <a:srgbClr val="000000"/>
                </a:solidFill>
                <a:cs typeface="+mn-cs"/>
              </a:rPr>
              <a:t>on</a:t>
            </a:r>
            <a:r>
              <a:rPr lang="pt-PT" sz="1200" dirty="0" smtClean="0">
                <a:solidFill>
                  <a:srgbClr val="000000"/>
                </a:solidFill>
                <a:cs typeface="+mn-cs"/>
              </a:rPr>
              <a:t> </a:t>
            </a:r>
            <a:r>
              <a:rPr lang="pt-PT" sz="1200" dirty="0" err="1" smtClean="0">
                <a:solidFill>
                  <a:srgbClr val="000000"/>
                </a:solidFill>
                <a:cs typeface="+mn-cs"/>
              </a:rPr>
              <a:t>Income</a:t>
            </a:r>
            <a:r>
              <a:rPr lang="pt-PT" sz="1200" dirty="0" smtClean="0">
                <a:solidFill>
                  <a:srgbClr val="000000"/>
                </a:solidFill>
                <a:cs typeface="+mn-cs"/>
              </a:rPr>
              <a:t> </a:t>
            </a:r>
            <a:r>
              <a:rPr lang="pt-PT" sz="1200" dirty="0" err="1" smtClean="0">
                <a:solidFill>
                  <a:srgbClr val="000000"/>
                </a:solidFill>
                <a:cs typeface="+mn-cs"/>
              </a:rPr>
              <a:t>and</a:t>
            </a:r>
            <a:r>
              <a:rPr lang="pt-PT" sz="1200" dirty="0" smtClean="0">
                <a:solidFill>
                  <a:srgbClr val="000000"/>
                </a:solidFill>
                <a:cs typeface="+mn-cs"/>
              </a:rPr>
              <a:t> </a:t>
            </a:r>
            <a:r>
              <a:rPr lang="pt-PT" sz="1200" dirty="0" err="1" smtClean="0">
                <a:solidFill>
                  <a:srgbClr val="000000"/>
                </a:solidFill>
                <a:cs typeface="+mn-cs"/>
              </a:rPr>
              <a:t>Living</a:t>
            </a:r>
            <a:r>
              <a:rPr lang="pt-PT" sz="1200" dirty="0" smtClean="0">
                <a:solidFill>
                  <a:srgbClr val="000000"/>
                </a:solidFill>
                <a:cs typeface="+mn-cs"/>
              </a:rPr>
              <a:t> </a:t>
            </a:r>
            <a:r>
              <a:rPr lang="pt-PT" sz="1200" dirty="0" err="1" smtClean="0">
                <a:solidFill>
                  <a:srgbClr val="000000"/>
                </a:solidFill>
                <a:cs typeface="+mn-cs"/>
              </a:rPr>
              <a:t>Conditions</a:t>
            </a:r>
            <a:r>
              <a:rPr lang="pt-PT" sz="1200" dirty="0" smtClean="0">
                <a:solidFill>
                  <a:srgbClr val="000000"/>
                </a:solidFill>
                <a:cs typeface="+mn-cs"/>
              </a:rPr>
              <a:t> 2004-2009  (ICOR;EU-SILC)</a:t>
            </a:r>
            <a:endParaRPr lang="pt-PT" sz="1200" dirty="0">
              <a:solidFill>
                <a:srgbClr val="000000"/>
              </a:solidFill>
              <a:cs typeface="+mn-cs"/>
            </a:endParaRPr>
          </a:p>
        </p:txBody>
      </p:sp>
    </p:spTree>
    <p:extLst>
      <p:ext uri="{BB962C8B-B14F-4D97-AF65-F5344CB8AC3E}">
        <p14:creationId xmlns:p14="http://schemas.microsoft.com/office/powerpoint/2010/main" val="2782779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8195" name="Rectangle 2"/>
          <p:cNvSpPr>
            <a:spLocks noGrp="1" noChangeArrowheads="1"/>
          </p:cNvSpPr>
          <p:nvPr>
            <p:ph type="title"/>
          </p:nvPr>
        </p:nvSpPr>
        <p:spPr>
          <a:xfrm>
            <a:off x="395536" y="548680"/>
            <a:ext cx="8229600" cy="509588"/>
          </a:xfrm>
        </p:spPr>
        <p:txBody>
          <a:bodyPr/>
          <a:lstStyle/>
          <a:p>
            <a:pPr algn="l"/>
            <a:r>
              <a:rPr lang="pt-PT" sz="2800" b="1" dirty="0" smtClean="0">
                <a:solidFill>
                  <a:srgbClr val="005E8A"/>
                </a:solidFill>
                <a:latin typeface="Futura Hv BT" pitchFamily="34" charset="0"/>
              </a:rPr>
              <a:t>Social</a:t>
            </a:r>
            <a:r>
              <a:rPr lang="pt-PT" sz="2800" dirty="0" smtClean="0"/>
              <a:t> </a:t>
            </a:r>
            <a:r>
              <a:rPr lang="pt-PT" sz="2800" b="1" dirty="0" err="1" smtClean="0">
                <a:solidFill>
                  <a:srgbClr val="005E8A"/>
                </a:solidFill>
                <a:latin typeface="Futura Hv BT" pitchFamily="34" charset="0"/>
              </a:rPr>
              <a:t>inequalities</a:t>
            </a:r>
            <a:endParaRPr lang="pt-PT" sz="2800" b="1" dirty="0" smtClean="0">
              <a:solidFill>
                <a:srgbClr val="005E8A"/>
              </a:solidFill>
              <a:latin typeface="Futura Hv BT" pitchFamily="34" charset="0"/>
            </a:endParaRPr>
          </a:p>
        </p:txBody>
      </p:sp>
      <p:pic>
        <p:nvPicPr>
          <p:cNvPr id="8196" name="Picture 7"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8197"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1" name="CaixaDeTexto 10"/>
          <p:cNvSpPr txBox="1"/>
          <p:nvPr/>
        </p:nvSpPr>
        <p:spPr>
          <a:xfrm>
            <a:off x="1187624" y="1268760"/>
            <a:ext cx="6120680" cy="338554"/>
          </a:xfrm>
          <a:prstGeom prst="rect">
            <a:avLst/>
          </a:prstGeom>
          <a:noFill/>
        </p:spPr>
        <p:txBody>
          <a:bodyPr wrap="square" rtlCol="0">
            <a:spAutoFit/>
          </a:bodyPr>
          <a:lstStyle/>
          <a:p>
            <a:r>
              <a:rPr lang="en-US" sz="1600" b="1" dirty="0" smtClean="0">
                <a:solidFill>
                  <a:srgbClr val="000000"/>
                </a:solidFill>
                <a:cs typeface="+mn-cs"/>
              </a:rPr>
              <a:t>Indicators Europe 2020</a:t>
            </a:r>
            <a:endParaRPr lang="pt-PT" sz="1600" b="1" dirty="0">
              <a:solidFill>
                <a:srgbClr val="000000"/>
              </a:solidFill>
              <a:cs typeface="+mn-cs"/>
            </a:endParaRPr>
          </a:p>
        </p:txBody>
      </p:sp>
      <p:graphicFrame>
        <p:nvGraphicFramePr>
          <p:cNvPr id="13" name="Marcador de Posição de Conteúdo 12"/>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5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emento Logos EAPN portugal_2"/>
          <p:cNvPicPr>
            <a:picLocks noChangeAspect="1" noChangeArrowheads="1"/>
          </p:cNvPicPr>
          <p:nvPr/>
        </p:nvPicPr>
        <p:blipFill>
          <a:blip r:embed="rId2" cstate="print">
            <a:lum bright="86000"/>
            <a:grayscl/>
          </a:blip>
          <a:srcRect/>
          <a:stretch>
            <a:fillRect/>
          </a:stretch>
        </p:blipFill>
        <p:spPr bwMode="auto">
          <a:xfrm>
            <a:off x="-36513" y="3175"/>
            <a:ext cx="7308851" cy="6858000"/>
          </a:xfrm>
          <a:prstGeom prst="rect">
            <a:avLst/>
          </a:prstGeom>
          <a:noFill/>
          <a:ln w="9525">
            <a:noFill/>
            <a:miter lim="800000"/>
            <a:headEnd/>
            <a:tailEnd/>
          </a:ln>
        </p:spPr>
      </p:pic>
      <p:sp>
        <p:nvSpPr>
          <p:cNvPr id="9219" name="Rectangle 3"/>
          <p:cNvSpPr>
            <a:spLocks noGrp="1" noChangeArrowheads="1"/>
          </p:cNvSpPr>
          <p:nvPr>
            <p:ph type="title"/>
          </p:nvPr>
        </p:nvSpPr>
        <p:spPr>
          <a:xfrm>
            <a:off x="457200" y="404813"/>
            <a:ext cx="8229600" cy="509587"/>
          </a:xfrm>
          <a:noFill/>
        </p:spPr>
        <p:txBody>
          <a:bodyPr/>
          <a:lstStyle/>
          <a:p>
            <a:pPr algn="l" eaLnBrk="1" hangingPunct="1"/>
            <a:r>
              <a:rPr lang="en-GB" sz="2800" b="1" smtClean="0">
                <a:solidFill>
                  <a:srgbClr val="005E8A"/>
                </a:solidFill>
                <a:latin typeface="Futura Hv BT" pitchFamily="34" charset="0"/>
              </a:rPr>
              <a:t>Background Context - Timeline</a:t>
            </a:r>
          </a:p>
        </p:txBody>
      </p:sp>
      <p:pic>
        <p:nvPicPr>
          <p:cNvPr id="9220"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9221"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9222" name="Text Box 8"/>
          <p:cNvSpPr txBox="1">
            <a:spLocks noChangeArrowheads="1"/>
          </p:cNvSpPr>
          <p:nvPr/>
        </p:nvSpPr>
        <p:spPr bwMode="auto">
          <a:xfrm>
            <a:off x="539750" y="1133475"/>
            <a:ext cx="8135938" cy="5324475"/>
          </a:xfrm>
          <a:prstGeom prst="rect">
            <a:avLst/>
          </a:prstGeom>
          <a:noFill/>
          <a:ln w="9525">
            <a:noFill/>
            <a:miter lim="800000"/>
            <a:headEnd/>
            <a:tailEnd/>
          </a:ln>
        </p:spPr>
        <p:txBody>
          <a:bodyPr>
            <a:spAutoFit/>
          </a:bodyPr>
          <a:lstStyle/>
          <a:p>
            <a:pPr algn="just"/>
            <a:r>
              <a:rPr lang="en-US" b="1">
                <a:solidFill>
                  <a:srgbClr val="000000"/>
                </a:solidFill>
                <a:latin typeface="Futura Lt BT" pitchFamily="34" charset="0"/>
                <a:cs typeface="+mn-cs"/>
              </a:rPr>
              <a:t>March 2011</a:t>
            </a:r>
            <a:r>
              <a:rPr lang="en-US">
                <a:solidFill>
                  <a:srgbClr val="000000"/>
                </a:solidFill>
                <a:latin typeface="Futura Lt BT" pitchFamily="34" charset="0"/>
                <a:cs typeface="+mn-cs"/>
              </a:rPr>
              <a:t> - Portuguese Government presents NRP Portugal 2020</a:t>
            </a:r>
          </a:p>
          <a:p>
            <a:pPr algn="just"/>
            <a:endParaRPr lang="pt-PT"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22 March 2011</a:t>
            </a:r>
            <a:r>
              <a:rPr lang="en-US">
                <a:solidFill>
                  <a:srgbClr val="000000"/>
                </a:solidFill>
                <a:latin typeface="Futura Lt BT" pitchFamily="34" charset="0"/>
                <a:cs typeface="+mn-cs"/>
              </a:rPr>
              <a:t> - Prime Minister resigns after parliament rejection of austerity measures </a:t>
            </a:r>
          </a:p>
          <a:p>
            <a:pPr algn="just"/>
            <a:endParaRPr lang="pt-PT"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7 April 2011</a:t>
            </a:r>
            <a:r>
              <a:rPr lang="en-US">
                <a:solidFill>
                  <a:srgbClr val="000000"/>
                </a:solidFill>
                <a:latin typeface="Futura Lt BT" pitchFamily="34" charset="0"/>
                <a:cs typeface="+mn-cs"/>
              </a:rPr>
              <a:t> - Formal request for financial assistance made on by the Portuguese authorities</a:t>
            </a:r>
          </a:p>
          <a:p>
            <a:pPr algn="just"/>
            <a:endParaRPr lang="pt-PT"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17 May 2011</a:t>
            </a:r>
            <a:r>
              <a:rPr lang="en-US">
                <a:solidFill>
                  <a:srgbClr val="000000"/>
                </a:solidFill>
                <a:latin typeface="Futura Lt BT" pitchFamily="34" charset="0"/>
                <a:cs typeface="+mn-cs"/>
              </a:rPr>
              <a:t> – “</a:t>
            </a:r>
            <a:r>
              <a:rPr lang="en-US" b="1">
                <a:solidFill>
                  <a:srgbClr val="000000"/>
                </a:solidFill>
                <a:latin typeface="Futura Lt BT" pitchFamily="34" charset="0"/>
                <a:cs typeface="+mn-cs"/>
              </a:rPr>
              <a:t>PORTUGAL: MEMORANDUM OF UNDERSTANDING ON SPECIFIC ECONOMIC POLICY CONDITIONALITY” </a:t>
            </a:r>
            <a:r>
              <a:rPr lang="en-US">
                <a:solidFill>
                  <a:srgbClr val="000000"/>
                </a:solidFill>
                <a:latin typeface="Futura Lt BT" pitchFamily="34" charset="0"/>
                <a:cs typeface="+mn-cs"/>
              </a:rPr>
              <a:t>signed between the European Commission and Portugal </a:t>
            </a:r>
          </a:p>
          <a:p>
            <a:pPr algn="just"/>
            <a:endParaRPr lang="pt-PT"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5 June 2011</a:t>
            </a:r>
            <a:r>
              <a:rPr lang="en-US">
                <a:solidFill>
                  <a:srgbClr val="000000"/>
                </a:solidFill>
                <a:latin typeface="Futura Lt BT" pitchFamily="34" charset="0"/>
                <a:cs typeface="+mn-cs"/>
              </a:rPr>
              <a:t> – Legislative Elections; Coalition Government formed afterwards</a:t>
            </a:r>
            <a:endParaRPr lang="pt-PT">
              <a:solidFill>
                <a:srgbClr val="000000"/>
              </a:solidFill>
              <a:latin typeface="Futura Lt BT" pitchFamily="34" charset="0"/>
              <a:cs typeface="+mn-cs"/>
            </a:endParaRPr>
          </a:p>
          <a:p>
            <a:pPr algn="just"/>
            <a:endParaRPr lang="en-US"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7 June 2011</a:t>
            </a:r>
            <a:r>
              <a:rPr lang="en-US">
                <a:solidFill>
                  <a:srgbClr val="000000"/>
                </a:solidFill>
                <a:latin typeface="Futura Lt BT" pitchFamily="34" charset="0"/>
                <a:cs typeface="+mn-cs"/>
              </a:rPr>
              <a:t> - EC Country Specific Recommendations for Portugal – “…apply the policies defined in the Memorandum” (Recommendation approved by the </a:t>
            </a:r>
            <a:r>
              <a:rPr lang="en-US">
                <a:solidFill>
                  <a:srgbClr val="000000"/>
                </a:solidFill>
                <a:cs typeface="+mn-cs"/>
              </a:rPr>
              <a:t>Council of the European Union</a:t>
            </a:r>
            <a:r>
              <a:rPr lang="en-US">
                <a:solidFill>
                  <a:srgbClr val="000000"/>
                </a:solidFill>
                <a:latin typeface="Futura Lt BT" pitchFamily="34" charset="0"/>
                <a:cs typeface="+mn-cs"/>
              </a:rPr>
              <a:t> in 12 July 2011)</a:t>
            </a:r>
            <a:endParaRPr lang="pt-PT">
              <a:solidFill>
                <a:srgbClr val="000000"/>
              </a:solidFill>
              <a:latin typeface="Futura Lt BT" pitchFamily="34" charset="0"/>
              <a:cs typeface="+mn-cs"/>
            </a:endParaRPr>
          </a:p>
          <a:p>
            <a:pPr algn="just"/>
            <a:endParaRPr lang="en-US"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01 July 2011</a:t>
            </a:r>
            <a:r>
              <a:rPr lang="en-US">
                <a:solidFill>
                  <a:srgbClr val="000000"/>
                </a:solidFill>
                <a:latin typeface="Futura Lt BT" pitchFamily="34" charset="0"/>
                <a:cs typeface="+mn-cs"/>
              </a:rPr>
              <a:t> – Government Program Approved</a:t>
            </a:r>
            <a:endParaRPr lang="pt-PT">
              <a:solidFill>
                <a:srgbClr val="000000"/>
              </a:solidFill>
              <a:latin typeface="Futura Lt BT" pitchFamily="34" charset="0"/>
              <a:cs typeface="+mn-cs"/>
            </a:endParaRPr>
          </a:p>
          <a:p>
            <a:pPr algn="just"/>
            <a:endParaRPr lang="en-US" sz="1000">
              <a:solidFill>
                <a:srgbClr val="000000"/>
              </a:solidFill>
              <a:latin typeface="Futura Lt BT" pitchFamily="34" charset="0"/>
              <a:cs typeface="+mn-cs"/>
            </a:endParaRPr>
          </a:p>
          <a:p>
            <a:pPr algn="just"/>
            <a:r>
              <a:rPr lang="en-US" b="1">
                <a:solidFill>
                  <a:srgbClr val="000000"/>
                </a:solidFill>
                <a:latin typeface="Futura Lt BT" pitchFamily="34" charset="0"/>
                <a:cs typeface="+mn-cs"/>
              </a:rPr>
              <a:t>05 August 2011</a:t>
            </a:r>
            <a:r>
              <a:rPr lang="en-US">
                <a:solidFill>
                  <a:srgbClr val="000000"/>
                </a:solidFill>
                <a:latin typeface="Futura Lt BT" pitchFamily="34" charset="0"/>
                <a:cs typeface="+mn-cs"/>
              </a:rPr>
              <a:t> – The </a:t>
            </a:r>
            <a:r>
              <a:rPr lang="pt-PT">
                <a:solidFill>
                  <a:srgbClr val="000000"/>
                </a:solidFill>
                <a:latin typeface="Futura Lt BT" pitchFamily="34" charset="0"/>
                <a:cs typeface="+mn-cs"/>
              </a:rPr>
              <a:t>Minister of Solidarity and Social Security presents the Social Emergency Programm (SEP)</a:t>
            </a:r>
          </a:p>
        </p:txBody>
      </p:sp>
    </p:spTree>
    <p:extLst>
      <p:ext uri="{BB962C8B-B14F-4D97-AF65-F5344CB8AC3E}">
        <p14:creationId xmlns:p14="http://schemas.microsoft.com/office/powerpoint/2010/main" val="3664223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0243"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Consequences/Social Impact of the Crisis</a:t>
            </a:r>
          </a:p>
        </p:txBody>
      </p:sp>
      <p:pic>
        <p:nvPicPr>
          <p:cNvPr id="10244"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0245"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0246" name="Text Box 8"/>
          <p:cNvSpPr txBox="1">
            <a:spLocks noChangeArrowheads="1"/>
          </p:cNvSpPr>
          <p:nvPr/>
        </p:nvSpPr>
        <p:spPr bwMode="auto">
          <a:xfrm>
            <a:off x="539750" y="1773238"/>
            <a:ext cx="7920038" cy="3970318"/>
          </a:xfrm>
          <a:prstGeom prst="rect">
            <a:avLst/>
          </a:prstGeom>
          <a:noFill/>
          <a:ln w="9525">
            <a:noFill/>
            <a:miter lim="800000"/>
            <a:headEnd/>
            <a:tailEnd/>
          </a:ln>
        </p:spPr>
        <p:txBody>
          <a:bodyPr>
            <a:spAutoFit/>
          </a:bodyPr>
          <a:lstStyle/>
          <a:p>
            <a:pPr algn="just"/>
            <a:r>
              <a:rPr lang="pt-PT" sz="2000" b="1" dirty="0" err="1">
                <a:solidFill>
                  <a:srgbClr val="000000"/>
                </a:solidFill>
                <a:latin typeface="Futura Lt BT" pitchFamily="34" charset="0"/>
                <a:cs typeface="+mn-cs"/>
              </a:rPr>
              <a:t>Economy</a:t>
            </a:r>
            <a:endParaRPr lang="pt-PT" sz="2000" dirty="0">
              <a:solidFill>
                <a:srgbClr val="000000"/>
              </a:solidFill>
              <a:latin typeface="Futura Lt BT" pitchFamily="34" charset="0"/>
              <a:cs typeface="+mn-cs"/>
            </a:endParaRPr>
          </a:p>
          <a:p>
            <a:pPr algn="just"/>
            <a:r>
              <a:rPr lang="pt-PT" sz="2000" dirty="0">
                <a:solidFill>
                  <a:srgbClr val="000000"/>
                </a:solidFill>
                <a:latin typeface="Futura Lt BT" pitchFamily="34" charset="0"/>
                <a:cs typeface="+mn-cs"/>
              </a:rPr>
              <a:t> </a:t>
            </a:r>
          </a:p>
          <a:p>
            <a:pPr algn="just">
              <a:buFont typeface="Arial" charset="0"/>
              <a:buChar char="•"/>
            </a:pPr>
            <a:r>
              <a:rPr lang="pt-PT" sz="2000" b="1" dirty="0">
                <a:solidFill>
                  <a:srgbClr val="000000"/>
                </a:solidFill>
                <a:latin typeface="Futura Lt BT" pitchFamily="34" charset="0"/>
                <a:cs typeface="+mn-cs"/>
              </a:rPr>
              <a:t> </a:t>
            </a:r>
            <a:r>
              <a:rPr lang="pt-PT" sz="2000" b="1" dirty="0" err="1">
                <a:solidFill>
                  <a:srgbClr val="000000"/>
                </a:solidFill>
                <a:latin typeface="Futura Lt BT" pitchFamily="34" charset="0"/>
                <a:cs typeface="+mn-cs"/>
              </a:rPr>
              <a:t>Decreasing</a:t>
            </a:r>
            <a:r>
              <a:rPr lang="pt-PT" sz="2000" b="1" dirty="0">
                <a:solidFill>
                  <a:srgbClr val="000000"/>
                </a:solidFill>
                <a:latin typeface="Futura Lt BT" pitchFamily="34" charset="0"/>
                <a:cs typeface="+mn-cs"/>
              </a:rPr>
              <a:t> GDP:</a:t>
            </a:r>
            <a:r>
              <a:rPr lang="pt-PT" sz="2000" dirty="0">
                <a:solidFill>
                  <a:srgbClr val="000000"/>
                </a:solidFill>
                <a:latin typeface="Futura Lt BT" pitchFamily="34" charset="0"/>
                <a:cs typeface="+mn-cs"/>
              </a:rPr>
              <a:t> </a:t>
            </a:r>
            <a:r>
              <a:rPr lang="pt-PT" sz="2000" dirty="0" err="1">
                <a:solidFill>
                  <a:srgbClr val="000000"/>
                </a:solidFill>
                <a:latin typeface="Futura Lt BT" pitchFamily="34" charset="0"/>
                <a:cs typeface="+mn-cs"/>
              </a:rPr>
              <a:t>the</a:t>
            </a:r>
            <a:r>
              <a:rPr lang="pt-PT" sz="2000" dirty="0">
                <a:solidFill>
                  <a:srgbClr val="000000"/>
                </a:solidFill>
                <a:latin typeface="Futura Lt BT" pitchFamily="34" charset="0"/>
                <a:cs typeface="+mn-cs"/>
              </a:rPr>
              <a:t> GDP </a:t>
            </a:r>
            <a:r>
              <a:rPr lang="pt-PT" sz="2000" dirty="0" err="1">
                <a:solidFill>
                  <a:srgbClr val="000000"/>
                </a:solidFill>
                <a:latin typeface="Futura Lt BT" pitchFamily="34" charset="0"/>
                <a:cs typeface="+mn-cs"/>
              </a:rPr>
              <a:t>recorded</a:t>
            </a:r>
            <a:r>
              <a:rPr lang="pt-PT" sz="2000" dirty="0">
                <a:solidFill>
                  <a:srgbClr val="000000"/>
                </a:solidFill>
                <a:latin typeface="Futura Lt BT" pitchFamily="34" charset="0"/>
                <a:cs typeface="+mn-cs"/>
              </a:rPr>
              <a:t> a </a:t>
            </a:r>
            <a:r>
              <a:rPr lang="pt-PT" sz="2000" dirty="0" err="1">
                <a:solidFill>
                  <a:srgbClr val="000000"/>
                </a:solidFill>
                <a:latin typeface="Futura Lt BT" pitchFamily="34" charset="0"/>
                <a:cs typeface="+mn-cs"/>
              </a:rPr>
              <a:t>year-on-year</a:t>
            </a:r>
            <a:r>
              <a:rPr lang="pt-PT" sz="2000" dirty="0">
                <a:solidFill>
                  <a:srgbClr val="000000"/>
                </a:solidFill>
                <a:latin typeface="Futura Lt BT" pitchFamily="34" charset="0"/>
                <a:cs typeface="+mn-cs"/>
              </a:rPr>
              <a:t> </a:t>
            </a:r>
            <a:r>
              <a:rPr lang="pt-PT" sz="2000" dirty="0" err="1">
                <a:solidFill>
                  <a:srgbClr val="000000"/>
                </a:solidFill>
                <a:latin typeface="Futura Lt BT" pitchFamily="34" charset="0"/>
                <a:cs typeface="+mn-cs"/>
              </a:rPr>
              <a:t>change</a:t>
            </a:r>
            <a:r>
              <a:rPr lang="pt-PT" sz="2000" dirty="0">
                <a:solidFill>
                  <a:srgbClr val="000000"/>
                </a:solidFill>
                <a:latin typeface="Futura Lt BT" pitchFamily="34" charset="0"/>
                <a:cs typeface="+mn-cs"/>
              </a:rPr>
              <a:t> rate </a:t>
            </a:r>
            <a:r>
              <a:rPr lang="pt-PT" sz="2000" dirty="0" err="1">
                <a:solidFill>
                  <a:srgbClr val="000000"/>
                </a:solidFill>
                <a:latin typeface="Futura Lt BT" pitchFamily="34" charset="0"/>
                <a:cs typeface="+mn-cs"/>
              </a:rPr>
              <a:t>of</a:t>
            </a:r>
            <a:r>
              <a:rPr lang="pt-PT" sz="2000" dirty="0">
                <a:solidFill>
                  <a:srgbClr val="000000"/>
                </a:solidFill>
                <a:latin typeface="Futura Lt BT" pitchFamily="34" charset="0"/>
                <a:cs typeface="+mn-cs"/>
              </a:rPr>
              <a:t> </a:t>
            </a:r>
            <a:r>
              <a:rPr lang="pt-PT" sz="2000" dirty="0" smtClean="0">
                <a:solidFill>
                  <a:srgbClr val="000000"/>
                </a:solidFill>
                <a:latin typeface="Futura Lt BT" pitchFamily="34" charset="0"/>
                <a:cs typeface="+mn-cs"/>
              </a:rPr>
              <a:t>-2.8% </a:t>
            </a:r>
            <a:r>
              <a:rPr lang="pt-PT" sz="2000" dirty="0">
                <a:solidFill>
                  <a:srgbClr val="000000"/>
                </a:solidFill>
                <a:latin typeface="Futura Lt BT" pitchFamily="34" charset="0"/>
                <a:cs typeface="+mn-cs"/>
              </a:rPr>
              <a:t>in volume in </a:t>
            </a:r>
            <a:r>
              <a:rPr lang="pt-PT" sz="2000" dirty="0" err="1" smtClean="0">
                <a:solidFill>
                  <a:srgbClr val="000000"/>
                </a:solidFill>
                <a:latin typeface="Futura Lt BT" pitchFamily="34" charset="0"/>
                <a:cs typeface="+mn-cs"/>
              </a:rPr>
              <a:t>the</a:t>
            </a:r>
            <a:r>
              <a:rPr lang="pt-PT" sz="2000" dirty="0">
                <a:solidFill>
                  <a:srgbClr val="000000"/>
                </a:solidFill>
                <a:latin typeface="Futura Lt BT" pitchFamily="34" charset="0"/>
                <a:cs typeface="+mn-cs"/>
              </a:rPr>
              <a:t> </a:t>
            </a:r>
            <a:r>
              <a:rPr lang="pt-PT" sz="2000" dirty="0" smtClean="0">
                <a:solidFill>
                  <a:srgbClr val="000000"/>
                </a:solidFill>
                <a:latin typeface="Futura Lt BT" pitchFamily="34" charset="0"/>
                <a:cs typeface="+mn-cs"/>
              </a:rPr>
              <a:t>4th </a:t>
            </a:r>
            <a:r>
              <a:rPr lang="pt-PT" sz="2000" dirty="0" err="1">
                <a:solidFill>
                  <a:srgbClr val="000000"/>
                </a:solidFill>
                <a:latin typeface="Futura Lt BT" pitchFamily="34" charset="0"/>
                <a:cs typeface="+mn-cs"/>
              </a:rPr>
              <a:t>quarter</a:t>
            </a:r>
            <a:r>
              <a:rPr lang="pt-PT" sz="2000" dirty="0">
                <a:solidFill>
                  <a:srgbClr val="000000"/>
                </a:solidFill>
                <a:latin typeface="Futura Lt BT" pitchFamily="34" charset="0"/>
                <a:cs typeface="+mn-cs"/>
              </a:rPr>
              <a:t> </a:t>
            </a:r>
            <a:r>
              <a:rPr lang="pt-PT" sz="2000" dirty="0" err="1">
                <a:solidFill>
                  <a:srgbClr val="000000"/>
                </a:solidFill>
                <a:latin typeface="Futura Lt BT" pitchFamily="34" charset="0"/>
                <a:cs typeface="+mn-cs"/>
              </a:rPr>
              <a:t>of</a:t>
            </a:r>
            <a:r>
              <a:rPr lang="pt-PT" sz="2000" dirty="0">
                <a:solidFill>
                  <a:srgbClr val="000000"/>
                </a:solidFill>
                <a:latin typeface="Futura Lt BT" pitchFamily="34" charset="0"/>
                <a:cs typeface="+mn-cs"/>
              </a:rPr>
              <a:t> 2011 </a:t>
            </a:r>
            <a:r>
              <a:rPr lang="pt-PT" sz="2000" dirty="0" smtClean="0">
                <a:solidFill>
                  <a:srgbClr val="000000"/>
                </a:solidFill>
                <a:latin typeface="Futura Lt BT" pitchFamily="34" charset="0"/>
                <a:cs typeface="+mn-cs"/>
              </a:rPr>
              <a:t>(-1.9% </a:t>
            </a:r>
            <a:r>
              <a:rPr lang="pt-PT" sz="2000" dirty="0">
                <a:solidFill>
                  <a:srgbClr val="000000"/>
                </a:solidFill>
                <a:latin typeface="Futura Lt BT" pitchFamily="34" charset="0"/>
                <a:cs typeface="+mn-cs"/>
              </a:rPr>
              <a:t>in </a:t>
            </a:r>
            <a:r>
              <a:rPr lang="pt-PT" sz="2000" dirty="0" err="1">
                <a:solidFill>
                  <a:srgbClr val="000000"/>
                </a:solidFill>
                <a:latin typeface="Futura Lt BT" pitchFamily="34" charset="0"/>
                <a:cs typeface="+mn-cs"/>
              </a:rPr>
              <a:t>the</a:t>
            </a:r>
            <a:r>
              <a:rPr lang="pt-PT" sz="2000" dirty="0">
                <a:solidFill>
                  <a:srgbClr val="000000"/>
                </a:solidFill>
                <a:latin typeface="Futura Lt BT" pitchFamily="34" charset="0"/>
                <a:cs typeface="+mn-cs"/>
              </a:rPr>
              <a:t> </a:t>
            </a:r>
            <a:r>
              <a:rPr lang="pt-PT" sz="2000" dirty="0" smtClean="0">
                <a:solidFill>
                  <a:srgbClr val="000000"/>
                </a:solidFill>
                <a:latin typeface="Futura Lt BT" pitchFamily="34" charset="0"/>
                <a:cs typeface="+mn-cs"/>
              </a:rPr>
              <a:t>3rd </a:t>
            </a:r>
            <a:r>
              <a:rPr lang="pt-PT" sz="2000" dirty="0" err="1">
                <a:solidFill>
                  <a:srgbClr val="000000"/>
                </a:solidFill>
                <a:latin typeface="Futura Lt BT" pitchFamily="34" charset="0"/>
                <a:cs typeface="+mn-cs"/>
              </a:rPr>
              <a:t>quarter</a:t>
            </a:r>
            <a:r>
              <a:rPr lang="pt-PT" sz="2000" dirty="0">
                <a:solidFill>
                  <a:srgbClr val="000000"/>
                </a:solidFill>
                <a:latin typeface="Futura Lt BT" pitchFamily="34" charset="0"/>
                <a:cs typeface="+mn-cs"/>
              </a:rPr>
              <a:t>); </a:t>
            </a:r>
          </a:p>
          <a:p>
            <a:pPr algn="just"/>
            <a:endParaRPr lang="pt-PT" sz="1600" dirty="0">
              <a:solidFill>
                <a:srgbClr val="000000"/>
              </a:solidFill>
              <a:latin typeface="Futura Lt BT" pitchFamily="34" charset="0"/>
              <a:cs typeface="+mn-cs"/>
            </a:endParaRPr>
          </a:p>
          <a:p>
            <a:pPr algn="just">
              <a:buFont typeface="Arial" charset="0"/>
              <a:buChar char="•"/>
            </a:pPr>
            <a:r>
              <a:rPr lang="pt-PT" sz="2000" b="1" dirty="0">
                <a:solidFill>
                  <a:srgbClr val="000000"/>
                </a:solidFill>
                <a:latin typeface="Futura Lt BT" pitchFamily="34" charset="0"/>
                <a:cs typeface="+mn-cs"/>
              </a:rPr>
              <a:t> </a:t>
            </a:r>
            <a:r>
              <a:rPr lang="pt-PT" sz="2000" b="1" dirty="0" err="1">
                <a:solidFill>
                  <a:srgbClr val="000000"/>
                </a:solidFill>
                <a:latin typeface="Futura Lt BT" pitchFamily="34" charset="0"/>
                <a:cs typeface="+mn-cs"/>
              </a:rPr>
              <a:t>Decreasing</a:t>
            </a:r>
            <a:r>
              <a:rPr lang="pt-PT" sz="2000" b="1" dirty="0">
                <a:solidFill>
                  <a:srgbClr val="000000"/>
                </a:solidFill>
                <a:latin typeface="Futura Lt BT" pitchFamily="34" charset="0"/>
                <a:cs typeface="+mn-cs"/>
              </a:rPr>
              <a:t> </a:t>
            </a:r>
            <a:r>
              <a:rPr lang="pt-PT" sz="2000" b="1" dirty="0" err="1" smtClean="0">
                <a:solidFill>
                  <a:srgbClr val="000000"/>
                </a:solidFill>
                <a:latin typeface="Futura Lt BT" pitchFamily="34" charset="0"/>
                <a:cs typeface="+mn-cs"/>
              </a:rPr>
              <a:t>Private</a:t>
            </a:r>
            <a:r>
              <a:rPr lang="pt-PT" sz="2000" b="1" dirty="0" smtClean="0">
                <a:solidFill>
                  <a:srgbClr val="000000"/>
                </a:solidFill>
                <a:latin typeface="Futura Lt BT" pitchFamily="34" charset="0"/>
                <a:cs typeface="+mn-cs"/>
              </a:rPr>
              <a:t> </a:t>
            </a:r>
            <a:r>
              <a:rPr lang="pt-PT" sz="2000" b="1" dirty="0" err="1" smtClean="0">
                <a:solidFill>
                  <a:srgbClr val="000000"/>
                </a:solidFill>
                <a:latin typeface="Futura Lt BT" pitchFamily="34" charset="0"/>
                <a:cs typeface="+mn-cs"/>
              </a:rPr>
              <a:t>Consumption</a:t>
            </a:r>
            <a:r>
              <a:rPr lang="pt-PT" sz="2000" b="1" dirty="0">
                <a:solidFill>
                  <a:srgbClr val="000000"/>
                </a:solidFill>
                <a:latin typeface="Futura Lt BT" pitchFamily="34" charset="0"/>
                <a:cs typeface="+mn-cs"/>
              </a:rPr>
              <a:t>:</a:t>
            </a:r>
            <a:r>
              <a:rPr lang="pt-PT" sz="2000" dirty="0">
                <a:solidFill>
                  <a:srgbClr val="000000"/>
                </a:solidFill>
                <a:latin typeface="Futura Lt BT" pitchFamily="34" charset="0"/>
                <a:cs typeface="+mn-cs"/>
              </a:rPr>
              <a:t> </a:t>
            </a:r>
            <a:r>
              <a:rPr lang="pt-PT" sz="2000" dirty="0" err="1" smtClean="0">
                <a:solidFill>
                  <a:srgbClr val="000000"/>
                </a:solidFill>
                <a:latin typeface="Futura Lt BT" pitchFamily="34" charset="0"/>
                <a:cs typeface="+mn-cs"/>
              </a:rPr>
              <a:t>estimeted</a:t>
            </a:r>
            <a:r>
              <a:rPr lang="pt-PT" sz="2000" dirty="0" smtClean="0">
                <a:solidFill>
                  <a:srgbClr val="000000"/>
                </a:solidFill>
                <a:latin typeface="Futura Lt BT" pitchFamily="34" charset="0"/>
                <a:cs typeface="+mn-cs"/>
              </a:rPr>
              <a:t> </a:t>
            </a:r>
            <a:r>
              <a:rPr lang="pt-PT" sz="2000" dirty="0" err="1" smtClean="0">
                <a:solidFill>
                  <a:srgbClr val="000000"/>
                </a:solidFill>
                <a:latin typeface="Futura Lt BT" pitchFamily="34" charset="0"/>
                <a:cs typeface="+mn-cs"/>
              </a:rPr>
              <a:t>value</a:t>
            </a:r>
            <a:r>
              <a:rPr lang="pt-PT" sz="2000" dirty="0" smtClean="0">
                <a:solidFill>
                  <a:srgbClr val="000000"/>
                </a:solidFill>
                <a:latin typeface="Futura Lt BT" pitchFamily="34" charset="0"/>
                <a:cs typeface="+mn-cs"/>
              </a:rPr>
              <a:t> for 2012  -7.3%; </a:t>
            </a:r>
            <a:endParaRPr lang="pt-PT" sz="2000" dirty="0">
              <a:solidFill>
                <a:srgbClr val="000000"/>
              </a:solidFill>
              <a:latin typeface="Futura Lt BT" pitchFamily="34" charset="0"/>
              <a:cs typeface="+mn-cs"/>
            </a:endParaRPr>
          </a:p>
          <a:p>
            <a:pPr algn="just">
              <a:buFont typeface="Arial" charset="0"/>
              <a:buChar char="•"/>
            </a:pPr>
            <a:endParaRPr lang="pt-PT" sz="1600" dirty="0">
              <a:solidFill>
                <a:srgbClr val="000000"/>
              </a:solidFill>
              <a:latin typeface="Futura Lt BT" pitchFamily="34" charset="0"/>
              <a:cs typeface="+mn-cs"/>
            </a:endParaRPr>
          </a:p>
          <a:p>
            <a:pPr algn="just">
              <a:buFont typeface="Arial" charset="0"/>
              <a:buChar char="•"/>
            </a:pPr>
            <a:r>
              <a:rPr lang="pt-PT" sz="2000" dirty="0">
                <a:solidFill>
                  <a:srgbClr val="000000"/>
                </a:solidFill>
                <a:latin typeface="Futura Lt BT" pitchFamily="34" charset="0"/>
                <a:cs typeface="+mn-cs"/>
              </a:rPr>
              <a:t> </a:t>
            </a:r>
            <a:r>
              <a:rPr lang="pt-PT" sz="2000" b="1" dirty="0" err="1" smtClean="0">
                <a:solidFill>
                  <a:srgbClr val="000000"/>
                </a:solidFill>
                <a:latin typeface="Futura Lt BT" pitchFamily="34" charset="0"/>
                <a:cs typeface="+mn-cs"/>
              </a:rPr>
              <a:t>Decreasing</a:t>
            </a:r>
            <a:r>
              <a:rPr lang="pt-PT" sz="2000" b="1" dirty="0" smtClean="0">
                <a:solidFill>
                  <a:srgbClr val="000000"/>
                </a:solidFill>
                <a:latin typeface="Futura Lt BT" pitchFamily="34" charset="0"/>
                <a:cs typeface="+mn-cs"/>
              </a:rPr>
              <a:t> </a:t>
            </a:r>
            <a:r>
              <a:rPr lang="pt-PT" sz="2000" b="1" dirty="0" err="1" smtClean="0">
                <a:solidFill>
                  <a:srgbClr val="000000"/>
                </a:solidFill>
                <a:latin typeface="Futura Lt BT" pitchFamily="34" charset="0"/>
                <a:cs typeface="+mn-cs"/>
              </a:rPr>
              <a:t>exports</a:t>
            </a:r>
            <a:r>
              <a:rPr lang="pt-PT" sz="2000" b="1" dirty="0" smtClean="0">
                <a:solidFill>
                  <a:srgbClr val="000000"/>
                </a:solidFill>
                <a:latin typeface="Futura Lt BT" pitchFamily="34" charset="0"/>
                <a:cs typeface="+mn-cs"/>
              </a:rPr>
              <a:t>:</a:t>
            </a:r>
            <a:r>
              <a:rPr lang="pt-PT" sz="2000" dirty="0" smtClean="0">
                <a:solidFill>
                  <a:srgbClr val="000000"/>
                </a:solidFill>
                <a:latin typeface="Futura Lt BT" pitchFamily="34" charset="0"/>
                <a:cs typeface="+mn-cs"/>
              </a:rPr>
              <a:t> </a:t>
            </a:r>
            <a:r>
              <a:rPr lang="pt-PT" sz="2000" dirty="0" err="1" smtClean="0">
                <a:solidFill>
                  <a:srgbClr val="000000"/>
                </a:solidFill>
                <a:latin typeface="Futura Lt BT" pitchFamily="34" charset="0"/>
                <a:cs typeface="+mn-cs"/>
              </a:rPr>
              <a:t>from</a:t>
            </a:r>
            <a:r>
              <a:rPr lang="pt-PT" sz="2000" dirty="0" smtClean="0">
                <a:solidFill>
                  <a:srgbClr val="000000"/>
                </a:solidFill>
                <a:latin typeface="Futura Lt BT" pitchFamily="34" charset="0"/>
                <a:cs typeface="+mn-cs"/>
              </a:rPr>
              <a:t> 7.4% in 2011 to 2.7% (Banco de Portugal Spring 2012)</a:t>
            </a:r>
          </a:p>
          <a:p>
            <a:pPr algn="just">
              <a:buFont typeface="Arial" charset="0"/>
              <a:buChar char="•"/>
            </a:pPr>
            <a:endParaRPr lang="pt-PT" sz="2000" dirty="0" smtClean="0">
              <a:solidFill>
                <a:srgbClr val="000000"/>
              </a:solidFill>
              <a:latin typeface="Futura Lt BT" pitchFamily="34" charset="0"/>
              <a:cs typeface="+mn-cs"/>
            </a:endParaRPr>
          </a:p>
          <a:p>
            <a:pPr algn="just">
              <a:buFont typeface="Arial" charset="0"/>
              <a:buChar char="•"/>
            </a:pPr>
            <a:r>
              <a:rPr lang="en-US" sz="2000" dirty="0" smtClean="0">
                <a:solidFill>
                  <a:srgbClr val="000000"/>
                </a:solidFill>
                <a:latin typeface="Futura Lt BT" pitchFamily="34" charset="0"/>
                <a:cs typeface="+mn-cs"/>
              </a:rPr>
              <a:t> </a:t>
            </a:r>
            <a:r>
              <a:rPr lang="en-US" sz="2000" b="1" dirty="0" smtClean="0">
                <a:solidFill>
                  <a:srgbClr val="000000"/>
                </a:solidFill>
                <a:latin typeface="Futura Lt BT" pitchFamily="34" charset="0"/>
                <a:cs typeface="+mn-cs"/>
              </a:rPr>
              <a:t>Inflation rate in 2012</a:t>
            </a:r>
            <a:r>
              <a:rPr lang="en-US" sz="2000" dirty="0" smtClean="0">
                <a:solidFill>
                  <a:srgbClr val="000000"/>
                </a:solidFill>
                <a:latin typeface="Futura Lt BT" pitchFamily="34" charset="0"/>
                <a:cs typeface="+mn-cs"/>
              </a:rPr>
              <a:t>: 3.2%</a:t>
            </a:r>
            <a:endParaRPr lang="pt-PT" dirty="0">
              <a:solidFill>
                <a:srgbClr val="000000"/>
              </a:solidFill>
              <a:latin typeface="Futura Lt BT" pitchFamily="34" charset="0"/>
              <a:cs typeface="+mn-cs"/>
            </a:endParaRPr>
          </a:p>
        </p:txBody>
      </p:sp>
    </p:spTree>
    <p:extLst>
      <p:ext uri="{BB962C8B-B14F-4D97-AF65-F5344CB8AC3E}">
        <p14:creationId xmlns:p14="http://schemas.microsoft.com/office/powerpoint/2010/main" val="408816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1267"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Consequences/Social Impact of the Crisis</a:t>
            </a:r>
          </a:p>
        </p:txBody>
      </p:sp>
      <p:pic>
        <p:nvPicPr>
          <p:cNvPr id="11268"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1269"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1270" name="Text Box 8"/>
          <p:cNvSpPr txBox="1">
            <a:spLocks noChangeArrowheads="1"/>
          </p:cNvSpPr>
          <p:nvPr/>
        </p:nvSpPr>
        <p:spPr bwMode="auto">
          <a:xfrm>
            <a:off x="539750" y="1484784"/>
            <a:ext cx="7920038" cy="4832092"/>
          </a:xfrm>
          <a:prstGeom prst="rect">
            <a:avLst/>
          </a:prstGeom>
          <a:noFill/>
          <a:ln w="9525">
            <a:noFill/>
            <a:miter lim="800000"/>
            <a:headEnd/>
            <a:tailEnd/>
          </a:ln>
        </p:spPr>
        <p:txBody>
          <a:bodyPr wrap="square">
            <a:spAutoFit/>
          </a:bodyPr>
          <a:lstStyle/>
          <a:p>
            <a:pPr algn="just"/>
            <a:r>
              <a:rPr lang="en-US" sz="2200" b="1" dirty="0" err="1">
                <a:solidFill>
                  <a:srgbClr val="000000"/>
                </a:solidFill>
                <a:latin typeface="Futura Lt BT" pitchFamily="34" charset="0"/>
                <a:cs typeface="+mn-cs"/>
              </a:rPr>
              <a:t>Labour</a:t>
            </a:r>
            <a:r>
              <a:rPr lang="en-US" sz="2200" b="1" dirty="0">
                <a:solidFill>
                  <a:srgbClr val="000000"/>
                </a:solidFill>
                <a:latin typeface="Futura Lt BT" pitchFamily="34" charset="0"/>
                <a:cs typeface="+mn-cs"/>
              </a:rPr>
              <a:t> Market</a:t>
            </a:r>
          </a:p>
          <a:p>
            <a:pPr algn="just"/>
            <a:endParaRPr lang="pt-PT" sz="2200" dirty="0">
              <a:solidFill>
                <a:srgbClr val="000000"/>
              </a:solidFill>
              <a:latin typeface="Futura Lt BT" pitchFamily="34" charset="0"/>
              <a:cs typeface="+mn-cs"/>
            </a:endParaRPr>
          </a:p>
          <a:p>
            <a:pPr algn="just"/>
            <a:r>
              <a:rPr lang="pt-PT" sz="2200" b="1" dirty="0" err="1">
                <a:solidFill>
                  <a:srgbClr val="000000"/>
                </a:solidFill>
                <a:latin typeface="Futura Lt BT" pitchFamily="34" charset="0"/>
                <a:cs typeface="+mn-cs"/>
              </a:rPr>
              <a:t>Unemployment</a:t>
            </a:r>
            <a:r>
              <a:rPr lang="pt-PT" sz="2200" b="1" dirty="0">
                <a:solidFill>
                  <a:srgbClr val="000000"/>
                </a:solidFill>
                <a:latin typeface="Futura Lt BT" pitchFamily="34" charset="0"/>
                <a:cs typeface="+mn-cs"/>
              </a:rPr>
              <a:t> </a:t>
            </a:r>
          </a:p>
          <a:p>
            <a:pPr algn="just">
              <a:buFont typeface="Arial" charset="0"/>
              <a:buChar char="•"/>
            </a:pPr>
            <a:r>
              <a:rPr lang="pt-PT" sz="2200" dirty="0">
                <a:solidFill>
                  <a:srgbClr val="000000"/>
                </a:solidFill>
                <a:latin typeface="Futura Lt BT" pitchFamily="34" charset="0"/>
                <a:cs typeface="+mn-cs"/>
              </a:rPr>
              <a:t> In </a:t>
            </a:r>
            <a:r>
              <a:rPr lang="pt-PT" sz="2200" dirty="0" err="1">
                <a:solidFill>
                  <a:srgbClr val="000000"/>
                </a:solidFill>
                <a:latin typeface="Futura Lt BT" pitchFamily="34" charset="0"/>
                <a:cs typeface="+mn-cs"/>
              </a:rPr>
              <a:t>the</a:t>
            </a:r>
            <a:r>
              <a:rPr lang="pt-PT" sz="2200" dirty="0">
                <a:solidFill>
                  <a:srgbClr val="000000"/>
                </a:solidFill>
                <a:latin typeface="Futura Lt BT" pitchFamily="34" charset="0"/>
                <a:cs typeface="+mn-cs"/>
              </a:rPr>
              <a:t> 1st </a:t>
            </a:r>
            <a:r>
              <a:rPr lang="pt-PT" sz="2200" dirty="0" err="1">
                <a:solidFill>
                  <a:srgbClr val="000000"/>
                </a:solidFill>
                <a:latin typeface="Futura Lt BT" pitchFamily="34" charset="0"/>
                <a:cs typeface="+mn-cs"/>
              </a:rPr>
              <a:t>quarter</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of</a:t>
            </a:r>
            <a:r>
              <a:rPr lang="pt-PT" sz="2200" dirty="0">
                <a:solidFill>
                  <a:srgbClr val="000000"/>
                </a:solidFill>
                <a:latin typeface="Futura Lt BT" pitchFamily="34" charset="0"/>
                <a:cs typeface="+mn-cs"/>
              </a:rPr>
              <a:t> 2012, </a:t>
            </a:r>
            <a:r>
              <a:rPr lang="pt-PT" sz="2200" dirty="0" err="1">
                <a:solidFill>
                  <a:srgbClr val="000000"/>
                </a:solidFill>
                <a:latin typeface="Futura Lt BT" pitchFamily="34" charset="0"/>
                <a:cs typeface="+mn-cs"/>
              </a:rPr>
              <a:t>the</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unemployment</a:t>
            </a:r>
            <a:r>
              <a:rPr lang="pt-PT" sz="2200" dirty="0">
                <a:solidFill>
                  <a:srgbClr val="000000"/>
                </a:solidFill>
                <a:latin typeface="Futura Lt BT" pitchFamily="34" charset="0"/>
                <a:cs typeface="+mn-cs"/>
              </a:rPr>
              <a:t> rate </a:t>
            </a:r>
            <a:r>
              <a:rPr lang="pt-PT" sz="2200" dirty="0" err="1">
                <a:solidFill>
                  <a:srgbClr val="000000"/>
                </a:solidFill>
                <a:latin typeface="Futura Lt BT" pitchFamily="34" charset="0"/>
                <a:cs typeface="+mn-cs"/>
              </a:rPr>
              <a:t>was</a:t>
            </a:r>
            <a:r>
              <a:rPr lang="pt-PT" sz="2200" dirty="0">
                <a:solidFill>
                  <a:srgbClr val="000000"/>
                </a:solidFill>
                <a:latin typeface="Futura Lt BT" pitchFamily="34" charset="0"/>
                <a:cs typeface="+mn-cs"/>
              </a:rPr>
              <a:t> 14.4</a:t>
            </a:r>
            <a:r>
              <a:rPr lang="pt-PT" sz="2200" dirty="0" smtClean="0">
                <a:solidFill>
                  <a:srgbClr val="000000"/>
                </a:solidFill>
                <a:latin typeface="Futura Lt BT" pitchFamily="34" charset="0"/>
                <a:cs typeface="+mn-cs"/>
              </a:rPr>
              <a:t>%;</a:t>
            </a:r>
            <a:endParaRPr lang="pt-PT" sz="2200" dirty="0">
              <a:solidFill>
                <a:srgbClr val="000000"/>
              </a:solidFill>
              <a:latin typeface="Futura Lt BT" pitchFamily="34" charset="0"/>
              <a:cs typeface="+mn-cs"/>
            </a:endParaRPr>
          </a:p>
          <a:p>
            <a:pPr algn="just">
              <a:buFont typeface="Arial" charset="0"/>
              <a:buChar char="•"/>
            </a:pPr>
            <a:r>
              <a:rPr lang="pt-PT" sz="2200" dirty="0" smtClean="0">
                <a:solidFill>
                  <a:srgbClr val="000000"/>
                </a:solidFill>
                <a:latin typeface="Futura Lt BT" pitchFamily="34" charset="0"/>
                <a:cs typeface="+mn-cs"/>
              </a:rPr>
              <a:t>49.8 % </a:t>
            </a:r>
            <a:r>
              <a:rPr lang="pt-PT" sz="2200" dirty="0" err="1" smtClean="0">
                <a:solidFill>
                  <a:srgbClr val="000000"/>
                </a:solidFill>
                <a:latin typeface="Futura Lt BT" pitchFamily="34" charset="0"/>
                <a:cs typeface="+mn-cs"/>
              </a:rPr>
              <a:t>of</a:t>
            </a:r>
            <a:r>
              <a:rPr lang="pt-PT" sz="2200" dirty="0" smtClean="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the</a:t>
            </a:r>
            <a:r>
              <a:rPr lang="pt-PT" sz="2200" dirty="0" smtClean="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unemployed</a:t>
            </a:r>
            <a:r>
              <a:rPr lang="pt-PT" sz="2200" dirty="0" smtClean="0">
                <a:solidFill>
                  <a:srgbClr val="000000"/>
                </a:solidFill>
                <a:latin typeface="Futura Lt BT" pitchFamily="34" charset="0"/>
                <a:cs typeface="+mn-cs"/>
              </a:rPr>
              <a:t> are </a:t>
            </a:r>
            <a:r>
              <a:rPr lang="pt-PT" sz="2200" dirty="0" err="1" smtClean="0">
                <a:solidFill>
                  <a:srgbClr val="000000"/>
                </a:solidFill>
                <a:latin typeface="Futura Lt BT" pitchFamily="34" charset="0"/>
                <a:cs typeface="+mn-cs"/>
              </a:rPr>
              <a:t>of</a:t>
            </a:r>
            <a:r>
              <a:rPr lang="pt-PT" sz="2200" dirty="0" smtClean="0">
                <a:solidFill>
                  <a:srgbClr val="000000"/>
                </a:solidFill>
                <a:latin typeface="Futura Lt BT" pitchFamily="34" charset="0"/>
                <a:cs typeface="+mn-cs"/>
              </a:rPr>
              <a:t> </a:t>
            </a:r>
            <a:r>
              <a:rPr lang="pt-PT" sz="2200" dirty="0" err="1">
                <a:solidFill>
                  <a:srgbClr val="000000"/>
                </a:solidFill>
                <a:latin typeface="Futura Lt BT" pitchFamily="34" charset="0"/>
                <a:cs typeface="+mn-cs"/>
              </a:rPr>
              <a:t>long</a:t>
            </a:r>
            <a:r>
              <a:rPr lang="pt-PT" sz="2200" dirty="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term</a:t>
            </a:r>
            <a:r>
              <a:rPr lang="pt-PT" sz="2200" dirty="0" smtClean="0">
                <a:solidFill>
                  <a:srgbClr val="000000"/>
                </a:solidFill>
                <a:latin typeface="Futura Lt BT" pitchFamily="34" charset="0"/>
                <a:cs typeface="+mn-cs"/>
              </a:rPr>
              <a:t>;</a:t>
            </a:r>
          </a:p>
          <a:p>
            <a:pPr algn="just">
              <a:buFont typeface="Arial" charset="0"/>
              <a:buChar char="•"/>
            </a:pPr>
            <a:r>
              <a:rPr lang="pt-PT" sz="2200" dirty="0" smtClean="0">
                <a:solidFill>
                  <a:srgbClr val="000000"/>
                </a:solidFill>
                <a:latin typeface="Futura Lt BT" pitchFamily="34" charset="0"/>
                <a:cs typeface="+mn-cs"/>
              </a:rPr>
              <a:t>35.4 % </a:t>
            </a:r>
            <a:r>
              <a:rPr lang="pt-PT" sz="2200" dirty="0" err="1" smtClean="0">
                <a:solidFill>
                  <a:srgbClr val="000000"/>
                </a:solidFill>
                <a:latin typeface="Futura Lt BT" pitchFamily="34" charset="0"/>
                <a:cs typeface="+mn-cs"/>
              </a:rPr>
              <a:t>is</a:t>
            </a:r>
            <a:r>
              <a:rPr lang="pt-PT" sz="2200" dirty="0" smtClean="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the</a:t>
            </a:r>
            <a:r>
              <a:rPr lang="pt-PT" sz="2200" dirty="0" smtClean="0">
                <a:solidFill>
                  <a:srgbClr val="000000"/>
                </a:solidFill>
                <a:latin typeface="Futura Lt BT" pitchFamily="34" charset="0"/>
                <a:cs typeface="+mn-cs"/>
              </a:rPr>
              <a:t> rate </a:t>
            </a:r>
            <a:r>
              <a:rPr lang="pt-PT" sz="2200" dirty="0" err="1" smtClean="0">
                <a:solidFill>
                  <a:srgbClr val="000000"/>
                </a:solidFill>
                <a:latin typeface="Futura Lt BT" pitchFamily="34" charset="0"/>
                <a:cs typeface="+mn-cs"/>
              </a:rPr>
              <a:t>of</a:t>
            </a:r>
            <a:r>
              <a:rPr lang="pt-PT" sz="2200" dirty="0" smtClean="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youth</a:t>
            </a:r>
            <a:r>
              <a:rPr lang="pt-PT" sz="2200" dirty="0" smtClean="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unemployment</a:t>
            </a:r>
            <a:r>
              <a:rPr lang="pt-PT" sz="2200" dirty="0" smtClean="0">
                <a:solidFill>
                  <a:srgbClr val="000000"/>
                </a:solidFill>
                <a:latin typeface="Futura Lt BT" pitchFamily="34" charset="0"/>
                <a:cs typeface="+mn-cs"/>
              </a:rPr>
              <a:t> (15-24 </a:t>
            </a:r>
            <a:r>
              <a:rPr lang="pt-PT" sz="2200" dirty="0" err="1" smtClean="0">
                <a:solidFill>
                  <a:srgbClr val="000000"/>
                </a:solidFill>
                <a:latin typeface="Futura Lt BT" pitchFamily="34" charset="0"/>
                <a:cs typeface="+mn-cs"/>
              </a:rPr>
              <a:t>years</a:t>
            </a:r>
            <a:r>
              <a:rPr lang="pt-PT" sz="2200" dirty="0" smtClean="0">
                <a:solidFill>
                  <a:srgbClr val="000000"/>
                </a:solidFill>
                <a:latin typeface="Futura Lt BT" pitchFamily="34" charset="0"/>
                <a:cs typeface="+mn-cs"/>
              </a:rPr>
              <a:t> </a:t>
            </a:r>
            <a:r>
              <a:rPr lang="pt-PT" sz="2200" dirty="0" err="1" smtClean="0">
                <a:solidFill>
                  <a:srgbClr val="000000"/>
                </a:solidFill>
                <a:latin typeface="Futura Lt BT" pitchFamily="34" charset="0"/>
                <a:cs typeface="+mn-cs"/>
              </a:rPr>
              <a:t>old</a:t>
            </a:r>
            <a:r>
              <a:rPr lang="pt-PT" sz="2200" dirty="0" smtClean="0">
                <a:solidFill>
                  <a:srgbClr val="000000"/>
                </a:solidFill>
                <a:latin typeface="Futura Lt BT" pitchFamily="34" charset="0"/>
                <a:cs typeface="+mn-cs"/>
              </a:rPr>
              <a:t>). (INE)</a:t>
            </a:r>
          </a:p>
          <a:p>
            <a:pPr algn="just"/>
            <a:r>
              <a:rPr lang="pt-PT" sz="2200" dirty="0" smtClean="0">
                <a:solidFill>
                  <a:srgbClr val="000000"/>
                </a:solidFill>
                <a:latin typeface="Futura Lt BT" pitchFamily="34" charset="0"/>
                <a:cs typeface="+mn-cs"/>
              </a:rPr>
              <a:t> </a:t>
            </a:r>
            <a:endParaRPr lang="pt-PT" sz="2200" dirty="0">
              <a:solidFill>
                <a:srgbClr val="000000"/>
              </a:solidFill>
              <a:latin typeface="Futura Lt BT" pitchFamily="34" charset="0"/>
              <a:cs typeface="+mn-cs"/>
            </a:endParaRPr>
          </a:p>
          <a:p>
            <a:pPr algn="just"/>
            <a:r>
              <a:rPr lang="pt-PT" sz="2200" b="1" dirty="0">
                <a:solidFill>
                  <a:srgbClr val="000000"/>
                </a:solidFill>
                <a:latin typeface="Futura Lt BT" pitchFamily="34" charset="0"/>
                <a:cs typeface="+mn-cs"/>
              </a:rPr>
              <a:t>More </a:t>
            </a:r>
            <a:r>
              <a:rPr lang="pt-PT" sz="2200" b="1" dirty="0" err="1">
                <a:solidFill>
                  <a:srgbClr val="000000"/>
                </a:solidFill>
                <a:latin typeface="Futura Lt BT" pitchFamily="34" charset="0"/>
                <a:cs typeface="+mn-cs"/>
              </a:rPr>
              <a:t>flexibility</a:t>
            </a:r>
            <a:r>
              <a:rPr lang="pt-PT" sz="2200" b="1" dirty="0">
                <a:solidFill>
                  <a:srgbClr val="000000"/>
                </a:solidFill>
                <a:latin typeface="Futura Lt BT" pitchFamily="34" charset="0"/>
                <a:cs typeface="+mn-cs"/>
              </a:rPr>
              <a:t> in </a:t>
            </a:r>
            <a:r>
              <a:rPr lang="pt-PT" sz="2200" b="1" dirty="0" err="1">
                <a:solidFill>
                  <a:srgbClr val="000000"/>
                </a:solidFill>
                <a:latin typeface="Futura Lt BT" pitchFamily="34" charset="0"/>
                <a:cs typeface="+mn-cs"/>
              </a:rPr>
              <a:t>labour</a:t>
            </a:r>
            <a:r>
              <a:rPr lang="pt-PT" sz="2200" b="1" dirty="0">
                <a:solidFill>
                  <a:srgbClr val="000000"/>
                </a:solidFill>
                <a:latin typeface="Futura Lt BT" pitchFamily="34" charset="0"/>
                <a:cs typeface="+mn-cs"/>
              </a:rPr>
              <a:t> </a:t>
            </a:r>
            <a:r>
              <a:rPr lang="pt-PT" sz="2200" b="1" dirty="0" err="1">
                <a:solidFill>
                  <a:srgbClr val="000000"/>
                </a:solidFill>
                <a:latin typeface="Futura Lt BT" pitchFamily="34" charset="0"/>
                <a:cs typeface="+mn-cs"/>
              </a:rPr>
              <a:t>relations</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decreasing</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of</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employee’s</a:t>
            </a:r>
            <a:r>
              <a:rPr lang="pt-PT" sz="2200" dirty="0">
                <a:solidFill>
                  <a:srgbClr val="000000"/>
                </a:solidFill>
                <a:latin typeface="Futura Lt BT" pitchFamily="34" charset="0"/>
                <a:cs typeface="+mn-cs"/>
              </a:rPr>
              <a:t> social </a:t>
            </a:r>
            <a:r>
              <a:rPr lang="pt-PT" sz="2200" dirty="0" err="1">
                <a:solidFill>
                  <a:srgbClr val="000000"/>
                </a:solidFill>
                <a:latin typeface="Futura Lt BT" pitchFamily="34" charset="0"/>
                <a:cs typeface="+mn-cs"/>
              </a:rPr>
              <a:t>protection</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and</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rights</a:t>
            </a:r>
            <a:r>
              <a:rPr lang="pt-PT" sz="2200" dirty="0">
                <a:solidFill>
                  <a:srgbClr val="000000"/>
                </a:solidFill>
                <a:latin typeface="Futura Lt BT" pitchFamily="34" charset="0"/>
                <a:cs typeface="+mn-cs"/>
              </a:rPr>
              <a:t>: </a:t>
            </a:r>
          </a:p>
          <a:p>
            <a:pPr algn="just">
              <a:buFont typeface="Arial" charset="0"/>
              <a:buChar char="•"/>
            </a:pP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reduced</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compensations</a:t>
            </a:r>
            <a:r>
              <a:rPr lang="pt-PT" sz="2200" dirty="0">
                <a:solidFill>
                  <a:srgbClr val="000000"/>
                </a:solidFill>
                <a:latin typeface="Futura Lt BT" pitchFamily="34" charset="0"/>
                <a:cs typeface="+mn-cs"/>
              </a:rPr>
              <a:t> for </a:t>
            </a:r>
            <a:r>
              <a:rPr lang="pt-PT" sz="2200" dirty="0" err="1">
                <a:solidFill>
                  <a:srgbClr val="000000"/>
                </a:solidFill>
                <a:latin typeface="Futura Lt BT" pitchFamily="34" charset="0"/>
                <a:cs typeface="+mn-cs"/>
              </a:rPr>
              <a:t>contract</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termination</a:t>
            </a:r>
            <a:r>
              <a:rPr lang="pt-PT" sz="2200" dirty="0">
                <a:solidFill>
                  <a:srgbClr val="000000"/>
                </a:solidFill>
                <a:latin typeface="Futura Lt BT" pitchFamily="34" charset="0"/>
                <a:cs typeface="+mn-cs"/>
              </a:rPr>
              <a:t>; </a:t>
            </a:r>
          </a:p>
          <a:p>
            <a:pPr algn="just">
              <a:buFont typeface="Arial" charset="0"/>
              <a:buChar char="•"/>
            </a:pP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minimum</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compensation</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abolished</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and</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maximum</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compensation</a:t>
            </a:r>
            <a:r>
              <a:rPr lang="pt-PT" sz="2200" dirty="0">
                <a:solidFill>
                  <a:srgbClr val="000000"/>
                </a:solidFill>
                <a:latin typeface="Futura Lt BT" pitchFamily="34" charset="0"/>
                <a:cs typeface="+mn-cs"/>
              </a:rPr>
              <a:t> </a:t>
            </a:r>
            <a:r>
              <a:rPr lang="pt-PT" sz="2200" dirty="0" err="1">
                <a:solidFill>
                  <a:srgbClr val="000000"/>
                </a:solidFill>
                <a:latin typeface="Futura Lt BT" pitchFamily="34" charset="0"/>
                <a:cs typeface="+mn-cs"/>
              </a:rPr>
              <a:t>introduced</a:t>
            </a:r>
            <a:r>
              <a:rPr lang="pt-PT" sz="2200" dirty="0">
                <a:solidFill>
                  <a:srgbClr val="000000"/>
                </a:solidFill>
                <a:latin typeface="Futura Lt BT" pitchFamily="34" charset="0"/>
                <a:cs typeface="+mn-cs"/>
              </a:rPr>
              <a:t>.  </a:t>
            </a:r>
          </a:p>
        </p:txBody>
      </p:sp>
    </p:spTree>
    <p:extLst>
      <p:ext uri="{BB962C8B-B14F-4D97-AF65-F5344CB8AC3E}">
        <p14:creationId xmlns:p14="http://schemas.microsoft.com/office/powerpoint/2010/main" val="105036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2291"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Consequences/Social Impact of the Crisis</a:t>
            </a:r>
          </a:p>
        </p:txBody>
      </p:sp>
      <p:pic>
        <p:nvPicPr>
          <p:cNvPr id="12292"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2293"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2294" name="Text Box 8"/>
          <p:cNvSpPr txBox="1">
            <a:spLocks noChangeArrowheads="1"/>
          </p:cNvSpPr>
          <p:nvPr/>
        </p:nvSpPr>
        <p:spPr bwMode="auto">
          <a:xfrm>
            <a:off x="539750" y="1484313"/>
            <a:ext cx="7920038" cy="4247317"/>
          </a:xfrm>
          <a:prstGeom prst="rect">
            <a:avLst/>
          </a:prstGeom>
          <a:noFill/>
          <a:ln w="9525">
            <a:noFill/>
            <a:miter lim="800000"/>
            <a:headEnd/>
            <a:tailEnd/>
          </a:ln>
        </p:spPr>
        <p:txBody>
          <a:bodyPr>
            <a:spAutoFit/>
          </a:bodyPr>
          <a:lstStyle/>
          <a:p>
            <a:pPr algn="just"/>
            <a:r>
              <a:rPr lang="en-US" b="1" dirty="0">
                <a:solidFill>
                  <a:srgbClr val="000000"/>
                </a:solidFill>
                <a:latin typeface="Futura Lt BT" pitchFamily="34" charset="0"/>
                <a:cs typeface="+mn-cs"/>
              </a:rPr>
              <a:t>Decreasing Income : </a:t>
            </a:r>
            <a:endParaRPr lang="pt-PT" dirty="0">
              <a:solidFill>
                <a:srgbClr val="000000"/>
              </a:solidFill>
              <a:latin typeface="Futura Lt BT" pitchFamily="34" charset="0"/>
              <a:cs typeface="+mn-cs"/>
            </a:endParaRPr>
          </a:p>
          <a:p>
            <a:pPr algn="just">
              <a:buFont typeface="Arial" charset="0"/>
              <a:buChar char="•"/>
            </a:pPr>
            <a:r>
              <a:rPr lang="en-US" dirty="0">
                <a:solidFill>
                  <a:srgbClr val="000000"/>
                </a:solidFill>
                <a:latin typeface="Futura Lt BT" pitchFamily="34" charset="0"/>
                <a:cs typeface="+mn-cs"/>
              </a:rPr>
              <a:t> Special tax on Christmas Subsidy </a:t>
            </a:r>
            <a:r>
              <a:rPr lang="en-US" dirty="0" smtClean="0">
                <a:solidFill>
                  <a:srgbClr val="000000"/>
                </a:solidFill>
                <a:latin typeface="Futura Lt BT" pitchFamily="34" charset="0"/>
                <a:cs typeface="+mn-cs"/>
              </a:rPr>
              <a:t>in 2011(almost </a:t>
            </a:r>
            <a:r>
              <a:rPr lang="en-US" dirty="0">
                <a:solidFill>
                  <a:srgbClr val="000000"/>
                </a:solidFill>
                <a:latin typeface="Futura Lt BT" pitchFamily="34" charset="0"/>
                <a:cs typeface="+mn-cs"/>
              </a:rPr>
              <a:t>50%, for wages above the NMW). </a:t>
            </a:r>
            <a:endParaRPr lang="pt-PT" dirty="0">
              <a:solidFill>
                <a:srgbClr val="000000"/>
              </a:solidFill>
              <a:latin typeface="Futura Lt BT" pitchFamily="34" charset="0"/>
              <a:cs typeface="+mn-cs"/>
            </a:endParaRPr>
          </a:p>
          <a:p>
            <a:pPr algn="just">
              <a:buFont typeface="Arial" charset="0"/>
              <a:buChar char="•"/>
            </a:pPr>
            <a:r>
              <a:rPr lang="en-US" dirty="0">
                <a:solidFill>
                  <a:srgbClr val="000000"/>
                </a:solidFill>
                <a:latin typeface="Futura Lt BT" pitchFamily="34" charset="0"/>
                <a:cs typeface="+mn-cs"/>
              </a:rPr>
              <a:t> Income Tax Increased, by reviewing the income brackets and the tax percentages associated</a:t>
            </a:r>
            <a:endParaRPr lang="pt-PT" dirty="0">
              <a:solidFill>
                <a:srgbClr val="000000"/>
              </a:solidFill>
              <a:latin typeface="Futura Lt BT" pitchFamily="34" charset="0"/>
              <a:cs typeface="+mn-cs"/>
            </a:endParaRPr>
          </a:p>
          <a:p>
            <a:pPr algn="just">
              <a:buFont typeface="Arial" charset="0"/>
              <a:buChar char="•"/>
            </a:pPr>
            <a:r>
              <a:rPr lang="en-US" dirty="0">
                <a:solidFill>
                  <a:srgbClr val="000000"/>
                </a:solidFill>
                <a:latin typeface="Futura Lt BT" pitchFamily="34" charset="0"/>
                <a:cs typeface="+mn-cs"/>
              </a:rPr>
              <a:t> Pension Taxes increased (pensions above 1.500 €)</a:t>
            </a:r>
          </a:p>
          <a:p>
            <a:pPr algn="just">
              <a:buFont typeface="Arial" charset="0"/>
              <a:buChar char="•"/>
            </a:pPr>
            <a:r>
              <a:rPr lang="en-US" dirty="0">
                <a:solidFill>
                  <a:srgbClr val="000000"/>
                </a:solidFill>
                <a:latin typeface="Futura Lt BT" pitchFamily="34" charset="0"/>
                <a:cs typeface="+mn-cs"/>
              </a:rPr>
              <a:t>Reduction of the unemployment benefit and other social rights and extreme concern with the inspection of the Social Insertion Income </a:t>
            </a:r>
          </a:p>
          <a:p>
            <a:pPr algn="just">
              <a:buFont typeface="Arial" charset="0"/>
              <a:buChar char="•"/>
            </a:pPr>
            <a:r>
              <a:rPr lang="en-US" dirty="0" smtClean="0">
                <a:solidFill>
                  <a:srgbClr val="000000"/>
                </a:solidFill>
                <a:latin typeface="Futura Lt BT" pitchFamily="34" charset="0"/>
                <a:cs typeface="+mn-cs"/>
              </a:rPr>
              <a:t>Freezing </a:t>
            </a:r>
            <a:r>
              <a:rPr lang="en-US" dirty="0">
                <a:solidFill>
                  <a:srgbClr val="000000"/>
                </a:solidFill>
                <a:latin typeface="Futura Lt BT" pitchFamily="34" charset="0"/>
                <a:cs typeface="+mn-cs"/>
              </a:rPr>
              <a:t>of wages in the public sector, that has consequences in the private </a:t>
            </a:r>
            <a:r>
              <a:rPr lang="en-US" dirty="0" smtClean="0">
                <a:solidFill>
                  <a:srgbClr val="000000"/>
                </a:solidFill>
                <a:latin typeface="Futura Lt BT" pitchFamily="34" charset="0"/>
                <a:cs typeface="+mn-cs"/>
              </a:rPr>
              <a:t>sector</a:t>
            </a:r>
          </a:p>
          <a:p>
            <a:pPr algn="just">
              <a:buFont typeface="Arial" charset="0"/>
              <a:buChar char="•"/>
            </a:pPr>
            <a:r>
              <a:rPr lang="en-US" dirty="0" smtClean="0">
                <a:solidFill>
                  <a:srgbClr val="000000"/>
                </a:solidFill>
                <a:latin typeface="Futura Lt BT" pitchFamily="34" charset="0"/>
                <a:cs typeface="+mn-cs"/>
              </a:rPr>
              <a:t>Suspension of the Christmas and holidays subsidy for all the public sector since 2012 </a:t>
            </a:r>
            <a:endParaRPr lang="en-US" dirty="0">
              <a:solidFill>
                <a:srgbClr val="000000"/>
              </a:solidFill>
              <a:latin typeface="Futura Lt BT" pitchFamily="34" charset="0"/>
              <a:cs typeface="+mn-cs"/>
            </a:endParaRPr>
          </a:p>
          <a:p>
            <a:pPr algn="just">
              <a:buFont typeface="Arial" charset="0"/>
              <a:buChar char="•"/>
            </a:pPr>
            <a:r>
              <a:rPr lang="en-US" dirty="0">
                <a:solidFill>
                  <a:srgbClr val="000000"/>
                </a:solidFill>
                <a:latin typeface="Futura Lt BT" pitchFamily="34" charset="0"/>
                <a:cs typeface="+mn-cs"/>
              </a:rPr>
              <a:t>Since August 2010 there are changes in the conditions/requirements to access social protection benefits such as: </a:t>
            </a:r>
            <a:r>
              <a:rPr lang="en-GB" dirty="0">
                <a:solidFill>
                  <a:srgbClr val="000000"/>
                </a:solidFill>
                <a:cs typeface="+mn-cs"/>
              </a:rPr>
              <a:t>the Parental social benefit, Family benefit for children and young persons, the scholarships, etc</a:t>
            </a:r>
            <a:r>
              <a:rPr lang="en-US" sz="1000" dirty="0">
                <a:solidFill>
                  <a:srgbClr val="000000"/>
                </a:solidFill>
                <a:latin typeface="Futura Lt BT" pitchFamily="34" charset="0"/>
                <a:cs typeface="+mn-cs"/>
              </a:rPr>
              <a:t> </a:t>
            </a:r>
            <a:endParaRPr lang="pt-PT" sz="1000" dirty="0">
              <a:solidFill>
                <a:srgbClr val="000000"/>
              </a:solidFill>
              <a:latin typeface="Futura Lt BT" pitchFamily="34" charset="0"/>
              <a:cs typeface="+mn-cs"/>
            </a:endParaRPr>
          </a:p>
        </p:txBody>
      </p:sp>
    </p:spTree>
    <p:extLst>
      <p:ext uri="{BB962C8B-B14F-4D97-AF65-F5344CB8AC3E}">
        <p14:creationId xmlns:p14="http://schemas.microsoft.com/office/powerpoint/2010/main" val="3686917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3315"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Consequences/Social Impact of the Crisis</a:t>
            </a:r>
          </a:p>
        </p:txBody>
      </p:sp>
      <p:pic>
        <p:nvPicPr>
          <p:cNvPr id="13316"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3317"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3318" name="Text Box 8"/>
          <p:cNvSpPr txBox="1">
            <a:spLocks noChangeArrowheads="1"/>
          </p:cNvSpPr>
          <p:nvPr/>
        </p:nvSpPr>
        <p:spPr bwMode="auto">
          <a:xfrm>
            <a:off x="539750" y="1484313"/>
            <a:ext cx="7920038" cy="3848100"/>
          </a:xfrm>
          <a:prstGeom prst="rect">
            <a:avLst/>
          </a:prstGeom>
          <a:noFill/>
          <a:ln w="9525">
            <a:noFill/>
            <a:miter lim="800000"/>
            <a:headEnd/>
            <a:tailEnd/>
          </a:ln>
        </p:spPr>
        <p:txBody>
          <a:bodyPr>
            <a:spAutoFit/>
          </a:bodyPr>
          <a:lstStyle/>
          <a:p>
            <a:pPr algn="just"/>
            <a:r>
              <a:rPr lang="en-US" sz="1000" dirty="0">
                <a:solidFill>
                  <a:srgbClr val="000000"/>
                </a:solidFill>
                <a:latin typeface="Futura Lt BT" pitchFamily="34" charset="0"/>
                <a:cs typeface="+mn-cs"/>
              </a:rPr>
              <a:t> </a:t>
            </a:r>
            <a:endParaRPr lang="pt-PT" sz="1000" dirty="0">
              <a:solidFill>
                <a:srgbClr val="000000"/>
              </a:solidFill>
              <a:latin typeface="Futura Lt BT" pitchFamily="34" charset="0"/>
              <a:cs typeface="+mn-cs"/>
            </a:endParaRPr>
          </a:p>
          <a:p>
            <a:pPr algn="just"/>
            <a:r>
              <a:rPr lang="en-US" b="1" dirty="0">
                <a:solidFill>
                  <a:srgbClr val="000000"/>
                </a:solidFill>
                <a:latin typeface="Futura Lt BT" pitchFamily="34" charset="0"/>
                <a:cs typeface="+mn-cs"/>
              </a:rPr>
              <a:t>Rising Costs:</a:t>
            </a:r>
            <a:endParaRPr lang="pt-PT" dirty="0">
              <a:solidFill>
                <a:srgbClr val="000000"/>
              </a:solidFill>
              <a:latin typeface="Futura Lt BT" pitchFamily="34" charset="0"/>
              <a:cs typeface="+mn-cs"/>
            </a:endParaRPr>
          </a:p>
          <a:p>
            <a:pPr algn="just">
              <a:buFont typeface="Arial" charset="0"/>
              <a:buChar char="•"/>
            </a:pPr>
            <a:r>
              <a:rPr lang="en-US" b="1" dirty="0">
                <a:solidFill>
                  <a:srgbClr val="000000"/>
                </a:solidFill>
                <a:latin typeface="Futura Lt BT" pitchFamily="34" charset="0"/>
                <a:cs typeface="+mn-cs"/>
              </a:rPr>
              <a:t> Consumer Tax:</a:t>
            </a:r>
            <a:r>
              <a:rPr lang="en-US" dirty="0">
                <a:solidFill>
                  <a:srgbClr val="000000"/>
                </a:solidFill>
                <a:latin typeface="Futura Lt BT" pitchFamily="34" charset="0"/>
                <a:cs typeface="+mn-cs"/>
              </a:rPr>
              <a:t> Maximum VAT tax: 23%; </a:t>
            </a:r>
          </a:p>
          <a:p>
            <a:pPr algn="just">
              <a:buFont typeface="Arial" charset="0"/>
              <a:buChar char="•"/>
            </a:pPr>
            <a:r>
              <a:rPr lang="en-US" dirty="0">
                <a:solidFill>
                  <a:srgbClr val="000000"/>
                </a:solidFill>
                <a:latin typeface="Futura Lt BT" pitchFamily="34" charset="0"/>
                <a:cs typeface="+mn-cs"/>
              </a:rPr>
              <a:t> </a:t>
            </a:r>
            <a:r>
              <a:rPr lang="en-US" b="1" dirty="0">
                <a:solidFill>
                  <a:srgbClr val="000000"/>
                </a:solidFill>
                <a:latin typeface="Futura Lt BT" pitchFamily="34" charset="0"/>
                <a:cs typeface="+mn-cs"/>
              </a:rPr>
              <a:t>Goods and services with reduced and intermediary tax </a:t>
            </a:r>
            <a:r>
              <a:rPr lang="en-US" b="1" dirty="0" smtClean="0">
                <a:solidFill>
                  <a:srgbClr val="000000"/>
                </a:solidFill>
                <a:latin typeface="Futura Lt BT" pitchFamily="34" charset="0"/>
                <a:cs typeface="+mn-cs"/>
              </a:rPr>
              <a:t>were </a:t>
            </a:r>
            <a:r>
              <a:rPr lang="en-US" b="1" dirty="0">
                <a:solidFill>
                  <a:srgbClr val="000000"/>
                </a:solidFill>
                <a:latin typeface="Futura Lt BT" pitchFamily="34" charset="0"/>
                <a:cs typeface="+mn-cs"/>
              </a:rPr>
              <a:t>reviewed</a:t>
            </a:r>
            <a:r>
              <a:rPr lang="en-US" dirty="0">
                <a:solidFill>
                  <a:srgbClr val="000000"/>
                </a:solidFill>
                <a:latin typeface="Futura Lt BT" pitchFamily="34" charset="0"/>
                <a:cs typeface="+mn-cs"/>
              </a:rPr>
              <a:t>: changes from reduced to intermediary tax and intermediary tax to maximum tax are expected, in some goods and services;</a:t>
            </a:r>
            <a:endParaRPr lang="pt-PT" dirty="0">
              <a:solidFill>
                <a:srgbClr val="000000"/>
              </a:solidFill>
              <a:latin typeface="Futura Lt BT" pitchFamily="34" charset="0"/>
              <a:cs typeface="+mn-cs"/>
            </a:endParaRPr>
          </a:p>
          <a:p>
            <a:pPr algn="just">
              <a:buFont typeface="Arial" charset="0"/>
              <a:buChar char="•"/>
            </a:pPr>
            <a:r>
              <a:rPr lang="en-US" b="1" dirty="0">
                <a:solidFill>
                  <a:srgbClr val="000000"/>
                </a:solidFill>
                <a:latin typeface="Futura Lt BT" pitchFamily="34" charset="0"/>
                <a:cs typeface="+mn-cs"/>
              </a:rPr>
              <a:t> Utilities:</a:t>
            </a:r>
            <a:r>
              <a:rPr lang="en-US" dirty="0">
                <a:solidFill>
                  <a:srgbClr val="000000"/>
                </a:solidFill>
                <a:latin typeface="Futura Lt BT" pitchFamily="34" charset="0"/>
                <a:cs typeface="+mn-cs"/>
              </a:rPr>
              <a:t> VAT increased to the maximum tax in Electricity and Distributed Gas; social tariff </a:t>
            </a:r>
            <a:r>
              <a:rPr lang="en-US" dirty="0" smtClean="0">
                <a:solidFill>
                  <a:srgbClr val="000000"/>
                </a:solidFill>
                <a:latin typeface="Futura Lt BT" pitchFamily="34" charset="0"/>
                <a:cs typeface="+mn-cs"/>
              </a:rPr>
              <a:t>was </a:t>
            </a:r>
            <a:r>
              <a:rPr lang="en-US" dirty="0">
                <a:solidFill>
                  <a:srgbClr val="000000"/>
                </a:solidFill>
                <a:latin typeface="Futura Lt BT" pitchFamily="34" charset="0"/>
                <a:cs typeface="+mn-cs"/>
              </a:rPr>
              <a:t>created for lower income families;</a:t>
            </a:r>
            <a:endParaRPr lang="pt-PT" dirty="0">
              <a:solidFill>
                <a:srgbClr val="000000"/>
              </a:solidFill>
              <a:latin typeface="Futura Lt BT" pitchFamily="34" charset="0"/>
              <a:cs typeface="+mn-cs"/>
            </a:endParaRPr>
          </a:p>
          <a:p>
            <a:pPr algn="just">
              <a:buFont typeface="Arial" charset="0"/>
              <a:buChar char="•"/>
            </a:pPr>
            <a:r>
              <a:rPr lang="en-US" b="1" dirty="0">
                <a:solidFill>
                  <a:srgbClr val="000000"/>
                </a:solidFill>
                <a:latin typeface="Futura Lt BT" pitchFamily="34" charset="0"/>
                <a:cs typeface="+mn-cs"/>
              </a:rPr>
              <a:t> Rising costs with Public Transports:</a:t>
            </a:r>
            <a:r>
              <a:rPr lang="en-US" dirty="0">
                <a:solidFill>
                  <a:srgbClr val="000000"/>
                </a:solidFill>
                <a:latin typeface="Futura Lt BT" pitchFamily="34" charset="0"/>
                <a:cs typeface="+mn-cs"/>
              </a:rPr>
              <a:t> since August 2011, tickets and passes are more expensive, 15% in average and in some cases 20% or more; the Social Tariff was created for people with lower income (problems in accessing the benefit</a:t>
            </a:r>
            <a:r>
              <a:rPr lang="en-US" dirty="0" smtClean="0">
                <a:solidFill>
                  <a:srgbClr val="000000"/>
                </a:solidFill>
                <a:latin typeface="Futura Lt BT" pitchFamily="34" charset="0"/>
                <a:cs typeface="+mn-cs"/>
              </a:rPr>
              <a:t>), in January 2012 there was again an increasing; </a:t>
            </a:r>
            <a:endParaRPr lang="pt-PT" dirty="0">
              <a:solidFill>
                <a:srgbClr val="000000"/>
              </a:solidFill>
              <a:latin typeface="Futura Lt BT" pitchFamily="34" charset="0"/>
              <a:cs typeface="+mn-cs"/>
            </a:endParaRPr>
          </a:p>
          <a:p>
            <a:pPr algn="just">
              <a:buFont typeface="Arial" charset="0"/>
              <a:buChar char="•"/>
            </a:pPr>
            <a:r>
              <a:rPr lang="en-US" b="1" dirty="0">
                <a:solidFill>
                  <a:srgbClr val="000000"/>
                </a:solidFill>
                <a:latin typeface="Futura Lt BT" pitchFamily="34" charset="0"/>
                <a:cs typeface="+mn-cs"/>
              </a:rPr>
              <a:t> Access to health costs increased:</a:t>
            </a:r>
            <a:r>
              <a:rPr lang="en-US" dirty="0">
                <a:solidFill>
                  <a:srgbClr val="000000"/>
                </a:solidFill>
                <a:latin typeface="Futura Lt BT" pitchFamily="34" charset="0"/>
                <a:cs typeface="+mn-cs"/>
              </a:rPr>
              <a:t> doctor’s appointments and medicines are more expensive.</a:t>
            </a:r>
            <a:endParaRPr lang="pt-PT" dirty="0">
              <a:solidFill>
                <a:srgbClr val="000000"/>
              </a:solidFill>
              <a:latin typeface="Futura Lt BT" pitchFamily="34" charset="0"/>
              <a:cs typeface="+mn-cs"/>
            </a:endParaRPr>
          </a:p>
        </p:txBody>
      </p:sp>
    </p:spTree>
    <p:extLst>
      <p:ext uri="{BB962C8B-B14F-4D97-AF65-F5344CB8AC3E}">
        <p14:creationId xmlns:p14="http://schemas.microsoft.com/office/powerpoint/2010/main" val="2777374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jdelijke aanduiding voor inhoud 8"/>
          <p:cNvSpPr>
            <a:spLocks noGrp="1"/>
          </p:cNvSpPr>
          <p:nvPr>
            <p:ph idx="4294967295"/>
          </p:nvPr>
        </p:nvSpPr>
        <p:spPr/>
        <p:txBody>
          <a:bodyPr/>
          <a:lstStyle/>
          <a:p>
            <a:pPr algn="ctr" eaLnBrk="1" hangingPunct="1">
              <a:buFontTx/>
              <a:buNone/>
            </a:pPr>
            <a:endParaRPr lang="nl-BE" dirty="0" smtClean="0"/>
          </a:p>
          <a:p>
            <a:pPr algn="ctr" eaLnBrk="1" hangingPunct="1">
              <a:buFontTx/>
              <a:buNone/>
            </a:pPr>
            <a:endParaRPr lang="nl-BE" sz="4400" b="1" dirty="0" smtClean="0">
              <a:solidFill>
                <a:srgbClr val="A0EE00"/>
              </a:solidFill>
              <a:latin typeface="Calibri" pitchFamily="34" charset="0"/>
            </a:endParaRPr>
          </a:p>
          <a:p>
            <a:pPr algn="ctr" eaLnBrk="1" hangingPunct="1">
              <a:buFontTx/>
              <a:buNone/>
            </a:pPr>
            <a:r>
              <a:rPr lang="nl-BE" sz="4400" b="1" dirty="0" err="1" smtClean="0">
                <a:solidFill>
                  <a:srgbClr val="3DB612"/>
                </a:solidFill>
                <a:latin typeface="Calibri" pitchFamily="34" charset="0"/>
              </a:rPr>
              <a:t>Welcome</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the 4th conference of </a:t>
            </a:r>
            <a:r>
              <a:rPr lang="nl-BE" sz="4400" b="1" dirty="0" err="1" smtClean="0">
                <a:solidFill>
                  <a:srgbClr val="3DB612"/>
                </a:solidFill>
                <a:latin typeface="Calibri" pitchFamily="34" charset="0"/>
              </a:rPr>
              <a:t>Alliances</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fight</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poverty</a:t>
            </a:r>
            <a:endParaRPr lang="nl-BE" sz="4400" b="1" dirty="0" smtClean="0">
              <a:solidFill>
                <a:srgbClr val="3DB612"/>
              </a:solidFill>
              <a:latin typeface="Calibri" pitchFamily="34" charset="0"/>
            </a:endParaRPr>
          </a:p>
          <a:p>
            <a:pPr algn="ctr" eaLnBrk="1" hangingPunct="1">
              <a:buFontTx/>
              <a:buNone/>
            </a:pPr>
            <a:endParaRPr lang="nl-BE" sz="4400" b="1" dirty="0" smtClean="0">
              <a:solidFill>
                <a:srgbClr val="A0EE00"/>
              </a:solidFill>
              <a:latin typeface="Calibri" pitchFamily="34" charset="0"/>
            </a:endParaRPr>
          </a:p>
        </p:txBody>
      </p:sp>
    </p:spTree>
    <p:extLst>
      <p:ext uri="{BB962C8B-B14F-4D97-AF65-F5344CB8AC3E}">
        <p14:creationId xmlns:p14="http://schemas.microsoft.com/office/powerpoint/2010/main" val="1464450469"/>
      </p:ext>
    </p:extLst>
  </p:cSld>
  <p:clrMapOvr>
    <a:masterClrMapping/>
  </p:clrMapOvr>
  <p:transition advTm="28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4339"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Consequences/Social Impact of the Crisis</a:t>
            </a:r>
          </a:p>
        </p:txBody>
      </p:sp>
      <p:pic>
        <p:nvPicPr>
          <p:cNvPr id="14340"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4341"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4342" name="Text Box 8"/>
          <p:cNvSpPr txBox="1">
            <a:spLocks noChangeArrowheads="1"/>
          </p:cNvSpPr>
          <p:nvPr/>
        </p:nvSpPr>
        <p:spPr bwMode="auto">
          <a:xfrm>
            <a:off x="539750" y="1268760"/>
            <a:ext cx="7920038" cy="4985980"/>
          </a:xfrm>
          <a:prstGeom prst="rect">
            <a:avLst/>
          </a:prstGeom>
          <a:noFill/>
          <a:ln w="9525">
            <a:noFill/>
            <a:miter lim="800000"/>
            <a:headEnd/>
            <a:tailEnd/>
          </a:ln>
        </p:spPr>
        <p:txBody>
          <a:bodyPr wrap="square">
            <a:spAutoFit/>
          </a:bodyPr>
          <a:lstStyle/>
          <a:p>
            <a:pPr algn="just"/>
            <a:r>
              <a:rPr lang="en-US" b="1" dirty="0">
                <a:solidFill>
                  <a:srgbClr val="000000"/>
                </a:solidFill>
                <a:latin typeface="Futura Lt BT" pitchFamily="34" charset="0"/>
                <a:cs typeface="+mn-cs"/>
              </a:rPr>
              <a:t>Loans, Credit and Debt</a:t>
            </a:r>
            <a:endParaRPr lang="pt-PT" dirty="0">
              <a:solidFill>
                <a:srgbClr val="000000"/>
              </a:solidFill>
              <a:latin typeface="Futura Lt BT" pitchFamily="34" charset="0"/>
              <a:cs typeface="+mn-cs"/>
            </a:endParaRPr>
          </a:p>
          <a:p>
            <a:pPr algn="just"/>
            <a:r>
              <a:rPr lang="pt-PT" b="1" dirty="0">
                <a:solidFill>
                  <a:srgbClr val="000000"/>
                </a:solidFill>
                <a:latin typeface="Futura Lt BT" pitchFamily="34" charset="0"/>
                <a:cs typeface="+mn-cs"/>
              </a:rPr>
              <a:t> </a:t>
            </a:r>
            <a:endParaRPr lang="pt-PT" dirty="0">
              <a:solidFill>
                <a:srgbClr val="000000"/>
              </a:solidFill>
              <a:latin typeface="Futura Lt BT" pitchFamily="34" charset="0"/>
              <a:cs typeface="+mn-cs"/>
            </a:endParaRPr>
          </a:p>
          <a:p>
            <a:pPr algn="just">
              <a:buFont typeface="Arial" charset="0"/>
              <a:buChar char="•"/>
            </a:pPr>
            <a:r>
              <a:rPr lang="pt-PT" b="1" dirty="0">
                <a:solidFill>
                  <a:srgbClr val="000000"/>
                </a:solidFill>
                <a:latin typeface="Futura Lt BT" pitchFamily="34" charset="0"/>
                <a:cs typeface="+mn-cs"/>
              </a:rPr>
              <a:t> </a:t>
            </a:r>
            <a:r>
              <a:rPr lang="pt-PT" b="1" dirty="0" err="1">
                <a:solidFill>
                  <a:srgbClr val="000000"/>
                </a:solidFill>
                <a:latin typeface="Futura Lt BT" pitchFamily="34" charset="0"/>
                <a:cs typeface="+mn-cs"/>
              </a:rPr>
              <a:t>Housing</a:t>
            </a:r>
            <a:r>
              <a:rPr lang="pt-PT" b="1" dirty="0">
                <a:solidFill>
                  <a:srgbClr val="000000"/>
                </a:solidFill>
                <a:latin typeface="Futura Lt BT" pitchFamily="34" charset="0"/>
                <a:cs typeface="+mn-cs"/>
              </a:rPr>
              <a:t> </a:t>
            </a:r>
            <a:r>
              <a:rPr lang="pt-PT" b="1" dirty="0" err="1">
                <a:solidFill>
                  <a:srgbClr val="000000"/>
                </a:solidFill>
                <a:latin typeface="Futura Lt BT" pitchFamily="34" charset="0"/>
                <a:cs typeface="+mn-cs"/>
              </a:rPr>
              <a:t>mortgages</a:t>
            </a:r>
            <a:r>
              <a:rPr lang="pt-PT" b="1" dirty="0">
                <a:solidFill>
                  <a:srgbClr val="000000"/>
                </a:solidFill>
                <a:latin typeface="Futura Lt BT" pitchFamily="34" charset="0"/>
                <a:cs typeface="+mn-cs"/>
              </a:rPr>
              <a:t> </a:t>
            </a:r>
            <a:r>
              <a:rPr lang="pt-PT" b="1" dirty="0" err="1">
                <a:solidFill>
                  <a:srgbClr val="000000"/>
                </a:solidFill>
                <a:latin typeface="Futura Lt BT" pitchFamily="34" charset="0"/>
                <a:cs typeface="+mn-cs"/>
              </a:rPr>
              <a:t>cost</a:t>
            </a:r>
            <a:r>
              <a:rPr lang="pt-PT" b="1" dirty="0">
                <a:solidFill>
                  <a:srgbClr val="000000"/>
                </a:solidFill>
                <a:latin typeface="Futura Lt BT" pitchFamily="34" charset="0"/>
                <a:cs typeface="+mn-cs"/>
              </a:rPr>
              <a:t> </a:t>
            </a:r>
            <a:r>
              <a:rPr lang="pt-PT" b="1" dirty="0" err="1">
                <a:solidFill>
                  <a:srgbClr val="000000"/>
                </a:solidFill>
                <a:latin typeface="Futura Lt BT" pitchFamily="34" charset="0"/>
                <a:cs typeface="+mn-cs"/>
              </a:rPr>
              <a:t>increasing</a:t>
            </a:r>
            <a:r>
              <a:rPr lang="pt-PT" b="1" dirty="0">
                <a:solidFill>
                  <a:srgbClr val="000000"/>
                </a:solidFill>
                <a:latin typeface="Futura Lt BT" pitchFamily="34" charset="0"/>
                <a:cs typeface="+mn-cs"/>
              </a:rPr>
              <a:t>:</a:t>
            </a:r>
            <a:r>
              <a:rPr lang="pt-PT" dirty="0">
                <a:solidFill>
                  <a:srgbClr val="000000"/>
                </a:solidFill>
                <a:latin typeface="Futura Lt BT" pitchFamily="34" charset="0"/>
                <a:cs typeface="+mn-cs"/>
              </a:rPr>
              <a:t> In </a:t>
            </a:r>
            <a:r>
              <a:rPr lang="pt-PT" dirty="0" err="1">
                <a:solidFill>
                  <a:srgbClr val="000000"/>
                </a:solidFill>
                <a:latin typeface="Futura Lt BT" pitchFamily="34" charset="0"/>
                <a:cs typeface="+mn-cs"/>
              </a:rPr>
              <a:t>July</a:t>
            </a:r>
            <a:r>
              <a:rPr lang="pt-PT" dirty="0">
                <a:solidFill>
                  <a:srgbClr val="000000"/>
                </a:solidFill>
                <a:latin typeface="Futura Lt BT" pitchFamily="34" charset="0"/>
                <a:cs typeface="+mn-cs"/>
              </a:rPr>
              <a:t> 2011, </a:t>
            </a:r>
            <a:r>
              <a:rPr lang="pt-PT" dirty="0" err="1">
                <a:solidFill>
                  <a:srgbClr val="000000"/>
                </a:solidFill>
                <a:latin typeface="Futura Lt BT" pitchFamily="34" charset="0"/>
                <a:cs typeface="+mn-cs"/>
              </a:rPr>
              <a:t>the</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interest</a:t>
            </a:r>
            <a:r>
              <a:rPr lang="pt-PT" dirty="0">
                <a:solidFill>
                  <a:srgbClr val="000000"/>
                </a:solidFill>
                <a:latin typeface="Futura Lt BT" pitchFamily="34" charset="0"/>
                <a:cs typeface="+mn-cs"/>
              </a:rPr>
              <a:t> rate </a:t>
            </a:r>
            <a:r>
              <a:rPr lang="pt-PT" dirty="0" err="1">
                <a:solidFill>
                  <a:srgbClr val="000000"/>
                </a:solidFill>
                <a:latin typeface="Futura Lt BT" pitchFamily="34" charset="0"/>
                <a:cs typeface="+mn-cs"/>
              </a:rPr>
              <a:t>and</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average</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repayments</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on</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housing</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loans</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maintain</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upward</a:t>
            </a:r>
            <a:r>
              <a:rPr lang="pt-PT" dirty="0">
                <a:solidFill>
                  <a:srgbClr val="000000"/>
                </a:solidFill>
                <a:latin typeface="Futura Lt BT" pitchFamily="34" charset="0"/>
                <a:cs typeface="+mn-cs"/>
              </a:rPr>
              <a:t> </a:t>
            </a:r>
            <a:r>
              <a:rPr lang="pt-PT" dirty="0" err="1">
                <a:solidFill>
                  <a:srgbClr val="000000"/>
                </a:solidFill>
                <a:latin typeface="Futura Lt BT" pitchFamily="34" charset="0"/>
                <a:cs typeface="+mn-cs"/>
              </a:rPr>
              <a:t>trend</a:t>
            </a:r>
            <a:r>
              <a:rPr lang="pt-PT" dirty="0">
                <a:solidFill>
                  <a:srgbClr val="000000"/>
                </a:solidFill>
                <a:latin typeface="Futura Lt BT" pitchFamily="34" charset="0"/>
                <a:cs typeface="+mn-cs"/>
              </a:rPr>
              <a:t> (INE);</a:t>
            </a:r>
          </a:p>
          <a:p>
            <a:pPr algn="just"/>
            <a:endParaRPr lang="pt-PT" sz="1000" dirty="0">
              <a:solidFill>
                <a:srgbClr val="000000"/>
              </a:solidFill>
              <a:latin typeface="Futura Lt BT" pitchFamily="34" charset="0"/>
              <a:cs typeface="+mn-cs"/>
            </a:endParaRPr>
          </a:p>
          <a:p>
            <a:pPr algn="just" fontAlgn="t">
              <a:buFont typeface="Arial" charset="0"/>
              <a:buChar char="•"/>
            </a:pPr>
            <a:r>
              <a:rPr lang="en-US" b="1" dirty="0">
                <a:solidFill>
                  <a:srgbClr val="000000"/>
                </a:solidFill>
                <a:latin typeface="Futura Lt BT" pitchFamily="34" charset="0"/>
                <a:cs typeface="+mn-cs"/>
              </a:rPr>
              <a:t> House and consumer credit:</a:t>
            </a:r>
            <a:r>
              <a:rPr lang="en-US" dirty="0">
                <a:solidFill>
                  <a:srgbClr val="000000"/>
                </a:solidFill>
                <a:latin typeface="Futura Lt BT" pitchFamily="34" charset="0"/>
                <a:cs typeface="+mn-cs"/>
              </a:rPr>
              <a:t> increasing difficulty for businesses and families to pay their loans - in </a:t>
            </a:r>
            <a:r>
              <a:rPr lang="en-US" dirty="0" smtClean="0">
                <a:solidFill>
                  <a:srgbClr val="000000"/>
                </a:solidFill>
                <a:latin typeface="Futura Lt BT" pitchFamily="34" charset="0"/>
                <a:cs typeface="+mn-cs"/>
              </a:rPr>
              <a:t>March 2012 </a:t>
            </a:r>
            <a:r>
              <a:rPr lang="en-US" dirty="0">
                <a:solidFill>
                  <a:srgbClr val="000000"/>
                </a:solidFill>
                <a:latin typeface="Futura Lt BT" pitchFamily="34" charset="0"/>
                <a:cs typeface="+mn-cs"/>
              </a:rPr>
              <a:t>credit hard to recover from businesses was </a:t>
            </a:r>
            <a:r>
              <a:rPr lang="en-US" dirty="0" smtClean="0">
                <a:solidFill>
                  <a:srgbClr val="000000"/>
                </a:solidFill>
                <a:latin typeface="Futura Lt BT" pitchFamily="34" charset="0"/>
                <a:cs typeface="+mn-cs"/>
              </a:rPr>
              <a:t>8.29 </a:t>
            </a:r>
            <a:r>
              <a:rPr lang="en-US" dirty="0">
                <a:solidFill>
                  <a:srgbClr val="000000"/>
                </a:solidFill>
                <a:latin typeface="Futura Lt BT" pitchFamily="34" charset="0"/>
                <a:cs typeface="+mn-cs"/>
              </a:rPr>
              <a:t>million </a:t>
            </a:r>
            <a:r>
              <a:rPr lang="en-US" dirty="0" smtClean="0">
                <a:solidFill>
                  <a:srgbClr val="000000"/>
                </a:solidFill>
                <a:latin typeface="Futura Lt BT" pitchFamily="34" charset="0"/>
                <a:cs typeface="+mn-cs"/>
              </a:rPr>
              <a:t>€ and </a:t>
            </a:r>
            <a:r>
              <a:rPr lang="en-US" dirty="0">
                <a:solidFill>
                  <a:srgbClr val="000000"/>
                </a:solidFill>
                <a:latin typeface="Futura Lt BT" pitchFamily="34" charset="0"/>
                <a:cs typeface="+mn-cs"/>
              </a:rPr>
              <a:t>for families, the value was </a:t>
            </a:r>
            <a:r>
              <a:rPr lang="en-US" dirty="0" smtClean="0">
                <a:solidFill>
                  <a:srgbClr val="000000"/>
                </a:solidFill>
                <a:latin typeface="Futura Lt BT" pitchFamily="34" charset="0"/>
                <a:cs typeface="+mn-cs"/>
              </a:rPr>
              <a:t>4.89 </a:t>
            </a:r>
            <a:r>
              <a:rPr lang="en-US" dirty="0">
                <a:solidFill>
                  <a:srgbClr val="000000"/>
                </a:solidFill>
                <a:latin typeface="Futura Lt BT" pitchFamily="34" charset="0"/>
                <a:cs typeface="+mn-cs"/>
              </a:rPr>
              <a:t>million € (</a:t>
            </a:r>
            <a:r>
              <a:rPr lang="en-US" dirty="0" err="1">
                <a:solidFill>
                  <a:srgbClr val="000000"/>
                </a:solidFill>
                <a:latin typeface="Futura Lt BT" pitchFamily="34" charset="0"/>
                <a:cs typeface="+mn-cs"/>
              </a:rPr>
              <a:t>Banco</a:t>
            </a:r>
            <a:r>
              <a:rPr lang="en-US" dirty="0">
                <a:solidFill>
                  <a:srgbClr val="000000"/>
                </a:solidFill>
                <a:latin typeface="Futura Lt BT" pitchFamily="34" charset="0"/>
                <a:cs typeface="+mn-cs"/>
              </a:rPr>
              <a:t> de Portugal);</a:t>
            </a:r>
            <a:endParaRPr lang="pt-PT" dirty="0">
              <a:solidFill>
                <a:srgbClr val="000000"/>
              </a:solidFill>
              <a:latin typeface="Futura Lt BT" pitchFamily="34" charset="0"/>
              <a:cs typeface="+mn-cs"/>
            </a:endParaRPr>
          </a:p>
          <a:p>
            <a:pPr algn="just" fontAlgn="t"/>
            <a:endParaRPr lang="en-US" sz="1000" b="1" dirty="0">
              <a:solidFill>
                <a:srgbClr val="000000"/>
              </a:solidFill>
              <a:latin typeface="Futura Lt BT" pitchFamily="34" charset="0"/>
              <a:cs typeface="+mn-cs"/>
            </a:endParaRPr>
          </a:p>
          <a:p>
            <a:pPr algn="just" fontAlgn="t">
              <a:buFont typeface="Arial" charset="0"/>
              <a:buChar char="•"/>
            </a:pPr>
            <a:r>
              <a:rPr lang="en-US" b="1" dirty="0">
                <a:solidFill>
                  <a:srgbClr val="000000"/>
                </a:solidFill>
                <a:latin typeface="Futura Lt BT" pitchFamily="34" charset="0"/>
                <a:cs typeface="+mn-cs"/>
              </a:rPr>
              <a:t> Access to Credit:</a:t>
            </a:r>
            <a:r>
              <a:rPr lang="en-US" dirty="0">
                <a:solidFill>
                  <a:srgbClr val="000000"/>
                </a:solidFill>
                <a:latin typeface="Futura Lt BT" pitchFamily="34" charset="0"/>
                <a:cs typeface="+mn-cs"/>
              </a:rPr>
              <a:t> the total values of loans from banks, to companies or families, are decreasing; </a:t>
            </a:r>
            <a:endParaRPr lang="pt-PT" dirty="0">
              <a:solidFill>
                <a:srgbClr val="000000"/>
              </a:solidFill>
              <a:latin typeface="Futura Lt BT" pitchFamily="34" charset="0"/>
              <a:cs typeface="+mn-cs"/>
            </a:endParaRPr>
          </a:p>
          <a:p>
            <a:pPr algn="just"/>
            <a:endParaRPr lang="en-US" sz="1000" b="1" dirty="0">
              <a:solidFill>
                <a:srgbClr val="000000"/>
              </a:solidFill>
              <a:latin typeface="Futura Lt BT" pitchFamily="34" charset="0"/>
              <a:cs typeface="+mn-cs"/>
            </a:endParaRPr>
          </a:p>
          <a:p>
            <a:pPr algn="just">
              <a:buFont typeface="Arial" charset="0"/>
              <a:buChar char="•"/>
            </a:pPr>
            <a:r>
              <a:rPr lang="en-US" b="1" dirty="0">
                <a:solidFill>
                  <a:srgbClr val="000000"/>
                </a:solidFill>
                <a:latin typeface="Futura Lt BT" pitchFamily="34" charset="0"/>
                <a:cs typeface="+mn-cs"/>
              </a:rPr>
              <a:t> Increasing </a:t>
            </a:r>
            <a:r>
              <a:rPr lang="en-US" b="1" dirty="0" err="1">
                <a:solidFill>
                  <a:srgbClr val="000000"/>
                </a:solidFill>
                <a:latin typeface="Futura Lt BT" pitchFamily="34" charset="0"/>
                <a:cs typeface="+mn-cs"/>
              </a:rPr>
              <a:t>overindebtedness</a:t>
            </a:r>
            <a:r>
              <a:rPr lang="en-US" b="1" dirty="0">
                <a:solidFill>
                  <a:srgbClr val="000000"/>
                </a:solidFill>
                <a:latin typeface="Futura Lt BT" pitchFamily="34" charset="0"/>
                <a:cs typeface="+mn-cs"/>
              </a:rPr>
              <a:t>:</a:t>
            </a:r>
            <a:r>
              <a:rPr lang="en-US" dirty="0">
                <a:solidFill>
                  <a:srgbClr val="000000"/>
                </a:solidFill>
                <a:latin typeface="Futura Lt BT" pitchFamily="34" charset="0"/>
                <a:cs typeface="+mn-cs"/>
              </a:rPr>
              <a:t> </a:t>
            </a:r>
            <a:r>
              <a:rPr lang="en-US" dirty="0" smtClean="0">
                <a:solidFill>
                  <a:srgbClr val="000000"/>
                </a:solidFill>
                <a:latin typeface="Futura Lt BT" pitchFamily="34" charset="0"/>
                <a:cs typeface="+mn-cs"/>
              </a:rPr>
              <a:t>from January to April 2012, </a:t>
            </a:r>
            <a:r>
              <a:rPr lang="en-US" dirty="0">
                <a:solidFill>
                  <a:srgbClr val="000000"/>
                </a:solidFill>
                <a:latin typeface="Futura Lt BT" pitchFamily="34" charset="0"/>
                <a:cs typeface="+mn-cs"/>
              </a:rPr>
              <a:t>DECO (“Consumer Defense Association”) received </a:t>
            </a:r>
            <a:r>
              <a:rPr lang="en-US" dirty="0" smtClean="0">
                <a:solidFill>
                  <a:srgbClr val="000000"/>
                </a:solidFill>
                <a:latin typeface="Futura Lt BT" pitchFamily="34" charset="0"/>
                <a:cs typeface="+mn-cs"/>
              </a:rPr>
              <a:t>6.800 help requests (more 55% than in 2011);</a:t>
            </a:r>
          </a:p>
          <a:p>
            <a:pPr algn="just">
              <a:buFont typeface="Arial" charset="0"/>
              <a:buChar char="•"/>
            </a:pPr>
            <a:endParaRPr lang="en-US" dirty="0" smtClean="0">
              <a:solidFill>
                <a:srgbClr val="000000"/>
              </a:solidFill>
              <a:latin typeface="Futura Lt BT" pitchFamily="34" charset="0"/>
              <a:cs typeface="+mn-cs"/>
            </a:endParaRPr>
          </a:p>
          <a:p>
            <a:pPr algn="just">
              <a:buFont typeface="Arial" charset="0"/>
              <a:buChar char="•"/>
            </a:pPr>
            <a:r>
              <a:rPr lang="en-US" dirty="0" smtClean="0">
                <a:solidFill>
                  <a:srgbClr val="000000"/>
                </a:solidFill>
                <a:latin typeface="Futura Lt BT" pitchFamily="34" charset="0"/>
                <a:cs typeface="+mn-cs"/>
              </a:rPr>
              <a:t>From January to March, 27822 is the number of families that couldn’t pay their credits (306 new cases per day – in 2011 was 95 cases)</a:t>
            </a:r>
            <a:endParaRPr lang="pt-PT" dirty="0">
              <a:solidFill>
                <a:srgbClr val="000000"/>
              </a:solidFill>
              <a:latin typeface="Futura Lt BT" pitchFamily="34" charset="0"/>
              <a:cs typeface="+mn-cs"/>
            </a:endParaRPr>
          </a:p>
        </p:txBody>
      </p:sp>
    </p:spTree>
    <p:extLst>
      <p:ext uri="{BB962C8B-B14F-4D97-AF65-F5344CB8AC3E}">
        <p14:creationId xmlns:p14="http://schemas.microsoft.com/office/powerpoint/2010/main" val="2309679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5363"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Consequences/Social Impact of the Crisis</a:t>
            </a:r>
          </a:p>
        </p:txBody>
      </p:sp>
      <p:pic>
        <p:nvPicPr>
          <p:cNvPr id="15364"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5365"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5366" name="Text Box 8"/>
          <p:cNvSpPr txBox="1">
            <a:spLocks noChangeArrowheads="1"/>
          </p:cNvSpPr>
          <p:nvPr/>
        </p:nvSpPr>
        <p:spPr bwMode="auto">
          <a:xfrm>
            <a:off x="539750" y="1160463"/>
            <a:ext cx="8135938" cy="1200150"/>
          </a:xfrm>
          <a:prstGeom prst="rect">
            <a:avLst/>
          </a:prstGeom>
          <a:noFill/>
          <a:ln w="9525">
            <a:noFill/>
            <a:miter lim="800000"/>
            <a:headEnd/>
            <a:tailEnd/>
          </a:ln>
        </p:spPr>
        <p:txBody>
          <a:bodyPr>
            <a:spAutoFit/>
          </a:bodyPr>
          <a:lstStyle/>
          <a:p>
            <a:pPr algn="just"/>
            <a:r>
              <a:rPr lang="en-US" b="1">
                <a:solidFill>
                  <a:srgbClr val="000000"/>
                </a:solidFill>
                <a:cs typeface="+mn-cs"/>
              </a:rPr>
              <a:t>Emigration</a:t>
            </a:r>
            <a:r>
              <a:rPr lang="en-US">
                <a:solidFill>
                  <a:srgbClr val="000000"/>
                </a:solidFill>
                <a:cs typeface="+mn-cs"/>
              </a:rPr>
              <a:t> </a:t>
            </a:r>
            <a:endParaRPr lang="pt-PT">
              <a:solidFill>
                <a:srgbClr val="000000"/>
              </a:solidFill>
              <a:cs typeface="+mn-cs"/>
            </a:endParaRPr>
          </a:p>
          <a:p>
            <a:pPr algn="just"/>
            <a:endParaRPr lang="pt-PT">
              <a:solidFill>
                <a:srgbClr val="000000"/>
              </a:solidFill>
              <a:latin typeface="Futura Lt BT" pitchFamily="34" charset="0"/>
              <a:cs typeface="+mn-cs"/>
            </a:endParaRPr>
          </a:p>
          <a:p>
            <a:pPr algn="just"/>
            <a:r>
              <a:rPr lang="pt-PT">
                <a:solidFill>
                  <a:srgbClr val="000000"/>
                </a:solidFill>
                <a:latin typeface="Futura Lt BT" pitchFamily="34" charset="0"/>
                <a:cs typeface="+mn-cs"/>
              </a:rPr>
              <a:t>A</a:t>
            </a:r>
            <a:r>
              <a:rPr lang="en-US">
                <a:solidFill>
                  <a:srgbClr val="000000"/>
                </a:solidFill>
                <a:latin typeface="Futura Lt BT" pitchFamily="34" charset="0"/>
                <a:cs typeface="+mn-cs"/>
              </a:rPr>
              <a:t>ccording to OECD, Portugal registers a share of 20% of country nationals with university education living in another OECD country.</a:t>
            </a:r>
            <a:endParaRPr lang="pt-PT">
              <a:solidFill>
                <a:srgbClr val="000000"/>
              </a:solidFill>
              <a:latin typeface="Futura Lt BT" pitchFamily="34" charset="0"/>
              <a:cs typeface="+mn-cs"/>
            </a:endParaRPr>
          </a:p>
        </p:txBody>
      </p:sp>
      <p:pic>
        <p:nvPicPr>
          <p:cNvPr id="15367" name="Imagem 9" descr="world brain drain.jpg"/>
          <p:cNvPicPr>
            <a:picLocks noChangeAspect="1"/>
          </p:cNvPicPr>
          <p:nvPr/>
        </p:nvPicPr>
        <p:blipFill>
          <a:blip r:embed="rId4" cstate="print"/>
          <a:srcRect/>
          <a:stretch>
            <a:fillRect/>
          </a:stretch>
        </p:blipFill>
        <p:spPr bwMode="auto">
          <a:xfrm>
            <a:off x="0" y="3113088"/>
            <a:ext cx="7164388" cy="3744912"/>
          </a:xfrm>
          <a:prstGeom prst="rect">
            <a:avLst/>
          </a:prstGeom>
          <a:noFill/>
          <a:ln w="9525">
            <a:noFill/>
            <a:miter lim="800000"/>
            <a:headEnd/>
            <a:tailEnd/>
          </a:ln>
        </p:spPr>
      </p:pic>
      <p:pic>
        <p:nvPicPr>
          <p:cNvPr id="15368" name="Picture 2" descr="Legend"/>
          <p:cNvPicPr>
            <a:picLocks noChangeAspect="1" noChangeArrowheads="1"/>
          </p:cNvPicPr>
          <p:nvPr/>
        </p:nvPicPr>
        <p:blipFill>
          <a:blip r:embed="rId5" cstate="print"/>
          <a:srcRect/>
          <a:stretch>
            <a:fillRect/>
          </a:stretch>
        </p:blipFill>
        <p:spPr bwMode="auto">
          <a:xfrm>
            <a:off x="6732588" y="3500438"/>
            <a:ext cx="2365375" cy="1819275"/>
          </a:xfrm>
          <a:prstGeom prst="rect">
            <a:avLst/>
          </a:prstGeom>
          <a:noFill/>
          <a:ln w="9525">
            <a:noFill/>
            <a:miter lim="800000"/>
            <a:headEnd/>
            <a:tailEnd/>
          </a:ln>
        </p:spPr>
      </p:pic>
    </p:spTree>
    <p:extLst>
      <p:ext uri="{BB962C8B-B14F-4D97-AF65-F5344CB8AC3E}">
        <p14:creationId xmlns:p14="http://schemas.microsoft.com/office/powerpoint/2010/main" val="182331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6387"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16388"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6389"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6151" name="Text Box 8"/>
          <p:cNvSpPr txBox="1">
            <a:spLocks noChangeArrowheads="1"/>
          </p:cNvSpPr>
          <p:nvPr/>
        </p:nvSpPr>
        <p:spPr bwMode="auto">
          <a:xfrm>
            <a:off x="539750" y="1989138"/>
            <a:ext cx="7920038" cy="3478212"/>
          </a:xfrm>
          <a:prstGeom prst="rect">
            <a:avLst/>
          </a:prstGeom>
          <a:noFill/>
          <a:ln w="9525">
            <a:noFill/>
            <a:miter lim="800000"/>
            <a:headEnd/>
            <a:tailEnd/>
          </a:ln>
          <a:effectLst/>
        </p:spPr>
        <p:txBody>
          <a:bodyPr>
            <a:spAutoFit/>
          </a:bodyPr>
          <a:lstStyle/>
          <a:p>
            <a:pPr>
              <a:defRPr/>
            </a:pPr>
            <a:r>
              <a:rPr lang="pt-PT" b="1" dirty="0">
                <a:solidFill>
                  <a:srgbClr val="000000"/>
                </a:solidFill>
                <a:cs typeface="+mn-cs"/>
              </a:rPr>
              <a:t>Social </a:t>
            </a:r>
            <a:r>
              <a:rPr lang="pt-PT" b="1" dirty="0" err="1">
                <a:solidFill>
                  <a:srgbClr val="000000"/>
                </a:solidFill>
                <a:cs typeface="+mn-cs"/>
              </a:rPr>
              <a:t>Emergency</a:t>
            </a:r>
            <a:r>
              <a:rPr lang="pt-PT" b="1" dirty="0">
                <a:solidFill>
                  <a:srgbClr val="000000"/>
                </a:solidFill>
                <a:cs typeface="+mn-cs"/>
              </a:rPr>
              <a:t> </a:t>
            </a:r>
            <a:r>
              <a:rPr lang="pt-PT" b="1" dirty="0" err="1">
                <a:solidFill>
                  <a:srgbClr val="000000"/>
                </a:solidFill>
                <a:cs typeface="+mn-cs"/>
              </a:rPr>
              <a:t>Program</a:t>
            </a:r>
            <a:r>
              <a:rPr lang="pt-PT" b="1" dirty="0">
                <a:solidFill>
                  <a:srgbClr val="000000"/>
                </a:solidFill>
                <a:cs typeface="+mn-cs"/>
              </a:rPr>
              <a:t> (SEP)</a:t>
            </a:r>
          </a:p>
          <a:p>
            <a:pPr>
              <a:defRPr/>
            </a:pPr>
            <a:endParaRPr lang="pt-PT" b="1" dirty="0">
              <a:solidFill>
                <a:srgbClr val="000000"/>
              </a:solidFill>
              <a:cs typeface="+mn-cs"/>
            </a:endParaRPr>
          </a:p>
          <a:p>
            <a:pPr>
              <a:defRPr/>
            </a:pPr>
            <a:r>
              <a:rPr lang="pt-PT" b="1" i="1" dirty="0">
                <a:solidFill>
                  <a:srgbClr val="005E8A"/>
                </a:solidFill>
                <a:cs typeface="+mn-cs"/>
              </a:rPr>
              <a:t>5 </a:t>
            </a:r>
            <a:r>
              <a:rPr lang="pt-PT" b="1" i="1" dirty="0" err="1">
                <a:solidFill>
                  <a:srgbClr val="005E8A"/>
                </a:solidFill>
                <a:cs typeface="+mn-cs"/>
              </a:rPr>
              <a:t>Main</a:t>
            </a:r>
            <a:r>
              <a:rPr lang="pt-PT" b="1" i="1" dirty="0">
                <a:solidFill>
                  <a:srgbClr val="005E8A"/>
                </a:solidFill>
                <a:cs typeface="+mn-cs"/>
              </a:rPr>
              <a:t> </a:t>
            </a:r>
            <a:r>
              <a:rPr lang="pt-PT" b="1" i="1" dirty="0" err="1">
                <a:solidFill>
                  <a:srgbClr val="005E8A"/>
                </a:solidFill>
                <a:cs typeface="+mn-cs"/>
              </a:rPr>
              <a:t>Guidelines</a:t>
            </a:r>
            <a:endParaRPr lang="pt-PT" i="1" dirty="0">
              <a:solidFill>
                <a:srgbClr val="005E8A"/>
              </a:solidFill>
              <a:cs typeface="+mn-cs"/>
            </a:endParaRPr>
          </a:p>
          <a:p>
            <a:pPr>
              <a:defRPr/>
            </a:pPr>
            <a:r>
              <a:rPr lang="pt-PT" b="1" dirty="0">
                <a:solidFill>
                  <a:srgbClr val="000000"/>
                </a:solidFill>
                <a:cs typeface="+mn-cs"/>
              </a:rPr>
              <a:t> </a:t>
            </a:r>
            <a:endParaRPr lang="pt-PT" dirty="0">
              <a:solidFill>
                <a:srgbClr val="000000"/>
              </a:solidFill>
              <a:cs typeface="+mn-cs"/>
            </a:endParaRPr>
          </a:p>
          <a:p>
            <a:pPr marL="342900" indent="-342900">
              <a:buFontTx/>
              <a:buAutoNum type="alphaLcParenR"/>
              <a:defRPr/>
            </a:pPr>
            <a:r>
              <a:rPr lang="en-US" dirty="0">
                <a:solidFill>
                  <a:srgbClr val="000000"/>
                </a:solidFill>
                <a:latin typeface="Futura Lt BT"/>
                <a:cs typeface="+mn-cs"/>
              </a:rPr>
              <a:t>Support for families in poverty, unemployment, </a:t>
            </a:r>
            <a:r>
              <a:rPr lang="en-US" dirty="0" err="1">
                <a:solidFill>
                  <a:srgbClr val="000000"/>
                </a:solidFill>
                <a:latin typeface="Futura Lt BT"/>
                <a:cs typeface="+mn-cs"/>
              </a:rPr>
              <a:t>overindebtedness</a:t>
            </a:r>
            <a:r>
              <a:rPr lang="en-US" dirty="0">
                <a:solidFill>
                  <a:srgbClr val="000000"/>
                </a:solidFill>
                <a:latin typeface="Futura Lt BT"/>
                <a:cs typeface="+mn-cs"/>
              </a:rPr>
              <a:t>, etc, with particular focus on children;</a:t>
            </a:r>
          </a:p>
          <a:p>
            <a:pPr marL="342900" indent="-342900">
              <a:defRPr/>
            </a:pPr>
            <a:endParaRPr lang="pt-PT" sz="1000" dirty="0">
              <a:solidFill>
                <a:srgbClr val="000000"/>
              </a:solidFill>
              <a:latin typeface="Futura Lt BT"/>
              <a:cs typeface="+mn-cs"/>
            </a:endParaRPr>
          </a:p>
          <a:p>
            <a:pPr>
              <a:defRPr/>
            </a:pPr>
            <a:r>
              <a:rPr lang="en-US" dirty="0">
                <a:solidFill>
                  <a:srgbClr val="000000"/>
                </a:solidFill>
                <a:latin typeface="Futura Lt BT"/>
                <a:cs typeface="+mn-cs"/>
              </a:rPr>
              <a:t>b) Support for the elderly with lower incomes and high health costs;</a:t>
            </a:r>
          </a:p>
          <a:p>
            <a:pPr>
              <a:defRPr/>
            </a:pPr>
            <a:endParaRPr lang="pt-PT" sz="1000" dirty="0">
              <a:solidFill>
                <a:srgbClr val="000000"/>
              </a:solidFill>
              <a:latin typeface="Futura Lt BT"/>
              <a:cs typeface="+mn-cs"/>
            </a:endParaRPr>
          </a:p>
          <a:p>
            <a:pPr>
              <a:defRPr/>
            </a:pPr>
            <a:r>
              <a:rPr lang="en-US" dirty="0">
                <a:solidFill>
                  <a:srgbClr val="000000"/>
                </a:solidFill>
                <a:latin typeface="Futura Lt BT"/>
                <a:cs typeface="+mn-cs"/>
              </a:rPr>
              <a:t>c) Inclusion of people with disabilities; </a:t>
            </a:r>
          </a:p>
          <a:p>
            <a:pPr>
              <a:defRPr/>
            </a:pPr>
            <a:endParaRPr lang="pt-PT" sz="1000" dirty="0">
              <a:solidFill>
                <a:srgbClr val="000000"/>
              </a:solidFill>
              <a:latin typeface="Futura Lt BT"/>
              <a:cs typeface="+mn-cs"/>
            </a:endParaRPr>
          </a:p>
          <a:p>
            <a:pPr>
              <a:defRPr/>
            </a:pPr>
            <a:r>
              <a:rPr lang="en-US" dirty="0">
                <a:solidFill>
                  <a:srgbClr val="000000"/>
                </a:solidFill>
                <a:latin typeface="Futura Lt BT"/>
                <a:cs typeface="+mn-cs"/>
              </a:rPr>
              <a:t>d) Recognition, incentives and promotion of volunteer work;</a:t>
            </a:r>
          </a:p>
          <a:p>
            <a:pPr>
              <a:defRPr/>
            </a:pPr>
            <a:endParaRPr lang="pt-PT" sz="1000" dirty="0">
              <a:solidFill>
                <a:srgbClr val="000000"/>
              </a:solidFill>
              <a:latin typeface="Futura Lt BT"/>
              <a:cs typeface="+mn-cs"/>
            </a:endParaRPr>
          </a:p>
          <a:p>
            <a:pPr>
              <a:defRPr/>
            </a:pPr>
            <a:r>
              <a:rPr lang="en-US" dirty="0">
                <a:solidFill>
                  <a:srgbClr val="000000"/>
                </a:solidFill>
                <a:latin typeface="Futura Lt BT"/>
                <a:cs typeface="+mn-cs"/>
              </a:rPr>
              <a:t>e) Focus on social economy and the </a:t>
            </a:r>
            <a:r>
              <a:rPr lang="en-US" dirty="0" err="1">
                <a:solidFill>
                  <a:srgbClr val="000000"/>
                </a:solidFill>
                <a:latin typeface="Futura Lt BT"/>
                <a:cs typeface="+mn-cs"/>
              </a:rPr>
              <a:t>contractualization</a:t>
            </a:r>
            <a:r>
              <a:rPr lang="en-US" dirty="0">
                <a:solidFill>
                  <a:srgbClr val="000000"/>
                </a:solidFill>
                <a:latin typeface="Futura Lt BT"/>
                <a:cs typeface="+mn-cs"/>
              </a:rPr>
              <a:t> of responses</a:t>
            </a:r>
            <a:r>
              <a:rPr lang="pt-PT" b="1" dirty="0">
                <a:solidFill>
                  <a:srgbClr val="000000"/>
                </a:solidFill>
                <a:cs typeface="+mn-cs"/>
              </a:rPr>
              <a:t>.</a:t>
            </a:r>
            <a:endParaRPr lang="pt-PT" dirty="0">
              <a:solidFill>
                <a:srgbClr val="000000"/>
              </a:solidFill>
              <a:latin typeface="Futura Lt BT"/>
              <a:cs typeface="+mn-cs"/>
            </a:endParaRPr>
          </a:p>
        </p:txBody>
      </p:sp>
    </p:spTree>
    <p:extLst>
      <p:ext uri="{BB962C8B-B14F-4D97-AF65-F5344CB8AC3E}">
        <p14:creationId xmlns:p14="http://schemas.microsoft.com/office/powerpoint/2010/main" val="272556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7411"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17412"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7413"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7414" name="Text Box 8"/>
          <p:cNvSpPr txBox="1">
            <a:spLocks noChangeArrowheads="1"/>
          </p:cNvSpPr>
          <p:nvPr/>
        </p:nvSpPr>
        <p:spPr bwMode="auto">
          <a:xfrm>
            <a:off x="539750" y="1412875"/>
            <a:ext cx="7920038" cy="4554538"/>
          </a:xfrm>
          <a:prstGeom prst="rect">
            <a:avLst/>
          </a:prstGeom>
          <a:noFill/>
          <a:ln w="9525">
            <a:noFill/>
            <a:miter lim="800000"/>
            <a:headEnd/>
            <a:tailEnd/>
          </a:ln>
        </p:spPr>
        <p:txBody>
          <a:bodyPr>
            <a:spAutoFit/>
          </a:bodyPr>
          <a:lstStyle/>
          <a:p>
            <a:pPr algn="just"/>
            <a:r>
              <a:rPr lang="pt-PT" b="1">
                <a:solidFill>
                  <a:srgbClr val="000000"/>
                </a:solidFill>
                <a:latin typeface="Futura Lt BT" pitchFamily="34" charset="0"/>
                <a:cs typeface="+mn-cs"/>
              </a:rPr>
              <a:t>a) </a:t>
            </a:r>
            <a:r>
              <a:rPr lang="en-US" b="1">
                <a:solidFill>
                  <a:srgbClr val="000000"/>
                </a:solidFill>
                <a:latin typeface="Futura Lt BT" pitchFamily="34" charset="0"/>
                <a:cs typeface="+mn-cs"/>
              </a:rPr>
              <a:t>Support for families in poverty, unemployment, overindebtedness, etc, with particular focus on children</a:t>
            </a:r>
            <a:r>
              <a:rPr lang="pt-PT" b="1">
                <a:solidFill>
                  <a:srgbClr val="000000"/>
                </a:solidFill>
                <a:latin typeface="Futura Lt BT" pitchFamily="34" charset="0"/>
                <a:cs typeface="+mn-cs"/>
              </a:rPr>
              <a:t> </a:t>
            </a:r>
          </a:p>
          <a:p>
            <a:endParaRPr lang="pt-PT">
              <a:solidFill>
                <a:srgbClr val="000000"/>
              </a:solidFill>
              <a:latin typeface="Futura Lt BT" pitchFamily="34" charset="0"/>
              <a:cs typeface="+mn-cs"/>
            </a:endParaRPr>
          </a:p>
          <a:p>
            <a:r>
              <a:rPr lang="en-US" b="1">
                <a:solidFill>
                  <a:srgbClr val="005E8A"/>
                </a:solidFill>
                <a:cs typeface="+mn-cs"/>
              </a:rPr>
              <a:t>Some Measures</a:t>
            </a:r>
            <a:endParaRPr lang="pt-PT">
              <a:solidFill>
                <a:srgbClr val="005E8A"/>
              </a:solidFill>
              <a:cs typeface="+mn-cs"/>
            </a:endParaRPr>
          </a:p>
          <a:p>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Increase of unemployment benefit for unemployed couples with children </a:t>
            </a:r>
          </a:p>
          <a:p>
            <a:pPr algn="just"/>
            <a:endParaRPr lang="en-US" sz="800">
              <a:solidFill>
                <a:srgbClr val="000000"/>
              </a:solidFill>
              <a:latin typeface="Futura Lt BT" pitchFamily="34" charset="0"/>
              <a:cs typeface="+mn-cs"/>
            </a:endParaRPr>
          </a:p>
          <a:p>
            <a:pPr algn="just">
              <a:buFont typeface="Arial" charset="0"/>
              <a:buChar char="•"/>
            </a:pPr>
            <a:r>
              <a:rPr lang="pt-PT">
                <a:solidFill>
                  <a:srgbClr val="000000"/>
                </a:solidFill>
                <a:latin typeface="Futura Lt BT" pitchFamily="34" charset="0"/>
                <a:cs typeface="+mn-cs"/>
              </a:rPr>
              <a:t> Nacional Micro-Credit Program</a:t>
            </a:r>
          </a:p>
          <a:p>
            <a:pPr algn="just"/>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Active and Solidarity Work – for persons with 45 years and above</a:t>
            </a:r>
          </a:p>
          <a:p>
            <a:pPr algn="just"/>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Incentives for Social Necessary Work –for beneficiaries of SII, for example</a:t>
            </a:r>
          </a:p>
          <a:p>
            <a:pPr algn="just"/>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Distribution of meals for the people who can’t afford it - increase the response to hunger situations</a:t>
            </a:r>
          </a:p>
          <a:p>
            <a:pPr algn="just"/>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Donation and distribution of food and meals - combat waste in the primary sector and the distribution sector</a:t>
            </a:r>
          </a:p>
          <a:p>
            <a:pPr algn="just"/>
            <a:endParaRPr lang="pt-PT" sz="800">
              <a:solidFill>
                <a:srgbClr val="000000"/>
              </a:solidFill>
              <a:latin typeface="Futura Lt BT" pitchFamily="34" charset="0"/>
              <a:cs typeface="+mn-cs"/>
            </a:endParaRPr>
          </a:p>
          <a:p>
            <a:pPr algn="just">
              <a:buFont typeface="Arial" charset="0"/>
              <a:buChar char="•"/>
            </a:pPr>
            <a:endParaRPr lang="pt-PT">
              <a:solidFill>
                <a:srgbClr val="000000"/>
              </a:solidFill>
              <a:latin typeface="Futura Lt BT" pitchFamily="34" charset="0"/>
              <a:cs typeface="+mn-cs"/>
            </a:endParaRPr>
          </a:p>
        </p:txBody>
      </p:sp>
    </p:spTree>
    <p:extLst>
      <p:ext uri="{BB962C8B-B14F-4D97-AF65-F5344CB8AC3E}">
        <p14:creationId xmlns:p14="http://schemas.microsoft.com/office/powerpoint/2010/main" val="3931514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26988"/>
            <a:ext cx="7308850" cy="6858000"/>
          </a:xfrm>
          <a:prstGeom prst="rect">
            <a:avLst/>
          </a:prstGeom>
          <a:noFill/>
          <a:ln w="9525">
            <a:noFill/>
            <a:miter lim="800000"/>
            <a:headEnd/>
            <a:tailEnd/>
          </a:ln>
        </p:spPr>
      </p:pic>
      <p:sp>
        <p:nvSpPr>
          <p:cNvPr id="18435"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18436"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8437"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8438" name="Text Box 8"/>
          <p:cNvSpPr txBox="1">
            <a:spLocks noChangeArrowheads="1"/>
          </p:cNvSpPr>
          <p:nvPr/>
        </p:nvSpPr>
        <p:spPr bwMode="auto">
          <a:xfrm>
            <a:off x="539750" y="1395413"/>
            <a:ext cx="7920038" cy="4154487"/>
          </a:xfrm>
          <a:prstGeom prst="rect">
            <a:avLst/>
          </a:prstGeom>
          <a:noFill/>
          <a:ln w="9525">
            <a:noFill/>
            <a:miter lim="800000"/>
            <a:headEnd/>
            <a:tailEnd/>
          </a:ln>
        </p:spPr>
        <p:txBody>
          <a:bodyPr>
            <a:spAutoFit/>
          </a:bodyPr>
          <a:lstStyle/>
          <a:p>
            <a:pPr algn="just"/>
            <a:r>
              <a:rPr lang="pt-PT" b="1">
                <a:solidFill>
                  <a:srgbClr val="000000"/>
                </a:solidFill>
                <a:latin typeface="Futura Lt BT" pitchFamily="34" charset="0"/>
                <a:cs typeface="+mn-cs"/>
              </a:rPr>
              <a:t>a) </a:t>
            </a:r>
            <a:r>
              <a:rPr lang="en-US" b="1">
                <a:solidFill>
                  <a:srgbClr val="000000"/>
                </a:solidFill>
                <a:latin typeface="Futura Lt BT" pitchFamily="34" charset="0"/>
                <a:cs typeface="+mn-cs"/>
              </a:rPr>
              <a:t>Support for families in poverty, unemployment, overindebtedness, etc, with particular focus on children</a:t>
            </a:r>
            <a:r>
              <a:rPr lang="pt-PT" b="1">
                <a:solidFill>
                  <a:srgbClr val="000000"/>
                </a:solidFill>
                <a:latin typeface="Futura Lt BT" pitchFamily="34" charset="0"/>
                <a:cs typeface="+mn-cs"/>
              </a:rPr>
              <a:t> (cont.)</a:t>
            </a:r>
          </a:p>
          <a:p>
            <a:endParaRPr lang="pt-PT">
              <a:solidFill>
                <a:srgbClr val="000000"/>
              </a:solidFill>
              <a:latin typeface="Futura Lt BT" pitchFamily="34" charset="0"/>
              <a:cs typeface="+mn-cs"/>
            </a:endParaRPr>
          </a:p>
          <a:p>
            <a:r>
              <a:rPr lang="en-US" b="1">
                <a:solidFill>
                  <a:srgbClr val="005E8A"/>
                </a:solidFill>
                <a:cs typeface="+mn-cs"/>
              </a:rPr>
              <a:t>Some Measures</a:t>
            </a:r>
            <a:endParaRPr lang="pt-PT">
              <a:solidFill>
                <a:srgbClr val="005E8A"/>
              </a:solidFill>
              <a:cs typeface="+mn-cs"/>
            </a:endParaRPr>
          </a:p>
          <a:p>
            <a:endParaRPr lang="pt-PT">
              <a:solidFill>
                <a:srgbClr val="000000"/>
              </a:solidFill>
              <a:latin typeface="Futura Lt BT" pitchFamily="34" charset="0"/>
              <a:cs typeface="+mn-cs"/>
            </a:endParaRPr>
          </a:p>
          <a:p>
            <a:pPr>
              <a:buFont typeface="Arial" charset="0"/>
              <a:buChar char="•"/>
            </a:pPr>
            <a:r>
              <a:rPr lang="pt-PT">
                <a:solidFill>
                  <a:srgbClr val="000000"/>
                </a:solidFill>
                <a:latin typeface="Futura Lt BT" pitchFamily="34" charset="0"/>
                <a:cs typeface="+mn-cs"/>
              </a:rPr>
              <a:t> Financial Literacy Program</a:t>
            </a:r>
          </a:p>
          <a:p>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Reinforcement of TEIP Programs (for schools located in problematic neighbourhoods)</a:t>
            </a:r>
          </a:p>
          <a:p>
            <a:endParaRPr lang="pt-PT" sz="800">
              <a:solidFill>
                <a:srgbClr val="000000"/>
              </a:solidFill>
              <a:latin typeface="Futura Lt BT" pitchFamily="34" charset="0"/>
              <a:cs typeface="+mn-cs"/>
            </a:endParaRPr>
          </a:p>
          <a:p>
            <a:endParaRPr lang="pt-PT" sz="800">
              <a:solidFill>
                <a:srgbClr val="000000"/>
              </a:solidFill>
              <a:latin typeface="Futura Lt BT" pitchFamily="34" charset="0"/>
              <a:cs typeface="+mn-cs"/>
            </a:endParaRPr>
          </a:p>
          <a:p>
            <a:pPr>
              <a:buFont typeface="Arial" charset="0"/>
              <a:buChar char="•"/>
            </a:pPr>
            <a:r>
              <a:rPr lang="pt-PT">
                <a:solidFill>
                  <a:srgbClr val="000000"/>
                </a:solidFill>
                <a:latin typeface="Futura Lt BT" pitchFamily="34" charset="0"/>
                <a:cs typeface="+mn-cs"/>
              </a:rPr>
              <a:t> Free Manuals for young people in training</a:t>
            </a:r>
          </a:p>
          <a:p>
            <a:endParaRPr lang="pt-PT" sz="800">
              <a:solidFill>
                <a:srgbClr val="000000"/>
              </a:solidFill>
              <a:latin typeface="Futura Lt BT" pitchFamily="34" charset="0"/>
              <a:cs typeface="+mn-cs"/>
            </a:endParaRPr>
          </a:p>
          <a:p>
            <a:pPr>
              <a:buFont typeface="Arial" charset="0"/>
              <a:buChar char="•"/>
            </a:pPr>
            <a:r>
              <a:rPr lang="en-US">
                <a:solidFill>
                  <a:srgbClr val="000000"/>
                </a:solidFill>
                <a:latin typeface="Futura Lt BT" pitchFamily="34" charset="0"/>
                <a:cs typeface="+mn-cs"/>
              </a:rPr>
              <a:t> Social tariff in Transports</a:t>
            </a:r>
          </a:p>
          <a:p>
            <a:endParaRPr lang="pt-PT" sz="800">
              <a:solidFill>
                <a:srgbClr val="000000"/>
              </a:solidFill>
              <a:latin typeface="Futura Lt BT" pitchFamily="34" charset="0"/>
              <a:cs typeface="+mn-cs"/>
            </a:endParaRPr>
          </a:p>
          <a:p>
            <a:pPr>
              <a:buFont typeface="Arial" charset="0"/>
              <a:buChar char="•"/>
            </a:pPr>
            <a:r>
              <a:rPr lang="en-US">
                <a:solidFill>
                  <a:srgbClr val="000000"/>
                </a:solidFill>
                <a:latin typeface="Futura Lt BT" pitchFamily="34" charset="0"/>
                <a:cs typeface="+mn-cs"/>
              </a:rPr>
              <a:t> Social Tariff in Electricity and Distributed Gas</a:t>
            </a:r>
          </a:p>
          <a:p>
            <a:endParaRPr lang="pt-PT" sz="800">
              <a:solidFill>
                <a:srgbClr val="000000"/>
              </a:solidFill>
              <a:latin typeface="Futura Lt BT" pitchFamily="34" charset="0"/>
              <a:cs typeface="+mn-cs"/>
            </a:endParaRPr>
          </a:p>
          <a:p>
            <a:pPr>
              <a:buFont typeface="Arial" charset="0"/>
              <a:buChar char="•"/>
            </a:pPr>
            <a:endParaRPr lang="pt-PT">
              <a:solidFill>
                <a:srgbClr val="000000"/>
              </a:solidFill>
              <a:latin typeface="Futura Lt BT" pitchFamily="34" charset="0"/>
              <a:cs typeface="+mn-cs"/>
            </a:endParaRPr>
          </a:p>
        </p:txBody>
      </p:sp>
    </p:spTree>
    <p:extLst>
      <p:ext uri="{BB962C8B-B14F-4D97-AF65-F5344CB8AC3E}">
        <p14:creationId xmlns:p14="http://schemas.microsoft.com/office/powerpoint/2010/main" val="2449777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19459"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19460"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19461"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19462" name="Text Box 8"/>
          <p:cNvSpPr txBox="1">
            <a:spLocks noChangeArrowheads="1"/>
          </p:cNvSpPr>
          <p:nvPr/>
        </p:nvSpPr>
        <p:spPr bwMode="auto">
          <a:xfrm>
            <a:off x="539750" y="1304925"/>
            <a:ext cx="7920038" cy="3478213"/>
          </a:xfrm>
          <a:prstGeom prst="rect">
            <a:avLst/>
          </a:prstGeom>
          <a:noFill/>
          <a:ln w="9525">
            <a:noFill/>
            <a:miter lim="800000"/>
            <a:headEnd/>
            <a:tailEnd/>
          </a:ln>
        </p:spPr>
        <p:txBody>
          <a:bodyPr>
            <a:spAutoFit/>
          </a:bodyPr>
          <a:lstStyle/>
          <a:p>
            <a:r>
              <a:rPr lang="pt-PT" b="1">
                <a:solidFill>
                  <a:srgbClr val="000000"/>
                </a:solidFill>
                <a:latin typeface="Futura Lt BT" pitchFamily="34" charset="0"/>
                <a:cs typeface="+mn-cs"/>
              </a:rPr>
              <a:t>b) </a:t>
            </a:r>
            <a:r>
              <a:rPr lang="en-US" b="1">
                <a:solidFill>
                  <a:srgbClr val="000000"/>
                </a:solidFill>
                <a:latin typeface="Futura Lt BT" pitchFamily="34" charset="0"/>
                <a:cs typeface="+mn-cs"/>
              </a:rPr>
              <a:t>Support for the elderly with lower incomes and high health costs</a:t>
            </a:r>
            <a:endParaRPr lang="pt-PT" b="1">
              <a:solidFill>
                <a:srgbClr val="000000"/>
              </a:solidFill>
              <a:latin typeface="Futura Lt BT" pitchFamily="34" charset="0"/>
              <a:cs typeface="+mn-cs"/>
            </a:endParaRPr>
          </a:p>
          <a:p>
            <a:endParaRPr lang="pt-PT" b="1">
              <a:solidFill>
                <a:srgbClr val="000000"/>
              </a:solidFill>
              <a:latin typeface="Futura Lt BT" pitchFamily="34" charset="0"/>
              <a:cs typeface="+mn-cs"/>
            </a:endParaRPr>
          </a:p>
          <a:p>
            <a:r>
              <a:rPr lang="en-US" b="1">
                <a:solidFill>
                  <a:srgbClr val="005E8A"/>
                </a:solidFill>
                <a:cs typeface="+mn-cs"/>
              </a:rPr>
              <a:t>Some Measures</a:t>
            </a:r>
            <a:endParaRPr lang="pt-PT">
              <a:solidFill>
                <a:srgbClr val="005E8A"/>
              </a:solidFill>
              <a:cs typeface="+mn-cs"/>
            </a:endParaRPr>
          </a:p>
          <a:p>
            <a:endParaRPr lang="en-US" b="1">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Sustaining minimum, rural and social pension acquisitive capacity</a:t>
            </a:r>
          </a:p>
          <a:p>
            <a:pPr algn="just"/>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Medicine Banks – fighting the waste of medicine that never entered the market</a:t>
            </a:r>
          </a:p>
          <a:p>
            <a:pPr algn="just"/>
            <a:endParaRPr lang="pt-PT" sz="800">
              <a:solidFill>
                <a:srgbClr val="000000"/>
              </a:solidFill>
              <a:latin typeface="Futura Lt BT" pitchFamily="34" charset="0"/>
              <a:cs typeface="+mn-cs"/>
            </a:endParaRPr>
          </a:p>
          <a:p>
            <a:pPr algn="just">
              <a:buFont typeface="Arial" charset="0"/>
              <a:buChar char="•"/>
            </a:pPr>
            <a:r>
              <a:rPr lang="pt-PT">
                <a:solidFill>
                  <a:srgbClr val="000000"/>
                </a:solidFill>
                <a:latin typeface="Futura Lt BT" pitchFamily="34" charset="0"/>
                <a:cs typeface="+mn-cs"/>
              </a:rPr>
              <a:t> Pharmaceutical Bank – gathering and distribution of medicines</a:t>
            </a:r>
          </a:p>
          <a:p>
            <a:pPr algn="just"/>
            <a:endParaRPr lang="pt-PT" sz="8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Home Support – increase and broaden the response</a:t>
            </a:r>
          </a:p>
          <a:p>
            <a:pPr algn="just"/>
            <a:endParaRPr lang="pt-PT" sz="800">
              <a:solidFill>
                <a:srgbClr val="000000"/>
              </a:solidFill>
              <a:latin typeface="Futura Lt BT" pitchFamily="34" charset="0"/>
              <a:cs typeface="+mn-cs"/>
            </a:endParaRPr>
          </a:p>
          <a:p>
            <a:pPr algn="just"/>
            <a:r>
              <a:rPr lang="pt-PT">
                <a:solidFill>
                  <a:srgbClr val="000000"/>
                </a:solidFill>
                <a:latin typeface="Futura Lt BT" pitchFamily="34" charset="0"/>
                <a:cs typeface="+mn-cs"/>
              </a:rPr>
              <a:t> </a:t>
            </a:r>
          </a:p>
        </p:txBody>
      </p:sp>
    </p:spTree>
    <p:extLst>
      <p:ext uri="{BB962C8B-B14F-4D97-AF65-F5344CB8AC3E}">
        <p14:creationId xmlns:p14="http://schemas.microsoft.com/office/powerpoint/2010/main" val="389254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20483"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20484"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20485"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20486" name="Text Box 8"/>
          <p:cNvSpPr txBox="1">
            <a:spLocks noChangeArrowheads="1"/>
          </p:cNvSpPr>
          <p:nvPr/>
        </p:nvSpPr>
        <p:spPr bwMode="auto">
          <a:xfrm>
            <a:off x="539750" y="1700213"/>
            <a:ext cx="7920038" cy="2862262"/>
          </a:xfrm>
          <a:prstGeom prst="rect">
            <a:avLst/>
          </a:prstGeom>
          <a:noFill/>
          <a:ln w="9525">
            <a:noFill/>
            <a:miter lim="800000"/>
            <a:headEnd/>
            <a:tailEnd/>
          </a:ln>
        </p:spPr>
        <p:txBody>
          <a:bodyPr>
            <a:spAutoFit/>
          </a:bodyPr>
          <a:lstStyle/>
          <a:p>
            <a:r>
              <a:rPr lang="pt-PT" b="1">
                <a:solidFill>
                  <a:srgbClr val="000000"/>
                </a:solidFill>
                <a:latin typeface="Futura Lt BT" pitchFamily="34" charset="0"/>
                <a:cs typeface="+mn-cs"/>
              </a:rPr>
              <a:t>c) </a:t>
            </a:r>
            <a:r>
              <a:rPr lang="en-US" b="1">
                <a:solidFill>
                  <a:srgbClr val="000000"/>
                </a:solidFill>
                <a:cs typeface="+mn-cs"/>
              </a:rPr>
              <a:t>Inclusion of people with disabilities</a:t>
            </a:r>
          </a:p>
          <a:p>
            <a:endParaRPr lang="pt-PT" b="1">
              <a:solidFill>
                <a:srgbClr val="000000"/>
              </a:solidFill>
              <a:latin typeface="Futura Lt BT" pitchFamily="34" charset="0"/>
              <a:cs typeface="+mn-cs"/>
            </a:endParaRPr>
          </a:p>
          <a:p>
            <a:r>
              <a:rPr lang="en-US" b="1">
                <a:solidFill>
                  <a:srgbClr val="005E8A"/>
                </a:solidFill>
                <a:cs typeface="+mn-cs"/>
              </a:rPr>
              <a:t>Some Measures</a:t>
            </a:r>
            <a:endParaRPr lang="pt-PT">
              <a:solidFill>
                <a:srgbClr val="005E8A"/>
              </a:solidFill>
              <a:cs typeface="+mn-cs"/>
            </a:endParaRPr>
          </a:p>
          <a:p>
            <a:endParaRPr lang="en-US" b="1">
              <a:solidFill>
                <a:srgbClr val="000000"/>
              </a:solidFill>
              <a:latin typeface="Futura Lt BT" pitchFamily="34" charset="0"/>
              <a:cs typeface="+mn-cs"/>
            </a:endParaRPr>
          </a:p>
          <a:p>
            <a:pPr>
              <a:buFont typeface="Arial" charset="0"/>
              <a:buChar char="•"/>
            </a:pPr>
            <a:r>
              <a:rPr lang="en-US">
                <a:solidFill>
                  <a:srgbClr val="000000"/>
                </a:solidFill>
                <a:cs typeface="+mn-cs"/>
              </a:rPr>
              <a:t> Professional Inclusion programs</a:t>
            </a:r>
          </a:p>
          <a:p>
            <a:endParaRPr lang="pt-PT">
              <a:solidFill>
                <a:srgbClr val="000000"/>
              </a:solidFill>
              <a:cs typeface="+mn-cs"/>
            </a:endParaRPr>
          </a:p>
          <a:p>
            <a:pPr>
              <a:buFont typeface="Arial" charset="0"/>
              <a:buChar char="•"/>
            </a:pPr>
            <a:r>
              <a:rPr lang="en-US">
                <a:solidFill>
                  <a:srgbClr val="000000"/>
                </a:solidFill>
                <a:cs typeface="+mn-cs"/>
              </a:rPr>
              <a:t> Incentives for the creation of self-employment</a:t>
            </a:r>
          </a:p>
          <a:p>
            <a:endParaRPr lang="pt-PT">
              <a:solidFill>
                <a:srgbClr val="000000"/>
              </a:solidFill>
              <a:cs typeface="+mn-cs"/>
            </a:endParaRPr>
          </a:p>
          <a:p>
            <a:pPr>
              <a:buFont typeface="Arial" charset="0"/>
              <a:buChar char="•"/>
            </a:pPr>
            <a:r>
              <a:rPr lang="en-US">
                <a:solidFill>
                  <a:srgbClr val="000000"/>
                </a:solidFill>
                <a:cs typeface="+mn-cs"/>
              </a:rPr>
              <a:t> Employability of the disabled people</a:t>
            </a:r>
          </a:p>
          <a:p>
            <a:endParaRPr lang="pt-PT">
              <a:solidFill>
                <a:srgbClr val="000000"/>
              </a:solidFill>
              <a:cs typeface="+mn-cs"/>
            </a:endParaRPr>
          </a:p>
        </p:txBody>
      </p:sp>
    </p:spTree>
    <p:extLst>
      <p:ext uri="{BB962C8B-B14F-4D97-AF65-F5344CB8AC3E}">
        <p14:creationId xmlns:p14="http://schemas.microsoft.com/office/powerpoint/2010/main" val="3424255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21507"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21508"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21509"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21510" name="Text Box 8"/>
          <p:cNvSpPr txBox="1">
            <a:spLocks noChangeArrowheads="1"/>
          </p:cNvSpPr>
          <p:nvPr/>
        </p:nvSpPr>
        <p:spPr bwMode="auto">
          <a:xfrm>
            <a:off x="539750" y="1700213"/>
            <a:ext cx="7920038" cy="2678112"/>
          </a:xfrm>
          <a:prstGeom prst="rect">
            <a:avLst/>
          </a:prstGeom>
          <a:noFill/>
          <a:ln w="9525">
            <a:noFill/>
            <a:miter lim="800000"/>
            <a:headEnd/>
            <a:tailEnd/>
          </a:ln>
        </p:spPr>
        <p:txBody>
          <a:bodyPr>
            <a:spAutoFit/>
          </a:bodyPr>
          <a:lstStyle/>
          <a:p>
            <a:r>
              <a:rPr lang="en-US" b="1">
                <a:solidFill>
                  <a:srgbClr val="000000"/>
                </a:solidFill>
                <a:latin typeface="Futura Lt BT" pitchFamily="34" charset="0"/>
                <a:cs typeface="+mn-cs"/>
              </a:rPr>
              <a:t>d) Recognition, incentives and promotion of volunteer work</a:t>
            </a:r>
            <a:endParaRPr lang="pt-PT">
              <a:solidFill>
                <a:srgbClr val="000000"/>
              </a:solidFill>
              <a:latin typeface="Futura Lt BT" pitchFamily="34" charset="0"/>
              <a:cs typeface="+mn-cs"/>
            </a:endParaRPr>
          </a:p>
          <a:p>
            <a:r>
              <a:rPr lang="en-US">
                <a:solidFill>
                  <a:srgbClr val="000000"/>
                </a:solidFill>
                <a:latin typeface="Futura Lt BT" pitchFamily="34" charset="0"/>
                <a:cs typeface="+mn-cs"/>
              </a:rPr>
              <a:t> </a:t>
            </a:r>
            <a:endParaRPr lang="pt-PT">
              <a:solidFill>
                <a:srgbClr val="000000"/>
              </a:solidFill>
              <a:latin typeface="Futura Lt BT" pitchFamily="34" charset="0"/>
              <a:cs typeface="+mn-cs"/>
            </a:endParaRPr>
          </a:p>
          <a:p>
            <a:r>
              <a:rPr lang="en-US" b="1">
                <a:solidFill>
                  <a:srgbClr val="005E8A"/>
                </a:solidFill>
                <a:cs typeface="+mn-cs"/>
              </a:rPr>
              <a:t>Some Measures</a:t>
            </a:r>
            <a:endParaRPr lang="pt-PT">
              <a:solidFill>
                <a:srgbClr val="005E8A"/>
              </a:solidFill>
              <a:cs typeface="+mn-cs"/>
            </a:endParaRPr>
          </a:p>
          <a:p>
            <a:r>
              <a:rPr lang="en-US">
                <a:solidFill>
                  <a:srgbClr val="000000"/>
                </a:solidFill>
                <a:latin typeface="Futura Lt BT" pitchFamily="34" charset="0"/>
                <a:cs typeface="+mn-cs"/>
              </a:rPr>
              <a:t> </a:t>
            </a:r>
            <a:endParaRPr lang="pt-PT">
              <a:solidFill>
                <a:srgbClr val="000000"/>
              </a:solidFill>
              <a:latin typeface="Futura Lt BT" pitchFamily="34" charset="0"/>
              <a:cs typeface="+mn-cs"/>
            </a:endParaRPr>
          </a:p>
          <a:p>
            <a:pPr>
              <a:buFont typeface="Arial" charset="0"/>
              <a:buChar char="•"/>
            </a:pPr>
            <a:r>
              <a:rPr lang="en-US">
                <a:solidFill>
                  <a:srgbClr val="000000"/>
                </a:solidFill>
                <a:latin typeface="Futura Lt BT" pitchFamily="34" charset="0"/>
                <a:cs typeface="+mn-cs"/>
              </a:rPr>
              <a:t> Change the Volunteer Law</a:t>
            </a:r>
            <a:endParaRPr lang="pt-PT">
              <a:solidFill>
                <a:srgbClr val="000000"/>
              </a:solidFill>
              <a:latin typeface="Futura Lt BT" pitchFamily="34" charset="0"/>
              <a:cs typeface="+mn-cs"/>
            </a:endParaRPr>
          </a:p>
          <a:p>
            <a:endParaRPr lang="en-US" sz="800">
              <a:solidFill>
                <a:srgbClr val="000000"/>
              </a:solidFill>
              <a:latin typeface="Futura Lt BT" pitchFamily="34" charset="0"/>
              <a:cs typeface="+mn-cs"/>
            </a:endParaRPr>
          </a:p>
          <a:p>
            <a:pPr>
              <a:buFont typeface="Arial" charset="0"/>
              <a:buChar char="•"/>
            </a:pPr>
            <a:r>
              <a:rPr lang="en-US">
                <a:solidFill>
                  <a:srgbClr val="000000"/>
                </a:solidFill>
                <a:latin typeface="Futura Lt BT" pitchFamily="34" charset="0"/>
                <a:cs typeface="+mn-cs"/>
              </a:rPr>
              <a:t> Inclusion of volunteer time in school certificates</a:t>
            </a:r>
            <a:endParaRPr lang="pt-PT">
              <a:solidFill>
                <a:srgbClr val="000000"/>
              </a:solidFill>
              <a:latin typeface="Futura Lt BT" pitchFamily="34" charset="0"/>
              <a:cs typeface="+mn-cs"/>
            </a:endParaRPr>
          </a:p>
          <a:p>
            <a:endParaRPr lang="en-US" sz="800">
              <a:solidFill>
                <a:srgbClr val="000000"/>
              </a:solidFill>
              <a:latin typeface="Futura Lt BT" pitchFamily="34" charset="0"/>
              <a:cs typeface="+mn-cs"/>
            </a:endParaRPr>
          </a:p>
          <a:p>
            <a:pPr>
              <a:buFont typeface="Arial" charset="0"/>
              <a:buChar char="•"/>
            </a:pPr>
            <a:r>
              <a:rPr lang="en-US">
                <a:solidFill>
                  <a:srgbClr val="000000"/>
                </a:solidFill>
                <a:latin typeface="Futura Lt BT" pitchFamily="34" charset="0"/>
                <a:cs typeface="+mn-cs"/>
              </a:rPr>
              <a:t> Incentives to Young Volunteering</a:t>
            </a:r>
            <a:endParaRPr lang="pt-PT">
              <a:solidFill>
                <a:srgbClr val="000000"/>
              </a:solidFill>
              <a:latin typeface="Futura Lt BT" pitchFamily="34" charset="0"/>
              <a:cs typeface="+mn-cs"/>
            </a:endParaRPr>
          </a:p>
          <a:p>
            <a:endParaRPr lang="en-US" sz="800">
              <a:solidFill>
                <a:srgbClr val="000000"/>
              </a:solidFill>
              <a:latin typeface="Futura Lt BT" pitchFamily="34" charset="0"/>
              <a:cs typeface="+mn-cs"/>
            </a:endParaRPr>
          </a:p>
          <a:p>
            <a:pPr>
              <a:buFont typeface="Arial" charset="0"/>
              <a:buChar char="•"/>
            </a:pPr>
            <a:endParaRPr lang="pt-PT">
              <a:solidFill>
                <a:srgbClr val="000000"/>
              </a:solidFill>
              <a:cs typeface="+mn-cs"/>
            </a:endParaRPr>
          </a:p>
        </p:txBody>
      </p:sp>
    </p:spTree>
    <p:extLst>
      <p:ext uri="{BB962C8B-B14F-4D97-AF65-F5344CB8AC3E}">
        <p14:creationId xmlns:p14="http://schemas.microsoft.com/office/powerpoint/2010/main" val="348054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22531" name="Rectangle 3"/>
          <p:cNvSpPr>
            <a:spLocks noGrp="1" noChangeArrowheads="1"/>
          </p:cNvSpPr>
          <p:nvPr>
            <p:ph type="title"/>
          </p:nvPr>
        </p:nvSpPr>
        <p:spPr>
          <a:xfrm>
            <a:off x="468313" y="620713"/>
            <a:ext cx="7343775" cy="509587"/>
          </a:xfrm>
          <a:noFill/>
        </p:spPr>
        <p:txBody>
          <a:bodyPr/>
          <a:lstStyle/>
          <a:p>
            <a:pPr algn="l" eaLnBrk="1" hangingPunct="1"/>
            <a:r>
              <a:rPr lang="pt-PT" sz="2800" b="1" smtClean="0">
                <a:solidFill>
                  <a:srgbClr val="005E8A"/>
                </a:solidFill>
                <a:latin typeface="Futura Hv BT" pitchFamily="34" charset="0"/>
              </a:rPr>
              <a:t>Government Strategies</a:t>
            </a:r>
          </a:p>
        </p:txBody>
      </p:sp>
      <p:pic>
        <p:nvPicPr>
          <p:cNvPr id="22532"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22533"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22534" name="Text Box 8"/>
          <p:cNvSpPr txBox="1">
            <a:spLocks noChangeArrowheads="1"/>
          </p:cNvSpPr>
          <p:nvPr/>
        </p:nvSpPr>
        <p:spPr bwMode="auto">
          <a:xfrm>
            <a:off x="612775" y="1628775"/>
            <a:ext cx="7920038" cy="4308475"/>
          </a:xfrm>
          <a:prstGeom prst="rect">
            <a:avLst/>
          </a:prstGeom>
          <a:noFill/>
          <a:ln w="9525">
            <a:noFill/>
            <a:miter lim="800000"/>
            <a:headEnd/>
            <a:tailEnd/>
          </a:ln>
        </p:spPr>
        <p:txBody>
          <a:bodyPr>
            <a:spAutoFit/>
          </a:bodyPr>
          <a:lstStyle/>
          <a:p>
            <a:r>
              <a:rPr lang="pt-PT" b="1">
                <a:solidFill>
                  <a:srgbClr val="000000"/>
                </a:solidFill>
                <a:latin typeface="Futura Lt BT" pitchFamily="34" charset="0"/>
                <a:cs typeface="+mn-cs"/>
              </a:rPr>
              <a:t>e) </a:t>
            </a:r>
            <a:r>
              <a:rPr lang="en-US" b="1">
                <a:solidFill>
                  <a:srgbClr val="000000"/>
                </a:solidFill>
                <a:latin typeface="Futura Lt BT" pitchFamily="34" charset="0"/>
                <a:cs typeface="+mn-cs"/>
              </a:rPr>
              <a:t>Focus on social economy and the contractualization of responses</a:t>
            </a:r>
            <a:endParaRPr lang="pt-PT" b="1">
              <a:solidFill>
                <a:srgbClr val="000000"/>
              </a:solidFill>
              <a:latin typeface="Futura Lt BT" pitchFamily="34" charset="0"/>
              <a:cs typeface="+mn-cs"/>
            </a:endParaRPr>
          </a:p>
          <a:p>
            <a:endParaRPr lang="pt-PT" b="1">
              <a:solidFill>
                <a:srgbClr val="005E8A"/>
              </a:solidFill>
              <a:latin typeface="Futura Lt BT" pitchFamily="34" charset="0"/>
              <a:cs typeface="+mn-cs"/>
            </a:endParaRPr>
          </a:p>
          <a:p>
            <a:r>
              <a:rPr lang="en-US" b="1">
                <a:solidFill>
                  <a:srgbClr val="005E8A"/>
                </a:solidFill>
                <a:cs typeface="+mn-cs"/>
              </a:rPr>
              <a:t>Measures</a:t>
            </a:r>
            <a:endParaRPr lang="pt-PT">
              <a:solidFill>
                <a:srgbClr val="005E8A"/>
              </a:solidFill>
              <a:cs typeface="+mn-cs"/>
            </a:endParaRPr>
          </a:p>
          <a:p>
            <a:endParaRPr lang="en-US" b="1">
              <a:solidFill>
                <a:srgbClr val="000000"/>
              </a:solidFill>
              <a:latin typeface="Futura Lt BT" pitchFamily="34" charset="0"/>
              <a:cs typeface="+mn-cs"/>
            </a:endParaRPr>
          </a:p>
          <a:p>
            <a:pPr algn="just">
              <a:buFont typeface="Arial" charset="0"/>
              <a:buChar char="•"/>
            </a:pPr>
            <a:r>
              <a:rPr lang="en-US" b="1">
                <a:solidFill>
                  <a:srgbClr val="000000"/>
                </a:solidFill>
                <a:cs typeface="+mn-cs"/>
              </a:rPr>
              <a:t> </a:t>
            </a:r>
            <a:r>
              <a:rPr lang="en-US">
                <a:solidFill>
                  <a:srgbClr val="000000"/>
                </a:solidFill>
                <a:latin typeface="Futura Lt BT" pitchFamily="34" charset="0"/>
                <a:cs typeface="+mn-cs"/>
              </a:rPr>
              <a:t>Simplify the legislation for Day Nurseries and Elderly Care Homes</a:t>
            </a:r>
          </a:p>
          <a:p>
            <a:pPr algn="just"/>
            <a:endParaRPr lang="pt-PT" sz="10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Simplify the rules for food safety and hygiene applied to the kitchens of NGO’s (CHAC or 4Cs Methodology, instead of HACCP)</a:t>
            </a:r>
          </a:p>
          <a:p>
            <a:pPr algn="just"/>
            <a:endParaRPr lang="pt-PT" sz="1000">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  Increase the QREN funding rate from 75% to 85% in the convergence regions</a:t>
            </a:r>
          </a:p>
          <a:p>
            <a:pPr algn="just"/>
            <a:endParaRPr lang="pt-PT" sz="1000">
              <a:solidFill>
                <a:srgbClr val="000000"/>
              </a:solidFill>
              <a:latin typeface="Futura Lt BT" pitchFamily="34" charset="0"/>
              <a:cs typeface="+mn-cs"/>
            </a:endParaRPr>
          </a:p>
          <a:p>
            <a:pPr algn="just">
              <a:buFont typeface="Arial" charset="0"/>
              <a:buChar char="•"/>
            </a:pPr>
            <a:r>
              <a:rPr lang="pt-PT">
                <a:solidFill>
                  <a:srgbClr val="000000"/>
                </a:solidFill>
                <a:latin typeface="Futura Lt BT" pitchFamily="34" charset="0"/>
                <a:cs typeface="+mn-cs"/>
              </a:rPr>
              <a:t> Training de Leaderships of NGO’s</a:t>
            </a:r>
          </a:p>
          <a:p>
            <a:pPr algn="just"/>
            <a:endParaRPr lang="pt-PT">
              <a:solidFill>
                <a:srgbClr val="000000"/>
              </a:solidFill>
              <a:latin typeface="Futura Lt BT" pitchFamily="34" charset="0"/>
              <a:cs typeface="+mn-cs"/>
            </a:endParaRPr>
          </a:p>
          <a:p>
            <a:pPr algn="just">
              <a:buFont typeface="Arial" charset="0"/>
              <a:buChar char="•"/>
            </a:pPr>
            <a:r>
              <a:rPr lang="en-US">
                <a:solidFill>
                  <a:srgbClr val="000000"/>
                </a:solidFill>
                <a:latin typeface="Futura Lt BT" pitchFamily="34" charset="0"/>
                <a:cs typeface="+mn-cs"/>
              </a:rPr>
              <a:t>Transfer of State Social Facilities to NGO’s</a:t>
            </a:r>
            <a:endParaRPr lang="pt-PT">
              <a:solidFill>
                <a:srgbClr val="000000"/>
              </a:solidFill>
              <a:latin typeface="Futura Lt BT" pitchFamily="34" charset="0"/>
              <a:cs typeface="+mn-cs"/>
            </a:endParaRPr>
          </a:p>
          <a:p>
            <a:pPr algn="just"/>
            <a:endParaRPr lang="pt-PT" sz="1000">
              <a:solidFill>
                <a:srgbClr val="000000"/>
              </a:solidFill>
              <a:latin typeface="Futura Lt BT" pitchFamily="34" charset="0"/>
              <a:cs typeface="+mn-cs"/>
            </a:endParaRPr>
          </a:p>
          <a:p>
            <a:pPr algn="just">
              <a:buFont typeface="Arial" charset="0"/>
              <a:buChar char="•"/>
            </a:pPr>
            <a:endParaRPr lang="en-US">
              <a:solidFill>
                <a:srgbClr val="000000"/>
              </a:solidFill>
              <a:latin typeface="Futura Lt BT" pitchFamily="34" charset="0"/>
              <a:cs typeface="+mn-cs"/>
            </a:endParaRPr>
          </a:p>
        </p:txBody>
      </p:sp>
    </p:spTree>
    <p:extLst>
      <p:ext uri="{BB962C8B-B14F-4D97-AF65-F5344CB8AC3E}">
        <p14:creationId xmlns:p14="http://schemas.microsoft.com/office/powerpoint/2010/main" val="1270374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23555" name="Rectangle 3"/>
          <p:cNvSpPr>
            <a:spLocks noGrp="1" noChangeArrowheads="1"/>
          </p:cNvSpPr>
          <p:nvPr>
            <p:ph type="title"/>
          </p:nvPr>
        </p:nvSpPr>
        <p:spPr>
          <a:xfrm>
            <a:off x="468313" y="620713"/>
            <a:ext cx="7343775" cy="509587"/>
          </a:xfrm>
          <a:noFill/>
        </p:spPr>
        <p:txBody>
          <a:bodyPr/>
          <a:lstStyle/>
          <a:p>
            <a:pPr algn="l" eaLnBrk="1" hangingPunct="1"/>
            <a:r>
              <a:rPr lang="pt-PT" sz="2800" b="1" dirty="0" smtClean="0">
                <a:solidFill>
                  <a:srgbClr val="005E8A"/>
                </a:solidFill>
                <a:latin typeface="Futura Hv BT" pitchFamily="34" charset="0"/>
              </a:rPr>
              <a:t>In a short </a:t>
            </a:r>
            <a:r>
              <a:rPr lang="pt-PT" sz="2800" b="1" dirty="0" err="1" smtClean="0">
                <a:solidFill>
                  <a:srgbClr val="005E8A"/>
                </a:solidFill>
                <a:latin typeface="Futura Hv BT" pitchFamily="34" charset="0"/>
              </a:rPr>
              <a:t>term</a:t>
            </a:r>
            <a:r>
              <a:rPr lang="pt-PT" sz="2800" b="1" dirty="0" smtClean="0">
                <a:solidFill>
                  <a:srgbClr val="005E8A"/>
                </a:solidFill>
                <a:latin typeface="Futura Hv BT" pitchFamily="34" charset="0"/>
              </a:rPr>
              <a:t>, </a:t>
            </a:r>
            <a:r>
              <a:rPr lang="pt-PT" sz="2800" b="1" dirty="0" err="1" smtClean="0">
                <a:solidFill>
                  <a:srgbClr val="005E8A"/>
                </a:solidFill>
                <a:latin typeface="Futura Hv BT" pitchFamily="34" charset="0"/>
              </a:rPr>
              <a:t>what</a:t>
            </a:r>
            <a:r>
              <a:rPr lang="pt-PT" sz="2800" b="1" dirty="0" smtClean="0">
                <a:solidFill>
                  <a:srgbClr val="005E8A"/>
                </a:solidFill>
                <a:latin typeface="Futura Hv BT" pitchFamily="34" charset="0"/>
              </a:rPr>
              <a:t> </a:t>
            </a:r>
            <a:r>
              <a:rPr lang="pt-PT" sz="2800" b="1" dirty="0" err="1" smtClean="0">
                <a:solidFill>
                  <a:srgbClr val="005E8A"/>
                </a:solidFill>
                <a:latin typeface="Futura Hv BT" pitchFamily="34" charset="0"/>
              </a:rPr>
              <a:t>we</a:t>
            </a:r>
            <a:r>
              <a:rPr lang="pt-PT" sz="2800" b="1" dirty="0" smtClean="0">
                <a:solidFill>
                  <a:srgbClr val="005E8A"/>
                </a:solidFill>
                <a:latin typeface="Futura Hv BT" pitchFamily="34" charset="0"/>
              </a:rPr>
              <a:t> are </a:t>
            </a:r>
            <a:r>
              <a:rPr lang="pt-PT" sz="2800" b="1" dirty="0" err="1" smtClean="0">
                <a:solidFill>
                  <a:srgbClr val="005E8A"/>
                </a:solidFill>
                <a:latin typeface="Futura Hv BT" pitchFamily="34" charset="0"/>
              </a:rPr>
              <a:t>facing</a:t>
            </a:r>
            <a:endParaRPr lang="pt-PT" sz="2800" b="1" dirty="0" smtClean="0">
              <a:solidFill>
                <a:srgbClr val="005E8A"/>
              </a:solidFill>
              <a:latin typeface="Futura Hv BT" pitchFamily="34" charset="0"/>
            </a:endParaRPr>
          </a:p>
        </p:txBody>
      </p:sp>
      <p:pic>
        <p:nvPicPr>
          <p:cNvPr id="23556" name="Picture 4"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23557"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23558" name="Text Box 8"/>
          <p:cNvSpPr txBox="1">
            <a:spLocks noChangeArrowheads="1"/>
          </p:cNvSpPr>
          <p:nvPr/>
        </p:nvSpPr>
        <p:spPr bwMode="auto">
          <a:xfrm>
            <a:off x="539750" y="1304925"/>
            <a:ext cx="7920038" cy="4522788"/>
          </a:xfrm>
          <a:prstGeom prst="rect">
            <a:avLst/>
          </a:prstGeom>
          <a:noFill/>
          <a:ln w="9525">
            <a:noFill/>
            <a:miter lim="800000"/>
            <a:headEnd/>
            <a:tailEnd/>
          </a:ln>
        </p:spPr>
        <p:txBody>
          <a:bodyPr>
            <a:spAutoFit/>
          </a:bodyPr>
          <a:lstStyle/>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a:p>
            <a:endParaRPr lang="pt-PT">
              <a:solidFill>
                <a:srgbClr val="000000"/>
              </a:solidFill>
              <a:latin typeface="Futura Lt BT" pitchFamily="34" charset="0"/>
              <a:cs typeface="+mn-cs"/>
            </a:endParaRPr>
          </a:p>
        </p:txBody>
      </p:sp>
      <p:sp>
        <p:nvSpPr>
          <p:cNvPr id="23559" name="CaixaDeTexto 6"/>
          <p:cNvSpPr txBox="1">
            <a:spLocks noChangeArrowheads="1"/>
          </p:cNvSpPr>
          <p:nvPr/>
        </p:nvSpPr>
        <p:spPr bwMode="auto">
          <a:xfrm>
            <a:off x="900113" y="2276475"/>
            <a:ext cx="6696075" cy="3048000"/>
          </a:xfrm>
          <a:prstGeom prst="rect">
            <a:avLst/>
          </a:prstGeom>
          <a:noFill/>
          <a:ln w="9525">
            <a:noFill/>
            <a:miter lim="800000"/>
            <a:headEnd/>
            <a:tailEnd/>
          </a:ln>
        </p:spPr>
        <p:txBody>
          <a:bodyPr>
            <a:spAutoFit/>
          </a:bodyPr>
          <a:lstStyle/>
          <a:p>
            <a:pPr algn="just">
              <a:buFont typeface="Arial" charset="0"/>
              <a:buChar char="•"/>
            </a:pPr>
            <a:endParaRPr lang="pt-PT">
              <a:solidFill>
                <a:srgbClr val="000000"/>
              </a:solidFill>
              <a:latin typeface="Futura Lt BT" pitchFamily="34" charset="0"/>
              <a:cs typeface="+mn-cs"/>
            </a:endParaRPr>
          </a:p>
          <a:p>
            <a:pPr algn="just">
              <a:buFont typeface="Arial" charset="0"/>
              <a:buChar char="•"/>
            </a:pPr>
            <a:r>
              <a:rPr lang="pt-PT" sz="2400">
                <a:solidFill>
                  <a:srgbClr val="000000"/>
                </a:solidFill>
                <a:latin typeface="Futura Lt BT" pitchFamily="34" charset="0"/>
                <a:cs typeface="+mn-cs"/>
              </a:rPr>
              <a:t> An economic recession </a:t>
            </a:r>
          </a:p>
          <a:p>
            <a:pPr algn="just">
              <a:buFont typeface="Arial" charset="0"/>
              <a:buChar char="•"/>
            </a:pPr>
            <a:r>
              <a:rPr lang="pt-PT" sz="2400">
                <a:solidFill>
                  <a:srgbClr val="000000"/>
                </a:solidFill>
                <a:latin typeface="Futura Lt BT" pitchFamily="34" charset="0"/>
                <a:cs typeface="+mn-cs"/>
              </a:rPr>
              <a:t>The increasing of the unemployement</a:t>
            </a:r>
          </a:p>
          <a:p>
            <a:pPr algn="just">
              <a:buFont typeface="Arial" charset="0"/>
              <a:buChar char="•"/>
            </a:pPr>
            <a:r>
              <a:rPr lang="pt-PT" sz="2400">
                <a:solidFill>
                  <a:srgbClr val="000000"/>
                </a:solidFill>
                <a:latin typeface="Futura Lt BT" pitchFamily="34" charset="0"/>
                <a:cs typeface="+mn-cs"/>
              </a:rPr>
              <a:t>The increasing of the poverty rate and social inequalities</a:t>
            </a:r>
          </a:p>
          <a:p>
            <a:pPr algn="just">
              <a:buFont typeface="Arial" charset="0"/>
              <a:buChar char="•"/>
            </a:pPr>
            <a:r>
              <a:rPr lang="pt-PT" sz="2400">
                <a:solidFill>
                  <a:srgbClr val="000000"/>
                </a:solidFill>
                <a:latin typeface="Futura Lt BT" pitchFamily="34" charset="0"/>
                <a:cs typeface="+mn-cs"/>
              </a:rPr>
              <a:t>Some steps back in the social policies </a:t>
            </a:r>
          </a:p>
          <a:p>
            <a:pPr algn="just">
              <a:buFont typeface="Arial" charset="0"/>
              <a:buChar char="•"/>
            </a:pPr>
            <a:endParaRPr lang="pt-PT">
              <a:solidFill>
                <a:srgbClr val="000000"/>
              </a:solidFill>
              <a:latin typeface="Futura Lt BT" pitchFamily="34" charset="0"/>
              <a:cs typeface="+mn-cs"/>
            </a:endParaRPr>
          </a:p>
          <a:p>
            <a:pPr algn="just"/>
            <a:endParaRPr lang="pt-PT">
              <a:solidFill>
                <a:srgbClr val="000000"/>
              </a:solidFill>
              <a:latin typeface="Futura Lt BT" pitchFamily="34" charset="0"/>
              <a:cs typeface="+mn-cs"/>
            </a:endParaRPr>
          </a:p>
          <a:p>
            <a:pPr algn="just"/>
            <a:endParaRPr lang="pt-PT">
              <a:solidFill>
                <a:srgbClr val="000000"/>
              </a:solidFill>
              <a:latin typeface="Futura Lt BT" pitchFamily="34" charset="0"/>
              <a:cs typeface="+mn-cs"/>
            </a:endParaRPr>
          </a:p>
        </p:txBody>
      </p:sp>
    </p:spTree>
    <p:extLst>
      <p:ext uri="{BB962C8B-B14F-4D97-AF65-F5344CB8AC3E}">
        <p14:creationId xmlns:p14="http://schemas.microsoft.com/office/powerpoint/2010/main" val="1221949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39900" y="1600200"/>
            <a:ext cx="5664200" cy="4525963"/>
          </a:xfrm>
          <a:noFill/>
        </p:spPr>
      </p:pic>
    </p:spTree>
    <p:extLst>
      <p:ext uri="{BB962C8B-B14F-4D97-AF65-F5344CB8AC3E}">
        <p14:creationId xmlns:p14="http://schemas.microsoft.com/office/powerpoint/2010/main" val="3142040410"/>
      </p:ext>
    </p:extLst>
  </p:cSld>
  <p:clrMapOvr>
    <a:masterClrMapping/>
  </p:clrMapOvr>
  <p:transition advTm="32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pic>
        <p:nvPicPr>
          <p:cNvPr id="24579" name="Picture 4" descr="Logo EAPN portugal COR"/>
          <p:cNvPicPr>
            <a:picLocks noChangeAspect="1" noChangeArrowheads="1"/>
          </p:cNvPicPr>
          <p:nvPr/>
        </p:nvPicPr>
        <p:blipFill>
          <a:blip r:embed="rId3" cstate="print"/>
          <a:srcRect/>
          <a:stretch>
            <a:fillRect/>
          </a:stretch>
        </p:blipFill>
        <p:spPr bwMode="auto">
          <a:xfrm>
            <a:off x="1403350" y="2349500"/>
            <a:ext cx="2052638" cy="2276475"/>
          </a:xfrm>
          <a:prstGeom prst="rect">
            <a:avLst/>
          </a:prstGeom>
          <a:noFill/>
          <a:ln w="9525">
            <a:noFill/>
            <a:miter lim="800000"/>
            <a:headEnd/>
            <a:tailEnd/>
          </a:ln>
        </p:spPr>
      </p:pic>
      <p:sp>
        <p:nvSpPr>
          <p:cNvPr id="24580" name="Text Box 5"/>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
        <p:nvSpPr>
          <p:cNvPr id="24581" name="Text Box 6"/>
          <p:cNvSpPr txBox="1">
            <a:spLocks noChangeArrowheads="1"/>
          </p:cNvSpPr>
          <p:nvPr/>
        </p:nvSpPr>
        <p:spPr bwMode="auto">
          <a:xfrm>
            <a:off x="4500563" y="1773238"/>
            <a:ext cx="3887787" cy="366712"/>
          </a:xfrm>
          <a:prstGeom prst="rect">
            <a:avLst/>
          </a:prstGeom>
          <a:noFill/>
          <a:ln w="9525">
            <a:noFill/>
            <a:miter lim="800000"/>
            <a:headEnd/>
            <a:tailEnd/>
          </a:ln>
        </p:spPr>
        <p:txBody>
          <a:bodyPr>
            <a:spAutoFit/>
          </a:bodyPr>
          <a:lstStyle/>
          <a:p>
            <a:pPr>
              <a:spcBef>
                <a:spcPct val="50000"/>
              </a:spcBef>
            </a:pPr>
            <a:endParaRPr lang="pt-PT">
              <a:solidFill>
                <a:srgbClr val="000000"/>
              </a:solidFill>
              <a:cs typeface="+mn-cs"/>
            </a:endParaRPr>
          </a:p>
        </p:txBody>
      </p:sp>
      <p:sp>
        <p:nvSpPr>
          <p:cNvPr id="24582" name="Text Box 16"/>
          <p:cNvSpPr txBox="1">
            <a:spLocks noChangeArrowheads="1"/>
          </p:cNvSpPr>
          <p:nvPr/>
        </p:nvSpPr>
        <p:spPr bwMode="auto">
          <a:xfrm>
            <a:off x="3348038" y="3070225"/>
            <a:ext cx="4752975" cy="923925"/>
          </a:xfrm>
          <a:prstGeom prst="rect">
            <a:avLst/>
          </a:prstGeom>
          <a:noFill/>
          <a:ln w="9525">
            <a:noFill/>
            <a:miter lim="800000"/>
            <a:headEnd/>
            <a:tailEnd/>
          </a:ln>
        </p:spPr>
        <p:txBody>
          <a:bodyPr>
            <a:spAutoFit/>
          </a:bodyPr>
          <a:lstStyle/>
          <a:p>
            <a:r>
              <a:rPr lang="pt-PT">
                <a:solidFill>
                  <a:srgbClr val="68004F"/>
                </a:solidFill>
                <a:latin typeface="Futura Lt BT" pitchFamily="34" charset="0"/>
                <a:cs typeface="+mn-cs"/>
              </a:rPr>
              <a:t>Rua de Costa Cabral, 2368 | 4200-218 Porto </a:t>
            </a:r>
          </a:p>
          <a:p>
            <a:r>
              <a:rPr lang="pt-PT">
                <a:solidFill>
                  <a:srgbClr val="68004F"/>
                </a:solidFill>
                <a:latin typeface="Futura Lt BT" pitchFamily="34" charset="0"/>
                <a:cs typeface="+mn-cs"/>
              </a:rPr>
              <a:t>Telf: 225420800  Fax. 225403250 </a:t>
            </a:r>
          </a:p>
          <a:p>
            <a:r>
              <a:rPr lang="pt-PT">
                <a:solidFill>
                  <a:srgbClr val="68004F"/>
                </a:solidFill>
                <a:latin typeface="Futura Lt BT" pitchFamily="34" charset="0"/>
                <a:cs typeface="+mn-cs"/>
              </a:rPr>
              <a:t>e.mail: lisboa@eapn.pt</a:t>
            </a:r>
          </a:p>
        </p:txBody>
      </p:sp>
      <p:sp>
        <p:nvSpPr>
          <p:cNvPr id="24583" name="Text Box 18"/>
          <p:cNvSpPr txBox="1">
            <a:spLocks noChangeArrowheads="1"/>
          </p:cNvSpPr>
          <p:nvPr/>
        </p:nvSpPr>
        <p:spPr bwMode="auto">
          <a:xfrm>
            <a:off x="755650" y="6021388"/>
            <a:ext cx="6264275" cy="517525"/>
          </a:xfrm>
          <a:prstGeom prst="rect">
            <a:avLst/>
          </a:prstGeom>
          <a:noFill/>
          <a:ln w="9525">
            <a:noFill/>
            <a:miter lim="800000"/>
            <a:headEnd/>
            <a:tailEnd/>
          </a:ln>
        </p:spPr>
        <p:txBody>
          <a:bodyPr>
            <a:spAutoFit/>
          </a:bodyPr>
          <a:lstStyle/>
          <a:p>
            <a:pPr algn="just">
              <a:spcBef>
                <a:spcPct val="50000"/>
              </a:spcBef>
            </a:pPr>
            <a:r>
              <a:rPr lang="pt-PT" sz="1400">
                <a:solidFill>
                  <a:srgbClr val="808080"/>
                </a:solidFill>
                <a:latin typeface="Futura Lt BT" pitchFamily="34" charset="0"/>
                <a:cs typeface="+mn-cs"/>
              </a:rPr>
              <a:t>Aveiro Beja Braga Bragança Castelo Branco Coimbra Évora Faro Guarda Leiria Lisboa Portalegre Porto Santarém Setúbal Viana do Castelo Vila Real Viseu</a:t>
            </a:r>
          </a:p>
        </p:txBody>
      </p:sp>
      <p:sp>
        <p:nvSpPr>
          <p:cNvPr id="24584" name="Rectangle 3"/>
          <p:cNvSpPr>
            <a:spLocks noGrp="1" noChangeArrowheads="1"/>
          </p:cNvSpPr>
          <p:nvPr>
            <p:ph type="title"/>
          </p:nvPr>
        </p:nvSpPr>
        <p:spPr>
          <a:xfrm>
            <a:off x="2124075" y="1844675"/>
            <a:ext cx="5184775" cy="509588"/>
          </a:xfrm>
          <a:noFill/>
        </p:spPr>
        <p:txBody>
          <a:bodyPr/>
          <a:lstStyle/>
          <a:p>
            <a:pPr algn="l" eaLnBrk="1" hangingPunct="1"/>
            <a:r>
              <a:rPr lang="pt-PT" sz="2800" b="1" smtClean="0">
                <a:solidFill>
                  <a:srgbClr val="005E8A"/>
                </a:solidFill>
                <a:latin typeface="Futura Hv BT" pitchFamily="34" charset="0"/>
              </a:rPr>
              <a:t>Thank you for your attention</a:t>
            </a:r>
          </a:p>
        </p:txBody>
      </p:sp>
    </p:spTree>
    <p:extLst>
      <p:ext uri="{BB962C8B-B14F-4D97-AF65-F5344CB8AC3E}">
        <p14:creationId xmlns:p14="http://schemas.microsoft.com/office/powerpoint/2010/main" val="4208525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consequences</a:t>
            </a:r>
            <a:r>
              <a:rPr lang="fr-BE" b="1" dirty="0" smtClean="0">
                <a:latin typeface="Calibri" pitchFamily="34" charset="0"/>
                <a:cs typeface="Calibri" pitchFamily="34" charset="0"/>
              </a:rPr>
              <a:t> of the EU and national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policy</a:t>
            </a:r>
            <a:endParaRPr lang="fr-BE" b="1" dirty="0" smtClean="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cs typeface="Calibri" pitchFamily="34" charset="0"/>
              </a:rPr>
              <a:t>UK</a:t>
            </a:r>
          </a:p>
          <a:p>
            <a:pPr marL="0" indent="0" algn="ctr">
              <a:buNone/>
            </a:pPr>
            <a:r>
              <a:rPr lang="fr-BE" sz="3600" b="1" dirty="0" smtClean="0">
                <a:solidFill>
                  <a:srgbClr val="3DB612"/>
                </a:solidFill>
                <a:latin typeface="Calibri" pitchFamily="34" charset="0"/>
                <a:cs typeface="Calibri" pitchFamily="34" charset="0"/>
              </a:rPr>
              <a:t>Peter Kelly</a:t>
            </a:r>
          </a:p>
          <a:p>
            <a:pPr marL="0" indent="0" algn="ctr">
              <a:buNone/>
            </a:pPr>
            <a:r>
              <a:rPr lang="fr-BE" dirty="0" smtClean="0">
                <a:latin typeface="Calibri" pitchFamily="34" charset="0"/>
                <a:cs typeface="Calibri" pitchFamily="34" charset="0"/>
              </a:rPr>
              <a:t>The </a:t>
            </a:r>
            <a:r>
              <a:rPr lang="fr-BE" dirty="0" err="1" smtClean="0">
                <a:latin typeface="Calibri" pitchFamily="34" charset="0"/>
                <a:cs typeface="Calibri" pitchFamily="34" charset="0"/>
              </a:rPr>
              <a:t>Poverty</a:t>
            </a:r>
            <a:r>
              <a:rPr lang="fr-BE" dirty="0" smtClean="0">
                <a:latin typeface="Calibri" pitchFamily="34" charset="0"/>
                <a:cs typeface="Calibri" pitchFamily="34" charset="0"/>
              </a:rPr>
              <a:t> Alliance</a:t>
            </a:r>
          </a:p>
        </p:txBody>
      </p:sp>
    </p:spTree>
    <p:extLst>
      <p:ext uri="{BB962C8B-B14F-4D97-AF65-F5344CB8AC3E}">
        <p14:creationId xmlns:p14="http://schemas.microsoft.com/office/powerpoint/2010/main" val="810283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47800" y="1828800"/>
            <a:ext cx="7543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buSzPct val="100000"/>
            </a:pPr>
            <a:r>
              <a:rPr lang="en-GB" sz="4400" b="1" smtClean="0">
                <a:latin typeface="Century Gothic" pitchFamily="1" charset="0"/>
                <a:cs typeface="+mn-cs"/>
              </a:rPr>
              <a:t>The Impact of Economic and Social Policy in the UK  </a:t>
            </a:r>
          </a:p>
        </p:txBody>
      </p:sp>
      <p:sp>
        <p:nvSpPr>
          <p:cNvPr id="4098" name="Text Box 2"/>
          <p:cNvSpPr txBox="1">
            <a:spLocks noChangeArrowheads="1"/>
          </p:cNvSpPr>
          <p:nvPr/>
        </p:nvSpPr>
        <p:spPr bwMode="auto">
          <a:xfrm>
            <a:off x="2339975" y="4267200"/>
            <a:ext cx="66516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algn="r" defTabSz="449263">
              <a:spcBef>
                <a:spcPts val="700"/>
              </a:spcBef>
              <a:buSzPct val="100000"/>
            </a:pPr>
            <a:r>
              <a:rPr lang="en-GB" sz="2800" b="1" smtClean="0">
                <a:solidFill>
                  <a:srgbClr val="000000"/>
                </a:solidFill>
                <a:latin typeface="Century Gothic" pitchFamily="1" charset="0"/>
                <a:cs typeface="+mn-cs"/>
              </a:rPr>
              <a:t>ACW/MOC/Focus Ireland/EZA Seminar  </a:t>
            </a:r>
          </a:p>
          <a:p>
            <a:pPr algn="r" defTabSz="449263">
              <a:spcBef>
                <a:spcPts val="700"/>
              </a:spcBef>
              <a:buSzPct val="100000"/>
            </a:pPr>
            <a:r>
              <a:rPr lang="en-GB" sz="2800" b="1" smtClean="0">
                <a:solidFill>
                  <a:srgbClr val="000000"/>
                </a:solidFill>
                <a:latin typeface="Century Gothic" pitchFamily="1" charset="0"/>
                <a:cs typeface="+mn-cs"/>
              </a:rPr>
              <a:t>Dublin,10 May 2012</a:t>
            </a:r>
          </a:p>
        </p:txBody>
      </p:sp>
    </p:spTree>
    <p:extLst>
      <p:ext uri="{BB962C8B-B14F-4D97-AF65-F5344CB8AC3E}">
        <p14:creationId xmlns:p14="http://schemas.microsoft.com/office/powerpoint/2010/main" val="200347406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95288" y="457200"/>
            <a:ext cx="8497887"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200" b="1" smtClean="0">
                <a:solidFill>
                  <a:srgbClr val="000000"/>
                </a:solidFill>
                <a:cs typeface="+mn-cs"/>
              </a:rPr>
              <a:t>Economic &amp; Social Policy Impact in UK</a:t>
            </a:r>
          </a:p>
        </p:txBody>
      </p:sp>
      <p:sp>
        <p:nvSpPr>
          <p:cNvPr id="5122" name="Text Box 2"/>
          <p:cNvSpPr txBox="1">
            <a:spLocks noChangeArrowheads="1"/>
          </p:cNvSpPr>
          <p:nvPr/>
        </p:nvSpPr>
        <p:spPr bwMode="auto">
          <a:xfrm>
            <a:off x="304800" y="2060575"/>
            <a:ext cx="82296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1200"/>
              </a:spcBef>
              <a:spcAft>
                <a:spcPts val="400"/>
              </a:spcAft>
              <a:buClr>
                <a:srgbClr val="CC3300"/>
              </a:buClr>
              <a:buSzPct val="100000"/>
              <a:buFont typeface="Wingdings" pitchFamily="1" charset="2"/>
              <a:buChar char=""/>
            </a:pPr>
            <a:r>
              <a:rPr lang="en-GB" sz="3200" smtClean="0">
                <a:solidFill>
                  <a:srgbClr val="000000"/>
                </a:solidFill>
                <a:cs typeface="+mn-cs"/>
              </a:rPr>
              <a:t>Poverty and Employment in the UK: recent developments</a:t>
            </a:r>
          </a:p>
          <a:p>
            <a:pPr defTabSz="449263">
              <a:spcBef>
                <a:spcPts val="1200"/>
              </a:spcBef>
              <a:spcAft>
                <a:spcPts val="400"/>
              </a:spcAft>
              <a:buClr>
                <a:srgbClr val="CC3300"/>
              </a:buClr>
              <a:buSzPct val="100000"/>
              <a:buFont typeface="Wingdings" pitchFamily="1" charset="2"/>
              <a:buChar char=""/>
            </a:pPr>
            <a:r>
              <a:rPr lang="en-GB" sz="3200" smtClean="0">
                <a:solidFill>
                  <a:srgbClr val="000000"/>
                </a:solidFill>
                <a:cs typeface="+mn-cs"/>
              </a:rPr>
              <a:t>Current Economic and Social Policy priorities in the UK </a:t>
            </a:r>
          </a:p>
          <a:p>
            <a:pPr defTabSz="449263">
              <a:spcBef>
                <a:spcPts val="1200"/>
              </a:spcBef>
              <a:spcAft>
                <a:spcPts val="400"/>
              </a:spcAft>
              <a:buClr>
                <a:srgbClr val="CC3300"/>
              </a:buClr>
              <a:buSzPct val="100000"/>
              <a:buFont typeface="Wingdings" pitchFamily="1" charset="2"/>
              <a:buChar char=""/>
            </a:pPr>
            <a:r>
              <a:rPr lang="en-GB" sz="3200" smtClean="0">
                <a:solidFill>
                  <a:srgbClr val="000000"/>
                </a:solidFill>
                <a:cs typeface="+mn-cs"/>
              </a:rPr>
              <a:t>Challenging the orthodoxy: campaigning against austerity  </a:t>
            </a:r>
          </a:p>
          <a:p>
            <a:pPr defTabSz="449263">
              <a:spcBef>
                <a:spcPts val="1200"/>
              </a:spcBef>
              <a:spcAft>
                <a:spcPts val="400"/>
              </a:spcAft>
              <a:buSzPct val="100000"/>
            </a:pPr>
            <a:endParaRPr lang="en-GB" sz="3200" smtClean="0">
              <a:solidFill>
                <a:srgbClr val="000000"/>
              </a:solidFill>
              <a:cs typeface="+mn-cs"/>
            </a:endParaRPr>
          </a:p>
        </p:txBody>
      </p:sp>
    </p:spTree>
    <p:extLst>
      <p:ext uri="{BB962C8B-B14F-4D97-AF65-F5344CB8AC3E}">
        <p14:creationId xmlns:p14="http://schemas.microsoft.com/office/powerpoint/2010/main" val="9956622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95288" y="457200"/>
            <a:ext cx="8497887"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200" b="1" smtClean="0">
                <a:solidFill>
                  <a:srgbClr val="000000"/>
                </a:solidFill>
                <a:cs typeface="+mn-cs"/>
              </a:rPr>
              <a:t>Poverty Alliance: Who we are</a:t>
            </a:r>
          </a:p>
        </p:txBody>
      </p:sp>
      <p:sp>
        <p:nvSpPr>
          <p:cNvPr id="6146" name="Text Box 2"/>
          <p:cNvSpPr txBox="1">
            <a:spLocks noChangeArrowheads="1"/>
          </p:cNvSpPr>
          <p:nvPr/>
        </p:nvSpPr>
        <p:spPr bwMode="auto">
          <a:xfrm>
            <a:off x="304800" y="1371600"/>
            <a:ext cx="8229600" cy="5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Poverty Alliance is the anti-poverty network in Scotland</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More than 180 members, core funded by Scottish Government, 9 members of staff </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Key concerns are around low incomes, services to address poverty, participation of people in poverty in policy development and attitudes to poverty</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Currently support the Scottish Living Wage Campaign, Scottish Campaign on Welfare Reform, Stick Your Labels stigma campaign</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Also active in UK networks and campaigns, as well as with EAPN.  </a:t>
            </a:r>
          </a:p>
          <a:p>
            <a:pPr defTabSz="449263">
              <a:spcBef>
                <a:spcPts val="900"/>
              </a:spcBef>
              <a:spcAft>
                <a:spcPts val="300"/>
              </a:spcAft>
              <a:buSzPct val="100000"/>
            </a:pPr>
            <a:endParaRPr lang="en-GB" smtClean="0">
              <a:solidFill>
                <a:srgbClr val="000000"/>
              </a:solidFill>
              <a:cs typeface="+mn-cs"/>
            </a:endParaRPr>
          </a:p>
        </p:txBody>
      </p:sp>
    </p:spTree>
    <p:extLst>
      <p:ext uri="{BB962C8B-B14F-4D97-AF65-F5344CB8AC3E}">
        <p14:creationId xmlns:p14="http://schemas.microsoft.com/office/powerpoint/2010/main" val="3027149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Recent Trends in Unemployment</a:t>
            </a:r>
          </a:p>
        </p:txBody>
      </p:sp>
      <p:sp>
        <p:nvSpPr>
          <p:cNvPr id="7170" name="Text Box 2"/>
          <p:cNvSpPr txBox="1">
            <a:spLocks noChangeArrowheads="1"/>
          </p:cNvSpPr>
          <p:nvPr/>
        </p:nvSpPr>
        <p:spPr bwMode="auto">
          <a:xfrm>
            <a:off x="360363" y="1171575"/>
            <a:ext cx="5400675" cy="584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UK back in recession,  unemployment has risen to 8.3%</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Unemployment amongst women is at a 23 year high, and the rate continues to increase faster than for men</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Youth unemployment continues to rise. More than half of young black men unemployed </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Around one third of unemployed have been for at least one year, and is increasing</a:t>
            </a:r>
          </a:p>
        </p:txBody>
      </p:sp>
    </p:spTree>
    <p:extLst>
      <p:ext uri="{BB962C8B-B14F-4D97-AF65-F5344CB8AC3E}">
        <p14:creationId xmlns:p14="http://schemas.microsoft.com/office/powerpoint/2010/main" val="1671319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Recent Trends in Employment</a:t>
            </a:r>
          </a:p>
        </p:txBody>
      </p:sp>
      <p:sp>
        <p:nvSpPr>
          <p:cNvPr id="8194" name="Text Box 2"/>
          <p:cNvSpPr txBox="1">
            <a:spLocks noChangeArrowheads="1"/>
          </p:cNvSpPr>
          <p:nvPr/>
        </p:nvSpPr>
        <p:spPr bwMode="auto">
          <a:xfrm>
            <a:off x="360363" y="1171575"/>
            <a:ext cx="5019675" cy="584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Employment rate now stands at 70.4% in Jan 2012, a slight increase but down on the year   </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Full time employment continues to fall (27K) with growth in p-t work (80K)</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High levels of 'forced' part-time workers, 1.4 million in Jan 2012, more than double the pre-recession figure</a:t>
            </a:r>
          </a:p>
          <a:p>
            <a:pPr defTabSz="449263">
              <a:spcBef>
                <a:spcPts val="900"/>
              </a:spcBef>
              <a:spcAft>
                <a:spcPts val="300"/>
              </a:spcAft>
              <a:buClr>
                <a:srgbClr val="CC3300"/>
              </a:buClr>
              <a:buSzPct val="100000"/>
              <a:buFont typeface="Wingdings" pitchFamily="1" charset="2"/>
              <a:buChar char=""/>
            </a:pPr>
            <a:r>
              <a:rPr lang="en-GB" smtClean="0">
                <a:solidFill>
                  <a:srgbClr val="000000"/>
                </a:solidFill>
                <a:cs typeface="+mn-cs"/>
              </a:rPr>
              <a:t>Ratio of vacancies to jobseekers has fallen to 5.6, although there is significant regional variation</a:t>
            </a:r>
          </a:p>
        </p:txBody>
      </p:sp>
    </p:spTree>
    <p:extLst>
      <p:ext uri="{BB962C8B-B14F-4D97-AF65-F5344CB8AC3E}">
        <p14:creationId xmlns:p14="http://schemas.microsoft.com/office/powerpoint/2010/main" val="2510163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60363" y="1171575"/>
            <a:ext cx="6040437" cy="584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In 2010 26 % of women and 14% of male employees in the UK were paid less than £7.50 an hour. Down by 11% and 3% respectively since 2000. Most of the fall came up to 2006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Around 5.1 million people were low paid in 2010, with around 46% in wholesale and retail. 45% of part-time workers were low paid</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Still significant ‘churn’ in the labour market. ½ of all men and 1/3 of all women making a new claim for JSA were claiming less than 6 months before</a:t>
            </a:r>
          </a:p>
        </p:txBody>
      </p:sp>
      <p:sp>
        <p:nvSpPr>
          <p:cNvPr id="9218" name="Text Box 2"/>
          <p:cNvSpPr txBox="1">
            <a:spLocks noChangeArrowheads="1"/>
          </p:cNvSpPr>
          <p:nvPr/>
        </p:nvSpPr>
        <p:spPr bwMode="auto">
          <a:xfrm>
            <a:off x="539750" y="365125"/>
            <a:ext cx="822007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Employment and In-work Poverty</a:t>
            </a:r>
          </a:p>
        </p:txBody>
      </p:sp>
    </p:spTree>
    <p:extLst>
      <p:ext uri="{BB962C8B-B14F-4D97-AF65-F5344CB8AC3E}">
        <p14:creationId xmlns:p14="http://schemas.microsoft.com/office/powerpoint/2010/main" val="2219836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Predictions for Poverty in the UK</a:t>
            </a:r>
          </a:p>
        </p:txBody>
      </p:sp>
      <p:sp>
        <p:nvSpPr>
          <p:cNvPr id="10242" name="Text Box 2"/>
          <p:cNvSpPr txBox="1">
            <a:spLocks noChangeArrowheads="1"/>
          </p:cNvSpPr>
          <p:nvPr/>
        </p:nvSpPr>
        <p:spPr bwMode="auto">
          <a:xfrm>
            <a:off x="360363" y="1171575"/>
            <a:ext cx="5019675" cy="584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Median incomes are expected to fall by 7% between 2009-1013</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Relative child poverty is predicted to increase by 400,000 between 2010-15, to more than 22%</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Relative poverty amongst adults without children is expected to increase from 15% to 17.5% in 2020, 4.9M. This will be the largest single group in poverty</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Around 8.5 million people expected to be in fuel poverty by 2016</a:t>
            </a:r>
          </a:p>
        </p:txBody>
      </p:sp>
    </p:spTree>
    <p:extLst>
      <p:ext uri="{BB962C8B-B14F-4D97-AF65-F5344CB8AC3E}">
        <p14:creationId xmlns:p14="http://schemas.microsoft.com/office/powerpoint/2010/main" val="1592764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UK Priorities for Economic Policy</a:t>
            </a:r>
          </a:p>
        </p:txBody>
      </p:sp>
      <p:sp>
        <p:nvSpPr>
          <p:cNvPr id="11266" name="Text Box 2"/>
          <p:cNvSpPr txBox="1">
            <a:spLocks noChangeArrowheads="1"/>
          </p:cNvSpPr>
          <p:nvPr/>
        </p:nvSpPr>
        <p:spPr bwMode="auto">
          <a:xfrm>
            <a:off x="381000" y="1295400"/>
            <a:ext cx="5559425"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UK economic policy remains focused </a:t>
            </a:r>
            <a:r>
              <a:rPr lang="en-US" sz="2200" smtClean="0">
                <a:solidFill>
                  <a:srgbClr val="000000"/>
                </a:solidFill>
                <a:cs typeface="+mn-cs"/>
              </a:rPr>
              <a:t>‘</a:t>
            </a:r>
            <a:r>
              <a:rPr lang="en-GB" sz="2200" smtClean="0">
                <a:solidFill>
                  <a:srgbClr val="000000"/>
                </a:solidFill>
                <a:cs typeface="+mn-cs"/>
              </a:rPr>
              <a:t>strong, sustainable growth</a:t>
            </a:r>
            <a:r>
              <a:rPr lang="en-US" sz="2200" smtClean="0">
                <a:solidFill>
                  <a:srgbClr val="000000"/>
                </a:solidFill>
                <a:cs typeface="+mn-cs"/>
              </a:rPr>
              <a:t>’</a:t>
            </a:r>
            <a:r>
              <a:rPr lang="en-GB" sz="2200" smtClean="0">
                <a:solidFill>
                  <a:srgbClr val="000000"/>
                </a:solidFill>
                <a:cs typeface="+mn-cs"/>
              </a:rPr>
              <a:t>. Continued emphasis on export led growth and </a:t>
            </a:r>
            <a:r>
              <a:rPr lang="en-US" sz="2200" smtClean="0">
                <a:solidFill>
                  <a:srgbClr val="000000"/>
                </a:solidFill>
                <a:cs typeface="+mn-cs"/>
              </a:rPr>
              <a:t>‘</a:t>
            </a:r>
            <a:r>
              <a:rPr lang="en-GB" sz="2200" smtClean="0">
                <a:solidFill>
                  <a:srgbClr val="000000"/>
                </a:solidFill>
                <a:cs typeface="+mn-cs"/>
              </a:rPr>
              <a:t>rebalancing the economy</a:t>
            </a:r>
            <a:r>
              <a:rPr lang="en-US" sz="2200" smtClean="0">
                <a:solidFill>
                  <a:srgbClr val="000000"/>
                </a:solidFill>
                <a:cs typeface="+mn-cs"/>
              </a:rPr>
              <a:t>’</a:t>
            </a:r>
            <a:r>
              <a:rPr lang="en-GB" sz="2200" smtClean="0">
                <a:solidFill>
                  <a:srgbClr val="000000"/>
                </a:solidFill>
                <a:cs typeface="+mn-cs"/>
              </a:rPr>
              <a:t> in favour of private sector growth</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Continued emphasis on fiscal consolidation, with significant cuts to public spending over the next three years.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Administrations placing emphasis on infrastructure investment to help create jobs, but delivered through private sector investment </a:t>
            </a:r>
          </a:p>
        </p:txBody>
      </p:sp>
    </p:spTree>
    <p:extLst>
      <p:ext uri="{BB962C8B-B14F-4D97-AF65-F5344CB8AC3E}">
        <p14:creationId xmlns:p14="http://schemas.microsoft.com/office/powerpoint/2010/main" val="10483810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fr-BE" dirty="0" smtClean="0"/>
          </a:p>
          <a:p>
            <a:pPr marL="0" indent="0" algn="ctr">
              <a:buNone/>
            </a:pPr>
            <a:endParaRPr lang="fr-BE" dirty="0"/>
          </a:p>
          <a:p>
            <a:pPr marL="0" indent="0" algn="ctr">
              <a:buNone/>
            </a:pPr>
            <a:r>
              <a:rPr lang="fr-BE" dirty="0" smtClean="0">
                <a:latin typeface="Calibri" pitchFamily="34" charset="0"/>
                <a:cs typeface="Calibri" pitchFamily="34" charset="0"/>
              </a:rPr>
              <a:t>All documents </a:t>
            </a:r>
            <a:r>
              <a:rPr lang="fr-BE" dirty="0" err="1" smtClean="0">
                <a:latin typeface="Calibri" pitchFamily="34" charset="0"/>
                <a:cs typeface="Calibri" pitchFamily="34" charset="0"/>
              </a:rPr>
              <a:t>you</a:t>
            </a:r>
            <a:r>
              <a:rPr lang="fr-BE" dirty="0" smtClean="0">
                <a:latin typeface="Calibri" pitchFamily="34" charset="0"/>
                <a:cs typeface="Calibri" pitchFamily="34" charset="0"/>
              </a:rPr>
              <a:t> </a:t>
            </a:r>
            <a:r>
              <a:rPr lang="fr-BE" dirty="0" err="1" smtClean="0">
                <a:latin typeface="Calibri" pitchFamily="34" charset="0"/>
                <a:cs typeface="Calibri" pitchFamily="34" charset="0"/>
              </a:rPr>
              <a:t>will</a:t>
            </a:r>
            <a:r>
              <a:rPr lang="fr-BE" dirty="0" smtClean="0">
                <a:latin typeface="Calibri" pitchFamily="34" charset="0"/>
                <a:cs typeface="Calibri" pitchFamily="34" charset="0"/>
              </a:rPr>
              <a:t> </a:t>
            </a:r>
            <a:r>
              <a:rPr lang="fr-BE" dirty="0" err="1" smtClean="0">
                <a:latin typeface="Calibri" pitchFamily="34" charset="0"/>
                <a:cs typeface="Calibri" pitchFamily="34" charset="0"/>
              </a:rPr>
              <a:t>find</a:t>
            </a:r>
            <a:r>
              <a:rPr lang="fr-BE" dirty="0" smtClean="0">
                <a:latin typeface="Calibri" pitchFamily="34" charset="0"/>
                <a:cs typeface="Calibri" pitchFamily="34" charset="0"/>
              </a:rPr>
              <a:t> on</a:t>
            </a:r>
          </a:p>
          <a:p>
            <a:pPr marL="0" indent="0" algn="ctr">
              <a:buNone/>
            </a:pPr>
            <a:endParaRPr lang="fr-BE" b="1" dirty="0">
              <a:solidFill>
                <a:srgbClr val="00B050"/>
              </a:solidFill>
            </a:endParaRPr>
          </a:p>
          <a:p>
            <a:pPr marL="0" indent="0" algn="ctr">
              <a:buNone/>
            </a:pPr>
            <a:r>
              <a:rPr lang="fr-BE" sz="3600" b="1" dirty="0">
                <a:solidFill>
                  <a:srgbClr val="3DB612"/>
                </a:solidFill>
                <a:latin typeface="Calibri" pitchFamily="34" charset="0"/>
              </a:rPr>
              <a:t>alliancestofightpoverty.wordpress.com</a:t>
            </a:r>
          </a:p>
        </p:txBody>
      </p:sp>
    </p:spTree>
    <p:extLst>
      <p:ext uri="{BB962C8B-B14F-4D97-AF65-F5344CB8AC3E}">
        <p14:creationId xmlns:p14="http://schemas.microsoft.com/office/powerpoint/2010/main" val="2950999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Changes in Taxation Policy</a:t>
            </a:r>
          </a:p>
        </p:txBody>
      </p:sp>
      <p:sp>
        <p:nvSpPr>
          <p:cNvPr id="12290" name="Text Box 2"/>
          <p:cNvSpPr txBox="1">
            <a:spLocks noChangeArrowheads="1"/>
          </p:cNvSpPr>
          <p:nvPr/>
        </p:nvSpPr>
        <p:spPr bwMode="auto">
          <a:xfrm>
            <a:off x="381000" y="1300163"/>
            <a:ext cx="5919788" cy="427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600" smtClean="0">
                <a:solidFill>
                  <a:srgbClr val="000000"/>
                </a:solidFill>
                <a:cs typeface="+mn-cs"/>
              </a:rPr>
              <a:t>Changes to taxation policy designed to both reward effort and remove lowest paid from  </a:t>
            </a:r>
          </a:p>
          <a:p>
            <a:pPr defTabSz="449263">
              <a:spcBef>
                <a:spcPts val="900"/>
              </a:spcBef>
              <a:spcAft>
                <a:spcPts val="300"/>
              </a:spcAft>
              <a:buClr>
                <a:srgbClr val="CC3300"/>
              </a:buClr>
              <a:buSzPct val="100000"/>
              <a:buFont typeface="Wingdings" pitchFamily="1" charset="2"/>
              <a:buChar char=""/>
            </a:pPr>
            <a:r>
              <a:rPr lang="en-GB" sz="2600" smtClean="0">
                <a:solidFill>
                  <a:srgbClr val="000000"/>
                </a:solidFill>
                <a:cs typeface="+mn-cs"/>
              </a:rPr>
              <a:t>Controversial decision to cut the top rate of income tax to 45% from 50%</a:t>
            </a:r>
          </a:p>
          <a:p>
            <a:pPr defTabSz="449263">
              <a:spcBef>
                <a:spcPts val="900"/>
              </a:spcBef>
              <a:spcAft>
                <a:spcPts val="300"/>
              </a:spcAft>
              <a:buClr>
                <a:srgbClr val="CC3300"/>
              </a:buClr>
              <a:buSzPct val="100000"/>
              <a:buFont typeface="Wingdings" pitchFamily="1" charset="2"/>
              <a:buChar char=""/>
            </a:pPr>
            <a:r>
              <a:rPr lang="en-GB" sz="2600" smtClean="0">
                <a:solidFill>
                  <a:srgbClr val="000000"/>
                </a:solidFill>
                <a:cs typeface="+mn-cs"/>
              </a:rPr>
              <a:t>Moves to increase collection rates and crack-down on avoidance</a:t>
            </a:r>
          </a:p>
          <a:p>
            <a:pPr defTabSz="449263">
              <a:spcBef>
                <a:spcPts val="900"/>
              </a:spcBef>
              <a:spcAft>
                <a:spcPts val="300"/>
              </a:spcAft>
              <a:buClr>
                <a:srgbClr val="CC3300"/>
              </a:buClr>
              <a:buSzPct val="100000"/>
              <a:buFont typeface="Wingdings" pitchFamily="1" charset="2"/>
              <a:buChar char=""/>
            </a:pPr>
            <a:r>
              <a:rPr lang="en-GB" sz="2600" smtClean="0">
                <a:solidFill>
                  <a:srgbClr val="000000"/>
                </a:solidFill>
                <a:cs typeface="+mn-cs"/>
              </a:rPr>
              <a:t>Level of income that low earners pay tax has been increased, taking more out of the tax system</a:t>
            </a:r>
            <a:r>
              <a:rPr lang="en-GB" sz="2800" smtClean="0">
                <a:solidFill>
                  <a:srgbClr val="000000"/>
                </a:solidFill>
                <a:cs typeface="+mn-cs"/>
              </a:rPr>
              <a:t> </a:t>
            </a:r>
          </a:p>
        </p:txBody>
      </p:sp>
    </p:spTree>
    <p:extLst>
      <p:ext uri="{BB962C8B-B14F-4D97-AF65-F5344CB8AC3E}">
        <p14:creationId xmlns:p14="http://schemas.microsoft.com/office/powerpoint/2010/main" val="4062981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Changes in Welfare Policy</a:t>
            </a:r>
          </a:p>
        </p:txBody>
      </p:sp>
      <p:sp>
        <p:nvSpPr>
          <p:cNvPr id="13314" name="Text Box 2"/>
          <p:cNvSpPr txBox="1">
            <a:spLocks noChangeArrowheads="1"/>
          </p:cNvSpPr>
          <p:nvPr/>
        </p:nvSpPr>
        <p:spPr bwMode="auto">
          <a:xfrm>
            <a:off x="381000" y="1295400"/>
            <a:ext cx="8229600"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Previous budgets in 2010 &amp; 11 made cuts in welfare of £18bn. Additional £10bn to be cut by 2016</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Most significant development is the Passing of Welfare Reform Act in March 2012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Main element is the scrapping of several benefits &amp; tax credits, to be replaced with a single Universal Credit (Oct 2013). Aim is to ease the transition to employment</a:t>
            </a:r>
            <a:r>
              <a:rPr lang="en-GB" sz="2800" smtClean="0">
                <a:solidFill>
                  <a:srgbClr val="000000"/>
                </a:solidFill>
                <a:cs typeface="+mn-cs"/>
              </a:rPr>
              <a:t>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New system will introduce tougher conditionality, with a greater emphasis on employment activity</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Numerous changes already in place: changes to benefit increases, restrictions on housing benefit, reducing access to disability benefits </a:t>
            </a:r>
          </a:p>
        </p:txBody>
      </p:sp>
    </p:spTree>
    <p:extLst>
      <p:ext uri="{BB962C8B-B14F-4D97-AF65-F5344CB8AC3E}">
        <p14:creationId xmlns:p14="http://schemas.microsoft.com/office/powerpoint/2010/main" val="816944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200" b="1" smtClean="0">
                <a:solidFill>
                  <a:srgbClr val="000000"/>
                </a:solidFill>
                <a:cs typeface="+mn-cs"/>
              </a:rPr>
              <a:t>A new approach to Social Justice Policy?</a:t>
            </a:r>
          </a:p>
        </p:txBody>
      </p:sp>
      <p:sp>
        <p:nvSpPr>
          <p:cNvPr id="14338" name="Text Box 2"/>
          <p:cNvSpPr txBox="1">
            <a:spLocks noChangeArrowheads="1"/>
          </p:cNvSpPr>
          <p:nvPr/>
        </p:nvSpPr>
        <p:spPr bwMode="auto">
          <a:xfrm>
            <a:off x="381000" y="1295400"/>
            <a:ext cx="8229600"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UK Govt published Social Justice Strategy in March 2012</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Emphasis is on 120,000 'troubled families'. Presented in terms of early intervention, local solutions and moving beyond simply income transfers</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Strategy seems to miss the scale of the problem – with unemployment at over 2.6m, and under-employment and in-work poverty key issues, then incentives to return to work is not sufficient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There is no mention of the role of housing as part of the strategy, another serious omission</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The focus on 'troubled families' also raises the potential for the stigmatisation of those on low incomes   </a:t>
            </a:r>
          </a:p>
        </p:txBody>
      </p:sp>
    </p:spTree>
    <p:extLst>
      <p:ext uri="{BB962C8B-B14F-4D97-AF65-F5344CB8AC3E}">
        <p14:creationId xmlns:p14="http://schemas.microsoft.com/office/powerpoint/2010/main" val="20987401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Impact of Policy</a:t>
            </a:r>
          </a:p>
        </p:txBody>
      </p:sp>
      <p:sp>
        <p:nvSpPr>
          <p:cNvPr id="15362" name="Text Box 2"/>
          <p:cNvSpPr txBox="1">
            <a:spLocks noChangeArrowheads="1"/>
          </p:cNvSpPr>
          <p:nvPr/>
        </p:nvSpPr>
        <p:spPr bwMode="auto">
          <a:xfrm>
            <a:off x="381000" y="1295400"/>
            <a:ext cx="5919788"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Cuts in Local Authority grants is leading to closure or curtailment of 100s of organisations. Cuts have had a bigger impact in low income local authorities</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Disabled people especially effected by welfare reform. Estimated that 3.5 million disabled people will lose £9.5bn by 2015</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Noted increase in use of stereotyping and discrimination against people on low incomes, particularly disabled people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Introduction of a maximum for benefits will lead to further ghettoisation and entrench geographical inequalities  </a:t>
            </a:r>
          </a:p>
        </p:txBody>
      </p:sp>
    </p:spTree>
    <p:extLst>
      <p:ext uri="{BB962C8B-B14F-4D97-AF65-F5344CB8AC3E}">
        <p14:creationId xmlns:p14="http://schemas.microsoft.com/office/powerpoint/2010/main" val="23274138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Responding to Austerity</a:t>
            </a:r>
          </a:p>
        </p:txBody>
      </p:sp>
      <p:sp>
        <p:nvSpPr>
          <p:cNvPr id="16386" name="Text Box 2"/>
          <p:cNvSpPr txBox="1">
            <a:spLocks noChangeArrowheads="1"/>
          </p:cNvSpPr>
          <p:nvPr/>
        </p:nvSpPr>
        <p:spPr bwMode="auto">
          <a:xfrm>
            <a:off x="381000" y="1295400"/>
            <a:ext cx="5559425"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Key elements in UK policy have now been driven through: Welfare Reform Act passed, Housing Benefit changes, changes in higher education funding, personal taxation, pensions. Cuts are now being made through local authorities     </a:t>
            </a:r>
          </a:p>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Opposition to austerity measure by social NGOs, trade unions and others remains strong. Potential signs of public opposition to austerity may also be growing (recent local election results)</a:t>
            </a:r>
          </a:p>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Campaigning against cuts continues, but is less visible –  big street demonstrations have not taken place in the last 6 months</a:t>
            </a:r>
          </a:p>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Many social NGOs, especially those involved in welfare issues, now focused on </a:t>
            </a:r>
            <a:r>
              <a:rPr lang="en-GB" sz="1800" b="1" i="1" smtClean="0">
                <a:solidFill>
                  <a:srgbClr val="000000"/>
                </a:solidFill>
                <a:cs typeface="+mn-cs"/>
              </a:rPr>
              <a:t>mitigation</a:t>
            </a:r>
            <a:r>
              <a:rPr lang="en-GB" sz="1800" smtClean="0">
                <a:solidFill>
                  <a:srgbClr val="000000"/>
                </a:solidFill>
                <a:cs typeface="+mn-cs"/>
              </a:rPr>
              <a:t> rather than </a:t>
            </a:r>
            <a:r>
              <a:rPr lang="en-GB" sz="1800" b="1" i="1" smtClean="0">
                <a:solidFill>
                  <a:srgbClr val="000000"/>
                </a:solidFill>
                <a:cs typeface="+mn-cs"/>
              </a:rPr>
              <a:t>opposition</a:t>
            </a:r>
            <a:r>
              <a:rPr lang="en-GB" sz="1800" smtClean="0">
                <a:solidFill>
                  <a:srgbClr val="000000"/>
                </a:solidFill>
                <a:cs typeface="+mn-cs"/>
              </a:rPr>
              <a:t> to austerity</a:t>
            </a:r>
          </a:p>
        </p:txBody>
      </p:sp>
    </p:spTree>
    <p:extLst>
      <p:ext uri="{BB962C8B-B14F-4D97-AF65-F5344CB8AC3E}">
        <p14:creationId xmlns:p14="http://schemas.microsoft.com/office/powerpoint/2010/main" val="17596506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Responding to Austerity</a:t>
            </a:r>
          </a:p>
        </p:txBody>
      </p:sp>
      <p:sp>
        <p:nvSpPr>
          <p:cNvPr id="17410" name="Text Box 2"/>
          <p:cNvSpPr txBox="1">
            <a:spLocks noChangeArrowheads="1"/>
          </p:cNvSpPr>
          <p:nvPr/>
        </p:nvSpPr>
        <p:spPr bwMode="auto">
          <a:xfrm>
            <a:off x="381000" y="1295400"/>
            <a:ext cx="5559425"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There is a need to actively engage with current policy agenda's around community empowerment (Big Society), preventative spending and early intervention     </a:t>
            </a:r>
          </a:p>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Defeats have been made in some policy areas around welfare reform at national and regional levels (e.g. revering 10% cut in Council tax benefit in Scotland)</a:t>
            </a:r>
          </a:p>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More potential to focus action directly on employers as a source of inequality. Successes of living wage campaigns, tax avoidance campaigns provide an example</a:t>
            </a:r>
          </a:p>
          <a:p>
            <a:pPr defTabSz="449263">
              <a:spcBef>
                <a:spcPts val="900"/>
              </a:spcBef>
              <a:spcAft>
                <a:spcPts val="300"/>
              </a:spcAft>
              <a:buClr>
                <a:srgbClr val="CC3300"/>
              </a:buClr>
              <a:buSzPct val="100000"/>
              <a:buFont typeface="Wingdings" pitchFamily="1" charset="2"/>
              <a:buChar char=""/>
            </a:pPr>
            <a:r>
              <a:rPr lang="en-GB" sz="1800" smtClean="0">
                <a:solidFill>
                  <a:srgbClr val="000000"/>
                </a:solidFill>
                <a:cs typeface="+mn-cs"/>
              </a:rPr>
              <a:t>Key challenge for social NGOs is to maintain viability or organisations and independence as campaigners for social justice </a:t>
            </a:r>
          </a:p>
        </p:txBody>
      </p:sp>
    </p:spTree>
    <p:extLst>
      <p:ext uri="{BB962C8B-B14F-4D97-AF65-F5344CB8AC3E}">
        <p14:creationId xmlns:p14="http://schemas.microsoft.com/office/powerpoint/2010/main" val="15423097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41313" y="457200"/>
            <a:ext cx="8497887"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pitchFamily="1" charset="-128"/>
              </a:defRPr>
            </a:lvl9pPr>
          </a:lstStyle>
          <a:p>
            <a:pPr defTabSz="449263">
              <a:buSzPct val="100000"/>
            </a:pPr>
            <a:r>
              <a:rPr lang="en-GB" sz="3600" b="1" smtClean="0">
                <a:solidFill>
                  <a:srgbClr val="000000"/>
                </a:solidFill>
                <a:cs typeface="+mn-cs"/>
              </a:rPr>
              <a:t>Conclusions</a:t>
            </a:r>
          </a:p>
        </p:txBody>
      </p:sp>
      <p:sp>
        <p:nvSpPr>
          <p:cNvPr id="18434" name="Text Box 2"/>
          <p:cNvSpPr txBox="1">
            <a:spLocks noChangeArrowheads="1"/>
          </p:cNvSpPr>
          <p:nvPr/>
        </p:nvSpPr>
        <p:spPr bwMode="auto">
          <a:xfrm>
            <a:off x="381000" y="1295400"/>
            <a:ext cx="8229600" cy="457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Arial" charset="0"/>
                <a:ea typeface="ＭＳ Ｐゴシック" pitchFamily="1" charset="-128"/>
              </a:defRPr>
            </a:lvl9pPr>
          </a:lstStyle>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It is likely that UK policy will be driven by fiscal consolidation for the foreseeable future – both main parties support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However, there remain opportunities within even this policy debate to press for alternatives, particularly in relation to inequality (e.g. in relation to executive pay)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There is also a need to articulate demands within the context of early intervention and prevention </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We should remain engaged with policy processes such as EU2020 and domestic equivalents, but social NGOs and campaigners need to retain their independence.</a:t>
            </a:r>
          </a:p>
          <a:p>
            <a:pPr defTabSz="449263">
              <a:spcBef>
                <a:spcPts val="900"/>
              </a:spcBef>
              <a:spcAft>
                <a:spcPts val="300"/>
              </a:spcAft>
              <a:buClr>
                <a:srgbClr val="CC3300"/>
              </a:buClr>
              <a:buSzPct val="100000"/>
              <a:buFont typeface="Wingdings" pitchFamily="1" charset="2"/>
              <a:buChar char=""/>
            </a:pPr>
            <a:r>
              <a:rPr lang="en-GB" sz="2200" smtClean="0">
                <a:solidFill>
                  <a:srgbClr val="000000"/>
                </a:solidFill>
                <a:cs typeface="+mn-cs"/>
              </a:rPr>
              <a:t>There is also a need to strengthen networks, collaborative work, coalition building, and to involve grass roots organisations</a:t>
            </a:r>
            <a:r>
              <a:rPr lang="en-GB" smtClean="0">
                <a:solidFill>
                  <a:srgbClr val="000000"/>
                </a:solidFill>
                <a:cs typeface="+mn-cs"/>
              </a:rPr>
              <a:t>   </a:t>
            </a:r>
          </a:p>
        </p:txBody>
      </p:sp>
    </p:spTree>
    <p:extLst>
      <p:ext uri="{BB962C8B-B14F-4D97-AF65-F5344CB8AC3E}">
        <p14:creationId xmlns:p14="http://schemas.microsoft.com/office/powerpoint/2010/main" val="36233418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23850" y="1341438"/>
            <a:ext cx="82296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82550">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1pPr>
            <a:lvl2pPr>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2pPr>
            <a:lvl3pPr>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3pPr>
            <a:lvl4pPr>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4pPr>
            <a:lvl5pPr>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5pPr>
            <a:lvl6pPr marL="2514600" indent="-228600" defTabSz="449263" fontAlgn="base">
              <a:spcBef>
                <a:spcPct val="0"/>
              </a:spcBef>
              <a:spcAft>
                <a:spcPct val="0"/>
              </a:spcAft>
              <a:buClr>
                <a:srgbClr val="000000"/>
              </a:buClr>
              <a:buSzPct val="100000"/>
              <a:buFont typeface="Times New Roman" pitchFamily="16" charset="0"/>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6pPr>
            <a:lvl7pPr marL="2971800" indent="-228600" defTabSz="449263" fontAlgn="base">
              <a:spcBef>
                <a:spcPct val="0"/>
              </a:spcBef>
              <a:spcAft>
                <a:spcPct val="0"/>
              </a:spcAft>
              <a:buClr>
                <a:srgbClr val="000000"/>
              </a:buClr>
              <a:buSzPct val="100000"/>
              <a:buFont typeface="Times New Roman" pitchFamily="16" charset="0"/>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7pPr>
            <a:lvl8pPr marL="3429000" indent="-228600" defTabSz="449263" fontAlgn="base">
              <a:spcBef>
                <a:spcPct val="0"/>
              </a:spcBef>
              <a:spcAft>
                <a:spcPct val="0"/>
              </a:spcAft>
              <a:buClr>
                <a:srgbClr val="000000"/>
              </a:buClr>
              <a:buSzPct val="100000"/>
              <a:buFont typeface="Times New Roman" pitchFamily="16" charset="0"/>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8pPr>
            <a:lvl9pPr marL="3886200" indent="-228600" defTabSz="449263" fontAlgn="base">
              <a:spcBef>
                <a:spcPct val="0"/>
              </a:spcBef>
              <a:spcAft>
                <a:spcPct val="0"/>
              </a:spcAft>
              <a:buClr>
                <a:srgbClr val="000000"/>
              </a:buClr>
              <a:buSzPct val="100000"/>
              <a:buFont typeface="Times New Roman" pitchFamily="16" charset="0"/>
              <a:tabLst>
                <a:tab pos="8255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sz="2400">
                <a:solidFill>
                  <a:srgbClr val="FFFFFF"/>
                </a:solidFill>
                <a:latin typeface="Arial" charset="0"/>
                <a:ea typeface="ＭＳ Ｐゴシック" pitchFamily="1" charset="-128"/>
              </a:defRPr>
            </a:lvl9pPr>
          </a:lstStyle>
          <a:p>
            <a:pPr defTabSz="449263">
              <a:spcBef>
                <a:spcPts val="700"/>
              </a:spcBef>
              <a:buSzPct val="100000"/>
            </a:pPr>
            <a:r>
              <a:rPr lang="en-GB" sz="2800" smtClean="0">
                <a:solidFill>
                  <a:srgbClr val="000000"/>
                </a:solidFill>
                <a:cs typeface="+mn-cs"/>
              </a:rPr>
              <a:t>Contact:  	Peter Kelly</a:t>
            </a:r>
          </a:p>
          <a:p>
            <a:pPr defTabSz="449263">
              <a:spcBef>
                <a:spcPts val="700"/>
              </a:spcBef>
              <a:buSzPct val="100000"/>
            </a:pPr>
            <a:r>
              <a:rPr lang="en-GB" sz="2800" smtClean="0">
                <a:solidFill>
                  <a:srgbClr val="000000"/>
                </a:solidFill>
                <a:cs typeface="+mn-cs"/>
              </a:rPr>
              <a:t>		Director, the Poverty Alliance</a:t>
            </a:r>
          </a:p>
          <a:p>
            <a:pPr defTabSz="449263">
              <a:spcBef>
                <a:spcPts val="700"/>
              </a:spcBef>
              <a:buSzPct val="100000"/>
            </a:pPr>
            <a:r>
              <a:rPr lang="en-GB" sz="2800" smtClean="0">
                <a:solidFill>
                  <a:srgbClr val="000000"/>
                </a:solidFill>
                <a:cs typeface="+mn-cs"/>
              </a:rPr>
              <a:t>		</a:t>
            </a:r>
            <a:r>
              <a:rPr lang="en-GB" sz="2800" smtClean="0">
                <a:solidFill>
                  <a:srgbClr val="CCCCFF"/>
                </a:solidFill>
                <a:cs typeface="+mn-cs"/>
                <a:hlinkClick r:id="rId3"/>
              </a:rPr>
              <a:t>peter.kelly@povertyalliance.org</a:t>
            </a:r>
            <a:r>
              <a:rPr lang="en-GB" sz="2800" smtClean="0">
                <a:solidFill>
                  <a:srgbClr val="000000"/>
                </a:solidFill>
                <a:cs typeface="+mn-cs"/>
              </a:rPr>
              <a:t> </a:t>
            </a:r>
          </a:p>
          <a:p>
            <a:pPr defTabSz="449263">
              <a:spcBef>
                <a:spcPts val="700"/>
              </a:spcBef>
              <a:buSzPct val="100000"/>
            </a:pPr>
            <a:r>
              <a:rPr lang="en-GB" sz="2800" smtClean="0">
                <a:solidFill>
                  <a:srgbClr val="000000"/>
                </a:solidFill>
                <a:cs typeface="+mn-cs"/>
              </a:rPr>
              <a:t>		</a:t>
            </a:r>
          </a:p>
          <a:p>
            <a:pPr defTabSz="449263">
              <a:spcBef>
                <a:spcPts val="700"/>
              </a:spcBef>
              <a:buSzPct val="100000"/>
            </a:pPr>
            <a:r>
              <a:rPr lang="en-GB" sz="2800" smtClean="0">
                <a:solidFill>
                  <a:srgbClr val="000000"/>
                </a:solidFill>
                <a:cs typeface="+mn-cs"/>
              </a:rPr>
              <a:t>		</a:t>
            </a:r>
            <a:r>
              <a:rPr lang="en-GB" sz="2800" smtClean="0">
                <a:solidFill>
                  <a:srgbClr val="000000"/>
                </a:solidFill>
                <a:cs typeface="+mn-cs"/>
                <a:hlinkClick r:id="rId4"/>
              </a:rPr>
              <a:t>www.povertyalliance.org</a:t>
            </a:r>
          </a:p>
          <a:p>
            <a:pPr defTabSz="449263">
              <a:spcBef>
                <a:spcPts val="700"/>
              </a:spcBef>
              <a:buSzPct val="100000"/>
            </a:pPr>
            <a:r>
              <a:rPr lang="en-GB" sz="2800" smtClean="0">
                <a:solidFill>
                  <a:srgbClr val="000000"/>
                </a:solidFill>
                <a:cs typeface="+mn-cs"/>
              </a:rPr>
              <a:t> </a:t>
            </a:r>
          </a:p>
          <a:p>
            <a:pPr defTabSz="449263">
              <a:spcBef>
                <a:spcPts val="700"/>
              </a:spcBef>
              <a:buSzPct val="100000"/>
            </a:pPr>
            <a:r>
              <a:rPr lang="en-GB" sz="2800" smtClean="0">
                <a:solidFill>
                  <a:srgbClr val="000000"/>
                </a:solidFill>
                <a:cs typeface="+mn-cs"/>
              </a:rPr>
              <a:t>		</a:t>
            </a:r>
            <a:r>
              <a:rPr lang="en-US" sz="2800" smtClean="0">
                <a:solidFill>
                  <a:srgbClr val="000000"/>
                </a:solidFill>
                <a:cs typeface="+mn-cs"/>
              </a:rPr>
              <a:t>@PovertyAlliance</a:t>
            </a:r>
          </a:p>
          <a:p>
            <a:pPr defTabSz="449263">
              <a:spcBef>
                <a:spcPts val="700"/>
              </a:spcBef>
              <a:buSzPct val="100000"/>
            </a:pPr>
            <a:r>
              <a:rPr lang="en-US" sz="2800" smtClean="0">
                <a:solidFill>
                  <a:srgbClr val="000000"/>
                </a:solidFill>
                <a:cs typeface="+mn-cs"/>
              </a:rPr>
              <a:t> </a:t>
            </a:r>
          </a:p>
          <a:p>
            <a:pPr defTabSz="449263">
              <a:spcBef>
                <a:spcPts val="700"/>
              </a:spcBef>
            </a:pPr>
            <a:r>
              <a:rPr lang="en-US" sz="2800" smtClean="0">
                <a:solidFill>
                  <a:srgbClr val="000000"/>
                </a:solidFill>
                <a:latin typeface="Times New Roman" pitchFamily="16" charset="0"/>
                <a:cs typeface="+mn-cs"/>
              </a:rPr>
              <a:t>		</a:t>
            </a:r>
            <a:r>
              <a:rPr lang="en-US" sz="2800" smtClean="0">
                <a:solidFill>
                  <a:srgbClr val="000000"/>
                </a:solidFill>
                <a:cs typeface="+mn-cs"/>
              </a:rPr>
              <a:t>www.facebook.com/povertyalliance</a:t>
            </a:r>
          </a:p>
        </p:txBody>
      </p:sp>
    </p:spTree>
    <p:extLst>
      <p:ext uri="{BB962C8B-B14F-4D97-AF65-F5344CB8AC3E}">
        <p14:creationId xmlns:p14="http://schemas.microsoft.com/office/powerpoint/2010/main" val="2774121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consequences</a:t>
            </a:r>
            <a:r>
              <a:rPr lang="fr-BE" b="1" dirty="0" smtClean="0">
                <a:latin typeface="Calibri" pitchFamily="34" charset="0"/>
                <a:cs typeface="Calibri" pitchFamily="34" charset="0"/>
              </a:rPr>
              <a:t> of the EU and national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policy</a:t>
            </a:r>
            <a:endParaRPr lang="fr-BE" b="1" dirty="0" smtClean="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cs typeface="Calibri" pitchFamily="34" charset="0"/>
              </a:rPr>
              <a:t>UK</a:t>
            </a:r>
          </a:p>
          <a:p>
            <a:pPr marL="0" indent="0" algn="ctr">
              <a:buNone/>
            </a:pPr>
            <a:r>
              <a:rPr lang="fr-BE" sz="3600" b="1" dirty="0" smtClean="0">
                <a:solidFill>
                  <a:srgbClr val="3DB612"/>
                </a:solidFill>
                <a:latin typeface="Calibri" pitchFamily="34" charset="0"/>
                <a:cs typeface="Calibri" pitchFamily="34" charset="0"/>
              </a:rPr>
              <a:t>Jonathan </a:t>
            </a:r>
            <a:r>
              <a:rPr lang="fr-BE" sz="3600" b="1" dirty="0" err="1" smtClean="0">
                <a:solidFill>
                  <a:srgbClr val="3DB612"/>
                </a:solidFill>
                <a:latin typeface="Calibri" pitchFamily="34" charset="0"/>
                <a:cs typeface="Calibri" pitchFamily="34" charset="0"/>
              </a:rPr>
              <a:t>Butterworth</a:t>
            </a:r>
            <a:endParaRPr lang="fr-BE" sz="3600" b="1" dirty="0" smtClean="0">
              <a:solidFill>
                <a:srgbClr val="3DB612"/>
              </a:solidFill>
              <a:latin typeface="Calibri" pitchFamily="34" charset="0"/>
              <a:cs typeface="Calibri" pitchFamily="34" charset="0"/>
            </a:endParaRPr>
          </a:p>
          <a:p>
            <a:pPr marL="0" indent="0" algn="ctr">
              <a:buNone/>
            </a:pPr>
            <a:r>
              <a:rPr lang="fr-BE" dirty="0" smtClean="0">
                <a:latin typeface="Calibri" pitchFamily="34" charset="0"/>
                <a:cs typeface="Calibri" pitchFamily="34" charset="0"/>
              </a:rPr>
              <a:t>Just </a:t>
            </a:r>
            <a:r>
              <a:rPr lang="fr-BE" dirty="0" err="1" smtClean="0">
                <a:latin typeface="Calibri" pitchFamily="34" charset="0"/>
                <a:cs typeface="Calibri" pitchFamily="34" charset="0"/>
              </a:rPr>
              <a:t>Fair</a:t>
            </a:r>
            <a:endParaRPr lang="fr-BE" dirty="0" smtClean="0">
              <a:latin typeface="Calibri" pitchFamily="34" charset="0"/>
              <a:cs typeface="Calibri" pitchFamily="34" charset="0"/>
            </a:endParaRPr>
          </a:p>
          <a:p>
            <a:pPr marL="0" indent="0" algn="ctr">
              <a:buNone/>
            </a:pPr>
            <a:endParaRPr lang="fr-BE" dirty="0"/>
          </a:p>
        </p:txBody>
      </p:sp>
    </p:spTree>
    <p:extLst>
      <p:ext uri="{BB962C8B-B14F-4D97-AF65-F5344CB8AC3E}">
        <p14:creationId xmlns:p14="http://schemas.microsoft.com/office/powerpoint/2010/main" val="762420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571750"/>
            <a:ext cx="7772400" cy="2786063"/>
          </a:xfrm>
        </p:spPr>
        <p:txBody>
          <a:bodyPr/>
          <a:lstStyle/>
          <a:p>
            <a:r>
              <a:rPr lang="en-GB" smtClean="0"/>
              <a:t/>
            </a:r>
            <a:br>
              <a:rPr lang="en-GB" smtClean="0"/>
            </a:br>
            <a:r>
              <a:rPr lang="en-GB" b="1" smtClean="0"/>
              <a:t>Social and Economic Rights in England</a:t>
            </a:r>
            <a:r>
              <a:rPr lang="en-GB" smtClean="0"/>
              <a:t/>
            </a:r>
            <a:br>
              <a:rPr lang="en-GB" smtClean="0"/>
            </a:br>
            <a:endParaRPr lang="en-US" b="1" smtClean="0"/>
          </a:p>
        </p:txBody>
      </p:sp>
      <p:sp>
        <p:nvSpPr>
          <p:cNvPr id="3" name="Subtitle 2"/>
          <p:cNvSpPr>
            <a:spLocks noGrp="1"/>
          </p:cNvSpPr>
          <p:nvPr>
            <p:ph type="subTitle" idx="1"/>
          </p:nvPr>
        </p:nvSpPr>
        <p:spPr>
          <a:xfrm>
            <a:off x="1371600" y="4214813"/>
            <a:ext cx="6400800" cy="2071687"/>
          </a:xfrm>
        </p:spPr>
        <p:txBody>
          <a:bodyPr rtlCol="0">
            <a:normAutofit/>
          </a:bodyPr>
          <a:lstStyle/>
          <a:p>
            <a:pPr fontAlgn="auto">
              <a:spcAft>
                <a:spcPts val="0"/>
              </a:spcAft>
              <a:buFont typeface="Arial" pitchFamily="34" charset="0"/>
              <a:buNone/>
              <a:defRPr/>
            </a:pPr>
            <a:r>
              <a:rPr lang="en-GB" dirty="0" smtClean="0"/>
              <a:t> </a:t>
            </a:r>
            <a:endParaRPr lang="en-US" dirty="0" smtClean="0"/>
          </a:p>
        </p:txBody>
      </p:sp>
      <p:pic>
        <p:nvPicPr>
          <p:cNvPr id="2052" name="Picture 3" descr="LogoBl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00063"/>
            <a:ext cx="29051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41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consequences</a:t>
            </a:r>
            <a:r>
              <a:rPr lang="fr-BE" b="1" dirty="0" smtClean="0">
                <a:latin typeface="Calibri" pitchFamily="34" charset="0"/>
                <a:cs typeface="Calibri" pitchFamily="34" charset="0"/>
              </a:rPr>
              <a:t> of the EU and national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policy</a:t>
            </a:r>
            <a:endParaRPr lang="fr-BE" b="1" dirty="0" smtClean="0">
              <a:latin typeface="Calibri" pitchFamily="34" charset="0"/>
              <a:cs typeface="Calibri" pitchFamily="34" charset="0"/>
            </a:endParaRPr>
          </a:p>
          <a:p>
            <a:pPr marL="0" indent="0" algn="ctr">
              <a:buNone/>
            </a:pPr>
            <a:endParaRPr lang="fr-BE" sz="3600" b="1" dirty="0" smtClean="0">
              <a:solidFill>
                <a:srgbClr val="3DB612"/>
              </a:solidFill>
              <a:latin typeface="Calibri" pitchFamily="34" charset="0"/>
              <a:cs typeface="Calibri" pitchFamily="34" charset="0"/>
            </a:endParaRPr>
          </a:p>
          <a:p>
            <a:pPr marL="0" indent="0" algn="ctr">
              <a:buNone/>
            </a:pPr>
            <a:r>
              <a:rPr lang="fr-BE" sz="3600" b="1" dirty="0" err="1" smtClean="0">
                <a:solidFill>
                  <a:srgbClr val="3DB612"/>
                </a:solidFill>
                <a:latin typeface="Calibri" pitchFamily="34" charset="0"/>
                <a:cs typeface="Calibri" pitchFamily="34" charset="0"/>
              </a:rPr>
              <a:t>Greece</a:t>
            </a:r>
            <a:endParaRPr lang="fr-BE" sz="3600" b="1" dirty="0" smtClean="0">
              <a:solidFill>
                <a:srgbClr val="3DB612"/>
              </a:solidFill>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cs typeface="Calibri" pitchFamily="34" charset="0"/>
              </a:rPr>
              <a:t>George </a:t>
            </a:r>
            <a:r>
              <a:rPr lang="fr-BE" sz="3600" b="1" dirty="0" err="1" smtClean="0">
                <a:solidFill>
                  <a:srgbClr val="3DB612"/>
                </a:solidFill>
                <a:latin typeface="Calibri" pitchFamily="34" charset="0"/>
                <a:cs typeface="Calibri" pitchFamily="34" charset="0"/>
              </a:rPr>
              <a:t>Dassis</a:t>
            </a:r>
            <a:endParaRPr lang="fr-BE" sz="3600" b="1" dirty="0" smtClean="0">
              <a:solidFill>
                <a:srgbClr val="3DB612"/>
              </a:solidFill>
              <a:latin typeface="Calibri" pitchFamily="34" charset="0"/>
              <a:cs typeface="Calibri" pitchFamily="34" charset="0"/>
            </a:endParaRPr>
          </a:p>
          <a:p>
            <a:pPr marL="0" indent="0" algn="ctr">
              <a:buNone/>
            </a:pPr>
            <a:r>
              <a:rPr lang="fr-BE" dirty="0" err="1" smtClean="0">
                <a:latin typeface="Calibri" pitchFamily="34" charset="0"/>
                <a:cs typeface="Calibri" pitchFamily="34" charset="0"/>
              </a:rPr>
              <a:t>Economic</a:t>
            </a:r>
            <a:r>
              <a:rPr lang="fr-BE" dirty="0" smtClean="0">
                <a:latin typeface="Calibri" pitchFamily="34" charset="0"/>
                <a:cs typeface="Calibri" pitchFamily="34" charset="0"/>
              </a:rPr>
              <a:t> and Social </a:t>
            </a:r>
            <a:r>
              <a:rPr lang="fr-BE" dirty="0" err="1" smtClean="0">
                <a:latin typeface="Calibri" pitchFamily="34" charset="0"/>
                <a:cs typeface="Calibri" pitchFamily="34" charset="0"/>
              </a:rPr>
              <a:t>Commitee</a:t>
            </a:r>
            <a:r>
              <a:rPr lang="fr-BE" dirty="0" smtClean="0">
                <a:latin typeface="Calibri" pitchFamily="34" charset="0"/>
                <a:cs typeface="Calibri" pitchFamily="34" charset="0"/>
              </a:rPr>
              <a:t> EU</a:t>
            </a:r>
            <a:endParaRPr lang="fr-BE" dirty="0"/>
          </a:p>
        </p:txBody>
      </p:sp>
    </p:spTree>
    <p:extLst>
      <p:ext uri="{BB962C8B-B14F-4D97-AF65-F5344CB8AC3E}">
        <p14:creationId xmlns:p14="http://schemas.microsoft.com/office/powerpoint/2010/main" val="2944070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National economic and social policy: </a:t>
            </a:r>
            <a:r>
              <a:rPr lang="en-GB" dirty="0" smtClean="0"/>
              <a:t>Pre ‘Austerity’</a:t>
            </a:r>
            <a:endParaRPr lang="en-US" dirty="0" smtClean="0"/>
          </a:p>
        </p:txBody>
      </p:sp>
      <p:sp>
        <p:nvSpPr>
          <p:cNvPr id="3" name="Content Placeholder 2"/>
          <p:cNvSpPr>
            <a:spLocks noGrp="1"/>
          </p:cNvSpPr>
          <p:nvPr>
            <p:ph idx="1"/>
          </p:nvPr>
        </p:nvSpPr>
        <p:spPr>
          <a:xfrm>
            <a:off x="457200" y="1600200"/>
            <a:ext cx="8229600" cy="5257800"/>
          </a:xfrm>
        </p:spPr>
        <p:txBody>
          <a:bodyPr rtlCol="0">
            <a:normAutofit fontScale="92500" lnSpcReduction="10000"/>
          </a:bodyPr>
          <a:lstStyle/>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sz="3600" dirty="0" smtClean="0"/>
              <a:t>‘Welfare’ state</a:t>
            </a:r>
          </a:p>
          <a:p>
            <a:pPr lvl="1" fontAlgn="auto">
              <a:spcAft>
                <a:spcPts val="0"/>
              </a:spcAft>
              <a:buFont typeface="Arial" pitchFamily="34" charset="0"/>
              <a:buChar char="–"/>
              <a:defRPr/>
            </a:pPr>
            <a:r>
              <a:rPr lang="en-GB" sz="3200" dirty="0" smtClean="0"/>
              <a:t>Benefits and entitlements</a:t>
            </a:r>
          </a:p>
          <a:p>
            <a:pPr lvl="2" fontAlgn="auto">
              <a:spcAft>
                <a:spcPts val="0"/>
              </a:spcAft>
              <a:buFont typeface="Arial" pitchFamily="34" charset="0"/>
              <a:buChar char="•"/>
              <a:defRPr/>
            </a:pPr>
            <a:r>
              <a:rPr lang="en-GB" dirty="0" smtClean="0"/>
              <a:t>Health, housing, social security, education, employment</a:t>
            </a:r>
          </a:p>
          <a:p>
            <a:pPr lvl="1" fontAlgn="auto">
              <a:spcAft>
                <a:spcPts val="0"/>
              </a:spcAft>
              <a:buFont typeface="Arial" pitchFamily="34" charset="0"/>
              <a:buChar char="–"/>
              <a:defRPr/>
            </a:pPr>
            <a:r>
              <a:rPr lang="en-GB" sz="3200" dirty="0" smtClean="0"/>
              <a:t>Not human rights or duties</a:t>
            </a:r>
          </a:p>
          <a:p>
            <a:pPr lvl="1" fontAlgn="auto">
              <a:spcAft>
                <a:spcPts val="0"/>
              </a:spcAft>
              <a:buFont typeface="Arial" pitchFamily="34" charset="0"/>
              <a:buChar char="–"/>
              <a:defRPr/>
            </a:pPr>
            <a:r>
              <a:rPr lang="en-GB" sz="3200" dirty="0" smtClean="0"/>
              <a:t>Conditionality of benefits</a:t>
            </a:r>
          </a:p>
          <a:p>
            <a:pPr lvl="2" fontAlgn="auto">
              <a:spcAft>
                <a:spcPts val="0"/>
              </a:spcAft>
              <a:buFont typeface="Arial" pitchFamily="34" charset="0"/>
              <a:buChar char="•"/>
              <a:defRPr/>
            </a:pPr>
            <a:r>
              <a:rPr lang="en-GB" dirty="0" smtClean="0"/>
              <a:t>Good behaviour e.g. Attendance at Job Centres</a:t>
            </a:r>
          </a:p>
          <a:p>
            <a:pPr lvl="2" fontAlgn="auto">
              <a:spcAft>
                <a:spcPts val="0"/>
              </a:spcAft>
              <a:buFont typeface="Arial" pitchFamily="34" charset="0"/>
              <a:buChar char="•"/>
              <a:defRPr/>
            </a:pPr>
            <a:r>
              <a:rPr lang="en-GB" dirty="0" smtClean="0"/>
              <a:t>Sanctions e.g. Freeze  job seekers allowance</a:t>
            </a:r>
          </a:p>
          <a:p>
            <a:pPr lvl="2" fontAlgn="auto">
              <a:spcAft>
                <a:spcPts val="0"/>
              </a:spcAft>
              <a:buFont typeface="Arial" pitchFamily="34" charset="0"/>
              <a:buChar char="•"/>
              <a:defRPr/>
            </a:pPr>
            <a:r>
              <a:rPr lang="en-GB" dirty="0" smtClean="0"/>
              <a:t>Citizenship e.g. Access to non-emergency health care</a:t>
            </a:r>
          </a:p>
          <a:p>
            <a:pPr lvl="1" fontAlgn="auto">
              <a:spcAft>
                <a:spcPts val="0"/>
              </a:spcAft>
              <a:buFont typeface="Arial" pitchFamily="34" charset="0"/>
              <a:buChar char="–"/>
              <a:defRPr/>
            </a:pPr>
            <a:r>
              <a:rPr lang="en-GB" sz="3200" dirty="0" smtClean="0"/>
              <a:t>Economic and Social Rights as aspirational values</a:t>
            </a:r>
          </a:p>
          <a:p>
            <a:pPr lvl="1" fontAlgn="auto">
              <a:spcAft>
                <a:spcPts val="0"/>
              </a:spcAft>
              <a:buFont typeface="Arial" pitchFamily="34" charset="0"/>
              <a:buChar char="–"/>
              <a:defRPr/>
            </a:pPr>
            <a:endParaRPr lang="en-GB" sz="3200" dirty="0" smtClean="0"/>
          </a:p>
        </p:txBody>
      </p:sp>
    </p:spTree>
    <p:extLst>
      <p:ext uri="{BB962C8B-B14F-4D97-AF65-F5344CB8AC3E}">
        <p14:creationId xmlns:p14="http://schemas.microsoft.com/office/powerpoint/2010/main" val="1455328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Pre-Austerity: The Consequences</a:t>
            </a:r>
            <a:endParaRPr lang="en-US"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The Committee on Economic, Social and Cultural Rights, 2002 and 2009 Concluding Observations:</a:t>
            </a:r>
          </a:p>
          <a:p>
            <a:pPr lvl="1" fontAlgn="auto">
              <a:spcAft>
                <a:spcPts val="0"/>
              </a:spcAft>
              <a:buFont typeface="Arial" pitchFamily="34" charset="0"/>
              <a:buChar char="–"/>
              <a:defRPr/>
            </a:pPr>
            <a:r>
              <a:rPr lang="en-US" dirty="0" smtClean="0"/>
              <a:t>the substantial number of persons unemployed, in particular the most disadvantaged and marginalized individuals and groups;</a:t>
            </a:r>
          </a:p>
          <a:p>
            <a:pPr lvl="1" fontAlgn="auto">
              <a:spcAft>
                <a:spcPts val="0"/>
              </a:spcAft>
              <a:buFont typeface="Arial" pitchFamily="34" charset="0"/>
              <a:buChar char="–"/>
              <a:defRPr/>
            </a:pPr>
            <a:r>
              <a:rPr lang="en-US" dirty="0" smtClean="0"/>
              <a:t>health inequalities among various social classes have widened by 4 per cent among men and 11 per cent among women, especially with regard to access to health care, goods, facilities, and services;</a:t>
            </a:r>
          </a:p>
          <a:p>
            <a:pPr lvl="1" fontAlgn="auto">
              <a:spcAft>
                <a:spcPts val="0"/>
              </a:spcAft>
              <a:buFont typeface="Arial" pitchFamily="34" charset="0"/>
              <a:buChar char="–"/>
              <a:defRPr/>
            </a:pPr>
            <a:r>
              <a:rPr lang="en-US" dirty="0" smtClean="0"/>
              <a:t>domestic violence, and in particular violence against women, is a widespread problem;</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259624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Pre-Austerity: The Consequences</a:t>
            </a:r>
            <a:endParaRPr lang="en-US"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There are low levels of support and difficult access to health care for rejected asylum-seekers;</a:t>
            </a:r>
          </a:p>
          <a:p>
            <a:pPr fontAlgn="auto">
              <a:spcAft>
                <a:spcPts val="0"/>
              </a:spcAft>
              <a:buFont typeface="Arial" pitchFamily="34" charset="0"/>
              <a:buChar char="•"/>
              <a:defRPr/>
            </a:pPr>
            <a:r>
              <a:rPr lang="en-US" dirty="0" smtClean="0"/>
              <a:t>There is a chronic shortage of housing, in particular social housing, for the most marginalized groups;  </a:t>
            </a:r>
          </a:p>
          <a:p>
            <a:pPr fontAlgn="auto">
              <a:spcAft>
                <a:spcPts val="0"/>
              </a:spcAft>
              <a:buFont typeface="Arial" pitchFamily="34" charset="0"/>
              <a:buChar char="•"/>
              <a:defRPr/>
            </a:pPr>
            <a:r>
              <a:rPr lang="en-US" dirty="0" smtClean="0"/>
              <a:t>Persons with mental disabilities experience significantly poorer health conditions and mortality rates;</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418329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National economic and social policy:</a:t>
            </a:r>
            <a:br>
              <a:rPr lang="en-US" dirty="0" smtClean="0"/>
            </a:br>
            <a:r>
              <a:rPr lang="en-US" dirty="0" smtClean="0"/>
              <a:t>Post ‘Austerity’</a:t>
            </a:r>
          </a:p>
        </p:txBody>
      </p:sp>
      <p:sp>
        <p:nvSpPr>
          <p:cNvPr id="6147" name="Content Placeholder 2"/>
          <p:cNvSpPr>
            <a:spLocks noGrp="1"/>
          </p:cNvSpPr>
          <p:nvPr>
            <p:ph idx="1"/>
          </p:nvPr>
        </p:nvSpPr>
        <p:spPr/>
        <p:txBody>
          <a:bodyPr/>
          <a:lstStyle/>
          <a:p>
            <a:endParaRPr lang="en-US" smtClean="0"/>
          </a:p>
          <a:p>
            <a:endParaRPr lang="en-US" smtClean="0"/>
          </a:p>
          <a:p>
            <a:r>
              <a:rPr lang="en-US" smtClean="0"/>
              <a:t>June 2010 and April 2014: £81billion cuts </a:t>
            </a:r>
          </a:p>
          <a:p>
            <a:pPr lvl="1"/>
            <a:r>
              <a:rPr lang="en-US" smtClean="0"/>
              <a:t>The Institute of Fiscal Studies (IFS) (March 2011)</a:t>
            </a:r>
          </a:p>
          <a:p>
            <a:endParaRPr lang="en-US" smtClean="0"/>
          </a:p>
        </p:txBody>
      </p:sp>
    </p:spTree>
    <p:extLst>
      <p:ext uri="{BB962C8B-B14F-4D97-AF65-F5344CB8AC3E}">
        <p14:creationId xmlns:p14="http://schemas.microsoft.com/office/powerpoint/2010/main" val="2359301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Post-Austerity: The Consequences</a:t>
            </a:r>
            <a:endParaRPr lang="en-US"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"These cuts will also be </a:t>
            </a:r>
            <a:r>
              <a:rPr lang="en-US" b="1" dirty="0" smtClean="0"/>
              <a:t>regressive</a:t>
            </a:r>
            <a:r>
              <a:rPr lang="en-US" dirty="0" smtClean="0"/>
              <a:t>, with the poorest tenth of households losing income and services equivalent to </a:t>
            </a:r>
            <a:r>
              <a:rPr lang="en-US" b="1" dirty="0" smtClean="0"/>
              <a:t>20.3%</a:t>
            </a:r>
            <a:r>
              <a:rPr lang="en-US" dirty="0" smtClean="0"/>
              <a:t> of their household income, compared to just </a:t>
            </a:r>
            <a:r>
              <a:rPr lang="en-US" b="1" dirty="0" smtClean="0"/>
              <a:t>1.5%</a:t>
            </a:r>
            <a:r>
              <a:rPr lang="en-US" dirty="0" smtClean="0"/>
              <a:t> for the richest tenth of households" </a:t>
            </a:r>
          </a:p>
          <a:p>
            <a:pPr lvl="1" fontAlgn="auto">
              <a:spcAft>
                <a:spcPts val="0"/>
              </a:spcAft>
              <a:buFont typeface="Arial" pitchFamily="34" charset="0"/>
              <a:buChar char="–"/>
              <a:defRPr/>
            </a:pPr>
            <a:r>
              <a:rPr lang="en-US" dirty="0" smtClean="0"/>
              <a:t>(Trade Union Congress, September 2010)</a:t>
            </a:r>
          </a:p>
          <a:p>
            <a:pPr fontAlgn="auto">
              <a:spcAft>
                <a:spcPts val="0"/>
              </a:spcAft>
              <a:buFont typeface="Arial" pitchFamily="34" charset="0"/>
              <a:buChar char="•"/>
              <a:defRPr/>
            </a:pPr>
            <a:r>
              <a:rPr lang="en-US" dirty="0" smtClean="0"/>
              <a:t>“The planned £81bn cuts could lead to the loss of </a:t>
            </a:r>
            <a:r>
              <a:rPr lang="en-US" b="1" dirty="0" smtClean="0"/>
              <a:t>490,000</a:t>
            </a:r>
            <a:r>
              <a:rPr lang="en-US" dirty="0" smtClean="0"/>
              <a:t> public sector jobs” </a:t>
            </a:r>
          </a:p>
          <a:p>
            <a:pPr lvl="1" fontAlgn="auto">
              <a:spcAft>
                <a:spcPts val="0"/>
              </a:spcAft>
              <a:buFont typeface="Arial" pitchFamily="34" charset="0"/>
              <a:buChar char="–"/>
              <a:defRPr/>
            </a:pPr>
            <a:r>
              <a:rPr lang="en-US" dirty="0" smtClean="0"/>
              <a:t>(IFS, March 2011)</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347691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Post-Austerity: The Consequences</a:t>
            </a:r>
            <a:endParaRPr lang="en-US" smtClean="0"/>
          </a:p>
        </p:txBody>
      </p:sp>
      <p:sp>
        <p:nvSpPr>
          <p:cNvPr id="8195" name="Content Placeholder 2"/>
          <p:cNvSpPr>
            <a:spLocks noGrp="1"/>
          </p:cNvSpPr>
          <p:nvPr>
            <p:ph idx="1"/>
          </p:nvPr>
        </p:nvSpPr>
        <p:spPr/>
        <p:txBody>
          <a:bodyPr/>
          <a:lstStyle/>
          <a:p>
            <a:r>
              <a:rPr lang="en-US" smtClean="0"/>
              <a:t>“The overall distributional effect of reforms by income decile group is clearly </a:t>
            </a:r>
            <a:r>
              <a:rPr lang="en-US" b="1" smtClean="0"/>
              <a:t>regressive</a:t>
            </a:r>
            <a:r>
              <a:rPr lang="en-US" smtClean="0"/>
              <a:t> within the bottom nine decile groups of the income distribution when losses are expressed as a percentage of net income, and the bottom decile group loses a larger proportion of their net income than the top decile group” </a:t>
            </a:r>
          </a:p>
          <a:p>
            <a:pPr lvl="1"/>
            <a:r>
              <a:rPr lang="en-US" smtClean="0"/>
              <a:t>(Institute of Fiscal Studies (IFS), August 2010)</a:t>
            </a:r>
          </a:p>
          <a:p>
            <a:pPr lvl="1"/>
            <a:endParaRPr lang="en-GB" smtClean="0"/>
          </a:p>
          <a:p>
            <a:pPr lvl="1"/>
            <a:endParaRPr lang="en-US" smtClean="0"/>
          </a:p>
        </p:txBody>
      </p:sp>
    </p:spTree>
    <p:extLst>
      <p:ext uri="{BB962C8B-B14F-4D97-AF65-F5344CB8AC3E}">
        <p14:creationId xmlns:p14="http://schemas.microsoft.com/office/powerpoint/2010/main" val="3945887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Post-Austerity: The Consequences</a:t>
            </a:r>
            <a:endParaRPr lang="en-US" smtClean="0"/>
          </a:p>
        </p:txBody>
      </p:sp>
      <p:sp>
        <p:nvSpPr>
          <p:cNvPr id="9219" name="Content Placeholder 2"/>
          <p:cNvSpPr>
            <a:spLocks noGrp="1"/>
          </p:cNvSpPr>
          <p:nvPr>
            <p:ph idx="1"/>
          </p:nvPr>
        </p:nvSpPr>
        <p:spPr/>
        <p:txBody>
          <a:bodyPr/>
          <a:lstStyle/>
          <a:p>
            <a:r>
              <a:rPr lang="en-US" smtClean="0"/>
              <a:t>"Among all children and working-age individuals, we forecast a rise in relative poverty of about </a:t>
            </a:r>
            <a:r>
              <a:rPr lang="en-US" b="1" smtClean="0"/>
              <a:t>800,000</a:t>
            </a:r>
            <a:r>
              <a:rPr lang="en-US" smtClean="0"/>
              <a:t> and a rise in absolute poverty of about </a:t>
            </a:r>
            <a:r>
              <a:rPr lang="en-US" b="1" smtClean="0"/>
              <a:t>900,000</a:t>
            </a:r>
            <a:r>
              <a:rPr lang="en-US" smtClean="0"/>
              <a:t> between 2010–11 and 2013–14" </a:t>
            </a:r>
          </a:p>
          <a:p>
            <a:pPr lvl="1"/>
            <a:r>
              <a:rPr lang="en-US" smtClean="0"/>
              <a:t>(IFS, December 2010)</a:t>
            </a:r>
          </a:p>
        </p:txBody>
      </p:sp>
    </p:spTree>
    <p:extLst>
      <p:ext uri="{BB962C8B-B14F-4D97-AF65-F5344CB8AC3E}">
        <p14:creationId xmlns:p14="http://schemas.microsoft.com/office/powerpoint/2010/main" val="3857678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 </a:t>
            </a:r>
            <a:endParaRPr lang="en-US" smtClean="0"/>
          </a:p>
        </p:txBody>
      </p:sp>
      <p:sp>
        <p:nvSpPr>
          <p:cNvPr id="10243" name="Content Placeholder 2"/>
          <p:cNvSpPr>
            <a:spLocks noGrp="1"/>
          </p:cNvSpPr>
          <p:nvPr>
            <p:ph idx="1"/>
          </p:nvPr>
        </p:nvSpPr>
        <p:spPr/>
        <p:txBody>
          <a:bodyPr/>
          <a:lstStyle/>
          <a:p>
            <a:pPr algn="ctr">
              <a:buFont typeface="Arial" charset="0"/>
              <a:buNone/>
            </a:pPr>
            <a:endParaRPr lang="en-GB" sz="9600" b="1" smtClean="0"/>
          </a:p>
          <a:p>
            <a:pPr algn="ctr">
              <a:buFont typeface="Arial" charset="0"/>
              <a:buNone/>
            </a:pPr>
            <a:r>
              <a:rPr lang="en-GB" sz="9600" b="1" smtClean="0"/>
              <a:t>How to React?</a:t>
            </a:r>
            <a:endParaRPr lang="en-US" sz="9600" b="1" smtClean="0"/>
          </a:p>
        </p:txBody>
      </p:sp>
    </p:spTree>
    <p:extLst>
      <p:ext uri="{BB962C8B-B14F-4D97-AF65-F5344CB8AC3E}">
        <p14:creationId xmlns:p14="http://schemas.microsoft.com/office/powerpoint/2010/main" val="333602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How to React? </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January 2011 - Just Fair roundtable discussion on </a:t>
            </a:r>
            <a:r>
              <a:rPr lang="en-US" i="1" dirty="0" smtClean="0"/>
              <a:t>"ESC Rights in the UK. Combating Social Injustice in an Age of Austerity”</a:t>
            </a:r>
          </a:p>
          <a:p>
            <a:pPr fontAlgn="auto">
              <a:spcAft>
                <a:spcPts val="0"/>
              </a:spcAft>
              <a:buFont typeface="Arial" pitchFamily="34" charset="0"/>
              <a:buChar char="•"/>
              <a:defRPr/>
            </a:pPr>
            <a:r>
              <a:rPr lang="en-US" dirty="0" smtClean="0"/>
              <a:t>Thirty seven of the nation's leading civil society organisations, lawyers, activists and academics called for “a coalition for the International Covenant on Economic, Social and Cultural Rights (ICESCR) to coordinate ICESCR shadow reporting, call for UK compliance with the ICESCR 2009 Concluding Observations and work for the adoption of a UK [Human Rights] Action Plan.”</a:t>
            </a:r>
          </a:p>
        </p:txBody>
      </p:sp>
    </p:spTree>
    <p:extLst>
      <p:ext uri="{BB962C8B-B14F-4D97-AF65-F5344CB8AC3E}">
        <p14:creationId xmlns:p14="http://schemas.microsoft.com/office/powerpoint/2010/main" val="1858674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1214438"/>
          </a:xfrm>
        </p:spPr>
        <p:txBody>
          <a:bodyPr rtlCol="0">
            <a:normAutofit fontScale="90000"/>
          </a:bodyPr>
          <a:lstStyle/>
          <a:p>
            <a:pPr fontAlgn="auto">
              <a:spcAft>
                <a:spcPts val="0"/>
              </a:spcAft>
              <a:defRPr/>
            </a:pPr>
            <a:r>
              <a:rPr lang="en-GB" dirty="0" smtClean="0"/>
              <a:t/>
            </a:r>
            <a:br>
              <a:rPr lang="en-GB" dirty="0" smtClean="0"/>
            </a:br>
            <a:endParaRPr lang="en-US" dirty="0" smtClean="0"/>
          </a:p>
        </p:txBody>
      </p:sp>
      <p:sp>
        <p:nvSpPr>
          <p:cNvPr id="12291" name="Content Placeholder 2"/>
          <p:cNvSpPr>
            <a:spLocks noGrp="1"/>
          </p:cNvSpPr>
          <p:nvPr>
            <p:ph idx="1"/>
          </p:nvPr>
        </p:nvSpPr>
        <p:spPr>
          <a:xfrm>
            <a:off x="457200" y="2000250"/>
            <a:ext cx="8229600" cy="4125913"/>
          </a:xfrm>
        </p:spPr>
        <p:txBody>
          <a:bodyPr/>
          <a:lstStyle/>
          <a:p>
            <a:pPr algn="ctr">
              <a:buFont typeface="Arial" charset="0"/>
              <a:buNone/>
            </a:pPr>
            <a:r>
              <a:rPr lang="en-GB" sz="6000" b="1" smtClean="0"/>
              <a:t>England Economic and Social Rights Monitoring Consortium</a:t>
            </a:r>
            <a:endParaRPr lang="en-US" sz="6000" b="1" smtClean="0"/>
          </a:p>
        </p:txBody>
      </p:sp>
    </p:spTree>
    <p:extLst>
      <p:ext uri="{BB962C8B-B14F-4D97-AF65-F5344CB8AC3E}">
        <p14:creationId xmlns:p14="http://schemas.microsoft.com/office/powerpoint/2010/main" val="304277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smtClean="0">
                <a:latin typeface="Calibri" pitchFamily="34" charset="0"/>
                <a:cs typeface="Calibri" pitchFamily="34" charset="0"/>
              </a:rPr>
              <a:t>The </a:t>
            </a:r>
            <a:r>
              <a:rPr lang="fr-BE" b="1" dirty="0" err="1" smtClean="0">
                <a:latin typeface="Calibri" pitchFamily="34" charset="0"/>
                <a:cs typeface="Calibri" pitchFamily="34" charset="0"/>
              </a:rPr>
              <a:t>consequences</a:t>
            </a:r>
            <a:r>
              <a:rPr lang="fr-BE" b="1" dirty="0" smtClean="0">
                <a:latin typeface="Calibri" pitchFamily="34" charset="0"/>
                <a:cs typeface="Calibri" pitchFamily="34" charset="0"/>
              </a:rPr>
              <a:t> of the EU and national </a:t>
            </a:r>
            <a:r>
              <a:rPr lang="fr-BE" b="1" dirty="0" err="1" smtClean="0">
                <a:latin typeface="Calibri" pitchFamily="34" charset="0"/>
                <a:cs typeface="Calibri" pitchFamily="34" charset="0"/>
              </a:rPr>
              <a:t>economic</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policy</a:t>
            </a:r>
            <a:endParaRPr lang="fr-BE" b="1" dirty="0" smtClean="0">
              <a:latin typeface="Calibri" pitchFamily="34" charset="0"/>
              <a:cs typeface="Calibri" pitchFamily="34" charset="0"/>
            </a:endParaRPr>
          </a:p>
          <a:p>
            <a:pPr marL="0" indent="0" algn="ctr">
              <a:buNone/>
            </a:pPr>
            <a:endParaRPr lang="fr-BE" sz="3600" b="1" dirty="0" smtClean="0">
              <a:solidFill>
                <a:srgbClr val="3DB612"/>
              </a:solidFill>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cs typeface="Calibri" pitchFamily="34" charset="0"/>
              </a:rPr>
              <a:t>Portugal</a:t>
            </a:r>
          </a:p>
          <a:p>
            <a:pPr marL="0" indent="0" algn="ctr">
              <a:buNone/>
            </a:pPr>
            <a:r>
              <a:rPr lang="fr-BE" sz="3600" b="1" dirty="0" smtClean="0">
                <a:solidFill>
                  <a:srgbClr val="3DB612"/>
                </a:solidFill>
                <a:latin typeface="Calibri" pitchFamily="34" charset="0"/>
                <a:cs typeface="Calibri" pitchFamily="34" charset="0"/>
              </a:rPr>
              <a:t>Maria José </a:t>
            </a:r>
            <a:r>
              <a:rPr lang="fr-BE" sz="3600" b="1" dirty="0" err="1" smtClean="0">
                <a:solidFill>
                  <a:srgbClr val="3DB612"/>
                </a:solidFill>
                <a:latin typeface="Calibri" pitchFamily="34" charset="0"/>
                <a:cs typeface="Calibri" pitchFamily="34" charset="0"/>
              </a:rPr>
              <a:t>Domingos</a:t>
            </a:r>
            <a:endParaRPr lang="fr-BE" sz="3600" b="1" dirty="0" smtClean="0">
              <a:solidFill>
                <a:srgbClr val="3DB612"/>
              </a:solidFill>
              <a:latin typeface="Calibri" pitchFamily="34" charset="0"/>
              <a:cs typeface="Calibri" pitchFamily="34" charset="0"/>
            </a:endParaRPr>
          </a:p>
          <a:p>
            <a:pPr marL="0" indent="0" algn="ctr">
              <a:buNone/>
            </a:pPr>
            <a:r>
              <a:rPr lang="fr-BE" dirty="0" smtClean="0">
                <a:latin typeface="Calibri" pitchFamily="34" charset="0"/>
                <a:cs typeface="Calibri" pitchFamily="34" charset="0"/>
              </a:rPr>
              <a:t>EAPN</a:t>
            </a:r>
          </a:p>
          <a:p>
            <a:pPr marL="0" indent="0" algn="ctr">
              <a:buNone/>
            </a:pPr>
            <a:endParaRPr lang="fr-BE" dirty="0"/>
          </a:p>
        </p:txBody>
      </p:sp>
    </p:spTree>
    <p:extLst>
      <p:ext uri="{BB962C8B-B14F-4D97-AF65-F5344CB8AC3E}">
        <p14:creationId xmlns:p14="http://schemas.microsoft.com/office/powerpoint/2010/main" val="2280210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b="1" smtClean="0"/>
              <a:t>What?</a:t>
            </a:r>
            <a:endParaRPr lang="en-US" smtClean="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b="1" dirty="0" smtClean="0"/>
              <a:t>ESR Consortium: </a:t>
            </a:r>
            <a:r>
              <a:rPr lang="en-US" dirty="0" smtClean="0"/>
              <a:t>A consortium of more than sixty national charities and local community groups will collectively advocate Government and Parliament to secure the highest attainable standards of ESR protection in England;</a:t>
            </a:r>
          </a:p>
          <a:p>
            <a:pPr fontAlgn="auto">
              <a:spcAft>
                <a:spcPts val="0"/>
              </a:spcAft>
              <a:buFont typeface="Arial" pitchFamily="34" charset="0"/>
              <a:buChar char="•"/>
              <a:defRPr/>
            </a:pPr>
            <a:r>
              <a:rPr lang="en-US" b="1" dirty="0" smtClean="0"/>
              <a:t>Monitoring report: </a:t>
            </a:r>
            <a:r>
              <a:rPr lang="en-US" dirty="0" smtClean="0"/>
              <a:t>English compliance with ESR duties will be scrutinised annually through a comprehensive monitoring report, which will focus on England’s most pressing economic and social problems, particularly public service spending cuts and austerity measures, and recommend a rights based agenda for change;</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23065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b="1" smtClean="0"/>
              <a:t>What?</a:t>
            </a:r>
            <a:endParaRPr lang="en-US" b="1" smtClean="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b="1" dirty="0" smtClean="0"/>
              <a:t>ESR Truth Commissions: </a:t>
            </a:r>
            <a:r>
              <a:rPr lang="en-US" dirty="0" smtClean="0"/>
              <a:t>disadvantaged groups and individuals from Merseyside, the poorest region in England, will present testimony of poverty and ESR denial, through testimony, film and photography, to key members of Government, Parliament, the civil service, the EHRC and the media and engage in an ongoing dialogue to reform law, policy and practice;</a:t>
            </a:r>
          </a:p>
          <a:p>
            <a:pPr fontAlgn="auto">
              <a:spcAft>
                <a:spcPts val="0"/>
              </a:spcAft>
              <a:buFont typeface="Arial" pitchFamily="34" charset="0"/>
              <a:buChar char="•"/>
              <a:defRPr/>
            </a:pPr>
            <a:r>
              <a:rPr lang="en-US" b="1" dirty="0" smtClean="0"/>
              <a:t>Civil Society CESCR Parallel Report: </a:t>
            </a:r>
            <a:r>
              <a:rPr lang="en-US" dirty="0" smtClean="0"/>
              <a:t>The Consortium will lobby the UK Government to implement the findings of the Civil Society CESCR Parallel Report, during the 2014 review of UK ICESCR compliance;</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673963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b="1" smtClean="0"/>
              <a:t>What?</a:t>
            </a:r>
            <a:endParaRPr lang="en-US" b="1" smtClean="0"/>
          </a:p>
        </p:txBody>
      </p:sp>
      <p:sp>
        <p:nvSpPr>
          <p:cNvPr id="15363" name="Content Placeholder 2"/>
          <p:cNvSpPr>
            <a:spLocks noGrp="1"/>
          </p:cNvSpPr>
          <p:nvPr>
            <p:ph idx="1"/>
          </p:nvPr>
        </p:nvSpPr>
        <p:spPr/>
        <p:txBody>
          <a:bodyPr/>
          <a:lstStyle/>
          <a:p>
            <a:r>
              <a:rPr lang="en-US" b="1" smtClean="0"/>
              <a:t>England ESR Action Plan: </a:t>
            </a:r>
            <a:r>
              <a:rPr lang="en-US" smtClean="0"/>
              <a:t>in 2015 Government and Parliament will be urged to adopt the Consortium’s ‘ESR Action Plan’ for England, providing concrete steps to secure ESR, including recommended legislative and administrative measures, means of redress, benchmarks, and programmes of awareness and public understanding.</a:t>
            </a:r>
          </a:p>
          <a:p>
            <a:endParaRPr lang="en-US" smtClean="0"/>
          </a:p>
        </p:txBody>
      </p:sp>
    </p:spTree>
    <p:extLst>
      <p:ext uri="{BB962C8B-B14F-4D97-AF65-F5344CB8AC3E}">
        <p14:creationId xmlns:p14="http://schemas.microsoft.com/office/powerpoint/2010/main" val="26460011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b="1" smtClean="0"/>
              <a:t>How to monitor?</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b="1" dirty="0" smtClean="0"/>
              <a:t>Equality and Human Rights Commission "Human Rights Measurement Framework” – Evidence:</a:t>
            </a:r>
          </a:p>
          <a:p>
            <a:pPr lvl="1" fontAlgn="auto">
              <a:spcAft>
                <a:spcPts val="0"/>
              </a:spcAft>
              <a:buFont typeface="Arial" pitchFamily="34" charset="0"/>
              <a:buChar char="–"/>
              <a:defRPr/>
            </a:pPr>
            <a:r>
              <a:rPr lang="en-US" dirty="0" smtClean="0"/>
              <a:t>statutory, regulatory and public policy framework </a:t>
            </a:r>
          </a:p>
          <a:p>
            <a:pPr lvl="1" fontAlgn="auto">
              <a:spcAft>
                <a:spcPts val="0"/>
              </a:spcAft>
              <a:buFont typeface="Arial" pitchFamily="34" charset="0"/>
              <a:buChar char="–"/>
              <a:defRPr/>
            </a:pPr>
            <a:r>
              <a:rPr lang="en-US" dirty="0" smtClean="0"/>
              <a:t>case law outcomes; concerns of domestic and international human rights monitoring bodies; </a:t>
            </a:r>
          </a:p>
          <a:p>
            <a:pPr lvl="1" fontAlgn="auto">
              <a:spcAft>
                <a:spcPts val="0"/>
              </a:spcAft>
              <a:buFont typeface="Arial" pitchFamily="34" charset="0"/>
              <a:buChar char="–"/>
              <a:defRPr/>
            </a:pPr>
            <a:r>
              <a:rPr lang="en-US" dirty="0" smtClean="0"/>
              <a:t>findings of investigations, inquiries and reviews; </a:t>
            </a:r>
          </a:p>
          <a:p>
            <a:pPr lvl="1" fontAlgn="auto">
              <a:spcAft>
                <a:spcPts val="0"/>
              </a:spcAft>
              <a:buFont typeface="Arial" pitchFamily="34" charset="0"/>
              <a:buChar char="–"/>
              <a:defRPr/>
            </a:pPr>
            <a:r>
              <a:rPr lang="en-US" dirty="0" smtClean="0"/>
              <a:t>issues raised by regulators, inspectorates and ombudsmen and </a:t>
            </a:r>
          </a:p>
          <a:p>
            <a:pPr lvl="1" fontAlgn="auto">
              <a:spcAft>
                <a:spcPts val="0"/>
              </a:spcAft>
              <a:buFont typeface="Arial" pitchFamily="34" charset="0"/>
              <a:buChar char="–"/>
              <a:defRPr/>
            </a:pPr>
            <a:r>
              <a:rPr lang="en-US" dirty="0" smtClean="0"/>
              <a:t>concerns raised by NGOs and other civil society mechanisms </a:t>
            </a:r>
          </a:p>
          <a:p>
            <a:pPr lvl="1" fontAlgn="auto">
              <a:spcAft>
                <a:spcPts val="0"/>
              </a:spcAft>
              <a:buFont typeface="Arial" pitchFamily="34" charset="0"/>
              <a:buChar char="–"/>
              <a:defRPr/>
            </a:pPr>
            <a:r>
              <a:rPr lang="en-US" dirty="0" smtClean="0"/>
              <a:t>statistical sources - administrative data and social surveys</a:t>
            </a:r>
          </a:p>
        </p:txBody>
      </p:sp>
    </p:spTree>
    <p:extLst>
      <p:ext uri="{BB962C8B-B14F-4D97-AF65-F5344CB8AC3E}">
        <p14:creationId xmlns:p14="http://schemas.microsoft.com/office/powerpoint/2010/main" val="26135097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Poverty Truth Commission Opening Gathering</a:t>
            </a:r>
            <a:endParaRPr lang="fr-BE" dirty="0"/>
          </a:p>
        </p:txBody>
      </p:sp>
      <p:sp>
        <p:nvSpPr>
          <p:cNvPr id="3" name="Tijdelijke aanduiding voor inhoud 2"/>
          <p:cNvSpPr>
            <a:spLocks noGrp="1"/>
          </p:cNvSpPr>
          <p:nvPr>
            <p:ph idx="1"/>
          </p:nvPr>
        </p:nvSpPr>
        <p:spPr/>
        <p:txBody>
          <a:bodyPr/>
          <a:lstStyle/>
          <a:p>
            <a:pPr marL="0" indent="0">
              <a:buNone/>
            </a:pPr>
            <a:r>
              <a:rPr lang="fr-BE" kern="0" dirty="0">
                <a:solidFill>
                  <a:srgbClr val="000000"/>
                </a:solidFill>
                <a:latin typeface="Calibri" pitchFamily="34" charset="0"/>
                <a:cs typeface="Calibri" pitchFamily="34" charset="0"/>
                <a:hlinkClick r:id="rId2"/>
              </a:rPr>
              <a:t>http://</a:t>
            </a:r>
            <a:r>
              <a:rPr lang="fr-BE" kern="0" dirty="0" smtClean="0">
                <a:solidFill>
                  <a:srgbClr val="000000"/>
                </a:solidFill>
                <a:latin typeface="Calibri" pitchFamily="34" charset="0"/>
                <a:cs typeface="Calibri" pitchFamily="34" charset="0"/>
                <a:hlinkClick r:id="rId2"/>
              </a:rPr>
              <a:t>www.povertytruthcommission.org/index.php?id=9</a:t>
            </a:r>
            <a:endParaRPr lang="fr-BE" kern="0" dirty="0" smtClean="0">
              <a:solidFill>
                <a:srgbClr val="000000"/>
              </a:solidFill>
              <a:latin typeface="Calibri" pitchFamily="34" charset="0"/>
              <a:cs typeface="Calibri" pitchFamily="34" charset="0"/>
            </a:endParaRPr>
          </a:p>
          <a:p>
            <a:pPr marL="0" indent="0">
              <a:buNone/>
            </a:pPr>
            <a:endParaRPr lang="fr-BE" dirty="0"/>
          </a:p>
        </p:txBody>
      </p:sp>
    </p:spTree>
    <p:extLst>
      <p:ext uri="{BB962C8B-B14F-4D97-AF65-F5344CB8AC3E}">
        <p14:creationId xmlns:p14="http://schemas.microsoft.com/office/powerpoint/2010/main" val="1912584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0">
            <a:normAutofit fontScale="90000"/>
          </a:bodyPr>
          <a:lstStyle/>
          <a:p>
            <a:pPr fontAlgn="auto">
              <a:spcAft>
                <a:spcPts val="0"/>
              </a:spcAft>
              <a:defRPr/>
            </a:pPr>
            <a:r>
              <a:rPr lang="en-GB" b="1" dirty="0" smtClean="0"/>
              <a:t>Who?</a:t>
            </a:r>
            <a:endParaRPr lang="en-US" b="1" dirty="0" smtClean="0"/>
          </a:p>
        </p:txBody>
      </p:sp>
      <p:sp>
        <p:nvSpPr>
          <p:cNvPr id="17411" name="Content Placeholder 2"/>
          <p:cNvSpPr>
            <a:spLocks noGrp="1"/>
          </p:cNvSpPr>
          <p:nvPr>
            <p:ph idx="1"/>
          </p:nvPr>
        </p:nvSpPr>
        <p:spPr>
          <a:xfrm>
            <a:off x="457200" y="714375"/>
            <a:ext cx="8229600" cy="5857875"/>
          </a:xfrm>
        </p:spPr>
        <p:txBody>
          <a:bodyPr/>
          <a:lstStyle/>
          <a:p>
            <a:r>
              <a:rPr lang="en-GB" sz="2400" smtClean="0"/>
              <a:t>Age UK</a:t>
            </a:r>
            <a:endParaRPr lang="en-US" sz="2400" smtClean="0"/>
          </a:p>
          <a:p>
            <a:r>
              <a:rPr lang="en-GB" sz="2400" smtClean="0"/>
              <a:t>ATD Fourth World,</a:t>
            </a:r>
            <a:endParaRPr lang="en-US" sz="2400" smtClean="0"/>
          </a:p>
          <a:p>
            <a:r>
              <a:rPr lang="en-GB" sz="2400" smtClean="0"/>
              <a:t>British Institute of Human Rights</a:t>
            </a:r>
            <a:endParaRPr lang="en-US" sz="2400" smtClean="0"/>
          </a:p>
          <a:p>
            <a:r>
              <a:rPr lang="en-GB" sz="2400" smtClean="0"/>
              <a:t>British Institute of International and Comparative Law</a:t>
            </a:r>
            <a:endParaRPr lang="en-US" sz="2400" smtClean="0"/>
          </a:p>
          <a:p>
            <a:r>
              <a:rPr lang="en-GB" sz="2400" smtClean="0"/>
              <a:t>Cambridge Ethnic Community Forum</a:t>
            </a:r>
            <a:endParaRPr lang="en-US" sz="2400" smtClean="0"/>
          </a:p>
          <a:p>
            <a:r>
              <a:rPr lang="en-GB" sz="2400" smtClean="0"/>
              <a:t>Centre for Economic and Social Inclusion</a:t>
            </a:r>
            <a:endParaRPr lang="en-US" sz="2400" smtClean="0"/>
          </a:p>
          <a:p>
            <a:r>
              <a:rPr lang="en-GB" sz="2400" smtClean="0"/>
              <a:t>Child Poverty Action Group</a:t>
            </a:r>
            <a:endParaRPr lang="en-US" sz="2400" smtClean="0"/>
          </a:p>
          <a:p>
            <a:r>
              <a:rPr lang="en-GB" sz="2400" smtClean="0"/>
              <a:t>Consortia of Ethnic Minority Organisation (Bradford)</a:t>
            </a:r>
            <a:endParaRPr lang="en-US" sz="2400" smtClean="0"/>
          </a:p>
          <a:p>
            <a:r>
              <a:rPr lang="en-GB" sz="2400" smtClean="0"/>
              <a:t>Consortium of Lesbian, Gay, Bisexual and Transgendered Voluntary and Community Organisations</a:t>
            </a:r>
            <a:endParaRPr lang="en-US" sz="2400" smtClean="0"/>
          </a:p>
          <a:p>
            <a:r>
              <a:rPr lang="en-GB" sz="2400" smtClean="0"/>
              <a:t>Crisis</a:t>
            </a:r>
            <a:endParaRPr lang="en-US" sz="2400" smtClean="0"/>
          </a:p>
          <a:p>
            <a:r>
              <a:rPr lang="en-GB" sz="2400" smtClean="0"/>
              <a:t>Disability Rights UK (merger of the Royal Association for Disability Rights (RADAR), Disability Alliance and National Centre for Independent Living),</a:t>
            </a:r>
          </a:p>
        </p:txBody>
      </p:sp>
    </p:spTree>
    <p:extLst>
      <p:ext uri="{BB962C8B-B14F-4D97-AF65-F5344CB8AC3E}">
        <p14:creationId xmlns:p14="http://schemas.microsoft.com/office/powerpoint/2010/main" val="1175164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b="1" smtClean="0"/>
              <a:t>Who?</a:t>
            </a:r>
            <a:endParaRPr lang="en-US" smtClean="0"/>
          </a:p>
        </p:txBody>
      </p:sp>
      <p:sp>
        <p:nvSpPr>
          <p:cNvPr id="3" name="Content Placeholder 2"/>
          <p:cNvSpPr>
            <a:spLocks noGrp="1"/>
          </p:cNvSpPr>
          <p:nvPr>
            <p:ph idx="1"/>
          </p:nvPr>
        </p:nvSpPr>
        <p:spPr>
          <a:xfrm>
            <a:off x="457200" y="1285875"/>
            <a:ext cx="8229600" cy="5072063"/>
          </a:xfrm>
        </p:spPr>
        <p:txBody>
          <a:bodyPr rtlCol="0">
            <a:normAutofit fontScale="92500" lnSpcReduction="20000"/>
          </a:bodyPr>
          <a:lstStyle/>
          <a:p>
            <a:pPr fontAlgn="auto">
              <a:spcAft>
                <a:spcPts val="0"/>
              </a:spcAft>
              <a:buFont typeface="Arial" pitchFamily="34" charset="0"/>
              <a:buChar char="•"/>
              <a:defRPr/>
            </a:pPr>
            <a:r>
              <a:rPr lang="en-GB" dirty="0" smtClean="0"/>
              <a:t>DIAL Peterborough</a:t>
            </a:r>
            <a:endParaRPr lang="en-US" dirty="0" smtClean="0"/>
          </a:p>
          <a:p>
            <a:pPr fontAlgn="auto">
              <a:spcAft>
                <a:spcPts val="0"/>
              </a:spcAft>
              <a:buFont typeface="Arial" pitchFamily="34" charset="0"/>
              <a:buChar char="•"/>
              <a:defRPr/>
            </a:pPr>
            <a:r>
              <a:rPr lang="en-GB" dirty="0" smtClean="0"/>
              <a:t>Disability Law Service</a:t>
            </a:r>
            <a:endParaRPr lang="en-US" dirty="0" smtClean="0"/>
          </a:p>
          <a:p>
            <a:pPr fontAlgn="auto">
              <a:spcAft>
                <a:spcPts val="0"/>
              </a:spcAft>
              <a:buFont typeface="Arial" pitchFamily="34" charset="0"/>
              <a:buChar char="•"/>
              <a:defRPr/>
            </a:pPr>
            <a:r>
              <a:rPr lang="en-GB" dirty="0" smtClean="0"/>
              <a:t>Discrimination Law Association,</a:t>
            </a:r>
            <a:endParaRPr lang="en-US" dirty="0" smtClean="0"/>
          </a:p>
          <a:p>
            <a:pPr fontAlgn="auto">
              <a:spcAft>
                <a:spcPts val="0"/>
              </a:spcAft>
              <a:buFont typeface="Arial" pitchFamily="34" charset="0"/>
              <a:buChar char="•"/>
              <a:defRPr/>
            </a:pPr>
            <a:r>
              <a:rPr lang="en-GB" dirty="0" smtClean="0"/>
              <a:t>Doctors of the World,</a:t>
            </a:r>
            <a:endParaRPr lang="en-US" dirty="0" smtClean="0"/>
          </a:p>
          <a:p>
            <a:pPr fontAlgn="auto">
              <a:spcAft>
                <a:spcPts val="0"/>
              </a:spcAft>
              <a:buFont typeface="Arial" pitchFamily="34" charset="0"/>
              <a:buChar char="•"/>
              <a:defRPr/>
            </a:pPr>
            <a:r>
              <a:rPr lang="en-GB" dirty="0" smtClean="0"/>
              <a:t>Eaves</a:t>
            </a:r>
            <a:endParaRPr lang="en-US" dirty="0" smtClean="0"/>
          </a:p>
          <a:p>
            <a:pPr fontAlgn="auto">
              <a:spcAft>
                <a:spcPts val="0"/>
              </a:spcAft>
              <a:buFont typeface="Arial" pitchFamily="34" charset="0"/>
              <a:buChar char="•"/>
              <a:defRPr/>
            </a:pPr>
            <a:r>
              <a:rPr lang="en-GB" dirty="0" smtClean="0"/>
              <a:t>English Regions Equality and Human Rights Network</a:t>
            </a:r>
            <a:endParaRPr lang="en-US" dirty="0" smtClean="0"/>
          </a:p>
          <a:p>
            <a:pPr fontAlgn="auto">
              <a:spcAft>
                <a:spcPts val="0"/>
              </a:spcAft>
              <a:buFont typeface="Arial" pitchFamily="34" charset="0"/>
              <a:buChar char="•"/>
              <a:defRPr/>
            </a:pPr>
            <a:r>
              <a:rPr lang="en-GB" dirty="0" smtClean="0"/>
              <a:t>Equality and Diversity Forum</a:t>
            </a:r>
            <a:endParaRPr lang="en-US" dirty="0" smtClean="0"/>
          </a:p>
          <a:p>
            <a:pPr fontAlgn="auto">
              <a:spcAft>
                <a:spcPts val="0"/>
              </a:spcAft>
              <a:buFont typeface="Arial" pitchFamily="34" charset="0"/>
              <a:buChar char="•"/>
              <a:defRPr/>
            </a:pPr>
            <a:r>
              <a:rPr lang="en-GB" dirty="0" smtClean="0"/>
              <a:t>Family Action</a:t>
            </a:r>
            <a:endParaRPr lang="en-US" dirty="0" smtClean="0"/>
          </a:p>
          <a:p>
            <a:pPr fontAlgn="auto">
              <a:spcAft>
                <a:spcPts val="0"/>
              </a:spcAft>
              <a:buFont typeface="Arial" pitchFamily="34" charset="0"/>
              <a:buChar char="•"/>
              <a:defRPr/>
            </a:pPr>
            <a:r>
              <a:rPr lang="en-GB" dirty="0" smtClean="0"/>
              <a:t>Fawcett Society</a:t>
            </a:r>
            <a:endParaRPr lang="en-US" dirty="0" smtClean="0"/>
          </a:p>
          <a:p>
            <a:pPr fontAlgn="auto">
              <a:spcAft>
                <a:spcPts val="0"/>
              </a:spcAft>
              <a:buFont typeface="Arial" pitchFamily="34" charset="0"/>
              <a:buChar char="•"/>
              <a:defRPr/>
            </a:pPr>
            <a:r>
              <a:rPr lang="en-GB" dirty="0" smtClean="0"/>
              <a:t>Food Cycle</a:t>
            </a:r>
            <a:endParaRPr lang="en-US" dirty="0" smtClean="0"/>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169782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b="1" smtClean="0"/>
              <a:t>Who?</a:t>
            </a:r>
            <a:endParaRPr lang="en-US" b="1"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GB" dirty="0" smtClean="0"/>
              <a:t>Freedom from Torture</a:t>
            </a:r>
            <a:endParaRPr lang="en-US" dirty="0" smtClean="0"/>
          </a:p>
          <a:p>
            <a:pPr fontAlgn="auto">
              <a:spcAft>
                <a:spcPts val="0"/>
              </a:spcAft>
              <a:buFont typeface="Arial" pitchFamily="34" charset="0"/>
              <a:buChar char="•"/>
              <a:defRPr/>
            </a:pPr>
            <a:r>
              <a:rPr lang="en-GB" dirty="0" smtClean="0"/>
              <a:t>Friends Families and Travellers</a:t>
            </a:r>
            <a:endParaRPr lang="en-US" dirty="0" smtClean="0"/>
          </a:p>
          <a:p>
            <a:pPr fontAlgn="auto">
              <a:spcAft>
                <a:spcPts val="0"/>
              </a:spcAft>
              <a:buFont typeface="Arial" pitchFamily="34" charset="0"/>
              <a:buChar char="•"/>
              <a:defRPr/>
            </a:pPr>
            <a:r>
              <a:rPr lang="en-GB" dirty="0" err="1" smtClean="0"/>
              <a:t>Galop</a:t>
            </a:r>
            <a:r>
              <a:rPr lang="en-GB" dirty="0" smtClean="0"/>
              <a:t> </a:t>
            </a:r>
            <a:endParaRPr lang="en-US" dirty="0" smtClean="0"/>
          </a:p>
          <a:p>
            <a:pPr fontAlgn="auto">
              <a:spcAft>
                <a:spcPts val="0"/>
              </a:spcAft>
              <a:buFont typeface="Arial" pitchFamily="34" charset="0"/>
              <a:buChar char="•"/>
              <a:defRPr/>
            </a:pPr>
            <a:r>
              <a:rPr lang="en-GB" dirty="0" smtClean="0"/>
              <a:t>Howard League for Penal Reform</a:t>
            </a:r>
            <a:endParaRPr lang="en-US" dirty="0" smtClean="0"/>
          </a:p>
          <a:p>
            <a:pPr fontAlgn="auto">
              <a:spcAft>
                <a:spcPts val="0"/>
              </a:spcAft>
              <a:buFont typeface="Arial" pitchFamily="34" charset="0"/>
              <a:buChar char="•"/>
              <a:defRPr/>
            </a:pPr>
            <a:r>
              <a:rPr lang="en-GB" dirty="0" smtClean="0"/>
              <a:t>Law Society of England and Wales</a:t>
            </a:r>
            <a:endParaRPr lang="en-US" dirty="0" smtClean="0"/>
          </a:p>
          <a:p>
            <a:pPr fontAlgn="auto">
              <a:spcAft>
                <a:spcPts val="0"/>
              </a:spcAft>
              <a:buFont typeface="Arial" pitchFamily="34" charset="0"/>
              <a:buChar char="•"/>
              <a:defRPr/>
            </a:pPr>
            <a:r>
              <a:rPr lang="en-GB" dirty="0" smtClean="0"/>
              <a:t>MENCAP</a:t>
            </a:r>
            <a:endParaRPr lang="en-US" dirty="0" smtClean="0"/>
          </a:p>
          <a:p>
            <a:pPr fontAlgn="auto">
              <a:spcAft>
                <a:spcPts val="0"/>
              </a:spcAft>
              <a:buFont typeface="Arial" pitchFamily="34" charset="0"/>
              <a:buChar char="•"/>
              <a:defRPr/>
            </a:pPr>
            <a:r>
              <a:rPr lang="en-GB" dirty="0" smtClean="0"/>
              <a:t>Migrants Rights Network</a:t>
            </a:r>
            <a:endParaRPr lang="en-US" dirty="0" smtClean="0"/>
          </a:p>
          <a:p>
            <a:pPr fontAlgn="auto">
              <a:spcAft>
                <a:spcPts val="0"/>
              </a:spcAft>
              <a:buFont typeface="Arial" pitchFamily="34" charset="0"/>
              <a:buChar char="•"/>
              <a:defRPr/>
            </a:pPr>
            <a:r>
              <a:rPr lang="en-GB" dirty="0" smtClean="0"/>
              <a:t>MIND</a:t>
            </a:r>
            <a:endParaRPr lang="en-US" dirty="0" smtClean="0"/>
          </a:p>
          <a:p>
            <a:pPr fontAlgn="auto">
              <a:spcAft>
                <a:spcPts val="0"/>
              </a:spcAft>
              <a:buFont typeface="Arial" pitchFamily="34" charset="0"/>
              <a:buChar char="•"/>
              <a:defRPr/>
            </a:pPr>
            <a:r>
              <a:rPr lang="en-GB" dirty="0" smtClean="0"/>
              <a:t>National Aids Trust</a:t>
            </a:r>
            <a:endParaRPr lang="en-US" dirty="0" smtClean="0"/>
          </a:p>
          <a:p>
            <a:pPr fontAlgn="auto">
              <a:spcAft>
                <a:spcPts val="0"/>
              </a:spcAft>
              <a:buFont typeface="Arial" pitchFamily="34" charset="0"/>
              <a:buChar char="•"/>
              <a:defRPr/>
            </a:pPr>
            <a:r>
              <a:rPr lang="en-GB" dirty="0" smtClean="0"/>
              <a:t>Refugees in Effective and Active Partnership (REAP)</a:t>
            </a:r>
            <a:endParaRPr lang="en-US" dirty="0" smtClean="0"/>
          </a:p>
          <a:p>
            <a:pPr fontAlgn="auto">
              <a:spcAft>
                <a:spcPts val="0"/>
              </a:spcAft>
              <a:buFont typeface="Arial" pitchFamily="34" charset="0"/>
              <a:buChar char="•"/>
              <a:defRPr/>
            </a:pPr>
            <a:r>
              <a:rPr lang="en-GB" dirty="0" smtClean="0"/>
              <a:t>Refugee Council</a:t>
            </a:r>
            <a:endParaRPr lang="en-US" dirty="0" smtClean="0"/>
          </a:p>
          <a:p>
            <a:pPr fontAlgn="auto">
              <a:spcAft>
                <a:spcPts val="0"/>
              </a:spcAft>
              <a:buFont typeface="Arial" pitchFamily="34" charset="0"/>
              <a:buChar char="•"/>
              <a:defRPr/>
            </a:pPr>
            <a:r>
              <a:rPr lang="en-GB" dirty="0" smtClean="0"/>
              <a:t>Right to Education Project (Action Aid),</a:t>
            </a:r>
            <a:endParaRPr lang="en-US" dirty="0" smtClean="0"/>
          </a:p>
          <a:p>
            <a:pPr fontAlgn="auto">
              <a:spcAft>
                <a:spcPts val="0"/>
              </a:spcAft>
              <a:buFont typeface="Arial" pitchFamily="34" charset="0"/>
              <a:buNone/>
              <a:defRPr/>
            </a:pPr>
            <a:endParaRPr lang="en-US" dirty="0" smtClean="0"/>
          </a:p>
        </p:txBody>
      </p:sp>
    </p:spTree>
    <p:extLst>
      <p:ext uri="{BB962C8B-B14F-4D97-AF65-F5344CB8AC3E}">
        <p14:creationId xmlns:p14="http://schemas.microsoft.com/office/powerpoint/2010/main" val="555196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b="1" smtClean="0"/>
              <a:t>Who?</a:t>
            </a:r>
            <a:endParaRPr 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GB" dirty="0" smtClean="0"/>
              <a:t>Runnymede Trust (UN CERD Coordinator)</a:t>
            </a:r>
            <a:endParaRPr lang="en-US" dirty="0" smtClean="0"/>
          </a:p>
          <a:p>
            <a:pPr fontAlgn="auto">
              <a:spcAft>
                <a:spcPts val="0"/>
              </a:spcAft>
              <a:buFont typeface="Arial" pitchFamily="34" charset="0"/>
              <a:buChar char="•"/>
              <a:defRPr/>
            </a:pPr>
            <a:r>
              <a:rPr lang="en-GB" dirty="0" smtClean="0"/>
              <a:t>SCOPE (A UNCRPD Coordinator)</a:t>
            </a:r>
            <a:endParaRPr lang="en-US" dirty="0" smtClean="0"/>
          </a:p>
          <a:p>
            <a:pPr fontAlgn="auto">
              <a:spcAft>
                <a:spcPts val="0"/>
              </a:spcAft>
              <a:buFont typeface="Arial" pitchFamily="34" charset="0"/>
              <a:buChar char="•"/>
              <a:defRPr/>
            </a:pPr>
            <a:r>
              <a:rPr lang="en-GB" dirty="0" smtClean="0"/>
              <a:t>Southall Black Sisters</a:t>
            </a:r>
            <a:endParaRPr lang="en-US" dirty="0" smtClean="0"/>
          </a:p>
          <a:p>
            <a:pPr fontAlgn="auto">
              <a:spcAft>
                <a:spcPts val="0"/>
              </a:spcAft>
              <a:buFont typeface="Arial" pitchFamily="34" charset="0"/>
              <a:buChar char="•"/>
              <a:defRPr/>
            </a:pPr>
            <a:r>
              <a:rPr lang="en-GB" dirty="0" smtClean="0"/>
              <a:t>Stonewall</a:t>
            </a:r>
            <a:endParaRPr lang="en-US" dirty="0" smtClean="0"/>
          </a:p>
          <a:p>
            <a:pPr fontAlgn="auto">
              <a:spcAft>
                <a:spcPts val="0"/>
              </a:spcAft>
              <a:buFont typeface="Arial" pitchFamily="34" charset="0"/>
              <a:buChar char="•"/>
              <a:defRPr/>
            </a:pPr>
            <a:r>
              <a:rPr lang="en-GB" dirty="0" smtClean="0"/>
              <a:t>The Equal Rights Trust</a:t>
            </a:r>
            <a:endParaRPr lang="en-US" dirty="0" smtClean="0"/>
          </a:p>
          <a:p>
            <a:pPr fontAlgn="auto">
              <a:spcAft>
                <a:spcPts val="0"/>
              </a:spcAft>
              <a:buFont typeface="Arial" pitchFamily="34" charset="0"/>
              <a:buChar char="•"/>
              <a:defRPr/>
            </a:pPr>
            <a:r>
              <a:rPr lang="en-GB" dirty="0" smtClean="0"/>
              <a:t>The Lesbian and Gay Foundation</a:t>
            </a:r>
            <a:endParaRPr lang="en-US" dirty="0" smtClean="0"/>
          </a:p>
          <a:p>
            <a:pPr fontAlgn="auto">
              <a:spcAft>
                <a:spcPts val="0"/>
              </a:spcAft>
              <a:buFont typeface="Arial" pitchFamily="34" charset="0"/>
              <a:buChar char="•"/>
              <a:defRPr/>
            </a:pPr>
            <a:r>
              <a:rPr lang="en-GB" dirty="0" smtClean="0"/>
              <a:t>UNICEF UK</a:t>
            </a:r>
            <a:endParaRPr lang="en-US" dirty="0" smtClean="0"/>
          </a:p>
          <a:p>
            <a:pPr fontAlgn="auto">
              <a:spcAft>
                <a:spcPts val="0"/>
              </a:spcAft>
              <a:buFont typeface="Arial" pitchFamily="34" charset="0"/>
              <a:buChar char="•"/>
              <a:defRPr/>
            </a:pPr>
            <a:r>
              <a:rPr lang="en-GB" dirty="0" smtClean="0"/>
              <a:t>Unlock Democracy</a:t>
            </a:r>
            <a:endParaRPr lang="en-US" dirty="0" smtClean="0"/>
          </a:p>
          <a:p>
            <a:pPr fontAlgn="auto">
              <a:spcAft>
                <a:spcPts val="0"/>
              </a:spcAft>
              <a:buFont typeface="Arial" pitchFamily="34" charset="0"/>
              <a:buChar char="•"/>
              <a:defRPr/>
            </a:pPr>
            <a:r>
              <a:rPr lang="en-GB" dirty="0" smtClean="0"/>
              <a:t>Women in Prison</a:t>
            </a:r>
            <a:endParaRPr lang="en-US" dirty="0" smtClean="0"/>
          </a:p>
          <a:p>
            <a:pPr fontAlgn="auto">
              <a:spcAft>
                <a:spcPts val="0"/>
              </a:spcAft>
              <a:buFont typeface="Arial" pitchFamily="34" charset="0"/>
              <a:buChar char="•"/>
              <a:defRPr/>
            </a:pPr>
            <a:r>
              <a:rPr lang="en-GB" dirty="0" smtClean="0"/>
              <a:t>Women’s Budget Group</a:t>
            </a:r>
            <a:endParaRPr lang="en-US" dirty="0" smtClean="0"/>
          </a:p>
          <a:p>
            <a:pPr fontAlgn="auto">
              <a:spcAft>
                <a:spcPts val="0"/>
              </a:spcAft>
              <a:buFont typeface="Arial" pitchFamily="34" charset="0"/>
              <a:buChar char="•"/>
              <a:defRPr/>
            </a:pPr>
            <a:r>
              <a:rPr lang="en-GB" dirty="0" smtClean="0"/>
              <a:t>Women’s Resource Centre (UN CEDAW Coordinator)</a:t>
            </a:r>
            <a:endParaRPr lang="en-US" dirty="0" smtClean="0"/>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091879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b="1" smtClean="0"/>
              <a:t>Who?</a:t>
            </a:r>
            <a:endParaRPr lang="en-US" b="1" smtClean="0"/>
          </a:p>
        </p:txBody>
      </p:sp>
      <p:sp>
        <p:nvSpPr>
          <p:cNvPr id="21507" name="Content Placeholder 2"/>
          <p:cNvSpPr>
            <a:spLocks noGrp="1"/>
          </p:cNvSpPr>
          <p:nvPr>
            <p:ph idx="1"/>
          </p:nvPr>
        </p:nvSpPr>
        <p:spPr>
          <a:xfrm>
            <a:off x="428625" y="1357313"/>
            <a:ext cx="8229600" cy="5500687"/>
          </a:xfrm>
        </p:spPr>
        <p:txBody>
          <a:bodyPr/>
          <a:lstStyle/>
          <a:p>
            <a:r>
              <a:rPr lang="en-GB" sz="2400" b="1" smtClean="0"/>
              <a:t>Community groups from the Merseyside area, including Liverpool and Knowsley</a:t>
            </a:r>
            <a:endParaRPr lang="en-US" sz="2400" smtClean="0"/>
          </a:p>
          <a:p>
            <a:r>
              <a:rPr lang="en-GB" sz="2400" smtClean="0"/>
              <a:t> Centre 63, </a:t>
            </a:r>
            <a:endParaRPr lang="en-US" sz="2400" smtClean="0"/>
          </a:p>
          <a:p>
            <a:r>
              <a:rPr lang="en-GB" sz="2400" smtClean="0"/>
              <a:t>Ellesmere Port Advice Centre</a:t>
            </a:r>
            <a:endParaRPr lang="en-US" sz="2400" smtClean="0"/>
          </a:p>
          <a:p>
            <a:r>
              <a:rPr lang="en-GB" sz="2400" smtClean="0"/>
              <a:t>Huyton Advice Centre, </a:t>
            </a:r>
            <a:endParaRPr lang="en-US" sz="2400" smtClean="0"/>
          </a:p>
          <a:p>
            <a:r>
              <a:rPr lang="en-GB" sz="2400" smtClean="0"/>
              <a:t>Jus Kidz, </a:t>
            </a:r>
            <a:endParaRPr lang="en-US" sz="2400" smtClean="0"/>
          </a:p>
          <a:p>
            <a:r>
              <a:rPr lang="en-GB" sz="2400" smtClean="0"/>
              <a:t>Kirkby Arts &amp; Crafts </a:t>
            </a:r>
            <a:endParaRPr lang="en-US" sz="2400" smtClean="0"/>
          </a:p>
          <a:p>
            <a:r>
              <a:rPr lang="en-GB" sz="2400" smtClean="0"/>
              <a:t>Kirkby Arts &amp; Crafts, </a:t>
            </a:r>
            <a:endParaRPr lang="en-US" sz="2400" smtClean="0"/>
          </a:p>
          <a:p>
            <a:r>
              <a:rPr lang="en-GB" sz="2400" smtClean="0"/>
              <a:t>Knowsley Academy Muay Thai Boxing Club, </a:t>
            </a:r>
            <a:endParaRPr lang="en-US" sz="2400" smtClean="0"/>
          </a:p>
          <a:p>
            <a:r>
              <a:rPr lang="en-GB" sz="2400" smtClean="0"/>
              <a:t>Knowsley Advocacy Hub, </a:t>
            </a:r>
            <a:endParaRPr lang="en-US" sz="2400" smtClean="0"/>
          </a:p>
          <a:p>
            <a:r>
              <a:rPr lang="en-GB" sz="2400" smtClean="0"/>
              <a:t>Knowsley Foodbank (Jubilee Church), </a:t>
            </a:r>
            <a:endParaRPr lang="en-US" sz="2400" smtClean="0"/>
          </a:p>
          <a:p>
            <a:endParaRPr lang="en-US" sz="1400" smtClean="0"/>
          </a:p>
          <a:p>
            <a:endParaRPr lang="en-US" sz="1400" smtClean="0"/>
          </a:p>
          <a:p>
            <a:endParaRPr lang="en-US" sz="1400" smtClean="0"/>
          </a:p>
        </p:txBody>
      </p:sp>
    </p:spTree>
    <p:extLst>
      <p:ext uri="{BB962C8B-B14F-4D97-AF65-F5344CB8AC3E}">
        <p14:creationId xmlns:p14="http://schemas.microsoft.com/office/powerpoint/2010/main" val="63042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ogo EAPN portugal COR"/>
          <p:cNvPicPr>
            <a:picLocks noChangeAspect="1" noChangeArrowheads="1"/>
          </p:cNvPicPr>
          <p:nvPr/>
        </p:nvPicPr>
        <p:blipFill>
          <a:blip r:embed="rId2" cstate="print"/>
          <a:srcRect/>
          <a:stretch>
            <a:fillRect/>
          </a:stretch>
        </p:blipFill>
        <p:spPr bwMode="auto">
          <a:xfrm>
            <a:off x="0" y="908050"/>
            <a:ext cx="4284663" cy="4749800"/>
          </a:xfrm>
          <a:prstGeom prst="rect">
            <a:avLst/>
          </a:prstGeom>
          <a:noFill/>
          <a:ln w="9525">
            <a:noFill/>
            <a:miter lim="800000"/>
            <a:headEnd/>
            <a:tailEnd/>
          </a:ln>
        </p:spPr>
      </p:pic>
      <p:sp>
        <p:nvSpPr>
          <p:cNvPr id="3075" name="Rectangle 2"/>
          <p:cNvSpPr>
            <a:spLocks noGrp="1" noChangeArrowheads="1"/>
          </p:cNvSpPr>
          <p:nvPr>
            <p:ph type="ctrTitle"/>
          </p:nvPr>
        </p:nvSpPr>
        <p:spPr>
          <a:xfrm>
            <a:off x="3492500" y="1773238"/>
            <a:ext cx="5292725" cy="3125787"/>
          </a:xfrm>
        </p:spPr>
        <p:txBody>
          <a:bodyPr/>
          <a:lstStyle/>
          <a:p>
            <a:pPr algn="l" eaLnBrk="1" hangingPunct="1"/>
            <a:r>
              <a:rPr lang="en-US" sz="2800" b="1" dirty="0" smtClean="0">
                <a:solidFill>
                  <a:srgbClr val="68004F"/>
                </a:solidFill>
                <a:latin typeface="Futura Hv BT" pitchFamily="34" charset="0"/>
                <a:ea typeface="DejaVu Sans Light" pitchFamily="34" charset="0"/>
                <a:cs typeface="Arial" charset="0"/>
              </a:rPr>
              <a:t/>
            </a:r>
            <a:br>
              <a:rPr lang="en-US" sz="2800" b="1" dirty="0" smtClean="0">
                <a:solidFill>
                  <a:srgbClr val="68004F"/>
                </a:solidFill>
                <a:latin typeface="Futura Hv BT" pitchFamily="34" charset="0"/>
                <a:ea typeface="DejaVu Sans Light" pitchFamily="34" charset="0"/>
                <a:cs typeface="Arial" charset="0"/>
              </a:rPr>
            </a:br>
            <a:r>
              <a:rPr lang="en-US" sz="2800" b="1" dirty="0" smtClean="0">
                <a:solidFill>
                  <a:srgbClr val="68004F"/>
                </a:solidFill>
                <a:latin typeface="Futura Hv BT" pitchFamily="34" charset="0"/>
                <a:ea typeface="DejaVu Sans Light" pitchFamily="34" charset="0"/>
                <a:cs typeface="Arial" charset="0"/>
              </a:rPr>
              <a:t>A torn Europe? Europe on two tracks</a:t>
            </a:r>
            <a:br>
              <a:rPr lang="en-US" sz="2800" b="1" dirty="0" smtClean="0">
                <a:solidFill>
                  <a:srgbClr val="68004F"/>
                </a:solidFill>
                <a:latin typeface="Futura Hv BT" pitchFamily="34" charset="0"/>
                <a:ea typeface="DejaVu Sans Light" pitchFamily="34" charset="0"/>
                <a:cs typeface="Arial" charset="0"/>
              </a:rPr>
            </a:br>
            <a:r>
              <a:rPr lang="en-US" sz="2800" b="1" dirty="0" smtClean="0">
                <a:solidFill>
                  <a:srgbClr val="68004F"/>
                </a:solidFill>
                <a:latin typeface="Futura Hv BT" pitchFamily="34" charset="0"/>
                <a:ea typeface="DejaVu Sans Light" pitchFamily="34" charset="0"/>
                <a:cs typeface="Arial" charset="0"/>
              </a:rPr>
              <a:t>For a economic and social policy based on solidarity</a:t>
            </a:r>
            <a:br>
              <a:rPr lang="en-US" sz="2800" b="1" dirty="0" smtClean="0">
                <a:solidFill>
                  <a:srgbClr val="68004F"/>
                </a:solidFill>
                <a:latin typeface="Futura Hv BT" pitchFamily="34" charset="0"/>
                <a:ea typeface="DejaVu Sans Light" pitchFamily="34" charset="0"/>
                <a:cs typeface="Arial" charset="0"/>
              </a:rPr>
            </a:br>
            <a:r>
              <a:rPr lang="pt-PT" sz="2800" b="1" dirty="0" smtClean="0">
                <a:solidFill>
                  <a:srgbClr val="68004F"/>
                </a:solidFill>
                <a:latin typeface="Futura Hv BT" pitchFamily="34" charset="0"/>
                <a:ea typeface="DejaVu Sans Light" pitchFamily="34" charset="0"/>
                <a:cs typeface="Arial" charset="0"/>
              </a:rPr>
              <a:t/>
            </a:r>
            <a:br>
              <a:rPr lang="pt-PT" sz="2800" b="1" dirty="0" smtClean="0">
                <a:solidFill>
                  <a:srgbClr val="68004F"/>
                </a:solidFill>
                <a:latin typeface="Futura Hv BT" pitchFamily="34" charset="0"/>
                <a:ea typeface="DejaVu Sans Light" pitchFamily="34" charset="0"/>
                <a:cs typeface="Arial" charset="0"/>
              </a:rPr>
            </a:br>
            <a:r>
              <a:rPr lang="pt-PT" sz="1200" b="1" dirty="0" err="1" smtClean="0">
                <a:solidFill>
                  <a:srgbClr val="68004F"/>
                </a:solidFill>
                <a:latin typeface="Futura Hv BT" pitchFamily="34" charset="0"/>
                <a:ea typeface="DejaVu Sans Light" pitchFamily="34" charset="0"/>
                <a:cs typeface="Arial" charset="0"/>
              </a:rPr>
              <a:t>Dubin</a:t>
            </a:r>
            <a:r>
              <a:rPr lang="pt-PT" sz="1200" b="1" dirty="0" smtClean="0">
                <a:solidFill>
                  <a:srgbClr val="68004F"/>
                </a:solidFill>
                <a:latin typeface="Futura Hv BT" pitchFamily="34" charset="0"/>
                <a:ea typeface="DejaVu Sans Light" pitchFamily="34" charset="0"/>
                <a:cs typeface="Arial" charset="0"/>
              </a:rPr>
              <a:t>, 10 </a:t>
            </a:r>
            <a:r>
              <a:rPr lang="pt-PT" sz="1200" b="1" dirty="0" err="1" smtClean="0">
                <a:solidFill>
                  <a:srgbClr val="68004F"/>
                </a:solidFill>
                <a:latin typeface="Futura Hv BT" pitchFamily="34" charset="0"/>
                <a:ea typeface="DejaVu Sans Light" pitchFamily="34" charset="0"/>
                <a:cs typeface="Arial" charset="0"/>
              </a:rPr>
              <a:t>May</a:t>
            </a:r>
            <a:r>
              <a:rPr lang="pt-PT" sz="1200" b="1" dirty="0" smtClean="0">
                <a:solidFill>
                  <a:srgbClr val="68004F"/>
                </a:solidFill>
                <a:latin typeface="Futura Hv BT" pitchFamily="34" charset="0"/>
                <a:ea typeface="DejaVu Sans Light" pitchFamily="34" charset="0"/>
                <a:cs typeface="Arial" charset="0"/>
              </a:rPr>
              <a:t> 2012</a:t>
            </a:r>
            <a:br>
              <a:rPr lang="pt-PT" sz="1200" b="1" dirty="0" smtClean="0">
                <a:solidFill>
                  <a:srgbClr val="68004F"/>
                </a:solidFill>
                <a:latin typeface="Futura Hv BT" pitchFamily="34" charset="0"/>
                <a:ea typeface="DejaVu Sans Light" pitchFamily="34" charset="0"/>
                <a:cs typeface="Arial" charset="0"/>
              </a:rPr>
            </a:br>
            <a:r>
              <a:rPr lang="pt-PT" sz="1200" b="1" dirty="0" smtClean="0">
                <a:solidFill>
                  <a:srgbClr val="68004F"/>
                </a:solidFill>
                <a:latin typeface="Futura Hv BT" pitchFamily="34" charset="0"/>
                <a:ea typeface="DejaVu Sans Light" pitchFamily="34" charset="0"/>
                <a:cs typeface="Arial" charset="0"/>
              </a:rPr>
              <a:t/>
            </a:r>
            <a:br>
              <a:rPr lang="pt-PT" sz="1200" b="1" dirty="0" smtClean="0">
                <a:solidFill>
                  <a:srgbClr val="68004F"/>
                </a:solidFill>
                <a:latin typeface="Futura Hv BT" pitchFamily="34" charset="0"/>
                <a:ea typeface="DejaVu Sans Light" pitchFamily="34" charset="0"/>
                <a:cs typeface="Arial" charset="0"/>
              </a:rPr>
            </a:br>
            <a:endParaRPr lang="pt-PT" sz="2800" b="1" dirty="0" smtClean="0">
              <a:solidFill>
                <a:srgbClr val="68004F"/>
              </a:solidFill>
              <a:latin typeface="Futura Hv BT" pitchFamily="34" charset="0"/>
              <a:ea typeface="DejaVu Sans Light" pitchFamily="34" charset="0"/>
              <a:cs typeface="Arial" charset="0"/>
            </a:endParaRPr>
          </a:p>
        </p:txBody>
      </p:sp>
      <p:sp>
        <p:nvSpPr>
          <p:cNvPr id="3076" name="Text Box 5"/>
          <p:cNvSpPr txBox="1">
            <a:spLocks noChangeArrowheads="1"/>
          </p:cNvSpPr>
          <p:nvPr/>
        </p:nvSpPr>
        <p:spPr bwMode="auto">
          <a:xfrm>
            <a:off x="6156325" y="5445125"/>
            <a:ext cx="2519363" cy="338138"/>
          </a:xfrm>
          <a:prstGeom prst="rect">
            <a:avLst/>
          </a:prstGeom>
          <a:noFill/>
          <a:ln w="9525">
            <a:noFill/>
            <a:miter lim="800000"/>
            <a:headEnd/>
            <a:tailEnd/>
          </a:ln>
        </p:spPr>
        <p:txBody>
          <a:bodyPr>
            <a:spAutoFit/>
          </a:bodyPr>
          <a:lstStyle/>
          <a:p>
            <a:pPr>
              <a:spcBef>
                <a:spcPct val="50000"/>
              </a:spcBef>
            </a:pPr>
            <a:r>
              <a:rPr lang="pt-PT" sz="1600">
                <a:solidFill>
                  <a:srgbClr val="005E8A"/>
                </a:solidFill>
                <a:latin typeface="Futura Lt BT" pitchFamily="34" charset="0"/>
                <a:cs typeface="+mn-cs"/>
              </a:rPr>
              <a:t>Maria José Domingos</a:t>
            </a:r>
          </a:p>
        </p:txBody>
      </p:sp>
    </p:spTree>
    <p:extLst>
      <p:ext uri="{BB962C8B-B14F-4D97-AF65-F5344CB8AC3E}">
        <p14:creationId xmlns:p14="http://schemas.microsoft.com/office/powerpoint/2010/main" val="3808907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b="1" smtClean="0"/>
              <a:t>Who?</a:t>
            </a:r>
            <a:endParaRPr lang="en-US" b="1"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GB" sz="3000" dirty="0" smtClean="0"/>
              <a:t>Merseyside &amp; Cheshire Unemployed Workers Centre Co-ordinating Committee</a:t>
            </a:r>
            <a:endParaRPr lang="en-US" sz="3000" dirty="0" smtClean="0"/>
          </a:p>
          <a:p>
            <a:pPr fontAlgn="auto">
              <a:spcAft>
                <a:spcPts val="0"/>
              </a:spcAft>
              <a:buFont typeface="Arial" pitchFamily="34" charset="0"/>
              <a:buChar char="•"/>
              <a:defRPr/>
            </a:pPr>
            <a:r>
              <a:rPr lang="en-GB" sz="3000" dirty="0" err="1" smtClean="0"/>
              <a:t>Mojo</a:t>
            </a:r>
            <a:r>
              <a:rPr lang="en-GB" sz="3000" dirty="0" smtClean="0"/>
              <a:t> Theatre, </a:t>
            </a:r>
            <a:endParaRPr lang="en-US" sz="3000" dirty="0" smtClean="0"/>
          </a:p>
          <a:p>
            <a:pPr fontAlgn="auto">
              <a:spcAft>
                <a:spcPts val="0"/>
              </a:spcAft>
              <a:buFont typeface="Arial" pitchFamily="34" charset="0"/>
              <a:buChar char="•"/>
              <a:defRPr/>
            </a:pPr>
            <a:r>
              <a:rPr lang="en-GB" sz="3000" dirty="0" smtClean="0"/>
              <a:t>Music Sweet </a:t>
            </a:r>
            <a:r>
              <a:rPr lang="en-GB" sz="3000" dirty="0" err="1" smtClean="0"/>
              <a:t>Muisc</a:t>
            </a:r>
            <a:endParaRPr lang="en-US" sz="3000" dirty="0" smtClean="0"/>
          </a:p>
          <a:p>
            <a:pPr fontAlgn="auto">
              <a:spcAft>
                <a:spcPts val="0"/>
              </a:spcAft>
              <a:buFont typeface="Arial" pitchFamily="34" charset="0"/>
              <a:buChar char="•"/>
              <a:defRPr/>
            </a:pPr>
            <a:r>
              <a:rPr lang="en-GB" sz="3000" dirty="0" smtClean="0"/>
              <a:t>Platform 51, </a:t>
            </a:r>
            <a:endParaRPr lang="en-US" sz="3000" dirty="0" smtClean="0"/>
          </a:p>
          <a:p>
            <a:pPr fontAlgn="auto">
              <a:spcAft>
                <a:spcPts val="0"/>
              </a:spcAft>
              <a:buFont typeface="Arial" pitchFamily="34" charset="0"/>
              <a:buChar char="•"/>
              <a:defRPr/>
            </a:pPr>
            <a:r>
              <a:rPr lang="en-GB" sz="3000" dirty="0" err="1" smtClean="0"/>
              <a:t>Prescot</a:t>
            </a:r>
            <a:r>
              <a:rPr lang="en-GB" sz="3000" dirty="0" smtClean="0"/>
              <a:t> &amp; </a:t>
            </a:r>
            <a:r>
              <a:rPr lang="en-GB" sz="3000" dirty="0" err="1" smtClean="0"/>
              <a:t>Whiston</a:t>
            </a:r>
            <a:r>
              <a:rPr lang="en-GB" sz="3000" dirty="0" smtClean="0"/>
              <a:t> Advice Centre, </a:t>
            </a:r>
            <a:endParaRPr lang="en-US" sz="3000" dirty="0" smtClean="0"/>
          </a:p>
          <a:p>
            <a:pPr fontAlgn="auto">
              <a:spcAft>
                <a:spcPts val="0"/>
              </a:spcAft>
              <a:buFont typeface="Arial" pitchFamily="34" charset="0"/>
              <a:buChar char="•"/>
              <a:defRPr/>
            </a:pPr>
            <a:r>
              <a:rPr lang="en-GB" sz="3000" dirty="0" smtClean="0"/>
              <a:t>Sal 4 Kids, CELLS, </a:t>
            </a:r>
            <a:endParaRPr lang="en-US" sz="3000" dirty="0" smtClean="0"/>
          </a:p>
          <a:p>
            <a:pPr fontAlgn="auto">
              <a:spcAft>
                <a:spcPts val="0"/>
              </a:spcAft>
              <a:buFont typeface="Arial" pitchFamily="34" charset="0"/>
              <a:buChar char="•"/>
              <a:defRPr/>
            </a:pPr>
            <a:r>
              <a:rPr lang="en-GB" sz="3000" dirty="0" smtClean="0"/>
              <a:t>South </a:t>
            </a:r>
            <a:r>
              <a:rPr lang="en-GB" sz="3000" dirty="0" err="1" smtClean="0"/>
              <a:t>Sefton</a:t>
            </a:r>
            <a:r>
              <a:rPr lang="en-GB" sz="3000" dirty="0" smtClean="0"/>
              <a:t> Unemployed Centre, </a:t>
            </a:r>
            <a:endParaRPr lang="en-US" sz="3000" dirty="0" smtClean="0"/>
          </a:p>
          <a:p>
            <a:pPr fontAlgn="auto">
              <a:spcAft>
                <a:spcPts val="0"/>
              </a:spcAft>
              <a:buFont typeface="Arial" pitchFamily="34" charset="0"/>
              <a:buChar char="•"/>
              <a:defRPr/>
            </a:pPr>
            <a:r>
              <a:rPr lang="en-GB" sz="3000" dirty="0" smtClean="0"/>
              <a:t>Wirral Health &amp; Safety Centre</a:t>
            </a:r>
            <a:endParaRPr lang="en-US" sz="3000" dirty="0" smtClean="0"/>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079641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2571750"/>
            <a:ext cx="7772400" cy="2786063"/>
          </a:xfrm>
        </p:spPr>
        <p:txBody>
          <a:bodyPr/>
          <a:lstStyle/>
          <a:p>
            <a:r>
              <a:rPr lang="en-GB" smtClean="0"/>
              <a:t/>
            </a:r>
            <a:br>
              <a:rPr lang="en-GB" smtClean="0"/>
            </a:br>
            <a:r>
              <a:rPr lang="en-GB" b="1" smtClean="0"/>
              <a:t>Social and Economic Rights in England</a:t>
            </a:r>
            <a:r>
              <a:rPr lang="en-GB" smtClean="0"/>
              <a:t/>
            </a:r>
            <a:br>
              <a:rPr lang="en-GB" smtClean="0"/>
            </a:br>
            <a:endParaRPr lang="en-US" b="1" smtClean="0"/>
          </a:p>
        </p:txBody>
      </p:sp>
      <p:sp>
        <p:nvSpPr>
          <p:cNvPr id="3" name="Subtitle 2"/>
          <p:cNvSpPr>
            <a:spLocks noGrp="1"/>
          </p:cNvSpPr>
          <p:nvPr>
            <p:ph type="subTitle" idx="1"/>
          </p:nvPr>
        </p:nvSpPr>
        <p:spPr>
          <a:xfrm>
            <a:off x="1371600" y="4214813"/>
            <a:ext cx="6400800" cy="2071687"/>
          </a:xfrm>
        </p:spPr>
        <p:txBody>
          <a:bodyPr rtlCol="0">
            <a:normAutofit/>
          </a:bodyPr>
          <a:lstStyle/>
          <a:p>
            <a:pPr fontAlgn="auto">
              <a:spcAft>
                <a:spcPts val="0"/>
              </a:spcAft>
              <a:buFont typeface="Arial" pitchFamily="34" charset="0"/>
              <a:buNone/>
              <a:defRPr/>
            </a:pPr>
            <a:r>
              <a:rPr lang="en-GB" dirty="0" smtClean="0"/>
              <a:t> </a:t>
            </a:r>
            <a:endParaRPr lang="en-US" dirty="0" smtClean="0"/>
          </a:p>
        </p:txBody>
      </p:sp>
      <p:pic>
        <p:nvPicPr>
          <p:cNvPr id="23556" name="Picture 3" descr="LogoBl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00063"/>
            <a:ext cx="29051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341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en-US" b="1" dirty="0" smtClean="0">
              <a:latin typeface="Calibri" pitchFamily="34" charset="0"/>
              <a:cs typeface="Calibri" pitchFamily="34" charset="0"/>
            </a:endParaRPr>
          </a:p>
          <a:p>
            <a:pPr marL="0" indent="0">
              <a:buNone/>
            </a:pPr>
            <a:endParaRPr lang="en-US" b="1" dirty="0">
              <a:latin typeface="Calibri" pitchFamily="34" charset="0"/>
              <a:cs typeface="Calibri" pitchFamily="34" charset="0"/>
            </a:endParaRPr>
          </a:p>
          <a:p>
            <a:pPr marL="0" indent="0">
              <a:buNone/>
            </a:pPr>
            <a:endParaRPr lang="en-US" b="1" dirty="0" smtClean="0">
              <a:latin typeface="Calibri" pitchFamily="34" charset="0"/>
              <a:cs typeface="Calibri" pitchFamily="34" charset="0"/>
            </a:endParaRPr>
          </a:p>
          <a:p>
            <a:pPr marL="0" indent="0" algn="ctr">
              <a:buNone/>
            </a:pPr>
            <a:r>
              <a:rPr lang="en-US" sz="4400" b="1" dirty="0" smtClean="0">
                <a:latin typeface="Calibri" pitchFamily="34" charset="0"/>
                <a:cs typeface="Calibri" pitchFamily="34" charset="0"/>
              </a:rPr>
              <a:t>Questions and debate</a:t>
            </a:r>
            <a:endParaRPr lang="en-US" sz="4400" b="1" dirty="0">
              <a:latin typeface="Calibri" pitchFamily="34" charset="0"/>
              <a:cs typeface="Calibri" pitchFamily="34" charset="0"/>
            </a:endParaRPr>
          </a:p>
        </p:txBody>
      </p:sp>
    </p:spTree>
    <p:extLst>
      <p:ext uri="{BB962C8B-B14F-4D97-AF65-F5344CB8AC3E}">
        <p14:creationId xmlns:p14="http://schemas.microsoft.com/office/powerpoint/2010/main" val="106744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fr-BE" dirty="0" smtClean="0"/>
          </a:p>
          <a:p>
            <a:pPr marL="0" indent="0">
              <a:buNone/>
            </a:pPr>
            <a:endParaRPr lang="fr-BE" dirty="0"/>
          </a:p>
          <a:p>
            <a:pPr marL="0" indent="0" algn="ctr">
              <a:buNone/>
            </a:pPr>
            <a:r>
              <a:rPr lang="fr-BE" sz="4800" b="1" dirty="0" smtClean="0">
                <a:latin typeface="Calibri" pitchFamily="34" charset="0"/>
                <a:cs typeface="Calibri" pitchFamily="34" charset="0"/>
              </a:rPr>
              <a:t>LUNCH</a:t>
            </a:r>
          </a:p>
          <a:p>
            <a:pPr marL="0" indent="0" algn="ctr">
              <a:buNone/>
            </a:pPr>
            <a:r>
              <a:rPr lang="fr-BE" sz="4800" b="1" dirty="0" smtClean="0">
                <a:latin typeface="Calibri" pitchFamily="34" charset="0"/>
                <a:cs typeface="Calibri" pitchFamily="34" charset="0"/>
              </a:rPr>
              <a:t>Till 2.00 pm</a:t>
            </a:r>
          </a:p>
        </p:txBody>
      </p:sp>
    </p:spTree>
    <p:extLst>
      <p:ext uri="{BB962C8B-B14F-4D97-AF65-F5344CB8AC3E}">
        <p14:creationId xmlns:p14="http://schemas.microsoft.com/office/powerpoint/2010/main" val="525236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Elemento Logos EAPN portugal_2"/>
          <p:cNvPicPr>
            <a:picLocks noChangeAspect="1" noChangeArrowheads="1"/>
          </p:cNvPicPr>
          <p:nvPr/>
        </p:nvPicPr>
        <p:blipFill>
          <a:blip r:embed="rId2" cstate="print">
            <a:lum bright="86000"/>
            <a:grayscl/>
          </a:blip>
          <a:srcRect/>
          <a:stretch>
            <a:fillRect/>
          </a:stretch>
        </p:blipFill>
        <p:spPr bwMode="auto">
          <a:xfrm>
            <a:off x="0" y="0"/>
            <a:ext cx="7308850" cy="6858000"/>
          </a:xfrm>
          <a:prstGeom prst="rect">
            <a:avLst/>
          </a:prstGeom>
          <a:noFill/>
          <a:ln w="9525">
            <a:noFill/>
            <a:miter lim="800000"/>
            <a:headEnd/>
            <a:tailEnd/>
          </a:ln>
        </p:spPr>
      </p:pic>
      <p:sp>
        <p:nvSpPr>
          <p:cNvPr id="4099" name="Rectangle 2"/>
          <p:cNvSpPr>
            <a:spLocks noGrp="1" noChangeArrowheads="1"/>
          </p:cNvSpPr>
          <p:nvPr>
            <p:ph type="title"/>
          </p:nvPr>
        </p:nvSpPr>
        <p:spPr>
          <a:xfrm>
            <a:off x="457200" y="908050"/>
            <a:ext cx="8229600" cy="509588"/>
          </a:xfrm>
        </p:spPr>
        <p:txBody>
          <a:bodyPr/>
          <a:lstStyle/>
          <a:p>
            <a:pPr algn="l"/>
            <a:r>
              <a:rPr lang="pt-PT" sz="2800" b="1" smtClean="0">
                <a:solidFill>
                  <a:srgbClr val="005E8A"/>
                </a:solidFill>
                <a:latin typeface="Futura Hv BT" pitchFamily="34" charset="0"/>
              </a:rPr>
              <a:t>Objectives</a:t>
            </a:r>
          </a:p>
        </p:txBody>
      </p:sp>
      <p:sp>
        <p:nvSpPr>
          <p:cNvPr id="4100" name="Rectangle 3"/>
          <p:cNvSpPr>
            <a:spLocks noGrp="1" noChangeArrowheads="1"/>
          </p:cNvSpPr>
          <p:nvPr>
            <p:ph type="body" idx="1"/>
          </p:nvPr>
        </p:nvSpPr>
        <p:spPr>
          <a:xfrm>
            <a:off x="468313" y="2276475"/>
            <a:ext cx="7775575" cy="3024188"/>
          </a:xfrm>
        </p:spPr>
        <p:txBody>
          <a:bodyPr/>
          <a:lstStyle/>
          <a:p>
            <a:r>
              <a:rPr lang="en-US" smtClean="0">
                <a:latin typeface="Futura Lt BT" pitchFamily="34" charset="0"/>
              </a:rPr>
              <a:t>The social inequalities in Portugal</a:t>
            </a:r>
          </a:p>
          <a:p>
            <a:r>
              <a:rPr lang="en-US" smtClean="0">
                <a:latin typeface="Futura Lt BT" pitchFamily="34" charset="0"/>
              </a:rPr>
              <a:t>The consequences/social impact of the crisis on people experiencing poverty and the effectiveness of governments exit strategies/influence of the EU</a:t>
            </a:r>
            <a:r>
              <a:rPr lang="en-US" sz="2400" smtClean="0">
                <a:latin typeface="Futura Lt BT" pitchFamily="34" charset="0"/>
              </a:rPr>
              <a:t>.</a:t>
            </a:r>
          </a:p>
          <a:p>
            <a:pPr algn="just">
              <a:buFontTx/>
              <a:buNone/>
            </a:pPr>
            <a:endParaRPr lang="pt-PT" sz="2400" smtClean="0">
              <a:latin typeface="Futura Lt BT" pitchFamily="34" charset="0"/>
            </a:endParaRPr>
          </a:p>
        </p:txBody>
      </p:sp>
      <p:pic>
        <p:nvPicPr>
          <p:cNvPr id="4101" name="Picture 7"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4102"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Tree>
    <p:extLst>
      <p:ext uri="{BB962C8B-B14F-4D97-AF65-F5344CB8AC3E}">
        <p14:creationId xmlns:p14="http://schemas.microsoft.com/office/powerpoint/2010/main" val="277132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Elemento Logos EAPN portugal_2"/>
          <p:cNvPicPr>
            <a:picLocks noChangeAspect="1" noChangeArrowheads="1"/>
          </p:cNvPicPr>
          <p:nvPr/>
        </p:nvPicPr>
        <p:blipFill>
          <a:blip r:embed="rId2" cstate="print">
            <a:lum bright="86000"/>
            <a:grayscl/>
          </a:blip>
          <a:srcRect/>
          <a:stretch>
            <a:fillRect/>
          </a:stretch>
        </p:blipFill>
        <p:spPr bwMode="auto">
          <a:xfrm>
            <a:off x="-36513" y="26988"/>
            <a:ext cx="7308851" cy="6858000"/>
          </a:xfrm>
          <a:prstGeom prst="rect">
            <a:avLst/>
          </a:prstGeom>
          <a:noFill/>
          <a:ln w="9525">
            <a:noFill/>
            <a:miter lim="800000"/>
            <a:headEnd/>
            <a:tailEnd/>
          </a:ln>
        </p:spPr>
      </p:pic>
      <p:sp>
        <p:nvSpPr>
          <p:cNvPr id="5123" name="Rectangle 2"/>
          <p:cNvSpPr>
            <a:spLocks noGrp="1" noChangeArrowheads="1"/>
          </p:cNvSpPr>
          <p:nvPr>
            <p:ph type="title"/>
          </p:nvPr>
        </p:nvSpPr>
        <p:spPr>
          <a:xfrm>
            <a:off x="457200" y="908050"/>
            <a:ext cx="8229600" cy="509588"/>
          </a:xfrm>
        </p:spPr>
        <p:txBody>
          <a:bodyPr/>
          <a:lstStyle/>
          <a:p>
            <a:pPr algn="l"/>
            <a:r>
              <a:rPr lang="pt-PT" sz="2800" b="1" smtClean="0">
                <a:solidFill>
                  <a:srgbClr val="005E8A"/>
                </a:solidFill>
                <a:latin typeface="Futura Hv BT" pitchFamily="34" charset="0"/>
              </a:rPr>
              <a:t>Social</a:t>
            </a:r>
            <a:r>
              <a:rPr lang="pt-PT" sz="2800" smtClean="0"/>
              <a:t> </a:t>
            </a:r>
            <a:r>
              <a:rPr lang="pt-PT" sz="2800" b="1" smtClean="0">
                <a:solidFill>
                  <a:srgbClr val="005E8A"/>
                </a:solidFill>
                <a:latin typeface="Futura Hv BT" pitchFamily="34" charset="0"/>
              </a:rPr>
              <a:t>inequalities</a:t>
            </a:r>
          </a:p>
        </p:txBody>
      </p:sp>
      <p:sp>
        <p:nvSpPr>
          <p:cNvPr id="5124" name="Rectangle 3"/>
          <p:cNvSpPr>
            <a:spLocks noGrp="1" noChangeArrowheads="1"/>
          </p:cNvSpPr>
          <p:nvPr>
            <p:ph type="body" idx="1"/>
          </p:nvPr>
        </p:nvSpPr>
        <p:spPr>
          <a:xfrm>
            <a:off x="468313" y="1700213"/>
            <a:ext cx="8229600" cy="4176712"/>
          </a:xfrm>
        </p:spPr>
        <p:txBody>
          <a:bodyPr/>
          <a:lstStyle/>
          <a:p>
            <a:pPr eaLnBrk="1" hangingPunct="1"/>
            <a:r>
              <a:rPr lang="pt-PT" sz="2800" smtClean="0">
                <a:latin typeface="Futura Lt BT" pitchFamily="34" charset="0"/>
              </a:rPr>
              <a:t>Portugal is 3rd country of the OECD where social inequalities are bigger</a:t>
            </a:r>
          </a:p>
          <a:p>
            <a:pPr eaLnBrk="1" hangingPunct="1"/>
            <a:r>
              <a:rPr lang="pt-PT" sz="2800" smtClean="0">
                <a:latin typeface="Futura Lt BT" pitchFamily="34" charset="0"/>
              </a:rPr>
              <a:t>The amount earned by 20% of the population with the higher income, is about 7 times bigger then the one of the 20% of the population with lowest income</a:t>
            </a:r>
          </a:p>
          <a:p>
            <a:pPr eaLnBrk="1" hangingPunct="1"/>
            <a:r>
              <a:rPr lang="pt-PT" sz="2800" smtClean="0">
                <a:latin typeface="Futura Lt BT" pitchFamily="34" charset="0"/>
              </a:rPr>
              <a:t>This inequality is even greater when we find that 10% of the wealthiest population earns 9,2 times the income of poorest </a:t>
            </a:r>
          </a:p>
        </p:txBody>
      </p:sp>
      <p:pic>
        <p:nvPicPr>
          <p:cNvPr id="5125" name="Picture 7" descr="Logo EAPN portugal COR"/>
          <p:cNvPicPr>
            <a:picLocks noChangeAspect="1" noChangeArrowheads="1"/>
          </p:cNvPicPr>
          <p:nvPr/>
        </p:nvPicPr>
        <p:blipFill>
          <a:blip r:embed="rId3" cstate="print"/>
          <a:srcRect/>
          <a:stretch>
            <a:fillRect/>
          </a:stretch>
        </p:blipFill>
        <p:spPr bwMode="auto">
          <a:xfrm>
            <a:off x="7610475" y="0"/>
            <a:ext cx="1533525" cy="1700213"/>
          </a:xfrm>
          <a:prstGeom prst="rect">
            <a:avLst/>
          </a:prstGeom>
          <a:noFill/>
          <a:ln w="9525">
            <a:noFill/>
            <a:miter lim="800000"/>
            <a:headEnd/>
            <a:tailEnd/>
          </a:ln>
        </p:spPr>
      </p:pic>
      <p:sp>
        <p:nvSpPr>
          <p:cNvPr id="5126" name="Text Box 8"/>
          <p:cNvSpPr txBox="1">
            <a:spLocks noChangeArrowheads="1"/>
          </p:cNvSpPr>
          <p:nvPr/>
        </p:nvSpPr>
        <p:spPr bwMode="auto">
          <a:xfrm>
            <a:off x="7381875" y="6188075"/>
            <a:ext cx="1511300" cy="336550"/>
          </a:xfrm>
          <a:prstGeom prst="rect">
            <a:avLst/>
          </a:prstGeom>
          <a:noFill/>
          <a:ln w="9525">
            <a:noFill/>
            <a:miter lim="800000"/>
            <a:headEnd/>
            <a:tailEnd/>
          </a:ln>
        </p:spPr>
        <p:txBody>
          <a:bodyPr>
            <a:spAutoFit/>
          </a:bodyPr>
          <a:lstStyle/>
          <a:p>
            <a:pPr>
              <a:spcBef>
                <a:spcPct val="50000"/>
              </a:spcBef>
            </a:pPr>
            <a:r>
              <a:rPr lang="pt-PT" sz="1600">
                <a:solidFill>
                  <a:srgbClr val="68004F"/>
                </a:solidFill>
                <a:latin typeface="Futura Hv BT" pitchFamily="34" charset="0"/>
                <a:cs typeface="+mn-cs"/>
              </a:rPr>
              <a:t>www.eapn.pt</a:t>
            </a:r>
          </a:p>
        </p:txBody>
      </p:sp>
    </p:spTree>
    <p:extLst>
      <p:ext uri="{BB962C8B-B14F-4D97-AF65-F5344CB8AC3E}">
        <p14:creationId xmlns:p14="http://schemas.microsoft.com/office/powerpoint/2010/main" val="130258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entury Gothic"/>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 charset="-128"/>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entury Gothic"/>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1" charset="-128"/>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3579</Words>
  <Application>Microsoft Office PowerPoint</Application>
  <PresentationFormat>Diavoorstelling (4:3)</PresentationFormat>
  <Paragraphs>558</Paragraphs>
  <Slides>73</Slides>
  <Notes>16</Notes>
  <HiddenSlides>0</HiddenSlides>
  <MMClips>0</MMClips>
  <ScaleCrop>false</ScaleCrop>
  <HeadingPairs>
    <vt:vector size="6" baseType="variant">
      <vt:variant>
        <vt:lpstr>Thema</vt:lpstr>
      </vt:variant>
      <vt:variant>
        <vt:i4>5</vt:i4>
      </vt:variant>
      <vt:variant>
        <vt:lpstr>Ingesloten OLE-bronprogramma's</vt:lpstr>
      </vt:variant>
      <vt:variant>
        <vt:i4>1</vt:i4>
      </vt:variant>
      <vt:variant>
        <vt:lpstr>Diatitels</vt:lpstr>
      </vt:variant>
      <vt:variant>
        <vt:i4>73</vt:i4>
      </vt:variant>
    </vt:vector>
  </HeadingPairs>
  <TitlesOfParts>
    <vt:vector size="79" baseType="lpstr">
      <vt:lpstr>Standaardontwerp</vt:lpstr>
      <vt:lpstr>Office Theme</vt:lpstr>
      <vt:lpstr>Kantoorthema</vt:lpstr>
      <vt:lpstr>1_Kantoorthema</vt:lpstr>
      <vt:lpstr>Modelo de apresentação predefinido</vt:lpstr>
      <vt:lpstr>Gráfico</vt:lpstr>
      <vt:lpstr>PowerPoint-presentatie</vt:lpstr>
      <vt:lpstr>PowerPoint-presentatie</vt:lpstr>
      <vt:lpstr>PowerPoint-presentatie</vt:lpstr>
      <vt:lpstr>PowerPoint-presentatie</vt:lpstr>
      <vt:lpstr>PowerPoint-presentatie</vt:lpstr>
      <vt:lpstr>PowerPoint-presentatie</vt:lpstr>
      <vt:lpstr> A torn Europe? Europe on two tracks For a economic and social policy based on solidarity  Dubin, 10 May 2012  </vt:lpstr>
      <vt:lpstr>Objectives</vt:lpstr>
      <vt:lpstr>Social inequalities</vt:lpstr>
      <vt:lpstr>Social inequalities</vt:lpstr>
      <vt:lpstr>Social inequalities</vt:lpstr>
      <vt:lpstr>Social inequalities</vt:lpstr>
      <vt:lpstr>Social inequalities</vt:lpstr>
      <vt:lpstr>Social inequalities</vt:lpstr>
      <vt:lpstr>Background Context - Timeline</vt:lpstr>
      <vt:lpstr>Consequences/Social Impact of the Crisis</vt:lpstr>
      <vt:lpstr>Consequences/Social Impact of the Crisis</vt:lpstr>
      <vt:lpstr>Consequences/Social Impact of the Crisis</vt:lpstr>
      <vt:lpstr>Consequences/Social Impact of the Crisis</vt:lpstr>
      <vt:lpstr>Consequences/Social Impact of the Crisis</vt:lpstr>
      <vt:lpstr>Consequences/Social Impact of the Crisis</vt:lpstr>
      <vt:lpstr>Government Strategies</vt:lpstr>
      <vt:lpstr>Government Strategies</vt:lpstr>
      <vt:lpstr>Government Strategies</vt:lpstr>
      <vt:lpstr>Government Strategies</vt:lpstr>
      <vt:lpstr>Government Strategies</vt:lpstr>
      <vt:lpstr>Government Strategies</vt:lpstr>
      <vt:lpstr>Government Strategies</vt:lpstr>
      <vt:lpstr>In a short term, what we are facing</vt:lpstr>
      <vt:lpstr>Thank you for your attention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Social and Economic Rights in England </vt:lpstr>
      <vt:lpstr>National economic and social policy: Pre ‘Austerity’</vt:lpstr>
      <vt:lpstr>Pre-Austerity: The Consequences</vt:lpstr>
      <vt:lpstr>Pre-Austerity: The Consequences</vt:lpstr>
      <vt:lpstr>National economic and social policy: Post ‘Austerity’</vt:lpstr>
      <vt:lpstr>Post-Austerity: The Consequences</vt:lpstr>
      <vt:lpstr>Post-Austerity: The Consequences</vt:lpstr>
      <vt:lpstr>Post-Austerity: The Consequences</vt:lpstr>
      <vt:lpstr> </vt:lpstr>
      <vt:lpstr>How to React? </vt:lpstr>
      <vt:lpstr> </vt:lpstr>
      <vt:lpstr>What?</vt:lpstr>
      <vt:lpstr>What?</vt:lpstr>
      <vt:lpstr>What?</vt:lpstr>
      <vt:lpstr>How to monitor?</vt:lpstr>
      <vt:lpstr>The Poverty Truth Commission Opening Gathering</vt:lpstr>
      <vt:lpstr>Who?</vt:lpstr>
      <vt:lpstr>Who?</vt:lpstr>
      <vt:lpstr>Who?</vt:lpstr>
      <vt:lpstr>Who?</vt:lpstr>
      <vt:lpstr>Who?</vt:lpstr>
      <vt:lpstr>Who?</vt:lpstr>
      <vt:lpstr> Social and Economic Rights in England </vt:lpstr>
      <vt:lpstr>PowerPoint-presentatie</vt:lpstr>
      <vt:lpstr>PowerPoint-presentatie</vt:lpstr>
    </vt:vector>
  </TitlesOfParts>
  <Company>ACW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Michel Debruyne</dc:creator>
  <cp:lastModifiedBy>Michel</cp:lastModifiedBy>
  <cp:revision>18</cp:revision>
  <dcterms:created xsi:type="dcterms:W3CDTF">2011-04-21T14:19:05Z</dcterms:created>
  <dcterms:modified xsi:type="dcterms:W3CDTF">2012-05-10T10:50:55Z</dcterms:modified>
</cp:coreProperties>
</file>