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78" r:id="rId3"/>
    <p:sldId id="287" r:id="rId4"/>
    <p:sldId id="283" r:id="rId5"/>
    <p:sldId id="284" r:id="rId6"/>
    <p:sldId id="285" r:id="rId7"/>
    <p:sldId id="286" r:id="rId8"/>
    <p:sldId id="288" r:id="rId9"/>
    <p:sldId id="289" r:id="rId10"/>
    <p:sldId id="290" r:id="rId11"/>
    <p:sldId id="291" r:id="rId12"/>
    <p:sldId id="280" r:id="rId13"/>
    <p:sldId id="262" r:id="rId14"/>
    <p:sldId id="263" r:id="rId15"/>
    <p:sldId id="265" r:id="rId16"/>
    <p:sldId id="266" r:id="rId17"/>
    <p:sldId id="294" r:id="rId18"/>
    <p:sldId id="295" r:id="rId19"/>
    <p:sldId id="257" r:id="rId20"/>
    <p:sldId id="267" r:id="rId21"/>
    <p:sldId id="292" r:id="rId22"/>
    <p:sldId id="293" r:id="rId23"/>
    <p:sldId id="296" r:id="rId24"/>
    <p:sldId id="271" r:id="rId25"/>
    <p:sldId id="272" r:id="rId26"/>
    <p:sldId id="274" r:id="rId27"/>
    <p:sldId id="277" r:id="rId2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34" autoAdjust="0"/>
    <p:restoredTop sz="87946" autoAdjust="0"/>
  </p:normalViewPr>
  <p:slideViewPr>
    <p:cSldViewPr>
      <p:cViewPr>
        <p:scale>
          <a:sx n="50" d="100"/>
          <a:sy n="50" d="100"/>
        </p:scale>
        <p:origin x="-68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624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pl-PL" sz="2400">
                <a:latin typeface="Times New Roman" pitchFamily="18" charset="0"/>
              </a:endParaRPr>
            </a:p>
          </p:txBody>
        </p:sp>
        <p:sp>
          <p:nvSpPr>
            <p:cNvPr id="6246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pl-PL" sz="2400">
                <a:latin typeface="Times New Roman" pitchFamily="18" charset="0"/>
              </a:endParaRPr>
            </a:p>
          </p:txBody>
        </p:sp>
      </p:grpSp>
      <p:grpSp>
        <p:nvGrpSpPr>
          <p:cNvPr id="6246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247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247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624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A61B571-50EF-4548-AC19-9993BBC6AD89}" type="slidenum">
              <a:rPr lang="pl-PL"/>
              <a:pPr/>
              <a:t>‹nr.›</a:t>
            </a:fld>
            <a:endParaRPr lang="pl-PL"/>
          </a:p>
        </p:txBody>
      </p:sp>
      <p:sp>
        <p:nvSpPr>
          <p:cNvPr id="6247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7ECFC-42F0-4A0F-B38C-2FCDCE2CC350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6A237-02EB-4BDC-99A6-88ED8B307717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4AA5D-C5C0-447D-A4FE-3AF442258716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1C182-0912-494D-876F-5E6AA1C41E23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7804B-93E6-4DA1-8CFA-D2C503B98C16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0CA1A-F575-413D-8B5C-6108E50F28C9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9184-4EB6-4974-8CBD-D4E5E5DD8D45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B1C32-0DE2-42DF-8D1C-4AD5C473865F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C150C-D67D-4FC6-85F8-6D888015475A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960FC-B85B-481D-9E57-E58226B478E7}" type="slidenum">
              <a:rPr lang="pl-PL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6144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4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144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pl-PL"/>
              </a:p>
            </p:txBody>
          </p:sp>
        </p:grpSp>
        <p:grpSp>
          <p:nvGrpSpPr>
            <p:cNvPr id="6144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44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144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sp>
        <p:nvSpPr>
          <p:cNvPr id="6144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614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pl-PL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2CA6481E-2369-4441-872A-E4A0AA2DE5A9}" type="slidenum">
              <a:rPr lang="pl-PL"/>
              <a:pPr/>
              <a:t>‹nr.›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Ocena Krajowego Programu Reform</a:t>
            </a:r>
            <a:endParaRPr lang="pl-PL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Zwalczanie ubóstwa</a:t>
            </a:r>
            <a:endParaRPr lang="pl-PL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Edukacja – </a:t>
            </a:r>
            <a:r>
              <a:rPr lang="pl-PL" dirty="0" err="1" smtClean="0"/>
              <a:t>cd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04864"/>
            <a:ext cx="7693025" cy="4653136"/>
          </a:xfrm>
        </p:spPr>
        <p:txBody>
          <a:bodyPr/>
          <a:lstStyle/>
          <a:p>
            <a:r>
              <a:rPr lang="pl-PL" sz="2000" dirty="0" smtClean="0"/>
              <a:t>Według danych GUS = współczynnik </a:t>
            </a:r>
            <a:r>
              <a:rPr lang="pl-PL" sz="2000" dirty="0" err="1" smtClean="0"/>
              <a:t>skolaryzacji</a:t>
            </a:r>
            <a:r>
              <a:rPr lang="pl-PL" sz="2000" dirty="0" smtClean="0"/>
              <a:t> netto w roku akademickim 2009/2010 wynosił 40,9, a więc 4 na 10 </a:t>
            </a:r>
            <a:r>
              <a:rPr lang="pl-PL" sz="2000" dirty="0" err="1" smtClean="0"/>
              <a:t>osob</a:t>
            </a:r>
            <a:r>
              <a:rPr lang="pl-PL" sz="2000" dirty="0" smtClean="0"/>
              <a:t> w wieku 19- 24 lata studiowało na uczelni wyższej.</a:t>
            </a:r>
          </a:p>
          <a:p>
            <a:r>
              <a:rPr lang="pl-PL" sz="2000" dirty="0" smtClean="0"/>
              <a:t>Osoby przedwcześnie kończące kształcenie i szkolenie (% </a:t>
            </a:r>
            <a:r>
              <a:rPr lang="pl-PL" sz="2000" dirty="0" err="1" smtClean="0"/>
              <a:t>ludn</a:t>
            </a:r>
            <a:r>
              <a:rPr lang="pl-PL" sz="2000" dirty="0" smtClean="0"/>
              <a:t>. w wieku 18-24 z co najwyżej wykształceniem średnim I stopnia, - 5,3 :</a:t>
            </a:r>
          </a:p>
          <a:p>
            <a:r>
              <a:rPr lang="pl-PL" sz="2000" dirty="0" smtClean="0"/>
              <a:t>Szkolnictwo wyższe (% ludności w wieku 30- 34 z wykształceniem wyższym) = 32,8 </a:t>
            </a:r>
          </a:p>
          <a:p>
            <a:r>
              <a:rPr lang="pl-PL" sz="2000" dirty="0" smtClean="0"/>
              <a:t>Pozytywnym zjawiskiem obserwowanym w ostatnich latach jest stały wzrost poziomu wykształcenia Polaków - wzrosła liczba osób z wykształceniem wyższym (o 52%), oraz średnim (o 23%), </a:t>
            </a:r>
          </a:p>
          <a:p>
            <a:r>
              <a:rPr lang="pl-PL" sz="2000" dirty="0" smtClean="0"/>
              <a:t>Brak dostępnych ośrodków opieki przedszkolnej, niepowodzenie w objęciu sześciolatków nauką szkolną`</a:t>
            </a:r>
          </a:p>
          <a:p>
            <a:endParaRPr lang="pl-PL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Sytuacja w Polsce - zatrudnienie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6467400"/>
          </a:xfrm>
        </p:spPr>
        <p:txBody>
          <a:bodyPr/>
          <a:lstStyle/>
          <a:p>
            <a:pPr>
              <a:buNone/>
            </a:pPr>
            <a:r>
              <a:rPr lang="pl-PL" sz="2000" dirty="0" smtClean="0"/>
              <a:t> w porównaniu z analogicznym okresem poprzedniego roku:</a:t>
            </a:r>
          </a:p>
          <a:p>
            <a:r>
              <a:rPr lang="pl-PL" sz="2000" dirty="0" smtClean="0"/>
              <a:t>wzrosła liczba pracujących, spadła liczba bezrobotnych, spadła stopa bezrobocia, największy spadek odnotowano wśród osób w wieku 25–34 lata oraz 35–44 lata. Wzrosła liczba bezrobotnych z powodu wygaśnięcia umowy czasowej</a:t>
            </a:r>
          </a:p>
          <a:p>
            <a:r>
              <a:rPr lang="pl-PL" sz="2000" dirty="0" smtClean="0"/>
              <a:t>wzrósł wskaźnik zatrudnienia niezależnie od miejsca zamieszkania jak i płci,</a:t>
            </a:r>
          </a:p>
          <a:p>
            <a:r>
              <a:rPr lang="pl-PL" sz="2000" dirty="0" smtClean="0"/>
              <a:t> wzrosła liczba pracowników najemnych posiadających umowę o pracę na czas określony,</a:t>
            </a:r>
          </a:p>
          <a:p>
            <a:r>
              <a:rPr lang="pl-PL" sz="2000" dirty="0" smtClean="0"/>
              <a:t> zmniejszyła się liczba osób niepracujących przypadających na 1000 osób pracujących, ale nadal to ponad połowa ludności w wieku produkcyjnym</a:t>
            </a:r>
          </a:p>
          <a:p>
            <a:r>
              <a:rPr lang="pl-PL" sz="2000" dirty="0" smtClean="0"/>
              <a:t>pozostała praktycznie na tym samym poziomie liczba osób biernych zawodowo,</a:t>
            </a:r>
          </a:p>
          <a:p>
            <a:r>
              <a:rPr lang="pl-PL" sz="2000" dirty="0" smtClean="0"/>
              <a:t>; blisko połowa populacji biernych zawodowo to osoby w wieku produkcyjnym</a:t>
            </a:r>
          </a:p>
          <a:p>
            <a:endParaRPr lang="pl-PL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8600" y="2600325"/>
            <a:ext cx="637222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Sytuacja w Polsce - ubóstwo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Zagrożenie ubóstwem lub wykluczeniem społecznym – 27,8% ludności</a:t>
            </a:r>
          </a:p>
          <a:p>
            <a:r>
              <a:rPr lang="pl-PL" dirty="0" smtClean="0"/>
              <a:t>Zagrożenie ubóstwem lub wykluczeniem społecznym dzieci do 17 roku – 31%</a:t>
            </a:r>
          </a:p>
          <a:p>
            <a:r>
              <a:rPr lang="pl-PL" dirty="0" smtClean="0"/>
              <a:t>Wskaźnik poważnej deprywacji materialnej – 15% ludności ogółem</a:t>
            </a:r>
          </a:p>
          <a:p>
            <a:r>
              <a:rPr lang="pl-PL" dirty="0" smtClean="0"/>
              <a:t>Wskaźnik zagrożenia ubóstwem wśród pracujących – 11%</a:t>
            </a:r>
          </a:p>
          <a:p>
            <a:endParaRPr lang="pl-PL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/>
              <a:t>Sytuacja w Polsce – ubóstwo dzieci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 smtClean="0"/>
              <a:t>Wśród osób zagrożonych skrajnym ubóstwem  34% to osoby poniżej 18 roku życia</a:t>
            </a:r>
          </a:p>
          <a:p>
            <a:r>
              <a:rPr lang="pl-PL" sz="2400" dirty="0" smtClean="0"/>
              <a:t>Najbardziej zagrożone rodziny wielodzietne – 21,3 % osób z tych rodzin żyje poniżej minimum egzystencji (5,7%  - wskaźnik dla całego społeczeństwa)</a:t>
            </a:r>
          </a:p>
          <a:p>
            <a:r>
              <a:rPr lang="pl-PL" sz="2400" dirty="0" smtClean="0"/>
              <a:t>Niski odsetek dzieci objętych opieką przedszkolną utrudnia wyrównywanie braków edukacyjnych (34,3% w miastach, od8-15% wsie i małe miejscowości)</a:t>
            </a:r>
          </a:p>
          <a:p>
            <a:pPr>
              <a:buNone/>
            </a:pPr>
            <a:endParaRPr lang="pl-PL" sz="24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Cele Europa 2020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000" dirty="0" smtClean="0"/>
              <a:t>Zatrudnienie</a:t>
            </a:r>
            <a:r>
              <a:rPr lang="en-GB" sz="2000" dirty="0" smtClean="0"/>
              <a:t>: 75% </a:t>
            </a:r>
            <a:r>
              <a:rPr lang="pl-PL" sz="2000" dirty="0" smtClean="0"/>
              <a:t>osób w wieku </a:t>
            </a:r>
            <a:r>
              <a:rPr lang="en-GB" sz="2000" dirty="0" smtClean="0"/>
              <a:t>20-64 </a:t>
            </a:r>
            <a:r>
              <a:rPr lang="pl-PL" sz="2000" dirty="0" smtClean="0"/>
              <a:t> </a:t>
            </a: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Inn</a:t>
            </a:r>
            <a:r>
              <a:rPr lang="pl-PL" sz="2000" dirty="0" smtClean="0"/>
              <a:t>owacje</a:t>
            </a:r>
            <a:r>
              <a:rPr lang="en-GB" sz="2000" dirty="0" smtClean="0"/>
              <a:t>: 3% </a:t>
            </a:r>
            <a:r>
              <a:rPr lang="pl-PL" sz="2000" dirty="0" smtClean="0"/>
              <a:t> PKB ma być zainwestowane w rozwój i badania</a:t>
            </a: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pl-PL" sz="2000" dirty="0" smtClean="0"/>
              <a:t>Edukacja – zmniejszenie stopnia przedwczesnego kończenia edukacji oraz co najmniej </a:t>
            </a:r>
            <a:r>
              <a:rPr lang="en-GB" sz="2000" dirty="0" smtClean="0"/>
              <a:t> 40% </a:t>
            </a:r>
            <a:r>
              <a:rPr lang="pl-PL" sz="2000" dirty="0" smtClean="0"/>
              <a:t>osób w wieku </a:t>
            </a:r>
            <a:r>
              <a:rPr lang="en-GB" sz="2000" dirty="0" smtClean="0"/>
              <a:t>30-34</a:t>
            </a:r>
            <a:r>
              <a:rPr lang="pl-PL" sz="2000" dirty="0" smtClean="0"/>
              <a:t> z wykształceniem wyższym </a:t>
            </a: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pl-PL" sz="2000" dirty="0" smtClean="0"/>
              <a:t>Ubóstwo i wykluczenie społeczne – zmniejszenie liczby osób zagrożonych ubóstwem o co najmniej </a:t>
            </a:r>
            <a:r>
              <a:rPr lang="en-GB" sz="2000" dirty="0" smtClean="0"/>
              <a:t>20 </a:t>
            </a:r>
            <a:r>
              <a:rPr lang="en-GB" sz="2000" dirty="0" err="1" smtClean="0"/>
              <a:t>milion</a:t>
            </a:r>
            <a:r>
              <a:rPr lang="pl-PL" sz="2000" dirty="0" smtClean="0"/>
              <a:t>ów</a:t>
            </a:r>
          </a:p>
          <a:p>
            <a:pPr>
              <a:lnSpc>
                <a:spcPct val="90000"/>
              </a:lnSpc>
            </a:pPr>
            <a:endParaRPr lang="pl-PL" sz="20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/>
              <a:t>Porównanie sytuacji w Polsce i Europie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4495800"/>
          </a:xfrm>
        </p:spPr>
        <p:txBody>
          <a:bodyPr/>
          <a:lstStyle/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Poziom bezrobocia wzrósł do ponad 10 %, 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PKB – spadek o 4%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Zatrudnienie kobiet – 63%, mężczyzn – 76%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Bezrobocie młodych – 21%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Ubodzy pracujący – 8%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Zagrożenie ubóstwem -17%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Ubóstwo dzieci – 20%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Osoby z wykształcenie wyższym – 31%</a:t>
            </a:r>
          </a:p>
          <a:p>
            <a:r>
              <a:rPr lang="pl-PL" sz="2000" dirty="0" smtClean="0">
                <a:solidFill>
                  <a:srgbClr val="000000"/>
                </a:solidFill>
                <a:latin typeface="Calibri" pitchFamily="34" charset="0"/>
              </a:rPr>
              <a:t>Przedwczesne przerwanie nauki – 15%</a:t>
            </a:r>
          </a:p>
          <a:p>
            <a:endParaRPr lang="pl-PL" sz="2000" dirty="0" smtClean="0">
              <a:solidFill>
                <a:srgbClr val="000000"/>
              </a:solidFill>
              <a:latin typeface="Calibri" pitchFamily="34" charset="0"/>
            </a:endParaRPr>
          </a:p>
          <a:p>
            <a:endParaRPr lang="pl-PL" sz="2000" dirty="0" smtClean="0"/>
          </a:p>
          <a:p>
            <a:endParaRPr lang="pl-PL" sz="2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211960" y="2362200"/>
            <a:ext cx="4680520" cy="4495800"/>
          </a:xfrm>
        </p:spPr>
        <p:txBody>
          <a:bodyPr/>
          <a:lstStyle/>
          <a:p>
            <a:r>
              <a:rPr lang="pl-PL" sz="2000" dirty="0" smtClean="0"/>
              <a:t>Poziom bezrobocia – 9,6% dziś pow. 11%</a:t>
            </a:r>
          </a:p>
          <a:p>
            <a:r>
              <a:rPr lang="pl-PL" sz="2000" dirty="0" smtClean="0"/>
              <a:t>PKB – wzrost o ok. 4%</a:t>
            </a:r>
          </a:p>
          <a:p>
            <a:r>
              <a:rPr lang="pl-PL" sz="2000" dirty="0" smtClean="0"/>
              <a:t>Zatrudnienie kobiet – 57,7%, mężczyzn – 71,6%, średnio 64,6%</a:t>
            </a:r>
          </a:p>
          <a:p>
            <a:r>
              <a:rPr lang="pl-PL" sz="2000" dirty="0" smtClean="0"/>
              <a:t>Bezrobocie młodych – 23,7%</a:t>
            </a:r>
          </a:p>
          <a:p>
            <a:r>
              <a:rPr lang="pl-PL" sz="2000" dirty="0" smtClean="0"/>
              <a:t>Zatrudnienie na czas określony – 27,3%</a:t>
            </a:r>
          </a:p>
          <a:p>
            <a:r>
              <a:rPr lang="pl-PL" sz="2000" dirty="0" smtClean="0"/>
              <a:t>Zagrożenie ubóstwem – 27,8%</a:t>
            </a:r>
          </a:p>
          <a:p>
            <a:r>
              <a:rPr lang="pl-PL" sz="2000" dirty="0" smtClean="0"/>
              <a:t>Ubóstwo dzieci - 31 %</a:t>
            </a:r>
          </a:p>
          <a:p>
            <a:r>
              <a:rPr lang="pl-PL" sz="2000" dirty="0" smtClean="0"/>
              <a:t>Osoby z wykształceniem wyższym – 32,8%</a:t>
            </a:r>
          </a:p>
          <a:p>
            <a:r>
              <a:rPr lang="pl-PL" sz="2000" dirty="0" smtClean="0"/>
              <a:t>Rezygnacja z nauki – 5,3%</a:t>
            </a:r>
          </a:p>
          <a:p>
            <a:endParaRPr lang="pl-PL" sz="20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KPR - zatrudnienie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Wzmacnianie wszystkich elementów </a:t>
            </a:r>
            <a:r>
              <a:rPr lang="pl-PL" sz="2400" dirty="0" err="1" smtClean="0"/>
              <a:t>flexicurity</a:t>
            </a:r>
            <a:endParaRPr lang="pl-PL" sz="2400" dirty="0" smtClean="0"/>
          </a:p>
          <a:p>
            <a:r>
              <a:rPr lang="pl-PL" sz="2400" dirty="0" smtClean="0"/>
              <a:t>Spójna polityka na rzecz uczenia się przez całe życie</a:t>
            </a:r>
          </a:p>
          <a:p>
            <a:r>
              <a:rPr lang="pl-PL" sz="2400" dirty="0" smtClean="0"/>
              <a:t>Młodzież – szybszy start zawodowy</a:t>
            </a:r>
          </a:p>
          <a:p>
            <a:r>
              <a:rPr lang="pl-PL" sz="2400" dirty="0" smtClean="0"/>
              <a:t>Podniesienie faktycznego wieku emerytalnego</a:t>
            </a:r>
          </a:p>
          <a:p>
            <a:r>
              <a:rPr lang="pl-PL" sz="2400" dirty="0" smtClean="0"/>
              <a:t>Lepsze działanie instytucji rynku pracy</a:t>
            </a:r>
          </a:p>
          <a:p>
            <a:r>
              <a:rPr lang="pl-PL" sz="2400" dirty="0" smtClean="0"/>
              <a:t>Godzenie praca – rodzina</a:t>
            </a:r>
          </a:p>
          <a:p>
            <a:r>
              <a:rPr lang="pl-PL" sz="2400" dirty="0" smtClean="0"/>
              <a:t>System zasiłków i świadczeń </a:t>
            </a:r>
            <a:r>
              <a:rPr lang="pl-PL" sz="2400" b="1" dirty="0" smtClean="0"/>
              <a:t>stymulujący do powrotu do pracy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KPR działania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62200"/>
            <a:ext cx="8063681" cy="4495800"/>
          </a:xfrm>
        </p:spPr>
        <p:txBody>
          <a:bodyPr/>
          <a:lstStyle/>
          <a:p>
            <a:r>
              <a:rPr lang="pl-PL" sz="2000" dirty="0" smtClean="0"/>
              <a:t>Wdrażanie polityki na rzecz uczenia się przez całe życie</a:t>
            </a:r>
          </a:p>
          <a:p>
            <a:r>
              <a:rPr lang="pl-PL" sz="2000" dirty="0" smtClean="0"/>
              <a:t>Wdrażanie Krajowych Ram Kwalifikacji spójnych z założeniami Europejskich Ram Kwalifikacji</a:t>
            </a:r>
          </a:p>
          <a:p>
            <a:r>
              <a:rPr lang="pl-PL" sz="2000" dirty="0" smtClean="0"/>
              <a:t>Zwiększanie opłacalności podejmowania pracy</a:t>
            </a:r>
          </a:p>
          <a:p>
            <a:r>
              <a:rPr lang="pl-PL" sz="2000" dirty="0" smtClean="0"/>
              <a:t>Ułatwienie godzenia życia zawodowego i rodzinnego rozwój instytucji opieki nad dziećmi w wieku do lat 3</a:t>
            </a:r>
          </a:p>
          <a:p>
            <a:r>
              <a:rPr lang="pl-PL" sz="2000" dirty="0" smtClean="0"/>
              <a:t>Zwiększanie konkurencji w zakresie świadczenia usług kierowanych zarówno do bezrobotnych jak i poszukujących pracy</a:t>
            </a:r>
          </a:p>
          <a:p>
            <a:r>
              <a:rPr lang="pl-PL" sz="2000" dirty="0" smtClean="0"/>
              <a:t>Przeprowadzenie zmian w systemie szkolnictwa zawodowego w celu lepszego powiązania z potrzebami rynku pracy</a:t>
            </a:r>
          </a:p>
          <a:p>
            <a:endParaRPr lang="pl-PL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KPR – cele zatrudnienia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Dojście do celu wskaźnika zatrudnienia - prognoza</a:t>
            </a:r>
            <a:endParaRPr lang="pl-PL" dirty="0"/>
          </a:p>
        </p:txBody>
      </p:sp>
      <p:pic>
        <p:nvPicPr>
          <p:cNvPr id="4" name="Obraz 3" descr="Bez nazw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4149080"/>
            <a:ext cx="748883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 prezentacji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pl-PL" sz="2400" dirty="0" smtClean="0"/>
              <a:t>Zalecane drogi wychodzenia z ubóstwa </a:t>
            </a:r>
          </a:p>
          <a:p>
            <a:r>
              <a:rPr lang="pl-PL" sz="2400" dirty="0" smtClean="0"/>
              <a:t>Sytuacja w Polsce (ubóstwo, zatrudnienie, edukacja)</a:t>
            </a:r>
          </a:p>
          <a:p>
            <a:r>
              <a:rPr lang="pl-PL" sz="2400" dirty="0" smtClean="0"/>
              <a:t>Porównanie </a:t>
            </a:r>
            <a:r>
              <a:rPr lang="pl-PL" sz="2400" dirty="0"/>
              <a:t>Polskich warunków i sytuacji w Europie</a:t>
            </a:r>
          </a:p>
          <a:p>
            <a:r>
              <a:rPr lang="pl-PL" sz="2400" dirty="0"/>
              <a:t>Analiza Krajowego Programu Reform</a:t>
            </a:r>
          </a:p>
          <a:p>
            <a:r>
              <a:rPr lang="pl-PL" sz="2400" dirty="0"/>
              <a:t>Analiza opinii </a:t>
            </a:r>
            <a:r>
              <a:rPr lang="pl-PL" sz="2400" dirty="0" smtClean="0"/>
              <a:t>Komisji Europejskiej</a:t>
            </a:r>
            <a:endParaRPr lang="pl-PL" sz="2400" dirty="0"/>
          </a:p>
          <a:p>
            <a:r>
              <a:rPr lang="pl-PL" sz="2400" dirty="0"/>
              <a:t>Współpraca w przygotowaniu i wdrażaniu </a:t>
            </a:r>
            <a:r>
              <a:rPr lang="pl-PL" sz="2400" dirty="0" smtClean="0"/>
              <a:t>Programu</a:t>
            </a:r>
          </a:p>
          <a:p>
            <a:r>
              <a:rPr lang="pl-PL" sz="2400" smtClean="0"/>
              <a:t>Podsumowanie</a:t>
            </a:r>
            <a:endParaRPr lang="pl-PL" sz="2400" dirty="0" smtClean="0"/>
          </a:p>
          <a:p>
            <a:pPr>
              <a:buNone/>
            </a:pPr>
            <a:endParaRPr lang="pl-PL" sz="2400" dirty="0"/>
          </a:p>
          <a:p>
            <a:endParaRPr lang="pl-PL" sz="2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KPR cele edukacji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62200"/>
            <a:ext cx="8280920" cy="4495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l-PL" sz="2000" b="1" i="1" dirty="0" smtClean="0">
                <a:latin typeface="Calibri" pitchFamily="34" charset="0"/>
              </a:rPr>
              <a:t>Zmniejszenie do 4,5% odsetka osób wcześnie porzucających naukę:</a:t>
            </a:r>
          </a:p>
          <a:p>
            <a:pPr>
              <a:lnSpc>
                <a:spcPct val="80000"/>
              </a:lnSpc>
            </a:pPr>
            <a:r>
              <a:rPr lang="pl-PL" sz="2000" dirty="0" smtClean="0">
                <a:latin typeface="Calibri" pitchFamily="34" charset="0"/>
              </a:rPr>
              <a:t>upowszechnianie wychowanie przedszkolnego, wdrażanie reformy programowej kształcenia ogólnego ukierunkowanej na większą elastyczność procesu kształcenia, upowszechnianie wykształcenia w szkołach średnich lub zasadniczych, </a:t>
            </a:r>
            <a:r>
              <a:rPr lang="pl-PL" sz="2000" b="1" dirty="0" smtClean="0">
                <a:latin typeface="Calibri" pitchFamily="34" charset="0"/>
              </a:rPr>
              <a:t>modernizacja kształcenia i szkolenia zawodowego, promowanie i wspieranie zaangażowania pracodawców w procesy uczenia się w pracy.</a:t>
            </a:r>
          </a:p>
          <a:p>
            <a:pPr>
              <a:lnSpc>
                <a:spcPct val="80000"/>
              </a:lnSpc>
            </a:pPr>
            <a:r>
              <a:rPr lang="pl-PL" sz="2000" dirty="0" smtClean="0">
                <a:latin typeface="Calibri" pitchFamily="34" charset="0"/>
              </a:rPr>
              <a:t>Wzmocnienie edukacji medialnej, kulturalnej, obywatelskiej w procesach kształcenia </a:t>
            </a:r>
          </a:p>
          <a:p>
            <a:pPr>
              <a:lnSpc>
                <a:spcPct val="80000"/>
              </a:lnSpc>
            </a:pPr>
            <a:r>
              <a:rPr lang="pl-PL" sz="2000" dirty="0" smtClean="0">
                <a:latin typeface="Calibri" pitchFamily="34" charset="0"/>
              </a:rPr>
              <a:t>indywidualizacja kształcenia w szkołach, konsolidowanie systemu wspomagania szkół, łącznie z systemem doskonalenia zawodowego nauczycieli, rozwój wczesnej interwencji, rozwój zajęć pozaszkolnych i pozalekcyjnych , rozwój poradnictwa edukacyjnego i zawodowego przez całe życie, </a:t>
            </a:r>
          </a:p>
          <a:p>
            <a:pPr>
              <a:lnSpc>
                <a:spcPct val="80000"/>
              </a:lnSpc>
            </a:pPr>
            <a:r>
              <a:rPr lang="pl-PL" sz="2000" dirty="0" smtClean="0">
                <a:latin typeface="Calibri" pitchFamily="34" charset="0"/>
              </a:rPr>
              <a:t>przyuczanie do zawodu, działalność instytucji rynku pracy, rozwój systemu walidacji.</a:t>
            </a:r>
          </a:p>
          <a:p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KPR cele edukacji – </a:t>
            </a:r>
            <a:r>
              <a:rPr lang="pl-PL" dirty="0" err="1" smtClean="0"/>
              <a:t>cd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l-PL" sz="2000" b="1" i="1" dirty="0" smtClean="0">
                <a:latin typeface="Calibri" pitchFamily="34" charset="0"/>
              </a:rPr>
              <a:t>Zwiększenie do 45% odsetka osób z wykształceniem wyższym w wieku 30-34 lat.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zwiększanie dostępności do studiów wyższych – między innymi poprzez zwiększenie dostępności kredytów dla osób w trudnej sytuacji materialnej, czy zwiększenie efektywności systemu świadczenia bezzwrotnej pomocy materialnej dla studentów;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upowszechnienie studiów I stopnia;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promocja polskiego szkolnictwa wyższego za granicą,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promocja łączenia edukacji uniwersyteckiej z aktywnością zawodową – poprzez lepszą współpracę środowiska akademickiego z otoczenie gospodarczym;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zwiększanie atrakcyjności systemu szkolnictwa wyższego zwiększenie oferty edukacyjnej; zwiększenie swobody uczelni w ustalaniu zawartości programów studiów;·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zwiększenie oferty edukacyjnej uczelni dla osób w różnym wieku;</a:t>
            </a:r>
          </a:p>
          <a:p>
            <a:pPr>
              <a:lnSpc>
                <a:spcPct val="80000"/>
              </a:lnSpc>
              <a:buNone/>
            </a:pPr>
            <a:r>
              <a:rPr lang="pl-PL" sz="2000" dirty="0" smtClean="0">
                <a:latin typeface="Calibri" pitchFamily="34" charset="0"/>
              </a:rPr>
              <a:t>· propagowanie wśród studentów idei </a:t>
            </a:r>
            <a:r>
              <a:rPr lang="pl-PL" sz="2000" i="1" dirty="0" smtClean="0">
                <a:latin typeface="Calibri" pitchFamily="34" charset="0"/>
              </a:rPr>
              <a:t>uczenia się przez całe życie</a:t>
            </a:r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Edukacja – zwiększanie odsetka osób z wyższym wykształceniem</a:t>
            </a:r>
            <a:endParaRPr lang="pl-PL" dirty="0"/>
          </a:p>
        </p:txBody>
      </p:sp>
      <p:pic>
        <p:nvPicPr>
          <p:cNvPr id="4" name="Symbol zastępczy zawartości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617277"/>
            <a:ext cx="5512438" cy="324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3" descr="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20888"/>
            <a:ext cx="769302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Przeciwdziałanie wykluczeniu społecznemu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pl-PL" dirty="0" smtClean="0"/>
              <a:t>Działania związane przede wszystkim ze zwiększeniem szans na zatrudnienie</a:t>
            </a:r>
          </a:p>
          <a:p>
            <a:r>
              <a:rPr lang="pl-PL" dirty="0" smtClean="0"/>
              <a:t>Zwiększenie zatrudnienia socjalnego </a:t>
            </a:r>
          </a:p>
          <a:p>
            <a:r>
              <a:rPr lang="pl-PL" dirty="0" smtClean="0"/>
              <a:t>Ułatwienie w zdobywaniu kompetencji (zapobieganie wykluczeniu cyfrowemu)</a:t>
            </a:r>
          </a:p>
          <a:p>
            <a:r>
              <a:rPr lang="pl-PL" dirty="0" smtClean="0"/>
              <a:t>Budowa spójnego systemu opieki nad dziećmi i wspierania rodziny</a:t>
            </a:r>
          </a:p>
          <a:p>
            <a:r>
              <a:rPr lang="pl-PL" dirty="0" smtClean="0"/>
              <a:t>Polepszenie dostępu do usług zdrowotnych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Zalecenia Rady</a:t>
            </a:r>
            <a:endParaRPr lang="pl-PL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l-PL" sz="2400" dirty="0" smtClean="0"/>
              <a:t>Ogólne uwagi </a:t>
            </a:r>
          </a:p>
          <a:p>
            <a:r>
              <a:rPr lang="pl-PL" sz="2400" dirty="0" smtClean="0"/>
              <a:t>Scenariusz jest wiarygodny, choć nieco optymistyczny jeśli chodzi o wzrost zatrudnienia i płac</a:t>
            </a:r>
          </a:p>
          <a:p>
            <a:r>
              <a:rPr lang="pl-PL" sz="2400" dirty="0" smtClean="0"/>
              <a:t>Przeszkodą w osiągnięciu celów będzie niski udział kobiet w rynku pracy, </a:t>
            </a:r>
          </a:p>
          <a:p>
            <a:r>
              <a:rPr lang="pl-PL" sz="2400" dirty="0" smtClean="0"/>
              <a:t>Wyraźny brak placówek opiekuńczych</a:t>
            </a:r>
          </a:p>
          <a:p>
            <a:r>
              <a:rPr lang="pl-PL" sz="2400" dirty="0" smtClean="0"/>
              <a:t>System kształcenia – niedostosowany do potrzeb, niepowiązany z rynkiem pracy i biznesem</a:t>
            </a:r>
            <a:endParaRPr lang="pl-PL" sz="24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Zalecenia Rady</a:t>
            </a:r>
            <a:endParaRPr lang="pl-PL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Siedem zaleceń na lata 2011-12, m.in.:</a:t>
            </a:r>
          </a:p>
          <a:p>
            <a:r>
              <a:rPr lang="pl-PL" sz="2000" dirty="0" smtClean="0"/>
              <a:t>Ograniczenie cięć w wydatkach pobudzających wzrost gospodarczy</a:t>
            </a:r>
          </a:p>
          <a:p>
            <a:r>
              <a:rPr lang="pl-PL" sz="2000" dirty="0" smtClean="0"/>
              <a:t>Podwyższenie rzeczywistego wieku przechodzenia na emeryturę, podwyższenie wieku emerytalnego mundurowych</a:t>
            </a:r>
          </a:p>
          <a:p>
            <a:r>
              <a:rPr lang="pl-PL" sz="2000" dirty="0" smtClean="0"/>
              <a:t>Strategia uczenia się przez całe życie, szkolenia zawodowe dla starszych pracowników</a:t>
            </a:r>
          </a:p>
          <a:p>
            <a:r>
              <a:rPr lang="pl-PL" sz="2000" dirty="0" smtClean="0"/>
              <a:t>Opieka nad dziećmi – w celu zwiększenia udziału kobiet w rynku pracy </a:t>
            </a:r>
          </a:p>
          <a:p>
            <a:r>
              <a:rPr lang="pl-PL" sz="2000" dirty="0" smtClean="0"/>
              <a:t> uproszczenie procedur prawnych, przyspieszenie procedur administracyjnych</a:t>
            </a:r>
          </a:p>
          <a:p>
            <a:endParaRPr lang="pl-PL" sz="2000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/>
              <a:t>Zaangażowanie partnerów społ w przygotowanie i realizację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l-PL" sz="2000" dirty="0" smtClean="0"/>
              <a:t>KPR przesłany do konsultacji partnerom społecznym, w opinii NSZZ „S”:</a:t>
            </a:r>
          </a:p>
          <a:p>
            <a:r>
              <a:rPr lang="pl-PL" sz="2000" dirty="0" smtClean="0"/>
              <a:t>Brak konkretnych sposobów realizacji zadań i mierników co utrudni ocenę ich wykonania</a:t>
            </a:r>
          </a:p>
          <a:p>
            <a:r>
              <a:rPr lang="pl-PL" sz="2000" dirty="0" smtClean="0"/>
              <a:t>„elastyczność rynku pracy” nie idzie w parze z poprawą bezpieczeństwa socjalnego i zatrudnienia</a:t>
            </a:r>
          </a:p>
          <a:p>
            <a:r>
              <a:rPr lang="pl-PL" sz="2000" dirty="0" smtClean="0"/>
              <a:t>Brak rozwiązań dla pracujących biednych</a:t>
            </a:r>
          </a:p>
          <a:p>
            <a:r>
              <a:rPr lang="pl-PL" sz="2000" dirty="0" smtClean="0"/>
              <a:t>Brak odniesienia do jakości miejsc pracy – zapewniającego stabilność. </a:t>
            </a:r>
          </a:p>
          <a:p>
            <a:r>
              <a:rPr lang="pl-PL" sz="2000" dirty="0" smtClean="0"/>
              <a:t>Sprzeczność między założeniami </a:t>
            </a:r>
            <a:r>
              <a:rPr lang="pl-PL" sz="2000" dirty="0" err="1" smtClean="0"/>
              <a:t>pragramu</a:t>
            </a:r>
            <a:r>
              <a:rPr lang="pl-PL" sz="2000" dirty="0" smtClean="0"/>
              <a:t> a ograniczeniem wydatków budżetowych na planowane działania</a:t>
            </a:r>
          </a:p>
          <a:p>
            <a:endParaRPr lang="pl-PL" sz="2000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Flexicurity</a:t>
            </a:r>
            <a:r>
              <a:rPr lang="pl-PL" dirty="0" smtClean="0"/>
              <a:t> – niewłaściwe rozwiązanie w okresie ograniczania wydatków</a:t>
            </a:r>
          </a:p>
          <a:p>
            <a:r>
              <a:rPr lang="pl-PL" dirty="0" smtClean="0"/>
              <a:t>Miejsca pracy nie powstaną bez impulsu </a:t>
            </a:r>
          </a:p>
          <a:p>
            <a:r>
              <a:rPr lang="pl-PL" dirty="0" smtClean="0"/>
              <a:t>Brak jakichkolwiek odniesień do dialogu społecznego</a:t>
            </a:r>
          </a:p>
          <a:p>
            <a:r>
              <a:rPr lang="pl-PL" dirty="0" smtClean="0"/>
              <a:t>Brak odniesienia co do przeciwdziałania dyskryminacji na rynku pracy </a:t>
            </a:r>
            <a:endParaRPr lang="pl-PL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93880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276872"/>
            <a:ext cx="7693025" cy="432048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Zatrudnienie jest najbezpieczniejszą drogą do wyjścia z ubóstwa dla tych, którzy są zdolni do pracy. (…) Osiągnięcie przyjętego przez Unię celu 75% wskaźnika zatrudnienia kobiet i mężczyzn stanowi największy wkład w pomoc 20 milionom Europejczyków w wyjściu z ubóstwa. </a:t>
            </a:r>
          </a:p>
          <a:p>
            <a:pPr>
              <a:buNone/>
            </a:pPr>
            <a:r>
              <a:rPr lang="pl-PL" i="1" dirty="0" smtClean="0"/>
              <a:t>Europejska Platforma współpracy w zakresie walki z ubóstwem i wykluczeniem społecznym</a:t>
            </a:r>
            <a:endParaRPr lang="pl-PL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Zalecane drogi zwalczania ubóstwa i wykluczenia (Strategia 2020)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276872"/>
            <a:ext cx="7693025" cy="4581128"/>
          </a:xfrm>
        </p:spPr>
        <p:txBody>
          <a:bodyPr/>
          <a:lstStyle/>
          <a:p>
            <a:r>
              <a:rPr lang="pl-PL" sz="2400" dirty="0" smtClean="0"/>
              <a:t>Strategia Europa 2020 : włączanie społeczne  to wzmocnienie pozycji obywateli poprzez wysoki poziom zatrudnienia, kwalifikacje, zwalczanie ubóstwa, modernizowanie rynków pracy i ochrony socjalnej.</a:t>
            </a:r>
          </a:p>
          <a:p>
            <a:r>
              <a:rPr lang="pl-PL" sz="2400" dirty="0" smtClean="0"/>
              <a:t>Postuluje  – zwiększenie zatrudnienia, szczególnie kobiet, osób starszych i młodych</a:t>
            </a:r>
          </a:p>
          <a:p>
            <a:pPr>
              <a:buNone/>
            </a:pPr>
            <a:r>
              <a:rPr lang="pl-PL" sz="2400" dirty="0"/>
              <a:t> </a:t>
            </a:r>
            <a:r>
              <a:rPr lang="pl-PL" sz="2400" dirty="0" smtClean="0"/>
              <a:t>    - podnoszenie kwalifikacji, nabywanie nowych umiejętności przez całe życie</a:t>
            </a:r>
          </a:p>
          <a:p>
            <a:pPr>
              <a:buNone/>
            </a:pPr>
            <a:r>
              <a:rPr lang="pl-PL" sz="2400" dirty="0"/>
              <a:t> </a:t>
            </a:r>
            <a:r>
              <a:rPr lang="pl-PL" sz="2400" dirty="0" smtClean="0"/>
              <a:t>  - walka z ubóstwem – szczególnie dzieci, bezrobotnych i ubogich pracujących</a:t>
            </a:r>
          </a:p>
          <a:p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Zalecane działania (Strategia)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76872"/>
            <a:ext cx="7693025" cy="4581128"/>
          </a:xfrm>
        </p:spPr>
        <p:txBody>
          <a:bodyPr/>
          <a:lstStyle/>
          <a:p>
            <a:r>
              <a:rPr lang="pl-PL" sz="2400" dirty="0" smtClean="0"/>
              <a:t>Stosowanie modelu elastycznego rynku pracy i bezpieczeństwa socjalnego (</a:t>
            </a:r>
            <a:r>
              <a:rPr lang="pl-PL" sz="2400" dirty="0" err="1" smtClean="0"/>
              <a:t>flexicurity</a:t>
            </a:r>
            <a:r>
              <a:rPr lang="pl-PL" sz="2400" dirty="0" smtClean="0"/>
              <a:t>)</a:t>
            </a:r>
          </a:p>
          <a:p>
            <a:r>
              <a:rPr lang="pl-PL" sz="2400" dirty="0" smtClean="0"/>
              <a:t>Zwiększenie skuteczności systemów świadczeń</a:t>
            </a:r>
          </a:p>
          <a:p>
            <a:r>
              <a:rPr lang="pl-PL" sz="2400" dirty="0" smtClean="0"/>
              <a:t>Zwiększenie dostępu do instytucji opieki nad dziećmi i osobami zależnymi</a:t>
            </a:r>
          </a:p>
          <a:p>
            <a:r>
              <a:rPr lang="pl-PL" sz="2400" dirty="0" smtClean="0"/>
              <a:t>Umożliwienie zdobywania nowych umiejętności</a:t>
            </a:r>
          </a:p>
          <a:p>
            <a:r>
              <a:rPr lang="pl-PL" sz="2400" dirty="0" smtClean="0"/>
              <a:t>Zwiększenie potencjału partnerów społecznych i pełne wykorzystanie możliwości dialogu społecznego</a:t>
            </a:r>
          </a:p>
          <a:p>
            <a:r>
              <a:rPr lang="pl-PL" sz="2400" dirty="0" smtClean="0"/>
              <a:t>Wspieranie godzenia życia zawodowego i rodzinnego i zwiększenie równouprawnienia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Wytyczne Rady UE dot. zatrudnienia - 1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04864"/>
            <a:ext cx="7693025" cy="4653136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Są one strukturą ramową służącą państwom członkowskim do określania, realizacji i nadzorowania polityk krajowych w obrębie ogólnej strategii UE</a:t>
            </a:r>
          </a:p>
          <a:p>
            <a:r>
              <a:rPr lang="pl-PL" sz="2000" dirty="0" smtClean="0"/>
              <a:t>Rynek pracy – zwiększanie uczestnictwa kobiet i mężczyzn, promowanie jakości zatrudnienia - Cel – 75% pracujących</a:t>
            </a:r>
          </a:p>
          <a:p>
            <a:r>
              <a:rPr lang="pl-PL" sz="2000" dirty="0" smtClean="0"/>
              <a:t>Kwalifikacje i uczenie się przez całe życie</a:t>
            </a:r>
          </a:p>
          <a:p>
            <a:r>
              <a:rPr lang="pl-PL" sz="2000" dirty="0" smtClean="0"/>
              <a:t>Zwiększenie liczby osób podejmujących studia wyższe – cele- poniżej 10 % przedwcześnie kończących edukację, co najmniej 49% osób z wyższym wykształceniem</a:t>
            </a:r>
          </a:p>
          <a:p>
            <a:r>
              <a:rPr lang="pl-PL" sz="2000" dirty="0" smtClean="0"/>
              <a:t>Promowanie włączenia społecznego i zwalczanie ubóstwa – cel – zmniejszenie ryzyka ubóstwa i wykluczenia w stosunku do 20 </a:t>
            </a:r>
            <a:r>
              <a:rPr lang="pl-PL" sz="2000" dirty="0" err="1" smtClean="0"/>
              <a:t>mln</a:t>
            </a:r>
            <a:r>
              <a:rPr lang="pl-PL" sz="2000" dirty="0" smtClean="0"/>
              <a:t>. osób</a:t>
            </a:r>
            <a:endParaRPr lang="pl-P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Wytyczne Rady -2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r>
              <a:rPr lang="pl-PL" sz="2000" dirty="0" smtClean="0"/>
              <a:t>Rynek pracy - jakość zatrudnienia, </a:t>
            </a:r>
            <a:r>
              <a:rPr lang="pl-PL" sz="2000" dirty="0" err="1" smtClean="0"/>
              <a:t>flexicurity</a:t>
            </a:r>
            <a:r>
              <a:rPr lang="pl-PL" sz="2000" dirty="0" smtClean="0"/>
              <a:t> </a:t>
            </a:r>
            <a:r>
              <a:rPr lang="pl-PL" sz="2000" b="1" u="sng" dirty="0" smtClean="0"/>
              <a:t>wewnętrzna, </a:t>
            </a:r>
            <a:r>
              <a:rPr lang="pl-PL" sz="2000" dirty="0" smtClean="0"/>
              <a:t>opłacalność pracy, ubóstwo pracujących, równouprawnienie, WLB. </a:t>
            </a:r>
          </a:p>
          <a:p>
            <a:r>
              <a:rPr lang="pl-PL" sz="2000" dirty="0" smtClean="0"/>
              <a:t>Kwalifikacje – zachęty do uczenia się przez całe życie, przezwyciężanie stereotypów związanych z płcią, systemy uznawania nabytych kompetencji</a:t>
            </a:r>
          </a:p>
          <a:p>
            <a:r>
              <a:rPr lang="pl-PL" sz="2000" dirty="0" smtClean="0"/>
              <a:t>Wykształcenie –mobilność edukacyjna, partnerstwo edukacja – rynek pracy, atrakcyjność zawodu nauczyciela</a:t>
            </a:r>
          </a:p>
          <a:p>
            <a:r>
              <a:rPr lang="pl-PL" sz="2000" dirty="0" smtClean="0"/>
              <a:t>Ubóstwo – poszerzanie możliwości zatrudnienia przy zapewnieniu równych szans – skuteczne środki antydyskryminacyjne, modernizacja systemów zabezpieczenia społecznego (wsparcie dochodu i dostępu do usług), zabezpieczenie dochodów w okresie zmiany zatrudnienia. </a:t>
            </a:r>
          </a:p>
          <a:p>
            <a:endParaRPr lang="pl-P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Sytuacja w Polsce - gospodarka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Polska jest jedynym krajem UE, któremu udało się uniknąć recesji podczas kryzysu.</a:t>
            </a:r>
          </a:p>
          <a:p>
            <a:r>
              <a:rPr lang="pl-PL" dirty="0" smtClean="0"/>
              <a:t>Inflacja kształtuje się na poziomie 4-2%</a:t>
            </a:r>
          </a:p>
          <a:p>
            <a:r>
              <a:rPr lang="pl-PL" dirty="0" smtClean="0"/>
              <a:t>W 2010 roku realny PKB wzrósł o 3,8%</a:t>
            </a:r>
          </a:p>
          <a:p>
            <a:r>
              <a:rPr lang="pl-PL" dirty="0" smtClean="0"/>
              <a:t>Perspektywy – 4% wzrostu aktywności gospodarczej, przyszły wzrost PKB  średnio 3,5%, spadek stopy bezrobocia z 9,6% do 8,25% do 2015 roku 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Sytuacja w Polsce - edukacja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Na przestrzeni lat 1988 – 2002 zmiany w strukturze wykształcenia ludności w wieku 15 lat i więcej polegały na wzroście odsetka osób z wykształceniem średnim i wyższym </a:t>
            </a:r>
            <a:br>
              <a:rPr lang="pl-PL" sz="2000" dirty="0" smtClean="0"/>
            </a:br>
            <a:r>
              <a:rPr lang="pl-PL" sz="2000" dirty="0" smtClean="0"/>
              <a:t> oraz obniżającym się odsetku osób z wykształceniem zasadniczym zawodowym oraz podstawowym ukończonym.</a:t>
            </a:r>
          </a:p>
          <a:p>
            <a:r>
              <a:rPr lang="pl-PL" sz="2000" dirty="0" smtClean="0"/>
              <a:t>Korzystnym przekształceniom struktury wykształcenia ludności towarzyszył spadek zbiorowości osób o najniższym poziomie wykształcenia i dynamiczny przyrost liczby osób lepiej wykształconych. ((Spis ludności  2002)</a:t>
            </a:r>
          </a:p>
          <a:p>
            <a:endParaRPr lang="pl-P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uły">
  <a:themeElements>
    <a:clrScheme name="Kapsuły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uł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uły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ły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ły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</TotalTime>
  <Words>1642</Words>
  <Application>Microsoft Office PowerPoint</Application>
  <PresentationFormat>Diavoorstelling (4:3)</PresentationFormat>
  <Paragraphs>157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Kapsuły</vt:lpstr>
      <vt:lpstr>Ocena Krajowego Programu Reform</vt:lpstr>
      <vt:lpstr>Struktura prezentacji</vt:lpstr>
      <vt:lpstr>PowerPoint-presentatie</vt:lpstr>
      <vt:lpstr>Zalecane drogi zwalczania ubóstwa i wykluczenia (Strategia 2020)</vt:lpstr>
      <vt:lpstr>Zalecane działania (Strategia)</vt:lpstr>
      <vt:lpstr>Wytyczne Rady UE dot. zatrudnienia - 1</vt:lpstr>
      <vt:lpstr>Wytyczne Rady -2</vt:lpstr>
      <vt:lpstr>Sytuacja w Polsce - gospodarka</vt:lpstr>
      <vt:lpstr>Sytuacja w Polsce - edukacja</vt:lpstr>
      <vt:lpstr>Edukacja – cd. </vt:lpstr>
      <vt:lpstr>Sytuacja w Polsce - zatrudnienie</vt:lpstr>
      <vt:lpstr>PowerPoint-presentatie</vt:lpstr>
      <vt:lpstr>Sytuacja w Polsce - ubóstwo</vt:lpstr>
      <vt:lpstr>Sytuacja w Polsce – ubóstwo dzieci</vt:lpstr>
      <vt:lpstr>Cele Europa 2020</vt:lpstr>
      <vt:lpstr>Porównanie sytuacji w Polsce i Europie </vt:lpstr>
      <vt:lpstr>KPR - zatrudnienie</vt:lpstr>
      <vt:lpstr>KPR działania</vt:lpstr>
      <vt:lpstr>KPR – cele zatrudnienia</vt:lpstr>
      <vt:lpstr>KPR cele edukacji</vt:lpstr>
      <vt:lpstr>KPR cele edukacji – cd. </vt:lpstr>
      <vt:lpstr>Edukacja – zwiększanie odsetka osób z wyższym wykształceniem</vt:lpstr>
      <vt:lpstr>Przeciwdziałanie wykluczeniu społecznemu</vt:lpstr>
      <vt:lpstr>Zalecenia Rady</vt:lpstr>
      <vt:lpstr>Zalecenia Rady</vt:lpstr>
      <vt:lpstr>Zaangażowanie partnerów społ w przygotowanie i realizację</vt:lpstr>
      <vt:lpstr>Podsumowanie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Danka</dc:creator>
  <cp:lastModifiedBy>Michel</cp:lastModifiedBy>
  <cp:revision>37</cp:revision>
  <dcterms:created xsi:type="dcterms:W3CDTF">2011-09-15T11:11:24Z</dcterms:created>
  <dcterms:modified xsi:type="dcterms:W3CDTF">2011-09-19T06:56:59Z</dcterms:modified>
</cp:coreProperties>
</file>