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63" r:id="rId3"/>
    <p:sldId id="276" r:id="rId4"/>
    <p:sldId id="277" r:id="rId5"/>
    <p:sldId id="272" r:id="rId6"/>
    <p:sldId id="273" r:id="rId7"/>
    <p:sldId id="274" r:id="rId8"/>
    <p:sldId id="275" r:id="rId9"/>
    <p:sldId id="257" r:id="rId10"/>
    <p:sldId id="258" r:id="rId11"/>
    <p:sldId id="271" r:id="rId12"/>
    <p:sldId id="267" r:id="rId13"/>
    <p:sldId id="268" r:id="rId14"/>
    <p:sldId id="278" r:id="rId15"/>
    <p:sldId id="269" r:id="rId16"/>
    <p:sldId id="259" r:id="rId17"/>
    <p:sldId id="260" r:id="rId18"/>
    <p:sldId id="261" r:id="rId19"/>
    <p:sldId id="262" r:id="rId20"/>
    <p:sldId id="264" r:id="rId21"/>
    <p:sldId id="265" r:id="rId22"/>
    <p:sldId id="266" r:id="rId23"/>
    <p:sldId id="270" r:id="rId24"/>
    <p:sldId id="279" r:id="rId2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FA083-2BE1-4E24-B14B-81FB8F3CEF8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2B83871-A2E7-4653-83FD-649BBA8D1B29}">
      <dgm:prSet/>
      <dgm:spPr/>
      <dgm:t>
        <a:bodyPr/>
        <a:lstStyle/>
        <a:p>
          <a:pPr rtl="0"/>
          <a:endParaRPr lang="nl-BE" dirty="0"/>
        </a:p>
      </dgm:t>
    </dgm:pt>
    <dgm:pt modelId="{07A0AF3F-F366-4050-8731-31D91271E2C8}" type="sibTrans" cxnId="{53D18572-AFD3-464D-92AF-7BA53935F319}">
      <dgm:prSet/>
      <dgm:spPr/>
      <dgm:t>
        <a:bodyPr/>
        <a:lstStyle/>
        <a:p>
          <a:endParaRPr lang="nl-BE"/>
        </a:p>
      </dgm:t>
    </dgm:pt>
    <dgm:pt modelId="{518C0DCB-33FB-4825-A4FA-D96CD1AF75F1}" type="parTrans" cxnId="{53D18572-AFD3-464D-92AF-7BA53935F319}">
      <dgm:prSet/>
      <dgm:spPr/>
      <dgm:t>
        <a:bodyPr/>
        <a:lstStyle/>
        <a:p>
          <a:endParaRPr lang="nl-BE"/>
        </a:p>
      </dgm:t>
    </dgm:pt>
    <dgm:pt modelId="{8A9FF5DA-E31B-4E5C-971C-8077AFF8BEEC}" type="pres">
      <dgm:prSet presAssocID="{47BFA083-2BE1-4E24-B14B-81FB8F3CEF8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F4CCE335-C22B-4D24-951C-CDD1869AF46C}" type="pres">
      <dgm:prSet presAssocID="{52B83871-A2E7-4653-83FD-649BBA8D1B29}" presName="circ1TxSh" presStyleLbl="vennNode1" presStyleIdx="0" presStyleCnt="1" custAng="10800000" custFlipVert="1" custScaleX="136372" custScaleY="83586" custLinFactNeighborX="18" custLinFactNeighborY="-8293"/>
      <dgm:spPr/>
      <dgm:t>
        <a:bodyPr/>
        <a:lstStyle/>
        <a:p>
          <a:endParaRPr lang="nl-BE"/>
        </a:p>
      </dgm:t>
    </dgm:pt>
  </dgm:ptLst>
  <dgm:cxnLst>
    <dgm:cxn modelId="{DB26055F-33A3-47AC-AFA6-E6AC698EA9F7}" type="presOf" srcId="{47BFA083-2BE1-4E24-B14B-81FB8F3CEF83}" destId="{8A9FF5DA-E31B-4E5C-971C-8077AFF8BEEC}" srcOrd="0" destOrd="0" presId="urn:microsoft.com/office/officeart/2005/8/layout/venn1"/>
    <dgm:cxn modelId="{53D18572-AFD3-464D-92AF-7BA53935F319}" srcId="{47BFA083-2BE1-4E24-B14B-81FB8F3CEF83}" destId="{52B83871-A2E7-4653-83FD-649BBA8D1B29}" srcOrd="0" destOrd="0" parTransId="{518C0DCB-33FB-4825-A4FA-D96CD1AF75F1}" sibTransId="{07A0AF3F-F366-4050-8731-31D91271E2C8}"/>
    <dgm:cxn modelId="{3A01BE21-E61F-4970-B15F-F5EAD9EDE8DA}" type="presOf" srcId="{52B83871-A2E7-4653-83FD-649BBA8D1B29}" destId="{F4CCE335-C22B-4D24-951C-CDD1869AF46C}" srcOrd="0" destOrd="0" presId="urn:microsoft.com/office/officeart/2005/8/layout/venn1"/>
    <dgm:cxn modelId="{4E99AD54-9A33-465A-B460-CEDB024C92F2}" type="presParOf" srcId="{8A9FF5DA-E31B-4E5C-971C-8077AFF8BEEC}" destId="{F4CCE335-C22B-4D24-951C-CDD1869AF46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CE335-C22B-4D24-951C-CDD1869AF46C}">
      <dsp:nvSpPr>
        <dsp:cNvPr id="0" name=""/>
        <dsp:cNvSpPr/>
      </dsp:nvSpPr>
      <dsp:spPr>
        <a:xfrm rot="10800000" flipV="1">
          <a:off x="-8" y="0"/>
          <a:ext cx="8229616" cy="50441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6500" kern="1200" dirty="0"/>
        </a:p>
      </dsp:txBody>
      <dsp:txXfrm rot="-10800000">
        <a:off x="1205191" y="738699"/>
        <a:ext cx="5819218" cy="3566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4C230-CE0A-4FF5-ABF8-EB471AC2C064}" type="datetimeFigureOut">
              <a:rPr lang="nl-BE" smtClean="0"/>
              <a:t>15/09/2011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52B00-9123-41DF-BDE7-AD45399C2286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662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2B00-9123-41DF-BDE7-AD45399C2286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7963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2B00-9123-41DF-BDE7-AD45399C2286}" type="slidenum">
              <a:rPr lang="nl-BE" smtClean="0"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2997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F282A-3049-442C-A7B8-1E77EE3889E7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5549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2B00-9123-41DF-BDE7-AD45399C2286}" type="slidenum">
              <a:rPr lang="nl-BE" smtClean="0"/>
              <a:t>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13452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2B00-9123-41DF-BDE7-AD45399C2286}" type="slidenum">
              <a:rPr lang="nl-BE" smtClean="0"/>
              <a:t>13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49940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735F-4D2E-45D2-A3F0-70B8C37C1986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3431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2B00-9123-41DF-BDE7-AD45399C2286}" type="slidenum">
              <a:rPr lang="nl-BE" smtClean="0"/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50975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2B00-9123-41DF-BDE7-AD45399C2286}" type="slidenum">
              <a:rPr lang="nl-BE" smtClean="0"/>
              <a:t>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3167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2B00-9123-41DF-BDE7-AD45399C2286}" type="slidenum">
              <a:rPr lang="nl-BE" smtClean="0"/>
              <a:t>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66618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2B00-9123-41DF-BDE7-AD45399C2286}" type="slidenum">
              <a:rPr lang="nl-BE" smtClean="0"/>
              <a:t>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550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2B00-9123-41DF-BDE7-AD45399C2286}" type="slidenum">
              <a:rPr lang="nl-BE" smtClean="0"/>
              <a:t>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0729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2B00-9123-41DF-BDE7-AD45399C2286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749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2B00-9123-41DF-BDE7-AD45399C2286}" type="slidenum">
              <a:rPr lang="nl-BE" smtClean="0"/>
              <a:t>20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6901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2B00-9123-41DF-BDE7-AD45399C2286}" type="slidenum">
              <a:rPr lang="nl-BE" smtClean="0"/>
              <a:t>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56179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2B00-9123-41DF-BDE7-AD45399C2286}" type="slidenum">
              <a:rPr lang="nl-BE" smtClean="0"/>
              <a:t>22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82148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2B00-9123-41DF-BDE7-AD45399C2286}" type="slidenum">
              <a:rPr lang="nl-BE" smtClean="0"/>
              <a:t>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2279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2B00-9123-41DF-BDE7-AD45399C2286}" type="slidenum">
              <a:rPr lang="nl-BE" smtClean="0"/>
              <a:t>24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2521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Hoge</a:t>
            </a:r>
            <a:r>
              <a:rPr lang="fr-BE" dirty="0" smtClean="0"/>
              <a:t> </a:t>
            </a:r>
            <a:r>
              <a:rPr lang="fr-BE" dirty="0" err="1" smtClean="0"/>
              <a:t>verwachtingen</a:t>
            </a:r>
            <a:r>
              <a:rPr lang="fr-BE" dirty="0" smtClean="0"/>
              <a:t> en </a:t>
            </a:r>
            <a:r>
              <a:rPr lang="fr-BE" dirty="0" err="1" smtClean="0"/>
              <a:t>teleurstelling</a:t>
            </a:r>
            <a:r>
              <a:rPr lang="fr-BE" dirty="0" smtClean="0"/>
              <a:t> in EU </a:t>
            </a:r>
            <a:r>
              <a:rPr lang="fr-BE" dirty="0" err="1" smtClean="0"/>
              <a:t>prestaties</a:t>
            </a:r>
            <a:r>
              <a:rPr lang="fr-BE" dirty="0" smtClean="0"/>
              <a:t> </a:t>
            </a:r>
            <a:r>
              <a:rPr lang="fr-BE" dirty="0" err="1" smtClean="0"/>
              <a:t>m.b.t</a:t>
            </a:r>
            <a:r>
              <a:rPr lang="fr-BE" dirty="0" smtClean="0"/>
              <a:t>. sociale </a:t>
            </a:r>
            <a:r>
              <a:rPr lang="fr-BE" dirty="0" err="1" smtClean="0"/>
              <a:t>rechten</a:t>
            </a:r>
            <a:r>
              <a:rPr lang="fr-BE" dirty="0" smtClean="0"/>
              <a:t>, </a:t>
            </a:r>
            <a:r>
              <a:rPr lang="fr-BE" dirty="0" err="1" smtClean="0"/>
              <a:t>strijd</a:t>
            </a:r>
            <a:r>
              <a:rPr lang="fr-BE" dirty="0" smtClean="0"/>
              <a:t> </a:t>
            </a:r>
            <a:r>
              <a:rPr lang="fr-BE" dirty="0" err="1" smtClean="0"/>
              <a:t>tegen</a:t>
            </a:r>
            <a:r>
              <a:rPr lang="fr-BE" dirty="0" smtClean="0"/>
              <a:t> </a:t>
            </a:r>
            <a:r>
              <a:rPr lang="fr-BE" dirty="0" err="1" smtClean="0"/>
              <a:t>werkloosheid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BE0B-8199-4326-B9B9-DAACF4473ED1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dirty="0" err="1" smtClean="0"/>
              <a:t>Majority</a:t>
            </a:r>
            <a:r>
              <a:rPr lang="nl-NL" dirty="0" smtClean="0"/>
              <a:t> of </a:t>
            </a:r>
            <a:r>
              <a:rPr lang="nl-NL" dirty="0" err="1" smtClean="0"/>
              <a:t>Europeans</a:t>
            </a:r>
            <a:r>
              <a:rPr lang="nl-NL" dirty="0" smtClean="0"/>
              <a:t> (62%) in </a:t>
            </a:r>
            <a:r>
              <a:rPr lang="nl-NL" dirty="0" err="1" smtClean="0"/>
              <a:t>favour</a:t>
            </a:r>
            <a:r>
              <a:rPr lang="nl-NL" dirty="0" smtClean="0"/>
              <a:t> of </a:t>
            </a:r>
            <a:r>
              <a:rPr lang="nl-NL" dirty="0" err="1" smtClean="0"/>
              <a:t>harmonisation</a:t>
            </a:r>
            <a:r>
              <a:rPr lang="nl-NL" dirty="0" smtClean="0"/>
              <a:t> of welfare </a:t>
            </a:r>
            <a:r>
              <a:rPr lang="nl-NL" dirty="0" err="1" smtClean="0"/>
              <a:t>systems</a:t>
            </a:r>
            <a:r>
              <a:rPr lang="nl-NL" dirty="0" smtClean="0"/>
              <a:t> </a:t>
            </a:r>
          </a:p>
          <a:p>
            <a:pPr eaLnBrk="1" hangingPunct="1"/>
            <a:r>
              <a:rPr lang="nl-NL" dirty="0" smtClean="0"/>
              <a:t>	- </a:t>
            </a:r>
            <a:r>
              <a:rPr lang="nl-NL" dirty="0" err="1" smtClean="0"/>
              <a:t>desire</a:t>
            </a:r>
            <a:r>
              <a:rPr lang="nl-NL" dirty="0" smtClean="0"/>
              <a:t> </a:t>
            </a:r>
            <a:r>
              <a:rPr lang="nl-NL" dirty="0" err="1" smtClean="0"/>
              <a:t>very</a:t>
            </a:r>
            <a:r>
              <a:rPr lang="nl-NL" dirty="0" smtClean="0"/>
              <a:t> </a:t>
            </a:r>
            <a:r>
              <a:rPr lang="nl-NL" dirty="0" err="1" smtClean="0"/>
              <a:t>strong</a:t>
            </a:r>
            <a:r>
              <a:rPr lang="nl-NL" dirty="0" smtClean="0"/>
              <a:t> in </a:t>
            </a:r>
            <a:r>
              <a:rPr lang="nl-NL" dirty="0" err="1" smtClean="0"/>
              <a:t>new</a:t>
            </a:r>
            <a:r>
              <a:rPr lang="nl-NL" dirty="0" smtClean="0"/>
              <a:t> </a:t>
            </a:r>
            <a:r>
              <a:rPr lang="nl-NL" dirty="0" err="1" smtClean="0"/>
              <a:t>Member</a:t>
            </a:r>
            <a:r>
              <a:rPr lang="nl-NL" dirty="0" smtClean="0"/>
              <a:t> </a:t>
            </a:r>
            <a:r>
              <a:rPr lang="nl-NL" dirty="0" err="1" smtClean="0"/>
              <a:t>States</a:t>
            </a:r>
            <a:r>
              <a:rPr lang="nl-NL" dirty="0" smtClean="0"/>
              <a:t> </a:t>
            </a:r>
          </a:p>
          <a:p>
            <a:pPr eaLnBrk="1" hangingPunct="1"/>
            <a:r>
              <a:rPr lang="nl-NL" dirty="0" smtClean="0"/>
              <a:t>	- </a:t>
            </a:r>
            <a:r>
              <a:rPr lang="nl-NL" dirty="0" err="1" smtClean="0"/>
              <a:t>only</a:t>
            </a:r>
            <a:r>
              <a:rPr lang="nl-NL" dirty="0" smtClean="0"/>
              <a:t> Finland and UK </a:t>
            </a:r>
            <a:r>
              <a:rPr lang="nl-NL" dirty="0" err="1" smtClean="0"/>
              <a:t>against</a:t>
            </a:r>
            <a:r>
              <a:rPr lang="nl-NL" dirty="0" smtClean="0"/>
              <a:t> </a:t>
            </a:r>
          </a:p>
          <a:p>
            <a:pPr eaLnBrk="1" hangingPunct="1"/>
            <a:r>
              <a:rPr lang="nl-NL" dirty="0" smtClean="0"/>
              <a:t>	- </a:t>
            </a:r>
            <a:r>
              <a:rPr lang="nl-NL" dirty="0" err="1" smtClean="0"/>
              <a:t>young</a:t>
            </a:r>
            <a:r>
              <a:rPr lang="nl-NL" dirty="0" smtClean="0"/>
              <a:t> and </a:t>
            </a:r>
            <a:r>
              <a:rPr lang="nl-NL" dirty="0" err="1" smtClean="0"/>
              <a:t>higher</a:t>
            </a:r>
            <a:r>
              <a:rPr lang="nl-NL" dirty="0" smtClean="0"/>
              <a:t> </a:t>
            </a:r>
            <a:r>
              <a:rPr lang="nl-NL" dirty="0" err="1" smtClean="0"/>
              <a:t>educated</a:t>
            </a:r>
            <a:r>
              <a:rPr lang="nl-NL" dirty="0" smtClean="0"/>
              <a:t> </a:t>
            </a:r>
            <a:r>
              <a:rPr lang="nl-NL" dirty="0" err="1" smtClean="0"/>
              <a:t>respondents</a:t>
            </a:r>
            <a:r>
              <a:rPr lang="nl-NL" dirty="0" smtClean="0"/>
              <a:t> in </a:t>
            </a:r>
            <a:r>
              <a:rPr lang="nl-NL" dirty="0" err="1" smtClean="0"/>
              <a:t>favour</a:t>
            </a:r>
            <a:r>
              <a:rPr lang="nl-NL" dirty="0" smtClean="0"/>
              <a:t>  </a:t>
            </a:r>
            <a:endParaRPr lang="en-GB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BE0B-8199-4326-B9B9-DAACF4473ED1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BE0B-8199-4326-B9B9-DAACF4473ED1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BE0B-8199-4326-B9B9-DAACF4473ED1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BE0B-8199-4326-B9B9-DAACF4473ED1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735F-4D2E-45D2-A3F0-70B8C37C1986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5817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52B00-9123-41DF-BDE7-AD45399C2286}" type="slidenum">
              <a:rPr lang="nl-BE" smtClean="0"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083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74CA-86B3-4662-9962-CABC6EF38A1F}" type="datetimeFigureOut">
              <a:rPr lang="nl-BE" smtClean="0"/>
              <a:t>15/09/2011</a:t>
            </a:fld>
            <a:endParaRPr lang="nl-BE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A16D-40D6-4B25-A36B-397B308C6701}" type="slidenum">
              <a:rPr lang="nl-BE" smtClean="0"/>
              <a:t>‹nr.›</a:t>
            </a:fld>
            <a:endParaRPr lang="nl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74CA-86B3-4662-9962-CABC6EF38A1F}" type="datetimeFigureOut">
              <a:rPr lang="nl-BE" smtClean="0"/>
              <a:t>15/09/2011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A16D-40D6-4B25-A36B-397B308C6701}" type="slidenum">
              <a:rPr lang="nl-BE" smtClean="0"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74CA-86B3-4662-9962-CABC6EF38A1F}" type="datetimeFigureOut">
              <a:rPr lang="nl-BE" smtClean="0"/>
              <a:t>15/09/2011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A16D-40D6-4B25-A36B-397B308C6701}" type="slidenum">
              <a:rPr lang="nl-BE" smtClean="0"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74CA-86B3-4662-9962-CABC6EF38A1F}" type="datetimeFigureOut">
              <a:rPr lang="nl-BE" smtClean="0"/>
              <a:t>15/09/2011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A16D-40D6-4B25-A36B-397B308C6701}" type="slidenum">
              <a:rPr lang="nl-BE" smtClean="0"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74CA-86B3-4662-9962-CABC6EF38A1F}" type="datetimeFigureOut">
              <a:rPr lang="nl-BE" smtClean="0"/>
              <a:t>15/09/2011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A16D-40D6-4B25-A36B-397B308C6701}" type="slidenum">
              <a:rPr lang="nl-BE" smtClean="0"/>
              <a:t>‹nr.›</a:t>
            </a:fld>
            <a:endParaRPr lang="nl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74CA-86B3-4662-9962-CABC6EF38A1F}" type="datetimeFigureOut">
              <a:rPr lang="nl-BE" smtClean="0"/>
              <a:t>15/09/2011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A16D-40D6-4B25-A36B-397B308C6701}" type="slidenum">
              <a:rPr lang="nl-BE" smtClean="0"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74CA-86B3-4662-9962-CABC6EF38A1F}" type="datetimeFigureOut">
              <a:rPr lang="nl-BE" smtClean="0"/>
              <a:t>15/09/2011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A16D-40D6-4B25-A36B-397B308C6701}" type="slidenum">
              <a:rPr lang="nl-BE" smtClean="0"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74CA-86B3-4662-9962-CABC6EF38A1F}" type="datetimeFigureOut">
              <a:rPr lang="nl-BE" smtClean="0"/>
              <a:t>15/09/2011</a:t>
            </a:fld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73A16D-40D6-4B25-A36B-397B308C6701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74CA-86B3-4662-9962-CABC6EF38A1F}" type="datetimeFigureOut">
              <a:rPr lang="nl-BE" smtClean="0"/>
              <a:t>15/09/2011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A16D-40D6-4B25-A36B-397B308C6701}" type="slidenum">
              <a:rPr lang="nl-BE" smtClean="0"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74CA-86B3-4662-9962-CABC6EF38A1F}" type="datetimeFigureOut">
              <a:rPr lang="nl-BE" smtClean="0"/>
              <a:t>15/09/2011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073A16D-40D6-4B25-A36B-397B308C6701}" type="slidenum">
              <a:rPr lang="nl-BE" smtClean="0"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dirty="0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73274CA-86B3-4662-9962-CABC6EF38A1F}" type="datetimeFigureOut">
              <a:rPr lang="nl-BE" smtClean="0"/>
              <a:t>15/09/2011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A16D-40D6-4B25-A36B-397B308C6701}" type="slidenum">
              <a:rPr lang="nl-BE" smtClean="0"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Vrije v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73274CA-86B3-4662-9962-CABC6EF38A1F}" type="datetimeFigureOut">
              <a:rPr lang="nl-BE" smtClean="0"/>
              <a:t>15/09/2011</a:t>
            </a:fld>
            <a:endParaRPr lang="nl-BE" dirty="0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073A16D-40D6-4B25-A36B-397B308C6701}" type="slidenum">
              <a:rPr lang="nl-BE" smtClean="0"/>
              <a:t>‹nr.›</a:t>
            </a:fld>
            <a:endParaRPr lang="nl-B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Minimum social standards at EU-level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European social conference: Balancing social and economic policy of Europe during the first semester</a:t>
            </a:r>
          </a:p>
          <a:p>
            <a:r>
              <a:rPr lang="fr-BE" dirty="0" smtClean="0"/>
              <a:t>Brussels 20th </a:t>
            </a:r>
            <a:r>
              <a:rPr lang="fr-BE" dirty="0" err="1" smtClean="0"/>
              <a:t>September</a:t>
            </a:r>
            <a:r>
              <a:rPr lang="fr-BE" dirty="0" smtClean="0"/>
              <a:t> 2011</a:t>
            </a:r>
          </a:p>
          <a:p>
            <a:r>
              <a:rPr lang="fr-BE" dirty="0" smtClean="0"/>
              <a:t>Anne Van Lancker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737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385248" cy="1228998"/>
          </a:xfrm>
        </p:spPr>
        <p:txBody>
          <a:bodyPr>
            <a:normAutofit fontScale="90000"/>
          </a:bodyPr>
          <a:lstStyle/>
          <a:p>
            <a:r>
              <a:rPr lang="fr-BE" sz="4000" dirty="0" smtClean="0"/>
              <a:t>Social standards </a:t>
            </a:r>
            <a:r>
              <a:rPr lang="fr-BE" sz="4000" dirty="0" err="1" smtClean="0"/>
              <a:t>between</a:t>
            </a:r>
            <a:r>
              <a:rPr lang="fr-BE" sz="4000" dirty="0" smtClean="0"/>
              <a:t> </a:t>
            </a:r>
            <a:r>
              <a:rPr lang="fr-BE" sz="4000" dirty="0" err="1" smtClean="0"/>
              <a:t>subsidiarity</a:t>
            </a:r>
            <a:r>
              <a:rPr lang="fr-BE" sz="4000" dirty="0" smtClean="0"/>
              <a:t> and </a:t>
            </a:r>
            <a:r>
              <a:rPr lang="fr-BE" sz="4000" dirty="0" err="1" smtClean="0"/>
              <a:t>economic</a:t>
            </a:r>
            <a:r>
              <a:rPr lang="fr-BE" sz="4000" dirty="0" smtClean="0"/>
              <a:t> </a:t>
            </a:r>
            <a:r>
              <a:rPr lang="fr-BE" sz="4000" dirty="0" err="1" smtClean="0"/>
              <a:t>integration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‘</a:t>
            </a:r>
            <a:r>
              <a:rPr lang="fr-BE" dirty="0" err="1" smtClean="0"/>
              <a:t>separate</a:t>
            </a:r>
            <a:r>
              <a:rPr lang="fr-BE" dirty="0" smtClean="0"/>
              <a:t> </a:t>
            </a:r>
            <a:r>
              <a:rPr lang="fr-BE" dirty="0" err="1" smtClean="0"/>
              <a:t>worlds</a:t>
            </a:r>
            <a:r>
              <a:rPr lang="fr-BE" dirty="0" smtClean="0"/>
              <a:t>’ = illusion!</a:t>
            </a:r>
          </a:p>
          <a:p>
            <a:r>
              <a:rPr lang="fr-BE" dirty="0" smtClean="0"/>
              <a:t>Free </a:t>
            </a:r>
            <a:r>
              <a:rPr lang="fr-BE" dirty="0" err="1" smtClean="0"/>
              <a:t>movement</a:t>
            </a:r>
            <a:r>
              <a:rPr lang="fr-BE" dirty="0" smtClean="0"/>
              <a:t> of people + </a:t>
            </a:r>
            <a:r>
              <a:rPr lang="fr-BE" dirty="0" err="1" smtClean="0"/>
              <a:t>equal</a:t>
            </a:r>
            <a:r>
              <a:rPr lang="fr-BE" dirty="0" smtClean="0"/>
              <a:t> </a:t>
            </a:r>
            <a:r>
              <a:rPr lang="fr-BE" smtClean="0"/>
              <a:t>treatment</a:t>
            </a:r>
            <a:r>
              <a:rPr lang="fr-BE" dirty="0" smtClean="0"/>
              <a:t>: </a:t>
            </a:r>
            <a:r>
              <a:rPr lang="fr-BE" dirty="0" err="1" smtClean="0"/>
              <a:t>access</a:t>
            </a:r>
            <a:r>
              <a:rPr lang="fr-BE" dirty="0" smtClean="0"/>
              <a:t> to social </a:t>
            </a:r>
            <a:r>
              <a:rPr lang="fr-BE" dirty="0" err="1" smtClean="0"/>
              <a:t>benefits</a:t>
            </a:r>
            <a:r>
              <a:rPr lang="fr-BE" dirty="0" smtClean="0"/>
              <a:t> not </a:t>
            </a:r>
            <a:r>
              <a:rPr lang="fr-BE" dirty="0" err="1" smtClean="0"/>
              <a:t>restricted</a:t>
            </a:r>
            <a:r>
              <a:rPr lang="fr-BE" dirty="0" smtClean="0"/>
              <a:t> to national </a:t>
            </a:r>
            <a:r>
              <a:rPr lang="fr-BE" dirty="0" err="1" smtClean="0"/>
              <a:t>citizens</a:t>
            </a:r>
            <a:endParaRPr lang="fr-BE" dirty="0" smtClean="0"/>
          </a:p>
          <a:p>
            <a:r>
              <a:rPr lang="fr-BE" dirty="0" err="1" smtClean="0"/>
              <a:t>Internal</a:t>
            </a:r>
            <a:r>
              <a:rPr lang="fr-BE" dirty="0" smtClean="0"/>
              <a:t> </a:t>
            </a:r>
            <a:r>
              <a:rPr lang="fr-BE" dirty="0" err="1" smtClean="0"/>
              <a:t>market</a:t>
            </a:r>
            <a:r>
              <a:rPr lang="fr-BE" dirty="0" smtClean="0"/>
              <a:t> and </a:t>
            </a:r>
            <a:r>
              <a:rPr lang="fr-BE" dirty="0" err="1" smtClean="0"/>
              <a:t>competition</a:t>
            </a:r>
            <a:r>
              <a:rPr lang="fr-BE" dirty="0" smtClean="0"/>
              <a:t> </a:t>
            </a:r>
            <a:r>
              <a:rPr lang="fr-BE" dirty="0" err="1" smtClean="0"/>
              <a:t>rules</a:t>
            </a:r>
            <a:r>
              <a:rPr lang="fr-BE" dirty="0" smtClean="0"/>
              <a:t> </a:t>
            </a:r>
            <a:r>
              <a:rPr lang="fr-BE" dirty="0" err="1" smtClean="0"/>
              <a:t>also</a:t>
            </a:r>
            <a:r>
              <a:rPr lang="fr-BE" dirty="0" smtClean="0"/>
              <a:t> </a:t>
            </a:r>
            <a:r>
              <a:rPr lang="fr-BE" dirty="0" err="1" smtClean="0"/>
              <a:t>apply</a:t>
            </a:r>
            <a:r>
              <a:rPr lang="fr-BE" dirty="0" smtClean="0"/>
              <a:t> to social and </a:t>
            </a:r>
            <a:r>
              <a:rPr lang="fr-BE" dirty="0" err="1" smtClean="0"/>
              <a:t>health</a:t>
            </a:r>
            <a:r>
              <a:rPr lang="fr-BE" dirty="0" smtClean="0"/>
              <a:t> services: public </a:t>
            </a:r>
            <a:r>
              <a:rPr lang="fr-BE" dirty="0" err="1" smtClean="0"/>
              <a:t>procurement</a:t>
            </a:r>
            <a:r>
              <a:rPr lang="fr-BE" dirty="0" smtClean="0"/>
              <a:t>, state </a:t>
            </a:r>
            <a:r>
              <a:rPr lang="fr-BE" dirty="0" err="1" smtClean="0"/>
              <a:t>aid</a:t>
            </a:r>
            <a:endParaRPr lang="fr-BE" dirty="0" smtClean="0"/>
          </a:p>
          <a:p>
            <a:r>
              <a:rPr lang="fr-BE" dirty="0" err="1" smtClean="0"/>
              <a:t>Liberalisation</a:t>
            </a:r>
            <a:r>
              <a:rPr lang="fr-BE" dirty="0" smtClean="0"/>
              <a:t> of ‘second </a:t>
            </a:r>
            <a:r>
              <a:rPr lang="fr-BE" dirty="0" err="1" smtClean="0"/>
              <a:t>pillar</a:t>
            </a:r>
            <a:r>
              <a:rPr lang="fr-BE" dirty="0" smtClean="0"/>
              <a:t>’ pension </a:t>
            </a:r>
            <a:r>
              <a:rPr lang="fr-BE" dirty="0" err="1" smtClean="0"/>
              <a:t>schemes</a:t>
            </a:r>
            <a:r>
              <a:rPr lang="fr-BE" dirty="0" smtClean="0"/>
              <a:t> and </a:t>
            </a:r>
            <a:r>
              <a:rPr lang="fr-BE" dirty="0" err="1" smtClean="0"/>
              <a:t>health</a:t>
            </a:r>
            <a:r>
              <a:rPr lang="fr-BE" dirty="0" smtClean="0"/>
              <a:t> </a:t>
            </a:r>
            <a:r>
              <a:rPr lang="fr-BE" dirty="0" err="1" smtClean="0"/>
              <a:t>insurance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16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328551" y="980728"/>
            <a:ext cx="8121303" cy="4608512"/>
            <a:chOff x="627489" y="499393"/>
            <a:chExt cx="8121303" cy="5660137"/>
          </a:xfrm>
        </p:grpSpPr>
        <p:sp>
          <p:nvSpPr>
            <p:cNvPr id="4" name="Blokboog 3"/>
            <p:cNvSpPr/>
            <p:nvPr/>
          </p:nvSpPr>
          <p:spPr>
            <a:xfrm>
              <a:off x="2362942" y="1340760"/>
              <a:ext cx="4079768" cy="4027737"/>
            </a:xfrm>
            <a:prstGeom prst="blockArc">
              <a:avLst>
                <a:gd name="adj1" fmla="val 11050298"/>
                <a:gd name="adj2" fmla="val 16158000"/>
                <a:gd name="adj3" fmla="val 4643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Blokboog 4"/>
            <p:cNvSpPr/>
            <p:nvPr/>
          </p:nvSpPr>
          <p:spPr>
            <a:xfrm>
              <a:off x="2414431" y="1219421"/>
              <a:ext cx="3987108" cy="3987108"/>
            </a:xfrm>
            <a:prstGeom prst="blockArc">
              <a:avLst>
                <a:gd name="adj1" fmla="val 5400000"/>
                <a:gd name="adj2" fmla="val 10800000"/>
                <a:gd name="adj3" fmla="val 4643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Blokboog 5"/>
            <p:cNvSpPr/>
            <p:nvPr/>
          </p:nvSpPr>
          <p:spPr>
            <a:xfrm>
              <a:off x="2390090" y="1219573"/>
              <a:ext cx="3987108" cy="3987108"/>
            </a:xfrm>
            <a:prstGeom prst="blockArc">
              <a:avLst>
                <a:gd name="adj1" fmla="val 21590400"/>
                <a:gd name="adj2" fmla="val 5357028"/>
                <a:gd name="adj3" fmla="val 4643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kboog 6"/>
            <p:cNvSpPr/>
            <p:nvPr/>
          </p:nvSpPr>
          <p:spPr>
            <a:xfrm>
              <a:off x="2395644" y="1361194"/>
              <a:ext cx="3987108" cy="3987108"/>
            </a:xfrm>
            <a:prstGeom prst="blockArc">
              <a:avLst>
                <a:gd name="adj1" fmla="val 16182060"/>
                <a:gd name="adj2" fmla="val 21340134"/>
                <a:gd name="adj3" fmla="val 4643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Vrije vorm 8"/>
            <p:cNvSpPr/>
            <p:nvPr/>
          </p:nvSpPr>
          <p:spPr>
            <a:xfrm>
              <a:off x="3736248" y="499393"/>
              <a:ext cx="1285577" cy="1550896"/>
            </a:xfrm>
            <a:custGeom>
              <a:avLst/>
              <a:gdLst>
                <a:gd name="connsiteX0" fmla="*/ 0 w 1285577"/>
                <a:gd name="connsiteY0" fmla="*/ 642789 h 1285577"/>
                <a:gd name="connsiteX1" fmla="*/ 642789 w 1285577"/>
                <a:gd name="connsiteY1" fmla="*/ 0 h 1285577"/>
                <a:gd name="connsiteX2" fmla="*/ 1285578 w 1285577"/>
                <a:gd name="connsiteY2" fmla="*/ 642789 h 1285577"/>
                <a:gd name="connsiteX3" fmla="*/ 642789 w 1285577"/>
                <a:gd name="connsiteY3" fmla="*/ 1285578 h 1285577"/>
                <a:gd name="connsiteX4" fmla="*/ 0 w 1285577"/>
                <a:gd name="connsiteY4" fmla="*/ 642789 h 12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577" h="1285577">
                  <a:moveTo>
                    <a:pt x="0" y="642789"/>
                  </a:moveTo>
                  <a:cubicBezTo>
                    <a:pt x="0" y="287786"/>
                    <a:pt x="287786" y="0"/>
                    <a:pt x="642789" y="0"/>
                  </a:cubicBezTo>
                  <a:cubicBezTo>
                    <a:pt x="997792" y="0"/>
                    <a:pt x="1285578" y="287786"/>
                    <a:pt x="1285578" y="642789"/>
                  </a:cubicBezTo>
                  <a:cubicBezTo>
                    <a:pt x="1285578" y="997792"/>
                    <a:pt x="997792" y="1285578"/>
                    <a:pt x="642789" y="1285578"/>
                  </a:cubicBezTo>
                  <a:cubicBezTo>
                    <a:pt x="287786" y="1285578"/>
                    <a:pt x="0" y="997792"/>
                    <a:pt x="0" y="64278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2878" tIns="242878" rIns="242878" bIns="242878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100" kern="1200" dirty="0" err="1" smtClean="0"/>
                <a:t>Trans-national</a:t>
              </a:r>
              <a:r>
                <a:rPr lang="fr-BE" sz="1100" kern="1200" dirty="0" smtClean="0"/>
                <a:t> sharing </a:t>
              </a:r>
              <a:r>
                <a:rPr lang="fr-BE" sz="1100" kern="1200" dirty="0" err="1" smtClean="0"/>
                <a:t>schemes</a:t>
              </a:r>
              <a:endParaRPr lang="fr-BE" sz="1100" kern="1200" dirty="0" smtClean="0"/>
            </a:p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100" dirty="0" smtClean="0"/>
                <a:t>A2</a:t>
              </a:r>
              <a:endParaRPr lang="nl-BE" sz="1100" kern="1200" dirty="0"/>
            </a:p>
          </p:txBody>
        </p:sp>
        <p:sp>
          <p:nvSpPr>
            <p:cNvPr id="10" name="Vrije vorm 9"/>
            <p:cNvSpPr/>
            <p:nvPr/>
          </p:nvSpPr>
          <p:spPr>
            <a:xfrm>
              <a:off x="3574794" y="2050289"/>
              <a:ext cx="5173998" cy="2467171"/>
            </a:xfrm>
            <a:custGeom>
              <a:avLst/>
              <a:gdLst>
                <a:gd name="connsiteX0" fmla="*/ 0 w 5173998"/>
                <a:gd name="connsiteY0" fmla="*/ 642789 h 1285577"/>
                <a:gd name="connsiteX1" fmla="*/ 2586999 w 5173998"/>
                <a:gd name="connsiteY1" fmla="*/ 0 h 1285577"/>
                <a:gd name="connsiteX2" fmla="*/ 5173998 w 5173998"/>
                <a:gd name="connsiteY2" fmla="*/ 642789 h 1285577"/>
                <a:gd name="connsiteX3" fmla="*/ 2586999 w 5173998"/>
                <a:gd name="connsiteY3" fmla="*/ 1285578 h 1285577"/>
                <a:gd name="connsiteX4" fmla="*/ 0 w 5173998"/>
                <a:gd name="connsiteY4" fmla="*/ 642789 h 12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3998" h="1285577">
                  <a:moveTo>
                    <a:pt x="0" y="642789"/>
                  </a:moveTo>
                  <a:cubicBezTo>
                    <a:pt x="0" y="287786"/>
                    <a:pt x="1158239" y="0"/>
                    <a:pt x="2586999" y="0"/>
                  </a:cubicBezTo>
                  <a:cubicBezTo>
                    <a:pt x="4015759" y="0"/>
                    <a:pt x="5173998" y="287786"/>
                    <a:pt x="5173998" y="642789"/>
                  </a:cubicBezTo>
                  <a:cubicBezTo>
                    <a:pt x="5173998" y="997792"/>
                    <a:pt x="4015759" y="1285578"/>
                    <a:pt x="2586999" y="1285578"/>
                  </a:cubicBezTo>
                  <a:cubicBezTo>
                    <a:pt x="1158239" y="1285578"/>
                    <a:pt x="0" y="997792"/>
                    <a:pt x="0" y="64278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9144" tIns="199698" rIns="769144" bIns="19969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900" kern="1200" dirty="0" smtClean="0"/>
                <a:t>EU Social </a:t>
              </a:r>
              <a:r>
                <a:rPr lang="fr-BE" sz="900" kern="1200" dirty="0" err="1" smtClean="0"/>
                <a:t>space</a:t>
              </a:r>
              <a:endParaRPr lang="fr-BE" sz="900" kern="1200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900" dirty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900" kern="1200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900" kern="1200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900" kern="1200" dirty="0" smtClean="0"/>
                <a:t>Supra national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900" kern="1200" dirty="0" smtClean="0"/>
                <a:t>Sharing </a:t>
              </a:r>
              <a:r>
                <a:rPr lang="fr-BE" sz="900" kern="1200" dirty="0" err="1" smtClean="0"/>
                <a:t>schemes</a:t>
              </a:r>
              <a:endParaRPr lang="fr-BE" sz="900" kern="1200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900" dirty="0" smtClean="0"/>
                <a:t>A4</a:t>
              </a:r>
              <a:endParaRPr lang="fr-BE" sz="900" kern="1200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900" dirty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900" kern="1200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400" b="1" dirty="0"/>
                <a:t>C</a:t>
              </a:r>
              <a:endParaRPr lang="fr-BE" sz="1400" b="1" kern="1200" dirty="0" smtClean="0"/>
            </a:p>
          </p:txBody>
        </p:sp>
        <p:sp>
          <p:nvSpPr>
            <p:cNvPr id="11" name="Vrije vorm 10"/>
            <p:cNvSpPr/>
            <p:nvPr/>
          </p:nvSpPr>
          <p:spPr>
            <a:xfrm>
              <a:off x="3765197" y="4517460"/>
              <a:ext cx="1285577" cy="1642070"/>
            </a:xfrm>
            <a:custGeom>
              <a:avLst/>
              <a:gdLst>
                <a:gd name="connsiteX0" fmla="*/ 0 w 1285577"/>
                <a:gd name="connsiteY0" fmla="*/ 642789 h 1285577"/>
                <a:gd name="connsiteX1" fmla="*/ 642789 w 1285577"/>
                <a:gd name="connsiteY1" fmla="*/ 0 h 1285577"/>
                <a:gd name="connsiteX2" fmla="*/ 1285578 w 1285577"/>
                <a:gd name="connsiteY2" fmla="*/ 642789 h 1285577"/>
                <a:gd name="connsiteX3" fmla="*/ 642789 w 1285577"/>
                <a:gd name="connsiteY3" fmla="*/ 1285578 h 1285577"/>
                <a:gd name="connsiteX4" fmla="*/ 0 w 1285577"/>
                <a:gd name="connsiteY4" fmla="*/ 642789 h 12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577" h="1285577">
                  <a:moveTo>
                    <a:pt x="0" y="642789"/>
                  </a:moveTo>
                  <a:cubicBezTo>
                    <a:pt x="0" y="287786"/>
                    <a:pt x="287786" y="0"/>
                    <a:pt x="642789" y="0"/>
                  </a:cubicBezTo>
                  <a:cubicBezTo>
                    <a:pt x="997792" y="0"/>
                    <a:pt x="1285578" y="287786"/>
                    <a:pt x="1285578" y="642789"/>
                  </a:cubicBezTo>
                  <a:cubicBezTo>
                    <a:pt x="1285578" y="997792"/>
                    <a:pt x="997792" y="1285578"/>
                    <a:pt x="642789" y="1285578"/>
                  </a:cubicBezTo>
                  <a:cubicBezTo>
                    <a:pt x="287786" y="1285578"/>
                    <a:pt x="0" y="997792"/>
                    <a:pt x="0" y="64278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698" tIns="199698" rIns="199698" bIns="19969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900" kern="1200" dirty="0" err="1" smtClean="0"/>
                <a:t>Sub</a:t>
              </a:r>
              <a:r>
                <a:rPr lang="fr-BE" sz="900" kern="1200" dirty="0" smtClean="0"/>
                <a:t>-national &amp; cross-</a:t>
              </a:r>
              <a:r>
                <a:rPr lang="fr-BE" sz="900" kern="1200" dirty="0" err="1" smtClean="0"/>
                <a:t>regional</a:t>
              </a:r>
              <a:r>
                <a:rPr lang="fr-BE" sz="900" kern="1200" dirty="0" smtClean="0"/>
                <a:t> </a:t>
              </a:r>
              <a:r>
                <a:rPr lang="fr-BE" sz="900" kern="1200" dirty="0" err="1" smtClean="0"/>
                <a:t>schemes</a:t>
              </a:r>
              <a:endParaRPr lang="fr-BE" sz="900" kern="1200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900" dirty="0" smtClean="0"/>
                <a:t>A3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900" kern="1200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400" b="1" dirty="0"/>
                <a:t>D</a:t>
              </a:r>
              <a:endParaRPr lang="nl-BE" sz="1400" b="1" kern="1200" dirty="0"/>
            </a:p>
          </p:txBody>
        </p:sp>
        <p:sp>
          <p:nvSpPr>
            <p:cNvPr id="12" name="Vrije vorm 11"/>
            <p:cNvSpPr/>
            <p:nvPr/>
          </p:nvSpPr>
          <p:spPr>
            <a:xfrm>
              <a:off x="627489" y="2031513"/>
              <a:ext cx="4423285" cy="2467171"/>
            </a:xfrm>
            <a:custGeom>
              <a:avLst/>
              <a:gdLst>
                <a:gd name="connsiteX0" fmla="*/ 0 w 4423285"/>
                <a:gd name="connsiteY0" fmla="*/ 642789 h 1285577"/>
                <a:gd name="connsiteX1" fmla="*/ 2211643 w 4423285"/>
                <a:gd name="connsiteY1" fmla="*/ 0 h 1285577"/>
                <a:gd name="connsiteX2" fmla="*/ 4423286 w 4423285"/>
                <a:gd name="connsiteY2" fmla="*/ 642789 h 1285577"/>
                <a:gd name="connsiteX3" fmla="*/ 2211643 w 4423285"/>
                <a:gd name="connsiteY3" fmla="*/ 1285578 h 1285577"/>
                <a:gd name="connsiteX4" fmla="*/ 0 w 4423285"/>
                <a:gd name="connsiteY4" fmla="*/ 642789 h 12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285" h="1285577">
                  <a:moveTo>
                    <a:pt x="0" y="642789"/>
                  </a:moveTo>
                  <a:cubicBezTo>
                    <a:pt x="0" y="287786"/>
                    <a:pt x="990186" y="0"/>
                    <a:pt x="2211643" y="0"/>
                  </a:cubicBezTo>
                  <a:cubicBezTo>
                    <a:pt x="3433100" y="0"/>
                    <a:pt x="4423286" y="287786"/>
                    <a:pt x="4423286" y="642789"/>
                  </a:cubicBezTo>
                  <a:cubicBezTo>
                    <a:pt x="4423286" y="997792"/>
                    <a:pt x="3433100" y="1285578"/>
                    <a:pt x="2211643" y="1285578"/>
                  </a:cubicBezTo>
                  <a:cubicBezTo>
                    <a:pt x="990186" y="1285578"/>
                    <a:pt x="0" y="997792"/>
                    <a:pt x="0" y="642789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9205" tIns="199698" rIns="659205" bIns="19969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900" kern="1200" dirty="0" smtClean="0"/>
                <a:t>EU </a:t>
              </a:r>
              <a:r>
                <a:rPr lang="fr-BE" sz="900" kern="1200" dirty="0" err="1" smtClean="0"/>
                <a:t>economic</a:t>
              </a:r>
              <a:r>
                <a:rPr lang="fr-BE" sz="900" kern="1200" dirty="0" smtClean="0"/>
                <a:t> </a:t>
              </a:r>
              <a:r>
                <a:rPr lang="fr-BE" sz="900" kern="1200" dirty="0" err="1" smtClean="0"/>
                <a:t>space</a:t>
              </a:r>
              <a:endParaRPr lang="fr-BE" sz="900" kern="1200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900" kern="1200" dirty="0" smtClean="0"/>
                <a:t>(EMU)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900" dirty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900" kern="1200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900" kern="1200" dirty="0" smtClean="0"/>
                <a:t>Cross border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900" kern="1200" dirty="0" err="1" smtClean="0"/>
                <a:t>Private</a:t>
              </a:r>
              <a:r>
                <a:rPr lang="fr-BE" sz="900" kern="1200" dirty="0" smtClean="0"/>
                <a:t> </a:t>
              </a:r>
              <a:r>
                <a:rPr lang="fr-BE" sz="900" kern="1200" dirty="0" err="1" smtClean="0"/>
                <a:t>insurences</a:t>
              </a:r>
              <a:r>
                <a:rPr lang="fr-BE" sz="900" kern="1200" dirty="0" smtClean="0"/>
                <a:t> </a:t>
              </a:r>
              <a:r>
                <a:rPr lang="fr-BE" sz="900" kern="1200" dirty="0" err="1" smtClean="0"/>
                <a:t>schemes</a:t>
              </a:r>
              <a:endParaRPr lang="fr-BE" sz="900" kern="1200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900" kern="1200" dirty="0" smtClean="0"/>
                <a:t>A1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900" dirty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400" b="1" dirty="0" smtClean="0"/>
                <a:t>B</a:t>
              </a:r>
              <a:endParaRPr lang="nl-BE" sz="1400" b="1" kern="1200" dirty="0"/>
            </a:p>
          </p:txBody>
        </p:sp>
        <p:sp>
          <p:nvSpPr>
            <p:cNvPr id="8" name="Vrije vorm 7"/>
            <p:cNvSpPr/>
            <p:nvPr/>
          </p:nvSpPr>
          <p:spPr>
            <a:xfrm>
              <a:off x="3489716" y="1825988"/>
              <a:ext cx="1836539" cy="2830069"/>
            </a:xfrm>
            <a:custGeom>
              <a:avLst/>
              <a:gdLst>
                <a:gd name="connsiteX0" fmla="*/ 0 w 1836539"/>
                <a:gd name="connsiteY0" fmla="*/ 918270 h 1836539"/>
                <a:gd name="connsiteX1" fmla="*/ 918270 w 1836539"/>
                <a:gd name="connsiteY1" fmla="*/ 0 h 1836539"/>
                <a:gd name="connsiteX2" fmla="*/ 1836540 w 1836539"/>
                <a:gd name="connsiteY2" fmla="*/ 918270 h 1836539"/>
                <a:gd name="connsiteX3" fmla="*/ 918270 w 1836539"/>
                <a:gd name="connsiteY3" fmla="*/ 1836540 h 1836539"/>
                <a:gd name="connsiteX4" fmla="*/ 0 w 1836539"/>
                <a:gd name="connsiteY4" fmla="*/ 918270 h 183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539" h="1836539">
                  <a:moveTo>
                    <a:pt x="0" y="918270"/>
                  </a:moveTo>
                  <a:cubicBezTo>
                    <a:pt x="0" y="411123"/>
                    <a:pt x="411123" y="0"/>
                    <a:pt x="918270" y="0"/>
                  </a:cubicBezTo>
                  <a:cubicBezTo>
                    <a:pt x="1425417" y="0"/>
                    <a:pt x="1836540" y="411123"/>
                    <a:pt x="1836540" y="918270"/>
                  </a:cubicBezTo>
                  <a:cubicBezTo>
                    <a:pt x="1836540" y="1425417"/>
                    <a:pt x="1425417" y="1836540"/>
                    <a:pt x="918270" y="1836540"/>
                  </a:cubicBezTo>
                  <a:cubicBezTo>
                    <a:pt x="411123" y="1836540"/>
                    <a:pt x="0" y="1425417"/>
                    <a:pt x="0" y="91827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195" tIns="284195" rIns="284195" bIns="28419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kern="1200" dirty="0" smtClean="0"/>
                <a:t>Nation –</a:t>
              </a:r>
              <a:r>
                <a:rPr lang="fr-BE" sz="1200" kern="1200" dirty="0" err="1" smtClean="0"/>
                <a:t>based</a:t>
              </a:r>
              <a:endParaRPr lang="fr-BE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dirty="0" err="1"/>
                <a:t>w</a:t>
              </a:r>
              <a:r>
                <a:rPr lang="fr-BE" sz="1200" kern="1200" dirty="0" err="1" smtClean="0"/>
                <a:t>elfare</a:t>
              </a:r>
              <a:r>
                <a:rPr lang="fr-BE" sz="1200" kern="1200" dirty="0" smtClean="0"/>
                <a:t> state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400" b="1" kern="1200" dirty="0" smtClean="0"/>
                <a:t>A</a:t>
              </a:r>
            </a:p>
          </p:txBody>
        </p:sp>
      </p:grp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709864503"/>
              </p:ext>
            </p:extLst>
          </p:nvPr>
        </p:nvGraphicFramePr>
        <p:xfrm>
          <a:off x="251520" y="841919"/>
          <a:ext cx="8229600" cy="6034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kstvak 19"/>
          <p:cNvSpPr txBox="1"/>
          <p:nvPr/>
        </p:nvSpPr>
        <p:spPr>
          <a:xfrm>
            <a:off x="395536" y="40466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        EU </a:t>
            </a:r>
            <a:r>
              <a:rPr lang="fr-BE" dirty="0" err="1" smtClean="0"/>
              <a:t>common</a:t>
            </a:r>
            <a:r>
              <a:rPr lang="fr-BE" dirty="0" smtClean="0"/>
              <a:t>  values and </a:t>
            </a:r>
            <a:r>
              <a:rPr lang="fr-BE" dirty="0" err="1" smtClean="0"/>
              <a:t>elements</a:t>
            </a:r>
            <a:r>
              <a:rPr lang="fr-BE" dirty="0" smtClean="0"/>
              <a:t> of </a:t>
            </a:r>
            <a:r>
              <a:rPr lang="fr-BE" dirty="0" err="1" smtClean="0"/>
              <a:t>shared</a:t>
            </a:r>
            <a:r>
              <a:rPr lang="fr-BE" dirty="0" smtClean="0"/>
              <a:t> </a:t>
            </a:r>
            <a:r>
              <a:rPr lang="fr-BE" dirty="0" err="1" smtClean="0"/>
              <a:t>identity</a:t>
            </a:r>
            <a:r>
              <a:rPr lang="fr-BE" dirty="0" smtClean="0"/>
              <a:t> (</a:t>
            </a:r>
            <a:r>
              <a:rPr lang="fr-BE" dirty="0" err="1" smtClean="0"/>
              <a:t>symbolic</a:t>
            </a:r>
            <a:r>
              <a:rPr lang="fr-BE" dirty="0" smtClean="0"/>
              <a:t> </a:t>
            </a:r>
            <a:r>
              <a:rPr lang="fr-BE" dirty="0" err="1" smtClean="0"/>
              <a:t>boundaries</a:t>
            </a:r>
            <a:r>
              <a:rPr lang="fr-BE" dirty="0" smtClean="0"/>
              <a:t>)</a:t>
            </a:r>
            <a:endParaRPr lang="nl-BE" dirty="0"/>
          </a:p>
        </p:txBody>
      </p:sp>
      <p:sp>
        <p:nvSpPr>
          <p:cNvPr id="21" name="Tekstvak 20"/>
          <p:cNvSpPr txBox="1"/>
          <p:nvPr/>
        </p:nvSpPr>
        <p:spPr>
          <a:xfrm>
            <a:off x="395536" y="6381328"/>
            <a:ext cx="696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Based</a:t>
            </a:r>
            <a:r>
              <a:rPr lang="fr-BE" dirty="0" smtClean="0"/>
              <a:t> on Maurizio Ferrera, </a:t>
            </a:r>
            <a:r>
              <a:rPr lang="fr-BE" dirty="0" err="1" smtClean="0"/>
              <a:t>Mapping</a:t>
            </a:r>
            <a:r>
              <a:rPr lang="fr-BE" dirty="0" smtClean="0"/>
              <a:t> the components of Social EU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73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EU action on social standards on </a:t>
            </a:r>
            <a:r>
              <a:rPr lang="fr-BE" dirty="0" err="1" smtClean="0"/>
              <a:t>income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dirty="0" smtClean="0"/>
              <a:t>In ‘70thies: Poverty Programmes</a:t>
            </a:r>
          </a:p>
          <a:p>
            <a:r>
              <a:rPr lang="fr-BE" dirty="0" smtClean="0"/>
              <a:t>1992 Council </a:t>
            </a:r>
            <a:r>
              <a:rPr lang="fr-BE" dirty="0" err="1" smtClean="0"/>
              <a:t>recommendation</a:t>
            </a:r>
            <a:r>
              <a:rPr lang="fr-BE" dirty="0" smtClean="0"/>
              <a:t> on </a:t>
            </a:r>
            <a:r>
              <a:rPr lang="fr-BE" dirty="0" err="1" smtClean="0"/>
              <a:t>common</a:t>
            </a:r>
            <a:r>
              <a:rPr lang="fr-BE" dirty="0" smtClean="0"/>
              <a:t> </a:t>
            </a:r>
            <a:r>
              <a:rPr lang="fr-BE" dirty="0" err="1" smtClean="0"/>
              <a:t>criteria</a:t>
            </a:r>
            <a:r>
              <a:rPr lang="fr-BE" dirty="0" smtClean="0"/>
              <a:t> </a:t>
            </a:r>
            <a:r>
              <a:rPr lang="fr-BE" dirty="0" err="1" smtClean="0"/>
              <a:t>concerning</a:t>
            </a:r>
            <a:r>
              <a:rPr lang="fr-BE" dirty="0" smtClean="0"/>
              <a:t> </a:t>
            </a:r>
            <a:r>
              <a:rPr lang="fr-BE" dirty="0" err="1" smtClean="0"/>
              <a:t>sufficient</a:t>
            </a:r>
            <a:r>
              <a:rPr lang="fr-BE" dirty="0" smtClean="0"/>
              <a:t> </a:t>
            </a:r>
            <a:r>
              <a:rPr lang="fr-BE" dirty="0" err="1" smtClean="0"/>
              <a:t>resources</a:t>
            </a:r>
            <a:r>
              <a:rPr lang="fr-BE" dirty="0" smtClean="0"/>
              <a:t> and social assistance in social protection </a:t>
            </a:r>
            <a:r>
              <a:rPr lang="fr-BE" dirty="0" err="1" smtClean="0"/>
              <a:t>systems</a:t>
            </a:r>
            <a:r>
              <a:rPr lang="fr-BE" dirty="0" smtClean="0"/>
              <a:t>: </a:t>
            </a:r>
            <a:r>
              <a:rPr lang="fr-BE" dirty="0" err="1" smtClean="0"/>
              <a:t>Member</a:t>
            </a:r>
            <a:r>
              <a:rPr lang="fr-BE" dirty="0" smtClean="0"/>
              <a:t> States to </a:t>
            </a:r>
            <a:r>
              <a:rPr lang="fr-BE" dirty="0" err="1" smtClean="0"/>
              <a:t>recognise</a:t>
            </a:r>
            <a:r>
              <a:rPr lang="fr-BE" dirty="0" smtClean="0"/>
              <a:t> the basic right of a </a:t>
            </a:r>
            <a:r>
              <a:rPr lang="fr-BE" dirty="0" err="1" smtClean="0"/>
              <a:t>person</a:t>
            </a:r>
            <a:r>
              <a:rPr lang="fr-BE" dirty="0" smtClean="0"/>
              <a:t> to </a:t>
            </a:r>
            <a:r>
              <a:rPr lang="fr-BE" dirty="0" err="1" smtClean="0"/>
              <a:t>sufficient</a:t>
            </a:r>
            <a:r>
              <a:rPr lang="fr-BE" dirty="0" smtClean="0"/>
              <a:t> </a:t>
            </a:r>
            <a:r>
              <a:rPr lang="fr-BE" dirty="0" err="1" smtClean="0"/>
              <a:t>resources</a:t>
            </a:r>
            <a:r>
              <a:rPr lang="fr-BE" dirty="0" smtClean="0"/>
              <a:t> and social assistance to live in </a:t>
            </a:r>
            <a:r>
              <a:rPr lang="fr-BE" dirty="0" err="1" smtClean="0"/>
              <a:t>dignity</a:t>
            </a:r>
            <a:r>
              <a:rPr lang="fr-BE" dirty="0" smtClean="0"/>
              <a:t>; </a:t>
            </a:r>
            <a:r>
              <a:rPr lang="fr-BE" dirty="0" err="1" smtClean="0"/>
              <a:t>progressively</a:t>
            </a:r>
            <a:r>
              <a:rPr lang="fr-BE" dirty="0" smtClean="0"/>
              <a:t> set a </a:t>
            </a:r>
            <a:r>
              <a:rPr lang="fr-BE" dirty="0" err="1" smtClean="0"/>
              <a:t>guaranteed</a:t>
            </a:r>
            <a:r>
              <a:rPr lang="fr-BE" dirty="0" smtClean="0"/>
              <a:t> minimum </a:t>
            </a:r>
            <a:r>
              <a:rPr lang="fr-BE" dirty="0" err="1" smtClean="0"/>
              <a:t>income</a:t>
            </a:r>
            <a:r>
              <a:rPr lang="fr-BE" dirty="0" smtClean="0"/>
              <a:t>; </a:t>
            </a:r>
            <a:r>
              <a:rPr lang="fr-BE" dirty="0" err="1" smtClean="0"/>
              <a:t>adapt</a:t>
            </a:r>
            <a:r>
              <a:rPr lang="fr-BE" dirty="0" smtClean="0"/>
              <a:t> social protection </a:t>
            </a:r>
            <a:r>
              <a:rPr lang="fr-BE" dirty="0" err="1" smtClean="0"/>
              <a:t>systems</a:t>
            </a:r>
            <a:endParaRPr lang="fr-BE" dirty="0" smtClean="0"/>
          </a:p>
          <a:p>
            <a:r>
              <a:rPr lang="fr-BE" dirty="0" smtClean="0"/>
              <a:t>Common </a:t>
            </a:r>
            <a:r>
              <a:rPr lang="fr-BE" dirty="0" err="1" smtClean="0"/>
              <a:t>principles</a:t>
            </a:r>
            <a:r>
              <a:rPr lang="fr-BE" dirty="0" smtClean="0"/>
              <a:t> and guidelines to </a:t>
            </a:r>
            <a:r>
              <a:rPr lang="fr-BE" dirty="0" err="1" smtClean="0"/>
              <a:t>achieve</a:t>
            </a:r>
            <a:r>
              <a:rPr lang="fr-BE" dirty="0" smtClean="0"/>
              <a:t> convergence </a:t>
            </a:r>
            <a:r>
              <a:rPr lang="fr-BE" dirty="0" err="1" smtClean="0"/>
              <a:t>toward</a:t>
            </a:r>
            <a:r>
              <a:rPr lang="fr-BE" dirty="0" smtClean="0"/>
              <a:t> </a:t>
            </a:r>
            <a:r>
              <a:rPr lang="fr-BE" dirty="0" err="1" smtClean="0"/>
              <a:t>common</a:t>
            </a:r>
            <a:r>
              <a:rPr lang="fr-BE" dirty="0" smtClean="0"/>
              <a:t> objectives </a:t>
            </a:r>
            <a:r>
              <a:rPr lang="fr-BE" dirty="0" err="1" smtClean="0"/>
              <a:t>such</a:t>
            </a:r>
            <a:r>
              <a:rPr lang="fr-BE" dirty="0" smtClean="0"/>
              <a:t> as </a:t>
            </a:r>
            <a:r>
              <a:rPr lang="fr-BE" dirty="0" err="1" smtClean="0"/>
              <a:t>poverty</a:t>
            </a:r>
            <a:r>
              <a:rPr lang="fr-BE" dirty="0" smtClean="0"/>
              <a:t> </a:t>
            </a:r>
            <a:r>
              <a:rPr lang="fr-BE" dirty="0" err="1" smtClean="0"/>
              <a:t>reduction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03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EU action on social standards on </a:t>
            </a:r>
            <a:r>
              <a:rPr lang="fr-BE" dirty="0" err="1" smtClean="0"/>
              <a:t>income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Lisbon</a:t>
            </a:r>
            <a:r>
              <a:rPr lang="fr-BE" dirty="0" smtClean="0"/>
              <a:t> </a:t>
            </a:r>
            <a:r>
              <a:rPr lang="fr-BE" dirty="0" err="1" smtClean="0"/>
              <a:t>strategy</a:t>
            </a:r>
            <a:r>
              <a:rPr lang="fr-BE" dirty="0" smtClean="0"/>
              <a:t> 2000 </a:t>
            </a:r>
            <a:r>
              <a:rPr lang="fr-BE" dirty="0" err="1" smtClean="0"/>
              <a:t>includes</a:t>
            </a:r>
            <a:r>
              <a:rPr lang="fr-BE" dirty="0" smtClean="0"/>
              <a:t> social objectives, </a:t>
            </a:r>
            <a:r>
              <a:rPr lang="fr-BE" dirty="0" err="1" smtClean="0"/>
              <a:t>including</a:t>
            </a:r>
            <a:r>
              <a:rPr lang="fr-BE" dirty="0" smtClean="0"/>
              <a:t> ‘</a:t>
            </a:r>
            <a:r>
              <a:rPr lang="fr-BE" dirty="0" err="1" smtClean="0"/>
              <a:t>eradication</a:t>
            </a:r>
            <a:r>
              <a:rPr lang="fr-BE" dirty="0" smtClean="0"/>
              <a:t> of </a:t>
            </a:r>
            <a:r>
              <a:rPr lang="fr-BE" dirty="0" err="1" smtClean="0"/>
              <a:t>poverty</a:t>
            </a:r>
            <a:r>
              <a:rPr lang="fr-BE" dirty="0" smtClean="0"/>
              <a:t>’</a:t>
            </a:r>
          </a:p>
          <a:p>
            <a:r>
              <a:rPr lang="fr-BE" dirty="0" smtClean="0"/>
              <a:t>Social OMC: </a:t>
            </a:r>
            <a:r>
              <a:rPr lang="fr-BE" dirty="0" err="1" smtClean="0"/>
              <a:t>common</a:t>
            </a:r>
            <a:r>
              <a:rPr lang="fr-BE" dirty="0" smtClean="0"/>
              <a:t> goals, </a:t>
            </a:r>
            <a:r>
              <a:rPr lang="fr-BE" dirty="0" err="1" smtClean="0"/>
              <a:t>indicators</a:t>
            </a:r>
            <a:r>
              <a:rPr lang="fr-BE" dirty="0" smtClean="0"/>
              <a:t> (</a:t>
            </a:r>
            <a:r>
              <a:rPr lang="fr-BE" dirty="0" err="1" smtClean="0"/>
              <a:t>including</a:t>
            </a:r>
            <a:r>
              <a:rPr lang="fr-BE" dirty="0" smtClean="0"/>
              <a:t> </a:t>
            </a:r>
            <a:r>
              <a:rPr lang="fr-BE" dirty="0" err="1" smtClean="0"/>
              <a:t>at</a:t>
            </a:r>
            <a:r>
              <a:rPr lang="fr-BE" dirty="0" smtClean="0"/>
              <a:t>-</a:t>
            </a:r>
            <a:r>
              <a:rPr lang="fr-BE" dirty="0" err="1" smtClean="0"/>
              <a:t>risk</a:t>
            </a:r>
            <a:r>
              <a:rPr lang="fr-BE" dirty="0" smtClean="0"/>
              <a:t>-of-</a:t>
            </a:r>
            <a:r>
              <a:rPr lang="fr-BE" dirty="0" err="1" smtClean="0"/>
              <a:t>poverty</a:t>
            </a:r>
            <a:r>
              <a:rPr lang="fr-BE" dirty="0" smtClean="0"/>
              <a:t> </a:t>
            </a:r>
            <a:r>
              <a:rPr lang="fr-BE" dirty="0" err="1" smtClean="0"/>
              <a:t>treshold</a:t>
            </a:r>
            <a:r>
              <a:rPr lang="fr-BE" dirty="0" smtClean="0"/>
              <a:t> 60% of </a:t>
            </a:r>
            <a:r>
              <a:rPr lang="fr-BE" dirty="0" err="1" smtClean="0"/>
              <a:t>median</a:t>
            </a:r>
            <a:r>
              <a:rPr lang="fr-BE" dirty="0" smtClean="0"/>
              <a:t> </a:t>
            </a:r>
            <a:r>
              <a:rPr lang="fr-BE" dirty="0" err="1" smtClean="0"/>
              <a:t>income</a:t>
            </a:r>
            <a:r>
              <a:rPr lang="fr-BE" dirty="0" smtClean="0"/>
              <a:t>), </a:t>
            </a:r>
            <a:r>
              <a:rPr lang="fr-BE" dirty="0" err="1" smtClean="0"/>
              <a:t>NAPs</a:t>
            </a:r>
            <a:r>
              <a:rPr lang="fr-BE" dirty="0" smtClean="0"/>
              <a:t>, joint reports</a:t>
            </a:r>
          </a:p>
          <a:p>
            <a:r>
              <a:rPr lang="fr-BE" dirty="0" smtClean="0"/>
              <a:t>But </a:t>
            </a:r>
            <a:r>
              <a:rPr lang="fr-BE" dirty="0" err="1" smtClean="0"/>
              <a:t>poverty</a:t>
            </a:r>
            <a:r>
              <a:rPr lang="fr-BE" dirty="0" smtClean="0"/>
              <a:t> rates </a:t>
            </a:r>
            <a:r>
              <a:rPr lang="fr-BE" dirty="0" err="1" smtClean="0"/>
              <a:t>remain</a:t>
            </a:r>
            <a:r>
              <a:rPr lang="fr-BE" dirty="0" smtClean="0"/>
              <a:t> </a:t>
            </a:r>
            <a:r>
              <a:rPr lang="fr-BE" dirty="0" err="1" smtClean="0"/>
              <a:t>high</a:t>
            </a:r>
            <a:r>
              <a:rPr lang="fr-BE" dirty="0" smtClean="0"/>
              <a:t> and </a:t>
            </a:r>
            <a:r>
              <a:rPr lang="fr-BE" dirty="0" err="1" smtClean="0"/>
              <a:t>almost</a:t>
            </a:r>
            <a:r>
              <a:rPr lang="fr-BE" dirty="0" smtClean="0"/>
              <a:t> no change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825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2133600"/>
            <a:ext cx="45815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5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EU action on social standards on </a:t>
            </a:r>
            <a:r>
              <a:rPr lang="fr-BE" dirty="0" err="1" smtClean="0"/>
              <a:t>income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2008 Commission </a:t>
            </a:r>
            <a:r>
              <a:rPr lang="fr-BE" dirty="0" err="1" smtClean="0"/>
              <a:t>recommendation</a:t>
            </a:r>
            <a:r>
              <a:rPr lang="fr-BE" dirty="0" smtClean="0"/>
              <a:t> on active inclusion of people </a:t>
            </a:r>
            <a:r>
              <a:rPr lang="fr-BE" dirty="0" err="1" smtClean="0"/>
              <a:t>excluded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the labour </a:t>
            </a:r>
            <a:r>
              <a:rPr lang="fr-BE" dirty="0" err="1" smtClean="0"/>
              <a:t>market</a:t>
            </a:r>
            <a:r>
              <a:rPr lang="fr-BE" dirty="0" smtClean="0"/>
              <a:t>: </a:t>
            </a:r>
            <a:r>
              <a:rPr lang="fr-BE" dirty="0" err="1" smtClean="0"/>
              <a:t>three</a:t>
            </a:r>
            <a:r>
              <a:rPr lang="fr-BE" dirty="0" smtClean="0"/>
              <a:t> </a:t>
            </a:r>
            <a:r>
              <a:rPr lang="fr-BE" dirty="0" err="1" smtClean="0"/>
              <a:t>strands</a:t>
            </a:r>
            <a:r>
              <a:rPr lang="fr-BE" dirty="0" smtClean="0"/>
              <a:t>: </a:t>
            </a:r>
            <a:r>
              <a:rPr lang="fr-BE" dirty="0" err="1" smtClean="0"/>
              <a:t>adequate</a:t>
            </a:r>
            <a:r>
              <a:rPr lang="fr-BE" dirty="0" smtClean="0"/>
              <a:t> </a:t>
            </a:r>
            <a:r>
              <a:rPr lang="fr-BE" dirty="0" err="1" smtClean="0"/>
              <a:t>income</a:t>
            </a:r>
            <a:r>
              <a:rPr lang="fr-BE" dirty="0" smtClean="0"/>
              <a:t> support, inclusive labour </a:t>
            </a:r>
            <a:r>
              <a:rPr lang="fr-BE" dirty="0" err="1" smtClean="0"/>
              <a:t>markets</a:t>
            </a:r>
            <a:r>
              <a:rPr lang="fr-BE" dirty="0" smtClean="0"/>
              <a:t>, </a:t>
            </a:r>
            <a:r>
              <a:rPr lang="fr-BE" dirty="0" err="1" smtClean="0"/>
              <a:t>access</a:t>
            </a:r>
            <a:r>
              <a:rPr lang="fr-BE" dirty="0" smtClean="0"/>
              <a:t> to </a:t>
            </a:r>
            <a:r>
              <a:rPr lang="fr-BE" dirty="0" err="1" smtClean="0"/>
              <a:t>quality</a:t>
            </a:r>
            <a:r>
              <a:rPr lang="fr-BE" dirty="0" smtClean="0"/>
              <a:t> social services – explicit </a:t>
            </a:r>
            <a:r>
              <a:rPr lang="fr-BE" dirty="0" err="1" smtClean="0"/>
              <a:t>reference</a:t>
            </a:r>
            <a:r>
              <a:rPr lang="fr-BE" dirty="0" smtClean="0"/>
              <a:t> to 1992 </a:t>
            </a:r>
            <a:r>
              <a:rPr lang="fr-BE" dirty="0" err="1" smtClean="0"/>
              <a:t>council</a:t>
            </a:r>
            <a:r>
              <a:rPr lang="fr-BE" dirty="0" smtClean="0"/>
              <a:t> </a:t>
            </a:r>
            <a:r>
              <a:rPr lang="fr-BE" dirty="0" err="1" smtClean="0"/>
              <a:t>recommendation</a:t>
            </a:r>
            <a:r>
              <a:rPr lang="fr-BE" dirty="0" smtClean="0"/>
              <a:t> </a:t>
            </a:r>
            <a:r>
              <a:rPr lang="fr-BE" dirty="0" err="1" smtClean="0"/>
              <a:t>criteria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462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Social </a:t>
            </a:r>
            <a:r>
              <a:rPr lang="fr-BE" dirty="0" err="1" smtClean="0"/>
              <a:t>policy</a:t>
            </a:r>
            <a:r>
              <a:rPr lang="fr-BE" dirty="0" smtClean="0"/>
              <a:t> </a:t>
            </a:r>
            <a:r>
              <a:rPr lang="fr-BE" dirty="0" err="1" smtClean="0"/>
              <a:t>after</a:t>
            </a:r>
            <a:r>
              <a:rPr lang="fr-BE" dirty="0" smtClean="0"/>
              <a:t> </a:t>
            </a:r>
            <a:r>
              <a:rPr lang="fr-BE" dirty="0" err="1" smtClean="0"/>
              <a:t>Lisbon</a:t>
            </a:r>
            <a:r>
              <a:rPr lang="fr-BE" dirty="0" smtClean="0"/>
              <a:t> </a:t>
            </a:r>
            <a:r>
              <a:rPr lang="fr-BE" dirty="0" err="1" smtClean="0"/>
              <a:t>Treaty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err="1" smtClean="0"/>
              <a:t>Strong</a:t>
            </a:r>
            <a:r>
              <a:rPr lang="fr-BE" dirty="0" smtClean="0"/>
              <a:t> </a:t>
            </a:r>
            <a:r>
              <a:rPr lang="fr-BE" dirty="0" err="1" smtClean="0"/>
              <a:t>common</a:t>
            </a:r>
            <a:r>
              <a:rPr lang="fr-BE" dirty="0" smtClean="0"/>
              <a:t> social values and objectives</a:t>
            </a:r>
          </a:p>
          <a:p>
            <a:r>
              <a:rPr lang="fr-BE" dirty="0" smtClean="0"/>
              <a:t>Charter of </a:t>
            </a:r>
            <a:r>
              <a:rPr lang="fr-BE" dirty="0" err="1" smtClean="0"/>
              <a:t>Fundamental</a:t>
            </a:r>
            <a:r>
              <a:rPr lang="fr-BE" dirty="0" smtClean="0"/>
              <a:t> </a:t>
            </a:r>
            <a:r>
              <a:rPr lang="fr-BE" dirty="0" err="1" smtClean="0"/>
              <a:t>Rights</a:t>
            </a:r>
            <a:r>
              <a:rPr lang="fr-BE" dirty="0" smtClean="0"/>
              <a:t>, </a:t>
            </a:r>
            <a:r>
              <a:rPr lang="fr-BE" dirty="0" err="1" smtClean="0"/>
              <a:t>including</a:t>
            </a:r>
            <a:r>
              <a:rPr lang="fr-BE" dirty="0" smtClean="0"/>
              <a:t> social </a:t>
            </a:r>
            <a:r>
              <a:rPr lang="fr-BE" dirty="0" err="1" smtClean="0"/>
              <a:t>rights</a:t>
            </a:r>
            <a:endParaRPr lang="fr-BE" dirty="0" smtClean="0"/>
          </a:p>
          <a:p>
            <a:r>
              <a:rPr lang="fr-BE" dirty="0" smtClean="0"/>
              <a:t>Horizontal social clause: </a:t>
            </a:r>
            <a:r>
              <a:rPr lang="fr-BE" dirty="0" err="1" smtClean="0"/>
              <a:t>mainstreaming</a:t>
            </a:r>
            <a:r>
              <a:rPr lang="fr-BE" dirty="0" smtClean="0"/>
              <a:t> of social objectives in all </a:t>
            </a:r>
            <a:r>
              <a:rPr lang="fr-BE" dirty="0" err="1" smtClean="0"/>
              <a:t>policies</a:t>
            </a:r>
            <a:endParaRPr lang="fr-BE" dirty="0" smtClean="0"/>
          </a:p>
          <a:p>
            <a:r>
              <a:rPr lang="fr-BE" dirty="0" err="1" smtClean="0"/>
              <a:t>Role</a:t>
            </a:r>
            <a:r>
              <a:rPr lang="fr-BE" dirty="0" smtClean="0"/>
              <a:t> of social </a:t>
            </a:r>
            <a:r>
              <a:rPr lang="fr-BE" dirty="0" err="1" smtClean="0"/>
              <a:t>partners</a:t>
            </a:r>
            <a:r>
              <a:rPr lang="fr-BE" dirty="0" smtClean="0"/>
              <a:t> and civil society </a:t>
            </a:r>
            <a:r>
              <a:rPr lang="fr-BE" dirty="0" err="1" smtClean="0"/>
              <a:t>strengthened</a:t>
            </a:r>
            <a:endParaRPr lang="fr-BE" dirty="0" smtClean="0"/>
          </a:p>
          <a:p>
            <a:r>
              <a:rPr lang="fr-BE" dirty="0" smtClean="0"/>
              <a:t>Coordination of social and </a:t>
            </a:r>
            <a:r>
              <a:rPr lang="fr-BE" dirty="0" err="1" smtClean="0"/>
              <a:t>employment</a:t>
            </a:r>
            <a:r>
              <a:rPr lang="fr-BE" dirty="0" smtClean="0"/>
              <a:t> </a:t>
            </a:r>
            <a:r>
              <a:rPr lang="fr-BE" dirty="0" err="1" smtClean="0"/>
              <a:t>policy</a:t>
            </a:r>
            <a:r>
              <a:rPr lang="fr-BE" dirty="0" smtClean="0"/>
              <a:t> of </a:t>
            </a:r>
            <a:r>
              <a:rPr lang="fr-BE" dirty="0" err="1" smtClean="0"/>
              <a:t>Member</a:t>
            </a:r>
            <a:r>
              <a:rPr lang="fr-BE" dirty="0" smtClean="0"/>
              <a:t> States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53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Social </a:t>
            </a:r>
            <a:r>
              <a:rPr lang="fr-BE" dirty="0" err="1" smtClean="0"/>
              <a:t>policy</a:t>
            </a:r>
            <a:r>
              <a:rPr lang="fr-BE" dirty="0" smtClean="0"/>
              <a:t> </a:t>
            </a:r>
            <a:r>
              <a:rPr lang="fr-BE" dirty="0" err="1" smtClean="0"/>
              <a:t>after</a:t>
            </a:r>
            <a:r>
              <a:rPr lang="fr-BE" dirty="0" smtClean="0"/>
              <a:t> </a:t>
            </a:r>
            <a:r>
              <a:rPr lang="fr-BE" dirty="0" err="1" smtClean="0"/>
              <a:t>Lisbon</a:t>
            </a:r>
            <a:r>
              <a:rPr lang="fr-BE" dirty="0" smtClean="0"/>
              <a:t> </a:t>
            </a:r>
            <a:r>
              <a:rPr lang="fr-BE" dirty="0" err="1" smtClean="0"/>
              <a:t>Treaty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But no new </a:t>
            </a:r>
            <a:r>
              <a:rPr lang="fr-BE" dirty="0" err="1" smtClean="0"/>
              <a:t>competences</a:t>
            </a:r>
            <a:r>
              <a:rPr lang="fr-BE" dirty="0" smtClean="0"/>
              <a:t> in social </a:t>
            </a:r>
            <a:r>
              <a:rPr lang="fr-BE" dirty="0" err="1" smtClean="0"/>
              <a:t>field</a:t>
            </a:r>
            <a:endParaRPr lang="fr-BE" dirty="0" smtClean="0"/>
          </a:p>
          <a:p>
            <a:r>
              <a:rPr lang="fr-BE" dirty="0" smtClean="0"/>
              <a:t>No EU </a:t>
            </a:r>
            <a:r>
              <a:rPr lang="fr-BE" dirty="0" err="1" smtClean="0"/>
              <a:t>competence</a:t>
            </a:r>
            <a:r>
              <a:rPr lang="fr-BE" dirty="0" smtClean="0"/>
              <a:t> on </a:t>
            </a:r>
            <a:r>
              <a:rPr lang="fr-BE" dirty="0" err="1" smtClean="0"/>
              <a:t>wages</a:t>
            </a:r>
            <a:endParaRPr lang="fr-BE" dirty="0" smtClean="0"/>
          </a:p>
          <a:p>
            <a:r>
              <a:rPr lang="fr-BE" dirty="0" smtClean="0"/>
              <a:t>EU </a:t>
            </a:r>
            <a:r>
              <a:rPr lang="fr-BE" dirty="0" err="1" smtClean="0"/>
              <a:t>law</a:t>
            </a:r>
            <a:r>
              <a:rPr lang="fr-BE" dirty="0" smtClean="0"/>
              <a:t> on minimum standards on social </a:t>
            </a:r>
            <a:r>
              <a:rPr lang="fr-BE" dirty="0" err="1" smtClean="0"/>
              <a:t>security</a:t>
            </a:r>
            <a:r>
              <a:rPr lang="fr-BE" dirty="0" smtClean="0"/>
              <a:t>: </a:t>
            </a:r>
            <a:r>
              <a:rPr lang="fr-BE" dirty="0" err="1" smtClean="0"/>
              <a:t>unanimity</a:t>
            </a:r>
            <a:r>
              <a:rPr lang="fr-BE" dirty="0" smtClean="0"/>
              <a:t> </a:t>
            </a:r>
            <a:r>
              <a:rPr lang="fr-BE" dirty="0" err="1" smtClean="0"/>
              <a:t>required</a:t>
            </a:r>
            <a:endParaRPr lang="fr-BE" dirty="0" smtClean="0"/>
          </a:p>
          <a:p>
            <a:r>
              <a:rPr lang="fr-BE" dirty="0" smtClean="0"/>
              <a:t>Coordination of </a:t>
            </a:r>
            <a:r>
              <a:rPr lang="fr-BE" dirty="0" err="1" smtClean="0"/>
              <a:t>Member</a:t>
            </a:r>
            <a:r>
              <a:rPr lang="fr-BE" dirty="0" smtClean="0"/>
              <a:t> States’ </a:t>
            </a:r>
            <a:r>
              <a:rPr lang="fr-BE" dirty="0" err="1" smtClean="0"/>
              <a:t>policy</a:t>
            </a:r>
            <a:r>
              <a:rPr lang="fr-BE" dirty="0" smtClean="0"/>
              <a:t> on </a:t>
            </a:r>
            <a:r>
              <a:rPr lang="fr-BE" dirty="0" err="1" smtClean="0"/>
              <a:t>poverty</a:t>
            </a:r>
            <a:r>
              <a:rPr lang="fr-BE" dirty="0" smtClean="0"/>
              <a:t> and social exclusion, pensions, </a:t>
            </a:r>
            <a:r>
              <a:rPr lang="fr-BE" dirty="0" err="1" smtClean="0"/>
              <a:t>health</a:t>
            </a:r>
            <a:r>
              <a:rPr lang="fr-BE" dirty="0" smtClean="0"/>
              <a:t> care: ‘soft’ OMC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784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Europe 2020: new </a:t>
            </a:r>
            <a:r>
              <a:rPr lang="fr-BE" dirty="0" err="1" smtClean="0"/>
              <a:t>opportunities</a:t>
            </a:r>
            <a:r>
              <a:rPr lang="fr-BE" dirty="0" smtClean="0"/>
              <a:t> for more social EU?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err="1" smtClean="0"/>
              <a:t>Better</a:t>
            </a:r>
            <a:r>
              <a:rPr lang="fr-BE" dirty="0" smtClean="0"/>
              <a:t> coordination of </a:t>
            </a:r>
            <a:r>
              <a:rPr lang="fr-BE" dirty="0" err="1" smtClean="0"/>
              <a:t>economic</a:t>
            </a:r>
            <a:r>
              <a:rPr lang="fr-BE" dirty="0" smtClean="0"/>
              <a:t>, </a:t>
            </a:r>
            <a:r>
              <a:rPr lang="fr-BE" dirty="0" err="1" smtClean="0"/>
              <a:t>environmental</a:t>
            </a:r>
            <a:r>
              <a:rPr lang="fr-BE" dirty="0" smtClean="0"/>
              <a:t>, </a:t>
            </a:r>
            <a:r>
              <a:rPr lang="fr-BE" dirty="0" err="1" smtClean="0"/>
              <a:t>employment</a:t>
            </a:r>
            <a:r>
              <a:rPr lang="fr-BE" dirty="0" smtClean="0"/>
              <a:t> and social </a:t>
            </a:r>
            <a:r>
              <a:rPr lang="fr-BE" dirty="0" err="1" smtClean="0"/>
              <a:t>policies</a:t>
            </a:r>
            <a:endParaRPr lang="fr-BE" dirty="0" smtClean="0"/>
          </a:p>
          <a:p>
            <a:r>
              <a:rPr lang="fr-BE" dirty="0" smtClean="0"/>
              <a:t>Poverty </a:t>
            </a:r>
            <a:r>
              <a:rPr lang="fr-BE" dirty="0" err="1" smtClean="0"/>
              <a:t>reduction</a:t>
            </a:r>
            <a:r>
              <a:rPr lang="fr-BE" dirty="0" smtClean="0"/>
              <a:t> = headline </a:t>
            </a:r>
            <a:r>
              <a:rPr lang="fr-BE" dirty="0" err="1" smtClean="0"/>
              <a:t>target</a:t>
            </a:r>
            <a:r>
              <a:rPr lang="fr-BE" dirty="0" smtClean="0"/>
              <a:t> + guideline 10 of </a:t>
            </a:r>
            <a:r>
              <a:rPr lang="fr-BE" dirty="0" err="1" smtClean="0"/>
              <a:t>integrated</a:t>
            </a:r>
            <a:r>
              <a:rPr lang="fr-BE" dirty="0" smtClean="0"/>
              <a:t> guidelines</a:t>
            </a:r>
          </a:p>
          <a:p>
            <a:r>
              <a:rPr lang="fr-BE" dirty="0" err="1" smtClean="0"/>
              <a:t>Flagship</a:t>
            </a:r>
            <a:r>
              <a:rPr lang="fr-BE" dirty="0" smtClean="0"/>
              <a:t> </a:t>
            </a:r>
            <a:r>
              <a:rPr lang="fr-BE" dirty="0" err="1" smtClean="0"/>
              <a:t>European</a:t>
            </a:r>
            <a:r>
              <a:rPr lang="fr-BE" dirty="0" smtClean="0"/>
              <a:t> Platform </a:t>
            </a:r>
            <a:r>
              <a:rPr lang="fr-BE" dirty="0" err="1" smtClean="0"/>
              <a:t>Against</a:t>
            </a:r>
            <a:r>
              <a:rPr lang="fr-BE" dirty="0" smtClean="0"/>
              <a:t> Poverty</a:t>
            </a:r>
          </a:p>
          <a:p>
            <a:r>
              <a:rPr lang="fr-BE" dirty="0" err="1" smtClean="0"/>
              <a:t>Stronger</a:t>
            </a:r>
            <a:r>
              <a:rPr lang="fr-BE" dirty="0" smtClean="0"/>
              <a:t> </a:t>
            </a:r>
            <a:r>
              <a:rPr lang="fr-BE" dirty="0" err="1" smtClean="0"/>
              <a:t>governance</a:t>
            </a:r>
            <a:r>
              <a:rPr lang="fr-BE" dirty="0" smtClean="0"/>
              <a:t>: </a:t>
            </a:r>
            <a:r>
              <a:rPr lang="fr-BE" dirty="0" err="1" smtClean="0"/>
              <a:t>European</a:t>
            </a:r>
            <a:r>
              <a:rPr lang="fr-BE" dirty="0" smtClean="0"/>
              <a:t> </a:t>
            </a:r>
            <a:r>
              <a:rPr lang="fr-BE" dirty="0" err="1" smtClean="0"/>
              <a:t>semester</a:t>
            </a:r>
            <a:r>
              <a:rPr lang="fr-BE" dirty="0" smtClean="0"/>
              <a:t>, </a:t>
            </a:r>
            <a:r>
              <a:rPr lang="fr-BE" dirty="0" err="1" smtClean="0"/>
              <a:t>NRPs</a:t>
            </a:r>
            <a:r>
              <a:rPr lang="fr-BE" dirty="0" smtClean="0"/>
              <a:t>, </a:t>
            </a:r>
            <a:r>
              <a:rPr lang="fr-BE" dirty="0" err="1" smtClean="0"/>
              <a:t>recommendations</a:t>
            </a:r>
            <a:r>
              <a:rPr lang="fr-BE" dirty="0" smtClean="0"/>
              <a:t> </a:t>
            </a:r>
            <a:r>
              <a:rPr lang="fr-BE" dirty="0" err="1" smtClean="0"/>
              <a:t>including</a:t>
            </a:r>
            <a:r>
              <a:rPr lang="fr-BE" dirty="0" smtClean="0"/>
              <a:t> on </a:t>
            </a:r>
            <a:r>
              <a:rPr lang="fr-BE" dirty="0" err="1" smtClean="0"/>
              <a:t>poverty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89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Europe 2020: new </a:t>
            </a:r>
            <a:r>
              <a:rPr lang="fr-BE" dirty="0" err="1" smtClean="0"/>
              <a:t>opportunities</a:t>
            </a:r>
            <a:r>
              <a:rPr lang="fr-BE" dirty="0" smtClean="0"/>
              <a:t> for more social EU?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But in practice: </a:t>
            </a:r>
            <a:r>
              <a:rPr lang="fr-BE" dirty="0" err="1" smtClean="0"/>
              <a:t>strong</a:t>
            </a:r>
            <a:r>
              <a:rPr lang="fr-BE" dirty="0" smtClean="0"/>
              <a:t> dominance of ECOFIN, focus on </a:t>
            </a:r>
            <a:r>
              <a:rPr lang="fr-BE" dirty="0" err="1" smtClean="0"/>
              <a:t>budgetary</a:t>
            </a:r>
            <a:r>
              <a:rPr lang="fr-BE" dirty="0" smtClean="0"/>
              <a:t> discipline, </a:t>
            </a:r>
            <a:r>
              <a:rPr lang="fr-BE" dirty="0" err="1" smtClean="0"/>
              <a:t>austerity</a:t>
            </a:r>
            <a:r>
              <a:rPr lang="fr-BE" dirty="0" smtClean="0"/>
              <a:t> </a:t>
            </a:r>
            <a:r>
              <a:rPr lang="fr-BE" dirty="0" err="1" smtClean="0"/>
              <a:t>measures</a:t>
            </a:r>
            <a:r>
              <a:rPr lang="fr-BE" dirty="0" smtClean="0"/>
              <a:t>, structural </a:t>
            </a:r>
            <a:r>
              <a:rPr lang="fr-BE" dirty="0" err="1" smtClean="0"/>
              <a:t>reform</a:t>
            </a:r>
            <a:endParaRPr lang="fr-BE" dirty="0" smtClean="0"/>
          </a:p>
          <a:p>
            <a:r>
              <a:rPr lang="fr-BE" dirty="0" smtClean="0"/>
              <a:t>No </a:t>
            </a:r>
            <a:r>
              <a:rPr lang="fr-BE" dirty="0" err="1" smtClean="0"/>
              <a:t>recommendations</a:t>
            </a:r>
            <a:r>
              <a:rPr lang="fr-BE" dirty="0" smtClean="0"/>
              <a:t> on </a:t>
            </a:r>
            <a:r>
              <a:rPr lang="fr-BE" dirty="0" err="1" smtClean="0"/>
              <a:t>poverty</a:t>
            </a:r>
            <a:endParaRPr lang="fr-BE" dirty="0" smtClean="0"/>
          </a:p>
          <a:p>
            <a:r>
              <a:rPr lang="fr-BE" dirty="0" smtClean="0"/>
              <a:t>Social OMC </a:t>
            </a:r>
            <a:r>
              <a:rPr lang="fr-BE" dirty="0" err="1" smtClean="0"/>
              <a:t>needs</a:t>
            </a:r>
            <a:r>
              <a:rPr lang="fr-BE" dirty="0" smtClean="0"/>
              <a:t> </a:t>
            </a:r>
            <a:r>
              <a:rPr lang="fr-BE" dirty="0" err="1" smtClean="0"/>
              <a:t>strengthening</a:t>
            </a:r>
            <a:r>
              <a:rPr lang="fr-BE" dirty="0" smtClean="0"/>
              <a:t>: more </a:t>
            </a:r>
            <a:r>
              <a:rPr lang="fr-BE" dirty="0" err="1" smtClean="0"/>
              <a:t>binding</a:t>
            </a:r>
            <a:r>
              <a:rPr lang="fr-BE" dirty="0" smtClean="0"/>
              <a:t> </a:t>
            </a:r>
            <a:r>
              <a:rPr lang="fr-BE" dirty="0" err="1" smtClean="0"/>
              <a:t>targets</a:t>
            </a:r>
            <a:r>
              <a:rPr lang="fr-BE" dirty="0" smtClean="0"/>
              <a:t>, </a:t>
            </a:r>
            <a:r>
              <a:rPr lang="fr-BE" dirty="0" err="1" smtClean="0"/>
              <a:t>stronger</a:t>
            </a:r>
            <a:r>
              <a:rPr lang="fr-BE" dirty="0" smtClean="0"/>
              <a:t> </a:t>
            </a:r>
            <a:r>
              <a:rPr lang="fr-BE" dirty="0" err="1" smtClean="0"/>
              <a:t>involvement</a:t>
            </a:r>
            <a:r>
              <a:rPr lang="fr-BE" dirty="0" smtClean="0"/>
              <a:t> of </a:t>
            </a:r>
            <a:r>
              <a:rPr lang="fr-BE" dirty="0" err="1" smtClean="0"/>
              <a:t>parliaments</a:t>
            </a:r>
            <a:r>
              <a:rPr lang="fr-BE" dirty="0" smtClean="0"/>
              <a:t>, social </a:t>
            </a:r>
            <a:r>
              <a:rPr lang="fr-BE" dirty="0" err="1" smtClean="0"/>
              <a:t>partners</a:t>
            </a:r>
            <a:r>
              <a:rPr lang="fr-BE" dirty="0" smtClean="0"/>
              <a:t> and civil society</a:t>
            </a:r>
          </a:p>
          <a:p>
            <a:r>
              <a:rPr lang="fr-BE" dirty="0" smtClean="0"/>
              <a:t>But future of social OMC </a:t>
            </a:r>
            <a:r>
              <a:rPr lang="fr-BE" dirty="0" err="1" smtClean="0"/>
              <a:t>still</a:t>
            </a:r>
            <a:r>
              <a:rPr lang="fr-BE" dirty="0" smtClean="0"/>
              <a:t> </a:t>
            </a:r>
            <a:r>
              <a:rPr lang="fr-BE" dirty="0" err="1" smtClean="0"/>
              <a:t>uncertain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42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Social standards are </a:t>
            </a:r>
            <a:r>
              <a:rPr lang="fr-BE" dirty="0" err="1" smtClean="0"/>
              <a:t>needed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No ‘</a:t>
            </a:r>
            <a:r>
              <a:rPr lang="fr-BE" dirty="0" err="1" smtClean="0"/>
              <a:t>trickle</a:t>
            </a:r>
            <a:r>
              <a:rPr lang="fr-BE" dirty="0" smtClean="0"/>
              <a:t> down’ </a:t>
            </a:r>
            <a:r>
              <a:rPr lang="fr-BE" dirty="0" err="1" smtClean="0"/>
              <a:t>effect</a:t>
            </a:r>
            <a:r>
              <a:rPr lang="fr-BE" dirty="0" smtClean="0"/>
              <a:t> of </a:t>
            </a:r>
            <a:r>
              <a:rPr lang="fr-BE" dirty="0" err="1" smtClean="0"/>
              <a:t>growth</a:t>
            </a:r>
            <a:r>
              <a:rPr lang="fr-BE" dirty="0" smtClean="0"/>
              <a:t> on social </a:t>
            </a:r>
            <a:r>
              <a:rPr lang="fr-BE" dirty="0" err="1" smtClean="0"/>
              <a:t>inequalities</a:t>
            </a:r>
            <a:endParaRPr lang="fr-BE" dirty="0" smtClean="0"/>
          </a:p>
          <a:p>
            <a:r>
              <a:rPr lang="fr-BE" dirty="0" smtClean="0"/>
              <a:t>Social </a:t>
            </a:r>
            <a:r>
              <a:rPr lang="fr-BE" dirty="0" err="1" smtClean="0"/>
              <a:t>cohesion</a:t>
            </a:r>
            <a:r>
              <a:rPr lang="fr-BE" dirty="0" smtClean="0"/>
              <a:t> and social justice </a:t>
            </a:r>
            <a:r>
              <a:rPr lang="fr-BE" dirty="0" err="1" smtClean="0"/>
              <a:t>should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actively</a:t>
            </a:r>
            <a:r>
              <a:rPr lang="fr-BE" dirty="0" smtClean="0"/>
              <a:t> </a:t>
            </a:r>
            <a:r>
              <a:rPr lang="fr-BE" dirty="0" err="1" smtClean="0"/>
              <a:t>persued</a:t>
            </a:r>
            <a:r>
              <a:rPr lang="fr-BE" dirty="0" smtClean="0"/>
              <a:t>, </a:t>
            </a:r>
            <a:r>
              <a:rPr lang="fr-BE" dirty="0" err="1" smtClean="0"/>
              <a:t>also</a:t>
            </a:r>
            <a:r>
              <a:rPr lang="fr-BE" dirty="0" smtClean="0"/>
              <a:t> by EU</a:t>
            </a:r>
          </a:p>
          <a:p>
            <a:r>
              <a:rPr lang="fr-BE" dirty="0" err="1" smtClean="0"/>
              <a:t>Internal</a:t>
            </a:r>
            <a:r>
              <a:rPr lang="fr-BE" dirty="0" smtClean="0"/>
              <a:t> </a:t>
            </a:r>
            <a:r>
              <a:rPr lang="fr-BE" dirty="0" err="1" smtClean="0"/>
              <a:t>market</a:t>
            </a:r>
            <a:r>
              <a:rPr lang="fr-BE" dirty="0" smtClean="0"/>
              <a:t> </a:t>
            </a:r>
            <a:r>
              <a:rPr lang="fr-BE" dirty="0" err="1" smtClean="0"/>
              <a:t>requires</a:t>
            </a:r>
            <a:r>
              <a:rPr lang="fr-BE" dirty="0" smtClean="0"/>
              <a:t> social </a:t>
            </a:r>
            <a:r>
              <a:rPr lang="fr-BE" dirty="0" err="1" smtClean="0"/>
              <a:t>policy</a:t>
            </a:r>
            <a:r>
              <a:rPr lang="fr-BE" dirty="0" smtClean="0"/>
              <a:t> as productive factor</a:t>
            </a:r>
          </a:p>
          <a:p>
            <a:r>
              <a:rPr lang="fr-BE" dirty="0" err="1" smtClean="0"/>
              <a:t>Ensure</a:t>
            </a:r>
            <a:r>
              <a:rPr lang="fr-BE" dirty="0" smtClean="0"/>
              <a:t> </a:t>
            </a:r>
            <a:r>
              <a:rPr lang="fr-BE" dirty="0" err="1" smtClean="0"/>
              <a:t>people’s</a:t>
            </a:r>
            <a:r>
              <a:rPr lang="fr-BE" dirty="0" smtClean="0"/>
              <a:t> support: </a:t>
            </a:r>
            <a:r>
              <a:rPr lang="fr-BE" dirty="0" err="1" smtClean="0"/>
              <a:t>high</a:t>
            </a:r>
            <a:r>
              <a:rPr lang="fr-BE" dirty="0" smtClean="0"/>
              <a:t> expectations, </a:t>
            </a:r>
            <a:r>
              <a:rPr lang="fr-BE" dirty="0" err="1" smtClean="0"/>
              <a:t>low</a:t>
            </a:r>
            <a:r>
              <a:rPr lang="fr-BE" dirty="0" smtClean="0"/>
              <a:t> </a:t>
            </a:r>
            <a:r>
              <a:rPr lang="fr-BE" dirty="0" err="1" smtClean="0"/>
              <a:t>delivery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538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Right to </a:t>
            </a:r>
            <a:r>
              <a:rPr lang="fr-BE" dirty="0" err="1" smtClean="0"/>
              <a:t>decent</a:t>
            </a:r>
            <a:r>
              <a:rPr lang="fr-BE" dirty="0" smtClean="0"/>
              <a:t> minimum </a:t>
            </a:r>
            <a:r>
              <a:rPr lang="fr-BE" dirty="0" err="1" smtClean="0"/>
              <a:t>income</a:t>
            </a:r>
            <a:r>
              <a:rPr lang="fr-BE" dirty="0"/>
              <a:t> </a:t>
            </a:r>
            <a:r>
              <a:rPr lang="fr-BE" dirty="0" smtClean="0"/>
              <a:t>as a first new social standard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err="1" smtClean="0"/>
              <a:t>Rights</a:t>
            </a:r>
            <a:r>
              <a:rPr lang="fr-BE" dirty="0" smtClean="0"/>
              <a:t> to </a:t>
            </a:r>
            <a:r>
              <a:rPr lang="fr-BE" dirty="0" err="1" smtClean="0"/>
              <a:t>decent</a:t>
            </a:r>
            <a:r>
              <a:rPr lang="fr-BE" dirty="0" smtClean="0"/>
              <a:t> minimum </a:t>
            </a:r>
            <a:r>
              <a:rPr lang="fr-BE" dirty="0" err="1" smtClean="0"/>
              <a:t>income</a:t>
            </a:r>
            <a:r>
              <a:rPr lang="fr-BE" dirty="0" smtClean="0"/>
              <a:t> </a:t>
            </a:r>
            <a:r>
              <a:rPr lang="fr-BE" dirty="0" err="1" smtClean="0"/>
              <a:t>could</a:t>
            </a:r>
            <a:r>
              <a:rPr lang="fr-BE" dirty="0" smtClean="0"/>
              <a:t> </a:t>
            </a:r>
            <a:r>
              <a:rPr lang="fr-BE" dirty="0" err="1" smtClean="0"/>
              <a:t>become</a:t>
            </a:r>
            <a:r>
              <a:rPr lang="fr-BE" dirty="0" smtClean="0"/>
              <a:t> first EU social standard of new </a:t>
            </a:r>
            <a:r>
              <a:rPr lang="fr-BE" dirty="0" err="1" smtClean="0"/>
              <a:t>generation</a:t>
            </a:r>
            <a:endParaRPr lang="fr-BE" dirty="0" smtClean="0"/>
          </a:p>
          <a:p>
            <a:r>
              <a:rPr lang="fr-BE" dirty="0" smtClean="0"/>
              <a:t>Poverty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longstanding</a:t>
            </a:r>
            <a:r>
              <a:rPr lang="fr-BE" dirty="0" smtClean="0"/>
              <a:t> </a:t>
            </a:r>
            <a:r>
              <a:rPr lang="fr-BE" dirty="0" err="1" smtClean="0"/>
              <a:t>priority</a:t>
            </a:r>
            <a:r>
              <a:rPr lang="fr-BE" dirty="0" smtClean="0"/>
              <a:t> on EU agenda, but soft power </a:t>
            </a:r>
            <a:r>
              <a:rPr lang="fr-BE" dirty="0" err="1" smtClean="0"/>
              <a:t>is</a:t>
            </a:r>
            <a:r>
              <a:rPr lang="fr-BE" dirty="0" smtClean="0"/>
              <a:t> not </a:t>
            </a:r>
            <a:r>
              <a:rPr lang="fr-BE" dirty="0" err="1" smtClean="0"/>
              <a:t>working</a:t>
            </a:r>
            <a:endParaRPr lang="fr-BE" dirty="0" smtClean="0"/>
          </a:p>
          <a:p>
            <a:r>
              <a:rPr lang="fr-BE" dirty="0" smtClean="0"/>
              <a:t>Most </a:t>
            </a:r>
            <a:r>
              <a:rPr lang="fr-BE" dirty="0" err="1" smtClean="0"/>
              <a:t>Member</a:t>
            </a:r>
            <a:r>
              <a:rPr lang="fr-BE" dirty="0" smtClean="0"/>
              <a:t> States have minimum </a:t>
            </a:r>
            <a:r>
              <a:rPr lang="fr-BE" dirty="0" err="1" smtClean="0"/>
              <a:t>income</a:t>
            </a:r>
            <a:r>
              <a:rPr lang="fr-BE" dirty="0" smtClean="0"/>
              <a:t> </a:t>
            </a:r>
            <a:r>
              <a:rPr lang="fr-BE" dirty="0" err="1" smtClean="0"/>
              <a:t>schemes</a:t>
            </a:r>
            <a:r>
              <a:rPr lang="fr-BE" dirty="0" smtClean="0"/>
              <a:t>, but </a:t>
            </a:r>
            <a:r>
              <a:rPr lang="fr-BE" dirty="0" err="1" smtClean="0"/>
              <a:t>most</a:t>
            </a:r>
            <a:r>
              <a:rPr lang="fr-BE" dirty="0" smtClean="0"/>
              <a:t> are </a:t>
            </a:r>
            <a:r>
              <a:rPr lang="fr-BE" dirty="0" err="1" smtClean="0"/>
              <a:t>insufficient</a:t>
            </a:r>
            <a:r>
              <a:rPr lang="fr-BE" dirty="0" smtClean="0"/>
              <a:t> for life in </a:t>
            </a:r>
            <a:r>
              <a:rPr lang="fr-BE" dirty="0" err="1" smtClean="0"/>
              <a:t>dignity</a:t>
            </a:r>
            <a:endParaRPr lang="fr-BE" dirty="0" smtClean="0"/>
          </a:p>
          <a:p>
            <a:r>
              <a:rPr lang="fr-BE" dirty="0" smtClean="0"/>
              <a:t>Minimum </a:t>
            </a:r>
            <a:r>
              <a:rPr lang="fr-BE" dirty="0" err="1" smtClean="0"/>
              <a:t>income</a:t>
            </a:r>
            <a:r>
              <a:rPr lang="fr-BE" dirty="0" smtClean="0"/>
              <a:t>, </a:t>
            </a:r>
            <a:r>
              <a:rPr lang="fr-BE" dirty="0" err="1" smtClean="0"/>
              <a:t>together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inclusive labour </a:t>
            </a:r>
            <a:r>
              <a:rPr lang="fr-BE" dirty="0" err="1" smtClean="0"/>
              <a:t>market</a:t>
            </a:r>
            <a:r>
              <a:rPr lang="fr-BE" dirty="0" smtClean="0"/>
              <a:t> and </a:t>
            </a:r>
            <a:r>
              <a:rPr lang="fr-BE" dirty="0" err="1" smtClean="0"/>
              <a:t>access</a:t>
            </a:r>
            <a:r>
              <a:rPr lang="fr-BE" dirty="0" smtClean="0"/>
              <a:t> to </a:t>
            </a:r>
            <a:r>
              <a:rPr lang="fr-BE" dirty="0" err="1" smtClean="0"/>
              <a:t>quality</a:t>
            </a:r>
            <a:r>
              <a:rPr lang="fr-BE" dirty="0" smtClean="0"/>
              <a:t> services,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key</a:t>
            </a:r>
            <a:r>
              <a:rPr lang="fr-BE" dirty="0" smtClean="0"/>
              <a:t> in </a:t>
            </a:r>
            <a:r>
              <a:rPr lang="fr-BE" dirty="0" err="1" smtClean="0"/>
              <a:t>fight</a:t>
            </a:r>
            <a:r>
              <a:rPr lang="fr-BE" dirty="0" smtClean="0"/>
              <a:t> </a:t>
            </a:r>
            <a:r>
              <a:rPr lang="fr-BE" dirty="0" err="1" smtClean="0"/>
              <a:t>against</a:t>
            </a:r>
            <a:r>
              <a:rPr lang="fr-BE" dirty="0" smtClean="0"/>
              <a:t> </a:t>
            </a:r>
            <a:r>
              <a:rPr lang="fr-BE" dirty="0" err="1" smtClean="0"/>
              <a:t>poverty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26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Right to </a:t>
            </a:r>
            <a:r>
              <a:rPr lang="fr-BE" dirty="0" err="1" smtClean="0"/>
              <a:t>decent</a:t>
            </a:r>
            <a:r>
              <a:rPr lang="fr-BE" dirty="0" smtClean="0"/>
              <a:t> minimum </a:t>
            </a:r>
            <a:r>
              <a:rPr lang="fr-BE" dirty="0" err="1" smtClean="0"/>
              <a:t>income</a:t>
            </a:r>
            <a:r>
              <a:rPr lang="fr-BE" dirty="0" smtClean="0"/>
              <a:t> as a first new social standard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smtClean="0"/>
              <a:t>But </a:t>
            </a:r>
            <a:r>
              <a:rPr lang="fr-BE" dirty="0" err="1" smtClean="0"/>
              <a:t>resistance</a:t>
            </a:r>
            <a:r>
              <a:rPr lang="fr-BE" dirty="0" smtClean="0"/>
              <a:t> of </a:t>
            </a:r>
            <a:r>
              <a:rPr lang="fr-BE" dirty="0" err="1" smtClean="0"/>
              <a:t>Member</a:t>
            </a:r>
            <a:r>
              <a:rPr lang="fr-BE" dirty="0" smtClean="0"/>
              <a:t> States: « national </a:t>
            </a:r>
            <a:r>
              <a:rPr lang="fr-BE" dirty="0" err="1" smtClean="0"/>
              <a:t>competence</a:t>
            </a:r>
            <a:r>
              <a:rPr lang="fr-BE" dirty="0" smtClean="0"/>
              <a:t>, </a:t>
            </a:r>
            <a:r>
              <a:rPr lang="fr-BE" dirty="0" err="1" smtClean="0"/>
              <a:t>subsidiarity</a:t>
            </a:r>
            <a:r>
              <a:rPr lang="fr-BE" dirty="0" smtClean="0"/>
              <a:t> »</a:t>
            </a:r>
          </a:p>
          <a:p>
            <a:r>
              <a:rPr lang="fr-BE" dirty="0" smtClean="0"/>
              <a:t>« No EU </a:t>
            </a:r>
            <a:r>
              <a:rPr lang="fr-BE" dirty="0" err="1" smtClean="0"/>
              <a:t>legal</a:t>
            </a:r>
            <a:r>
              <a:rPr lang="fr-BE" dirty="0" smtClean="0"/>
              <a:t> </a:t>
            </a:r>
            <a:r>
              <a:rPr lang="fr-BE" dirty="0" err="1" smtClean="0"/>
              <a:t>competence</a:t>
            </a:r>
            <a:r>
              <a:rPr lang="fr-BE" dirty="0" smtClean="0"/>
              <a:t> for </a:t>
            </a:r>
            <a:r>
              <a:rPr lang="fr-BE" dirty="0" err="1" smtClean="0"/>
              <a:t>law</a:t>
            </a:r>
            <a:r>
              <a:rPr lang="fr-BE" dirty="0" smtClean="0"/>
              <a:t> on </a:t>
            </a:r>
            <a:r>
              <a:rPr lang="fr-BE" smtClean="0"/>
              <a:t>income»</a:t>
            </a:r>
            <a:endParaRPr lang="fr-BE" dirty="0" smtClean="0"/>
          </a:p>
          <a:p>
            <a:r>
              <a:rPr lang="fr-BE" dirty="0" err="1" smtClean="0"/>
              <a:t>Big</a:t>
            </a:r>
            <a:r>
              <a:rPr lang="fr-BE" dirty="0" smtClean="0"/>
              <a:t> </a:t>
            </a:r>
            <a:r>
              <a:rPr lang="fr-BE" dirty="0" err="1" smtClean="0"/>
              <a:t>differences</a:t>
            </a:r>
            <a:r>
              <a:rPr lang="fr-BE" dirty="0" smtClean="0"/>
              <a:t> </a:t>
            </a:r>
            <a:r>
              <a:rPr lang="fr-BE" dirty="0" err="1" smtClean="0"/>
              <a:t>between</a:t>
            </a:r>
            <a:r>
              <a:rPr lang="fr-BE" dirty="0" smtClean="0"/>
              <a:t> </a:t>
            </a:r>
            <a:r>
              <a:rPr lang="fr-BE" dirty="0" err="1" smtClean="0"/>
              <a:t>Member</a:t>
            </a:r>
            <a:r>
              <a:rPr lang="fr-BE" dirty="0" smtClean="0"/>
              <a:t> States in </a:t>
            </a:r>
            <a:r>
              <a:rPr lang="fr-BE" dirty="0" err="1" smtClean="0"/>
              <a:t>adequacy</a:t>
            </a:r>
            <a:r>
              <a:rPr lang="fr-BE" dirty="0" smtClean="0"/>
              <a:t> of minimum </a:t>
            </a:r>
            <a:r>
              <a:rPr lang="fr-BE" dirty="0" err="1" smtClean="0"/>
              <a:t>income</a:t>
            </a:r>
            <a:r>
              <a:rPr lang="fr-BE" dirty="0" smtClean="0"/>
              <a:t> </a:t>
            </a:r>
            <a:r>
              <a:rPr lang="fr-BE" dirty="0" err="1" smtClean="0"/>
              <a:t>schemes</a:t>
            </a:r>
            <a:r>
              <a:rPr lang="fr-BE" dirty="0" smtClean="0"/>
              <a:t>, </a:t>
            </a:r>
            <a:r>
              <a:rPr lang="fr-BE" dirty="0" err="1" smtClean="0"/>
              <a:t>take-up</a:t>
            </a:r>
            <a:r>
              <a:rPr lang="fr-BE" dirty="0" smtClean="0"/>
              <a:t> and </a:t>
            </a:r>
            <a:r>
              <a:rPr lang="fr-BE" dirty="0" err="1" smtClean="0"/>
              <a:t>coverage</a:t>
            </a:r>
            <a:endParaRPr lang="fr-BE" dirty="0" smtClean="0"/>
          </a:p>
          <a:p>
            <a:r>
              <a:rPr lang="fr-BE" dirty="0" err="1" smtClean="0"/>
              <a:t>Legimacy</a:t>
            </a:r>
            <a:r>
              <a:rPr lang="fr-BE" dirty="0" smtClean="0"/>
              <a:t> of </a:t>
            </a:r>
            <a:r>
              <a:rPr lang="fr-BE" dirty="0" err="1" smtClean="0"/>
              <a:t>at</a:t>
            </a:r>
            <a:r>
              <a:rPr lang="fr-BE" dirty="0" smtClean="0"/>
              <a:t>-</a:t>
            </a:r>
            <a:r>
              <a:rPr lang="fr-BE" dirty="0" err="1" smtClean="0"/>
              <a:t>risk</a:t>
            </a:r>
            <a:r>
              <a:rPr lang="fr-BE" dirty="0" smtClean="0"/>
              <a:t>-of-</a:t>
            </a:r>
            <a:r>
              <a:rPr lang="fr-BE" dirty="0" err="1" smtClean="0"/>
              <a:t>poverty</a:t>
            </a:r>
            <a:r>
              <a:rPr lang="fr-BE" dirty="0" smtClean="0"/>
              <a:t> </a:t>
            </a:r>
            <a:r>
              <a:rPr lang="fr-BE" dirty="0" err="1" smtClean="0"/>
              <a:t>treshold</a:t>
            </a:r>
            <a:r>
              <a:rPr lang="fr-BE" dirty="0" smtClean="0"/>
              <a:t> (60% of </a:t>
            </a:r>
            <a:r>
              <a:rPr lang="fr-BE" dirty="0" err="1" smtClean="0"/>
              <a:t>median</a:t>
            </a:r>
            <a:r>
              <a:rPr lang="fr-BE" dirty="0" smtClean="0"/>
              <a:t> </a:t>
            </a:r>
            <a:r>
              <a:rPr lang="fr-BE" dirty="0" err="1" smtClean="0"/>
              <a:t>income</a:t>
            </a:r>
            <a:r>
              <a:rPr lang="fr-BE" dirty="0" smtClean="0"/>
              <a:t>) </a:t>
            </a:r>
            <a:r>
              <a:rPr lang="fr-BE" dirty="0" err="1" smtClean="0"/>
              <a:t>questioned</a:t>
            </a:r>
            <a:endParaRPr lang="fr-BE" dirty="0" smtClean="0"/>
          </a:p>
          <a:p>
            <a:r>
              <a:rPr lang="fr-BE" dirty="0" smtClean="0"/>
              <a:t>High </a:t>
            </a:r>
            <a:r>
              <a:rPr lang="fr-BE" dirty="0" err="1" smtClean="0"/>
              <a:t>budgetary</a:t>
            </a:r>
            <a:r>
              <a:rPr lang="fr-BE" dirty="0" smtClean="0"/>
              <a:t> </a:t>
            </a:r>
            <a:r>
              <a:rPr lang="fr-BE" dirty="0" err="1" smtClean="0"/>
              <a:t>cost</a:t>
            </a:r>
            <a:r>
              <a:rPr lang="fr-BE" dirty="0" smtClean="0"/>
              <a:t>: 130 billion EUR, </a:t>
            </a:r>
            <a:r>
              <a:rPr lang="fr-BE" dirty="0" err="1" smtClean="0"/>
              <a:t>big</a:t>
            </a:r>
            <a:r>
              <a:rPr lang="fr-BE" dirty="0" smtClean="0"/>
              <a:t> </a:t>
            </a:r>
            <a:r>
              <a:rPr lang="fr-BE" dirty="0" err="1" smtClean="0"/>
              <a:t>differences</a:t>
            </a:r>
            <a:r>
              <a:rPr lang="fr-BE" dirty="0" smtClean="0"/>
              <a:t> in efforts </a:t>
            </a:r>
            <a:r>
              <a:rPr lang="fr-BE" dirty="0" err="1" smtClean="0"/>
              <a:t>needed</a:t>
            </a:r>
            <a:r>
              <a:rPr lang="fr-BE" dirty="0" smtClean="0"/>
              <a:t> in MS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254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Right to </a:t>
            </a:r>
            <a:r>
              <a:rPr lang="fr-BE" dirty="0" err="1" smtClean="0"/>
              <a:t>decent</a:t>
            </a:r>
            <a:r>
              <a:rPr lang="fr-BE" dirty="0" smtClean="0"/>
              <a:t> minimum </a:t>
            </a:r>
            <a:r>
              <a:rPr lang="fr-BE" dirty="0" err="1" smtClean="0"/>
              <a:t>income</a:t>
            </a:r>
            <a:r>
              <a:rPr lang="fr-BE" dirty="0" smtClean="0"/>
              <a:t> as a first new social standard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Subsidiarity</a:t>
            </a:r>
            <a:r>
              <a:rPr lang="fr-BE" dirty="0" smtClean="0"/>
              <a:t> </a:t>
            </a:r>
            <a:r>
              <a:rPr lang="fr-BE" dirty="0" err="1" smtClean="0"/>
              <a:t>respected</a:t>
            </a:r>
            <a:r>
              <a:rPr lang="fr-BE" dirty="0" smtClean="0"/>
              <a:t>: </a:t>
            </a:r>
            <a:r>
              <a:rPr lang="fr-BE" dirty="0" err="1" smtClean="0"/>
              <a:t>poverty</a:t>
            </a:r>
            <a:r>
              <a:rPr lang="fr-BE" dirty="0" smtClean="0"/>
              <a:t> </a:t>
            </a:r>
            <a:r>
              <a:rPr lang="fr-BE" dirty="0" err="1" smtClean="0"/>
              <a:t>treshold</a:t>
            </a:r>
            <a:r>
              <a:rPr lang="fr-BE" dirty="0" smtClean="0"/>
              <a:t> on basis of </a:t>
            </a:r>
            <a:r>
              <a:rPr lang="fr-BE" dirty="0" err="1" smtClean="0"/>
              <a:t>median</a:t>
            </a:r>
            <a:r>
              <a:rPr lang="fr-BE" dirty="0" smtClean="0"/>
              <a:t> national </a:t>
            </a:r>
            <a:r>
              <a:rPr lang="fr-BE" dirty="0" err="1" smtClean="0"/>
              <a:t>income</a:t>
            </a:r>
            <a:endParaRPr lang="fr-BE" dirty="0" smtClean="0"/>
          </a:p>
          <a:p>
            <a:r>
              <a:rPr lang="fr-BE" dirty="0" err="1" smtClean="0"/>
              <a:t>Legal</a:t>
            </a:r>
            <a:r>
              <a:rPr lang="fr-BE" dirty="0" smtClean="0"/>
              <a:t> base for minimum </a:t>
            </a:r>
            <a:r>
              <a:rPr lang="fr-BE" dirty="0" err="1" smtClean="0"/>
              <a:t>income</a:t>
            </a:r>
            <a:r>
              <a:rPr lang="fr-BE" dirty="0" smtClean="0"/>
              <a:t> of last </a:t>
            </a:r>
            <a:r>
              <a:rPr lang="fr-BE" dirty="0" err="1" smtClean="0"/>
              <a:t>resort</a:t>
            </a:r>
            <a:r>
              <a:rPr lang="fr-BE" dirty="0" smtClean="0"/>
              <a:t>: minimum standards for </a:t>
            </a:r>
            <a:r>
              <a:rPr lang="fr-BE" dirty="0" err="1" smtClean="0"/>
              <a:t>integration</a:t>
            </a:r>
            <a:r>
              <a:rPr lang="fr-BE" dirty="0" smtClean="0"/>
              <a:t> of people </a:t>
            </a:r>
            <a:r>
              <a:rPr lang="fr-BE" dirty="0" err="1" smtClean="0"/>
              <a:t>excluded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labour </a:t>
            </a:r>
            <a:r>
              <a:rPr lang="fr-BE" dirty="0" err="1" smtClean="0"/>
              <a:t>market</a:t>
            </a:r>
            <a:r>
              <a:rPr lang="fr-BE" dirty="0" smtClean="0"/>
              <a:t> (TFEU art 153, 1,h)</a:t>
            </a:r>
          </a:p>
          <a:p>
            <a:r>
              <a:rPr lang="fr-BE" dirty="0" smtClean="0"/>
              <a:t>Progress on minimum </a:t>
            </a:r>
            <a:r>
              <a:rPr lang="fr-BE" dirty="0" err="1" smtClean="0"/>
              <a:t>income</a:t>
            </a:r>
            <a:r>
              <a:rPr lang="fr-BE" dirty="0" smtClean="0"/>
              <a:t> </a:t>
            </a:r>
            <a:r>
              <a:rPr lang="fr-BE" dirty="0" err="1" smtClean="0"/>
              <a:t>could</a:t>
            </a:r>
            <a:r>
              <a:rPr lang="fr-BE" dirty="0" smtClean="0"/>
              <a:t> trigger </a:t>
            </a:r>
            <a:r>
              <a:rPr lang="fr-BE" dirty="0" err="1" smtClean="0"/>
              <a:t>progress</a:t>
            </a:r>
            <a:r>
              <a:rPr lang="fr-BE" dirty="0" smtClean="0"/>
              <a:t> on social </a:t>
            </a:r>
            <a:r>
              <a:rPr lang="fr-BE" dirty="0" err="1" smtClean="0"/>
              <a:t>security</a:t>
            </a:r>
            <a:r>
              <a:rPr lang="fr-BE" dirty="0" smtClean="0"/>
              <a:t> </a:t>
            </a:r>
            <a:r>
              <a:rPr lang="fr-BE" dirty="0" err="1" smtClean="0"/>
              <a:t>benefits</a:t>
            </a:r>
            <a:r>
              <a:rPr lang="fr-BE" dirty="0" smtClean="0"/>
              <a:t> and minimum </a:t>
            </a:r>
            <a:r>
              <a:rPr lang="fr-BE" dirty="0" err="1" smtClean="0"/>
              <a:t>income</a:t>
            </a:r>
            <a:endParaRPr lang="fr-BE" dirty="0" smtClean="0"/>
          </a:p>
          <a:p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8821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Right to </a:t>
            </a:r>
            <a:r>
              <a:rPr lang="fr-BE" dirty="0" err="1" smtClean="0"/>
              <a:t>decent</a:t>
            </a:r>
            <a:r>
              <a:rPr lang="fr-BE" dirty="0" smtClean="0"/>
              <a:t> minimum </a:t>
            </a:r>
            <a:r>
              <a:rPr lang="fr-BE" dirty="0" err="1" smtClean="0"/>
              <a:t>income</a:t>
            </a:r>
            <a:r>
              <a:rPr lang="fr-BE" dirty="0" smtClean="0"/>
              <a:t> as a first new social standard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/>
              <a:t>EU Network of </a:t>
            </a:r>
            <a:r>
              <a:rPr lang="fr-BE" dirty="0" err="1"/>
              <a:t>independent</a:t>
            </a:r>
            <a:r>
              <a:rPr lang="fr-BE" dirty="0"/>
              <a:t> experts on social inclusion: «</a:t>
            </a:r>
            <a:r>
              <a:rPr lang="fr-BE" dirty="0" err="1"/>
              <a:t>combined</a:t>
            </a:r>
            <a:r>
              <a:rPr lang="fr-BE" dirty="0"/>
              <a:t> effort of </a:t>
            </a:r>
            <a:r>
              <a:rPr lang="fr-BE" dirty="0" err="1"/>
              <a:t>adequate</a:t>
            </a:r>
            <a:r>
              <a:rPr lang="fr-BE" dirty="0"/>
              <a:t> minimum </a:t>
            </a:r>
            <a:r>
              <a:rPr lang="fr-BE" dirty="0" err="1"/>
              <a:t>income</a:t>
            </a:r>
            <a:r>
              <a:rPr lang="fr-BE" dirty="0"/>
              <a:t> and </a:t>
            </a:r>
            <a:r>
              <a:rPr lang="fr-BE" dirty="0" err="1"/>
              <a:t>other</a:t>
            </a:r>
            <a:r>
              <a:rPr lang="fr-BE" dirty="0"/>
              <a:t> </a:t>
            </a:r>
            <a:r>
              <a:rPr lang="fr-BE" dirty="0" err="1"/>
              <a:t>policy</a:t>
            </a:r>
            <a:r>
              <a:rPr lang="fr-BE" dirty="0"/>
              <a:t> </a:t>
            </a:r>
            <a:r>
              <a:rPr lang="fr-BE" dirty="0" err="1"/>
              <a:t>measures</a:t>
            </a:r>
            <a:r>
              <a:rPr lang="fr-BE" dirty="0"/>
              <a:t>» </a:t>
            </a:r>
            <a:r>
              <a:rPr lang="fr-BE" dirty="0" err="1"/>
              <a:t>should</a:t>
            </a:r>
            <a:r>
              <a:rPr lang="fr-BE" dirty="0"/>
              <a:t> </a:t>
            </a:r>
            <a:r>
              <a:rPr lang="fr-BE" dirty="0" err="1"/>
              <a:t>reach</a:t>
            </a:r>
            <a:r>
              <a:rPr lang="fr-BE" dirty="0"/>
              <a:t> 60% </a:t>
            </a:r>
            <a:r>
              <a:rPr lang="fr-BE" dirty="0" err="1"/>
              <a:t>treshold</a:t>
            </a:r>
            <a:endParaRPr lang="fr-BE" dirty="0"/>
          </a:p>
          <a:p>
            <a:r>
              <a:rPr lang="fr-BE" dirty="0" smtClean="0"/>
              <a:t>Use </a:t>
            </a:r>
            <a:r>
              <a:rPr lang="fr-BE" dirty="0"/>
              <a:t>of ‘budget standards’: basket of </a:t>
            </a:r>
            <a:r>
              <a:rPr lang="fr-BE" dirty="0" err="1"/>
              <a:t>goods</a:t>
            </a:r>
            <a:r>
              <a:rPr lang="fr-BE" dirty="0"/>
              <a:t> and services to live a life in </a:t>
            </a:r>
            <a:r>
              <a:rPr lang="fr-BE" dirty="0" err="1"/>
              <a:t>dignity</a:t>
            </a:r>
            <a:endParaRPr lang="fr-BE" dirty="0"/>
          </a:p>
          <a:p>
            <a:r>
              <a:rPr lang="fr-BE" dirty="0" err="1"/>
              <a:t>Establish</a:t>
            </a:r>
            <a:r>
              <a:rPr lang="fr-BE" dirty="0"/>
              <a:t> ‘country </a:t>
            </a:r>
            <a:r>
              <a:rPr lang="fr-BE" dirty="0" err="1"/>
              <a:t>roadmap</a:t>
            </a:r>
            <a:r>
              <a:rPr lang="fr-BE" dirty="0"/>
              <a:t>’, </a:t>
            </a:r>
            <a:r>
              <a:rPr lang="fr-BE" dirty="0" err="1"/>
              <a:t>with</a:t>
            </a:r>
            <a:r>
              <a:rPr lang="fr-BE" dirty="0"/>
              <a:t> national </a:t>
            </a:r>
            <a:r>
              <a:rPr lang="fr-BE" dirty="0" err="1"/>
              <a:t>timeframe</a:t>
            </a:r>
            <a:r>
              <a:rPr lang="fr-BE" dirty="0"/>
              <a:t> to </a:t>
            </a:r>
            <a:r>
              <a:rPr lang="fr-BE" dirty="0" err="1"/>
              <a:t>achieve</a:t>
            </a:r>
            <a:r>
              <a:rPr lang="fr-BE" dirty="0"/>
              <a:t> goal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3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Right to </a:t>
            </a:r>
            <a:r>
              <a:rPr lang="fr-BE" dirty="0" err="1" smtClean="0"/>
              <a:t>decent</a:t>
            </a:r>
            <a:r>
              <a:rPr lang="fr-BE" dirty="0" smtClean="0"/>
              <a:t> minimum </a:t>
            </a:r>
            <a:r>
              <a:rPr lang="fr-BE" dirty="0" err="1" smtClean="0"/>
              <a:t>income</a:t>
            </a:r>
            <a:r>
              <a:rPr lang="fr-BE" dirty="0" smtClean="0"/>
              <a:t> as a first new social standard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EAPN </a:t>
            </a:r>
            <a:r>
              <a:rPr lang="fr-BE" dirty="0" err="1" smtClean="0"/>
              <a:t>campaign</a:t>
            </a:r>
            <a:r>
              <a:rPr lang="fr-BE" dirty="0" smtClean="0"/>
              <a:t> </a:t>
            </a:r>
            <a:r>
              <a:rPr lang="fr-BE" dirty="0" err="1" smtClean="0"/>
              <a:t>supported</a:t>
            </a:r>
            <a:r>
              <a:rPr lang="fr-BE" dirty="0" smtClean="0"/>
              <a:t> by Social Platform, ETUC, S&amp;D group, Greens and GUE in </a:t>
            </a:r>
            <a:r>
              <a:rPr lang="fr-BE" dirty="0" err="1" smtClean="0"/>
              <a:t>European</a:t>
            </a:r>
            <a:r>
              <a:rPr lang="fr-BE" dirty="0" smtClean="0"/>
              <a:t> </a:t>
            </a:r>
            <a:r>
              <a:rPr lang="fr-BE" dirty="0" err="1" smtClean="0"/>
              <a:t>Parliament</a:t>
            </a:r>
            <a:endParaRPr lang="fr-BE" dirty="0" smtClean="0"/>
          </a:p>
          <a:p>
            <a:endParaRPr lang="fr-BE" dirty="0"/>
          </a:p>
          <a:p>
            <a:pPr marL="36576" indent="0">
              <a:buNone/>
            </a:pPr>
            <a:r>
              <a:rPr lang="fr-BE" smtClean="0"/>
              <a:t>THANK YOU FOR YOUR ATTENTION!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73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05000"/>
            <a:ext cx="762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88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71613"/>
            <a:ext cx="7620000" cy="48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56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791200" cy="1119654"/>
          </a:xfrm>
        </p:spPr>
        <p:txBody>
          <a:bodyPr>
            <a:normAutofit/>
          </a:bodyPr>
          <a:lstStyle/>
          <a:p>
            <a:r>
              <a:rPr lang="fr-BE" sz="2400" dirty="0" smtClean="0"/>
              <a:t>Social situation in </a:t>
            </a:r>
            <a:r>
              <a:rPr lang="fr-BE" sz="2400" dirty="0" err="1" smtClean="0"/>
              <a:t>Europa:great</a:t>
            </a:r>
            <a:r>
              <a:rPr lang="fr-BE" sz="2400" dirty="0" smtClean="0"/>
              <a:t> </a:t>
            </a:r>
            <a:r>
              <a:rPr lang="fr-BE" sz="2400" dirty="0" err="1" smtClean="0"/>
              <a:t>diversity</a:t>
            </a:r>
            <a:r>
              <a:rPr lang="fr-BE" sz="2400" dirty="0"/>
              <a:t/>
            </a:r>
            <a:br>
              <a:rPr lang="fr-BE" sz="2400" dirty="0"/>
            </a:br>
            <a:r>
              <a:rPr lang="fr-BE" sz="2400" dirty="0" smtClean="0"/>
              <a:t>BBP/capita</a:t>
            </a:r>
            <a:endParaRPr lang="nl-BE" sz="2400" dirty="0"/>
          </a:p>
        </p:txBody>
      </p:sp>
      <p:pic>
        <p:nvPicPr>
          <p:cNvPr id="4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46518"/>
            <a:ext cx="8229600" cy="43667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22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91200" cy="1371600"/>
          </a:xfrm>
        </p:spPr>
        <p:txBody>
          <a:bodyPr>
            <a:normAutofit/>
          </a:bodyPr>
          <a:lstStyle/>
          <a:p>
            <a:r>
              <a:rPr lang="fr-BE" sz="2400" dirty="0" smtClean="0"/>
              <a:t>Social situation in Europa: </a:t>
            </a:r>
            <a:r>
              <a:rPr lang="fr-BE" sz="2400" dirty="0" err="1" smtClean="0"/>
              <a:t>great</a:t>
            </a:r>
            <a:r>
              <a:rPr lang="fr-BE" sz="2400" dirty="0" smtClean="0"/>
              <a:t> </a:t>
            </a:r>
            <a:r>
              <a:rPr lang="fr-BE" sz="2400" dirty="0" err="1" smtClean="0"/>
              <a:t>diversity</a:t>
            </a:r>
            <a:r>
              <a:rPr lang="fr-BE" sz="2400" dirty="0" smtClean="0"/>
              <a:t> </a:t>
            </a:r>
            <a:br>
              <a:rPr lang="fr-BE" sz="2400" dirty="0" smtClean="0"/>
            </a:br>
            <a:r>
              <a:rPr lang="fr-BE" sz="2400" dirty="0" err="1" smtClean="0"/>
              <a:t>unemployment</a:t>
            </a:r>
            <a:endParaRPr lang="nl-BE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986756"/>
            <a:ext cx="5715000" cy="428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8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791200" cy="1371600"/>
          </a:xfrm>
        </p:spPr>
        <p:txBody>
          <a:bodyPr>
            <a:normAutofit/>
          </a:bodyPr>
          <a:lstStyle/>
          <a:p>
            <a:r>
              <a:rPr lang="fr-BE" sz="2400" dirty="0" smtClean="0"/>
              <a:t>Social situation in Europe: </a:t>
            </a:r>
            <a:r>
              <a:rPr lang="fr-BE" sz="2400" dirty="0" err="1" smtClean="0"/>
              <a:t>great</a:t>
            </a:r>
            <a:r>
              <a:rPr lang="fr-BE" sz="2400" dirty="0" smtClean="0"/>
              <a:t> </a:t>
            </a:r>
            <a:r>
              <a:rPr lang="fr-BE" sz="2400" dirty="0" err="1" smtClean="0"/>
              <a:t>diversity</a:t>
            </a:r>
            <a:r>
              <a:rPr lang="fr-BE" sz="2400" dirty="0" smtClean="0"/>
              <a:t> (</a:t>
            </a:r>
            <a:r>
              <a:rPr lang="fr-BE" sz="2400" dirty="0" err="1" smtClean="0"/>
              <a:t>child</a:t>
            </a:r>
            <a:r>
              <a:rPr lang="fr-BE" sz="2400" dirty="0" smtClean="0"/>
              <a:t>) </a:t>
            </a:r>
            <a:r>
              <a:rPr lang="fr-BE" sz="2400" dirty="0" err="1" smtClean="0"/>
              <a:t>poverty</a:t>
            </a:r>
            <a:endParaRPr lang="nl-BE" sz="2400" dirty="0"/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284277" y="1935163"/>
          <a:ext cx="6575446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hart" r:id="rId4" imgW="7191360" imgH="4800600" progId="Excel.Chart.8">
                  <p:embed/>
                </p:oleObj>
              </mc:Choice>
              <mc:Fallback>
                <p:oleObj name="Chart" r:id="rId4" imgW="7191360" imgH="4800600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77" y="1935163"/>
                        <a:ext cx="6575446" cy="438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70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024063"/>
            <a:ext cx="49339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3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BE" sz="4000" dirty="0" smtClean="0"/>
              <a:t>Social standards </a:t>
            </a:r>
            <a:r>
              <a:rPr lang="fr-BE" sz="4000" dirty="0" err="1" smtClean="0"/>
              <a:t>between</a:t>
            </a:r>
            <a:r>
              <a:rPr lang="fr-BE" sz="4000" dirty="0" smtClean="0"/>
              <a:t> </a:t>
            </a:r>
            <a:r>
              <a:rPr lang="fr-BE" sz="4000" dirty="0" err="1" smtClean="0"/>
              <a:t>subsidiarity</a:t>
            </a:r>
            <a:r>
              <a:rPr lang="fr-BE" sz="4000" dirty="0" smtClean="0"/>
              <a:t> and </a:t>
            </a:r>
            <a:r>
              <a:rPr lang="fr-BE" sz="4000" dirty="0" err="1" smtClean="0"/>
              <a:t>economic</a:t>
            </a:r>
            <a:r>
              <a:rPr lang="fr-BE" sz="4000" dirty="0" smtClean="0"/>
              <a:t> </a:t>
            </a:r>
            <a:r>
              <a:rPr lang="fr-BE" sz="4000" dirty="0" err="1" smtClean="0"/>
              <a:t>integration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Treaty</a:t>
            </a:r>
            <a:r>
              <a:rPr lang="fr-BE" dirty="0" smtClean="0"/>
              <a:t> changes have </a:t>
            </a:r>
            <a:r>
              <a:rPr lang="fr-BE" dirty="0" err="1" smtClean="0"/>
              <a:t>gradually</a:t>
            </a:r>
            <a:r>
              <a:rPr lang="fr-BE" dirty="0" smtClean="0"/>
              <a:t> </a:t>
            </a:r>
            <a:r>
              <a:rPr lang="fr-BE" dirty="0" err="1" smtClean="0"/>
              <a:t>increased</a:t>
            </a:r>
            <a:r>
              <a:rPr lang="fr-BE" dirty="0" smtClean="0"/>
              <a:t> EU </a:t>
            </a:r>
            <a:r>
              <a:rPr lang="fr-BE" dirty="0" err="1" smtClean="0"/>
              <a:t>competence</a:t>
            </a:r>
            <a:r>
              <a:rPr lang="fr-BE" dirty="0" smtClean="0"/>
              <a:t> in social </a:t>
            </a:r>
            <a:r>
              <a:rPr lang="fr-BE" dirty="0" err="1" smtClean="0"/>
              <a:t>field</a:t>
            </a:r>
            <a:endParaRPr lang="fr-BE" dirty="0" smtClean="0"/>
          </a:p>
          <a:p>
            <a:r>
              <a:rPr lang="fr-BE" dirty="0" err="1" smtClean="0"/>
              <a:t>Reasonable</a:t>
            </a:r>
            <a:r>
              <a:rPr lang="fr-BE" dirty="0" smtClean="0"/>
              <a:t> </a:t>
            </a:r>
            <a:r>
              <a:rPr lang="fr-BE" dirty="0" err="1" smtClean="0"/>
              <a:t>results</a:t>
            </a:r>
            <a:r>
              <a:rPr lang="fr-BE" dirty="0" smtClean="0"/>
              <a:t> on labour </a:t>
            </a:r>
            <a:r>
              <a:rPr lang="fr-BE" dirty="0" err="1" smtClean="0"/>
              <a:t>law</a:t>
            </a:r>
            <a:r>
              <a:rPr lang="fr-BE" dirty="0" smtClean="0"/>
              <a:t>, non-discrimination, </a:t>
            </a:r>
            <a:r>
              <a:rPr lang="fr-BE" dirty="0" err="1" smtClean="0"/>
              <a:t>equal</a:t>
            </a:r>
            <a:r>
              <a:rPr lang="fr-BE" dirty="0" smtClean="0"/>
              <a:t> </a:t>
            </a:r>
            <a:r>
              <a:rPr lang="fr-BE" dirty="0" err="1" smtClean="0"/>
              <a:t>opportunities</a:t>
            </a:r>
            <a:r>
              <a:rPr lang="fr-BE" dirty="0" smtClean="0"/>
              <a:t>…</a:t>
            </a:r>
          </a:p>
          <a:p>
            <a:r>
              <a:rPr lang="fr-BE" dirty="0" smtClean="0"/>
              <a:t>But </a:t>
            </a:r>
            <a:r>
              <a:rPr lang="fr-BE" dirty="0" err="1" smtClean="0"/>
              <a:t>compared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strong</a:t>
            </a:r>
            <a:r>
              <a:rPr lang="fr-BE" dirty="0" smtClean="0"/>
              <a:t> </a:t>
            </a:r>
            <a:r>
              <a:rPr lang="fr-BE" dirty="0" err="1" smtClean="0"/>
              <a:t>economic</a:t>
            </a:r>
            <a:r>
              <a:rPr lang="fr-BE" dirty="0" smtClean="0"/>
              <a:t> </a:t>
            </a:r>
            <a:r>
              <a:rPr lang="fr-BE" dirty="0" err="1" smtClean="0"/>
              <a:t>integration</a:t>
            </a:r>
            <a:r>
              <a:rPr lang="fr-BE" dirty="0" smtClean="0"/>
              <a:t>, social </a:t>
            </a:r>
            <a:r>
              <a:rPr lang="fr-BE" dirty="0" err="1" smtClean="0"/>
              <a:t>policy</a:t>
            </a:r>
            <a:r>
              <a:rPr lang="fr-BE" dirty="0" smtClean="0"/>
              <a:t> </a:t>
            </a:r>
            <a:r>
              <a:rPr lang="fr-BE" dirty="0" err="1" smtClean="0"/>
              <a:t>remains</a:t>
            </a:r>
            <a:r>
              <a:rPr lang="fr-BE" dirty="0" smtClean="0"/>
              <a:t> </a:t>
            </a:r>
            <a:r>
              <a:rPr lang="fr-BE" dirty="0" err="1" smtClean="0"/>
              <a:t>largely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Member</a:t>
            </a:r>
            <a:r>
              <a:rPr lang="fr-BE" dirty="0" smtClean="0"/>
              <a:t> States</a:t>
            </a:r>
          </a:p>
          <a:p>
            <a:r>
              <a:rPr lang="fr-BE" dirty="0" smtClean="0"/>
              <a:t>Division of labour: EU </a:t>
            </a:r>
            <a:r>
              <a:rPr lang="fr-BE" dirty="0" err="1" smtClean="0"/>
              <a:t>creates</a:t>
            </a:r>
            <a:r>
              <a:rPr lang="fr-BE" dirty="0" smtClean="0"/>
              <a:t> </a:t>
            </a:r>
            <a:r>
              <a:rPr lang="fr-BE" dirty="0" err="1" smtClean="0"/>
              <a:t>market</a:t>
            </a:r>
            <a:r>
              <a:rPr lang="fr-BE" dirty="0" smtClean="0"/>
              <a:t>, </a:t>
            </a:r>
            <a:r>
              <a:rPr lang="fr-BE" dirty="0" err="1" smtClean="0"/>
              <a:t>Member</a:t>
            </a:r>
            <a:r>
              <a:rPr lang="fr-BE" dirty="0" smtClean="0"/>
              <a:t> States </a:t>
            </a:r>
            <a:r>
              <a:rPr lang="fr-BE" dirty="0" err="1" smtClean="0"/>
              <a:t>develop</a:t>
            </a:r>
            <a:r>
              <a:rPr lang="fr-BE" dirty="0" smtClean="0"/>
              <a:t> </a:t>
            </a:r>
            <a:r>
              <a:rPr lang="fr-BE" dirty="0" err="1" smtClean="0"/>
              <a:t>welfare</a:t>
            </a:r>
            <a:r>
              <a:rPr lang="fr-BE" dirty="0" smtClean="0"/>
              <a:t> state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994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sch">
  <a:themeElements>
    <a:clrScheme name="Technisch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sch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sch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954</Words>
  <Application>Microsoft Office PowerPoint</Application>
  <PresentationFormat>Diavoorstelling (4:3)</PresentationFormat>
  <Paragraphs>135</Paragraphs>
  <Slides>24</Slides>
  <Notes>24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6" baseType="lpstr">
      <vt:lpstr>Technisch</vt:lpstr>
      <vt:lpstr>Chart</vt:lpstr>
      <vt:lpstr>Minimum social standards at EU-level</vt:lpstr>
      <vt:lpstr>Social standards are needed</vt:lpstr>
      <vt:lpstr>PowerPoint-presentatie</vt:lpstr>
      <vt:lpstr>PowerPoint-presentatie</vt:lpstr>
      <vt:lpstr>Social situation in Europa:great diversity BBP/capita</vt:lpstr>
      <vt:lpstr>Social situation in Europa: great diversity  unemployment</vt:lpstr>
      <vt:lpstr>Social situation in Europe: great diversity (child) poverty</vt:lpstr>
      <vt:lpstr>PowerPoint-presentatie</vt:lpstr>
      <vt:lpstr>Social standards between subsidiarity and economic integration</vt:lpstr>
      <vt:lpstr>Social standards between subsidiarity and economic integration</vt:lpstr>
      <vt:lpstr>PowerPoint-presentatie</vt:lpstr>
      <vt:lpstr>EU action on social standards on income</vt:lpstr>
      <vt:lpstr>EU action on social standards on income</vt:lpstr>
      <vt:lpstr>PowerPoint-presentatie</vt:lpstr>
      <vt:lpstr>EU action on social standards on income</vt:lpstr>
      <vt:lpstr>Social policy after Lisbon Treaty</vt:lpstr>
      <vt:lpstr>Social policy after Lisbon Treaty</vt:lpstr>
      <vt:lpstr>Europe 2020: new opportunities for more social EU?</vt:lpstr>
      <vt:lpstr>Europe 2020: new opportunities for more social EU?</vt:lpstr>
      <vt:lpstr>Right to decent minimum income as a first new social standard</vt:lpstr>
      <vt:lpstr>Right to decent minimum income as a first new social standard</vt:lpstr>
      <vt:lpstr>Right to decent minimum income as a first new social standard</vt:lpstr>
      <vt:lpstr>Right to decent minimum income as a first new social standard</vt:lpstr>
      <vt:lpstr>Right to decent minimum income as a first new social standard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</dc:creator>
  <cp:lastModifiedBy>Anne</cp:lastModifiedBy>
  <cp:revision>26</cp:revision>
  <dcterms:created xsi:type="dcterms:W3CDTF">2011-09-08T13:16:02Z</dcterms:created>
  <dcterms:modified xsi:type="dcterms:W3CDTF">2011-09-15T20:44:39Z</dcterms:modified>
</cp:coreProperties>
</file>