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0034"/>
    <a:srgbClr val="FF7900"/>
    <a:srgbClr val="A2AD00"/>
    <a:srgbClr val="001F59"/>
    <a:srgbClr val="6AADE4"/>
    <a:srgbClr val="A3DBE8"/>
    <a:srgbClr val="646464"/>
    <a:srgbClr val="D2D2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86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al%2019%20sept\arbetsl&#246;shetsl&#228;ng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>
        <c:manualLayout>
          <c:layoutTarget val="inner"/>
          <c:xMode val="edge"/>
          <c:yMode val="edge"/>
          <c:x val="5.0810207911431239E-2"/>
          <c:y val="2.7249045942047509E-2"/>
          <c:w val="0.81979554815275524"/>
          <c:h val="0.85979751442668273"/>
        </c:manualLayout>
      </c:layout>
      <c:lineChart>
        <c:grouping val="standard"/>
        <c:ser>
          <c:idx val="0"/>
          <c:order val="0"/>
          <c:tx>
            <c:strRef>
              <c:f>Blad2!$A$22</c:f>
              <c:strCache>
                <c:ptCount val="1"/>
                <c:pt idx="0">
                  <c:v>15-24 year</c:v>
                </c:pt>
              </c:strCache>
            </c:strRef>
          </c:tx>
          <c:marker>
            <c:symbol val="none"/>
          </c:marker>
          <c:cat>
            <c:strRef>
              <c:f>Blad2!$B$21:$V$21</c:f>
              <c:strCache>
                <c:ptCount val="21"/>
                <c:pt idx="0">
                  <c:v>2006Q2</c:v>
                </c:pt>
                <c:pt idx="1">
                  <c:v>2006Q3</c:v>
                </c:pt>
                <c:pt idx="2">
                  <c:v>2006Q4</c:v>
                </c:pt>
                <c:pt idx="3">
                  <c:v>2007Q1</c:v>
                </c:pt>
                <c:pt idx="4">
                  <c:v>2007Q2</c:v>
                </c:pt>
                <c:pt idx="5">
                  <c:v>2007Q3</c:v>
                </c:pt>
                <c:pt idx="6">
                  <c:v>2007Q4</c:v>
                </c:pt>
                <c:pt idx="7">
                  <c:v>2008Q1</c:v>
                </c:pt>
                <c:pt idx="8">
                  <c:v>2008Q2</c:v>
                </c:pt>
                <c:pt idx="9">
                  <c:v>2008Q3</c:v>
                </c:pt>
                <c:pt idx="10">
                  <c:v>2008Q4</c:v>
                </c:pt>
                <c:pt idx="11">
                  <c:v>2009Q1</c:v>
                </c:pt>
                <c:pt idx="12">
                  <c:v>2009Q2</c:v>
                </c:pt>
                <c:pt idx="13">
                  <c:v>2009Q3</c:v>
                </c:pt>
                <c:pt idx="14">
                  <c:v>2009Q4</c:v>
                </c:pt>
                <c:pt idx="15">
                  <c:v>2010Q1</c:v>
                </c:pt>
                <c:pt idx="16">
                  <c:v>2010Q2</c:v>
                </c:pt>
                <c:pt idx="17">
                  <c:v>2010Q3</c:v>
                </c:pt>
                <c:pt idx="18">
                  <c:v>2010Q4</c:v>
                </c:pt>
                <c:pt idx="19">
                  <c:v>2011Q1</c:v>
                </c:pt>
                <c:pt idx="20">
                  <c:v>2011Q2</c:v>
                </c:pt>
              </c:strCache>
            </c:strRef>
          </c:cat>
          <c:val>
            <c:numRef>
              <c:f>Blad2!$B$22:$V$22</c:f>
              <c:numCache>
                <c:formatCode>General</c:formatCode>
                <c:ptCount val="21"/>
                <c:pt idx="0">
                  <c:v>11.6</c:v>
                </c:pt>
                <c:pt idx="1">
                  <c:v>12.4</c:v>
                </c:pt>
                <c:pt idx="2">
                  <c:v>13.6</c:v>
                </c:pt>
                <c:pt idx="3">
                  <c:v>12.6</c:v>
                </c:pt>
                <c:pt idx="4">
                  <c:v>11.8</c:v>
                </c:pt>
                <c:pt idx="5">
                  <c:v>11.1</c:v>
                </c:pt>
                <c:pt idx="6">
                  <c:v>12.5</c:v>
                </c:pt>
                <c:pt idx="7">
                  <c:v>11.5</c:v>
                </c:pt>
                <c:pt idx="8">
                  <c:v>9.8000000000000007</c:v>
                </c:pt>
                <c:pt idx="9">
                  <c:v>11.3</c:v>
                </c:pt>
                <c:pt idx="10">
                  <c:v>12.8</c:v>
                </c:pt>
                <c:pt idx="11">
                  <c:v>13.3</c:v>
                </c:pt>
                <c:pt idx="12">
                  <c:v>12.9</c:v>
                </c:pt>
                <c:pt idx="13">
                  <c:v>14.3</c:v>
                </c:pt>
                <c:pt idx="14">
                  <c:v>18</c:v>
                </c:pt>
                <c:pt idx="15">
                  <c:v>18.2</c:v>
                </c:pt>
                <c:pt idx="16">
                  <c:v>15.2</c:v>
                </c:pt>
                <c:pt idx="17">
                  <c:v>16.600000000000001</c:v>
                </c:pt>
                <c:pt idx="18">
                  <c:v>18.7</c:v>
                </c:pt>
                <c:pt idx="19">
                  <c:v>15.7</c:v>
                </c:pt>
                <c:pt idx="20">
                  <c:v>13.2</c:v>
                </c:pt>
              </c:numCache>
            </c:numRef>
          </c:val>
        </c:ser>
        <c:ser>
          <c:idx val="1"/>
          <c:order val="1"/>
          <c:tx>
            <c:strRef>
              <c:f>Blad2!$A$23</c:f>
              <c:strCache>
                <c:ptCount val="1"/>
                <c:pt idx="0">
                  <c:v>25-54 year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Blad2!$B$21:$V$21</c:f>
              <c:strCache>
                <c:ptCount val="21"/>
                <c:pt idx="0">
                  <c:v>2006Q2</c:v>
                </c:pt>
                <c:pt idx="1">
                  <c:v>2006Q3</c:v>
                </c:pt>
                <c:pt idx="2">
                  <c:v>2006Q4</c:v>
                </c:pt>
                <c:pt idx="3">
                  <c:v>2007Q1</c:v>
                </c:pt>
                <c:pt idx="4">
                  <c:v>2007Q2</c:v>
                </c:pt>
                <c:pt idx="5">
                  <c:v>2007Q3</c:v>
                </c:pt>
                <c:pt idx="6">
                  <c:v>2007Q4</c:v>
                </c:pt>
                <c:pt idx="7">
                  <c:v>2008Q1</c:v>
                </c:pt>
                <c:pt idx="8">
                  <c:v>2008Q2</c:v>
                </c:pt>
                <c:pt idx="9">
                  <c:v>2008Q3</c:v>
                </c:pt>
                <c:pt idx="10">
                  <c:v>2008Q4</c:v>
                </c:pt>
                <c:pt idx="11">
                  <c:v>2009Q1</c:v>
                </c:pt>
                <c:pt idx="12">
                  <c:v>2009Q2</c:v>
                </c:pt>
                <c:pt idx="13">
                  <c:v>2009Q3</c:v>
                </c:pt>
                <c:pt idx="14">
                  <c:v>2009Q4</c:v>
                </c:pt>
                <c:pt idx="15">
                  <c:v>2010Q1</c:v>
                </c:pt>
                <c:pt idx="16">
                  <c:v>2010Q2</c:v>
                </c:pt>
                <c:pt idx="17">
                  <c:v>2010Q3</c:v>
                </c:pt>
                <c:pt idx="18">
                  <c:v>2010Q4</c:v>
                </c:pt>
                <c:pt idx="19">
                  <c:v>2011Q1</c:v>
                </c:pt>
                <c:pt idx="20">
                  <c:v>2011Q2</c:v>
                </c:pt>
              </c:strCache>
            </c:strRef>
          </c:cat>
          <c:val>
            <c:numRef>
              <c:f>Blad2!$B$23:$V$23</c:f>
              <c:numCache>
                <c:formatCode>General</c:formatCode>
                <c:ptCount val="21"/>
                <c:pt idx="0">
                  <c:v>30.2</c:v>
                </c:pt>
                <c:pt idx="1">
                  <c:v>28.9</c:v>
                </c:pt>
                <c:pt idx="2">
                  <c:v>30.1</c:v>
                </c:pt>
                <c:pt idx="3">
                  <c:v>30.4</c:v>
                </c:pt>
                <c:pt idx="4">
                  <c:v>33.300000000000011</c:v>
                </c:pt>
                <c:pt idx="5">
                  <c:v>30.6</c:v>
                </c:pt>
                <c:pt idx="6">
                  <c:v>31.9</c:v>
                </c:pt>
                <c:pt idx="7">
                  <c:v>29.8</c:v>
                </c:pt>
                <c:pt idx="8">
                  <c:v>31</c:v>
                </c:pt>
                <c:pt idx="9">
                  <c:v>31</c:v>
                </c:pt>
                <c:pt idx="10">
                  <c:v>29.2</c:v>
                </c:pt>
                <c:pt idx="11">
                  <c:v>28.5</c:v>
                </c:pt>
                <c:pt idx="12">
                  <c:v>30.1</c:v>
                </c:pt>
                <c:pt idx="13">
                  <c:v>33.700000000000003</c:v>
                </c:pt>
                <c:pt idx="14">
                  <c:v>37</c:v>
                </c:pt>
                <c:pt idx="15">
                  <c:v>34.1</c:v>
                </c:pt>
                <c:pt idx="16">
                  <c:v>36.6</c:v>
                </c:pt>
                <c:pt idx="17">
                  <c:v>38.1</c:v>
                </c:pt>
                <c:pt idx="18">
                  <c:v>40.300000000000011</c:v>
                </c:pt>
                <c:pt idx="19">
                  <c:v>39.9</c:v>
                </c:pt>
                <c:pt idx="20">
                  <c:v>40.1</c:v>
                </c:pt>
              </c:numCache>
            </c:numRef>
          </c:val>
        </c:ser>
        <c:ser>
          <c:idx val="2"/>
          <c:order val="2"/>
          <c:tx>
            <c:strRef>
              <c:f>Blad2!$A$24</c:f>
              <c:strCache>
                <c:ptCount val="1"/>
                <c:pt idx="0">
                  <c:v>55-74 year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ymbol val="none"/>
          </c:marker>
          <c:cat>
            <c:strRef>
              <c:f>Blad2!$B$21:$V$21</c:f>
              <c:strCache>
                <c:ptCount val="21"/>
                <c:pt idx="0">
                  <c:v>2006Q2</c:v>
                </c:pt>
                <c:pt idx="1">
                  <c:v>2006Q3</c:v>
                </c:pt>
                <c:pt idx="2">
                  <c:v>2006Q4</c:v>
                </c:pt>
                <c:pt idx="3">
                  <c:v>2007Q1</c:v>
                </c:pt>
                <c:pt idx="4">
                  <c:v>2007Q2</c:v>
                </c:pt>
                <c:pt idx="5">
                  <c:v>2007Q3</c:v>
                </c:pt>
                <c:pt idx="6">
                  <c:v>2007Q4</c:v>
                </c:pt>
                <c:pt idx="7">
                  <c:v>2008Q1</c:v>
                </c:pt>
                <c:pt idx="8">
                  <c:v>2008Q2</c:v>
                </c:pt>
                <c:pt idx="9">
                  <c:v>2008Q3</c:v>
                </c:pt>
                <c:pt idx="10">
                  <c:v>2008Q4</c:v>
                </c:pt>
                <c:pt idx="11">
                  <c:v>2009Q1</c:v>
                </c:pt>
                <c:pt idx="12">
                  <c:v>2009Q2</c:v>
                </c:pt>
                <c:pt idx="13">
                  <c:v>2009Q3</c:v>
                </c:pt>
                <c:pt idx="14">
                  <c:v>2009Q4</c:v>
                </c:pt>
                <c:pt idx="15">
                  <c:v>2010Q1</c:v>
                </c:pt>
                <c:pt idx="16">
                  <c:v>2010Q2</c:v>
                </c:pt>
                <c:pt idx="17">
                  <c:v>2010Q3</c:v>
                </c:pt>
                <c:pt idx="18">
                  <c:v>2010Q4</c:v>
                </c:pt>
                <c:pt idx="19">
                  <c:v>2011Q1</c:v>
                </c:pt>
                <c:pt idx="20">
                  <c:v>2011Q2</c:v>
                </c:pt>
              </c:strCache>
            </c:strRef>
          </c:cat>
          <c:val>
            <c:numRef>
              <c:f>Blad2!$B$24:$V$24</c:f>
              <c:numCache>
                <c:formatCode>General</c:formatCode>
                <c:ptCount val="21"/>
                <c:pt idx="0">
                  <c:v>45.6</c:v>
                </c:pt>
                <c:pt idx="1">
                  <c:v>43</c:v>
                </c:pt>
                <c:pt idx="2">
                  <c:v>42.3</c:v>
                </c:pt>
                <c:pt idx="3">
                  <c:v>41.4</c:v>
                </c:pt>
                <c:pt idx="4">
                  <c:v>46.5</c:v>
                </c:pt>
                <c:pt idx="5">
                  <c:v>45.2</c:v>
                </c:pt>
                <c:pt idx="6">
                  <c:v>48.3</c:v>
                </c:pt>
                <c:pt idx="7">
                  <c:v>46.8</c:v>
                </c:pt>
                <c:pt idx="8">
                  <c:v>52</c:v>
                </c:pt>
                <c:pt idx="9">
                  <c:v>47.5</c:v>
                </c:pt>
                <c:pt idx="10">
                  <c:v>50.1</c:v>
                </c:pt>
                <c:pt idx="11">
                  <c:v>47.4</c:v>
                </c:pt>
                <c:pt idx="12">
                  <c:v>48</c:v>
                </c:pt>
                <c:pt idx="13">
                  <c:v>52.2</c:v>
                </c:pt>
                <c:pt idx="14">
                  <c:v>48.5</c:v>
                </c:pt>
                <c:pt idx="15">
                  <c:v>44</c:v>
                </c:pt>
                <c:pt idx="16">
                  <c:v>54</c:v>
                </c:pt>
                <c:pt idx="17">
                  <c:v>55.1</c:v>
                </c:pt>
                <c:pt idx="18">
                  <c:v>52.2</c:v>
                </c:pt>
                <c:pt idx="19">
                  <c:v>54.3</c:v>
                </c:pt>
                <c:pt idx="20">
                  <c:v>61</c:v>
                </c:pt>
              </c:numCache>
            </c:numRef>
          </c:val>
        </c:ser>
        <c:dLbls/>
        <c:marker val="1"/>
        <c:axId val="46828928"/>
        <c:axId val="47649920"/>
      </c:lineChart>
      <c:catAx>
        <c:axId val="46828928"/>
        <c:scaling>
          <c:orientation val="minMax"/>
        </c:scaling>
        <c:axPos val="b"/>
        <c:tickLblPos val="nextTo"/>
        <c:crossAx val="47649920"/>
        <c:crosses val="autoZero"/>
        <c:auto val="1"/>
        <c:lblAlgn val="ctr"/>
        <c:lblOffset val="100"/>
      </c:catAx>
      <c:valAx>
        <c:axId val="47649920"/>
        <c:scaling>
          <c:orientation val="minMax"/>
        </c:scaling>
        <c:axPos val="l"/>
        <c:majorGridlines/>
        <c:numFmt formatCode="General" sourceLinked="1"/>
        <c:tickLblPos val="nextTo"/>
        <c:crossAx val="468289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4BE1F9-E388-40B2-B9A9-D4198C0FFE9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32524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D80BC5-6DC7-49BA-B02B-15B4335BB3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55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41550"/>
            <a:ext cx="9144000" cy="755650"/>
          </a:xfrm>
          <a:solidFill>
            <a:srgbClr val="D2D2D2"/>
          </a:solidFill>
        </p:spPr>
        <p:txBody>
          <a:bodyPr tIns="0" bIns="0" anchor="b"/>
          <a:lstStyle>
            <a:lvl1pPr marL="0" indent="0">
              <a:lnSpc>
                <a:spcPct val="100000"/>
              </a:lnSpc>
              <a:spcAft>
                <a:spcPct val="0"/>
              </a:spcAft>
              <a:buFontTx/>
              <a:buNone/>
              <a:defRPr sz="8800" baseline="-15000">
                <a:solidFill>
                  <a:schemeClr val="tx2"/>
                </a:solidFill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755650"/>
          </a:xfrm>
          <a:solidFill>
            <a:srgbClr val="D2D2D2"/>
          </a:solidFill>
        </p:spPr>
        <p:txBody>
          <a:bodyPr tIns="0" bIns="0" anchor="b"/>
          <a:lstStyle>
            <a:lvl1pPr>
              <a:defRPr sz="8800" baseline="-150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4968875"/>
            <a:ext cx="2916238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0" tIns="0" rIns="360000" bIns="0" numCol="1" anchor="t" anchorCtr="0" compatLnSpc="1">
            <a:prstTxWarp prst="textNoShape">
              <a:avLst/>
            </a:prstTxWarp>
          </a:bodyPr>
          <a:lstStyle>
            <a:lvl1pPr>
              <a:defRPr sz="2200"/>
            </a:lvl1pPr>
          </a:lstStyle>
          <a:p>
            <a:fld id="{0A147C39-A62C-4BAA-9552-E4B72EB51DB8}" type="datetime1">
              <a:rPr lang="sv-SE"/>
              <a:pPr/>
              <a:t>2011-09-12</a:t>
            </a:fld>
            <a:endParaRPr lang="sv-S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4437063"/>
            <a:ext cx="45720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E00034"/>
                </a:solidFill>
              </a14:hiddenFill>
            </a:ext>
          </a:extLst>
        </p:spPr>
        <p:txBody>
          <a:bodyPr tIns="0" bIns="0" anchor="b"/>
          <a:lstStyle>
            <a:lvl1pPr>
              <a:defRPr sz="2200"/>
            </a:lvl1pPr>
          </a:lstStyle>
          <a:p>
            <a:r>
              <a:rPr lang="sv-SE"/>
              <a:t>Författare</a:t>
            </a:r>
          </a:p>
        </p:txBody>
      </p:sp>
      <p:pic>
        <p:nvPicPr>
          <p:cNvPr id="3079" name="Picture 7" descr="Farg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2388" y="5765800"/>
            <a:ext cx="1147762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141663"/>
            <a:ext cx="9144000" cy="755650"/>
          </a:xfrm>
          <a:prstGeom prst="rect">
            <a:avLst/>
          </a:prstGeom>
          <a:solidFill>
            <a:srgbClr val="0088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79461224-A0F0-473F-BD5F-970D2AB1A49E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8061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58000" y="260350"/>
            <a:ext cx="2286000" cy="56165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0" y="260350"/>
            <a:ext cx="6705600" cy="56165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A815A24E-A06C-469C-8EB0-AAA0EFFA9E33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986017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36513" cy="36513"/>
          </a:xfrm>
        </p:spPr>
        <p:txBody>
          <a:bodyPr lIns="91440" rIns="91440"/>
          <a:lstStyle>
            <a:lvl1pPr algn="ctr">
              <a:defRPr sz="100"/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260350"/>
            <a:ext cx="9144000" cy="755650"/>
          </a:xfrm>
          <a:solidFill>
            <a:srgbClr val="D2D2D2"/>
          </a:solidFill>
        </p:spPr>
        <p:txBody>
          <a:bodyPr tIns="0" bIns="0" anchor="b"/>
          <a:lstStyle>
            <a:lvl1pPr>
              <a:defRPr sz="8800" baseline="-15000"/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1196975"/>
            <a:ext cx="9144000" cy="755650"/>
          </a:xfrm>
          <a:prstGeom prst="rect">
            <a:avLst/>
          </a:prstGeom>
          <a:solidFill>
            <a:srgbClr val="0088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18441" name="Picture 9" descr="Farg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143625"/>
            <a:ext cx="576262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4A7682DA-A02F-4C74-A238-A4E24AB62B86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477860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CA765424-E58B-4F28-AE50-8498853AE046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578834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0" y="1412875"/>
            <a:ext cx="4495800" cy="4462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495800" cy="4462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054C7308-2C45-459E-A7B2-554770DC8323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53161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30525AD7-F56D-4D1F-BC01-6DAF169BA2AC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612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F6DCA4AE-0325-4824-B6B9-9A786C576B43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90039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67F26EA3-F6C7-45AC-B93A-5B03F46BB2F0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04412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F9B93D91-09EC-4F79-9E5E-73720FFB1425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09200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930D7EF9-8063-4B33-A799-4E33C3BD02D8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39000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7698F9B1-D817-4378-923C-26A8BB864E88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17597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458DE877-3B86-4E1F-B45E-1754E42ACBBD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94964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58000" y="258763"/>
            <a:ext cx="2286000" cy="56165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0" y="258763"/>
            <a:ext cx="6705600" cy="56165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B1764190-68EB-4430-9B4E-319A70638CE5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1218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B7B6048D-8311-4A32-A2D5-3825EB7DC77D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5032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0" y="1412875"/>
            <a:ext cx="449580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49580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CE189143-75C0-4626-8051-39139BC6A449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3547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CD5448B2-D0F8-4A2B-BF24-B141395E8A68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3194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C00178ED-2369-49D9-B295-1EB4690342C2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8494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DE372F5C-003E-45D5-9FE8-AB6B4BDA4CF2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39207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9160A49D-B83A-4535-B52C-8B513DA7F51A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40864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Författare </a:t>
            </a:r>
            <a:fld id="{53F50016-BF52-470C-AA91-15ACB13B976C}" type="datetime1">
              <a:rPr lang="sv-SE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2241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60350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0" tIns="45720" rIns="36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412875"/>
            <a:ext cx="91440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0" tIns="45720" rIns="36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pic>
        <p:nvPicPr>
          <p:cNvPr id="1031" name="Picture 7" descr="Farg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143625"/>
            <a:ext cx="576262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29350"/>
            <a:ext cx="4572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0" tIns="45720" rIns="36000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sv-SE"/>
              <a:t>Författare </a:t>
            </a:r>
            <a:fld id="{51B47527-F310-4651-92C5-E03DE0D48431}" type="datetime1">
              <a:rPr lang="sv-SE"/>
              <a:pPr/>
              <a:t>2011-09-12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5113" indent="-265113" algn="l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52450" indent="-285750" algn="l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819150" indent="-265113" algn="l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85000"/>
        <a:buFont typeface="Arial" charset="0"/>
        <a:buChar char="►"/>
        <a:defRPr sz="1400">
          <a:solidFill>
            <a:schemeClr val="tx1"/>
          </a:solidFill>
          <a:latin typeface="+mn-lt"/>
          <a:cs typeface="+mn-cs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258763"/>
            <a:ext cx="91440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0" tIns="45720" rIns="36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412875"/>
            <a:ext cx="9144000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0" tIns="45720" rIns="36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29350"/>
            <a:ext cx="4572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0" tIns="45720" rIns="36000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sv-SE"/>
              <a:t>Författare </a:t>
            </a:r>
            <a:fld id="{C32A5AA6-B013-4E37-8814-DD7E8D478F5A}" type="datetime1">
              <a:rPr lang="sv-SE"/>
              <a:pPr/>
              <a:t>2011-09-12</a:t>
            </a:fld>
            <a:endParaRPr lang="sv-SE"/>
          </a:p>
        </p:txBody>
      </p:sp>
      <p:pic>
        <p:nvPicPr>
          <p:cNvPr id="17418" name="Picture 10" descr="Farg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6143625"/>
            <a:ext cx="576262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fontAlgn="base">
        <a:lnSpc>
          <a:spcPct val="120000"/>
        </a:lnSpc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7813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2pPr>
      <a:lvl3pPr marL="1076325" indent="-257175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FB4BD1E4-45D7-4908-8591-40991D02636D}" type="datetime1">
              <a:rPr lang="sv-SE"/>
              <a:pPr/>
              <a:t>2011-09-12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 dirty="0" smtClean="0"/>
              <a:t>Thomas Janson</a:t>
            </a:r>
            <a:endParaRPr lang="sv-SE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Poverty</a:t>
            </a:r>
            <a:r>
              <a:rPr lang="sv-SE" dirty="0" smtClean="0"/>
              <a:t> </a:t>
            </a:r>
            <a:r>
              <a:rPr lang="sv-SE" dirty="0" err="1" smtClean="0"/>
              <a:t>reduction</a:t>
            </a:r>
            <a:r>
              <a:rPr lang="sv-SE" dirty="0" smtClean="0"/>
              <a:t> by </a:t>
            </a:r>
            <a:r>
              <a:rPr lang="sv-SE" dirty="0" err="1" smtClean="0"/>
              <a:t>supply</a:t>
            </a:r>
            <a:r>
              <a:rPr lang="sv-SE" dirty="0" smtClean="0"/>
              <a:t> </a:t>
            </a:r>
            <a:r>
              <a:rPr lang="sv-SE" dirty="0" err="1" smtClean="0"/>
              <a:t>side</a:t>
            </a:r>
            <a:r>
              <a:rPr lang="sv-SE" dirty="0" smtClean="0"/>
              <a:t> </a:t>
            </a:r>
            <a:r>
              <a:rPr lang="sv-SE" dirty="0" err="1" smtClean="0"/>
              <a:t>economics</a:t>
            </a:r>
            <a:endParaRPr lang="sv-SE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Swedish </a:t>
            </a:r>
            <a:r>
              <a:rPr lang="sv-SE" dirty="0" err="1" smtClean="0"/>
              <a:t>experiences</a:t>
            </a:r>
            <a:r>
              <a:rPr lang="sv-SE" dirty="0" smtClean="0"/>
              <a:t>   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Outline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government’s strategy- Less benefits more jobs</a:t>
            </a:r>
            <a:endParaRPr lang="sv-SE" dirty="0"/>
          </a:p>
          <a:p>
            <a:r>
              <a:rPr lang="en-US" dirty="0"/>
              <a:t>Long term unemployment </a:t>
            </a:r>
            <a:r>
              <a:rPr lang="en-US" dirty="0" smtClean="0"/>
              <a:t>increases</a:t>
            </a:r>
          </a:p>
          <a:p>
            <a:r>
              <a:rPr lang="en-US" dirty="0"/>
              <a:t>Unemployment benefits failing to provide protection</a:t>
            </a:r>
            <a:endParaRPr lang="sv-SE" dirty="0"/>
          </a:p>
          <a:p>
            <a:r>
              <a:rPr lang="sv-SE" dirty="0" smtClean="0"/>
              <a:t>The </a:t>
            </a:r>
            <a:r>
              <a:rPr lang="sv-SE" dirty="0" err="1" smtClean="0"/>
              <a:t>way</a:t>
            </a:r>
            <a:r>
              <a:rPr lang="sv-SE" dirty="0" smtClean="0"/>
              <a:t> forward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Författare </a:t>
            </a:r>
            <a:fld id="{930D7EF9-8063-4B33-A799-4E33C3BD02D8}" type="datetime1">
              <a:rPr lang="sv-SE" smtClean="0"/>
              <a:pPr/>
              <a:t>2011-09-12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33132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Share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long-term </a:t>
            </a:r>
            <a:r>
              <a:rPr lang="sv-SE" dirty="0" err="1" smtClean="0"/>
              <a:t>unemployed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Författare </a:t>
            </a:r>
            <a:fld id="{930D7EF9-8063-4B33-A799-4E33C3BD02D8}" type="datetime1">
              <a:rPr lang="sv-SE" smtClean="0"/>
              <a:pPr/>
              <a:t>2011-09-12</a:t>
            </a:fld>
            <a:endParaRPr lang="sv-SE"/>
          </a:p>
        </p:txBody>
      </p:sp>
      <p:graphicFrame>
        <p:nvGraphicFramePr>
          <p:cNvPr id="9" name="Diagram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8204629"/>
              </p:ext>
            </p:extLst>
          </p:nvPr>
        </p:nvGraphicFramePr>
        <p:xfrm>
          <a:off x="-80293" y="1340768"/>
          <a:ext cx="8828757" cy="512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8917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Sharp </a:t>
            </a:r>
            <a:r>
              <a:rPr lang="sv-SE" dirty="0" err="1" smtClean="0"/>
              <a:t>cut</a:t>
            </a:r>
            <a:r>
              <a:rPr lang="sv-SE" dirty="0" smtClean="0"/>
              <a:t> in </a:t>
            </a:r>
            <a:r>
              <a:rPr lang="sv-SE" dirty="0" err="1" smtClean="0"/>
              <a:t>replacement</a:t>
            </a:r>
            <a:r>
              <a:rPr lang="sv-SE" dirty="0" smtClean="0"/>
              <a:t> rate UI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Författare </a:t>
            </a:r>
            <a:fld id="{F6DCA4AE-0325-4824-B6B9-9A786C576B43}" type="datetime1">
              <a:rPr lang="sv-SE" smtClean="0"/>
              <a:pPr/>
              <a:t>2011-09-12</a:t>
            </a:fld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84784"/>
            <a:ext cx="54726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way </a:t>
            </a:r>
            <a:r>
              <a:rPr lang="en-US" dirty="0" smtClean="0"/>
              <a:t>forward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Strengthen education and training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More </a:t>
            </a:r>
            <a:r>
              <a:rPr lang="en-US" dirty="0" smtClean="0"/>
              <a:t>people must be covered by </a:t>
            </a:r>
            <a:r>
              <a:rPr lang="en-US" dirty="0" smtClean="0"/>
              <a:t>the unemployment </a:t>
            </a:r>
            <a:r>
              <a:rPr lang="en-US" dirty="0" smtClean="0"/>
              <a:t>insurance.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Reduce income gaps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dirty="0" smtClean="0"/>
              <a:t>Författare </a:t>
            </a:r>
            <a:fld id="{4A7682DA-A02F-4C74-A238-A4E24AB62B86}" type="datetime1">
              <a:rPr lang="sv-SE" smtClean="0"/>
              <a:pPr/>
              <a:t>2011-09-12</a:t>
            </a:fld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CO_PowerPoint">
  <a:themeElements>
    <a:clrScheme name="Standardformgivning 1">
      <a:dk1>
        <a:srgbClr val="000000"/>
      </a:dk1>
      <a:lt1>
        <a:srgbClr val="FFFFFF"/>
      </a:lt1>
      <a:dk2>
        <a:srgbClr val="0088CE"/>
      </a:dk2>
      <a:lt2>
        <a:srgbClr val="BEBEBE"/>
      </a:lt2>
      <a:accent1>
        <a:srgbClr val="0088CE"/>
      </a:accent1>
      <a:accent2>
        <a:srgbClr val="1F145D"/>
      </a:accent2>
      <a:accent3>
        <a:srgbClr val="FFFFFF"/>
      </a:accent3>
      <a:accent4>
        <a:srgbClr val="000000"/>
      </a:accent4>
      <a:accent5>
        <a:srgbClr val="AAC3E3"/>
      </a:accent5>
      <a:accent6>
        <a:srgbClr val="1B1153"/>
      </a:accent6>
      <a:hlink>
        <a:srgbClr val="8F23B3"/>
      </a:hlink>
      <a:folHlink>
        <a:srgbClr val="D10074"/>
      </a:folHlink>
    </a:clrScheme>
    <a:fontScheme name="Standardformgivn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88CE"/>
        </a:dk2>
        <a:lt2>
          <a:srgbClr val="BEBEBE"/>
        </a:lt2>
        <a:accent1>
          <a:srgbClr val="0088CE"/>
        </a:accent1>
        <a:accent2>
          <a:srgbClr val="1F145D"/>
        </a:accent2>
        <a:accent3>
          <a:srgbClr val="FFFFFF"/>
        </a:accent3>
        <a:accent4>
          <a:srgbClr val="000000"/>
        </a:accent4>
        <a:accent5>
          <a:srgbClr val="AAC3E3"/>
        </a:accent5>
        <a:accent6>
          <a:srgbClr val="1B1153"/>
        </a:accent6>
        <a:hlink>
          <a:srgbClr val="8F23B3"/>
        </a:hlink>
        <a:folHlink>
          <a:srgbClr val="D100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npassad formgivning">
  <a:themeElements>
    <a:clrScheme name="Anpassad formgivning 1">
      <a:dk1>
        <a:srgbClr val="000000"/>
      </a:dk1>
      <a:lt1>
        <a:srgbClr val="FFFFFF"/>
      </a:lt1>
      <a:dk2>
        <a:srgbClr val="0088CE"/>
      </a:dk2>
      <a:lt2>
        <a:srgbClr val="BEBEBE"/>
      </a:lt2>
      <a:accent1>
        <a:srgbClr val="0088CE"/>
      </a:accent1>
      <a:accent2>
        <a:srgbClr val="1F145D"/>
      </a:accent2>
      <a:accent3>
        <a:srgbClr val="FFFFFF"/>
      </a:accent3>
      <a:accent4>
        <a:srgbClr val="000000"/>
      </a:accent4>
      <a:accent5>
        <a:srgbClr val="AAC3E3"/>
      </a:accent5>
      <a:accent6>
        <a:srgbClr val="1B1153"/>
      </a:accent6>
      <a:hlink>
        <a:srgbClr val="8F23B3"/>
      </a:hlink>
      <a:folHlink>
        <a:srgbClr val="D10074"/>
      </a:folHlink>
    </a:clrScheme>
    <a:fontScheme name="Anpassad formgivn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npassad formgivning 1">
        <a:dk1>
          <a:srgbClr val="000000"/>
        </a:dk1>
        <a:lt1>
          <a:srgbClr val="FFFFFF"/>
        </a:lt1>
        <a:dk2>
          <a:srgbClr val="0088CE"/>
        </a:dk2>
        <a:lt2>
          <a:srgbClr val="BEBEBE"/>
        </a:lt2>
        <a:accent1>
          <a:srgbClr val="0088CE"/>
        </a:accent1>
        <a:accent2>
          <a:srgbClr val="1F145D"/>
        </a:accent2>
        <a:accent3>
          <a:srgbClr val="FFFFFF"/>
        </a:accent3>
        <a:accent4>
          <a:srgbClr val="000000"/>
        </a:accent4>
        <a:accent5>
          <a:srgbClr val="AAC3E3"/>
        </a:accent5>
        <a:accent6>
          <a:srgbClr val="1B1153"/>
        </a:accent6>
        <a:hlink>
          <a:srgbClr val="8F23B3"/>
        </a:hlink>
        <a:folHlink>
          <a:srgbClr val="D100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TCO_PowerPoint</Template>
  <TotalTime>101</TotalTime>
  <Words>73</Words>
  <Application>Microsoft Office PowerPoint</Application>
  <PresentationFormat>Bildspel på skärmen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5</vt:i4>
      </vt:variant>
    </vt:vector>
  </HeadingPairs>
  <TitlesOfParts>
    <vt:vector size="7" baseType="lpstr">
      <vt:lpstr>TCO_PowerPoint</vt:lpstr>
      <vt:lpstr>Anpassad formgivning</vt:lpstr>
      <vt:lpstr>Poverty reduction by supply side economics</vt:lpstr>
      <vt:lpstr>Outline</vt:lpstr>
      <vt:lpstr>Share of long-term unemployed</vt:lpstr>
      <vt:lpstr>Sharp cut in replacement rate UI</vt:lpstr>
      <vt:lpstr>The way forward</vt:lpstr>
    </vt:vector>
  </TitlesOfParts>
  <Company>TCO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HUVUDRUBRIK</dc:title>
  <dc:creator>Thomas Janson</dc:creator>
  <cp:keywords>PowerPointmall - TCO</cp:keywords>
  <dc:description>Skapat i MS Ppt 2003, 2008-12-16_x000d_
Carin Ländström, +46 8 556 014 30_x000d_
Emanuel Identity Manuals AB</dc:description>
  <cp:lastModifiedBy>Thomas Janson</cp:lastModifiedBy>
  <cp:revision>7</cp:revision>
  <dcterms:created xsi:type="dcterms:W3CDTF">2011-09-12T11:39:25Z</dcterms:created>
  <dcterms:modified xsi:type="dcterms:W3CDTF">2011-09-12T20:11:10Z</dcterms:modified>
</cp:coreProperties>
</file>