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8" r:id="rId14"/>
    <p:sldId id="25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58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77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39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0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03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32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467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5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383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0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32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8CB4-4613-4F18-95E6-CDD6CD711623}" type="datetimeFigureOut">
              <a:rPr lang="es-ES" smtClean="0"/>
              <a:t>19/09/2011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BE98-FA38-4C3F-9DDE-9D7476ABB4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80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Emploiment</a:t>
            </a:r>
            <a:r>
              <a:rPr lang="es-ES" dirty="0" smtClean="0"/>
              <a:t> et </a:t>
            </a:r>
            <a:r>
              <a:rPr lang="es-ES" dirty="0" err="1" smtClean="0"/>
              <a:t>pauvreté</a:t>
            </a:r>
            <a:r>
              <a:rPr lang="es-ES" dirty="0" smtClean="0"/>
              <a:t> en 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Bruxelles</a:t>
            </a:r>
            <a:r>
              <a:rPr lang="es-ES" dirty="0" smtClean="0"/>
              <a:t> 19 et 20/9/11</a:t>
            </a:r>
          </a:p>
          <a:p>
            <a:r>
              <a:rPr lang="es-ES" dirty="0" smtClean="0"/>
              <a:t>Antonia Ramos Yuste</a:t>
            </a:r>
          </a:p>
          <a:p>
            <a:r>
              <a:rPr lang="es-ES" dirty="0" smtClean="0"/>
              <a:t>UGT- </a:t>
            </a:r>
            <a:r>
              <a:rPr lang="es-ES" dirty="0" err="1" smtClean="0"/>
              <a:t>Espagne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4326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err="1" smtClean="0"/>
              <a:t>Severe</a:t>
            </a:r>
            <a:r>
              <a:rPr lang="es-ES" sz="3600" dirty="0" smtClean="0"/>
              <a:t> material </a:t>
            </a:r>
            <a:r>
              <a:rPr lang="es-ES" sz="3600" dirty="0" err="1" smtClean="0"/>
              <a:t>privation</a:t>
            </a:r>
            <a:r>
              <a:rPr lang="es-ES" sz="3600" dirty="0" smtClean="0"/>
              <a:t>; 2005-2009</a:t>
            </a:r>
            <a:br>
              <a:rPr lang="es-ES" sz="3600" dirty="0" smtClean="0"/>
            </a:br>
            <a:r>
              <a:rPr lang="es-ES" sz="2000" dirty="0" smtClean="0"/>
              <a:t>( en %)</a:t>
            </a: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088121"/>
              </p:ext>
            </p:extLst>
          </p:nvPr>
        </p:nvGraphicFramePr>
        <p:xfrm>
          <a:off x="467544" y="2204864"/>
          <a:ext cx="8229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49736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2006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2009</a:t>
                      </a:r>
                      <a:endParaRPr lang="es-ES" sz="2400" dirty="0"/>
                    </a:p>
                  </a:txBody>
                  <a:tcPr/>
                </a:tc>
              </a:tr>
              <a:tr h="145283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UE27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9.1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8.4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8.1</a:t>
                      </a:r>
                      <a:endParaRPr lang="es-ES" sz="2400" dirty="0"/>
                    </a:p>
                  </a:txBody>
                  <a:tcPr/>
                </a:tc>
              </a:tr>
              <a:tr h="145283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3.4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3.4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2.5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3.5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58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Expenditure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social </a:t>
            </a:r>
            <a:r>
              <a:rPr lang="es-ES" dirty="0" err="1" smtClean="0"/>
              <a:t>protection</a:t>
            </a:r>
            <a:r>
              <a:rPr lang="es-ES" dirty="0" smtClean="0"/>
              <a:t>, 2007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53632"/>
              </p:ext>
            </p:extLst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PPS per </a:t>
                      </a:r>
                      <a:r>
                        <a:rPr lang="es-ES" dirty="0" err="1" smtClean="0"/>
                        <a:t>capita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% of GDP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On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pension</a:t>
                      </a:r>
                      <a:endParaRPr lang="es-ES" dirty="0" smtClean="0"/>
                    </a:p>
                    <a:p>
                      <a:r>
                        <a:rPr lang="es-ES" dirty="0" smtClean="0"/>
                        <a:t>%</a:t>
                      </a:r>
                      <a:r>
                        <a:rPr lang="es-ES" baseline="0" dirty="0" smtClean="0"/>
                        <a:t> of GDP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EU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6.522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26.2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11.8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EA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7.522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12.3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5.526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9.0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7.943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27.7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12.4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8.264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30.5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13.3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6.773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26.7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14.6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8.658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29.5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10.7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82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err="1" smtClean="0"/>
              <a:t>National</a:t>
            </a:r>
            <a:r>
              <a:rPr lang="es-ES" sz="2800" dirty="0" smtClean="0"/>
              <a:t> Target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reduction</a:t>
            </a:r>
            <a:r>
              <a:rPr lang="es-ES" sz="2800" dirty="0" smtClean="0"/>
              <a:t> of </a:t>
            </a:r>
            <a:r>
              <a:rPr lang="es-ES" sz="2800" dirty="0" err="1" smtClean="0"/>
              <a:t>poverty</a:t>
            </a:r>
            <a:r>
              <a:rPr lang="es-ES" sz="2800" dirty="0" smtClean="0"/>
              <a:t> and social </a:t>
            </a:r>
            <a:r>
              <a:rPr lang="es-ES" sz="2800" dirty="0" err="1" smtClean="0"/>
              <a:t>exclusion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Total </a:t>
            </a:r>
            <a:r>
              <a:rPr lang="es-ES" sz="3600" dirty="0" err="1" smtClean="0"/>
              <a:t>number</a:t>
            </a:r>
            <a:r>
              <a:rPr lang="es-ES" sz="3600" dirty="0" smtClean="0"/>
              <a:t> of </a:t>
            </a:r>
            <a:r>
              <a:rPr lang="es-ES" sz="3600" dirty="0" err="1" smtClean="0"/>
              <a:t>people</a:t>
            </a:r>
            <a:r>
              <a:rPr lang="es-ES" sz="3600" dirty="0" smtClean="0"/>
              <a:t> AROP (2009): 10,6 </a:t>
            </a:r>
            <a:r>
              <a:rPr lang="es-ES" sz="3600" dirty="0" err="1" smtClean="0"/>
              <a:t>millions</a:t>
            </a:r>
            <a:endParaRPr lang="es-ES" sz="3600" dirty="0" smtClean="0"/>
          </a:p>
          <a:p>
            <a:r>
              <a:rPr lang="es-ES" sz="3600" dirty="0" smtClean="0"/>
              <a:t>Target </a:t>
            </a:r>
            <a:r>
              <a:rPr lang="es-ES" sz="3600" dirty="0" err="1" smtClean="0"/>
              <a:t>reduction</a:t>
            </a:r>
            <a:r>
              <a:rPr lang="es-ES" sz="3600" dirty="0" smtClean="0"/>
              <a:t> 2020-NRP : 1.4-1.5 </a:t>
            </a:r>
            <a:r>
              <a:rPr lang="es-ES" sz="3600" dirty="0" err="1" smtClean="0"/>
              <a:t>millions</a:t>
            </a:r>
            <a:endParaRPr lang="es-ES" sz="3600" dirty="0"/>
          </a:p>
          <a:p>
            <a:r>
              <a:rPr lang="es-ES" sz="3600" dirty="0" smtClean="0"/>
              <a:t>Target </a:t>
            </a:r>
            <a:r>
              <a:rPr lang="es-ES" sz="3600" dirty="0" err="1" smtClean="0"/>
              <a:t>rate</a:t>
            </a:r>
            <a:r>
              <a:rPr lang="es-ES" sz="3600" dirty="0" smtClean="0"/>
              <a:t> </a:t>
            </a:r>
            <a:r>
              <a:rPr lang="es-ES" sz="3600" dirty="0" err="1" smtClean="0"/>
              <a:t>arop</a:t>
            </a:r>
            <a:r>
              <a:rPr lang="es-ES" sz="3600" smtClean="0"/>
              <a:t> 2020: 19,3-19.5%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432143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3" y="1340768"/>
            <a:ext cx="893338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83907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556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142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7704856" cy="122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77219"/>
            <a:ext cx="8424935" cy="457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602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68952" cy="476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260648"/>
            <a:ext cx="6886575" cy="100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57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Employment</a:t>
            </a:r>
            <a:r>
              <a:rPr lang="es-ES" dirty="0" smtClean="0"/>
              <a:t> and </a:t>
            </a:r>
            <a:r>
              <a:rPr lang="es-ES" dirty="0" err="1" smtClean="0"/>
              <a:t>unemployment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Employment</a:t>
            </a:r>
            <a:r>
              <a:rPr lang="es-ES" dirty="0" smtClean="0"/>
              <a:t> </a:t>
            </a:r>
            <a:r>
              <a:rPr lang="es-ES" dirty="0" err="1" smtClean="0"/>
              <a:t>rate</a:t>
            </a:r>
            <a:r>
              <a:rPr lang="es-ES" dirty="0" smtClean="0"/>
              <a:t> </a:t>
            </a:r>
            <a:r>
              <a:rPr lang="es-ES" sz="2400" dirty="0" smtClean="0"/>
              <a:t>(2010)                  </a:t>
            </a:r>
            <a:r>
              <a:rPr lang="es-ES" dirty="0"/>
              <a:t> </a:t>
            </a:r>
            <a:r>
              <a:rPr lang="es-ES" dirty="0" smtClean="0"/>
              <a:t>    58.6 %</a:t>
            </a:r>
          </a:p>
          <a:p>
            <a:r>
              <a:rPr lang="es-ES" dirty="0" err="1" smtClean="0"/>
              <a:t>Emp</a:t>
            </a:r>
            <a:r>
              <a:rPr lang="es-ES" dirty="0" smtClean="0"/>
              <a:t>. </a:t>
            </a:r>
            <a:r>
              <a:rPr lang="es-ES" dirty="0" err="1" smtClean="0"/>
              <a:t>Rate</a:t>
            </a:r>
            <a:r>
              <a:rPr lang="es-ES" dirty="0" smtClean="0"/>
              <a:t> (2007)                             65.6</a:t>
            </a:r>
          </a:p>
          <a:p>
            <a:r>
              <a:rPr lang="es-ES" dirty="0" err="1" smtClean="0"/>
              <a:t>Change</a:t>
            </a:r>
            <a:r>
              <a:rPr lang="es-ES" dirty="0" smtClean="0"/>
              <a:t> in </a:t>
            </a:r>
            <a:r>
              <a:rPr lang="es-ES" dirty="0" err="1" smtClean="0"/>
              <a:t>Employment</a:t>
            </a:r>
            <a:r>
              <a:rPr lang="es-ES" dirty="0" smtClean="0"/>
              <a:t> </a:t>
            </a:r>
            <a:r>
              <a:rPr lang="es-ES" sz="2400" dirty="0" smtClean="0"/>
              <a:t>(2007/10)          </a:t>
            </a:r>
            <a:r>
              <a:rPr lang="es-ES" dirty="0" smtClean="0"/>
              <a:t>-7 </a:t>
            </a:r>
            <a:r>
              <a:rPr lang="es-ES" dirty="0" err="1" smtClean="0"/>
              <a:t>pp</a:t>
            </a:r>
            <a:endParaRPr lang="es-ES" dirty="0" smtClean="0"/>
          </a:p>
          <a:p>
            <a:r>
              <a:rPr lang="es-ES" dirty="0" err="1" smtClean="0"/>
              <a:t>Volume</a:t>
            </a:r>
            <a:r>
              <a:rPr lang="es-ES" dirty="0" smtClean="0"/>
              <a:t> of </a:t>
            </a:r>
            <a:r>
              <a:rPr lang="es-ES" dirty="0" err="1"/>
              <a:t>e</a:t>
            </a:r>
            <a:r>
              <a:rPr lang="es-ES" dirty="0" err="1" smtClean="0"/>
              <a:t>mployment</a:t>
            </a:r>
            <a:r>
              <a:rPr lang="es-ES" dirty="0" smtClean="0"/>
              <a:t> </a:t>
            </a:r>
            <a:r>
              <a:rPr lang="es-ES" sz="2400" dirty="0" smtClean="0"/>
              <a:t>2011</a:t>
            </a:r>
            <a:r>
              <a:rPr lang="es-ES" dirty="0" smtClean="0"/>
              <a:t>        18,2 </a:t>
            </a:r>
            <a:r>
              <a:rPr lang="es-ES" dirty="0" err="1" smtClean="0"/>
              <a:t>millions</a:t>
            </a:r>
            <a:endParaRPr lang="es-ES" dirty="0" smtClean="0"/>
          </a:p>
          <a:p>
            <a:r>
              <a:rPr lang="es-ES" dirty="0" err="1" smtClean="0"/>
              <a:t>Unemployment</a:t>
            </a:r>
            <a:r>
              <a:rPr lang="es-ES" dirty="0" smtClean="0"/>
              <a:t> </a:t>
            </a:r>
            <a:r>
              <a:rPr lang="es-ES" dirty="0" err="1" smtClean="0"/>
              <a:t>rate</a:t>
            </a:r>
            <a:r>
              <a:rPr lang="es-ES" dirty="0" smtClean="0"/>
              <a:t> </a:t>
            </a:r>
            <a:r>
              <a:rPr lang="es-ES" sz="2400" dirty="0" smtClean="0"/>
              <a:t>2011</a:t>
            </a:r>
            <a:r>
              <a:rPr lang="es-ES" dirty="0" smtClean="0"/>
              <a:t>                     21.1%</a:t>
            </a:r>
          </a:p>
          <a:p>
            <a:r>
              <a:rPr lang="es-ES" dirty="0" err="1" smtClean="0"/>
              <a:t>Change</a:t>
            </a:r>
            <a:r>
              <a:rPr lang="es-ES" dirty="0" smtClean="0"/>
              <a:t> in </a:t>
            </a:r>
            <a:r>
              <a:rPr lang="es-ES" dirty="0" err="1" smtClean="0"/>
              <a:t>unemployment</a:t>
            </a:r>
            <a:r>
              <a:rPr lang="es-ES" dirty="0" smtClean="0"/>
              <a:t> </a:t>
            </a:r>
            <a:r>
              <a:rPr lang="es-ES" sz="2400" dirty="0" smtClean="0"/>
              <a:t>(2008/11)  </a:t>
            </a:r>
            <a:r>
              <a:rPr lang="es-ES" dirty="0" smtClean="0"/>
              <a:t>+10 </a:t>
            </a:r>
            <a:r>
              <a:rPr lang="es-ES" dirty="0" err="1" smtClean="0"/>
              <a:t>pp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unemployed</a:t>
            </a:r>
            <a:r>
              <a:rPr lang="es-ES" dirty="0" smtClean="0"/>
              <a:t> </a:t>
            </a:r>
            <a:r>
              <a:rPr lang="es-ES" sz="2400" dirty="0" smtClean="0"/>
              <a:t>2011</a:t>
            </a:r>
            <a:r>
              <a:rPr lang="es-ES" dirty="0" smtClean="0"/>
              <a:t>                 4,9 </a:t>
            </a:r>
            <a:r>
              <a:rPr lang="es-ES" dirty="0" err="1" smtClean="0"/>
              <a:t>millions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034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Employment</a:t>
            </a:r>
            <a:r>
              <a:rPr lang="es-ES" dirty="0" smtClean="0"/>
              <a:t>: </a:t>
            </a:r>
            <a:r>
              <a:rPr lang="es-ES" dirty="0" err="1" smtClean="0"/>
              <a:t>composition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Volumen </a:t>
            </a:r>
            <a:r>
              <a:rPr lang="es-ES" dirty="0" err="1" smtClean="0"/>
              <a:t>d’emploi</a:t>
            </a:r>
            <a:r>
              <a:rPr lang="es-ES" dirty="0" smtClean="0"/>
              <a:t>   18.2 </a:t>
            </a:r>
            <a:r>
              <a:rPr lang="es-ES" dirty="0" err="1" smtClean="0"/>
              <a:t>millions</a:t>
            </a:r>
            <a:endParaRPr lang="es-ES" dirty="0" smtClean="0"/>
          </a:p>
          <a:p>
            <a:r>
              <a:rPr lang="es-ES" dirty="0" err="1" smtClean="0"/>
              <a:t>Salariés</a:t>
            </a:r>
            <a:r>
              <a:rPr lang="es-ES" dirty="0" smtClean="0"/>
              <a:t>                      15.2 </a:t>
            </a:r>
            <a:r>
              <a:rPr lang="es-ES" dirty="0" err="1" smtClean="0"/>
              <a:t>millions</a:t>
            </a:r>
            <a:endParaRPr lang="es-ES" dirty="0" smtClean="0"/>
          </a:p>
          <a:p>
            <a:r>
              <a:rPr lang="es-ES" dirty="0" smtClean="0"/>
              <a:t>CDI                              11.4 </a:t>
            </a:r>
            <a:r>
              <a:rPr lang="es-ES" dirty="0" err="1" smtClean="0"/>
              <a:t>millions</a:t>
            </a:r>
            <a:endParaRPr lang="es-ES" dirty="0" smtClean="0"/>
          </a:p>
          <a:p>
            <a:r>
              <a:rPr lang="es-ES" dirty="0" smtClean="0"/>
              <a:t>CDD                              3.8 </a:t>
            </a:r>
            <a:r>
              <a:rPr lang="es-ES" dirty="0" err="1" smtClean="0"/>
              <a:t>millions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cdd</a:t>
            </a:r>
            <a:r>
              <a:rPr lang="es-ES" dirty="0" smtClean="0"/>
              <a:t>                      25,6%</a:t>
            </a:r>
          </a:p>
          <a:p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temp</a:t>
            </a:r>
            <a:r>
              <a:rPr lang="es-ES" dirty="0" smtClean="0"/>
              <a:t> </a:t>
            </a:r>
            <a:r>
              <a:rPr lang="es-ES" dirty="0" err="1" smtClean="0"/>
              <a:t>partiel</a:t>
            </a:r>
            <a:r>
              <a:rPr lang="es-ES" dirty="0" smtClean="0"/>
              <a:t>       13%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6643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sz="4000" dirty="0" smtClean="0"/>
              <a:t>Targets in </a:t>
            </a:r>
            <a:r>
              <a:rPr lang="es-ES" sz="4000" dirty="0" err="1" smtClean="0"/>
              <a:t>national</a:t>
            </a:r>
            <a:r>
              <a:rPr lang="es-ES" sz="4000" dirty="0" smtClean="0"/>
              <a:t> </a:t>
            </a:r>
            <a:r>
              <a:rPr lang="es-ES" sz="4000" dirty="0" err="1" smtClean="0"/>
              <a:t>reform</a:t>
            </a:r>
            <a:r>
              <a:rPr lang="es-ES" sz="4000" dirty="0" smtClean="0"/>
              <a:t> </a:t>
            </a:r>
            <a:r>
              <a:rPr lang="es-ES" sz="4000" dirty="0" err="1" smtClean="0"/>
              <a:t>program</a:t>
            </a:r>
            <a:r>
              <a:rPr lang="es-ES" sz="4000" dirty="0" smtClean="0"/>
              <a:t>(</a:t>
            </a:r>
            <a:r>
              <a:rPr lang="es-ES" sz="4000" dirty="0" err="1" smtClean="0"/>
              <a:t>nrp</a:t>
            </a:r>
            <a:r>
              <a:rPr lang="es-ES" sz="4000" dirty="0" smtClean="0"/>
              <a:t>)</a:t>
            </a:r>
            <a:br>
              <a:rPr lang="es-ES" sz="400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objective</a:t>
            </a:r>
            <a:r>
              <a:rPr lang="es-ES" dirty="0" smtClean="0"/>
              <a:t> 2020: </a:t>
            </a:r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d’emploi</a:t>
            </a:r>
            <a:r>
              <a:rPr lang="es-ES" dirty="0" smtClean="0"/>
              <a:t> = 74% ( 20-64 </a:t>
            </a:r>
            <a:r>
              <a:rPr lang="es-ES" dirty="0" err="1" smtClean="0"/>
              <a:t>ans</a:t>
            </a:r>
            <a:r>
              <a:rPr lang="es-ES" dirty="0" smtClean="0"/>
              <a:t>)</a:t>
            </a:r>
          </a:p>
          <a:p>
            <a:r>
              <a:rPr lang="es-ES" dirty="0" smtClean="0"/>
              <a:t>(</a:t>
            </a:r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d’emploi</a:t>
            </a:r>
            <a:r>
              <a:rPr lang="es-ES" dirty="0" smtClean="0"/>
              <a:t> 2010 = 62,5%)</a:t>
            </a:r>
          </a:p>
          <a:p>
            <a:r>
              <a:rPr lang="es-ES" dirty="0" err="1" smtClean="0"/>
              <a:t>objective</a:t>
            </a:r>
            <a:r>
              <a:rPr lang="es-ES" dirty="0" smtClean="0"/>
              <a:t> 2015: </a:t>
            </a:r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d’emploi</a:t>
            </a:r>
            <a:r>
              <a:rPr lang="es-ES" dirty="0" smtClean="0"/>
              <a:t> = 66%</a:t>
            </a:r>
          </a:p>
          <a:p>
            <a:r>
              <a:rPr lang="es-ES" dirty="0"/>
              <a:t>s</a:t>
            </a:r>
            <a:r>
              <a:rPr lang="es-ES" dirty="0" smtClean="0"/>
              <a:t>ub-</a:t>
            </a:r>
            <a:r>
              <a:rPr lang="es-ES" dirty="0" err="1" smtClean="0"/>
              <a:t>objective</a:t>
            </a:r>
            <a:r>
              <a:rPr lang="es-ES" dirty="0" smtClean="0"/>
              <a:t> 2020: </a:t>
            </a:r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d’emploi</a:t>
            </a:r>
            <a:r>
              <a:rPr lang="es-ES" dirty="0" smtClean="0"/>
              <a:t> </a:t>
            </a:r>
            <a:r>
              <a:rPr lang="es-ES" dirty="0" err="1" smtClean="0"/>
              <a:t>femmes</a:t>
            </a:r>
            <a:r>
              <a:rPr lang="es-ES" dirty="0" smtClean="0"/>
              <a:t>= 68,5% ( 20-64 </a:t>
            </a:r>
            <a:r>
              <a:rPr lang="es-ES" dirty="0" err="1" smtClean="0"/>
              <a:t>ans</a:t>
            </a:r>
            <a:r>
              <a:rPr lang="es-ES" dirty="0" smtClean="0"/>
              <a:t>) </a:t>
            </a:r>
          </a:p>
          <a:p>
            <a:r>
              <a:rPr lang="es-ES" dirty="0" smtClean="0"/>
              <a:t>(</a:t>
            </a:r>
            <a:r>
              <a:rPr lang="es-ES" dirty="0" err="1" smtClean="0"/>
              <a:t>taux</a:t>
            </a:r>
            <a:r>
              <a:rPr lang="es-ES" dirty="0" smtClean="0"/>
              <a:t> </a:t>
            </a:r>
            <a:r>
              <a:rPr lang="es-ES" dirty="0" err="1" smtClean="0"/>
              <a:t>d’emploi</a:t>
            </a:r>
            <a:r>
              <a:rPr lang="es-ES" dirty="0" smtClean="0"/>
              <a:t> </a:t>
            </a:r>
            <a:r>
              <a:rPr lang="es-ES" dirty="0" err="1" smtClean="0"/>
              <a:t>femmes</a:t>
            </a:r>
            <a:r>
              <a:rPr lang="es-ES" dirty="0" smtClean="0"/>
              <a:t> 2010 = 55,8%)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2355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err="1" smtClean="0"/>
              <a:t>Taux</a:t>
            </a:r>
            <a:r>
              <a:rPr lang="es-ES" sz="3600" dirty="0" smtClean="0"/>
              <a:t> de risque de </a:t>
            </a:r>
            <a:r>
              <a:rPr lang="es-ES" sz="3600" dirty="0" err="1" smtClean="0"/>
              <a:t>pauvreté</a:t>
            </a:r>
            <a:r>
              <a:rPr lang="es-ES" sz="3600" dirty="0" smtClean="0"/>
              <a:t>  2008</a:t>
            </a: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1600" dirty="0" smtClean="0"/>
              <a:t>(en %). </a:t>
            </a:r>
            <a:r>
              <a:rPr lang="es-ES" sz="1600" dirty="0" err="1"/>
              <a:t>S</a:t>
            </a:r>
            <a:r>
              <a:rPr lang="es-ES" sz="1600" dirty="0" err="1" smtClean="0"/>
              <a:t>ource</a:t>
            </a:r>
            <a:r>
              <a:rPr lang="es-ES" sz="1600" dirty="0" smtClean="0"/>
              <a:t>: EUROSTAT</a:t>
            </a:r>
            <a:endParaRPr lang="es-ES" sz="1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78815"/>
              </p:ext>
            </p:extLst>
          </p:nvPr>
        </p:nvGraphicFramePr>
        <p:xfrm>
          <a:off x="457200" y="1600200"/>
          <a:ext cx="685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Total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0 a 17 </a:t>
                      </a:r>
                      <a:r>
                        <a:rPr lang="es-ES" dirty="0" err="1" smtClean="0"/>
                        <a:t>ans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65 </a:t>
                      </a:r>
                      <a:r>
                        <a:rPr lang="es-ES" dirty="0" err="1" smtClean="0"/>
                        <a:t>ans</a:t>
                      </a:r>
                      <a:r>
                        <a:rPr lang="es-ES" dirty="0" smtClean="0"/>
                        <a:t> et plus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Ayent</a:t>
                      </a:r>
                      <a:r>
                        <a:rPr lang="es-ES" dirty="0" smtClean="0"/>
                        <a:t> un </a:t>
                      </a:r>
                      <a:r>
                        <a:rPr lang="es-ES" dirty="0" err="1" smtClean="0"/>
                        <a:t>emploi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UE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88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>
            <a:normAutofit/>
          </a:bodyPr>
          <a:lstStyle/>
          <a:p>
            <a:r>
              <a:rPr lang="es-ES" sz="2400" dirty="0" err="1" smtClean="0"/>
              <a:t>Evolution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% of </a:t>
            </a:r>
            <a:r>
              <a:rPr lang="es-ES" sz="2400" dirty="0" err="1" smtClean="0"/>
              <a:t>people</a:t>
            </a:r>
            <a:r>
              <a:rPr lang="es-ES" sz="2400" dirty="0" smtClean="0"/>
              <a:t> at </a:t>
            </a:r>
            <a:r>
              <a:rPr lang="es-ES" sz="2400" dirty="0" err="1" smtClean="0"/>
              <a:t>risk</a:t>
            </a:r>
            <a:r>
              <a:rPr lang="es-ES" sz="2400" dirty="0" smtClean="0"/>
              <a:t> of </a:t>
            </a:r>
            <a:r>
              <a:rPr lang="es-ES" sz="2400" dirty="0" err="1" smtClean="0"/>
              <a:t>poverty</a:t>
            </a:r>
            <a:r>
              <a:rPr lang="es-ES" sz="2400" dirty="0" smtClean="0"/>
              <a:t> </a:t>
            </a:r>
            <a:r>
              <a:rPr lang="es-ES" sz="2400" dirty="0" err="1" smtClean="0"/>
              <a:t>or</a:t>
            </a:r>
            <a:r>
              <a:rPr lang="es-ES" sz="2400" dirty="0" smtClean="0"/>
              <a:t> social </a:t>
            </a:r>
            <a:r>
              <a:rPr lang="es-ES" sz="2400" dirty="0" err="1" smtClean="0"/>
              <a:t>exclusion</a:t>
            </a:r>
            <a:r>
              <a:rPr lang="es-ES" sz="2400" dirty="0" smtClean="0"/>
              <a:t> </a:t>
            </a:r>
            <a:br>
              <a:rPr lang="es-ES" sz="2400" dirty="0" smtClean="0"/>
            </a:br>
            <a:r>
              <a:rPr lang="es-ES" sz="2400" dirty="0" smtClean="0"/>
              <a:t>(2005-2009)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  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20548"/>
              </p:ext>
            </p:extLst>
          </p:nvPr>
        </p:nvGraphicFramePr>
        <p:xfrm>
          <a:off x="827585" y="1484782"/>
          <a:ext cx="6984775" cy="3672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825"/>
                <a:gridCol w="997825"/>
                <a:gridCol w="997825"/>
                <a:gridCol w="997825"/>
                <a:gridCol w="997825"/>
                <a:gridCol w="997825"/>
                <a:gridCol w="997825"/>
              </a:tblGrid>
              <a:tr h="62597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Change</a:t>
                      </a:r>
                      <a:endParaRPr lang="es-ES" sz="1200" dirty="0" smtClean="0"/>
                    </a:p>
                    <a:p>
                      <a:r>
                        <a:rPr lang="es-ES" sz="1200" dirty="0" err="1" smtClean="0"/>
                        <a:t>pp</a:t>
                      </a:r>
                      <a:endParaRPr lang="es-ES" sz="1200" dirty="0"/>
                    </a:p>
                  </a:txBody>
                  <a:tcPr/>
                </a:tc>
              </a:tr>
              <a:tr h="507739">
                <a:tc>
                  <a:txBody>
                    <a:bodyPr/>
                    <a:lstStyle/>
                    <a:p>
                      <a:r>
                        <a:rPr lang="es-ES" dirty="0" smtClean="0"/>
                        <a:t>EU 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24.5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23.6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23.1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- 2.9</a:t>
                      </a:r>
                      <a:endParaRPr lang="es-ES" dirty="0"/>
                    </a:p>
                  </a:txBody>
                  <a:tcPr/>
                </a:tc>
              </a:tr>
              <a:tr h="507739">
                <a:tc>
                  <a:txBody>
                    <a:bodyPr/>
                    <a:lstStyle/>
                    <a:p>
                      <a:r>
                        <a:rPr lang="es-ES" dirty="0" smtClean="0"/>
                        <a:t>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23.4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23.3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23.1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22.9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23.4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0.0</a:t>
                      </a:r>
                      <a:endParaRPr lang="es-ES" dirty="0"/>
                    </a:p>
                  </a:txBody>
                  <a:tcPr/>
                </a:tc>
              </a:tr>
              <a:tr h="507739">
                <a:tc>
                  <a:txBody>
                    <a:bodyPr/>
                    <a:lstStyle/>
                    <a:p>
                      <a:r>
                        <a:rPr lang="es-ES" dirty="0" smtClean="0"/>
                        <a:t>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18.4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20.2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20.6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20.1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2.1</a:t>
                      </a:r>
                      <a:endParaRPr lang="es-ES" dirty="0"/>
                    </a:p>
                  </a:txBody>
                  <a:tcPr/>
                </a:tc>
              </a:tr>
              <a:tr h="507739">
                <a:tc>
                  <a:txBody>
                    <a:bodyPr/>
                    <a:lstStyle/>
                    <a:p>
                      <a:r>
                        <a:rPr lang="es-ES" dirty="0" smtClean="0"/>
                        <a:t>FR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18.9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18.8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18.6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18.8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0.0</a:t>
                      </a:r>
                      <a:endParaRPr lang="es-ES" dirty="0"/>
                    </a:p>
                  </a:txBody>
                  <a:tcPr/>
                </a:tc>
              </a:tr>
              <a:tr h="507739">
                <a:tc>
                  <a:txBody>
                    <a:bodyPr/>
                    <a:lstStyle/>
                    <a:p>
                      <a:r>
                        <a:rPr lang="es-ES" dirty="0" smtClean="0"/>
                        <a:t>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25.9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26.1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25.3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24.7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-0.3</a:t>
                      </a:r>
                      <a:endParaRPr lang="es-ES" dirty="0"/>
                    </a:p>
                  </a:txBody>
                  <a:tcPr/>
                </a:tc>
              </a:tr>
              <a:tr h="507739">
                <a:tc>
                  <a:txBody>
                    <a:bodyPr/>
                    <a:lstStyle/>
                    <a:p>
                      <a:r>
                        <a:rPr lang="es-ES" dirty="0" smtClean="0"/>
                        <a:t>BE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22.6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21.5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21.6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20.8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20.2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-2.4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151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Share of </a:t>
            </a:r>
            <a:r>
              <a:rPr lang="es-ES" sz="3200" dirty="0" err="1" smtClean="0"/>
              <a:t>people</a:t>
            </a:r>
            <a:r>
              <a:rPr lang="es-ES" sz="3200" dirty="0" smtClean="0"/>
              <a:t> AROP </a:t>
            </a:r>
            <a:r>
              <a:rPr lang="es-ES" sz="3200" dirty="0" err="1" smtClean="0"/>
              <a:t>after</a:t>
            </a:r>
            <a:r>
              <a:rPr lang="es-ES" sz="3200" dirty="0" smtClean="0"/>
              <a:t> social </a:t>
            </a:r>
            <a:r>
              <a:rPr lang="es-ES" sz="3200" dirty="0" err="1" smtClean="0"/>
              <a:t>transfers</a:t>
            </a:r>
            <a:r>
              <a:rPr lang="es-ES" sz="3200" dirty="0" smtClean="0"/>
              <a:t>, 2005-2009 (%)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724150"/>
              </p:ext>
            </p:extLst>
          </p:nvPr>
        </p:nvGraphicFramePr>
        <p:xfrm>
          <a:off x="539552" y="2132856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73680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2006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2009</a:t>
                      </a:r>
                      <a:endParaRPr lang="es-ES" sz="2400" dirty="0"/>
                    </a:p>
                  </a:txBody>
                  <a:tcPr/>
                </a:tc>
              </a:tr>
              <a:tr h="27368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UE 27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smtClean="0"/>
                        <a:t>16.4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16.5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16.7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16.4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16.3</a:t>
                      </a:r>
                      <a:endParaRPr lang="es-ES" sz="2400" dirty="0"/>
                    </a:p>
                  </a:txBody>
                  <a:tcPr/>
                </a:tc>
              </a:tr>
              <a:tr h="27368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19.7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19.9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19.7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19.6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19.5</a:t>
                      </a:r>
                      <a:endParaRPr lang="es-ES" sz="2400" dirty="0"/>
                    </a:p>
                  </a:txBody>
                  <a:tcPr/>
                </a:tc>
              </a:tr>
              <a:tr h="273680">
                <a:tc>
                  <a:txBody>
                    <a:bodyPr/>
                    <a:lstStyle/>
                    <a:p>
                      <a:endParaRPr lang="es-E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33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383</Words>
  <Application>Microsoft Office PowerPoint</Application>
  <PresentationFormat>Presentación en pantalla (4:3)</PresentationFormat>
  <Paragraphs>184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Emploiment et pauvreté en ES</vt:lpstr>
      <vt:lpstr>Presentación de PowerPoint</vt:lpstr>
      <vt:lpstr>Presentación de PowerPoint</vt:lpstr>
      <vt:lpstr>Employment and unemployment</vt:lpstr>
      <vt:lpstr>Employment: composition</vt:lpstr>
      <vt:lpstr>                          Targets in national reform program(nrp)                         </vt:lpstr>
      <vt:lpstr>Taux de risque de pauvreté  2008 (en %). Source: EUROSTAT</vt:lpstr>
      <vt:lpstr>Evolution of the % of people at risk of poverty or social exclusion  (2005-2009)</vt:lpstr>
      <vt:lpstr>Share of people AROP after social transfers, 2005-2009 (%)</vt:lpstr>
      <vt:lpstr>Severe material privation; 2005-2009 ( en %)</vt:lpstr>
      <vt:lpstr>Expenditure on social protection, 2007</vt:lpstr>
      <vt:lpstr>National Target for reduction of poverty and social exclusion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Antonia Ramos</dc:creator>
  <cp:lastModifiedBy>Antonia Ramos</cp:lastModifiedBy>
  <cp:revision>19</cp:revision>
  <dcterms:created xsi:type="dcterms:W3CDTF">2011-09-18T09:36:26Z</dcterms:created>
  <dcterms:modified xsi:type="dcterms:W3CDTF">2011-09-19T05:07:55Z</dcterms:modified>
</cp:coreProperties>
</file>