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262" r:id="rId3"/>
    <p:sldId id="263" r:id="rId4"/>
    <p:sldId id="260" r:id="rId5"/>
    <p:sldId id="261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E03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38" d="100"/>
          <a:sy n="38" d="100"/>
        </p:scale>
        <p:origin x="-7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0808A-DA75-47CC-80DF-D03AC2B0A720}" type="datetimeFigureOut">
              <a:rPr lang="nl-BE" smtClean="0"/>
              <a:pPr/>
              <a:t>20/09/2011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16AB5-934F-4DCC-A752-97001DC89BE6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81579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C91B4F-6DDF-447E-A83C-38856DB9AAF9}" type="datetimeFigureOut">
              <a:rPr lang="nl-BE" smtClean="0"/>
              <a:pPr/>
              <a:t>20/09/2011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B16351-B797-41ED-97C2-E92E69D42DE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68003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2004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C91B4F-6DDF-447E-A83C-38856DB9AAF9}" type="datetimeFigureOut">
              <a:rPr lang="nl-BE" smtClean="0"/>
              <a:pPr/>
              <a:t>20/09/2011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B16351-B797-41ED-97C2-E92E69D42DE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78230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C91B4F-6DDF-447E-A83C-38856DB9AAF9}" type="datetimeFigureOut">
              <a:rPr lang="nl-BE" smtClean="0"/>
              <a:pPr/>
              <a:t>20/09/2011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B16351-B797-41ED-97C2-E92E69D42DE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592437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2004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C91B4F-6DDF-447E-A83C-38856DB9AAF9}" type="datetimeFigureOut">
              <a:rPr lang="nl-BE" smtClean="0"/>
              <a:pPr/>
              <a:t>20/09/2011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B16351-B797-41ED-97C2-E92E69D42DE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09448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2004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C91B4F-6DDF-447E-A83C-38856DB9AAF9}" type="datetimeFigureOut">
              <a:rPr lang="nl-BE" smtClean="0"/>
              <a:pPr/>
              <a:t>20/09/2011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B16351-B797-41ED-97C2-E92E69D42DE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705775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2004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C91B4F-6DDF-447E-A83C-38856DB9AAF9}" type="datetimeFigureOut">
              <a:rPr lang="nl-BE" smtClean="0"/>
              <a:pPr/>
              <a:t>20/09/2011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B16351-B797-41ED-97C2-E92E69D42DE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23157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2004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C91B4F-6DDF-447E-A83C-38856DB9AAF9}" type="datetimeFigureOut">
              <a:rPr lang="nl-BE" smtClean="0"/>
              <a:pPr/>
              <a:t>20/09/2011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B16351-B797-41ED-97C2-E92E69D42DE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18090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C91B4F-6DDF-447E-A83C-38856DB9AAF9}" type="datetimeFigureOut">
              <a:rPr lang="nl-BE" smtClean="0"/>
              <a:pPr/>
              <a:t>20/09/2011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B16351-B797-41ED-97C2-E92E69D42DE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406338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2004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C91B4F-6DDF-447E-A83C-38856DB9AAF9}" type="datetimeFigureOut">
              <a:rPr lang="nl-BE" smtClean="0"/>
              <a:pPr/>
              <a:t>20/09/2011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B16351-B797-41ED-97C2-E92E69D42DE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30045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20043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C91B4F-6DDF-447E-A83C-38856DB9AAF9}" type="datetimeFigureOut">
              <a:rPr lang="nl-BE" smtClean="0"/>
              <a:pPr/>
              <a:t>20/09/2011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B16351-B797-41ED-97C2-E92E69D42DE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05647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2004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C91B4F-6DDF-447E-A83C-38856DB9AAF9}" type="datetimeFigureOut">
              <a:rPr lang="nl-BE" smtClean="0"/>
              <a:pPr/>
              <a:t>20/09/2011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B16351-B797-41ED-97C2-E92E69D42DE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60266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C91B4F-6DDF-447E-A83C-38856DB9AAF9}" type="datetimeFigureOut">
              <a:rPr lang="nl-BE" smtClean="0"/>
              <a:pPr/>
              <a:t>20/09/2011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B16351-B797-41ED-97C2-E92E69D42DE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2465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C91B4F-6DDF-447E-A83C-38856DB9AAF9}" type="datetimeFigureOut">
              <a:rPr lang="nl-BE" smtClean="0"/>
              <a:pPr/>
              <a:t>20/09/2011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B16351-B797-41ED-97C2-E92E69D42DE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4830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C91B4F-6DDF-447E-A83C-38856DB9AAF9}" type="datetimeFigureOut">
              <a:rPr lang="nl-BE" smtClean="0"/>
              <a:pPr/>
              <a:t>20/09/2011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B16351-B797-41ED-97C2-E92E69D42DE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64539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829" y="0"/>
            <a:ext cx="9519767" cy="1652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7544" y="16521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l-BE" dirty="0"/>
          </a:p>
        </p:txBody>
      </p:sp>
      <p:pic>
        <p:nvPicPr>
          <p:cNvPr id="1026" name="Picture 2" descr="C:\Users\Public\Documents\BRUSSEL\Knipsel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165304"/>
            <a:ext cx="5487166" cy="590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957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46785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278092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7DE032"/>
                </a:solidFill>
              </a:rPr>
              <a:t>Conclusions</a:t>
            </a:r>
            <a:endParaRPr lang="en-US" b="1" dirty="0">
              <a:solidFill>
                <a:srgbClr val="7DE03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417578"/>
      </p:ext>
    </p:extLst>
  </p:cSld>
  <p:clrMapOvr>
    <a:masterClrMapping/>
  </p:clrMapOvr>
  <p:transition advTm="344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C00000"/>
                </a:solidFill>
              </a:rPr>
              <a:t>General context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nl-BE" dirty="0" smtClean="0">
                <a:latin typeface="Arial Narrow" pitchFamily="34" charset="0"/>
              </a:rPr>
              <a:t> Crisis </a:t>
            </a:r>
            <a:r>
              <a:rPr lang="nl-BE" dirty="0" err="1" smtClean="0">
                <a:latin typeface="Arial Narrow" pitchFamily="34" charset="0"/>
              </a:rPr>
              <a:t>affects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u="sng" dirty="0" smtClean="0">
                <a:latin typeface="Arial Narrow" pitchFamily="34" charset="0"/>
              </a:rPr>
              <a:t>the </a:t>
            </a:r>
            <a:r>
              <a:rPr lang="nl-BE" u="sng" dirty="0" err="1" smtClean="0">
                <a:latin typeface="Arial Narrow" pitchFamily="34" charset="0"/>
              </a:rPr>
              <a:t>poor</a:t>
            </a:r>
            <a:r>
              <a:rPr lang="nl-BE" u="sng" dirty="0" smtClean="0">
                <a:latin typeface="Arial Narrow" pitchFamily="34" charset="0"/>
              </a:rPr>
              <a:t> </a:t>
            </a:r>
            <a:r>
              <a:rPr lang="nl-BE" dirty="0" smtClean="0">
                <a:latin typeface="Arial Narrow" pitchFamily="34" charset="0"/>
              </a:rPr>
              <a:t>in different </a:t>
            </a:r>
            <a:r>
              <a:rPr lang="nl-BE" dirty="0" err="1" smtClean="0">
                <a:latin typeface="Arial Narrow" pitchFamily="34" charset="0"/>
              </a:rPr>
              <a:t>ways</a:t>
            </a:r>
            <a:r>
              <a:rPr lang="nl-BE" dirty="0" smtClean="0">
                <a:latin typeface="Arial Narrow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nl-BE" dirty="0" err="1" smtClean="0">
                <a:latin typeface="Arial Narrow" pitchFamily="34" charset="0"/>
              </a:rPr>
              <a:t>Unemployment</a:t>
            </a:r>
            <a:r>
              <a:rPr lang="nl-BE" dirty="0" smtClean="0">
                <a:latin typeface="Arial Narrow" pitchFamily="34" charset="0"/>
              </a:rPr>
              <a:t> (e.g. </a:t>
            </a:r>
            <a:r>
              <a:rPr lang="nl-BE" dirty="0" err="1" smtClean="0">
                <a:latin typeface="Arial Narrow" pitchFamily="34" charset="0"/>
              </a:rPr>
              <a:t>RO</a:t>
            </a:r>
            <a:r>
              <a:rPr lang="nl-BE" dirty="0" smtClean="0">
                <a:latin typeface="Arial Narrow" pitchFamily="34" charset="0"/>
              </a:rPr>
              <a:t>: GDP -7.2% in 2009 =&gt; 300.000 jobs lost)</a:t>
            </a:r>
          </a:p>
          <a:p>
            <a:pPr lvl="1">
              <a:buFont typeface="Arial" pitchFamily="34" charset="0"/>
              <a:buChar char="•"/>
            </a:pPr>
            <a:r>
              <a:rPr lang="nl-BE" dirty="0" err="1" smtClean="0">
                <a:latin typeface="Arial Narrow" pitchFamily="34" charset="0"/>
              </a:rPr>
              <a:t>Prices</a:t>
            </a:r>
            <a:r>
              <a:rPr lang="nl-BE" dirty="0" smtClean="0">
                <a:latin typeface="Arial Narrow" pitchFamily="34" charset="0"/>
              </a:rPr>
              <a:t> (</a:t>
            </a:r>
            <a:r>
              <a:rPr lang="nl-BE" dirty="0" err="1" smtClean="0">
                <a:latin typeface="Arial Narrow" pitchFamily="34" charset="0"/>
              </a:rPr>
              <a:t>fuel</a:t>
            </a:r>
            <a:r>
              <a:rPr lang="nl-BE" dirty="0" smtClean="0">
                <a:latin typeface="Arial Narrow" pitchFamily="34" charset="0"/>
              </a:rPr>
              <a:t>, </a:t>
            </a:r>
            <a:r>
              <a:rPr lang="nl-BE" dirty="0" err="1" smtClean="0">
                <a:latin typeface="Arial Narrow" pitchFamily="34" charset="0"/>
              </a:rPr>
              <a:t>rents</a:t>
            </a:r>
            <a:r>
              <a:rPr lang="nl-BE" dirty="0" smtClean="0">
                <a:latin typeface="Arial Narrow" pitchFamily="34" charset="0"/>
              </a:rPr>
              <a:t>, </a:t>
            </a:r>
            <a:r>
              <a:rPr lang="nl-BE" dirty="0" err="1" smtClean="0">
                <a:latin typeface="Arial Narrow" pitchFamily="34" charset="0"/>
              </a:rPr>
              <a:t>food</a:t>
            </a:r>
            <a:r>
              <a:rPr lang="nl-BE" dirty="0" smtClean="0">
                <a:latin typeface="Arial Narrow" pitchFamily="34" charset="0"/>
              </a:rPr>
              <a:t>…)</a:t>
            </a:r>
          </a:p>
          <a:p>
            <a:pPr lvl="1">
              <a:buFont typeface="Arial" pitchFamily="34" charset="0"/>
              <a:buChar char="•"/>
            </a:pPr>
            <a:r>
              <a:rPr lang="nl-BE" dirty="0" err="1" smtClean="0">
                <a:latin typeface="Arial Narrow" pitchFamily="34" charset="0"/>
              </a:rPr>
              <a:t>Assets</a:t>
            </a:r>
            <a:r>
              <a:rPr lang="nl-BE" dirty="0" smtClean="0">
                <a:latin typeface="Arial Narrow" pitchFamily="34" charset="0"/>
              </a:rPr>
              <a:t> (pension </a:t>
            </a:r>
            <a:r>
              <a:rPr lang="nl-BE" dirty="0" err="1" smtClean="0">
                <a:latin typeface="Arial Narrow" pitchFamily="34" charset="0"/>
              </a:rPr>
              <a:t>funds</a:t>
            </a:r>
            <a:r>
              <a:rPr lang="nl-BE" dirty="0" smtClean="0">
                <a:latin typeface="Arial Narrow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nl-BE" dirty="0" err="1" smtClean="0">
                <a:latin typeface="Arial Narrow" pitchFamily="34" charset="0"/>
              </a:rPr>
              <a:t>Tightening</a:t>
            </a:r>
            <a:r>
              <a:rPr lang="nl-BE" dirty="0" smtClean="0">
                <a:latin typeface="Arial Narrow" pitchFamily="34" charset="0"/>
              </a:rPr>
              <a:t> of credit </a:t>
            </a:r>
            <a:r>
              <a:rPr lang="nl-BE" dirty="0" err="1" smtClean="0">
                <a:latin typeface="Arial Narrow" pitchFamily="34" charset="0"/>
              </a:rPr>
              <a:t>conditions</a:t>
            </a:r>
            <a:endParaRPr lang="nl-BE" dirty="0" smtClean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dirty="0" err="1" smtClean="0">
                <a:latin typeface="Arial Narrow" pitchFamily="34" charset="0"/>
              </a:rPr>
              <a:t>Cutbacks</a:t>
            </a:r>
            <a:r>
              <a:rPr lang="nl-BE" dirty="0" smtClean="0">
                <a:latin typeface="Arial Narrow" pitchFamily="34" charset="0"/>
              </a:rPr>
              <a:t> in </a:t>
            </a:r>
            <a:r>
              <a:rPr lang="nl-BE" dirty="0" err="1" smtClean="0">
                <a:latin typeface="Arial Narrow" pitchFamily="34" charset="0"/>
              </a:rPr>
              <a:t>benefits</a:t>
            </a:r>
            <a:r>
              <a:rPr lang="nl-BE" dirty="0" smtClean="0">
                <a:latin typeface="Arial Narrow" pitchFamily="34" charset="0"/>
              </a:rPr>
              <a:t> and </a:t>
            </a:r>
            <a:r>
              <a:rPr lang="nl-BE" dirty="0" err="1" smtClean="0">
                <a:latin typeface="Arial Narrow" pitchFamily="34" charset="0"/>
              </a:rPr>
              <a:t>tightening</a:t>
            </a:r>
            <a:r>
              <a:rPr lang="nl-BE" dirty="0" smtClean="0">
                <a:latin typeface="Arial Narrow" pitchFamily="34" charset="0"/>
              </a:rPr>
              <a:t> of </a:t>
            </a:r>
            <a:r>
              <a:rPr lang="nl-BE" dirty="0" err="1" smtClean="0">
                <a:latin typeface="Arial Narrow" pitchFamily="34" charset="0"/>
              </a:rPr>
              <a:t>eligibility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conditions</a:t>
            </a:r>
            <a:r>
              <a:rPr lang="nl-BE" dirty="0" smtClean="0">
                <a:latin typeface="Arial Narrow" pitchFamily="34" charset="0"/>
              </a:rPr>
              <a:t> (e.g. PT 53% of </a:t>
            </a:r>
            <a:r>
              <a:rPr lang="nl-BE" dirty="0" err="1" smtClean="0">
                <a:latin typeface="Arial Narrow" pitchFamily="34" charset="0"/>
              </a:rPr>
              <a:t>unemployed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covered</a:t>
            </a:r>
            <a:r>
              <a:rPr lang="nl-BE" dirty="0" smtClean="0">
                <a:latin typeface="Arial Narrow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C00000"/>
                </a:solidFill>
              </a:rPr>
              <a:t>General context (</a:t>
            </a:r>
            <a:r>
              <a:rPr lang="nl-BE" dirty="0" err="1" smtClean="0">
                <a:solidFill>
                  <a:srgbClr val="C00000"/>
                </a:solidFill>
              </a:rPr>
              <a:t>ctd</a:t>
            </a:r>
            <a:r>
              <a:rPr lang="nl-BE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nl-BE" dirty="0" smtClean="0">
                <a:latin typeface="Arial Narrow" pitchFamily="34" charset="0"/>
              </a:rPr>
              <a:t> crisis </a:t>
            </a:r>
            <a:r>
              <a:rPr lang="nl-BE" dirty="0" err="1" smtClean="0">
                <a:latin typeface="Arial Narrow" pitchFamily="34" charset="0"/>
              </a:rPr>
              <a:t>impoverishes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u="sng" dirty="0" err="1" smtClean="0">
                <a:latin typeface="Arial Narrow" pitchFamily="34" charset="0"/>
              </a:rPr>
              <a:t>countries</a:t>
            </a:r>
            <a:endParaRPr lang="nl-BE" u="sng" dirty="0" smtClean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dirty="0" err="1" smtClean="0">
                <a:latin typeface="Arial Narrow" pitchFamily="34" charset="0"/>
              </a:rPr>
              <a:t>Mass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unemployment</a:t>
            </a:r>
            <a:endParaRPr lang="nl-BE" dirty="0" smtClean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dirty="0" smtClean="0">
                <a:latin typeface="Arial Narrow" pitchFamily="34" charset="0"/>
              </a:rPr>
              <a:t>Budget deficits &amp; </a:t>
            </a:r>
            <a:r>
              <a:rPr lang="nl-BE" dirty="0" err="1" smtClean="0">
                <a:latin typeface="Arial Narrow" pitchFamily="34" charset="0"/>
              </a:rPr>
              <a:t>debts</a:t>
            </a:r>
            <a:r>
              <a:rPr lang="nl-BE" dirty="0" smtClean="0">
                <a:latin typeface="Arial Narrow" pitchFamily="34" charset="0"/>
              </a:rPr>
              <a:t> =&gt; </a:t>
            </a:r>
            <a:r>
              <a:rPr lang="nl-BE" dirty="0" err="1" smtClean="0">
                <a:latin typeface="Arial Narrow" pitchFamily="34" charset="0"/>
              </a:rPr>
              <a:t>austerity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measures</a:t>
            </a:r>
            <a:r>
              <a:rPr lang="nl-BE" dirty="0" smtClean="0">
                <a:latin typeface="Arial Narrow" pitchFamily="34" charset="0"/>
              </a:rPr>
              <a:t> (GR, </a:t>
            </a:r>
            <a:r>
              <a:rPr lang="nl-BE" dirty="0" err="1" smtClean="0">
                <a:latin typeface="Arial Narrow" pitchFamily="34" charset="0"/>
              </a:rPr>
              <a:t>LV</a:t>
            </a:r>
            <a:r>
              <a:rPr lang="nl-BE" dirty="0" smtClean="0">
                <a:latin typeface="Arial Narrow" pitchFamily="34" charset="0"/>
              </a:rPr>
              <a:t>, PT…)</a:t>
            </a:r>
          </a:p>
          <a:p>
            <a:pPr lvl="1">
              <a:buFont typeface="Arial" pitchFamily="34" charset="0"/>
              <a:buChar char="•"/>
            </a:pPr>
            <a:r>
              <a:rPr lang="nl-BE" dirty="0" smtClean="0">
                <a:latin typeface="Arial Narrow" pitchFamily="34" charset="0"/>
              </a:rPr>
              <a:t>Loss of respect </a:t>
            </a:r>
            <a:r>
              <a:rPr lang="nl-BE" dirty="0" err="1" smtClean="0">
                <a:latin typeface="Arial Narrow" pitchFamily="34" charset="0"/>
              </a:rPr>
              <a:t>for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human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dignity</a:t>
            </a:r>
            <a:r>
              <a:rPr lang="nl-BE" dirty="0" smtClean="0">
                <a:latin typeface="Arial Narrow" pitchFamily="34" charset="0"/>
              </a:rPr>
              <a:t> (e.g. </a:t>
            </a:r>
            <a:r>
              <a:rPr lang="nl-BE" dirty="0" err="1" smtClean="0">
                <a:latin typeface="Arial Narrow" pitchFamily="34" charset="0"/>
              </a:rPr>
              <a:t>activation</a:t>
            </a:r>
            <a:r>
              <a:rPr lang="nl-BE" dirty="0" smtClean="0">
                <a:latin typeface="Arial Narrow" pitchFamily="34" charset="0"/>
              </a:rPr>
              <a:t> of terminal </a:t>
            </a:r>
            <a:r>
              <a:rPr lang="nl-BE" dirty="0" err="1" smtClean="0">
                <a:latin typeface="Arial Narrow" pitchFamily="34" charset="0"/>
              </a:rPr>
              <a:t>cancer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patients</a:t>
            </a:r>
            <a:r>
              <a:rPr lang="nl-BE" dirty="0" smtClean="0">
                <a:latin typeface="Arial Narrow" pitchFamily="34" charset="0"/>
              </a:rPr>
              <a:t> in SE, UK)</a:t>
            </a:r>
          </a:p>
          <a:p>
            <a:pPr lvl="1">
              <a:buFont typeface="Arial" pitchFamily="34" charset="0"/>
              <a:buChar char="•"/>
            </a:pPr>
            <a:r>
              <a:rPr lang="nl-BE" dirty="0" err="1" smtClean="0">
                <a:latin typeface="Arial Narrow" pitchFamily="34" charset="0"/>
              </a:rPr>
              <a:t>Emigration</a:t>
            </a:r>
            <a:r>
              <a:rPr lang="nl-BE" dirty="0" smtClean="0">
                <a:latin typeface="Arial Narrow" pitchFamily="34" charset="0"/>
              </a:rPr>
              <a:t> – </a:t>
            </a:r>
            <a:r>
              <a:rPr lang="nl-BE" dirty="0" err="1" smtClean="0">
                <a:latin typeface="Arial Narrow" pitchFamily="34" charset="0"/>
              </a:rPr>
              <a:t>mainly</a:t>
            </a:r>
            <a:r>
              <a:rPr lang="nl-BE" dirty="0" smtClean="0">
                <a:latin typeface="Arial Narrow" pitchFamily="34" charset="0"/>
              </a:rPr>
              <a:t> of </a:t>
            </a:r>
            <a:r>
              <a:rPr lang="nl-BE" dirty="0" err="1" smtClean="0">
                <a:latin typeface="Arial Narrow" pitchFamily="34" charset="0"/>
              </a:rPr>
              <a:t>young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high-skilled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workers</a:t>
            </a:r>
            <a:r>
              <a:rPr lang="nl-BE" dirty="0" smtClean="0">
                <a:latin typeface="Arial Narrow" pitchFamily="34" charset="0"/>
              </a:rPr>
              <a:t> (e.g. GR, </a:t>
            </a:r>
            <a:r>
              <a:rPr lang="nl-BE" dirty="0" err="1" smtClean="0">
                <a:latin typeface="Arial Narrow" pitchFamily="34" charset="0"/>
              </a:rPr>
              <a:t>RO</a:t>
            </a:r>
            <a:r>
              <a:rPr lang="nl-BE" dirty="0" smtClean="0">
                <a:latin typeface="Arial Narrow" pitchFamily="34" charset="0"/>
              </a:rPr>
              <a:t>, </a:t>
            </a:r>
            <a:r>
              <a:rPr lang="nl-BE" dirty="0" err="1" smtClean="0">
                <a:latin typeface="Arial Narrow" pitchFamily="34" charset="0"/>
              </a:rPr>
              <a:t>LV</a:t>
            </a:r>
            <a:r>
              <a:rPr lang="nl-BE" dirty="0" smtClean="0">
                <a:latin typeface="Arial Narrow" pitchFamily="34" charset="0"/>
              </a:rPr>
              <a:t>, PT)</a:t>
            </a:r>
          </a:p>
          <a:p>
            <a:pPr lvl="1">
              <a:buFont typeface="Arial" pitchFamily="34" charset="0"/>
              <a:buChar char="•"/>
            </a:pPr>
            <a:r>
              <a:rPr lang="nl-BE" dirty="0" smtClean="0">
                <a:latin typeface="Arial Narrow" pitchFamily="34" charset="0"/>
              </a:rPr>
              <a:t>Loss of </a:t>
            </a:r>
            <a:r>
              <a:rPr lang="nl-BE" dirty="0" err="1" smtClean="0">
                <a:latin typeface="Arial Narrow" pitchFamily="34" charset="0"/>
              </a:rPr>
              <a:t>sovereignty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through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conditionality</a:t>
            </a:r>
            <a:r>
              <a:rPr lang="nl-BE" dirty="0" smtClean="0">
                <a:latin typeface="Arial Narrow" pitchFamily="34" charset="0"/>
              </a:rPr>
              <a:t> of </a:t>
            </a:r>
            <a:r>
              <a:rPr lang="nl-BE" dirty="0" err="1" smtClean="0">
                <a:latin typeface="Arial Narrow" pitchFamily="34" charset="0"/>
              </a:rPr>
              <a:t>foreign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assistance</a:t>
            </a:r>
            <a:endParaRPr lang="nl-BE" dirty="0" smtClean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C00000"/>
                </a:solidFill>
              </a:rPr>
              <a:t>EU2020: </a:t>
            </a:r>
            <a:r>
              <a:rPr lang="nl-BE" dirty="0" err="1" smtClean="0">
                <a:solidFill>
                  <a:srgbClr val="C00000"/>
                </a:solidFill>
              </a:rPr>
              <a:t>unsatisfactory</a:t>
            </a:r>
            <a:r>
              <a:rPr lang="nl-BE" dirty="0" smtClean="0">
                <a:solidFill>
                  <a:srgbClr val="C00000"/>
                </a:solidFill>
              </a:rPr>
              <a:t> 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dirty="0" smtClean="0">
                <a:latin typeface="Arial Narrow" pitchFamily="34" charset="0"/>
              </a:rPr>
              <a:t>EU 2020 </a:t>
            </a:r>
            <a:r>
              <a:rPr lang="nl-BE" dirty="0" err="1" smtClean="0">
                <a:latin typeface="Arial Narrow" pitchFamily="34" charset="0"/>
              </a:rPr>
              <a:t>includes</a:t>
            </a:r>
            <a:r>
              <a:rPr lang="nl-BE" dirty="0" smtClean="0">
                <a:latin typeface="Arial Narrow" pitchFamily="34" charset="0"/>
              </a:rPr>
              <a:t> a </a:t>
            </a:r>
            <a:r>
              <a:rPr lang="nl-BE" u="sng" dirty="0" smtClean="0">
                <a:latin typeface="Arial Narrow" pitchFamily="34" charset="0"/>
              </a:rPr>
              <a:t>headline target </a:t>
            </a:r>
            <a:r>
              <a:rPr lang="nl-BE" dirty="0" err="1" smtClean="0">
                <a:latin typeface="Arial Narrow" pitchFamily="34" charset="0"/>
              </a:rPr>
              <a:t>for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poverty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reduction</a:t>
            </a:r>
            <a:r>
              <a:rPr lang="nl-BE" dirty="0" smtClean="0">
                <a:latin typeface="Arial Narrow" pitchFamily="34" charset="0"/>
              </a:rPr>
              <a:t> (-20 </a:t>
            </a:r>
            <a:r>
              <a:rPr lang="nl-BE" dirty="0" err="1" smtClean="0">
                <a:latin typeface="Arial Narrow" pitchFamily="34" charset="0"/>
              </a:rPr>
              <a:t>mio</a:t>
            </a:r>
            <a:r>
              <a:rPr lang="nl-BE" dirty="0" smtClean="0">
                <a:latin typeface="Arial Narrow" pitchFamily="34" charset="0"/>
              </a:rPr>
              <a:t>), </a:t>
            </a:r>
            <a:r>
              <a:rPr lang="nl-BE" dirty="0" err="1" smtClean="0">
                <a:latin typeface="Arial Narrow" pitchFamily="34" charset="0"/>
              </a:rPr>
              <a:t>but</a:t>
            </a:r>
            <a:r>
              <a:rPr lang="nl-BE" dirty="0" smtClean="0">
                <a:latin typeface="Arial Narrow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nl-BE" dirty="0" err="1" smtClean="0">
                <a:latin typeface="Arial Narrow" pitchFamily="34" charset="0"/>
              </a:rPr>
              <a:t>Implementation</a:t>
            </a:r>
            <a:r>
              <a:rPr lang="nl-BE" dirty="0" smtClean="0">
                <a:latin typeface="Arial Narrow" pitchFamily="34" charset="0"/>
              </a:rPr>
              <a:t> is </a:t>
            </a:r>
            <a:r>
              <a:rPr lang="nl-BE" dirty="0" err="1" smtClean="0">
                <a:latin typeface="Arial Narrow" pitchFamily="34" charset="0"/>
              </a:rPr>
              <a:t>already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uncertain</a:t>
            </a:r>
            <a:endParaRPr lang="nl-BE" dirty="0" smtClean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dirty="0" smtClean="0">
                <a:latin typeface="Arial Narrow" pitchFamily="34" charset="0"/>
              </a:rPr>
              <a:t>No </a:t>
            </a:r>
            <a:r>
              <a:rPr lang="nl-BE" dirty="0" err="1" smtClean="0">
                <a:latin typeface="Arial Narrow" pitchFamily="34" charset="0"/>
              </a:rPr>
              <a:t>mechanisms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for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enforcement</a:t>
            </a:r>
            <a:r>
              <a:rPr lang="nl-BE" dirty="0" smtClean="0">
                <a:latin typeface="Arial Narrow" pitchFamily="34" charset="0"/>
              </a:rPr>
              <a:t> </a:t>
            </a:r>
            <a:br>
              <a:rPr lang="nl-BE" dirty="0" smtClean="0">
                <a:latin typeface="Arial Narrow" pitchFamily="34" charset="0"/>
              </a:rPr>
            </a:br>
            <a:r>
              <a:rPr lang="nl-BE" dirty="0" smtClean="0">
                <a:latin typeface="Arial Narrow" pitchFamily="34" charset="0"/>
              </a:rPr>
              <a:t>(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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monetary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and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macro-economic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policies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nl-BE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nl-BE" u="sng" dirty="0" smtClean="0">
                <a:latin typeface="Arial Narrow" pitchFamily="34" charset="0"/>
                <a:sym typeface="Wingdings" pitchFamily="2" charset="2"/>
              </a:rPr>
              <a:t>EPAP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is a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policy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agenda,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no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structure</a:t>
            </a:r>
            <a:endParaRPr lang="nl-BE" dirty="0" smtClean="0">
              <a:latin typeface="Arial Narrow" pitchFamily="34" charset="0"/>
              <a:sym typeface="Wingdings" pitchFamily="2" charset="2"/>
            </a:endParaRPr>
          </a:p>
          <a:p>
            <a:pPr algn="l">
              <a:buFont typeface="Arial" pitchFamily="34" charset="0"/>
              <a:buChar char="•"/>
            </a:pPr>
            <a:r>
              <a:rPr lang="nl-BE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contrary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to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all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promises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,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social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nl-BE" u="sng" dirty="0" smtClean="0">
                <a:latin typeface="Arial Narrow" pitchFamily="34" charset="0"/>
                <a:sym typeface="Wingdings" pitchFamily="2" charset="2"/>
              </a:rPr>
              <a:t>OMC is </a:t>
            </a:r>
            <a:r>
              <a:rPr lang="nl-BE" u="sng" dirty="0" err="1" smtClean="0">
                <a:latin typeface="Arial Narrow" pitchFamily="34" charset="0"/>
                <a:sym typeface="Wingdings" pitchFamily="2" charset="2"/>
              </a:rPr>
              <a:t>considerably</a:t>
            </a:r>
            <a:r>
              <a:rPr lang="nl-BE" u="sng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nl-BE" u="sng" dirty="0" err="1" smtClean="0">
                <a:latin typeface="Arial Narrow" pitchFamily="34" charset="0"/>
                <a:sym typeface="Wingdings" pitchFamily="2" charset="2"/>
              </a:rPr>
              <a:t>weakening</a:t>
            </a:r>
            <a:endParaRPr lang="nl-BE" u="sng" dirty="0" smtClean="0">
              <a:latin typeface="Arial Narrow" pitchFamily="34" charset="0"/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nl-BE" dirty="0" smtClean="0">
                <a:latin typeface="Arial Narrow" pitchFamily="34" charset="0"/>
                <a:sym typeface="Wingdings" pitchFamily="2" charset="2"/>
              </a:rPr>
              <a:t>No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NAPs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nor ‘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strategic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reports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’ =&gt;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poverty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‘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vanishes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’ in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NRPs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(e.g. UK: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poverty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not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mentioned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/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no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national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target)</a:t>
            </a:r>
          </a:p>
          <a:p>
            <a:pPr lvl="1">
              <a:buFont typeface="Arial" pitchFamily="34" charset="0"/>
              <a:buChar char="•"/>
            </a:pPr>
            <a:r>
              <a:rPr lang="nl-BE" dirty="0" smtClean="0">
                <a:latin typeface="Arial Narrow" pitchFamily="34" charset="0"/>
                <a:sym typeface="Wingdings" pitchFamily="2" charset="2"/>
              </a:rPr>
              <a:t>No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genuine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consultation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of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stakeholders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–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not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even in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annual</a:t>
            </a:r>
            <a:r>
              <a:rPr lang="nl-BE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nl-BE" dirty="0" err="1" smtClean="0">
                <a:latin typeface="Arial Narrow" pitchFamily="34" charset="0"/>
                <a:sym typeface="Wingdings" pitchFamily="2" charset="2"/>
              </a:rPr>
              <a:t>convention</a:t>
            </a:r>
            <a:endParaRPr lang="nl-BE" dirty="0" smtClean="0">
              <a:latin typeface="Arial Narrow" pitchFamily="34" charset="0"/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C00000"/>
                </a:solidFill>
              </a:rPr>
              <a:t>Unsatisfactory</a:t>
            </a:r>
            <a:r>
              <a:rPr lang="nl-BE" dirty="0" smtClean="0">
                <a:solidFill>
                  <a:srgbClr val="C00000"/>
                </a:solidFill>
              </a:rPr>
              <a:t> ! (</a:t>
            </a:r>
            <a:r>
              <a:rPr lang="nl-BE" dirty="0" err="1" smtClean="0">
                <a:solidFill>
                  <a:srgbClr val="C00000"/>
                </a:solidFill>
              </a:rPr>
              <a:t>ctd</a:t>
            </a:r>
            <a:r>
              <a:rPr lang="nl-BE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nl-BE" u="sng" dirty="0" err="1" smtClean="0">
                <a:latin typeface="Arial Narrow" pitchFamily="34" charset="0"/>
              </a:rPr>
              <a:t>Country-specific</a:t>
            </a:r>
            <a:r>
              <a:rPr lang="nl-BE" u="sng" dirty="0" smtClean="0">
                <a:latin typeface="Arial Narrow" pitchFamily="34" charset="0"/>
              </a:rPr>
              <a:t> </a:t>
            </a:r>
            <a:r>
              <a:rPr lang="nl-BE" u="sng" dirty="0" err="1" smtClean="0">
                <a:latin typeface="Arial Narrow" pitchFamily="34" charset="0"/>
              </a:rPr>
              <a:t>recommendations</a:t>
            </a:r>
            <a:r>
              <a:rPr lang="nl-BE" u="sng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reflect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glaring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lack</a:t>
            </a:r>
            <a:r>
              <a:rPr lang="nl-BE" dirty="0" smtClean="0">
                <a:latin typeface="Arial Narrow" pitchFamily="34" charset="0"/>
              </a:rPr>
              <a:t> of </a:t>
            </a:r>
            <a:r>
              <a:rPr lang="nl-BE" dirty="0" err="1" smtClean="0">
                <a:latin typeface="Arial Narrow" pitchFamily="34" charset="0"/>
              </a:rPr>
              <a:t>poverty-sensitivity</a:t>
            </a:r>
            <a:r>
              <a:rPr lang="nl-BE" dirty="0" smtClean="0">
                <a:latin typeface="Arial Narrow" pitchFamily="34" charset="0"/>
              </a:rPr>
              <a:t> (e.g. </a:t>
            </a:r>
            <a:r>
              <a:rPr lang="nl-BE" dirty="0" err="1" smtClean="0">
                <a:latin typeface="Arial Narrow" pitchFamily="34" charset="0"/>
              </a:rPr>
              <a:t>no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remarks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about</a:t>
            </a:r>
            <a:r>
              <a:rPr lang="nl-BE" dirty="0" smtClean="0">
                <a:latin typeface="Arial Narrow" pitchFamily="34" charset="0"/>
              </a:rPr>
              <a:t> absence of </a:t>
            </a:r>
            <a:r>
              <a:rPr lang="nl-BE" dirty="0" err="1" smtClean="0">
                <a:latin typeface="Arial Narrow" pitchFamily="34" charset="0"/>
              </a:rPr>
              <a:t>poverty</a:t>
            </a:r>
            <a:r>
              <a:rPr lang="nl-BE" dirty="0" smtClean="0">
                <a:latin typeface="Arial Narrow" pitchFamily="34" charset="0"/>
              </a:rPr>
              <a:t> target in UK) and indeed </a:t>
            </a:r>
            <a:r>
              <a:rPr lang="nl-BE" dirty="0" err="1" smtClean="0">
                <a:latin typeface="Arial Narrow" pitchFamily="34" charset="0"/>
              </a:rPr>
              <a:t>violate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national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sovereignty</a:t>
            </a:r>
            <a:r>
              <a:rPr lang="nl-BE" dirty="0" smtClean="0">
                <a:latin typeface="Arial Narrow" pitchFamily="34" charset="0"/>
              </a:rPr>
              <a:t> (e.g. </a:t>
            </a:r>
            <a:r>
              <a:rPr lang="nl-BE" dirty="0" err="1" smtClean="0">
                <a:latin typeface="Arial Narrow" pitchFamily="34" charset="0"/>
              </a:rPr>
              <a:t>reduction</a:t>
            </a:r>
            <a:r>
              <a:rPr lang="nl-BE" dirty="0" smtClean="0">
                <a:latin typeface="Arial Narrow" pitchFamily="34" charset="0"/>
              </a:rPr>
              <a:t> of </a:t>
            </a:r>
            <a:r>
              <a:rPr lang="nl-BE" dirty="0" err="1" smtClean="0">
                <a:latin typeface="Arial Narrow" pitchFamily="34" charset="0"/>
              </a:rPr>
              <a:t>unemployment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benefits</a:t>
            </a:r>
            <a:r>
              <a:rPr lang="nl-BE" dirty="0" smtClean="0">
                <a:latin typeface="Arial Narrow" pitchFamily="34" charset="0"/>
              </a:rPr>
              <a:t>, </a:t>
            </a:r>
            <a:r>
              <a:rPr lang="nl-BE" dirty="0" err="1" smtClean="0">
                <a:latin typeface="Arial Narrow" pitchFamily="34" charset="0"/>
              </a:rPr>
              <a:t>reduction</a:t>
            </a:r>
            <a:r>
              <a:rPr lang="nl-BE" dirty="0" smtClean="0">
                <a:latin typeface="Arial Narrow" pitchFamily="34" charset="0"/>
              </a:rPr>
              <a:t> of minimum </a:t>
            </a:r>
            <a:r>
              <a:rPr lang="nl-BE" dirty="0" err="1" smtClean="0">
                <a:latin typeface="Arial Narrow" pitchFamily="34" charset="0"/>
              </a:rPr>
              <a:t>wages</a:t>
            </a:r>
            <a:r>
              <a:rPr lang="nl-BE" dirty="0" smtClean="0">
                <a:latin typeface="Arial Narrow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nl-BE" dirty="0" err="1" smtClean="0">
                <a:latin typeface="Arial Narrow" pitchFamily="34" charset="0"/>
              </a:rPr>
              <a:t>Treatment</a:t>
            </a:r>
            <a:r>
              <a:rPr lang="nl-BE" dirty="0" smtClean="0">
                <a:latin typeface="Arial Narrow" pitchFamily="34" charset="0"/>
              </a:rPr>
              <a:t> of </a:t>
            </a:r>
            <a:r>
              <a:rPr lang="nl-BE" dirty="0" err="1" smtClean="0">
                <a:latin typeface="Arial Narrow" pitchFamily="34" charset="0"/>
              </a:rPr>
              <a:t>poverty</a:t>
            </a:r>
            <a:r>
              <a:rPr lang="nl-BE" dirty="0" smtClean="0">
                <a:latin typeface="Arial Narrow" pitchFamily="34" charset="0"/>
              </a:rPr>
              <a:t> as </a:t>
            </a:r>
            <a:r>
              <a:rPr lang="nl-BE" dirty="0" err="1" smtClean="0">
                <a:latin typeface="Arial Narrow" pitchFamily="34" charset="0"/>
              </a:rPr>
              <a:t>if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it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were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u="sng" dirty="0" err="1" smtClean="0">
                <a:latin typeface="Arial Narrow" pitchFamily="34" charset="0"/>
              </a:rPr>
              <a:t>less</a:t>
            </a:r>
            <a:r>
              <a:rPr lang="nl-BE" u="sng" dirty="0" smtClean="0">
                <a:latin typeface="Arial Narrow" pitchFamily="34" charset="0"/>
              </a:rPr>
              <a:t> urgent </a:t>
            </a:r>
            <a:r>
              <a:rPr lang="nl-BE" dirty="0" err="1" smtClean="0">
                <a:latin typeface="Arial Narrow" pitchFamily="34" charset="0"/>
              </a:rPr>
              <a:t>than</a:t>
            </a:r>
            <a:r>
              <a:rPr lang="nl-BE" dirty="0" smtClean="0">
                <a:latin typeface="Arial Narrow" pitchFamily="34" charset="0"/>
              </a:rPr>
              <a:t> the </a:t>
            </a:r>
            <a:r>
              <a:rPr lang="nl-BE" dirty="0" err="1" smtClean="0">
                <a:latin typeface="Arial Narrow" pitchFamily="34" charset="0"/>
              </a:rPr>
              <a:t>financial</a:t>
            </a:r>
            <a:r>
              <a:rPr lang="nl-BE" dirty="0" smtClean="0">
                <a:latin typeface="Arial Narrow" pitchFamily="34" charset="0"/>
              </a:rPr>
              <a:t> crisis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C00000"/>
                </a:solidFill>
              </a:rPr>
              <a:t>A </a:t>
            </a:r>
            <a:r>
              <a:rPr lang="nl-BE" dirty="0" err="1" smtClean="0">
                <a:solidFill>
                  <a:srgbClr val="C00000"/>
                </a:solidFill>
              </a:rPr>
              <a:t>systemic</a:t>
            </a:r>
            <a:r>
              <a:rPr lang="nl-BE" dirty="0" smtClean="0">
                <a:solidFill>
                  <a:srgbClr val="C00000"/>
                </a:solidFill>
              </a:rPr>
              <a:t> crisis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governments</a:t>
            </a:r>
            <a:r>
              <a:rPr lang="nl-BE" dirty="0" smtClean="0">
                <a:latin typeface="Arial Narrow" pitchFamily="34" charset="0"/>
              </a:rPr>
              <a:t> as </a:t>
            </a:r>
            <a:r>
              <a:rPr lang="nl-BE" dirty="0" err="1" smtClean="0">
                <a:latin typeface="Arial Narrow" pitchFamily="34" charset="0"/>
              </a:rPr>
              <a:t>well</a:t>
            </a:r>
            <a:r>
              <a:rPr lang="nl-BE" dirty="0" smtClean="0">
                <a:latin typeface="Arial Narrow" pitchFamily="34" charset="0"/>
              </a:rPr>
              <a:t> as EU tackle crisis </a:t>
            </a:r>
            <a:r>
              <a:rPr lang="nl-BE" dirty="0" err="1" smtClean="0">
                <a:latin typeface="Arial Narrow" pitchFamily="34" charset="0"/>
              </a:rPr>
              <a:t>from</a:t>
            </a:r>
            <a:r>
              <a:rPr lang="nl-BE" dirty="0" smtClean="0">
                <a:latin typeface="Arial Narrow" pitchFamily="34" charset="0"/>
              </a:rPr>
              <a:t> orthodox </a:t>
            </a:r>
            <a:r>
              <a:rPr lang="nl-BE" dirty="0" err="1" smtClean="0">
                <a:latin typeface="Arial Narrow" pitchFamily="34" charset="0"/>
              </a:rPr>
              <a:t>neo-liberal</a:t>
            </a:r>
            <a:r>
              <a:rPr lang="nl-BE" dirty="0" smtClean="0">
                <a:latin typeface="Arial Narrow" pitchFamily="34" charset="0"/>
              </a:rPr>
              <a:t> / </a:t>
            </a:r>
            <a:r>
              <a:rPr lang="nl-BE" dirty="0" err="1" smtClean="0">
                <a:latin typeface="Arial Narrow" pitchFamily="34" charset="0"/>
              </a:rPr>
              <a:t>conservative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perspective</a:t>
            </a:r>
            <a:r>
              <a:rPr lang="nl-BE" dirty="0" smtClean="0">
                <a:latin typeface="Arial Narrow" pitchFamily="34" charset="0"/>
              </a:rPr>
              <a:t>: </a:t>
            </a:r>
            <a:r>
              <a:rPr lang="nl-BE" dirty="0" err="1" smtClean="0">
                <a:latin typeface="Arial Narrow" pitchFamily="34" charset="0"/>
              </a:rPr>
              <a:t>not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just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budgetary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consolidation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but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also</a:t>
            </a:r>
            <a:endParaRPr lang="nl-BE" dirty="0" smtClean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dirty="0" err="1" smtClean="0">
                <a:latin typeface="Arial Narrow" pitchFamily="34" charset="0"/>
              </a:rPr>
              <a:t>Tax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reduction</a:t>
            </a:r>
            <a:r>
              <a:rPr lang="nl-BE" dirty="0" smtClean="0">
                <a:latin typeface="Arial Narrow" pitchFamily="34" charset="0"/>
              </a:rPr>
              <a:t> (e.g. flat </a:t>
            </a:r>
            <a:r>
              <a:rPr lang="nl-BE" dirty="0" err="1" smtClean="0">
                <a:latin typeface="Arial Narrow" pitchFamily="34" charset="0"/>
              </a:rPr>
              <a:t>tax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policies</a:t>
            </a:r>
            <a:r>
              <a:rPr lang="nl-BE" dirty="0" smtClean="0">
                <a:latin typeface="Arial Narrow" pitchFamily="34" charset="0"/>
              </a:rPr>
              <a:t> in CEEC)</a:t>
            </a:r>
          </a:p>
          <a:p>
            <a:pPr lvl="1">
              <a:buFont typeface="Arial" pitchFamily="34" charset="0"/>
              <a:buChar char="•"/>
            </a:pPr>
            <a:r>
              <a:rPr lang="nl-BE" dirty="0" err="1" smtClean="0">
                <a:latin typeface="Arial Narrow" pitchFamily="34" charset="0"/>
              </a:rPr>
              <a:t>Cutbacks</a:t>
            </a:r>
            <a:r>
              <a:rPr lang="nl-BE" dirty="0" smtClean="0">
                <a:latin typeface="Arial Narrow" pitchFamily="34" charset="0"/>
              </a:rPr>
              <a:t> in </a:t>
            </a:r>
            <a:r>
              <a:rPr lang="nl-BE" dirty="0" err="1" smtClean="0">
                <a:latin typeface="Arial Narrow" pitchFamily="34" charset="0"/>
              </a:rPr>
              <a:t>social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protection</a:t>
            </a:r>
            <a:r>
              <a:rPr lang="nl-BE" dirty="0" smtClean="0">
                <a:latin typeface="Arial Narrow" pitchFamily="34" charset="0"/>
              </a:rPr>
              <a:t> (</a:t>
            </a:r>
            <a:r>
              <a:rPr lang="nl-BE" dirty="0" err="1" smtClean="0">
                <a:latin typeface="Arial Narrow" pitchFamily="34" charset="0"/>
              </a:rPr>
              <a:t>making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work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pay</a:t>
            </a:r>
            <a:r>
              <a:rPr lang="nl-BE" dirty="0" smtClean="0">
                <a:latin typeface="Arial Narrow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nl-BE" dirty="0" err="1" smtClean="0">
                <a:latin typeface="Arial Narrow" pitchFamily="34" charset="0"/>
              </a:rPr>
              <a:t>Deflationary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monetary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policies</a:t>
            </a:r>
            <a:endParaRPr lang="nl-BE" dirty="0" smtClean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dirty="0" err="1" smtClean="0">
                <a:latin typeface="Arial Narrow" pitchFamily="34" charset="0"/>
              </a:rPr>
              <a:t>Tax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competition</a:t>
            </a:r>
            <a:r>
              <a:rPr lang="nl-BE" dirty="0" smtClean="0">
                <a:latin typeface="Arial Narrow" pitchFamily="34" charset="0"/>
              </a:rPr>
              <a:t> and </a:t>
            </a:r>
            <a:r>
              <a:rPr lang="nl-BE" dirty="0" err="1" smtClean="0">
                <a:latin typeface="Arial Narrow" pitchFamily="34" charset="0"/>
              </a:rPr>
              <a:t>social</a:t>
            </a:r>
            <a:r>
              <a:rPr lang="nl-BE" dirty="0" smtClean="0">
                <a:latin typeface="Arial Narrow" pitchFamily="34" charset="0"/>
              </a:rPr>
              <a:t> dumping </a:t>
            </a:r>
            <a:r>
              <a:rPr lang="nl-BE" dirty="0" err="1" smtClean="0">
                <a:latin typeface="Arial Narrow" pitchFamily="34" charset="0"/>
              </a:rPr>
              <a:t>within</a:t>
            </a:r>
            <a:r>
              <a:rPr lang="nl-BE" dirty="0" smtClean="0">
                <a:latin typeface="Arial Narrow" pitchFamily="34" charset="0"/>
              </a:rPr>
              <a:t> EU</a:t>
            </a:r>
          </a:p>
          <a:p>
            <a:pPr algn="l">
              <a:buFont typeface="Arial" pitchFamily="34" charset="0"/>
              <a:buChar char="•"/>
            </a:pP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genuine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roots</a:t>
            </a:r>
            <a:r>
              <a:rPr lang="nl-BE" dirty="0" smtClean="0">
                <a:latin typeface="Arial Narrow" pitchFamily="34" charset="0"/>
              </a:rPr>
              <a:t> of crisis </a:t>
            </a:r>
            <a:r>
              <a:rPr lang="nl-BE" dirty="0" err="1" smtClean="0">
                <a:latin typeface="Arial Narrow" pitchFamily="34" charset="0"/>
              </a:rPr>
              <a:t>lie</a:t>
            </a:r>
            <a:r>
              <a:rPr lang="nl-BE" dirty="0" smtClean="0">
                <a:latin typeface="Arial Narrow" pitchFamily="34" charset="0"/>
              </a:rPr>
              <a:t> in ‘</a:t>
            </a:r>
            <a:r>
              <a:rPr lang="nl-BE" dirty="0" err="1" smtClean="0">
                <a:latin typeface="Arial Narrow" pitchFamily="34" charset="0"/>
              </a:rPr>
              <a:t>casino-capitalism</a:t>
            </a:r>
            <a:r>
              <a:rPr lang="nl-BE" dirty="0" smtClean="0">
                <a:latin typeface="Arial Narrow" pitchFamily="34" charset="0"/>
              </a:rPr>
              <a:t>’ (</a:t>
            </a:r>
            <a:r>
              <a:rPr lang="nl-BE" dirty="0" err="1" smtClean="0">
                <a:latin typeface="Arial Narrow" pitchFamily="34" charset="0"/>
              </a:rPr>
              <a:t>bull</a:t>
            </a:r>
            <a:r>
              <a:rPr lang="nl-BE" dirty="0" smtClean="0">
                <a:latin typeface="Arial Narrow" pitchFamily="34" charset="0"/>
              </a:rPr>
              <a:t>, tank…)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C00000"/>
                </a:solidFill>
              </a:rPr>
              <a:t>Need</a:t>
            </a:r>
            <a:r>
              <a:rPr lang="nl-BE" dirty="0" smtClean="0">
                <a:solidFill>
                  <a:srgbClr val="C00000"/>
                </a:solidFill>
              </a:rPr>
              <a:t> </a:t>
            </a:r>
            <a:r>
              <a:rPr lang="nl-BE" dirty="0" err="1" smtClean="0">
                <a:solidFill>
                  <a:srgbClr val="C00000"/>
                </a:solidFill>
              </a:rPr>
              <a:t>for</a:t>
            </a:r>
            <a:r>
              <a:rPr lang="nl-BE" dirty="0" smtClean="0">
                <a:solidFill>
                  <a:srgbClr val="C00000"/>
                </a:solidFill>
              </a:rPr>
              <a:t> reform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u="sng" dirty="0" smtClean="0">
                <a:latin typeface="Arial Narrow" pitchFamily="34" charset="0"/>
              </a:rPr>
              <a:t>General </a:t>
            </a:r>
            <a:r>
              <a:rPr lang="nl-BE" u="sng" dirty="0" err="1" smtClean="0">
                <a:latin typeface="Arial Narrow" pitchFamily="34" charset="0"/>
              </a:rPr>
              <a:t>principles</a:t>
            </a:r>
            <a:r>
              <a:rPr lang="nl-BE" u="sng" dirty="0" smtClean="0">
                <a:latin typeface="Arial Narrow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nl-BE" dirty="0" err="1" smtClean="0">
                <a:latin typeface="Arial Narrow" pitchFamily="34" charset="0"/>
              </a:rPr>
              <a:t>rebalancing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economic</a:t>
            </a:r>
            <a:r>
              <a:rPr lang="nl-BE" dirty="0" smtClean="0">
                <a:latin typeface="Arial Narrow" pitchFamily="34" charset="0"/>
              </a:rPr>
              <a:t>, </a:t>
            </a:r>
            <a:r>
              <a:rPr lang="nl-BE" dirty="0" err="1" smtClean="0">
                <a:latin typeface="Arial Narrow" pitchFamily="34" charset="0"/>
              </a:rPr>
              <a:t>fiscal</a:t>
            </a:r>
            <a:r>
              <a:rPr lang="nl-BE" dirty="0" smtClean="0">
                <a:latin typeface="Arial Narrow" pitchFamily="34" charset="0"/>
              </a:rPr>
              <a:t> and </a:t>
            </a:r>
            <a:r>
              <a:rPr lang="nl-BE" dirty="0" err="1" smtClean="0">
                <a:latin typeface="Arial Narrow" pitchFamily="34" charset="0"/>
              </a:rPr>
              <a:t>social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priorities</a:t>
            </a:r>
            <a:endParaRPr lang="nl-BE" dirty="0" smtClean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dirty="0" smtClean="0">
                <a:latin typeface="Arial Narrow" pitchFamily="34" charset="0"/>
              </a:rPr>
              <a:t>More </a:t>
            </a:r>
            <a:r>
              <a:rPr lang="nl-BE" dirty="0" err="1" smtClean="0">
                <a:latin typeface="Arial Narrow" pitchFamily="34" charset="0"/>
              </a:rPr>
              <a:t>democratic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decision-making</a:t>
            </a:r>
            <a:r>
              <a:rPr lang="nl-BE" dirty="0" smtClean="0">
                <a:latin typeface="Arial Narrow" pitchFamily="34" charset="0"/>
              </a:rPr>
              <a:t> =&gt; </a:t>
            </a:r>
            <a:r>
              <a:rPr lang="nl-BE" dirty="0" err="1" smtClean="0">
                <a:latin typeface="Arial Narrow" pitchFamily="34" charset="0"/>
              </a:rPr>
              <a:t>restore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legitimacy</a:t>
            </a:r>
            <a:r>
              <a:rPr lang="nl-BE" dirty="0" smtClean="0">
                <a:latin typeface="Arial Narrow" pitchFamily="34" charset="0"/>
              </a:rPr>
              <a:t> of EU </a:t>
            </a:r>
            <a:r>
              <a:rPr lang="nl-BE" dirty="0" err="1" smtClean="0">
                <a:latin typeface="Arial Narrow" pitchFamily="34" charset="0"/>
              </a:rPr>
              <a:t>policies</a:t>
            </a:r>
            <a:r>
              <a:rPr lang="nl-BE" dirty="0" smtClean="0">
                <a:latin typeface="Arial Narrow" pitchFamily="34" charset="0"/>
              </a:rPr>
              <a:t> (e.g. SGP)</a:t>
            </a:r>
          </a:p>
          <a:p>
            <a:pPr lvl="1">
              <a:buFont typeface="Arial" pitchFamily="34" charset="0"/>
              <a:buChar char="•"/>
            </a:pPr>
            <a:r>
              <a:rPr lang="nl-BE" dirty="0" smtClean="0">
                <a:latin typeface="Arial Narrow" pitchFamily="34" charset="0"/>
              </a:rPr>
              <a:t>Room </a:t>
            </a:r>
            <a:r>
              <a:rPr lang="nl-BE" dirty="0" err="1" smtClean="0">
                <a:latin typeface="Arial Narrow" pitchFamily="34" charset="0"/>
              </a:rPr>
              <a:t>for</a:t>
            </a:r>
            <a:r>
              <a:rPr lang="nl-BE" dirty="0" smtClean="0">
                <a:latin typeface="Arial Narrow" pitchFamily="34" charset="0"/>
              </a:rPr>
              <a:t> heterodox </a:t>
            </a:r>
            <a:r>
              <a:rPr lang="nl-BE" dirty="0" err="1" smtClean="0">
                <a:latin typeface="Arial Narrow" pitchFamily="34" charset="0"/>
              </a:rPr>
              <a:t>solutions</a:t>
            </a:r>
            <a:endParaRPr lang="nl-BE" dirty="0" smtClean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dirty="0" err="1" smtClean="0">
                <a:latin typeface="Arial Narrow" pitchFamily="34" charset="0"/>
              </a:rPr>
              <a:t>Recognition</a:t>
            </a:r>
            <a:r>
              <a:rPr lang="nl-BE" dirty="0" smtClean="0">
                <a:latin typeface="Arial Narrow" pitchFamily="34" charset="0"/>
              </a:rPr>
              <a:t> of </a:t>
            </a:r>
            <a:r>
              <a:rPr lang="nl-BE" dirty="0" err="1" smtClean="0">
                <a:latin typeface="Arial Narrow" pitchFamily="34" charset="0"/>
              </a:rPr>
              <a:t>productive</a:t>
            </a:r>
            <a:r>
              <a:rPr lang="nl-BE" dirty="0" smtClean="0">
                <a:latin typeface="Arial Narrow" pitchFamily="34" charset="0"/>
              </a:rPr>
              <a:t> effect of </a:t>
            </a:r>
            <a:r>
              <a:rPr lang="nl-BE" dirty="0" err="1" smtClean="0">
                <a:latin typeface="Arial Narrow" pitchFamily="34" charset="0"/>
              </a:rPr>
              <a:t>social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policies</a:t>
            </a:r>
            <a:endParaRPr lang="nl-BE" dirty="0" smtClean="0">
              <a:latin typeface="Arial Narrow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nl-BE" dirty="0" smtClean="0">
                <a:latin typeface="Arial Narrow" pitchFamily="34" charset="0"/>
              </a:rPr>
              <a:t>  </a:t>
            </a:r>
            <a:r>
              <a:rPr lang="nl-BE" u="sng" dirty="0" err="1" smtClean="0">
                <a:latin typeface="Arial Narrow" pitchFamily="34" charset="0"/>
              </a:rPr>
              <a:t>common</a:t>
            </a:r>
            <a:r>
              <a:rPr lang="nl-BE" u="sng" dirty="0" smtClean="0">
                <a:latin typeface="Arial Narrow" pitchFamily="34" charset="0"/>
              </a:rPr>
              <a:t> </a:t>
            </a:r>
            <a:r>
              <a:rPr lang="nl-BE" u="sng" dirty="0" err="1" smtClean="0">
                <a:latin typeface="Arial Narrow" pitchFamily="34" charset="0"/>
              </a:rPr>
              <a:t>fiscal</a:t>
            </a:r>
            <a:r>
              <a:rPr lang="nl-BE" u="sng" dirty="0" smtClean="0">
                <a:latin typeface="Arial Narrow" pitchFamily="34" charset="0"/>
              </a:rPr>
              <a:t> </a:t>
            </a:r>
            <a:r>
              <a:rPr lang="nl-BE" u="sng" dirty="0" err="1" smtClean="0">
                <a:latin typeface="Arial Narrow" pitchFamily="34" charset="0"/>
              </a:rPr>
              <a:t>policy</a:t>
            </a:r>
            <a:endParaRPr lang="nl-BE" u="sng" dirty="0" smtClean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dirty="0" smtClean="0">
                <a:latin typeface="Arial Narrow" pitchFamily="34" charset="0"/>
              </a:rPr>
              <a:t>Resources </a:t>
            </a:r>
            <a:r>
              <a:rPr lang="nl-BE" dirty="0" err="1" smtClean="0">
                <a:latin typeface="Arial Narrow" pitchFamily="34" charset="0"/>
              </a:rPr>
              <a:t>to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combat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poverty</a:t>
            </a:r>
            <a:r>
              <a:rPr lang="nl-BE" dirty="0" smtClean="0">
                <a:latin typeface="Arial Narrow" pitchFamily="34" charset="0"/>
              </a:rPr>
              <a:t> are abundant </a:t>
            </a:r>
            <a:r>
              <a:rPr lang="nl-BE" dirty="0" err="1" smtClean="0">
                <a:latin typeface="Arial Narrow" pitchFamily="34" charset="0"/>
              </a:rPr>
              <a:t>but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unfairly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distributed</a:t>
            </a:r>
            <a:r>
              <a:rPr lang="nl-BE" dirty="0" smtClean="0">
                <a:latin typeface="Arial Narrow" pitchFamily="34" charset="0"/>
              </a:rPr>
              <a:t> =&gt; </a:t>
            </a:r>
            <a:r>
              <a:rPr lang="nl-BE" dirty="0" err="1" smtClean="0">
                <a:latin typeface="Arial Narrow" pitchFamily="34" charset="0"/>
              </a:rPr>
              <a:t>restore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progressivity</a:t>
            </a:r>
            <a:endParaRPr lang="nl-BE" dirty="0" smtClean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dirty="0" err="1" smtClean="0">
                <a:latin typeface="Arial Narrow" pitchFamily="34" charset="0"/>
              </a:rPr>
              <a:t>Tax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competition</a:t>
            </a:r>
            <a:r>
              <a:rPr lang="nl-BE" dirty="0" smtClean="0">
                <a:latin typeface="Arial Narrow" pitchFamily="34" charset="0"/>
              </a:rPr>
              <a:t> and </a:t>
            </a:r>
            <a:r>
              <a:rPr lang="nl-BE" dirty="0" err="1" smtClean="0">
                <a:latin typeface="Arial Narrow" pitchFamily="34" charset="0"/>
              </a:rPr>
              <a:t>social</a:t>
            </a:r>
            <a:r>
              <a:rPr lang="nl-BE" dirty="0" smtClean="0">
                <a:latin typeface="Arial Narrow" pitchFamily="34" charset="0"/>
              </a:rPr>
              <a:t> dumping are </a:t>
            </a:r>
            <a:r>
              <a:rPr lang="nl-BE" dirty="0" err="1" smtClean="0">
                <a:latin typeface="Arial Narrow" pitchFamily="34" charset="0"/>
              </a:rPr>
              <a:t>counter-productive</a:t>
            </a:r>
            <a:endParaRPr lang="nl-BE" dirty="0" smtClean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dirty="0" smtClean="0">
                <a:latin typeface="Arial Narrow" pitchFamily="34" charset="0"/>
              </a:rPr>
              <a:t>Start </a:t>
            </a:r>
            <a:r>
              <a:rPr lang="nl-BE" dirty="0" err="1" smtClean="0">
                <a:latin typeface="Arial Narrow" pitchFamily="34" charset="0"/>
              </a:rPr>
              <a:t>with</a:t>
            </a:r>
            <a:r>
              <a:rPr lang="nl-BE" dirty="0" smtClean="0">
                <a:latin typeface="Arial Narrow" pitchFamily="34" charset="0"/>
              </a:rPr>
              <a:t> fin </a:t>
            </a:r>
            <a:r>
              <a:rPr lang="nl-BE" dirty="0" err="1" smtClean="0">
                <a:latin typeface="Arial Narrow" pitchFamily="34" charset="0"/>
              </a:rPr>
              <a:t>transaction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tax</a:t>
            </a:r>
            <a:r>
              <a:rPr lang="nl-BE" dirty="0" smtClean="0">
                <a:latin typeface="Arial Narrow" pitchFamily="34" charset="0"/>
              </a:rPr>
              <a:t> and </a:t>
            </a:r>
            <a:r>
              <a:rPr lang="nl-BE" dirty="0" err="1" smtClean="0">
                <a:latin typeface="Arial Narrow" pitchFamily="34" charset="0"/>
              </a:rPr>
              <a:t>Eurobonds</a:t>
            </a:r>
            <a:endParaRPr lang="nl-BE" dirty="0" smtClean="0">
              <a:latin typeface="Arial Narrow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C00000"/>
                </a:solidFill>
              </a:rPr>
              <a:t>Need</a:t>
            </a:r>
            <a:r>
              <a:rPr lang="nl-BE" dirty="0" smtClean="0">
                <a:solidFill>
                  <a:srgbClr val="C00000"/>
                </a:solidFill>
              </a:rPr>
              <a:t> </a:t>
            </a:r>
            <a:r>
              <a:rPr lang="nl-BE" dirty="0" err="1" smtClean="0">
                <a:solidFill>
                  <a:srgbClr val="C00000"/>
                </a:solidFill>
              </a:rPr>
              <a:t>for</a:t>
            </a:r>
            <a:r>
              <a:rPr lang="nl-BE" dirty="0" smtClean="0">
                <a:solidFill>
                  <a:srgbClr val="C00000"/>
                </a:solidFill>
              </a:rPr>
              <a:t> reform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nl-BE" u="sng" dirty="0" err="1" smtClean="0">
                <a:latin typeface="Arial Narrow" pitchFamily="34" charset="0"/>
              </a:rPr>
              <a:t>Social</a:t>
            </a:r>
            <a:r>
              <a:rPr lang="nl-BE" u="sng" dirty="0" smtClean="0">
                <a:latin typeface="Arial Narrow" pitchFamily="34" charset="0"/>
              </a:rPr>
              <a:t> minimum </a:t>
            </a:r>
            <a:r>
              <a:rPr lang="nl-BE" u="sng" dirty="0" err="1" smtClean="0">
                <a:latin typeface="Arial Narrow" pitchFamily="34" charset="0"/>
              </a:rPr>
              <a:t>standards</a:t>
            </a:r>
            <a:endParaRPr lang="nl-BE" u="sng" dirty="0" smtClean="0">
              <a:latin typeface="Arial Narrow" pitchFamily="34" charset="0"/>
            </a:endParaRPr>
          </a:p>
          <a:p>
            <a:pPr lvl="2"/>
            <a:r>
              <a:rPr lang="nl-BE" dirty="0" err="1" smtClean="0">
                <a:latin typeface="Arial Narrow" pitchFamily="34" charset="0"/>
              </a:rPr>
              <a:t>Guaranteed</a:t>
            </a:r>
            <a:r>
              <a:rPr lang="nl-BE" dirty="0" smtClean="0">
                <a:latin typeface="Arial Narrow" pitchFamily="34" charset="0"/>
              </a:rPr>
              <a:t> minimum </a:t>
            </a:r>
            <a:r>
              <a:rPr lang="nl-BE" dirty="0" err="1" smtClean="0">
                <a:latin typeface="Arial Narrow" pitchFamily="34" charset="0"/>
              </a:rPr>
              <a:t>income</a:t>
            </a:r>
            <a:r>
              <a:rPr lang="nl-BE" dirty="0" smtClean="0">
                <a:latin typeface="Arial Narrow" pitchFamily="34" charset="0"/>
              </a:rPr>
              <a:t> (level, </a:t>
            </a:r>
            <a:r>
              <a:rPr lang="nl-BE" dirty="0" err="1" smtClean="0">
                <a:latin typeface="Arial Narrow" pitchFamily="34" charset="0"/>
              </a:rPr>
              <a:t>access</a:t>
            </a:r>
            <a:r>
              <a:rPr lang="nl-BE" dirty="0" smtClean="0">
                <a:latin typeface="Arial Narrow" pitchFamily="34" charset="0"/>
              </a:rPr>
              <a:t>, </a:t>
            </a:r>
            <a:r>
              <a:rPr lang="nl-BE" dirty="0" err="1" smtClean="0">
                <a:latin typeface="Arial Narrow" pitchFamily="34" charset="0"/>
              </a:rPr>
              <a:t>take-up</a:t>
            </a:r>
            <a:r>
              <a:rPr lang="nl-BE" dirty="0" smtClean="0">
                <a:latin typeface="Arial Narrow" pitchFamily="34" charset="0"/>
              </a:rPr>
              <a:t>)</a:t>
            </a:r>
          </a:p>
          <a:p>
            <a:pPr lvl="2"/>
            <a:r>
              <a:rPr lang="nl-BE" dirty="0" err="1" smtClean="0">
                <a:latin typeface="Arial Narrow" pitchFamily="34" charset="0"/>
              </a:rPr>
              <a:t>Quality</a:t>
            </a:r>
            <a:r>
              <a:rPr lang="nl-BE" dirty="0" smtClean="0">
                <a:latin typeface="Arial Narrow" pitchFamily="34" charset="0"/>
              </a:rPr>
              <a:t> of (</a:t>
            </a:r>
            <a:r>
              <a:rPr lang="nl-BE" dirty="0" err="1" smtClean="0">
                <a:latin typeface="Arial Narrow" pitchFamily="34" charset="0"/>
              </a:rPr>
              <a:t>inclusive</a:t>
            </a:r>
            <a:r>
              <a:rPr lang="nl-BE" dirty="0" smtClean="0">
                <a:latin typeface="Arial Narrow" pitchFamily="34" charset="0"/>
              </a:rPr>
              <a:t>) jobs </a:t>
            </a:r>
          </a:p>
          <a:p>
            <a:pPr lvl="2"/>
            <a:r>
              <a:rPr lang="nl-BE" dirty="0" err="1" smtClean="0">
                <a:latin typeface="Arial Narrow" pitchFamily="34" charset="0"/>
              </a:rPr>
              <a:t>Quality</a:t>
            </a:r>
            <a:r>
              <a:rPr lang="nl-BE" dirty="0" smtClean="0">
                <a:latin typeface="Arial Narrow" pitchFamily="34" charset="0"/>
              </a:rPr>
              <a:t> of </a:t>
            </a:r>
            <a:r>
              <a:rPr lang="nl-BE" dirty="0" smtClean="0">
                <a:latin typeface="Arial Narrow" pitchFamily="34" charset="0"/>
              </a:rPr>
              <a:t>services</a:t>
            </a:r>
          </a:p>
          <a:p>
            <a:pPr lvl="1">
              <a:buFont typeface="Arial" pitchFamily="34" charset="0"/>
              <a:buChar char="•"/>
            </a:pP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u="sng" dirty="0" smtClean="0">
                <a:latin typeface="Arial Narrow" pitchFamily="34" charset="0"/>
              </a:rPr>
              <a:t>New </a:t>
            </a:r>
            <a:r>
              <a:rPr lang="nl-BE" u="sng" dirty="0" err="1" smtClean="0">
                <a:latin typeface="Arial Narrow" pitchFamily="34" charset="0"/>
              </a:rPr>
              <a:t>political</a:t>
            </a:r>
            <a:r>
              <a:rPr lang="nl-BE" u="sng" dirty="0" smtClean="0">
                <a:latin typeface="Arial Narrow" pitchFamily="34" charset="0"/>
              </a:rPr>
              <a:t> culture</a:t>
            </a:r>
          </a:p>
          <a:p>
            <a:pPr lvl="2"/>
            <a:r>
              <a:rPr lang="nl-BE" dirty="0" smtClean="0">
                <a:latin typeface="Arial Narrow" pitchFamily="34" charset="0"/>
              </a:rPr>
              <a:t>Trust  and </a:t>
            </a:r>
            <a:r>
              <a:rPr lang="nl-BE" dirty="0" err="1" smtClean="0">
                <a:latin typeface="Arial Narrow" pitchFamily="34" charset="0"/>
              </a:rPr>
              <a:t>solidarity</a:t>
            </a:r>
            <a:r>
              <a:rPr lang="nl-BE" dirty="0" smtClean="0">
                <a:latin typeface="Arial Narrow" pitchFamily="34" charset="0"/>
              </a:rPr>
              <a:t> (gospel of </a:t>
            </a:r>
            <a:r>
              <a:rPr lang="nl-BE" dirty="0" err="1" smtClean="0">
                <a:latin typeface="Arial Narrow" pitchFamily="34" charset="0"/>
              </a:rPr>
              <a:t>workers</a:t>
            </a:r>
            <a:r>
              <a:rPr lang="nl-BE" dirty="0" smtClean="0">
                <a:latin typeface="Arial Narrow" pitchFamily="34" charset="0"/>
              </a:rPr>
              <a:t> of11th </a:t>
            </a:r>
            <a:r>
              <a:rPr lang="nl-BE" dirty="0" err="1" smtClean="0">
                <a:latin typeface="Arial Narrow" pitchFamily="34" charset="0"/>
              </a:rPr>
              <a:t>hour</a:t>
            </a:r>
            <a:r>
              <a:rPr lang="nl-BE" dirty="0" smtClean="0">
                <a:latin typeface="Arial Narrow" pitchFamily="34" charset="0"/>
              </a:rPr>
              <a:t>): </a:t>
            </a:r>
            <a:r>
              <a:rPr lang="nl-BE" dirty="0" err="1" smtClean="0">
                <a:latin typeface="Arial Narrow" pitchFamily="34" charset="0"/>
              </a:rPr>
              <a:t>invest</a:t>
            </a:r>
            <a:r>
              <a:rPr lang="nl-BE" dirty="0" smtClean="0">
                <a:latin typeface="Arial Narrow" pitchFamily="34" charset="0"/>
              </a:rPr>
              <a:t> in </a:t>
            </a:r>
            <a:r>
              <a:rPr lang="nl-BE" dirty="0" err="1" smtClean="0">
                <a:latin typeface="Arial Narrow" pitchFamily="34" charset="0"/>
              </a:rPr>
              <a:t>their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capabilities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rather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than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squeezing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them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financially</a:t>
            </a:r>
            <a:r>
              <a:rPr lang="nl-BE" dirty="0" smtClean="0">
                <a:latin typeface="Arial Narrow" pitchFamily="34" charset="0"/>
              </a:rPr>
              <a:t> (</a:t>
            </a:r>
            <a:r>
              <a:rPr lang="nl-BE" dirty="0" err="1" smtClean="0">
                <a:latin typeface="Arial Narrow" pitchFamily="34" charset="0"/>
              </a:rPr>
              <a:t>making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work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pay</a:t>
            </a:r>
            <a:r>
              <a:rPr lang="nl-BE" dirty="0" smtClean="0">
                <a:latin typeface="Arial Narrow" pitchFamily="34" charset="0"/>
              </a:rPr>
              <a:t> </a:t>
            </a:r>
            <a:r>
              <a:rPr lang="nl-BE" dirty="0" err="1" smtClean="0">
                <a:latin typeface="Arial Narrow" pitchFamily="34" charset="0"/>
              </a:rPr>
              <a:t>ideology</a:t>
            </a:r>
            <a:r>
              <a:rPr lang="nl-BE" dirty="0" smtClean="0">
                <a:latin typeface="Arial Narrow" pitchFamily="34" charset="0"/>
              </a:rPr>
              <a:t>)</a:t>
            </a:r>
            <a:endParaRPr lang="nl-BE" dirty="0" smtClean="0">
              <a:latin typeface="Arial Narrow" pitchFamily="34" charset="0"/>
            </a:endParaRPr>
          </a:p>
          <a:p>
            <a:pPr lvl="2"/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409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Aangepast ontwerp</vt:lpstr>
      <vt:lpstr>Slide 1</vt:lpstr>
      <vt:lpstr>General context</vt:lpstr>
      <vt:lpstr>General context (ctd)</vt:lpstr>
      <vt:lpstr>EU2020: unsatisfactory !</vt:lpstr>
      <vt:lpstr>Unsatisfactory ! (ctd)</vt:lpstr>
      <vt:lpstr>A systemic crisis</vt:lpstr>
      <vt:lpstr>Need for reform</vt:lpstr>
      <vt:lpstr>Need for reform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Michel</dc:creator>
  <cp:lastModifiedBy>Windows User</cp:lastModifiedBy>
  <cp:revision>22</cp:revision>
  <dcterms:created xsi:type="dcterms:W3CDTF">2011-09-14T08:41:49Z</dcterms:created>
  <dcterms:modified xsi:type="dcterms:W3CDTF">2011-09-20T06:52:33Z</dcterms:modified>
</cp:coreProperties>
</file>