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81" r:id="rId10"/>
    <p:sldId id="282" r:id="rId11"/>
    <p:sldId id="266" r:id="rId12"/>
    <p:sldId id="271" r:id="rId13"/>
    <p:sldId id="267" r:id="rId14"/>
    <p:sldId id="263" r:id="rId15"/>
    <p:sldId id="264" r:id="rId16"/>
    <p:sldId id="265" r:id="rId17"/>
    <p:sldId id="273" r:id="rId18"/>
    <p:sldId id="272" r:id="rId19"/>
    <p:sldId id="274" r:id="rId20"/>
    <p:sldId id="275" r:id="rId21"/>
    <p:sldId id="276" r:id="rId22"/>
    <p:sldId id="283" r:id="rId23"/>
    <p:sldId id="262" r:id="rId24"/>
    <p:sldId id="278" r:id="rId25"/>
    <p:sldId id="279" r:id="rId26"/>
    <p:sldId id="277" r:id="rId27"/>
    <p:sldId id="280" r:id="rId28"/>
    <p:sldId id="268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6E1D9-11A3-42BA-BB01-0972F481B0C4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AB996-3108-4439-88E9-E5AAE5535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652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AB996-3108-4439-88E9-E5AAE5535617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3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E39F702-6389-41EC-A881-FDB9A01B7796}" type="datetimeFigureOut">
              <a:rPr lang="de-DE" smtClean="0"/>
              <a:t>18.09.2011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2EB92A3-47A0-4828-95F8-9562B509D16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gb-eu.at/" TargetMode="External"/><Relationship Id="rId2" Type="http://schemas.openxmlformats.org/officeDocument/2006/relationships/hyperlink" Target="mailto:tanja.buzek@oegb-eu.a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6016" y="2564904"/>
            <a:ext cx="3313355" cy="2088676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Austrian</a:t>
            </a:r>
            <a:br>
              <a:rPr lang="de-DE" dirty="0" smtClean="0">
                <a:solidFill>
                  <a:schemeClr val="accent2"/>
                </a:solidFill>
              </a:rPr>
            </a:br>
            <a:r>
              <a:rPr lang="de-DE" dirty="0" smtClean="0">
                <a:solidFill>
                  <a:schemeClr val="accent2"/>
                </a:solidFill>
              </a:rPr>
              <a:t>National Reform Programme 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716016" y="4797152"/>
            <a:ext cx="3309803" cy="1260629"/>
          </a:xfrm>
        </p:spPr>
        <p:txBody>
          <a:bodyPr/>
          <a:lstStyle/>
          <a:p>
            <a:r>
              <a:rPr lang="de-DE" dirty="0" smtClean="0"/>
              <a:t>Tanja </a:t>
            </a:r>
            <a:r>
              <a:rPr lang="de-DE" dirty="0" err="1" smtClean="0"/>
              <a:t>Buzek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ÖGB </a:t>
            </a:r>
            <a:r>
              <a:rPr lang="de-DE" dirty="0" err="1" smtClean="0"/>
              <a:t>Brussels</a:t>
            </a:r>
            <a:r>
              <a:rPr lang="de-DE" dirty="0" smtClean="0"/>
              <a:t> </a:t>
            </a:r>
            <a:r>
              <a:rPr lang="de-DE" dirty="0" err="1" smtClean="0"/>
              <a:t>office</a:t>
            </a:r>
            <a:endParaRPr lang="de-DE" dirty="0"/>
          </a:p>
        </p:txBody>
      </p:sp>
      <p:pic>
        <p:nvPicPr>
          <p:cNvPr id="5122" name="Picture 2" descr="C:\Users\tbuzek\Pictures\OFFICE\Logos\OEGB_Europabuero_Logo NEU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425585"/>
            <a:ext cx="1248139" cy="59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86" y="1268760"/>
            <a:ext cx="7645046" cy="484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8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National Reform Programme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Austrian </a:t>
            </a:r>
            <a:r>
              <a:rPr lang="de-DE" dirty="0" err="1" smtClean="0"/>
              <a:t>government</a:t>
            </a:r>
            <a:r>
              <a:rPr lang="de-DE" dirty="0" smtClean="0"/>
              <a:t> </a:t>
            </a:r>
            <a:r>
              <a:rPr lang="de-DE" dirty="0" err="1" smtClean="0"/>
              <a:t>focuses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dirty="0" err="1" smtClean="0"/>
              <a:t>growth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employment</a:t>
            </a:r>
            <a:r>
              <a:rPr lang="de-DE" dirty="0" smtClean="0"/>
              <a:t>,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balance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competitiveness</a:t>
            </a:r>
            <a:endParaRPr lang="de-DE" dirty="0" smtClean="0"/>
          </a:p>
          <a:p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b="1" dirty="0" err="1" smtClean="0"/>
              <a:t>stakeholders</a:t>
            </a:r>
            <a:r>
              <a:rPr lang="de-DE" b="1" dirty="0" smtClean="0"/>
              <a:t> </a:t>
            </a:r>
            <a:r>
              <a:rPr lang="de-DE" b="1" dirty="0" err="1"/>
              <a:t>actively</a:t>
            </a:r>
            <a:r>
              <a:rPr lang="de-DE" b="1" dirty="0"/>
              <a:t> </a:t>
            </a:r>
            <a:r>
              <a:rPr lang="de-DE" b="1" dirty="0" err="1"/>
              <a:t>involved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implementing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shaping</a:t>
            </a:r>
            <a:r>
              <a:rPr lang="de-DE" dirty="0"/>
              <a:t> </a:t>
            </a:r>
            <a:r>
              <a:rPr lang="de-DE" dirty="0" err="1" smtClean="0"/>
              <a:t>programme</a:t>
            </a:r>
            <a:endParaRPr lang="de-DE" dirty="0"/>
          </a:p>
          <a:p>
            <a:r>
              <a:rPr lang="de-DE" dirty="0" smtClean="0"/>
              <a:t>Not all </a:t>
            </a:r>
            <a:r>
              <a:rPr lang="de-DE" dirty="0" err="1" smtClean="0"/>
              <a:t>measures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directly</a:t>
            </a:r>
            <a:r>
              <a:rPr lang="de-DE" dirty="0" smtClean="0"/>
              <a:t> </a:t>
            </a:r>
            <a:r>
              <a:rPr lang="de-DE" dirty="0" err="1" smtClean="0"/>
              <a:t>integrated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NRP e.g. </a:t>
            </a:r>
            <a:r>
              <a:rPr lang="de-DE" b="1" dirty="0" smtClean="0"/>
              <a:t>NAP </a:t>
            </a:r>
            <a:r>
              <a:rPr lang="de-DE" b="1" dirty="0" err="1" smtClean="0"/>
              <a:t>for</a:t>
            </a:r>
            <a:r>
              <a:rPr lang="de-DE" b="1" dirty="0" smtClean="0"/>
              <a:t> Integration</a:t>
            </a:r>
          </a:p>
          <a:p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portion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measures</a:t>
            </a:r>
            <a:r>
              <a:rPr lang="de-DE" dirty="0" smtClean="0"/>
              <a:t> </a:t>
            </a:r>
            <a:r>
              <a:rPr lang="de-DE" dirty="0" err="1" smtClean="0"/>
              <a:t>financed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EU </a:t>
            </a:r>
            <a:r>
              <a:rPr lang="de-DE" dirty="0" err="1" smtClean="0"/>
              <a:t>funds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361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National Reform Programme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dirty="0" smtClean="0"/>
              <a:t>Most crucial </a:t>
            </a:r>
            <a:r>
              <a:rPr lang="en-US" b="1" dirty="0" smtClean="0"/>
              <a:t>macro-structural </a:t>
            </a:r>
            <a:r>
              <a:rPr lang="en-US" b="1" dirty="0"/>
              <a:t>growth </a:t>
            </a:r>
            <a:r>
              <a:rPr lang="en-US" b="1" dirty="0" smtClean="0"/>
              <a:t>barriers</a:t>
            </a:r>
          </a:p>
          <a:p>
            <a:r>
              <a:rPr lang="en-US" dirty="0" smtClean="0"/>
              <a:t>Implementation </a:t>
            </a:r>
            <a:r>
              <a:rPr lang="en-US" dirty="0"/>
              <a:t>of </a:t>
            </a:r>
            <a:r>
              <a:rPr lang="en-US" b="1" dirty="0"/>
              <a:t>fiscal consolidation </a:t>
            </a:r>
            <a:endParaRPr lang="en-US" b="1" dirty="0" smtClean="0"/>
          </a:p>
          <a:p>
            <a:r>
              <a:rPr lang="en-US" dirty="0" smtClean="0"/>
              <a:t>Strengthening </a:t>
            </a:r>
            <a:r>
              <a:rPr lang="en-US" dirty="0"/>
              <a:t>of the financial sector </a:t>
            </a:r>
            <a:endParaRPr lang="en-US" dirty="0" smtClean="0"/>
          </a:p>
          <a:p>
            <a:r>
              <a:rPr lang="en-US" dirty="0" smtClean="0"/>
              <a:t>Strengthening </a:t>
            </a:r>
            <a:r>
              <a:rPr lang="en-US" dirty="0"/>
              <a:t>the domestic demand by </a:t>
            </a:r>
            <a:r>
              <a:rPr lang="en-US" b="1" dirty="0"/>
              <a:t>reinforcing </a:t>
            </a:r>
            <a:r>
              <a:rPr lang="en-US" b="1" dirty="0" smtClean="0"/>
              <a:t>competitiveness</a:t>
            </a:r>
          </a:p>
          <a:p>
            <a:r>
              <a:rPr lang="en-US" dirty="0"/>
              <a:t>Further increase in </a:t>
            </a:r>
            <a:r>
              <a:rPr lang="en-US" b="1" dirty="0" err="1"/>
              <a:t>labour</a:t>
            </a:r>
            <a:r>
              <a:rPr lang="en-US" b="1" dirty="0"/>
              <a:t> force participation </a:t>
            </a:r>
            <a:r>
              <a:rPr lang="en-US" dirty="0"/>
              <a:t>in the context of an ageing population</a:t>
            </a:r>
          </a:p>
          <a:p>
            <a:r>
              <a:rPr lang="en-US" dirty="0" smtClean="0"/>
              <a:t>Enhancing </a:t>
            </a:r>
            <a:r>
              <a:rPr lang="en-US" dirty="0"/>
              <a:t>a knowledge-based and innovative </a:t>
            </a:r>
            <a:r>
              <a:rPr lang="en-US" dirty="0" smtClean="0"/>
              <a:t>economy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801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6" r="6244"/>
          <a:stretch/>
        </p:blipFill>
        <p:spPr bwMode="auto">
          <a:xfrm>
            <a:off x="1475656" y="476672"/>
            <a:ext cx="6188332" cy="602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02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How have models fared during the crisis?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Revival of (converted) social partnership – strong coordination and quick reaction: </a:t>
            </a:r>
            <a:r>
              <a:rPr lang="en-US" dirty="0" err="1" smtClean="0"/>
              <a:t>Stabilising</a:t>
            </a:r>
            <a:r>
              <a:rPr lang="en-US" dirty="0" smtClean="0"/>
              <a:t> demand, </a:t>
            </a:r>
            <a:r>
              <a:rPr lang="en-US" dirty="0" err="1" smtClean="0"/>
              <a:t>labour</a:t>
            </a:r>
            <a:r>
              <a:rPr lang="en-US" dirty="0" smtClean="0"/>
              <a:t> market packages, short-time work etc.</a:t>
            </a:r>
          </a:p>
          <a:p>
            <a:r>
              <a:rPr lang="en-US" dirty="0" smtClean="0"/>
              <a:t>Noticeable increase in unemployment, problems for youth and elderly workers (but low in comparison with other member states)</a:t>
            </a:r>
          </a:p>
          <a:p>
            <a:r>
              <a:rPr lang="en-US" dirty="0" smtClean="0"/>
              <a:t>Negative effects of austerity policy: Growing inequality, weaker social cohesion, interrupted cultural development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2472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>
                <a:solidFill>
                  <a:schemeClr val="accent2"/>
                </a:solidFill>
              </a:rPr>
              <a:t>Unresolved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problems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Overall: Anti-crisis measures rather traditional and conservative (no new deal, not future-oriented)</a:t>
            </a:r>
          </a:p>
          <a:p>
            <a:r>
              <a:rPr lang="en-US" dirty="0" smtClean="0"/>
              <a:t>Gender gap (in wages and employment rates) and conservative welfare state</a:t>
            </a:r>
          </a:p>
          <a:p>
            <a:r>
              <a:rPr lang="en-US" dirty="0" smtClean="0"/>
              <a:t>The misery of the public sector (including research and universities)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2050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2"/>
                </a:solidFill>
              </a:rPr>
              <a:t>Labour </a:t>
            </a:r>
            <a:r>
              <a:rPr lang="de-DE" dirty="0" err="1" smtClean="0">
                <a:solidFill>
                  <a:schemeClr val="accent2"/>
                </a:solidFill>
              </a:rPr>
              <a:t>force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>
                <a:solidFill>
                  <a:schemeClr val="accent2"/>
                </a:solidFill>
              </a:rPr>
              <a:t>p</a:t>
            </a:r>
            <a:r>
              <a:rPr lang="de-DE" dirty="0" err="1" smtClean="0">
                <a:solidFill>
                  <a:schemeClr val="accent2"/>
                </a:solidFill>
              </a:rPr>
              <a:t>articipation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employment</a:t>
            </a:r>
            <a:r>
              <a:rPr lang="de-DE" dirty="0" smtClean="0"/>
              <a:t> rate </a:t>
            </a:r>
            <a:r>
              <a:rPr lang="de-DE" dirty="0" err="1" smtClean="0"/>
              <a:t>of</a:t>
            </a:r>
            <a:r>
              <a:rPr lang="de-DE" dirty="0" smtClean="0"/>
              <a:t> 74.7% (2009)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b="1" dirty="0" err="1" smtClean="0"/>
              <a:t>near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Europe 2020 </a:t>
            </a:r>
            <a:r>
              <a:rPr lang="de-DE" b="1" dirty="0" err="1" smtClean="0"/>
              <a:t>goal</a:t>
            </a:r>
            <a:r>
              <a:rPr lang="de-DE" dirty="0" smtClean="0"/>
              <a:t>, 2010 </a:t>
            </a:r>
            <a:r>
              <a:rPr lang="de-DE" dirty="0" err="1" smtClean="0"/>
              <a:t>figure</a:t>
            </a:r>
            <a:r>
              <a:rPr lang="de-DE" dirty="0" smtClean="0"/>
              <a:t> was </a:t>
            </a:r>
            <a:r>
              <a:rPr lang="de-DE" dirty="0" err="1" smtClean="0"/>
              <a:t>at</a:t>
            </a:r>
            <a:r>
              <a:rPr lang="de-DE" dirty="0" smtClean="0"/>
              <a:t> 74.9%</a:t>
            </a:r>
          </a:p>
          <a:p>
            <a:r>
              <a:rPr lang="de-DE" dirty="0" err="1" smtClean="0"/>
              <a:t>Employment</a:t>
            </a:r>
            <a:r>
              <a:rPr lang="de-DE" dirty="0" smtClean="0"/>
              <a:t> rate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dirty="0" err="1" smtClean="0"/>
              <a:t>older</a:t>
            </a:r>
            <a:r>
              <a:rPr lang="de-DE" b="1" dirty="0" smtClean="0"/>
              <a:t> </a:t>
            </a:r>
            <a:r>
              <a:rPr lang="de-DE" b="1" dirty="0" err="1" smtClean="0"/>
              <a:t>employees</a:t>
            </a:r>
            <a:r>
              <a:rPr lang="de-DE" b="1" dirty="0"/>
              <a:t> </a:t>
            </a:r>
            <a:r>
              <a:rPr lang="de-DE" dirty="0" smtClean="0"/>
              <a:t>in 2010 was </a:t>
            </a:r>
            <a:r>
              <a:rPr lang="de-DE" dirty="0" err="1" smtClean="0"/>
              <a:t>at</a:t>
            </a:r>
            <a:r>
              <a:rPr lang="de-DE" dirty="0" smtClean="0"/>
              <a:t> 42.4%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b="1" dirty="0" err="1" smtClean="0"/>
              <a:t>relatively</a:t>
            </a:r>
            <a:r>
              <a:rPr lang="de-DE" b="1" dirty="0" smtClean="0"/>
              <a:t> </a:t>
            </a:r>
            <a:r>
              <a:rPr lang="de-DE" b="1" dirty="0" err="1" smtClean="0"/>
              <a:t>low</a:t>
            </a:r>
            <a:endParaRPr lang="de-DE" b="1" dirty="0" smtClean="0"/>
          </a:p>
          <a:p>
            <a:r>
              <a:rPr lang="de-DE" dirty="0" err="1" smtClean="0"/>
              <a:t>Employment</a:t>
            </a:r>
            <a:r>
              <a:rPr lang="de-DE" dirty="0" smtClean="0"/>
              <a:t> rate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women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69.6%</a:t>
            </a:r>
          </a:p>
          <a:p>
            <a:r>
              <a:rPr lang="de-DE" dirty="0" err="1" smtClean="0"/>
              <a:t>Employment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juvenile </a:t>
            </a:r>
            <a:r>
              <a:rPr lang="de-DE" dirty="0" err="1" smtClean="0"/>
              <a:t>employees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53.6%</a:t>
            </a:r>
          </a:p>
          <a:p>
            <a:r>
              <a:rPr lang="de-DE" dirty="0" smtClean="0"/>
              <a:t>Focus on </a:t>
            </a:r>
            <a:r>
              <a:rPr lang="de-DE" dirty="0" err="1" smtClean="0"/>
              <a:t>making</a:t>
            </a:r>
            <a:r>
              <a:rPr lang="de-DE" dirty="0" smtClean="0"/>
              <a:t> </a:t>
            </a:r>
            <a:r>
              <a:rPr lang="de-DE" b="1" dirty="0" err="1" smtClean="0"/>
              <a:t>employees</a:t>
            </a:r>
            <a:r>
              <a:rPr lang="de-DE" b="1" dirty="0" smtClean="0"/>
              <a:t> </a:t>
            </a:r>
            <a:r>
              <a:rPr lang="de-DE" b="1" dirty="0" err="1" smtClean="0"/>
              <a:t>staying</a:t>
            </a:r>
            <a:r>
              <a:rPr lang="de-DE" b="1" dirty="0" smtClean="0"/>
              <a:t> </a:t>
            </a:r>
            <a:r>
              <a:rPr lang="de-DE" b="1" dirty="0" err="1" smtClean="0"/>
              <a:t>longer</a:t>
            </a:r>
            <a:r>
              <a:rPr lang="de-DE" b="1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gainful</a:t>
            </a:r>
            <a:r>
              <a:rPr lang="de-DE" dirty="0" smtClean="0"/>
              <a:t> </a:t>
            </a:r>
            <a:r>
              <a:rPr lang="de-DE" dirty="0" err="1" smtClean="0"/>
              <a:t>employment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612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National </a:t>
            </a:r>
            <a:r>
              <a:rPr lang="de-DE" dirty="0" err="1" smtClean="0">
                <a:solidFill>
                  <a:schemeClr val="accent2"/>
                </a:solidFill>
              </a:rPr>
              <a:t>employment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targets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employment rate of </a:t>
            </a:r>
            <a:r>
              <a:rPr lang="en-US" b="1" dirty="0"/>
              <a:t>77 to 78 % is targeted </a:t>
            </a:r>
            <a:r>
              <a:rPr lang="en-US" dirty="0"/>
              <a:t>for women and men in the age </a:t>
            </a:r>
            <a:r>
              <a:rPr lang="en-US" dirty="0" smtClean="0"/>
              <a:t>group of </a:t>
            </a:r>
            <a:r>
              <a:rPr lang="en-US" dirty="0"/>
              <a:t>20 to 64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Employment rate of </a:t>
            </a:r>
            <a:r>
              <a:rPr lang="en-US" b="1" dirty="0" smtClean="0"/>
              <a:t>women with 69.4%</a:t>
            </a:r>
            <a:r>
              <a:rPr lang="en-US" dirty="0" smtClean="0"/>
              <a:t> considerably </a:t>
            </a:r>
            <a:r>
              <a:rPr lang="en-US" b="1" dirty="0" smtClean="0"/>
              <a:t>above EU average </a:t>
            </a:r>
            <a:r>
              <a:rPr lang="en-US" dirty="0" smtClean="0"/>
              <a:t>(62.5% in 2009)</a:t>
            </a:r>
          </a:p>
          <a:p>
            <a:r>
              <a:rPr lang="en-US" dirty="0" smtClean="0"/>
              <a:t>focus on significantly </a:t>
            </a:r>
            <a:r>
              <a:rPr lang="en-US" dirty="0"/>
              <a:t>higher employment </a:t>
            </a:r>
            <a:r>
              <a:rPr lang="en-US" dirty="0" smtClean="0"/>
              <a:t>rate among </a:t>
            </a:r>
            <a:r>
              <a:rPr lang="en-US" dirty="0"/>
              <a:t>older </a:t>
            </a:r>
            <a:r>
              <a:rPr lang="en-US" dirty="0" smtClean="0"/>
              <a:t>employees </a:t>
            </a:r>
            <a:r>
              <a:rPr lang="en-US" dirty="0"/>
              <a:t>by </a:t>
            </a:r>
            <a:r>
              <a:rPr lang="en-US" b="1" dirty="0"/>
              <a:t>raising the effective </a:t>
            </a:r>
            <a:r>
              <a:rPr lang="en-US" b="1" dirty="0" smtClean="0"/>
              <a:t>retirement age</a:t>
            </a:r>
          </a:p>
          <a:p>
            <a:r>
              <a:rPr lang="en-US" dirty="0" smtClean="0"/>
              <a:t>Most important challenges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older</a:t>
            </a:r>
            <a:r>
              <a:rPr lang="de-DE" dirty="0" smtClean="0"/>
              <a:t> </a:t>
            </a:r>
            <a:r>
              <a:rPr lang="de-DE" dirty="0" err="1" smtClean="0"/>
              <a:t>emloyees</a:t>
            </a:r>
            <a:r>
              <a:rPr lang="de-DE" dirty="0" smtClean="0"/>
              <a:t>, </a:t>
            </a:r>
            <a:r>
              <a:rPr lang="de-DE" dirty="0" err="1" smtClean="0"/>
              <a:t>women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juvenile </a:t>
            </a:r>
            <a:r>
              <a:rPr lang="de-DE" dirty="0" err="1" smtClean="0"/>
              <a:t>persons</a:t>
            </a:r>
            <a:r>
              <a:rPr lang="de-DE" dirty="0" smtClean="0"/>
              <a:t>,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migration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low-qualified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31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68588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NRP Labour </a:t>
            </a:r>
            <a:r>
              <a:rPr lang="de-DE" dirty="0" err="1" smtClean="0">
                <a:solidFill>
                  <a:schemeClr val="accent2"/>
                </a:solidFill>
              </a:rPr>
              <a:t>market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measures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824536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n-US" dirty="0" smtClean="0"/>
              <a:t>Older employees</a:t>
            </a:r>
          </a:p>
          <a:p>
            <a:r>
              <a:rPr lang="en-US" dirty="0" smtClean="0"/>
              <a:t>Stricter </a:t>
            </a:r>
            <a:r>
              <a:rPr lang="en-US" dirty="0"/>
              <a:t>requirements for the access to pensions </a:t>
            </a:r>
            <a:r>
              <a:rPr lang="en-US" dirty="0" smtClean="0"/>
              <a:t>granted for </a:t>
            </a:r>
            <a:r>
              <a:rPr lang="en-US" b="1" dirty="0" err="1" smtClean="0"/>
              <a:t>unemployability</a:t>
            </a:r>
            <a:r>
              <a:rPr lang="en-US" b="1" dirty="0" smtClean="0"/>
              <a:t> owing to disability </a:t>
            </a:r>
            <a:r>
              <a:rPr lang="en-US" dirty="0" smtClean="0"/>
              <a:t>by mandatory rehabilitation </a:t>
            </a:r>
          </a:p>
          <a:p>
            <a:r>
              <a:rPr lang="en-US" dirty="0" smtClean="0"/>
              <a:t>Reform </a:t>
            </a:r>
            <a:r>
              <a:rPr lang="en-US" dirty="0"/>
              <a:t>of the </a:t>
            </a:r>
            <a:r>
              <a:rPr lang="en-US" b="1" dirty="0"/>
              <a:t>special retirement scheme </a:t>
            </a:r>
            <a:r>
              <a:rPr lang="en-US" dirty="0"/>
              <a:t>for long-time insured manual </a:t>
            </a:r>
            <a:r>
              <a:rPr lang="en-US" dirty="0" smtClean="0"/>
              <a:t>workers („</a:t>
            </a:r>
            <a:r>
              <a:rPr lang="en-US" dirty="0" err="1"/>
              <a:t>Hacklerregelung</a:t>
            </a:r>
            <a:r>
              <a:rPr lang="en-US" dirty="0" smtClean="0"/>
              <a:t>“)</a:t>
            </a:r>
          </a:p>
          <a:p>
            <a:r>
              <a:rPr lang="en-US" b="1" dirty="0" smtClean="0"/>
              <a:t>Fit2work</a:t>
            </a:r>
            <a:r>
              <a:rPr lang="en-US" dirty="0" smtClean="0"/>
              <a:t> and central occupational medical examination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4645152" y="1700809"/>
            <a:ext cx="3419856" cy="4464495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n-US" dirty="0" smtClean="0"/>
              <a:t>Women</a:t>
            </a:r>
            <a:endParaRPr lang="en-US" dirty="0"/>
          </a:p>
          <a:p>
            <a:r>
              <a:rPr lang="en-US" dirty="0"/>
              <a:t>Development of </a:t>
            </a:r>
            <a:r>
              <a:rPr lang="en-US" b="1" dirty="0"/>
              <a:t>all-day school models </a:t>
            </a:r>
            <a:r>
              <a:rPr lang="en-US" dirty="0"/>
              <a:t>(allocation of special funds amounting to 80 million euro)</a:t>
            </a:r>
          </a:p>
          <a:p>
            <a:r>
              <a:rPr lang="en-US" b="1" dirty="0"/>
              <a:t>National Action Plan for Gender Equality </a:t>
            </a:r>
            <a:r>
              <a:rPr lang="en-US" dirty="0"/>
              <a:t>(continuous increase of day-care </a:t>
            </a:r>
            <a:r>
              <a:rPr lang="en-US" dirty="0" smtClean="0"/>
              <a:t>centers; </a:t>
            </a:r>
            <a:r>
              <a:rPr lang="en-US" dirty="0"/>
              <a:t>information offensive to encourage fathers to take paternal leave and ‘Dad’s month’ in the public services)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398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NRP Labour </a:t>
            </a:r>
            <a:r>
              <a:rPr lang="de-DE" dirty="0" err="1" smtClean="0">
                <a:solidFill>
                  <a:schemeClr val="accent2"/>
                </a:solidFill>
              </a:rPr>
              <a:t>market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measures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de-DE" dirty="0" smtClean="0"/>
              <a:t>Young </a:t>
            </a:r>
            <a:r>
              <a:rPr lang="de-DE" dirty="0" err="1" smtClean="0"/>
              <a:t>people</a:t>
            </a:r>
            <a:endParaRPr lang="de-DE" dirty="0" smtClean="0"/>
          </a:p>
          <a:p>
            <a:r>
              <a:rPr lang="de-DE" b="1" dirty="0" err="1" smtClean="0"/>
              <a:t>Guarantee</a:t>
            </a:r>
            <a:r>
              <a:rPr lang="de-DE" b="1" dirty="0" smtClean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 smtClean="0"/>
              <a:t>qualification</a:t>
            </a:r>
            <a:r>
              <a:rPr lang="de-DE" b="1" dirty="0" smtClean="0"/>
              <a:t> </a:t>
            </a:r>
            <a:r>
              <a:rPr lang="de-DE" dirty="0" smtClean="0"/>
              <a:t>(</a:t>
            </a:r>
            <a:r>
              <a:rPr lang="en-US" dirty="0" smtClean="0"/>
              <a:t>adequate </a:t>
            </a:r>
            <a:r>
              <a:rPr lang="en-US" dirty="0"/>
              <a:t>assistance for juvenile </a:t>
            </a:r>
            <a:r>
              <a:rPr lang="en-US" dirty="0" smtClean="0"/>
              <a:t>person finding a suitable apprenticeship place, 2011 nearly 180 million euro)</a:t>
            </a:r>
          </a:p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4645152" y="2276872"/>
            <a:ext cx="3419856" cy="3888432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de-DE" dirty="0" smtClean="0"/>
              <a:t>Quality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endParaRPr lang="de-DE" dirty="0" smtClean="0"/>
          </a:p>
          <a:p>
            <a:r>
              <a:rPr lang="en-US" dirty="0"/>
              <a:t>Law combating </a:t>
            </a:r>
            <a:r>
              <a:rPr lang="en-US" b="1" dirty="0" smtClean="0"/>
              <a:t>wages and </a:t>
            </a:r>
            <a:r>
              <a:rPr lang="en-US" b="1" dirty="0"/>
              <a:t>social </a:t>
            </a:r>
            <a:r>
              <a:rPr lang="en-US" b="1" dirty="0" smtClean="0"/>
              <a:t>benefits dumping</a:t>
            </a:r>
          </a:p>
          <a:p>
            <a:r>
              <a:rPr lang="en-US" dirty="0"/>
              <a:t>Income reports to </a:t>
            </a:r>
            <a:r>
              <a:rPr lang="en-US" dirty="0" smtClean="0"/>
              <a:t>be made </a:t>
            </a:r>
            <a:r>
              <a:rPr lang="en-US" dirty="0"/>
              <a:t>public on </a:t>
            </a:r>
            <a:r>
              <a:rPr lang="en-US" dirty="0" smtClean="0"/>
              <a:t>the Workplace </a:t>
            </a:r>
            <a:r>
              <a:rPr lang="en-US" dirty="0"/>
              <a:t>(Creation of </a:t>
            </a:r>
            <a:r>
              <a:rPr lang="en-US" b="1" dirty="0"/>
              <a:t>income </a:t>
            </a:r>
            <a:r>
              <a:rPr lang="en-US" b="1" dirty="0" smtClean="0"/>
              <a:t>transparency</a:t>
            </a:r>
            <a:r>
              <a:rPr lang="en-US" dirty="0" smtClean="0"/>
              <a:t>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Most recent: new job initiative ‘my chance – your benefit’ for </a:t>
            </a:r>
            <a:r>
              <a:rPr lang="en-US" b="1" dirty="0" smtClean="0"/>
              <a:t>disabled employees</a:t>
            </a:r>
            <a:endParaRPr lang="de-DE" b="1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66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Main features of the 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Austrian model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Stable </a:t>
            </a:r>
            <a:r>
              <a:rPr lang="en-US" b="1" dirty="0" smtClean="0"/>
              <a:t>collective bargaining system </a:t>
            </a:r>
            <a:r>
              <a:rPr lang="en-US" dirty="0" smtClean="0"/>
              <a:t>(mandatory membership of employers in the Chamber of Economy) and legal standards (working time law, law on agency work)</a:t>
            </a:r>
          </a:p>
          <a:p>
            <a:r>
              <a:rPr lang="en-US" dirty="0" smtClean="0"/>
              <a:t>‚Responsible‘ wage and working time policy (</a:t>
            </a:r>
            <a:r>
              <a:rPr lang="en-US" b="1" dirty="0" smtClean="0"/>
              <a:t>wage restraint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High levels of </a:t>
            </a:r>
            <a:r>
              <a:rPr lang="en-US" b="1" dirty="0" smtClean="0"/>
              <a:t>segmentation, inequality and exclusion </a:t>
            </a:r>
            <a:r>
              <a:rPr lang="en-US" dirty="0" smtClean="0"/>
              <a:t>including segmentation in the educational system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786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2"/>
                </a:solidFill>
              </a:rPr>
              <a:t>National </a:t>
            </a:r>
            <a:r>
              <a:rPr lang="de-DE" dirty="0" err="1" smtClean="0">
                <a:solidFill>
                  <a:schemeClr val="accent2"/>
                </a:solidFill>
              </a:rPr>
              <a:t>target</a:t>
            </a:r>
            <a:r>
              <a:rPr lang="de-DE" dirty="0" smtClean="0">
                <a:solidFill>
                  <a:schemeClr val="accent2"/>
                </a:solidFill>
              </a:rPr>
              <a:t> on </a:t>
            </a:r>
            <a:r>
              <a:rPr lang="de-DE" dirty="0" err="1" smtClean="0">
                <a:solidFill>
                  <a:schemeClr val="accent2"/>
                </a:solidFill>
              </a:rPr>
              <a:t>poverty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20000"/>
          </a:bodyPr>
          <a:lstStyle/>
          <a:p>
            <a:r>
              <a:rPr lang="de-DE" dirty="0" err="1" smtClean="0"/>
              <a:t>Currently</a:t>
            </a:r>
            <a:r>
              <a:rPr lang="de-DE" dirty="0" smtClean="0"/>
              <a:t> 1 </a:t>
            </a:r>
            <a:r>
              <a:rPr lang="de-DE" dirty="0" err="1" smtClean="0"/>
              <a:t>million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(12%)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risk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poverty</a:t>
            </a:r>
            <a:endParaRPr lang="de-DE" dirty="0" smtClean="0"/>
          </a:p>
          <a:p>
            <a:r>
              <a:rPr lang="de-DE" dirty="0" smtClean="0"/>
              <a:t>Target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b="1" dirty="0" err="1" smtClean="0"/>
              <a:t>reduced</a:t>
            </a:r>
            <a:r>
              <a:rPr lang="de-DE" b="1" dirty="0" smtClean="0"/>
              <a:t> </a:t>
            </a:r>
            <a:r>
              <a:rPr lang="de-DE" b="1" dirty="0" err="1" smtClean="0"/>
              <a:t>poverty</a:t>
            </a:r>
            <a:r>
              <a:rPr lang="de-DE" b="1" dirty="0" smtClean="0"/>
              <a:t> </a:t>
            </a:r>
            <a:r>
              <a:rPr lang="de-DE" b="1" dirty="0" err="1" smtClean="0"/>
              <a:t>risk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235.000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endParaRPr lang="de-DE" dirty="0" smtClean="0"/>
          </a:p>
          <a:p>
            <a:r>
              <a:rPr lang="de-DE" dirty="0" smtClean="0"/>
              <a:t>Special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b="1" dirty="0" err="1" smtClean="0"/>
              <a:t>raising</a:t>
            </a:r>
            <a:r>
              <a:rPr lang="de-DE" b="1" dirty="0" smtClean="0"/>
              <a:t> </a:t>
            </a:r>
            <a:r>
              <a:rPr lang="de-DE" b="1" dirty="0" err="1" smtClean="0"/>
              <a:t>employment</a:t>
            </a:r>
            <a:r>
              <a:rPr lang="de-DE" b="1" dirty="0" smtClean="0"/>
              <a:t> </a:t>
            </a:r>
            <a:r>
              <a:rPr lang="de-DE" b="1" dirty="0" err="1" smtClean="0"/>
              <a:t>figures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inclusion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labour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</a:p>
          <a:p>
            <a:r>
              <a:rPr lang="de-DE" dirty="0" smtClean="0"/>
              <a:t>Most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compatibility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job</a:t>
            </a:r>
            <a:r>
              <a:rPr lang="de-DE" dirty="0" smtClean="0"/>
              <a:t>, </a:t>
            </a:r>
            <a:r>
              <a:rPr lang="de-DE" dirty="0" err="1" smtClean="0"/>
              <a:t>long</a:t>
            </a:r>
            <a:r>
              <a:rPr lang="de-DE" dirty="0" smtClean="0"/>
              <a:t>-term </a:t>
            </a:r>
            <a:r>
              <a:rPr lang="de-DE" dirty="0" err="1" smtClean="0"/>
              <a:t>unemployment</a:t>
            </a:r>
            <a:r>
              <a:rPr lang="de-DE" dirty="0" smtClean="0"/>
              <a:t>, </a:t>
            </a:r>
            <a:r>
              <a:rPr lang="de-DE" dirty="0" err="1" smtClean="0"/>
              <a:t>better</a:t>
            </a:r>
            <a:r>
              <a:rPr lang="de-DE" dirty="0" smtClean="0"/>
              <a:t> </a:t>
            </a:r>
            <a:r>
              <a:rPr lang="de-DE" dirty="0" err="1" smtClean="0"/>
              <a:t>income</a:t>
            </a:r>
            <a:r>
              <a:rPr lang="de-DE" dirty="0" smtClean="0"/>
              <a:t> </a:t>
            </a:r>
            <a:r>
              <a:rPr lang="de-DE" dirty="0" err="1" smtClean="0"/>
              <a:t>opportunities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women</a:t>
            </a:r>
            <a:r>
              <a:rPr lang="de-DE" dirty="0" smtClean="0"/>
              <a:t>,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child</a:t>
            </a:r>
            <a:r>
              <a:rPr lang="de-DE" dirty="0" smtClean="0"/>
              <a:t> </a:t>
            </a:r>
            <a:r>
              <a:rPr lang="de-DE" dirty="0" err="1" smtClean="0"/>
              <a:t>poverty</a:t>
            </a:r>
            <a:r>
              <a:rPr lang="de-DE" dirty="0" smtClean="0"/>
              <a:t> (</a:t>
            </a:r>
            <a:r>
              <a:rPr lang="de-DE" dirty="0" err="1" smtClean="0"/>
              <a:t>later</a:t>
            </a:r>
            <a:r>
              <a:rPr lang="de-DE" dirty="0" smtClean="0"/>
              <a:t> </a:t>
            </a:r>
            <a:r>
              <a:rPr lang="de-DE" dirty="0" err="1" smtClean="0"/>
              <a:t>career</a:t>
            </a:r>
            <a:r>
              <a:rPr lang="de-DE" dirty="0" smtClean="0"/>
              <a:t> </a:t>
            </a:r>
            <a:r>
              <a:rPr lang="de-DE" dirty="0" err="1" smtClean="0"/>
              <a:t>opportunities</a:t>
            </a:r>
            <a:r>
              <a:rPr lang="de-DE" dirty="0" smtClean="0"/>
              <a:t>), </a:t>
            </a:r>
            <a:r>
              <a:rPr lang="de-DE" dirty="0" err="1" smtClean="0"/>
              <a:t>measures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health</a:t>
            </a:r>
            <a:endParaRPr lang="de-DE" dirty="0" smtClean="0"/>
          </a:p>
          <a:p>
            <a:r>
              <a:rPr lang="de-DE" dirty="0" err="1" smtClean="0"/>
              <a:t>Downside</a:t>
            </a:r>
            <a:r>
              <a:rPr lang="de-DE" dirty="0" smtClean="0"/>
              <a:t>:</a:t>
            </a:r>
            <a:r>
              <a:rPr lang="de-DE" b="1" dirty="0" smtClean="0"/>
              <a:t> NAP on </a:t>
            </a:r>
            <a:r>
              <a:rPr lang="de-DE" b="1" dirty="0" err="1" smtClean="0"/>
              <a:t>poverty</a:t>
            </a:r>
            <a:r>
              <a:rPr lang="de-DE" b="1" dirty="0" smtClean="0"/>
              <a:t> </a:t>
            </a:r>
            <a:r>
              <a:rPr lang="de-DE" dirty="0" err="1" smtClean="0"/>
              <a:t>included</a:t>
            </a:r>
            <a:r>
              <a:rPr lang="de-DE" dirty="0" smtClean="0"/>
              <a:t> in NRP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1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NRP </a:t>
            </a:r>
            <a:r>
              <a:rPr lang="de-DE" dirty="0" err="1" smtClean="0"/>
              <a:t>poverty</a:t>
            </a:r>
            <a:r>
              <a:rPr lang="de-DE" dirty="0" smtClean="0"/>
              <a:t> </a:t>
            </a:r>
            <a:r>
              <a:rPr lang="de-DE" dirty="0" err="1" smtClean="0"/>
              <a:t>measures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year in </a:t>
            </a:r>
            <a:r>
              <a:rPr lang="en-US" dirty="0" smtClean="0"/>
              <a:t>kindergarten before primary school</a:t>
            </a:r>
          </a:p>
          <a:p>
            <a:r>
              <a:rPr lang="en-US" dirty="0" smtClean="0"/>
              <a:t>Beneficiaries </a:t>
            </a:r>
            <a:r>
              <a:rPr lang="en-US" dirty="0"/>
              <a:t>of </a:t>
            </a:r>
            <a:r>
              <a:rPr lang="en-US" dirty="0" smtClean="0"/>
              <a:t>need-oriented guaranteed minimum income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5259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>
                <a:solidFill>
                  <a:schemeClr val="accent2"/>
                </a:solidFill>
              </a:rPr>
              <a:t>Economic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governance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and</a:t>
            </a:r>
            <a:r>
              <a:rPr lang="de-DE" dirty="0" smtClean="0">
                <a:solidFill>
                  <a:schemeClr val="accent2"/>
                </a:solidFill>
              </a:rPr>
              <a:t> European </a:t>
            </a:r>
            <a:r>
              <a:rPr lang="de-DE" dirty="0" err="1" smtClean="0">
                <a:solidFill>
                  <a:schemeClr val="accent2"/>
                </a:solidFill>
              </a:rPr>
              <a:t>semester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25628"/>
          </a:xfrm>
        </p:spPr>
        <p:txBody>
          <a:bodyPr>
            <a:normAutofit/>
          </a:bodyPr>
          <a:lstStyle/>
          <a:p>
            <a:r>
              <a:rPr lang="en-US" dirty="0" smtClean="0"/>
              <a:t>Strong trade union opposition to current political course within the EU</a:t>
            </a:r>
          </a:p>
          <a:p>
            <a:r>
              <a:rPr lang="en-US" dirty="0" smtClean="0"/>
              <a:t>In particular: interventions </a:t>
            </a:r>
            <a:r>
              <a:rPr lang="en-US" dirty="0"/>
              <a:t>in </a:t>
            </a:r>
            <a:r>
              <a:rPr lang="en-US" b="1" dirty="0"/>
              <a:t>national collective </a:t>
            </a:r>
            <a:r>
              <a:rPr lang="en-US" b="1" dirty="0" smtClean="0"/>
              <a:t>bargaining</a:t>
            </a:r>
            <a:r>
              <a:rPr lang="en-US" dirty="0" smtClean="0"/>
              <a:t> and </a:t>
            </a:r>
            <a:r>
              <a:rPr lang="en-US" dirty="0"/>
              <a:t>the dismantling of social </a:t>
            </a:r>
            <a:r>
              <a:rPr lang="en-US" dirty="0" smtClean="0"/>
              <a:t>dialogue</a:t>
            </a:r>
          </a:p>
          <a:p>
            <a:r>
              <a:rPr lang="en-US" dirty="0" smtClean="0"/>
              <a:t>Austria advocating strongly at Council level in </a:t>
            </a:r>
            <a:r>
              <a:rPr lang="en-US" dirty="0" err="1" smtClean="0"/>
              <a:t>favour</a:t>
            </a:r>
            <a:r>
              <a:rPr lang="en-US" dirty="0" smtClean="0"/>
              <a:t> of the </a:t>
            </a:r>
            <a:r>
              <a:rPr lang="en-US" b="1" dirty="0" smtClean="0"/>
              <a:t>autonomy of Social partners</a:t>
            </a:r>
            <a:r>
              <a:rPr lang="en-US" dirty="0"/>
              <a:t> </a:t>
            </a:r>
            <a:r>
              <a:rPr lang="en-US" dirty="0" smtClean="0"/>
              <a:t>and rejecting </a:t>
            </a:r>
            <a:r>
              <a:rPr lang="en-US" b="1" dirty="0" smtClean="0"/>
              <a:t>interventions in pension system</a:t>
            </a:r>
          </a:p>
        </p:txBody>
      </p:sp>
    </p:spTree>
    <p:extLst>
      <p:ext uri="{BB962C8B-B14F-4D97-AF65-F5344CB8AC3E}">
        <p14:creationId xmlns:p14="http://schemas.microsoft.com/office/powerpoint/2010/main" val="122686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2"/>
                </a:solidFill>
              </a:rPr>
              <a:t>Austerity </a:t>
            </a:r>
            <a:r>
              <a:rPr lang="de-DE" dirty="0" err="1" smtClean="0">
                <a:solidFill>
                  <a:schemeClr val="accent2"/>
                </a:solidFill>
              </a:rPr>
              <a:t>measures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fontScale="62500" lnSpcReduction="20000"/>
          </a:bodyPr>
          <a:lstStyle/>
          <a:p>
            <a:r>
              <a:rPr lang="en-US" sz="3000" b="1" dirty="0" smtClean="0"/>
              <a:t>Tax increases </a:t>
            </a:r>
            <a:r>
              <a:rPr lang="en-US" sz="3000" dirty="0" smtClean="0"/>
              <a:t>(6.3 billion euro) including solidarity tax for banks, higher taxes on cigarettes, gasoline, and plane tickets, and a capital gain tax for financial assets</a:t>
            </a:r>
          </a:p>
          <a:p>
            <a:r>
              <a:rPr lang="en-US" sz="3000" dirty="0" smtClean="0"/>
              <a:t>Except for bank tax, major part of additional revenues comes from </a:t>
            </a:r>
            <a:r>
              <a:rPr lang="en-US" sz="3000" b="1" dirty="0" smtClean="0"/>
              <a:t>consumer taxes</a:t>
            </a:r>
            <a:r>
              <a:rPr lang="en-US" sz="3000" dirty="0" smtClean="0"/>
              <a:t>, very limited distributive effect</a:t>
            </a:r>
          </a:p>
          <a:p>
            <a:r>
              <a:rPr lang="en-US" sz="3000" b="1" dirty="0" smtClean="0"/>
              <a:t>Cuts in welfare state </a:t>
            </a:r>
            <a:r>
              <a:rPr lang="en-US" sz="3000" dirty="0" smtClean="0"/>
              <a:t>provision, including cuts in care benefits and family allowances (1.3 billion euro)</a:t>
            </a:r>
          </a:p>
          <a:p>
            <a:r>
              <a:rPr lang="en-US" sz="3000" dirty="0" smtClean="0"/>
              <a:t>Education, research, art and culture (333 million euro)</a:t>
            </a:r>
          </a:p>
          <a:p>
            <a:r>
              <a:rPr lang="en-US" sz="3000" dirty="0" smtClean="0"/>
              <a:t>Low-income families particularly affected by cuts</a:t>
            </a:r>
          </a:p>
          <a:p>
            <a:r>
              <a:rPr lang="en-US" sz="3000" b="1" dirty="0" smtClean="0"/>
              <a:t>Summary</a:t>
            </a:r>
            <a:r>
              <a:rPr lang="en-US" sz="3000" dirty="0" smtClean="0"/>
              <a:t>: two </a:t>
            </a:r>
            <a:r>
              <a:rPr lang="en-US" sz="3000" dirty="0"/>
              <a:t>thirds on expenditure </a:t>
            </a:r>
            <a:r>
              <a:rPr lang="en-US" sz="3000" dirty="0" smtClean="0"/>
              <a:t>and </a:t>
            </a:r>
            <a:r>
              <a:rPr lang="en-US" sz="3000" dirty="0"/>
              <a:t>one </a:t>
            </a:r>
            <a:r>
              <a:rPr lang="en-US" sz="3000" dirty="0" smtClean="0"/>
              <a:t>third </a:t>
            </a:r>
            <a:r>
              <a:rPr lang="en-US" sz="3000" dirty="0"/>
              <a:t>on </a:t>
            </a:r>
            <a:r>
              <a:rPr lang="en-US" sz="3000" dirty="0" smtClean="0"/>
              <a:t>revenue side</a:t>
            </a:r>
            <a:endParaRPr lang="en-US" sz="3000" dirty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501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744" cy="757888"/>
          </a:xfrm>
        </p:spPr>
        <p:txBody>
          <a:bodyPr>
            <a:normAutofit/>
          </a:bodyPr>
          <a:lstStyle/>
          <a:p>
            <a:r>
              <a:rPr lang="de-DE" dirty="0" err="1" smtClean="0">
                <a:solidFill>
                  <a:schemeClr val="accent2"/>
                </a:solidFill>
              </a:rPr>
              <a:t>Commission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analysis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41764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risis </a:t>
            </a:r>
            <a:r>
              <a:rPr lang="en-US" dirty="0"/>
              <a:t>took its toll on </a:t>
            </a:r>
            <a:r>
              <a:rPr lang="en-US" b="1" dirty="0"/>
              <a:t>public </a:t>
            </a:r>
            <a:r>
              <a:rPr lang="en-US" b="1" dirty="0" smtClean="0"/>
              <a:t>finances</a:t>
            </a:r>
            <a:r>
              <a:rPr lang="en-US" dirty="0" smtClean="0"/>
              <a:t>, also as result </a:t>
            </a:r>
            <a:r>
              <a:rPr lang="en-US" dirty="0"/>
              <a:t>of the adoption of the stimulus </a:t>
            </a:r>
            <a:r>
              <a:rPr lang="en-US" dirty="0" smtClean="0"/>
              <a:t>packages</a:t>
            </a:r>
          </a:p>
          <a:p>
            <a:r>
              <a:rPr lang="en-US" dirty="0" smtClean="0"/>
              <a:t>Budgetary projections too </a:t>
            </a:r>
            <a:r>
              <a:rPr lang="en-US" dirty="0" err="1"/>
              <a:t>favourable</a:t>
            </a:r>
            <a:r>
              <a:rPr lang="en-US" dirty="0"/>
              <a:t> towards </a:t>
            </a:r>
            <a:r>
              <a:rPr lang="en-US" dirty="0" smtClean="0"/>
              <a:t>the end </a:t>
            </a:r>
            <a:r>
              <a:rPr lang="en-US" dirty="0"/>
              <a:t>of the stability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smtClean="0"/>
              <a:t>period</a:t>
            </a:r>
          </a:p>
          <a:p>
            <a:r>
              <a:rPr lang="en-US" b="1" dirty="0"/>
              <a:t>A</a:t>
            </a:r>
            <a:r>
              <a:rPr lang="en-US" b="1" dirty="0" smtClean="0"/>
              <a:t>verage </a:t>
            </a:r>
            <a:r>
              <a:rPr lang="en-US" b="1" dirty="0"/>
              <a:t>tax wedge </a:t>
            </a:r>
            <a:r>
              <a:rPr lang="en-US" dirty="0"/>
              <a:t>in Austria is among the highest </a:t>
            </a:r>
            <a:r>
              <a:rPr lang="en-US" dirty="0" smtClean="0"/>
              <a:t>in the EU</a:t>
            </a:r>
          </a:p>
          <a:p>
            <a:r>
              <a:rPr lang="en-US" dirty="0"/>
              <a:t>E</a:t>
            </a:r>
            <a:r>
              <a:rPr lang="en-US" dirty="0" smtClean="0"/>
              <a:t>mployment </a:t>
            </a:r>
            <a:r>
              <a:rPr lang="en-US" dirty="0"/>
              <a:t>rate of </a:t>
            </a:r>
            <a:r>
              <a:rPr lang="en-US" b="1" dirty="0"/>
              <a:t>older workers </a:t>
            </a:r>
            <a:r>
              <a:rPr lang="en-US" b="1" dirty="0" smtClean="0"/>
              <a:t>well </a:t>
            </a:r>
            <a:r>
              <a:rPr lang="en-US" b="1" dirty="0"/>
              <a:t>below </a:t>
            </a:r>
            <a:r>
              <a:rPr lang="en-US" dirty="0"/>
              <a:t>the EU average </a:t>
            </a:r>
            <a:r>
              <a:rPr lang="en-US" dirty="0" smtClean="0"/>
              <a:t>(early </a:t>
            </a:r>
            <a:r>
              <a:rPr lang="en-US" dirty="0"/>
              <a:t>retirement schemes and </a:t>
            </a:r>
            <a:r>
              <a:rPr lang="en-US" dirty="0" smtClean="0"/>
              <a:t>disability pensions widely used)</a:t>
            </a:r>
          </a:p>
          <a:p>
            <a:r>
              <a:rPr lang="en-US" dirty="0" smtClean="0"/>
              <a:t>Female </a:t>
            </a:r>
            <a:r>
              <a:rPr lang="en-US" dirty="0"/>
              <a:t>employment rate </a:t>
            </a:r>
            <a:r>
              <a:rPr lang="en-US" dirty="0" smtClean="0"/>
              <a:t>relatively high (one </a:t>
            </a:r>
            <a:r>
              <a:rPr lang="en-US" dirty="0"/>
              <a:t>of the highest rates of part-time work, </a:t>
            </a:r>
            <a:r>
              <a:rPr lang="en-US" b="1" dirty="0"/>
              <a:t>second highest </a:t>
            </a:r>
            <a:r>
              <a:rPr lang="en-US" b="1" dirty="0" smtClean="0"/>
              <a:t>gender pay </a:t>
            </a:r>
            <a:r>
              <a:rPr lang="en-US" b="1" dirty="0"/>
              <a:t>gap </a:t>
            </a:r>
            <a:r>
              <a:rPr lang="en-US" dirty="0" smtClean="0"/>
              <a:t>with 25.4 %)</a:t>
            </a:r>
          </a:p>
          <a:p>
            <a:r>
              <a:rPr lang="de-DE" dirty="0" smtClean="0"/>
              <a:t>Outstanding </a:t>
            </a:r>
            <a:r>
              <a:rPr lang="de-DE" b="1" dirty="0" err="1" smtClean="0"/>
              <a:t>challenges</a:t>
            </a:r>
            <a:r>
              <a:rPr lang="de-DE" dirty="0" smtClean="0"/>
              <a:t> </a:t>
            </a:r>
            <a:r>
              <a:rPr lang="en-US" dirty="0"/>
              <a:t>in the areas of fiscal policy, education, competition and innovation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24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>
                <a:solidFill>
                  <a:schemeClr val="accent2"/>
                </a:solidFill>
              </a:rPr>
              <a:t>R</a:t>
            </a:r>
            <a:r>
              <a:rPr lang="de-DE" dirty="0" err="1" smtClean="0">
                <a:solidFill>
                  <a:schemeClr val="accent2"/>
                </a:solidFill>
              </a:rPr>
              <a:t>ecommendations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accelerate the correction </a:t>
            </a:r>
            <a:r>
              <a:rPr lang="en-US" dirty="0"/>
              <a:t>of the </a:t>
            </a:r>
            <a:r>
              <a:rPr lang="en-US" b="1" dirty="0"/>
              <a:t>excessive </a:t>
            </a:r>
            <a:r>
              <a:rPr lang="en-US" b="1" dirty="0" smtClean="0"/>
              <a:t>deficit </a:t>
            </a:r>
            <a:r>
              <a:rPr lang="en-US" dirty="0" smtClean="0"/>
              <a:t>(4.6% in 2010)</a:t>
            </a:r>
          </a:p>
          <a:p>
            <a:r>
              <a:rPr lang="en-US" dirty="0"/>
              <a:t>aligning legislative, administrative, </a:t>
            </a:r>
            <a:r>
              <a:rPr lang="en-US" dirty="0" smtClean="0"/>
              <a:t>revenue-raising </a:t>
            </a:r>
            <a:r>
              <a:rPr lang="en-US" dirty="0"/>
              <a:t>and spending </a:t>
            </a:r>
            <a:r>
              <a:rPr lang="en-US" b="1" dirty="0" smtClean="0"/>
              <a:t>responsibilities</a:t>
            </a:r>
            <a:r>
              <a:rPr lang="en-US" dirty="0" smtClean="0"/>
              <a:t> across (i.e. area of health care)</a:t>
            </a:r>
          </a:p>
          <a:p>
            <a:r>
              <a:rPr lang="en-US" dirty="0"/>
              <a:t>further limit access to </a:t>
            </a:r>
            <a:r>
              <a:rPr lang="en-US" b="1" dirty="0" smtClean="0"/>
              <a:t>early </a:t>
            </a:r>
            <a:r>
              <a:rPr lang="en-US" b="1" dirty="0"/>
              <a:t>retirement</a:t>
            </a:r>
            <a:r>
              <a:rPr lang="en-US" dirty="0"/>
              <a:t> scheme and reduce the transition period for </a:t>
            </a:r>
            <a:r>
              <a:rPr lang="en-US" dirty="0" err="1"/>
              <a:t>harmonisation</a:t>
            </a:r>
            <a:r>
              <a:rPr lang="en-US" dirty="0"/>
              <a:t> of the statutory retirement age between men and </a:t>
            </a:r>
            <a:r>
              <a:rPr lang="en-US" dirty="0" smtClean="0"/>
              <a:t>women</a:t>
            </a:r>
          </a:p>
          <a:p>
            <a:r>
              <a:rPr lang="en-US" dirty="0" smtClean="0"/>
              <a:t>Reduction of effective </a:t>
            </a:r>
            <a:r>
              <a:rPr lang="en-US" dirty="0"/>
              <a:t>tax and social security </a:t>
            </a:r>
            <a:r>
              <a:rPr lang="en-US" b="1" dirty="0"/>
              <a:t>burden on </a:t>
            </a:r>
            <a:r>
              <a:rPr lang="en-US" b="1" dirty="0" err="1" smtClean="0"/>
              <a:t>labour</a:t>
            </a:r>
            <a:endParaRPr lang="en-US" b="1" dirty="0" smtClean="0"/>
          </a:p>
          <a:p>
            <a:r>
              <a:rPr lang="en-US" dirty="0" smtClean="0"/>
              <a:t>Improve availability </a:t>
            </a:r>
            <a:r>
              <a:rPr lang="en-US" dirty="0"/>
              <a:t>of care services and of all-day school</a:t>
            </a:r>
            <a:endParaRPr lang="en-US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240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Measures</a:t>
            </a:r>
            <a:r>
              <a:rPr lang="de-DE" dirty="0" smtClean="0"/>
              <a:t> Euro Plus </a:t>
            </a:r>
            <a:r>
              <a:rPr lang="de-DE" dirty="0" err="1" smtClean="0"/>
              <a:t>Pact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Foster </a:t>
            </a:r>
            <a:r>
              <a:rPr lang="de-DE" dirty="0" err="1" smtClean="0"/>
              <a:t>competitiveness</a:t>
            </a:r>
            <a:r>
              <a:rPr lang="de-DE" dirty="0" smtClean="0"/>
              <a:t> (e.g. 80 </a:t>
            </a:r>
            <a:r>
              <a:rPr lang="de-DE" dirty="0" err="1" smtClean="0"/>
              <a:t>million</a:t>
            </a:r>
            <a:r>
              <a:rPr lang="de-DE" dirty="0" smtClean="0"/>
              <a:t> </a:t>
            </a:r>
            <a:r>
              <a:rPr lang="de-DE" dirty="0" err="1" smtClean="0"/>
              <a:t>euro</a:t>
            </a:r>
            <a:r>
              <a:rPr lang="de-DE" dirty="0" smtClean="0"/>
              <a:t> </a:t>
            </a:r>
            <a:r>
              <a:rPr lang="de-DE" dirty="0" err="1" smtClean="0"/>
              <a:t>annually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universities</a:t>
            </a:r>
            <a:r>
              <a:rPr lang="de-DE" dirty="0" smtClean="0"/>
              <a:t>, same </a:t>
            </a:r>
            <a:r>
              <a:rPr lang="de-DE" dirty="0" err="1" smtClean="0"/>
              <a:t>invest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2426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2"/>
                </a:solidFill>
              </a:rPr>
              <a:t>Conclusions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Austria </a:t>
            </a:r>
            <a:r>
              <a:rPr lang="de-DE" dirty="0" err="1" smtClean="0"/>
              <a:t>managed</a:t>
            </a:r>
            <a:r>
              <a:rPr lang="de-DE" dirty="0" smtClean="0"/>
              <a:t> </a:t>
            </a:r>
            <a:r>
              <a:rPr lang="de-DE" dirty="0" err="1" smtClean="0"/>
              <a:t>crisis</a:t>
            </a:r>
            <a:r>
              <a:rPr lang="de-DE" dirty="0" smtClean="0"/>
              <a:t> </a:t>
            </a:r>
            <a:r>
              <a:rPr lang="de-DE" dirty="0" err="1" smtClean="0"/>
              <a:t>relatively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, </a:t>
            </a:r>
            <a:br>
              <a:rPr lang="de-DE" dirty="0" smtClean="0"/>
            </a:br>
            <a:r>
              <a:rPr lang="de-DE" dirty="0" smtClean="0"/>
              <a:t>due </a:t>
            </a:r>
            <a:r>
              <a:rPr lang="de-DE" dirty="0" err="1" smtClean="0"/>
              <a:t>to</a:t>
            </a:r>
            <a:r>
              <a:rPr lang="de-DE" dirty="0" smtClean="0"/>
              <a:t> intensive </a:t>
            </a:r>
            <a:r>
              <a:rPr lang="de-DE" dirty="0" err="1" smtClean="0"/>
              <a:t>stimulus</a:t>
            </a:r>
            <a:r>
              <a:rPr lang="de-DE" dirty="0" smtClean="0"/>
              <a:t> </a:t>
            </a:r>
            <a:r>
              <a:rPr lang="de-DE" dirty="0" err="1" smtClean="0"/>
              <a:t>packages</a:t>
            </a:r>
            <a:endParaRPr lang="de-DE" dirty="0" smtClean="0"/>
          </a:p>
          <a:p>
            <a:r>
              <a:rPr lang="de-DE" dirty="0"/>
              <a:t>Trade </a:t>
            </a:r>
            <a:r>
              <a:rPr lang="de-DE" dirty="0" err="1" smtClean="0"/>
              <a:t>unions</a:t>
            </a:r>
            <a:r>
              <a:rPr lang="de-DE" dirty="0" smtClean="0"/>
              <a:t> </a:t>
            </a:r>
            <a:r>
              <a:rPr lang="de-DE" dirty="0" err="1"/>
              <a:t>highly</a:t>
            </a:r>
            <a:r>
              <a:rPr lang="de-DE" dirty="0"/>
              <a:t> </a:t>
            </a:r>
            <a:r>
              <a:rPr lang="de-DE" dirty="0" err="1"/>
              <a:t>involved</a:t>
            </a:r>
            <a:r>
              <a:rPr lang="de-DE" dirty="0"/>
              <a:t> in </a:t>
            </a:r>
            <a:r>
              <a:rPr lang="de-DE" dirty="0" err="1"/>
              <a:t>shaping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implementing</a:t>
            </a:r>
            <a:r>
              <a:rPr lang="de-DE" dirty="0" smtClean="0"/>
              <a:t> national </a:t>
            </a:r>
            <a:r>
              <a:rPr lang="de-DE" dirty="0" err="1" smtClean="0"/>
              <a:t>programmes</a:t>
            </a:r>
            <a:endParaRPr lang="de-DE" dirty="0" smtClean="0"/>
          </a:p>
          <a:p>
            <a:r>
              <a:rPr lang="de-DE" dirty="0" err="1"/>
              <a:t>I</a:t>
            </a:r>
            <a:r>
              <a:rPr lang="de-DE" dirty="0" err="1" smtClean="0"/>
              <a:t>nclusion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labour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primary</a:t>
            </a:r>
            <a:r>
              <a:rPr lang="de-DE" dirty="0" smtClean="0"/>
              <a:t> </a:t>
            </a:r>
            <a:r>
              <a:rPr lang="de-DE" dirty="0" err="1" smtClean="0"/>
              <a:t>key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reaching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poverty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endParaRPr lang="de-DE" dirty="0" smtClean="0"/>
          </a:p>
          <a:p>
            <a:r>
              <a:rPr lang="de-DE" dirty="0" smtClean="0"/>
              <a:t>Labour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maesures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on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problem</a:t>
            </a:r>
            <a:r>
              <a:rPr lang="de-DE" dirty="0" smtClean="0"/>
              <a:t> </a:t>
            </a:r>
            <a:r>
              <a:rPr lang="de-DE" dirty="0" err="1" smtClean="0"/>
              <a:t>groups</a:t>
            </a:r>
            <a:endParaRPr lang="de-DE" dirty="0" smtClean="0"/>
          </a:p>
          <a:p>
            <a:r>
              <a:rPr lang="de-DE" dirty="0" err="1" smtClean="0"/>
              <a:t>Futher</a:t>
            </a:r>
            <a:r>
              <a:rPr lang="de-DE" dirty="0" smtClean="0"/>
              <a:t> urgent </a:t>
            </a:r>
            <a:r>
              <a:rPr lang="de-DE" dirty="0" err="1" smtClean="0"/>
              <a:t>action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on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in </a:t>
            </a:r>
            <a:r>
              <a:rPr lang="de-DE" dirty="0" err="1" smtClean="0"/>
              <a:t>education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/>
              <a:t>c</a:t>
            </a:r>
            <a:r>
              <a:rPr lang="de-DE" dirty="0" err="1" smtClean="0"/>
              <a:t>reating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revenues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e.g. FTT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634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148478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chemeClr val="accent2"/>
                </a:solidFill>
              </a:rPr>
              <a:t>Austrian National Reform Programme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2708920"/>
            <a:ext cx="6777317" cy="367240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</a:t>
            </a:r>
          </a:p>
          <a:p>
            <a:pPr marL="68580" indent="0" algn="ctr">
              <a:buNone/>
            </a:pPr>
            <a:endParaRPr lang="de-DE" sz="2000" dirty="0" smtClean="0"/>
          </a:p>
          <a:p>
            <a:pPr marL="68580" indent="0" algn="ctr">
              <a:buNone/>
            </a:pPr>
            <a:r>
              <a:rPr lang="de-DE" sz="1600" dirty="0" smtClean="0"/>
              <a:t>Tanja </a:t>
            </a:r>
            <a:r>
              <a:rPr lang="de-DE" sz="1600" dirty="0" err="1" smtClean="0"/>
              <a:t>Buzek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>ÖGB </a:t>
            </a:r>
            <a:r>
              <a:rPr lang="de-DE" sz="1600" dirty="0" err="1" smtClean="0"/>
              <a:t>Brussels</a:t>
            </a:r>
            <a:r>
              <a:rPr lang="de-DE" sz="1600" dirty="0" smtClean="0"/>
              <a:t> </a:t>
            </a:r>
            <a:r>
              <a:rPr lang="de-DE" sz="1600" dirty="0" err="1" smtClean="0"/>
              <a:t>office</a:t>
            </a:r>
            <a:endParaRPr lang="de-DE" sz="1600" dirty="0" smtClean="0"/>
          </a:p>
          <a:p>
            <a:pPr marL="68580" indent="0" algn="ctr">
              <a:buNone/>
            </a:pPr>
            <a:r>
              <a:rPr lang="de-DE" sz="1600" dirty="0" smtClean="0">
                <a:hlinkClick r:id="rId2"/>
              </a:rPr>
              <a:t>tanja.buzek@oegb-eu.at</a:t>
            </a:r>
            <a:r>
              <a:rPr lang="de-DE" sz="1600" dirty="0" smtClean="0"/>
              <a:t> </a:t>
            </a:r>
          </a:p>
          <a:p>
            <a:pPr marL="68580" indent="0" algn="ctr">
              <a:buNone/>
            </a:pPr>
            <a:endParaRPr lang="de-DE" sz="1600" dirty="0" smtClean="0">
              <a:hlinkClick r:id="rId3"/>
            </a:endParaRPr>
          </a:p>
          <a:p>
            <a:pPr marL="68580" indent="0" algn="ctr">
              <a:buNone/>
            </a:pPr>
            <a:r>
              <a:rPr lang="de-DE" sz="1600" dirty="0" smtClean="0">
                <a:hlinkClick r:id="rId3"/>
              </a:rPr>
              <a:t>www.oegb-eu.at</a:t>
            </a:r>
            <a:r>
              <a:rPr lang="de-DE" sz="1600" dirty="0" smtClean="0"/>
              <a:t> </a:t>
            </a:r>
          </a:p>
          <a:p>
            <a:pPr marL="68580" indent="0" algn="ctr">
              <a:buNone/>
            </a:pPr>
            <a:endParaRPr lang="de-DE" dirty="0"/>
          </a:p>
          <a:p>
            <a:pPr marL="68580" indent="0" algn="ctr">
              <a:buNone/>
            </a:pPr>
            <a:endParaRPr lang="de-DE" dirty="0" smtClean="0"/>
          </a:p>
          <a:p>
            <a:pPr marL="68580" indent="0" algn="ctr">
              <a:buNone/>
            </a:pPr>
            <a:endParaRPr lang="de-DE" dirty="0"/>
          </a:p>
          <a:p>
            <a:endParaRPr lang="de-DE" dirty="0"/>
          </a:p>
        </p:txBody>
      </p:sp>
      <p:pic>
        <p:nvPicPr>
          <p:cNvPr id="4098" name="Picture 2" descr="C:\Users\tbuzek\Pictures\OFFICE\Logos\OEGB_Europabuero_Logo NEU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247" y="5013176"/>
            <a:ext cx="1841841" cy="87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2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Main features of the crisis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/>
              <a:t>C</a:t>
            </a:r>
            <a:r>
              <a:rPr lang="en-US" dirty="0" smtClean="0"/>
              <a:t>risis started in fall 2008 and accelerated in the first half of 2009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GDP </a:t>
            </a:r>
            <a:r>
              <a:rPr lang="en-US" b="1" dirty="0" smtClean="0"/>
              <a:t>fell by 3.6%</a:t>
            </a:r>
            <a:r>
              <a:rPr lang="en-US" dirty="0" smtClean="0"/>
              <a:t>, unemployment increased by 1.4% (2009)</a:t>
            </a:r>
          </a:p>
          <a:p>
            <a:r>
              <a:rPr lang="en-US" dirty="0" smtClean="0"/>
              <a:t>According to the national measurement unemployment reached </a:t>
            </a:r>
            <a:r>
              <a:rPr lang="en-US" b="1" dirty="0" smtClean="0"/>
              <a:t>7.2% in 2009</a:t>
            </a:r>
            <a:r>
              <a:rPr lang="en-US" dirty="0" smtClean="0"/>
              <a:t>; 9.5% including those in training (2009)</a:t>
            </a:r>
          </a:p>
          <a:p>
            <a:r>
              <a:rPr lang="en-US" dirty="0" smtClean="0"/>
              <a:t>Particularly affected were </a:t>
            </a:r>
            <a:r>
              <a:rPr lang="en-US" b="1" dirty="0" smtClean="0"/>
              <a:t>agency workers</a:t>
            </a:r>
            <a:r>
              <a:rPr lang="en-US" dirty="0" smtClean="0"/>
              <a:t>: the number decreased by 16% from 2008 to 2009; 33% in the manufacturing sector</a:t>
            </a:r>
          </a:p>
        </p:txBody>
      </p:sp>
    </p:spTree>
    <p:extLst>
      <p:ext uri="{BB962C8B-B14F-4D97-AF65-F5344CB8AC3E}">
        <p14:creationId xmlns:p14="http://schemas.microsoft.com/office/powerpoint/2010/main" val="16863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Main features of the crisis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gency </a:t>
            </a:r>
            <a:r>
              <a:rPr lang="en-US" dirty="0"/>
              <a:t>workers were also the first to be re-hired, whereas 50,000 </a:t>
            </a:r>
            <a:r>
              <a:rPr lang="en-US" b="1" dirty="0"/>
              <a:t>permanent jobs </a:t>
            </a:r>
            <a:r>
              <a:rPr lang="en-US" dirty="0"/>
              <a:t>were still missing in the manufacturing sector by the end of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Growth started to pick up again in the second half of 2009 and increased by 2% in 2010</a:t>
            </a:r>
          </a:p>
          <a:p>
            <a:r>
              <a:rPr lang="en-US" dirty="0" smtClean="0"/>
              <a:t>Summary: the recession was deep but short – accompanied by </a:t>
            </a:r>
            <a:r>
              <a:rPr lang="en-US" b="1" dirty="0" smtClean="0"/>
              <a:t>intensive </a:t>
            </a:r>
            <a:r>
              <a:rPr lang="en-US" b="1" dirty="0" err="1" smtClean="0"/>
              <a:t>labour</a:t>
            </a:r>
            <a:r>
              <a:rPr lang="en-US" b="1" dirty="0" smtClean="0"/>
              <a:t> market measures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6587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Main responses to the crisis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Generous banking sector rescue package (100 billion euro; 7.3 billion were actually used)</a:t>
            </a:r>
          </a:p>
          <a:p>
            <a:r>
              <a:rPr lang="en-US" dirty="0" smtClean="0"/>
              <a:t>Investments and subsidies for companies (3 billion euro)</a:t>
            </a:r>
          </a:p>
          <a:p>
            <a:r>
              <a:rPr lang="en-US" dirty="0" smtClean="0"/>
              <a:t>Three </a:t>
            </a:r>
            <a:r>
              <a:rPr lang="en-US" dirty="0" err="1" smtClean="0"/>
              <a:t>labour</a:t>
            </a:r>
            <a:r>
              <a:rPr lang="en-US" dirty="0" smtClean="0"/>
              <a:t> market packages (243 million euro)</a:t>
            </a:r>
          </a:p>
          <a:p>
            <a:r>
              <a:rPr lang="en-US" dirty="0" smtClean="0"/>
              <a:t>Tax reform (5.7 billion euro)</a:t>
            </a:r>
          </a:p>
          <a:p>
            <a:r>
              <a:rPr lang="en-US" dirty="0" smtClean="0"/>
              <a:t>Short-time working as part of the </a:t>
            </a:r>
            <a:r>
              <a:rPr lang="en-US" dirty="0" err="1" smtClean="0"/>
              <a:t>labour</a:t>
            </a:r>
            <a:r>
              <a:rPr lang="en-US" dirty="0" smtClean="0"/>
              <a:t> market packages (114 million euro)</a:t>
            </a:r>
          </a:p>
          <a:p>
            <a:r>
              <a:rPr lang="en-US" dirty="0" smtClean="0"/>
              <a:t>Reduction of overtime hours (in 61% of to top 250 companies)</a:t>
            </a:r>
          </a:p>
          <a:p>
            <a:r>
              <a:rPr lang="en-US" dirty="0" smtClean="0"/>
              <a:t>Austerity measures from 2011 to 2014 (15.5 billion euro)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914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2"/>
                </a:solidFill>
              </a:rPr>
              <a:t>Labour </a:t>
            </a:r>
            <a:r>
              <a:rPr lang="de-DE" dirty="0" err="1" smtClean="0">
                <a:solidFill>
                  <a:schemeClr val="accent2"/>
                </a:solidFill>
              </a:rPr>
              <a:t>market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measures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Labour</a:t>
            </a:r>
            <a:r>
              <a:rPr lang="en-US" dirty="0" smtClean="0"/>
              <a:t> market packages developed in high-level </a:t>
            </a:r>
            <a:r>
              <a:rPr lang="en-US" b="1" dirty="0" smtClean="0"/>
              <a:t>social partner </a:t>
            </a:r>
            <a:r>
              <a:rPr lang="en-US" dirty="0" smtClean="0"/>
              <a:t>meetings</a:t>
            </a:r>
          </a:p>
          <a:p>
            <a:r>
              <a:rPr lang="en-US" b="1" dirty="0" smtClean="0"/>
              <a:t>Short-time working</a:t>
            </a:r>
            <a:r>
              <a:rPr lang="en-US" dirty="0" smtClean="0"/>
              <a:t>: at the peak of the crisis 300 companies on short-time affecting 37,000 workers</a:t>
            </a:r>
          </a:p>
          <a:p>
            <a:r>
              <a:rPr lang="en-US" dirty="0" smtClean="0"/>
              <a:t>But: Less companies actually switched to short-time working than announced they would do</a:t>
            </a:r>
          </a:p>
          <a:p>
            <a:r>
              <a:rPr lang="en-US" dirty="0" smtClean="0"/>
              <a:t>Government estimates that short-time working saved 30,000 jobs; all </a:t>
            </a:r>
            <a:r>
              <a:rPr lang="en-US" dirty="0" err="1" smtClean="0"/>
              <a:t>labour</a:t>
            </a:r>
            <a:r>
              <a:rPr lang="en-US" dirty="0" smtClean="0"/>
              <a:t> market measures </a:t>
            </a:r>
            <a:r>
              <a:rPr lang="en-US" b="1" dirty="0" smtClean="0"/>
              <a:t>together 75,000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505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2"/>
                </a:solidFill>
              </a:rPr>
              <a:t>Current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economic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forecast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real growth </a:t>
            </a:r>
            <a:r>
              <a:rPr lang="en-US" dirty="0"/>
              <a:t>of the GDP </a:t>
            </a:r>
            <a:r>
              <a:rPr lang="en-US" dirty="0" smtClean="0"/>
              <a:t>of </a:t>
            </a:r>
            <a:r>
              <a:rPr lang="en-US" dirty="0"/>
              <a:t>2.5% (2011), and 2.1% (</a:t>
            </a:r>
            <a:r>
              <a:rPr lang="en-US" dirty="0" smtClean="0"/>
              <a:t>2012-2014) after minus 3.9</a:t>
            </a:r>
            <a:r>
              <a:rPr lang="en-US" dirty="0"/>
              <a:t>% in the year </a:t>
            </a:r>
            <a:r>
              <a:rPr lang="en-US" dirty="0" smtClean="0"/>
              <a:t>2009</a:t>
            </a:r>
          </a:p>
          <a:p>
            <a:r>
              <a:rPr lang="en-US" dirty="0"/>
              <a:t>Both for 2011 and </a:t>
            </a:r>
            <a:r>
              <a:rPr lang="en-US" dirty="0" smtClean="0"/>
              <a:t>2012 </a:t>
            </a:r>
            <a:r>
              <a:rPr lang="en-US" b="1" dirty="0"/>
              <a:t>inflation rate </a:t>
            </a:r>
            <a:r>
              <a:rPr lang="en-US" b="1" dirty="0" smtClean="0"/>
              <a:t>above </a:t>
            </a:r>
            <a:r>
              <a:rPr lang="en-US" dirty="0"/>
              <a:t>the </a:t>
            </a:r>
            <a:r>
              <a:rPr lang="en-US" dirty="0" smtClean="0"/>
              <a:t>medium-term </a:t>
            </a:r>
            <a:r>
              <a:rPr lang="en-US" dirty="0"/>
              <a:t>inflation goal </a:t>
            </a:r>
            <a:r>
              <a:rPr lang="en-US" dirty="0" smtClean="0"/>
              <a:t>of ECB, primarily credited </a:t>
            </a:r>
            <a:r>
              <a:rPr lang="en-US" dirty="0"/>
              <a:t>to the </a:t>
            </a:r>
            <a:r>
              <a:rPr lang="en-US" b="1" dirty="0"/>
              <a:t>pricing pressure</a:t>
            </a:r>
            <a:r>
              <a:rPr lang="en-US" dirty="0"/>
              <a:t> for crude oil, industrial crude </a:t>
            </a:r>
            <a:r>
              <a:rPr lang="en-US" dirty="0" smtClean="0"/>
              <a:t>material and food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89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>
                <a:solidFill>
                  <a:schemeClr val="accent2"/>
                </a:solidFill>
              </a:rPr>
              <a:t>Current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employment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forecast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Since </a:t>
            </a:r>
            <a:r>
              <a:rPr lang="en-US" dirty="0" smtClean="0"/>
              <a:t>2010, </a:t>
            </a:r>
            <a:r>
              <a:rPr lang="en-US" b="1" dirty="0" smtClean="0"/>
              <a:t>unemployment continuously decreased</a:t>
            </a:r>
            <a:r>
              <a:rPr lang="en-US" dirty="0"/>
              <a:t>.</a:t>
            </a:r>
            <a:r>
              <a:rPr lang="en-US" dirty="0" smtClean="0"/>
              <a:t> Also, continuous </a:t>
            </a:r>
            <a:r>
              <a:rPr lang="en-US" dirty="0"/>
              <a:t>rise in employment growth with working </a:t>
            </a:r>
            <a:r>
              <a:rPr lang="en-US" dirty="0" smtClean="0"/>
              <a:t>employees</a:t>
            </a:r>
            <a:endParaRPr lang="de-DE" dirty="0" smtClean="0"/>
          </a:p>
          <a:p>
            <a:r>
              <a:rPr lang="en-US" dirty="0"/>
              <a:t>February </a:t>
            </a:r>
            <a:r>
              <a:rPr lang="en-US" dirty="0" smtClean="0"/>
              <a:t>2011 unemployment </a:t>
            </a:r>
            <a:r>
              <a:rPr lang="en-US" dirty="0"/>
              <a:t>rate (in % of persons gainfully </a:t>
            </a:r>
            <a:r>
              <a:rPr lang="en-US" dirty="0" smtClean="0"/>
              <a:t>employed) was 4.8%, </a:t>
            </a:r>
            <a:r>
              <a:rPr lang="en-US" b="1" dirty="0" smtClean="0"/>
              <a:t>third-lowest </a:t>
            </a:r>
            <a:r>
              <a:rPr lang="en-US" b="1" dirty="0"/>
              <a:t>figure</a:t>
            </a:r>
            <a:r>
              <a:rPr lang="en-US" dirty="0"/>
              <a:t> in </a:t>
            </a:r>
            <a:r>
              <a:rPr lang="en-US" dirty="0" smtClean="0"/>
              <a:t>all EU27 </a:t>
            </a:r>
            <a:r>
              <a:rPr lang="en-US" dirty="0"/>
              <a:t>following the </a:t>
            </a:r>
            <a:r>
              <a:rPr lang="en-US" dirty="0" smtClean="0"/>
              <a:t>NL </a:t>
            </a:r>
            <a:r>
              <a:rPr lang="en-US" dirty="0"/>
              <a:t>and </a:t>
            </a:r>
            <a:r>
              <a:rPr lang="en-US" dirty="0" smtClean="0"/>
              <a:t>LUX </a:t>
            </a:r>
            <a:r>
              <a:rPr lang="en-US" dirty="0"/>
              <a:t>(EU27: 9.5%; Euro zone 9.9%).</a:t>
            </a:r>
          </a:p>
          <a:p>
            <a:r>
              <a:rPr lang="en-US" dirty="0"/>
              <a:t>Until 2014, </a:t>
            </a:r>
            <a:r>
              <a:rPr lang="en-US" b="1" dirty="0" smtClean="0"/>
              <a:t>further </a:t>
            </a:r>
            <a:r>
              <a:rPr lang="en-US" b="1" dirty="0"/>
              <a:t>decrease </a:t>
            </a:r>
            <a:r>
              <a:rPr lang="en-US" dirty="0"/>
              <a:t>of the unemployment rate (</a:t>
            </a:r>
            <a:r>
              <a:rPr lang="en-US" dirty="0" smtClean="0"/>
              <a:t>according to </a:t>
            </a:r>
            <a:r>
              <a:rPr lang="en-US" dirty="0"/>
              <a:t>EU definition) from 4.4% in the year 2010 </a:t>
            </a:r>
            <a:r>
              <a:rPr lang="en-US" b="1" dirty="0"/>
              <a:t>to 3.9</a:t>
            </a:r>
            <a:r>
              <a:rPr lang="en-US" b="1" dirty="0" smtClean="0"/>
              <a:t>%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7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718204" cy="4608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15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eGB">
      <a:dk1>
        <a:sysClr val="windowText" lastClr="000000"/>
      </a:dk1>
      <a:lt1>
        <a:sysClr val="window" lastClr="FFFFFF"/>
      </a:lt1>
      <a:dk2>
        <a:srgbClr val="564B3C"/>
      </a:dk2>
      <a:lt2>
        <a:srgbClr val="F2F2F2"/>
      </a:lt2>
      <a:accent1>
        <a:srgbClr val="797979"/>
      </a:accent1>
      <a:accent2>
        <a:srgbClr val="CC0000"/>
      </a:accent2>
      <a:accent3>
        <a:srgbClr val="F60000"/>
      </a:accent3>
      <a:accent4>
        <a:srgbClr val="848058"/>
      </a:accent4>
      <a:accent5>
        <a:srgbClr val="E8B54D"/>
      </a:accent5>
      <a:accent6>
        <a:srgbClr val="786C71"/>
      </a:accent6>
      <a:hlink>
        <a:srgbClr val="0070C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1391</Words>
  <Application>Microsoft Office PowerPoint</Application>
  <PresentationFormat>Bildschirmpräsentation (4:3)</PresentationFormat>
  <Paragraphs>133</Paragraphs>
  <Slides>28</Slides>
  <Notes>1</Notes>
  <HiddenSlides>5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Austin</vt:lpstr>
      <vt:lpstr>Austrian National Reform Programme </vt:lpstr>
      <vt:lpstr>Main features of the  Austrian model</vt:lpstr>
      <vt:lpstr>Main features of the crisis</vt:lpstr>
      <vt:lpstr>Main features of the crisis</vt:lpstr>
      <vt:lpstr>Main responses to the crisis</vt:lpstr>
      <vt:lpstr>Labour market measures</vt:lpstr>
      <vt:lpstr>Current economic forecast</vt:lpstr>
      <vt:lpstr>Current employment forecast</vt:lpstr>
      <vt:lpstr>PowerPoint-Präsentation</vt:lpstr>
      <vt:lpstr>PowerPoint-Präsentation</vt:lpstr>
      <vt:lpstr>National Reform Programme</vt:lpstr>
      <vt:lpstr>National Reform Programme</vt:lpstr>
      <vt:lpstr>PowerPoint-Präsentation</vt:lpstr>
      <vt:lpstr>How have models fared during the crisis?</vt:lpstr>
      <vt:lpstr>Unresolved problems</vt:lpstr>
      <vt:lpstr>Labour force participation</vt:lpstr>
      <vt:lpstr>National employment targets</vt:lpstr>
      <vt:lpstr>NRP Labour market measures</vt:lpstr>
      <vt:lpstr>NRP Labour market measures</vt:lpstr>
      <vt:lpstr>National target on poverty</vt:lpstr>
      <vt:lpstr>NRP poverty measures</vt:lpstr>
      <vt:lpstr>Economic governance and European semester</vt:lpstr>
      <vt:lpstr>Austerity measures</vt:lpstr>
      <vt:lpstr>Commission analysis</vt:lpstr>
      <vt:lpstr>Recommendations</vt:lpstr>
      <vt:lpstr>Measures Euro Plus Pact</vt:lpstr>
      <vt:lpstr>Conclusions</vt:lpstr>
      <vt:lpstr>Austrian National Reform Programme</vt:lpstr>
    </vt:vector>
  </TitlesOfParts>
  <Company>OEGB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Austria and the Crisis</dc:title>
  <dc:creator>BUZEK Tanja</dc:creator>
  <cp:lastModifiedBy>BUZEK Tanja</cp:lastModifiedBy>
  <cp:revision>39</cp:revision>
  <dcterms:created xsi:type="dcterms:W3CDTF">2011-09-18T14:48:03Z</dcterms:created>
  <dcterms:modified xsi:type="dcterms:W3CDTF">2011-09-18T22:23:28Z</dcterms:modified>
</cp:coreProperties>
</file>