
<file path=[Content_Types].xml><?xml version="1.0" encoding="utf-8"?>
<Types xmlns="http://schemas.openxmlformats.org/package/2006/content-types">
  <Override PartName="/ppt/charts/chart1.xml" ContentType="application/vnd.openxmlformats-officedocument.drawingml.chart+xml"/>
  <Override PartName="/ppt/slideLayouts/slideLayout1.xml" ContentType="application/vnd.openxmlformats-officedocument.presentationml.slideLayout+xml"/>
  <Default Extension="png" ContentType="image/png"/>
  <Override PartName="/ppt/notesSlides/notesSlide5.xml" ContentType="application/vnd.openxmlformats-officedocument.presentationml.notesSlide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Default Extension="jpeg" ContentType="image/jpeg"/>
  <Default Extension="rels" ContentType="application/vnd.openxmlformats-package.relationships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Default Extension="xlsx" ContentType="application/vnd.openxmlformats-officedocument.spreadsheetml.sheet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charts/chart2.xml" ContentType="application/vnd.openxmlformats-officedocument.drawingml.chart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charts/chart5.xml" ContentType="application/vnd.openxmlformats-officedocument.drawingml.char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charts/chart3.xml" ContentType="application/vnd.openxmlformats-officedocument.drawingml.chart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0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01" r:id="rId3"/>
    <p:sldId id="285" r:id="rId4"/>
    <p:sldId id="283" r:id="rId5"/>
    <p:sldId id="291" r:id="rId6"/>
    <p:sldId id="290" r:id="rId7"/>
    <p:sldId id="295" r:id="rId8"/>
    <p:sldId id="299" r:id="rId9"/>
    <p:sldId id="300" r:id="rId10"/>
    <p:sldId id="277" r:id="rId11"/>
    <p:sldId id="296" r:id="rId12"/>
    <p:sldId id="297" r:id="rId1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36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48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 snapToGrid="0" snapToObjects="1">
      <p:cViewPr varScale="1">
        <p:scale>
          <a:sx n="76" d="100"/>
          <a:sy n="76" d="100"/>
        </p:scale>
        <p:origin x="-2520" y="-12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5"/>
  <c:chart>
    <c:autoTitleDeleted val="1"/>
    <c:plotArea>
      <c:layout/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Ireland</c:v>
                </c:pt>
              </c:strCache>
            </c:strRef>
          </c:tx>
          <c:spPr>
            <a:ln>
              <a:solidFill>
                <a:schemeClr val="bg2">
                  <a:lumMod val="25000"/>
                </a:schemeClr>
              </a:solidFill>
            </a:ln>
          </c:spPr>
          <c:marker>
            <c:symbol val="none"/>
          </c:marker>
          <c:cat>
            <c:strRef>
              <c:f>Sheet1!$B$1:$AD$1</c:f>
              <c:strCache>
                <c:ptCount val="29"/>
                <c:pt idx="0">
                  <c:v>1983</c:v>
                </c:pt>
                <c:pt idx="1">
                  <c:v>1984</c:v>
                </c:pt>
                <c:pt idx="2">
                  <c:v>1985</c:v>
                </c:pt>
                <c:pt idx="3">
                  <c:v>1986</c:v>
                </c:pt>
                <c:pt idx="4">
                  <c:v>1987</c:v>
                </c:pt>
                <c:pt idx="5">
                  <c:v>1988</c:v>
                </c:pt>
                <c:pt idx="6">
                  <c:v>1989</c:v>
                </c:pt>
                <c:pt idx="7">
                  <c:v>1990</c:v>
                </c:pt>
                <c:pt idx="8">
                  <c:v>1991</c:v>
                </c:pt>
                <c:pt idx="9">
                  <c:v>1992</c:v>
                </c:pt>
                <c:pt idx="10">
                  <c:v>1993</c:v>
                </c:pt>
                <c:pt idx="11">
                  <c:v>1994</c:v>
                </c:pt>
                <c:pt idx="12">
                  <c:v>1995</c:v>
                </c:pt>
                <c:pt idx="13">
                  <c:v>1996</c:v>
                </c:pt>
                <c:pt idx="14">
                  <c:v>1997</c:v>
                </c:pt>
                <c:pt idx="15">
                  <c:v>1998</c:v>
                </c:pt>
                <c:pt idx="16">
                  <c:v>1999</c:v>
                </c:pt>
                <c:pt idx="17">
                  <c:v>2000</c:v>
                </c:pt>
                <c:pt idx="18">
                  <c:v>2001</c:v>
                </c:pt>
                <c:pt idx="19">
                  <c:v>2002</c:v>
                </c:pt>
                <c:pt idx="20">
                  <c:v>2003</c:v>
                </c:pt>
                <c:pt idx="21">
                  <c:v>2004</c:v>
                </c:pt>
                <c:pt idx="22">
                  <c:v>2005</c:v>
                </c:pt>
                <c:pt idx="23">
                  <c:v>2006</c:v>
                </c:pt>
                <c:pt idx="24">
                  <c:v>2007</c:v>
                </c:pt>
                <c:pt idx="25">
                  <c:v>2008</c:v>
                </c:pt>
                <c:pt idx="26">
                  <c:v>2009</c:v>
                </c:pt>
                <c:pt idx="27">
                  <c:v>2010</c:v>
                </c:pt>
                <c:pt idx="28">
                  <c:v>2011-Q1</c:v>
                </c:pt>
              </c:strCache>
            </c:strRef>
          </c:cat>
          <c:val>
            <c:numRef>
              <c:f>Sheet1!$B$2:$AD$2</c:f>
              <c:numCache>
                <c:formatCode>0%</c:formatCode>
                <c:ptCount val="29"/>
                <c:pt idx="0">
                  <c:v>0.528</c:v>
                </c:pt>
                <c:pt idx="1">
                  <c:v>0.511</c:v>
                </c:pt>
                <c:pt idx="2">
                  <c:v>0.498</c:v>
                </c:pt>
                <c:pt idx="3">
                  <c:v>0.495</c:v>
                </c:pt>
                <c:pt idx="4">
                  <c:v>0.499</c:v>
                </c:pt>
                <c:pt idx="5">
                  <c:v>0.498</c:v>
                </c:pt>
                <c:pt idx="6">
                  <c:v>0.503</c:v>
                </c:pt>
                <c:pt idx="7">
                  <c:v>0.519</c:v>
                </c:pt>
                <c:pt idx="8">
                  <c:v>0.511</c:v>
                </c:pt>
                <c:pt idx="9">
                  <c:v>0.508</c:v>
                </c:pt>
                <c:pt idx="10">
                  <c:v>0.512</c:v>
                </c:pt>
                <c:pt idx="11">
                  <c:v>0.526</c:v>
                </c:pt>
                <c:pt idx="12">
                  <c:v>0.541</c:v>
                </c:pt>
                <c:pt idx="13">
                  <c:v>0.549</c:v>
                </c:pt>
                <c:pt idx="14">
                  <c:v>0.564</c:v>
                </c:pt>
                <c:pt idx="15">
                  <c:v>0.597</c:v>
                </c:pt>
                <c:pt idx="16">
                  <c:v>0.625</c:v>
                </c:pt>
                <c:pt idx="17">
                  <c:v>0.645</c:v>
                </c:pt>
                <c:pt idx="18">
                  <c:v>0.652</c:v>
                </c:pt>
                <c:pt idx="19">
                  <c:v>0.651</c:v>
                </c:pt>
                <c:pt idx="20">
                  <c:v>0.651</c:v>
                </c:pt>
                <c:pt idx="21">
                  <c:v>0.655</c:v>
                </c:pt>
                <c:pt idx="22">
                  <c:v>0.676</c:v>
                </c:pt>
                <c:pt idx="23">
                  <c:v>0.687</c:v>
                </c:pt>
                <c:pt idx="24">
                  <c:v>0.692</c:v>
                </c:pt>
                <c:pt idx="25">
                  <c:v>0.676</c:v>
                </c:pt>
                <c:pt idx="26">
                  <c:v>0.618</c:v>
                </c:pt>
                <c:pt idx="27">
                  <c:v>0.6</c:v>
                </c:pt>
                <c:pt idx="28">
                  <c:v>0.589</c:v>
                </c:pt>
              </c:numCache>
            </c:numRef>
          </c:val>
          <c:smooth val="1"/>
        </c:ser>
        <c:marker val="1"/>
        <c:axId val="598395672"/>
        <c:axId val="598537848"/>
      </c:lineChart>
      <c:catAx>
        <c:axId val="598395672"/>
        <c:scaling>
          <c:orientation val="minMax"/>
        </c:scaling>
        <c:axPos val="b"/>
        <c:tickLblPos val="nextTo"/>
        <c:crossAx val="598537848"/>
        <c:crosses val="autoZero"/>
        <c:auto val="1"/>
        <c:lblAlgn val="ctr"/>
        <c:lblOffset val="100"/>
      </c:catAx>
      <c:valAx>
        <c:axId val="598537848"/>
        <c:scaling>
          <c:orientation val="minMax"/>
          <c:min val="0.45"/>
        </c:scaling>
        <c:axPos val="l"/>
        <c:majorGridlines/>
        <c:numFmt formatCode="0%" sourceLinked="1"/>
        <c:tickLblPos val="nextTo"/>
        <c:crossAx val="59839567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5"/>
  <c:chart>
    <c:autoTitleDeleted val="1"/>
    <c:plotArea>
      <c:layout/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Ireland</c:v>
                </c:pt>
              </c:strCache>
            </c:strRef>
          </c:tx>
          <c:spPr>
            <a:ln>
              <a:solidFill>
                <a:schemeClr val="bg2">
                  <a:lumMod val="25000"/>
                </a:schemeClr>
              </a:solidFill>
            </a:ln>
          </c:spPr>
          <c:marker>
            <c:symbol val="none"/>
          </c:marker>
          <c:cat>
            <c:strRef>
              <c:f>Sheet1!$B$1:$AD$1</c:f>
              <c:strCache>
                <c:ptCount val="29"/>
                <c:pt idx="0">
                  <c:v>1983</c:v>
                </c:pt>
                <c:pt idx="1">
                  <c:v>1984</c:v>
                </c:pt>
                <c:pt idx="2">
                  <c:v>1985</c:v>
                </c:pt>
                <c:pt idx="3">
                  <c:v>1986</c:v>
                </c:pt>
                <c:pt idx="4">
                  <c:v>1987</c:v>
                </c:pt>
                <c:pt idx="5">
                  <c:v>1988</c:v>
                </c:pt>
                <c:pt idx="6">
                  <c:v>1989</c:v>
                </c:pt>
                <c:pt idx="7">
                  <c:v>1990</c:v>
                </c:pt>
                <c:pt idx="8">
                  <c:v>1991</c:v>
                </c:pt>
                <c:pt idx="9">
                  <c:v>1992</c:v>
                </c:pt>
                <c:pt idx="10">
                  <c:v>1993</c:v>
                </c:pt>
                <c:pt idx="11">
                  <c:v>1994</c:v>
                </c:pt>
                <c:pt idx="12">
                  <c:v>1995</c:v>
                </c:pt>
                <c:pt idx="13">
                  <c:v>1996</c:v>
                </c:pt>
                <c:pt idx="14">
                  <c:v>1997</c:v>
                </c:pt>
                <c:pt idx="15">
                  <c:v>1998</c:v>
                </c:pt>
                <c:pt idx="16">
                  <c:v>1999</c:v>
                </c:pt>
                <c:pt idx="17">
                  <c:v>2000</c:v>
                </c:pt>
                <c:pt idx="18">
                  <c:v>2001</c:v>
                </c:pt>
                <c:pt idx="19">
                  <c:v>2002</c:v>
                </c:pt>
                <c:pt idx="20">
                  <c:v>2003</c:v>
                </c:pt>
                <c:pt idx="21">
                  <c:v>2004</c:v>
                </c:pt>
                <c:pt idx="22">
                  <c:v>2005</c:v>
                </c:pt>
                <c:pt idx="23">
                  <c:v>2006</c:v>
                </c:pt>
                <c:pt idx="24">
                  <c:v>2007</c:v>
                </c:pt>
                <c:pt idx="25">
                  <c:v>2008</c:v>
                </c:pt>
                <c:pt idx="26">
                  <c:v>2009</c:v>
                </c:pt>
                <c:pt idx="27">
                  <c:v>2010</c:v>
                </c:pt>
                <c:pt idx="28">
                  <c:v>2011-Q1</c:v>
                </c:pt>
              </c:strCache>
            </c:strRef>
          </c:cat>
          <c:val>
            <c:numRef>
              <c:f>Sheet1!$B$2:$AD$2</c:f>
              <c:numCache>
                <c:formatCode>0%</c:formatCode>
                <c:ptCount val="29"/>
                <c:pt idx="0">
                  <c:v>0.152</c:v>
                </c:pt>
                <c:pt idx="1">
                  <c:v>0.169</c:v>
                </c:pt>
                <c:pt idx="2">
                  <c:v>0.183</c:v>
                </c:pt>
                <c:pt idx="3">
                  <c:v>0.185</c:v>
                </c:pt>
                <c:pt idx="4">
                  <c:v>0.185</c:v>
                </c:pt>
                <c:pt idx="5">
                  <c:v>0.179</c:v>
                </c:pt>
                <c:pt idx="6">
                  <c:v>0.165</c:v>
                </c:pt>
                <c:pt idx="7">
                  <c:v>0.144</c:v>
                </c:pt>
                <c:pt idx="8">
                  <c:v>0.161</c:v>
                </c:pt>
                <c:pt idx="9">
                  <c:v>0.154</c:v>
                </c:pt>
                <c:pt idx="10">
                  <c:v>0.159</c:v>
                </c:pt>
                <c:pt idx="11">
                  <c:v>0.148</c:v>
                </c:pt>
                <c:pt idx="12">
                  <c:v>0.122</c:v>
                </c:pt>
                <c:pt idx="13">
                  <c:v>0.119</c:v>
                </c:pt>
                <c:pt idx="14">
                  <c:v>0.104</c:v>
                </c:pt>
                <c:pt idx="15">
                  <c:v>0.078</c:v>
                </c:pt>
                <c:pt idx="16">
                  <c:v>0.059</c:v>
                </c:pt>
                <c:pt idx="17">
                  <c:v>0.044</c:v>
                </c:pt>
                <c:pt idx="18">
                  <c:v>0.037</c:v>
                </c:pt>
                <c:pt idx="19">
                  <c:v>0.043</c:v>
                </c:pt>
                <c:pt idx="20">
                  <c:v>0.046</c:v>
                </c:pt>
                <c:pt idx="21">
                  <c:v>0.046</c:v>
                </c:pt>
                <c:pt idx="22">
                  <c:v>0.044</c:v>
                </c:pt>
                <c:pt idx="23">
                  <c:v>0.045</c:v>
                </c:pt>
                <c:pt idx="24">
                  <c:v>0.046</c:v>
                </c:pt>
                <c:pt idx="25">
                  <c:v>0.061</c:v>
                </c:pt>
                <c:pt idx="26">
                  <c:v>0.12</c:v>
                </c:pt>
                <c:pt idx="27">
                  <c:v>0.137</c:v>
                </c:pt>
                <c:pt idx="28">
                  <c:v>0.142</c:v>
                </c:pt>
              </c:numCache>
            </c:numRef>
          </c:val>
          <c:smooth val="1"/>
        </c:ser>
        <c:marker val="1"/>
        <c:axId val="602981000"/>
        <c:axId val="552542408"/>
      </c:lineChart>
      <c:catAx>
        <c:axId val="602981000"/>
        <c:scaling>
          <c:orientation val="minMax"/>
        </c:scaling>
        <c:axPos val="b"/>
        <c:tickLblPos val="nextTo"/>
        <c:crossAx val="552542408"/>
        <c:crosses val="autoZero"/>
        <c:auto val="1"/>
        <c:lblAlgn val="ctr"/>
        <c:lblOffset val="100"/>
      </c:catAx>
      <c:valAx>
        <c:axId val="552542408"/>
        <c:scaling>
          <c:orientation val="minMax"/>
          <c:min val="0.0"/>
        </c:scaling>
        <c:axPos val="l"/>
        <c:majorGridlines/>
        <c:numFmt formatCode="0%" sourceLinked="1"/>
        <c:tickLblPos val="nextTo"/>
        <c:crossAx val="602981000"/>
        <c:crosses val="autoZero"/>
        <c:crossBetween val="between"/>
        <c:majorUnit val="0.05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autoTitleDeleted val="1"/>
    <c:plotArea>
      <c:layout>
        <c:manualLayout>
          <c:layoutTarget val="inner"/>
          <c:xMode val="edge"/>
          <c:yMode val="edge"/>
          <c:x val="0.187066542448025"/>
          <c:y val="0.0628215407229238"/>
          <c:w val="0.778355858687764"/>
          <c:h val="0.729970581744484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2+ items</c:v>
                </c:pt>
              </c:strCache>
            </c:strRef>
          </c:tx>
          <c:spPr>
            <a:ln>
              <a:solidFill>
                <a:schemeClr val="bg2">
                  <a:lumMod val="25000"/>
                </a:schemeClr>
              </a:solidFill>
            </a:ln>
          </c:spPr>
          <c:marker>
            <c:spPr>
              <a:solidFill>
                <a:schemeClr val="bg2">
                  <a:lumMod val="25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c:spPr>
          </c:marker>
          <c:cat>
            <c:numRef>
              <c:f>Sheet1!$B$1:$G$1</c:f>
              <c:numCache>
                <c:formatCode>General</c:formatCode>
                <c:ptCount val="6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</c:numCache>
            </c:numRef>
          </c:cat>
          <c:val>
            <c:numRef>
              <c:f>Sheet1!$B$2:$G$2</c:f>
              <c:numCache>
                <c:formatCode>0%</c:formatCode>
                <c:ptCount val="6"/>
                <c:pt idx="0">
                  <c:v>0.141</c:v>
                </c:pt>
                <c:pt idx="1">
                  <c:v>0.149</c:v>
                </c:pt>
                <c:pt idx="2">
                  <c:v>0.138</c:v>
                </c:pt>
                <c:pt idx="3">
                  <c:v>0.118</c:v>
                </c:pt>
                <c:pt idx="4">
                  <c:v>0.138</c:v>
                </c:pt>
                <c:pt idx="5">
                  <c:v>0.171</c:v>
                </c:pt>
              </c:numCache>
            </c:numRef>
          </c:val>
        </c:ser>
        <c:marker val="1"/>
        <c:axId val="559634904"/>
        <c:axId val="559910824"/>
      </c:lineChart>
      <c:catAx>
        <c:axId val="559634904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559910824"/>
        <c:crosses val="autoZero"/>
        <c:auto val="1"/>
        <c:lblAlgn val="ctr"/>
        <c:lblOffset val="100"/>
      </c:catAx>
      <c:valAx>
        <c:axId val="559910824"/>
        <c:scaling>
          <c:orientation val="minMax"/>
          <c:min val="0.1"/>
        </c:scaling>
        <c:axPos val="l"/>
        <c:majorGridlines/>
        <c:numFmt formatCode="0%" sourceLinked="1"/>
        <c:tickLblPos val="nextTo"/>
        <c:crossAx val="55963490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96476005572018"/>
          <c:y val="0.0739252618386713"/>
          <c:w val="0.330427197942274"/>
          <c:h val="0.066678510905811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autoTitleDeleted val="1"/>
    <c:plotArea>
      <c:layout>
        <c:manualLayout>
          <c:layoutTarget val="inner"/>
          <c:xMode val="edge"/>
          <c:yMode val="edge"/>
          <c:x val="0.190954291090972"/>
          <c:y val="0.0601115383135828"/>
          <c:w val="0.774454513940474"/>
          <c:h val="0.749372103476132"/>
        </c:manualLayout>
      </c:layout>
      <c:barChart>
        <c:barDir val="col"/>
        <c:grouping val="clustered"/>
        <c:ser>
          <c:idx val="1"/>
          <c:order val="0"/>
          <c:tx>
            <c:strRef>
              <c:f>Sheet1!$C$1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cat>
            <c:strRef>
              <c:f>Sheet1!$A$2:$A$12</c:f>
              <c:strCach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State</c:v>
                </c:pt>
              </c:strCache>
            </c:strRef>
          </c:cat>
          <c:val>
            <c:numRef>
              <c:f>Sheet1!$C$2:$C$11</c:f>
              <c:numCache>
                <c:formatCode>0%</c:formatCode>
                <c:ptCount val="10"/>
                <c:pt idx="0">
                  <c:v>0.39</c:v>
                </c:pt>
                <c:pt idx="1">
                  <c:v>0.405</c:v>
                </c:pt>
                <c:pt idx="2">
                  <c:v>0.247</c:v>
                </c:pt>
                <c:pt idx="3">
                  <c:v>0.201</c:v>
                </c:pt>
                <c:pt idx="4">
                  <c:v>0.21</c:v>
                </c:pt>
                <c:pt idx="5">
                  <c:v>0.107</c:v>
                </c:pt>
                <c:pt idx="6">
                  <c:v>0.072</c:v>
                </c:pt>
                <c:pt idx="7">
                  <c:v>0.068</c:v>
                </c:pt>
                <c:pt idx="8">
                  <c:v>0.012</c:v>
                </c:pt>
                <c:pt idx="9">
                  <c:v>0.013</c:v>
                </c:pt>
              </c:numCache>
            </c:numRef>
          </c:val>
        </c:ser>
        <c:gapWidth val="75"/>
        <c:axId val="601435368"/>
        <c:axId val="601083992"/>
      </c:barChart>
      <c:lineChart>
        <c:grouping val="standard"/>
        <c:ser>
          <c:idx val="0"/>
          <c:order val="1"/>
          <c:tx>
            <c:strRef>
              <c:f>Sheet1!$D$1</c:f>
              <c:strCache>
                <c:ptCount val="1"/>
                <c:pt idx="0">
                  <c:v>State</c:v>
                </c:pt>
              </c:strCache>
            </c:strRef>
          </c:tx>
          <c:spPr>
            <a:ln>
              <a:solidFill>
                <a:schemeClr val="bg2">
                  <a:lumMod val="25000"/>
                </a:schemeClr>
              </a:solidFill>
            </a:ln>
          </c:spPr>
          <c:marker>
            <c:symbol val="none"/>
          </c:marker>
          <c:val>
            <c:numRef>
              <c:f>Sheet1!$D$2:$D$11</c:f>
              <c:numCache>
                <c:formatCode>0%</c:formatCode>
                <c:ptCount val="10"/>
                <c:pt idx="0">
                  <c:v>0.171</c:v>
                </c:pt>
                <c:pt idx="1">
                  <c:v>0.171</c:v>
                </c:pt>
                <c:pt idx="2">
                  <c:v>0.171</c:v>
                </c:pt>
                <c:pt idx="3">
                  <c:v>0.171</c:v>
                </c:pt>
                <c:pt idx="4">
                  <c:v>0.171</c:v>
                </c:pt>
                <c:pt idx="5">
                  <c:v>0.171</c:v>
                </c:pt>
                <c:pt idx="6">
                  <c:v>0.171</c:v>
                </c:pt>
                <c:pt idx="7">
                  <c:v>0.171</c:v>
                </c:pt>
                <c:pt idx="8">
                  <c:v>0.171</c:v>
                </c:pt>
                <c:pt idx="9">
                  <c:v>0.171</c:v>
                </c:pt>
              </c:numCache>
            </c:numRef>
          </c:val>
        </c:ser>
        <c:marker val="1"/>
        <c:axId val="601435368"/>
        <c:axId val="601083992"/>
      </c:lineChart>
      <c:catAx>
        <c:axId val="6014353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income deciles</a:t>
                </a:r>
              </a:p>
            </c:rich>
          </c:tx>
          <c:layout/>
        </c:title>
        <c:tickLblPos val="nextTo"/>
        <c:crossAx val="601083992"/>
        <c:crosses val="autoZero"/>
        <c:auto val="1"/>
        <c:lblAlgn val="ctr"/>
        <c:lblOffset val="100"/>
      </c:catAx>
      <c:valAx>
        <c:axId val="601083992"/>
        <c:scaling>
          <c:orientation val="minMax"/>
        </c:scaling>
        <c:axPos val="l"/>
        <c:majorGridlines/>
        <c:numFmt formatCode="0%" sourceLinked="1"/>
        <c:tickLblPos val="nextTo"/>
        <c:crossAx val="60143536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522824996443394"/>
          <c:y val="0.0641932453417721"/>
          <c:w val="0.439320595530429"/>
          <c:h val="0.076320936363029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>
        <c:manualLayout>
          <c:layoutTarget val="inner"/>
          <c:xMode val="edge"/>
          <c:yMode val="edge"/>
          <c:x val="0.187176933350626"/>
          <c:y val="0.123890235285304"/>
          <c:w val="0.778245467785162"/>
          <c:h val="0.691400879915612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0-17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cat>
            <c:numRef>
              <c:f>Sheet1!$B$1:$H$1</c:f>
              <c:numCache>
                <c:formatCode>General</c:formatCode>
                <c:ptCount val="7"/>
                <c:pt idx="0">
                  <c:v>2003.0</c:v>
                </c:pt>
                <c:pt idx="1">
                  <c:v>2004.0</c:v>
                </c:pt>
                <c:pt idx="2">
                  <c:v>2005.0</c:v>
                </c:pt>
                <c:pt idx="3">
                  <c:v>2006.0</c:v>
                </c:pt>
                <c:pt idx="4">
                  <c:v>2007.0</c:v>
                </c:pt>
                <c:pt idx="5">
                  <c:v>2008.0</c:v>
                </c:pt>
                <c:pt idx="6">
                  <c:v>2009.0</c:v>
                </c:pt>
              </c:numCache>
            </c:numRef>
          </c:cat>
          <c:val>
            <c:numRef>
              <c:f>Sheet1!$B$2:$H$2</c:f>
              <c:numCache>
                <c:formatCode>0%</c:formatCode>
                <c:ptCount val="7"/>
                <c:pt idx="0">
                  <c:v>0.122</c:v>
                </c:pt>
                <c:pt idx="1">
                  <c:v>0.095</c:v>
                </c:pt>
                <c:pt idx="2">
                  <c:v>0.102</c:v>
                </c:pt>
                <c:pt idx="3">
                  <c:v>0.103</c:v>
                </c:pt>
                <c:pt idx="4">
                  <c:v>0.074</c:v>
                </c:pt>
                <c:pt idx="5">
                  <c:v>0.063</c:v>
                </c:pt>
                <c:pt idx="6">
                  <c:v>0.087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18-64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marker>
          <c:cat>
            <c:numRef>
              <c:f>Sheet1!$B$1:$H$1</c:f>
              <c:numCache>
                <c:formatCode>General</c:formatCode>
                <c:ptCount val="7"/>
                <c:pt idx="0">
                  <c:v>2003.0</c:v>
                </c:pt>
                <c:pt idx="1">
                  <c:v>2004.0</c:v>
                </c:pt>
                <c:pt idx="2">
                  <c:v>2005.0</c:v>
                </c:pt>
                <c:pt idx="3">
                  <c:v>2006.0</c:v>
                </c:pt>
                <c:pt idx="4">
                  <c:v>2007.0</c:v>
                </c:pt>
                <c:pt idx="5">
                  <c:v>2008.0</c:v>
                </c:pt>
                <c:pt idx="6">
                  <c:v>2009.0</c:v>
                </c:pt>
              </c:numCache>
            </c:numRef>
          </c:cat>
          <c:val>
            <c:numRef>
              <c:f>Sheet1!$B$3:$H$3</c:f>
              <c:numCache>
                <c:formatCode>0%</c:formatCode>
                <c:ptCount val="7"/>
                <c:pt idx="0">
                  <c:v>0.083</c:v>
                </c:pt>
                <c:pt idx="1">
                  <c:v>0.065</c:v>
                </c:pt>
                <c:pt idx="2">
                  <c:v>0.065</c:v>
                </c:pt>
                <c:pt idx="3">
                  <c:v>0.056</c:v>
                </c:pt>
                <c:pt idx="4">
                  <c:v>0.047</c:v>
                </c:pt>
                <c:pt idx="5">
                  <c:v>0.039</c:v>
                </c:pt>
                <c:pt idx="6">
                  <c:v>0.049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65+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Sheet1!$B$1:$H$1</c:f>
              <c:numCache>
                <c:formatCode>General</c:formatCode>
                <c:ptCount val="7"/>
                <c:pt idx="0">
                  <c:v>2003.0</c:v>
                </c:pt>
                <c:pt idx="1">
                  <c:v>2004.0</c:v>
                </c:pt>
                <c:pt idx="2">
                  <c:v>2005.0</c:v>
                </c:pt>
                <c:pt idx="3">
                  <c:v>2006.0</c:v>
                </c:pt>
                <c:pt idx="4">
                  <c:v>2007.0</c:v>
                </c:pt>
                <c:pt idx="5">
                  <c:v>2008.0</c:v>
                </c:pt>
                <c:pt idx="6">
                  <c:v>2009.0</c:v>
                </c:pt>
              </c:numCache>
            </c:numRef>
          </c:cat>
          <c:val>
            <c:numRef>
              <c:f>Sheet1!$B$4:$H$4</c:f>
              <c:numCache>
                <c:formatCode>0%</c:formatCode>
                <c:ptCount val="7"/>
                <c:pt idx="0">
                  <c:v>0.058</c:v>
                </c:pt>
                <c:pt idx="1">
                  <c:v>0.033</c:v>
                </c:pt>
                <c:pt idx="2">
                  <c:v>0.037</c:v>
                </c:pt>
                <c:pt idx="3">
                  <c:v>0.022</c:v>
                </c:pt>
                <c:pt idx="4">
                  <c:v>0.02</c:v>
                </c:pt>
                <c:pt idx="5">
                  <c:v>0.014</c:v>
                </c:pt>
                <c:pt idx="6">
                  <c:v>0.011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State</c:v>
                </c:pt>
              </c:strCache>
            </c:strRef>
          </c:tx>
          <c:spPr>
            <a:ln>
              <a:solidFill>
                <a:schemeClr val="bg2">
                  <a:lumMod val="25000"/>
                </a:schemeClr>
              </a:solidFill>
            </a:ln>
          </c:spPr>
          <c:marker>
            <c:symbol val="circle"/>
            <c:size val="13"/>
            <c:spPr>
              <a:solidFill>
                <a:schemeClr val="bg2">
                  <a:lumMod val="25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c:spPr>
          </c:marker>
          <c:cat>
            <c:numRef>
              <c:f>Sheet1!$B$1:$H$1</c:f>
              <c:numCache>
                <c:formatCode>General</c:formatCode>
                <c:ptCount val="7"/>
                <c:pt idx="0">
                  <c:v>2003.0</c:v>
                </c:pt>
                <c:pt idx="1">
                  <c:v>2004.0</c:v>
                </c:pt>
                <c:pt idx="2">
                  <c:v>2005.0</c:v>
                </c:pt>
                <c:pt idx="3">
                  <c:v>2006.0</c:v>
                </c:pt>
                <c:pt idx="4">
                  <c:v>2007.0</c:v>
                </c:pt>
                <c:pt idx="5">
                  <c:v>2008.0</c:v>
                </c:pt>
                <c:pt idx="6">
                  <c:v>2009.0</c:v>
                </c:pt>
              </c:numCache>
            </c:numRef>
          </c:cat>
          <c:val>
            <c:numRef>
              <c:f>Sheet1!$B$5:$H$5</c:f>
              <c:numCache>
                <c:formatCode>0%</c:formatCode>
                <c:ptCount val="7"/>
                <c:pt idx="0">
                  <c:v>0.088</c:v>
                </c:pt>
                <c:pt idx="1">
                  <c:v>0.068</c:v>
                </c:pt>
                <c:pt idx="2">
                  <c:v>0.07</c:v>
                </c:pt>
                <c:pt idx="3">
                  <c:v>0.065</c:v>
                </c:pt>
                <c:pt idx="4">
                  <c:v>0.051</c:v>
                </c:pt>
                <c:pt idx="5">
                  <c:v>0.042</c:v>
                </c:pt>
                <c:pt idx="6">
                  <c:v>0.055</c:v>
                </c:pt>
              </c:numCache>
            </c:numRef>
          </c:val>
        </c:ser>
        <c:marker val="1"/>
        <c:axId val="601302040"/>
        <c:axId val="597961976"/>
      </c:lineChart>
      <c:catAx>
        <c:axId val="601302040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597961976"/>
        <c:crosses val="autoZero"/>
        <c:auto val="1"/>
        <c:lblAlgn val="ctr"/>
        <c:lblOffset val="0"/>
        <c:tickLblSkip val="1"/>
        <c:tickMarkSkip val="1"/>
      </c:catAx>
      <c:valAx>
        <c:axId val="597961976"/>
        <c:scaling>
          <c:orientation val="minMax"/>
        </c:scaling>
        <c:axPos val="l"/>
        <c:majorGridlines/>
        <c:numFmt formatCode="0%" sourceLinked="1"/>
        <c:tickLblPos val="nextTo"/>
        <c:crossAx val="601302040"/>
        <c:crossBetween val="between"/>
      </c:valAx>
    </c:plotArea>
    <c:legend>
      <c:legendPos val="t"/>
      <c:layout>
        <c:manualLayout>
          <c:xMode val="edge"/>
          <c:yMode val="edge"/>
          <c:x val="0.0543249472549297"/>
          <c:y val="0.0128565672762907"/>
          <c:w val="0.891349857976906"/>
          <c:h val="0.076320936363029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157D231-9BF0-AA44-885C-969C18E01D2E}" type="datetime1">
              <a:rPr lang="en-US"/>
              <a:pPr>
                <a:defRPr/>
              </a:pPr>
              <a:t>9/12/11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D40D2D8-B6E9-164D-90CB-49EF149F72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B698D03-A33B-F845-BFE2-60C521631C92}" type="datetime1">
              <a:rPr lang="en-US"/>
              <a:pPr>
                <a:defRPr/>
              </a:pPr>
              <a:t>9/12/11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32000" y="685800"/>
            <a:ext cx="2800350" cy="2101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23863" y="3087688"/>
            <a:ext cx="5997575" cy="5370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ga-IE" noProof="0" smtClean="0"/>
              <a:t>Click to edit Master text styles</a:t>
            </a:r>
          </a:p>
          <a:p>
            <a:pPr lvl="1"/>
            <a:r>
              <a:rPr lang="ga-IE" noProof="0" smtClean="0"/>
              <a:t>Second level</a:t>
            </a:r>
          </a:p>
          <a:p>
            <a:pPr lvl="2"/>
            <a:r>
              <a:rPr lang="ga-IE" noProof="0" smtClean="0"/>
              <a:t>Third level</a:t>
            </a:r>
          </a:p>
          <a:p>
            <a:pPr lvl="3"/>
            <a:r>
              <a:rPr lang="ga-IE" noProof="0" smtClean="0"/>
              <a:t>Fourth level</a:t>
            </a:r>
          </a:p>
          <a:p>
            <a:pPr lvl="4"/>
            <a:r>
              <a:rPr lang="ga-IE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F7CCBF8-C03E-AF40-BACB-9DCDF38974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79FE74F-58E9-6444-9B22-93D0EB081353}" type="slidenum">
              <a:rPr lang="en-GB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E29C509-9399-2E4E-9888-2F1A224DAE02}" type="slidenum">
              <a:rPr lang="en-GB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GB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smtClean="0"/>
              <a:t>Tax increases</a:t>
            </a:r>
          </a:p>
          <a:p>
            <a:pPr lvl="1">
              <a:spcBef>
                <a:spcPct val="0"/>
              </a:spcBef>
            </a:pPr>
            <a:r>
              <a:rPr lang="en-GB" smtClean="0"/>
              <a:t>Initially targeted higher earners</a:t>
            </a:r>
          </a:p>
          <a:p>
            <a:pPr lvl="2">
              <a:spcBef>
                <a:spcPct val="0"/>
              </a:spcBef>
            </a:pPr>
            <a:r>
              <a:rPr lang="en-GB" smtClean="0"/>
              <a:t>New Income Levy, &amp; in Health Levy increases for incomes &gt;€100k, then &gt;€75k); low paid (&lt;€15k) exempt</a:t>
            </a:r>
          </a:p>
          <a:p>
            <a:pPr lvl="2">
              <a:spcBef>
                <a:spcPct val="0"/>
              </a:spcBef>
            </a:pPr>
            <a:r>
              <a:rPr lang="en-GB" smtClean="0"/>
              <a:t>Social insurance ceiling raised to €75k</a:t>
            </a:r>
          </a:p>
          <a:p>
            <a:pPr lvl="1">
              <a:spcBef>
                <a:spcPct val="0"/>
              </a:spcBef>
            </a:pPr>
            <a:r>
              <a:rPr lang="en-GB" smtClean="0"/>
              <a:t>New USC only exempt if income &lt;€4k, top rate (7%) applies on income &gt;€16k</a:t>
            </a:r>
          </a:p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B20221B-F055-5344-B241-270671724791}" type="slidenum">
              <a:rPr lang="en-GB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AC7E33E-2416-B146-A535-854B21FC299B}" type="slidenum">
              <a:rPr lang="en-GB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B499624-33D4-E948-A079-3911F1CA169D}" type="slidenum">
              <a:rPr lang="en-GB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F3F8F-52F9-B542-BEED-068124F9CA29}" type="datetime1">
              <a:rPr lang="en-US"/>
              <a:pPr>
                <a:defRPr/>
              </a:pPr>
              <a:t>9/12/11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E2F2C-587F-064E-ABD0-B411F733A0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5EF5D-20E4-EF43-B59E-3F286F35D2AC}" type="datetime1">
              <a:rPr lang="en-US"/>
              <a:pPr>
                <a:defRPr/>
              </a:pPr>
              <a:t>9/12/11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D12A9-C776-B044-BB4D-446DCEFFF9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1647C-A582-5B48-9331-E6A7FEF00AE5}" type="datetime1">
              <a:rPr lang="en-US"/>
              <a:pPr>
                <a:defRPr/>
              </a:pPr>
              <a:t>9/12/11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F5AED-0783-E84F-841D-94266AB05F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ga-IE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51FB6-E204-4E4C-83A9-D1A26FC3594D}" type="datetime1">
              <a:rPr lang="en-US"/>
              <a:pPr>
                <a:defRPr/>
              </a:pPr>
              <a:t>9/12/11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3ABA7-20DA-DB4A-B1FE-9ABA793ADF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9475A-DDF7-D44F-B42C-083B897D6BDC}" type="datetime1">
              <a:rPr lang="en-US"/>
              <a:pPr>
                <a:defRPr/>
              </a:pPr>
              <a:t>9/12/11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1AF5D-B458-E14D-A003-AD72F54837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1139F-C1CF-6B4B-A3B3-7E5E190E50BF}" type="datetime1">
              <a:rPr lang="en-US"/>
              <a:pPr>
                <a:defRPr/>
              </a:pPr>
              <a:t>9/12/11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D50DE-39A4-324D-8A84-BE103E2C98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23508-5AF0-1C4F-8A20-D90C4102CCB3}" type="datetime1">
              <a:rPr lang="en-US"/>
              <a:pPr>
                <a:defRPr/>
              </a:pPr>
              <a:t>9/12/11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5C099-5F05-C74A-972D-12A02F85E3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95ABC-F5C6-CB41-8460-1071B425FA5B}" type="datetime1">
              <a:rPr lang="en-US"/>
              <a:pPr>
                <a:defRPr/>
              </a:pPr>
              <a:t>9/12/11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A200B-9FCB-FA4B-8061-5ACA7C0661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45579-8799-3142-B920-D95087B69F13}" type="datetime1">
              <a:rPr lang="en-US"/>
              <a:pPr>
                <a:defRPr/>
              </a:pPr>
              <a:t>9/12/11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EA89C-DFB3-AD45-B6DF-1D9359A2FCB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37C70-3C10-044B-909C-4026D2C4A62F}" type="datetime1">
              <a:rPr lang="en-US"/>
              <a:pPr>
                <a:defRPr/>
              </a:pPr>
              <a:t>9/12/11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548A1-2864-224E-AA29-3998241A19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ga-IE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9EB92-93C2-A349-9766-E0EC4D6E8DDC}" type="datetime1">
              <a:rPr lang="en-US"/>
              <a:pPr>
                <a:defRPr/>
              </a:pPr>
              <a:t>9/12/11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BAD0A-9DBE-D64B-9EB6-5A8609D42C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95400"/>
            <a:ext cx="82296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CD892CB-9893-8744-8844-7922A831C027}" type="datetime1">
              <a:rPr lang="en-US"/>
              <a:pPr>
                <a:defRPr/>
              </a:pPr>
              <a:t>9/12/11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822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 b="1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13611A6-D52A-4A42-AB33-D7EB80F848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b="1" kern="1200">
          <a:solidFill>
            <a:srgbClr val="443C29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443C29"/>
          </a:solidFill>
          <a:latin typeface="Corbel" charset="0"/>
          <a:ea typeface="ＭＳ Ｐゴシック" charset="-128"/>
          <a:cs typeface="ＭＳ Ｐゴシック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443C29"/>
          </a:solidFill>
          <a:latin typeface="Corbel" charset="0"/>
          <a:ea typeface="ＭＳ Ｐゴシック" charset="-128"/>
          <a:cs typeface="ＭＳ Ｐゴシック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443C29"/>
          </a:solidFill>
          <a:latin typeface="Corbel" charset="0"/>
          <a:ea typeface="ＭＳ Ｐゴシック" charset="-128"/>
          <a:cs typeface="ＭＳ Ｐゴシック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443C29"/>
          </a:solidFill>
          <a:latin typeface="Corbel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B6431"/>
          </a:solidFill>
          <a:latin typeface="Corbel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B6431"/>
          </a:solidFill>
          <a:latin typeface="Corbel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B6431"/>
          </a:solidFill>
          <a:latin typeface="Corbel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B6431"/>
          </a:solidFill>
          <a:latin typeface="Corbe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Clr>
          <a:srgbClr val="B45F07"/>
        </a:buClr>
        <a:buSzPct val="110000"/>
        <a:buFont typeface="Wingdings" charset="2"/>
        <a:buChar char="§"/>
        <a:defRPr sz="30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Clr>
          <a:srgbClr val="4E8542"/>
        </a:buClr>
        <a:buSzPct val="120000"/>
        <a:buFont typeface="Arial" charset="0"/>
        <a:buChar char="•"/>
        <a:defRPr sz="26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Clr>
          <a:srgbClr val="0E2C3E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://www.tcd.ie/policy-institute/assets/pdf/Maitre_March11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chart" Target="../charts/chart3.xml"/><Relationship Id="rId3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What can we learn from Ireland? </a:t>
            </a:r>
            <a:endParaRPr lang="en-GB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spcAft>
                <a:spcPts val="1200"/>
              </a:spcAft>
            </a:pPr>
            <a:r>
              <a:rPr lang="en-US" sz="2300" b="1" smtClean="0">
                <a:solidFill>
                  <a:srgbClr val="898989"/>
                </a:solidFill>
              </a:rPr>
              <a:t>Camille Loftus,</a:t>
            </a:r>
            <a:r>
              <a:rPr lang="en-US" sz="2300" smtClean="0">
                <a:solidFill>
                  <a:srgbClr val="898989"/>
                </a:solidFill>
              </a:rPr>
              <a:t> </a:t>
            </a:r>
            <a:r>
              <a:rPr lang="en-US" sz="2300" b="1" smtClean="0">
                <a:solidFill>
                  <a:srgbClr val="898989"/>
                </a:solidFill>
              </a:rPr>
              <a:t>Poor Can’t Pay Campaign</a:t>
            </a:r>
          </a:p>
          <a:p>
            <a:pPr>
              <a:lnSpc>
                <a:spcPct val="80000"/>
              </a:lnSpc>
              <a:spcAft>
                <a:spcPts val="1200"/>
              </a:spcAft>
            </a:pPr>
            <a:r>
              <a:rPr lang="en-US" sz="2300" i="1" smtClean="0">
                <a:solidFill>
                  <a:srgbClr val="898989"/>
                </a:solidFill>
              </a:rPr>
              <a:t>Alliances to Fight Poverty: European Social Conference</a:t>
            </a:r>
          </a:p>
          <a:p>
            <a:pPr>
              <a:lnSpc>
                <a:spcPct val="80000"/>
              </a:lnSpc>
              <a:spcAft>
                <a:spcPts val="1200"/>
              </a:spcAft>
            </a:pPr>
            <a:r>
              <a:rPr lang="en-US" sz="2000" smtClean="0">
                <a:solidFill>
                  <a:srgbClr val="898989"/>
                </a:solidFill>
              </a:rPr>
              <a:t>Brussels, 19</a:t>
            </a:r>
            <a:r>
              <a:rPr lang="en-US" sz="2000" baseline="30000" smtClean="0">
                <a:solidFill>
                  <a:srgbClr val="898989"/>
                </a:solidFill>
              </a:rPr>
              <a:t>th</a:t>
            </a:r>
            <a:r>
              <a:rPr lang="en-US" sz="2000" smtClean="0">
                <a:solidFill>
                  <a:srgbClr val="898989"/>
                </a:solidFill>
              </a:rPr>
              <a:t> September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443C29"/>
                </a:solidFill>
              </a:rPr>
              <a:t>Current context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smtClean="0"/>
              <a:t>New government elected February 2011</a:t>
            </a:r>
          </a:p>
          <a:p>
            <a:pPr lvl="1"/>
            <a:r>
              <a:rPr lang="en-GB" sz="2400" smtClean="0"/>
              <a:t>Remains committed to reducing deficit to 3% GDP by 2015</a:t>
            </a:r>
          </a:p>
          <a:p>
            <a:r>
              <a:rPr lang="en-GB" sz="2800" smtClean="0"/>
              <a:t>Key points from Programme for Government:</a:t>
            </a:r>
          </a:p>
          <a:p>
            <a:pPr lvl="1"/>
            <a:r>
              <a:rPr lang="en-US" sz="2400" i="1" smtClean="0"/>
              <a:t>No increase to top marginal rates of taxes on income</a:t>
            </a:r>
          </a:p>
          <a:p>
            <a:pPr lvl="1"/>
            <a:r>
              <a:rPr lang="en-US" sz="2400" i="1" smtClean="0"/>
              <a:t>Maintain social welfare rates</a:t>
            </a:r>
          </a:p>
          <a:p>
            <a:pPr lvl="1"/>
            <a:r>
              <a:rPr lang="en-US" sz="2400" i="1" smtClean="0"/>
              <a:t>Reverse the recent cut in the national minimum wage</a:t>
            </a:r>
          </a:p>
          <a:p>
            <a:pPr lvl="1"/>
            <a:r>
              <a:rPr lang="en-US" sz="2400" i="1" smtClean="0"/>
              <a:t>A range of measures to tackle the problem of welfare fraud</a:t>
            </a:r>
          </a:p>
          <a:p>
            <a:pPr lvl="1"/>
            <a:r>
              <a:rPr lang="en-US" sz="2400" i="1" smtClean="0"/>
              <a:t>Tax and Social Welfare Commission to examine … elimination of disincentives to employment</a:t>
            </a:r>
          </a:p>
          <a:p>
            <a:r>
              <a:rPr lang="en-US" sz="2800" smtClean="0"/>
              <a:t>A win for the Poor Can’t Pay campaign?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443C29"/>
                </a:solidFill>
              </a:rPr>
              <a:t>Future cuts: possible strategies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smtClean="0"/>
              <a:t>Restrict entitlements</a:t>
            </a:r>
          </a:p>
          <a:p>
            <a:pPr lvl="1"/>
            <a:r>
              <a:rPr lang="en-GB" sz="2400" smtClean="0"/>
              <a:t>Important, but little commented upon, strategy to date</a:t>
            </a:r>
          </a:p>
          <a:p>
            <a:pPr lvl="1"/>
            <a:r>
              <a:rPr lang="en-GB" sz="2400" smtClean="0"/>
              <a:t>Difficult to communicate to public</a:t>
            </a:r>
          </a:p>
          <a:p>
            <a:r>
              <a:rPr lang="en-GB" sz="2800" smtClean="0"/>
              <a:t>Cut public services</a:t>
            </a:r>
          </a:p>
          <a:p>
            <a:pPr lvl="1"/>
            <a:r>
              <a:rPr lang="en-GB" sz="2400" smtClean="0"/>
              <a:t>Has already affected some of most vulnerable</a:t>
            </a:r>
          </a:p>
          <a:p>
            <a:pPr lvl="1"/>
            <a:r>
              <a:rPr lang="en-GB" sz="2400" smtClean="0"/>
              <a:t>Can have life long scarring effects</a:t>
            </a:r>
          </a:p>
          <a:p>
            <a:pPr lvl="1"/>
            <a:r>
              <a:rPr lang="en-GB" sz="2400" smtClean="0"/>
              <a:t>But difficult to capture poverty impact</a:t>
            </a:r>
          </a:p>
          <a:p>
            <a:r>
              <a:rPr lang="en-GB" sz="2800" smtClean="0"/>
              <a:t>New taxes</a:t>
            </a:r>
          </a:p>
          <a:p>
            <a:pPr lvl="1"/>
            <a:r>
              <a:rPr lang="en-GB" sz="2400" smtClean="0"/>
              <a:t>e.g. property, water taxes</a:t>
            </a:r>
          </a:p>
          <a:p>
            <a:pPr lvl="1"/>
            <a:r>
              <a:rPr lang="en-GB" sz="2400" smtClean="0"/>
              <a:t>Likely to be flat rate household charges – regressive</a:t>
            </a:r>
          </a:p>
          <a:p>
            <a:r>
              <a:rPr lang="en-GB" sz="2800" smtClean="0"/>
              <a:t>Anti-poverty response more challenging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92162"/>
          </a:xfrm>
        </p:spPr>
        <p:txBody>
          <a:bodyPr/>
          <a:lstStyle/>
          <a:p>
            <a:r>
              <a:rPr lang="en-GB" smtClean="0">
                <a:solidFill>
                  <a:srgbClr val="443C29"/>
                </a:solidFill>
              </a:rPr>
              <a:t>Where to now?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Changing discourse on poverty</a:t>
            </a:r>
          </a:p>
          <a:p>
            <a:pPr lvl="1"/>
            <a:r>
              <a:rPr lang="en-GB" sz="2400" dirty="0" smtClean="0"/>
              <a:t>Not something we can afford to care about</a:t>
            </a:r>
          </a:p>
          <a:p>
            <a:r>
              <a:rPr lang="en-GB" sz="2800" dirty="0" smtClean="0"/>
              <a:t>Government </a:t>
            </a:r>
            <a:r>
              <a:rPr lang="en-GB" sz="2800" dirty="0" smtClean="0"/>
              <a:t>reviewing Anti-Poverty Strategy:</a:t>
            </a:r>
          </a:p>
          <a:p>
            <a:pPr lvl="1"/>
            <a:r>
              <a:rPr lang="en-GB" sz="2400" i="1" dirty="0" smtClean="0"/>
              <a:t>… how Government can set out </a:t>
            </a:r>
            <a:r>
              <a:rPr lang="en-GB" sz="2400" b="1" i="1" dirty="0" smtClean="0"/>
              <a:t>different levels of ambition for poverty reduction</a:t>
            </a:r>
            <a:r>
              <a:rPr lang="en-GB" sz="2400" dirty="0" smtClean="0"/>
              <a:t> </a:t>
            </a:r>
            <a:r>
              <a:rPr lang="en-GB" sz="2400" i="1" dirty="0" smtClean="0"/>
              <a:t>having regard to the economic circumstances, the likely economic &amp; fiscal scenario for the immediate years ahead &amp; EU/ECB/IMF Troika agreement</a:t>
            </a:r>
          </a:p>
          <a:p>
            <a:pPr lvl="1"/>
            <a:r>
              <a:rPr lang="en-GB" sz="2400" dirty="0" smtClean="0"/>
              <a:t>A </a:t>
            </a:r>
            <a:r>
              <a:rPr lang="en-GB" sz="2400" i="1" dirty="0" smtClean="0"/>
              <a:t>de facto</a:t>
            </a:r>
            <a:r>
              <a:rPr lang="en-GB" sz="2400" dirty="0" smtClean="0"/>
              <a:t> acceptance of more poverty?</a:t>
            </a:r>
            <a:endParaRPr lang="en-GB" sz="2400" dirty="0" smtClean="0"/>
          </a:p>
          <a:p>
            <a:r>
              <a:rPr lang="en-US" sz="2800" dirty="0" smtClean="0"/>
              <a:t>A </a:t>
            </a:r>
            <a:r>
              <a:rPr lang="en-US" sz="2800" dirty="0" smtClean="0"/>
              <a:t>broad, coordinated,</a:t>
            </a:r>
            <a:r>
              <a:rPr lang="en-US" sz="2800" dirty="0" smtClean="0"/>
              <a:t> anti-poverty response</a:t>
            </a:r>
            <a:r>
              <a:rPr lang="en-US" sz="2800" dirty="0" smtClean="0"/>
              <a:t>,</a:t>
            </a:r>
            <a:r>
              <a:rPr lang="en-US" sz="2800" dirty="0" smtClean="0"/>
              <a:t> </a:t>
            </a:r>
            <a:r>
              <a:rPr lang="en-US" sz="2800" dirty="0" smtClean="0"/>
              <a:t>at </a:t>
            </a:r>
            <a:r>
              <a:rPr lang="en-US" sz="2800" dirty="0" smtClean="0"/>
              <a:t>both national </a:t>
            </a:r>
            <a:r>
              <a:rPr lang="en-US" sz="2800" dirty="0" smtClean="0"/>
              <a:t>&amp; EU </a:t>
            </a:r>
            <a:r>
              <a:rPr lang="en-US" sz="2800" dirty="0" smtClean="0"/>
              <a:t>levels, is urgently required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Ireland: bust to boom to bust …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Employment rate, 15-64</a:t>
            </a:r>
            <a:endParaRPr lang="en-GB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Unemployment rate, 15-64</a:t>
            </a:r>
            <a:endParaRPr lang="en-GB" dirty="0"/>
          </a:p>
        </p:txBody>
      </p:sp>
      <p:graphicFrame>
        <p:nvGraphicFramePr>
          <p:cNvPr id="13" name="Content Placeholder 8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443C29"/>
                </a:solidFill>
              </a:rPr>
              <a:t>Response to fiscal crisis</a:t>
            </a:r>
          </a:p>
        </p:txBody>
      </p:sp>
      <p:sp>
        <p:nvSpPr>
          <p:cNvPr id="19459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smtClean="0"/>
              <a:t>Initial commitments to ‘protect the most vulnerable’</a:t>
            </a:r>
          </a:p>
          <a:p>
            <a:pPr lvl="1"/>
            <a:r>
              <a:rPr lang="en-GB" sz="2400" smtClean="0"/>
              <a:t>Welfare rates rise in Oct-08 budget</a:t>
            </a:r>
          </a:p>
          <a:p>
            <a:r>
              <a:rPr lang="en-GB" sz="2800" smtClean="0"/>
              <a:t>As crisis deepens, first welfare cuts</a:t>
            </a:r>
          </a:p>
          <a:p>
            <a:pPr lvl="1"/>
            <a:r>
              <a:rPr lang="en-GB" sz="2400" smtClean="0"/>
              <a:t>Payment rates for working age, additional payment at Christmas, severe cuts for young unemployed</a:t>
            </a:r>
          </a:p>
          <a:p>
            <a:pPr lvl="1"/>
            <a:r>
              <a:rPr lang="en-GB" sz="2400" smtClean="0"/>
              <a:t>Cuts in child income supports</a:t>
            </a:r>
          </a:p>
          <a:p>
            <a:pPr lvl="1"/>
            <a:r>
              <a:rPr lang="en-GB" sz="2400" smtClean="0"/>
              <a:t>Tax changes nominally progressive</a:t>
            </a:r>
          </a:p>
          <a:p>
            <a:r>
              <a:rPr lang="en-GB" sz="2800" smtClean="0"/>
              <a:t>Following agreement with EU-IMF</a:t>
            </a:r>
          </a:p>
          <a:p>
            <a:pPr lvl="1"/>
            <a:r>
              <a:rPr lang="en-GB" sz="2400" smtClean="0"/>
              <a:t>Further cuts in working age &amp; child payments</a:t>
            </a:r>
          </a:p>
          <a:p>
            <a:pPr lvl="1"/>
            <a:r>
              <a:rPr lang="en-GB" sz="2400" smtClean="0"/>
              <a:t>More taxes from low paid</a:t>
            </a:r>
          </a:p>
          <a:p>
            <a:pPr lvl="1"/>
            <a:r>
              <a:rPr lang="en-GB" sz="2400" smtClean="0"/>
              <a:t>Cut in minimum wage (restored this year)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443C29"/>
                </a:solidFill>
              </a:rPr>
              <a:t>Summary of key budget changes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4876799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710267"/>
                <a:gridCol w="3242733"/>
                <a:gridCol w="3276600"/>
              </a:tblGrid>
              <a:tr h="370840"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Welfare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Tax</a:t>
                      </a:r>
                      <a:endParaRPr lang="en-GB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Budget 2009 (Oct-08)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GB" dirty="0" smtClean="0"/>
                        <a:t>Payment</a:t>
                      </a:r>
                      <a:r>
                        <a:rPr lang="en-GB" baseline="0" dirty="0" smtClean="0"/>
                        <a:t> rates rise by 3%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GB" dirty="0" smtClean="0"/>
                        <a:t>Income levy</a:t>
                      </a:r>
                      <a:r>
                        <a:rPr lang="en-GB" baseline="0" dirty="0" smtClean="0"/>
                        <a:t> introduced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Supplementary Budget (Apr-09)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GB" dirty="0" smtClean="0"/>
                        <a:t>Christmas Bonus abolished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GB" baseline="0" dirty="0" smtClean="0"/>
                        <a:t>Cuts for unemployed &lt;21</a:t>
                      </a:r>
                      <a:endParaRPr lang="en-GB" dirty="0" smtClean="0"/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GB" dirty="0" smtClean="0"/>
                        <a:t>Early</a:t>
                      </a:r>
                      <a:r>
                        <a:rPr lang="en-GB" baseline="0" dirty="0" smtClean="0"/>
                        <a:t> Childcare Supplement halved, then abolished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GB" dirty="0" smtClean="0"/>
                        <a:t>Income &amp; health levy</a:t>
                      </a:r>
                      <a:r>
                        <a:rPr lang="en-GB" baseline="0" dirty="0" smtClean="0"/>
                        <a:t> rates doubled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GB" baseline="0" dirty="0" smtClean="0"/>
                        <a:t>PRSI ceiling raised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Budget 2010 (Dec-09)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GB" dirty="0" smtClean="0"/>
                        <a:t>Working age welfare cuts 4%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GB" dirty="0" smtClean="0"/>
                        <a:t>Further</a:t>
                      </a:r>
                      <a:r>
                        <a:rPr lang="en-GB" baseline="0" dirty="0" smtClean="0"/>
                        <a:t> c</a:t>
                      </a:r>
                      <a:r>
                        <a:rPr lang="en-GB" dirty="0" smtClean="0"/>
                        <a:t>uts for 21-25 year</a:t>
                      </a:r>
                      <a:r>
                        <a:rPr lang="en-GB" baseline="0" dirty="0" smtClean="0"/>
                        <a:t> olds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GB" baseline="0" dirty="0" smtClean="0"/>
                        <a:t>Child Benefit cut by 10% (welfare compensated)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Budget 2011 (Dec-11)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dirty="0" smtClean="0"/>
                        <a:t>Working age welfare cuts 4%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baseline="0" dirty="0" smtClean="0"/>
                        <a:t>Child Benefit cut by 10%, no compensation for welfare families</a:t>
                      </a:r>
                      <a:endParaRPr lang="en-GB" dirty="0" smtClean="0"/>
                    </a:p>
                    <a:p>
                      <a:pPr>
                        <a:buFont typeface="Arial"/>
                        <a:buChar char="•"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GB" dirty="0" smtClean="0"/>
                        <a:t>Universal Social Charge (replaces income &amp; health levies)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GB" dirty="0" smtClean="0"/>
                        <a:t>Cuts</a:t>
                      </a:r>
                      <a:r>
                        <a:rPr lang="en-GB" baseline="0" dirty="0" smtClean="0"/>
                        <a:t> in tax credits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GB" baseline="0" dirty="0" smtClean="0"/>
                        <a:t>Restricted tax relief on employee pension contribution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443C29"/>
                </a:solidFill>
              </a:rPr>
              <a:t>Distributional impact: complex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smtClean="0"/>
              <a:t>Social welfare</a:t>
            </a:r>
          </a:p>
          <a:p>
            <a:pPr lvl="1"/>
            <a:r>
              <a:rPr lang="en-GB" sz="2400" smtClean="0"/>
              <a:t>Initial gains change to losses for working age – particularly severe for young unemployed</a:t>
            </a:r>
          </a:p>
          <a:p>
            <a:r>
              <a:rPr lang="en-GB" sz="2800" smtClean="0"/>
              <a:t>Child income support cuts affect all</a:t>
            </a:r>
          </a:p>
          <a:p>
            <a:pPr lvl="1"/>
            <a:r>
              <a:rPr lang="en-GB" sz="2400" smtClean="0"/>
              <a:t>Last round did not protect welfare families</a:t>
            </a:r>
          </a:p>
          <a:p>
            <a:r>
              <a:rPr lang="en-GB" sz="2800" smtClean="0"/>
              <a:t>New taxes for employees</a:t>
            </a:r>
          </a:p>
          <a:p>
            <a:pPr lvl="1"/>
            <a:r>
              <a:rPr lang="en-GB" sz="2400" smtClean="0"/>
              <a:t>Initially more progressive in structure</a:t>
            </a:r>
          </a:p>
          <a:p>
            <a:pPr lvl="1"/>
            <a:r>
              <a:rPr lang="en-GB" sz="2400" smtClean="0"/>
              <a:t>New USC: minimum wage workers can pay at highest rate</a:t>
            </a:r>
          </a:p>
          <a:p>
            <a:r>
              <a:rPr lang="en-GB" sz="2800" smtClean="0"/>
              <a:t>Retired fare best</a:t>
            </a:r>
          </a:p>
          <a:p>
            <a:pPr lvl="1"/>
            <a:r>
              <a:rPr lang="en-GB" sz="2400" smtClean="0"/>
              <a:t>No cuts to welfare, occupational pensions didn’t fall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>
              <a:solidFill>
                <a:srgbClr val="443C29"/>
              </a:solidFill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4580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74638"/>
            <a:ext cx="8229600" cy="590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Nolan, B., </a:t>
            </a:r>
            <a:r>
              <a:rPr lang="en-US" err="1" smtClean="0"/>
              <a:t>Callan</a:t>
            </a:r>
            <a:r>
              <a:rPr lang="en-US" smtClean="0"/>
              <a:t>, T. &amp; Maître, B. (March 2011) </a:t>
            </a:r>
            <a:r>
              <a:rPr lang="en-US" i="1" smtClean="0"/>
              <a:t>Presentation to ESRI/TCD Workshop on Employment &amp; the Crisi</a:t>
            </a:r>
            <a:r>
              <a:rPr lang="en-US" smtClean="0"/>
              <a:t>s </a:t>
            </a:r>
            <a:r>
              <a:rPr lang="en-US" smtClean="0">
                <a:solidFill>
                  <a:schemeClr val="accent6">
                    <a:lumMod val="50000"/>
                  </a:schemeClr>
                </a:solidFill>
                <a:hlinkClick r:id="rId4"/>
              </a:rPr>
              <a:t>http://www.tcd.ie/policy-institute/assets/pdf/Maitre_March11.pdf</a:t>
            </a:r>
            <a:r>
              <a:rPr lang="en-US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n-GB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443C29"/>
                </a:solidFill>
              </a:rPr>
              <a:t>Impact on poverty &amp; inequality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Scale of income losses, from all sources, across income distribution means:</a:t>
            </a:r>
          </a:p>
          <a:p>
            <a:pPr lvl="1"/>
            <a:r>
              <a:rPr lang="en-GB" smtClean="0"/>
              <a:t>Income inequality has fallen</a:t>
            </a:r>
          </a:p>
          <a:p>
            <a:pPr lvl="1"/>
            <a:r>
              <a:rPr lang="en-GB" smtClean="0"/>
              <a:t>At-risk-of-poverty threshold fell in 2009; the percentage at-risk-of-poverty remained unchanged</a:t>
            </a:r>
          </a:p>
          <a:p>
            <a:r>
              <a:rPr lang="en-GB" smtClean="0"/>
              <a:t>Evidence of increasing economic strain:</a:t>
            </a:r>
          </a:p>
          <a:p>
            <a:pPr lvl="1"/>
            <a:r>
              <a:rPr lang="en-GB" smtClean="0"/>
              <a:t>Sharp rise in numbers in arrears with bills or loans</a:t>
            </a:r>
          </a:p>
          <a:p>
            <a:pPr lvl="1"/>
            <a:r>
              <a:rPr lang="en-GB" smtClean="0"/>
              <a:t>Higher proportions going into debt to meet ordinary expenses</a:t>
            </a:r>
          </a:p>
          <a:p>
            <a:pPr lvl="1"/>
            <a:r>
              <a:rPr lang="en-GB" smtClean="0"/>
              <a:t>Sharp rise in deprivation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Increased deprivation …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Rising deprivation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Distribution of deprivation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CSO (2010) Survey on Income &amp; Living Conditions, 2009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… means increased poverty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 anchor="t"/>
          <a:lstStyle/>
          <a:p>
            <a:r>
              <a:rPr lang="en-GB" dirty="0" smtClean="0"/>
              <a:t>Consistent poverty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645025" y="1535113"/>
            <a:ext cx="4041775" cy="4591050"/>
          </a:xfrm>
        </p:spPr>
        <p:txBody>
          <a:bodyPr/>
          <a:lstStyle/>
          <a:p>
            <a:r>
              <a:rPr lang="en-GB" dirty="0" smtClean="0"/>
              <a:t>Consistent poverty = at-risk-of-poverty + deprivation</a:t>
            </a:r>
          </a:p>
          <a:p>
            <a:r>
              <a:rPr lang="en-GB" dirty="0" smtClean="0"/>
              <a:t>Increase driven by rising deprivation</a:t>
            </a:r>
          </a:p>
          <a:p>
            <a:pPr lvl="1"/>
            <a:r>
              <a:rPr lang="en-GB" dirty="0" smtClean="0"/>
              <a:t>Only captures first round of cuts</a:t>
            </a:r>
          </a:p>
          <a:p>
            <a:r>
              <a:rPr lang="en-GB" dirty="0" smtClean="0"/>
              <a:t>Three-quarters are in jobless households</a:t>
            </a:r>
          </a:p>
          <a:p>
            <a:r>
              <a:rPr lang="en-GB" dirty="0" smtClean="0"/>
              <a:t>More than 4 in 10 are children</a:t>
            </a:r>
          </a:p>
          <a:p>
            <a:r>
              <a:rPr lang="en-GB" dirty="0" smtClean="0"/>
              <a:t>Over half are working age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CSO (2010) Survey on Income &amp; Living Conditions, 2009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s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Studio">
      <a:majorFont>
        <a:latin typeface="Corbel"/>
        <a:ea typeface=""/>
        <a:cs typeface=""/>
        <a:font script="Jpan" typeface="ＭＳ Ｐゴシック"/>
      </a:majorFont>
      <a:minorFont>
        <a:latin typeface="Corbel"/>
        <a:ea typeface=""/>
        <a:cs typeface=""/>
        <a:font script="Jpan"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Lectures.thmx</Template>
  <TotalTime>2336</TotalTime>
  <Words>834</Words>
  <Application>Microsoft Macintosh PowerPoint</Application>
  <PresentationFormat>On-screen Show (4:3)</PresentationFormat>
  <Paragraphs>112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Corbel</vt:lpstr>
      <vt:lpstr>ＭＳ Ｐゴシック</vt:lpstr>
      <vt:lpstr>Arial</vt:lpstr>
      <vt:lpstr>Wingdings</vt:lpstr>
      <vt:lpstr>Calibri</vt:lpstr>
      <vt:lpstr>Lectures</vt:lpstr>
      <vt:lpstr>What can we learn from Ireland? </vt:lpstr>
      <vt:lpstr>Ireland: bust to boom to bust …</vt:lpstr>
      <vt:lpstr>Response to fiscal crisis</vt:lpstr>
      <vt:lpstr>Summary of key budget changes</vt:lpstr>
      <vt:lpstr>Distributional impact: complex</vt:lpstr>
      <vt:lpstr>Slide 6</vt:lpstr>
      <vt:lpstr>Impact on poverty &amp; inequality</vt:lpstr>
      <vt:lpstr>Increased deprivation …</vt:lpstr>
      <vt:lpstr>… means increased poverty</vt:lpstr>
      <vt:lpstr>Current context</vt:lpstr>
      <vt:lpstr>Future cuts: possible strategies</vt:lpstr>
      <vt:lpstr>Where to now?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Camille Loftus</dc:creator>
  <cp:lastModifiedBy>Camille Loftus</cp:lastModifiedBy>
  <cp:revision>21</cp:revision>
  <cp:lastPrinted>2011-09-12T20:04:46Z</cp:lastPrinted>
  <dcterms:created xsi:type="dcterms:W3CDTF">2011-09-12T22:30:54Z</dcterms:created>
  <dcterms:modified xsi:type="dcterms:W3CDTF">2011-09-12T23:26:56Z</dcterms:modified>
</cp:coreProperties>
</file>