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9" r:id="rId2"/>
    <p:sldId id="260" r:id="rId3"/>
    <p:sldId id="261" r:id="rId4"/>
    <p:sldId id="262" r:id="rId5"/>
    <p:sldId id="288" r:id="rId6"/>
    <p:sldId id="258" r:id="rId7"/>
    <p:sldId id="264" r:id="rId8"/>
    <p:sldId id="291" r:id="rId9"/>
    <p:sldId id="266" r:id="rId10"/>
    <p:sldId id="290" r:id="rId11"/>
    <p:sldId id="276" r:id="rId12"/>
    <p:sldId id="267" r:id="rId13"/>
    <p:sldId id="268" r:id="rId14"/>
    <p:sldId id="269" r:id="rId15"/>
    <p:sldId id="287" r:id="rId16"/>
    <p:sldId id="292" r:id="rId17"/>
    <p:sldId id="270" r:id="rId18"/>
    <p:sldId id="271" r:id="rId19"/>
    <p:sldId id="289" r:id="rId20"/>
    <p:sldId id="295" r:id="rId21"/>
    <p:sldId id="272" r:id="rId22"/>
    <p:sldId id="273" r:id="rId23"/>
    <p:sldId id="274" r:id="rId24"/>
    <p:sldId id="275" r:id="rId25"/>
    <p:sldId id="280" r:id="rId26"/>
    <p:sldId id="293" r:id="rId27"/>
    <p:sldId id="277" r:id="rId28"/>
    <p:sldId id="281" r:id="rId29"/>
    <p:sldId id="294" r:id="rId30"/>
    <p:sldId id="282" r:id="rId31"/>
    <p:sldId id="283" r:id="rId32"/>
    <p:sldId id="278" r:id="rId33"/>
    <p:sldId id="296" r:id="rId34"/>
    <p:sldId id="284" r:id="rId35"/>
    <p:sldId id="279" r:id="rId3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7" autoAdjust="0"/>
  </p:normalViewPr>
  <p:slideViewPr>
    <p:cSldViewPr>
      <p:cViewPr>
        <p:scale>
          <a:sx n="66" d="100"/>
          <a:sy n="66" d="100"/>
        </p:scale>
        <p:origin x="-114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B83FA5-A084-492E-894C-03871880F1E3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2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AB22E-199F-4838-93AA-1F3667AA6E09}" type="slidenum">
              <a:rPr lang="fr-FR"/>
              <a:pPr/>
              <a:t>1</a:t>
            </a:fld>
            <a:endParaRPr lang="fr-FR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6AB9460F-219E-4A9A-9A57-0859179E0FAE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0500D-4777-4310-8C9D-6ADF26817EAA}" type="slidenum">
              <a:rPr lang="fr-FR"/>
              <a:pPr/>
              <a:t>12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ABC22-5E4D-40E1-82E2-E3914089E85F}" type="slidenum">
              <a:rPr lang="fr-FR"/>
              <a:pPr/>
              <a:t>13</a:t>
            </a:fld>
            <a:endParaRPr lang="fr-F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BD769-1B26-48E1-9C41-65E079FC1957}" type="slidenum">
              <a:rPr lang="fr-FR"/>
              <a:pPr/>
              <a:t>14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B8F1C-6608-4F12-8341-D1408D3E14CE}" type="slidenum">
              <a:rPr lang="fr-FR"/>
              <a:pPr/>
              <a:t>15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C871-46D9-4FFD-830C-66DB01B2C5F9}" type="slidenum">
              <a:rPr lang="fr-FR"/>
              <a:pPr/>
              <a:t>16</a:t>
            </a:fld>
            <a:endParaRPr lang="fr-FR"/>
          </a:p>
        </p:txBody>
      </p:sp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7A8C889-7CE5-4D49-8680-AEBF19A82C61}" type="slidenum">
              <a:rPr lang="fr-FR" sz="1200"/>
              <a:pPr algn="r"/>
              <a:t>16</a:t>
            </a:fld>
            <a:endParaRPr lang="fr-FR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2361-17F6-479F-BF0D-373A473F7FF2}" type="slidenum">
              <a:rPr lang="fr-FR"/>
              <a:pPr/>
              <a:t>17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B490-E1BB-4304-BFCD-18FDFC60B73C}" type="slidenum">
              <a:rPr lang="fr-FR"/>
              <a:pPr/>
              <a:t>18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7E618-53E4-4D44-996C-B04EF386A96C}" type="slidenum">
              <a:rPr lang="fr-FR"/>
              <a:pPr/>
              <a:t>19</a:t>
            </a:fld>
            <a:endParaRPr lang="fr-FR"/>
          </a:p>
        </p:txBody>
      </p:sp>
      <p:sp>
        <p:nvSpPr>
          <p:cNvPr id="348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AE5130F4-07C7-4751-94F7-80AE889D69C2}" type="slidenum">
              <a:rPr lang="fr-FR" sz="1200"/>
              <a:pPr algn="r"/>
              <a:t>19</a:t>
            </a:fld>
            <a:endParaRPr lang="fr-FR" sz="120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CB7C51B2-3B5E-42B2-8E38-42D78E86FB61}" type="slidenum">
              <a:rPr lang="fr-FR" sz="1200"/>
              <a:pPr algn="r"/>
              <a:t>19</a:t>
            </a:fld>
            <a:endParaRPr lang="fr-FR" sz="12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29C0-7E94-4BB5-B779-15DD79EA31A9}" type="slidenum">
              <a:rPr lang="fr-FR"/>
              <a:pPr/>
              <a:t>21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FA556-59A0-46C9-B36D-8A70133DC51C}" type="slidenum">
              <a:rPr lang="fr-FR"/>
              <a:pPr/>
              <a:t>22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C871-46D9-4FFD-830C-66DB01B2C5F9}" type="slidenum">
              <a:rPr lang="fr-FR"/>
              <a:pPr/>
              <a:t>2</a:t>
            </a:fld>
            <a:endParaRPr lang="fr-FR"/>
          </a:p>
        </p:txBody>
      </p:sp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7A8C889-7CE5-4D49-8680-AEBF19A82C61}" type="slidenum">
              <a:rPr lang="fr-FR" sz="1200"/>
              <a:pPr algn="r"/>
              <a:t>2</a:t>
            </a:fld>
            <a:endParaRPr lang="fr-FR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328B-BB3C-45FE-A88A-7DE682F4EED3}" type="slidenum">
              <a:rPr lang="fr-FR"/>
              <a:pPr/>
              <a:t>23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0E50E-CAA6-4BFA-B59F-F201842D64FF}" type="slidenum">
              <a:rPr lang="fr-FR"/>
              <a:pPr/>
              <a:t>24</a:t>
            </a:fld>
            <a:endParaRPr 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1DC7D-CC5D-460F-ABA2-AB2EC1F26D3A}" type="slidenum">
              <a:rPr lang="fr-FR"/>
              <a:pPr/>
              <a:t>25</a:t>
            </a:fld>
            <a:endParaRPr lang="fr-F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C871-46D9-4FFD-830C-66DB01B2C5F9}" type="slidenum">
              <a:rPr lang="fr-FR"/>
              <a:pPr/>
              <a:t>26</a:t>
            </a:fld>
            <a:endParaRPr lang="fr-FR"/>
          </a:p>
        </p:txBody>
      </p:sp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7A8C889-7CE5-4D49-8680-AEBF19A82C61}" type="slidenum">
              <a:rPr lang="fr-FR" sz="1200"/>
              <a:pPr algn="r"/>
              <a:t>26</a:t>
            </a:fld>
            <a:endParaRPr lang="fr-FR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C3A17-3D0A-44B5-941B-C4BA06F7E188}" type="slidenum">
              <a:rPr lang="fr-FR"/>
              <a:pPr/>
              <a:t>27</a:t>
            </a:fld>
            <a:endParaRPr lang="fr-F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183C8-2DC9-4EA3-AF88-E07081F7AB20}" type="slidenum">
              <a:rPr lang="fr-FR"/>
              <a:pPr/>
              <a:t>28</a:t>
            </a:fld>
            <a:endParaRPr lang="fr-F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C871-46D9-4FFD-830C-66DB01B2C5F9}" type="slidenum">
              <a:rPr lang="fr-FR"/>
              <a:pPr/>
              <a:t>29</a:t>
            </a:fld>
            <a:endParaRPr lang="fr-FR"/>
          </a:p>
        </p:txBody>
      </p:sp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7A8C889-7CE5-4D49-8680-AEBF19A82C61}" type="slidenum">
              <a:rPr lang="fr-FR" sz="1200"/>
              <a:pPr algn="r"/>
              <a:t>29</a:t>
            </a:fld>
            <a:endParaRPr lang="fr-FR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8BF09-BA2D-4817-B251-571E1DB61B52}" type="slidenum">
              <a:rPr lang="fr-FR"/>
              <a:pPr/>
              <a:t>30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93E61-9D75-458E-8365-1D225B23E5B9}" type="slidenum">
              <a:rPr lang="fr-FR"/>
              <a:pPr/>
              <a:t>31</a:t>
            </a:fld>
            <a:endParaRPr lang="fr-F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83666-B95E-4584-888F-A573FFE3FA1A}" type="slidenum">
              <a:rPr lang="fr-FR"/>
              <a:pPr/>
              <a:t>32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EE2B4-F8B9-4798-B849-AC204B80D44A}" type="slidenum">
              <a:rPr lang="fr-FR"/>
              <a:pPr/>
              <a:t>3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759C9-0B70-4219-A27B-DAACD8A6928A}" type="slidenum">
              <a:rPr lang="fr-FR"/>
              <a:pPr/>
              <a:t>34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5BAFA-F533-4FC9-BB52-8B17900EEAE0}" type="slidenum">
              <a:rPr lang="fr-FR"/>
              <a:pPr/>
              <a:t>35</a:t>
            </a:fld>
            <a:endParaRPr lang="fr-F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01E34-0477-43D8-8F30-A2D443A6B7FE}" type="slidenum">
              <a:rPr lang="fr-FR"/>
              <a:pPr/>
              <a:t>4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E8B1-2A96-4B25-864E-970C698DF590}" type="slidenum">
              <a:rPr lang="fr-FR"/>
              <a:pPr/>
              <a:t>6</a:t>
            </a:fld>
            <a:endParaRPr 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717F1-5410-4F2B-A002-632C4AB31A16}" type="slidenum">
              <a:rPr lang="fr-FR"/>
              <a:pPr/>
              <a:t>7</a:t>
            </a:fld>
            <a:endParaRPr lang="fr-FR"/>
          </a:p>
        </p:txBody>
      </p:sp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25C2D3BE-8238-43DC-9376-00CCDA301C69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C871-46D9-4FFD-830C-66DB01B2C5F9}" type="slidenum">
              <a:rPr lang="fr-FR"/>
              <a:pPr/>
              <a:t>8</a:t>
            </a:fld>
            <a:endParaRPr lang="fr-FR"/>
          </a:p>
        </p:txBody>
      </p:sp>
      <p:sp>
        <p:nvSpPr>
          <p:cNvPr id="235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fr-FR" sz="1200"/>
              <a:t>Europe 2020 and Pensions</a:t>
            </a: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7A8C889-7CE5-4D49-8680-AEBF19A82C61}" type="slidenum">
              <a:rPr lang="fr-FR" sz="1200"/>
              <a:pPr algn="r"/>
              <a:t>8</a:t>
            </a:fld>
            <a:endParaRPr lang="fr-FR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ADC3A-F783-4A8D-BA9E-8E33627E1738}" type="slidenum">
              <a:rPr lang="fr-FR"/>
              <a:pPr/>
              <a:t>9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DD95F-BACE-4534-ACFC-4119AA9E6440}" type="slidenum">
              <a:rPr lang="fr-FR"/>
              <a:pPr/>
              <a:t>11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6B6F-9A13-43B9-8127-91ABE7B224EE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286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69D49-EF24-4A76-90F7-6B49068A3DE4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70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E95A2-D821-46FD-B361-0622C46A03A6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13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FB59-ADA3-4F1E-B2DF-879A11B60336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896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9040-6099-42DE-A958-DACAF382B932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181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1A3D3-212A-413F-86E8-7AD614203998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947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3C5CD-AEEB-4E59-8045-E08A2CFCE9B3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57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64BD-A6A7-408A-9C55-15050D64F948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451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F25D-0689-4EAA-8C8A-D37AA6CA8C00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476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BBAA4-A0AB-4476-B72F-D61581C1B6B1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AA47E-2DF9-4FFC-8E42-BE8BF230AE62}" type="slidenum">
              <a:rPr lang="fr-FR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491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088A01-F3BD-470E-816D-769A95B712B1}" type="slidenum">
              <a:rPr lang="fr-FR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.be/EN/agenda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.b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692275" y="3213100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5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3500" b="1" i="1" dirty="0" smtClean="0">
                <a:solidFill>
                  <a:srgbClr val="C00000"/>
                </a:solidFill>
              </a:rPr>
              <a:t>Is </a:t>
            </a:r>
            <a:r>
              <a:rPr lang="en-US" sz="3500" b="1" i="1" dirty="0">
                <a:solidFill>
                  <a:srgbClr val="C00000"/>
                </a:solidFill>
              </a:rPr>
              <a:t>the </a:t>
            </a:r>
            <a:endParaRPr lang="en-US" sz="35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3500" b="1" i="1" dirty="0" smtClean="0">
                <a:solidFill>
                  <a:srgbClr val="C00000"/>
                </a:solidFill>
              </a:rPr>
              <a:t>‘Social </a:t>
            </a:r>
            <a:r>
              <a:rPr lang="en-US" sz="3500" b="1" i="1" dirty="0">
                <a:solidFill>
                  <a:srgbClr val="C00000"/>
                </a:solidFill>
              </a:rPr>
              <a:t>Dimension of Europe </a:t>
            </a:r>
            <a:r>
              <a:rPr lang="en-US" sz="3500" b="1" i="1" dirty="0" smtClean="0">
                <a:solidFill>
                  <a:srgbClr val="C00000"/>
                </a:solidFill>
              </a:rPr>
              <a:t>2020’ </a:t>
            </a:r>
          </a:p>
          <a:p>
            <a:pPr algn="ctr"/>
            <a:r>
              <a:rPr lang="en-US" sz="3500" b="1" i="1" dirty="0" smtClean="0">
                <a:solidFill>
                  <a:srgbClr val="C00000"/>
                </a:solidFill>
              </a:rPr>
              <a:t>an </a:t>
            </a:r>
            <a:r>
              <a:rPr lang="en-US" sz="3500" b="1" i="1" dirty="0">
                <a:solidFill>
                  <a:srgbClr val="C00000"/>
                </a:solidFill>
              </a:rPr>
              <a:t>Oxymoron?</a:t>
            </a:r>
            <a:r>
              <a:rPr lang="en-US" sz="3200" b="1" i="1" dirty="0"/>
              <a:t/>
            </a:r>
            <a:br>
              <a:rPr lang="en-US" sz="3200" b="1" i="1" dirty="0"/>
            </a:br>
            <a:endParaRPr lang="it-IT" sz="3600" b="1" dirty="0">
              <a:latin typeface="Baskerville Old Face" pitchFamily="18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00113" y="1773238"/>
            <a:ext cx="705643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200" dirty="0" smtClean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MOC/ACW Seminar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/>
              <a:t>« Alliances to Fight Poverty »</a:t>
            </a:r>
          </a:p>
          <a:p>
            <a:pPr algn="ctr">
              <a:spcBef>
                <a:spcPct val="50000"/>
              </a:spcBef>
            </a:pPr>
            <a:endParaRPr lang="en-US" b="1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Rome, RIPA Hotel, 28 April 2011</a:t>
            </a:r>
            <a:endParaRPr lang="en-US" dirty="0"/>
          </a:p>
        </p:txBody>
      </p:sp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1331913" y="5661248"/>
            <a:ext cx="6264275" cy="7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fr-FR" dirty="0"/>
              <a:t>Bart Vanhercke, </a:t>
            </a:r>
            <a:r>
              <a:rPr lang="fr-FR" dirty="0" smtClean="0"/>
              <a:t>Co-</a:t>
            </a:r>
            <a:r>
              <a:rPr lang="fr-FR" dirty="0" err="1"/>
              <a:t>D</a:t>
            </a:r>
            <a:r>
              <a:rPr lang="fr-FR" dirty="0" err="1" smtClean="0"/>
              <a:t>irector</a:t>
            </a:r>
            <a:r>
              <a:rPr lang="fr-FR" dirty="0"/>
              <a:t>,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dirty="0" err="1"/>
              <a:t>European</a:t>
            </a:r>
            <a:r>
              <a:rPr lang="fr-FR" dirty="0"/>
              <a:t> Social </a:t>
            </a:r>
            <a:r>
              <a:rPr lang="fr-FR" dirty="0" err="1"/>
              <a:t>Observatory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first sight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mere idea that the EU’s new Strategy for the next decade could be a vehicle to develop Europe’s (weak) social dimension, </a:t>
            </a:r>
            <a:r>
              <a:rPr lang="en-GB" dirty="0" smtClean="0"/>
              <a:t>seems </a:t>
            </a:r>
            <a:r>
              <a:rPr lang="en-GB" dirty="0"/>
              <a:t>quite a </a:t>
            </a:r>
            <a:r>
              <a:rPr lang="en-GB" dirty="0" smtClean="0"/>
              <a:t>contradiction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2162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/>
              <a:t>Europe </a:t>
            </a:r>
            <a:r>
              <a:rPr lang="en-US" smtClean="0"/>
              <a:t>2020 presents a </a:t>
            </a:r>
            <a:r>
              <a:rPr lang="en-US" b="1" smtClean="0"/>
              <a:t>more all-encompassing </a:t>
            </a:r>
            <a:r>
              <a:rPr lang="en-US" b="1" smtClean="0"/>
              <a:t>strategy</a:t>
            </a:r>
            <a:endParaRPr lang="en-US" b="1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Rather comprehensive political agenda for Europe </a:t>
            </a:r>
            <a:r>
              <a:rPr lang="en-US" smtClean="0"/>
              <a:t>(incl</a:t>
            </a:r>
            <a:r>
              <a:rPr lang="en-US" smtClean="0"/>
              <a:t>. environmental </a:t>
            </a:r>
            <a:r>
              <a:rPr lang="en-US" smtClean="0"/>
              <a:t>targets</a:t>
            </a:r>
            <a:r>
              <a:rPr lang="en-US" smtClean="0"/>
              <a:t>, continued </a:t>
            </a:r>
            <a:r>
              <a:rPr lang="en-US" smtClean="0"/>
              <a:t>EES)</a:t>
            </a:r>
            <a:endParaRPr lang="en-US" smtClean="0"/>
          </a:p>
          <a:p>
            <a:pPr marL="609600" indent="-609600">
              <a:lnSpc>
                <a:spcPct val="90000"/>
              </a:lnSpc>
            </a:pPr>
            <a:r>
              <a:rPr lang="en-US" i="1" smtClean="0"/>
              <a:t>Smart</a:t>
            </a:r>
            <a:r>
              <a:rPr lang="en-US" i="1" smtClean="0"/>
              <a:t>, Sustainable and Inclusive </a:t>
            </a:r>
            <a:r>
              <a:rPr lang="en-US" i="1" smtClean="0"/>
              <a:t>Growth</a:t>
            </a:r>
            <a:r>
              <a:rPr lang="en-US" smtClean="0"/>
              <a:t>: return to the original Lisbon Strategy </a:t>
            </a:r>
            <a:endParaRPr lang="en-US" smtClean="0"/>
          </a:p>
          <a:p>
            <a:pPr marL="1009650" lvl="1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more than just growths and jobs </a:t>
            </a:r>
            <a:r>
              <a:rPr lang="en-US" smtClean="0"/>
              <a:t>(</a:t>
            </a:r>
            <a:r>
              <a:rPr lang="en-US" i="1" smtClean="0"/>
              <a:t>socioeconomic policy </a:t>
            </a:r>
            <a:r>
              <a:rPr lang="en-US" i="1" smtClean="0"/>
              <a:t>triangle</a:t>
            </a:r>
            <a:r>
              <a:rPr lang="en-US" smtClean="0"/>
              <a:t>), as compared to Revised Lisbon </a:t>
            </a:r>
            <a:r>
              <a:rPr lang="en-US" smtClean="0"/>
              <a:t>(2005)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350"/>
            <a:ext cx="7772400" cy="62642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mtClean="0"/>
              <a:t>Increased</a:t>
            </a:r>
            <a:r>
              <a:rPr lang="en-US" smtClean="0"/>
              <a:t> pressure on </a:t>
            </a:r>
            <a:r>
              <a:rPr lang="en-US" b="1" smtClean="0"/>
              <a:t>targets and </a:t>
            </a:r>
            <a:r>
              <a:rPr lang="en-US" b="1" smtClean="0"/>
              <a:t>monitoring</a:t>
            </a:r>
            <a:r>
              <a:rPr lang="en-US" smtClean="0"/>
              <a:t> of </a:t>
            </a:r>
            <a:r>
              <a:rPr lang="en-US" smtClean="0"/>
              <a:t>progress</a:t>
            </a:r>
            <a:endParaRPr lang="en-US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00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/>
              <a:t>Poverty </a:t>
            </a:r>
            <a:r>
              <a:rPr lang="en-US" smtClean="0"/>
              <a:t>target:</a:t>
            </a:r>
            <a:r>
              <a:rPr lang="en-US" sz="2800" smtClean="0"/>
              <a:t> </a:t>
            </a:r>
            <a:endParaRPr lang="en-US" sz="280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endParaRPr lang="en-US" sz="1200" smtClean="0"/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r>
              <a:rPr lang="en-US" smtClean="0"/>
              <a:t>the </a:t>
            </a:r>
            <a:r>
              <a:rPr lang="en-US" b="1" smtClean="0"/>
              <a:t>mere </a:t>
            </a:r>
            <a:r>
              <a:rPr lang="en-US" b="1" smtClean="0"/>
              <a:t>existence</a:t>
            </a:r>
            <a:r>
              <a:rPr lang="en-US" smtClean="0"/>
              <a:t> is a step forward </a:t>
            </a:r>
            <a:r>
              <a:rPr lang="en-US" smtClean="0"/>
              <a:t>(</a:t>
            </a:r>
            <a:r>
              <a:rPr lang="en-US" smtClean="0"/>
              <a:t>even though it is less ambitious than many </a:t>
            </a:r>
            <a:r>
              <a:rPr lang="en-US" smtClean="0"/>
              <a:t>hoped)</a:t>
            </a:r>
            <a:endParaRPr lang="en-US" smtClean="0"/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en-US" sz="1000" smtClean="0"/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r>
              <a:rPr lang="en-US" smtClean="0"/>
              <a:t>Social </a:t>
            </a:r>
            <a:r>
              <a:rPr lang="en-US" smtClean="0"/>
              <a:t>cohesion/inclusion</a:t>
            </a:r>
            <a:r>
              <a:rPr lang="en-US" smtClean="0"/>
              <a:t>: now the </a:t>
            </a:r>
            <a:r>
              <a:rPr lang="en-US" b="1" smtClean="0"/>
              <a:t>same </a:t>
            </a:r>
            <a:r>
              <a:rPr lang="en-US" b="1" smtClean="0"/>
              <a:t>status</a:t>
            </a:r>
            <a:r>
              <a:rPr lang="en-US" smtClean="0"/>
              <a:t> as the other political </a:t>
            </a:r>
            <a:r>
              <a:rPr lang="en-US" smtClean="0"/>
              <a:t>priorities</a:t>
            </a:r>
            <a:endParaRPr lang="en-US" smtClean="0"/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en-US" sz="1000" smtClean="0"/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r>
              <a:rPr lang="en-US" smtClean="0"/>
              <a:t>Adoption of </a:t>
            </a:r>
            <a:r>
              <a:rPr lang="en-US" b="1" smtClean="0"/>
              <a:t>national </a:t>
            </a:r>
            <a:r>
              <a:rPr lang="en-US" b="1" smtClean="0"/>
              <a:t>targets</a:t>
            </a:r>
            <a:r>
              <a:rPr lang="en-US" smtClean="0"/>
              <a:t>: </a:t>
            </a:r>
            <a:endParaRPr lang="en-US" smtClean="0"/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en-US" smtClean="0"/>
              <a:t>No more </a:t>
            </a:r>
            <a:r>
              <a:rPr lang="en-US" smtClean="0"/>
              <a:t>escape</a:t>
            </a:r>
            <a:endParaRPr lang="en-US" smtClean="0"/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en-US" smtClean="0"/>
              <a:t>High pressure on Member States -&gt; taken more seriously than in the past decade </a:t>
            </a:r>
            <a:r>
              <a:rPr lang="en-US" smtClean="0"/>
              <a:t>(?)</a:t>
            </a:r>
            <a:endParaRPr lang="en-US" smtClean="0"/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endParaRPr lang="en-US" sz="1000" smtClean="0"/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sz="3200" smtClean="0">
                <a:cs typeface="Arial" charset="0"/>
              </a:rPr>
              <a:t>► towards </a:t>
            </a:r>
            <a:r>
              <a:rPr lang="en-US" sz="3200" smtClean="0">
                <a:cs typeface="Arial" charset="0"/>
              </a:rPr>
              <a:t>“</a:t>
            </a:r>
            <a:r>
              <a:rPr lang="en-US" sz="3200" smtClean="0">
                <a:cs typeface="Arial" charset="0"/>
              </a:rPr>
              <a:t>hard soft </a:t>
            </a:r>
            <a:r>
              <a:rPr lang="en-US" sz="3200" smtClean="0">
                <a:cs typeface="Arial" charset="0"/>
              </a:rPr>
              <a:t>law”?</a:t>
            </a:r>
            <a:endParaRPr lang="en-US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7594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b="1" dirty="0" smtClean="0"/>
              <a:t>Social protection and Social Inclusion are </a:t>
            </a:r>
            <a:r>
              <a:rPr lang="en-US" b="1" i="1" dirty="0" smtClean="0"/>
              <a:t>back in </a:t>
            </a:r>
            <a:r>
              <a:rPr lang="en-US" i="1" dirty="0" smtClean="0"/>
              <a:t>(compared to 2005)</a:t>
            </a:r>
          </a:p>
          <a:p>
            <a:pPr marL="990600" lvl="1" indent="-533400">
              <a:lnSpc>
                <a:spcPct val="90000"/>
              </a:lnSpc>
            </a:pPr>
            <a:endParaRPr lang="en-US" sz="1000" dirty="0" smtClean="0"/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Increased potential visibility and importance of social issues:</a:t>
            </a:r>
          </a:p>
          <a:p>
            <a:pPr marL="990600" lvl="1" indent="-533400">
              <a:lnSpc>
                <a:spcPct val="90000"/>
              </a:lnSpc>
            </a:pPr>
            <a:endParaRPr lang="en-US" sz="1200" dirty="0" smtClean="0"/>
          </a:p>
          <a:p>
            <a:pPr marL="1371600" lvl="2" indent="-457200">
              <a:lnSpc>
                <a:spcPct val="90000"/>
              </a:lnSpc>
            </a:pPr>
            <a:r>
              <a:rPr lang="en-US" dirty="0" smtClean="0"/>
              <a:t>Several </a:t>
            </a:r>
            <a:r>
              <a:rPr lang="en-US" i="1" dirty="0" smtClean="0"/>
              <a:t>Integrated Guidelines</a:t>
            </a:r>
            <a:r>
              <a:rPr lang="en-US" dirty="0" smtClean="0"/>
              <a:t> (in particular Guideline 10)</a:t>
            </a:r>
          </a:p>
          <a:p>
            <a:pPr marL="1371600" lvl="2" indent="-457200">
              <a:lnSpc>
                <a:spcPct val="90000"/>
              </a:lnSpc>
            </a:pPr>
            <a:endParaRPr lang="en-US" sz="1200" i="1" dirty="0" smtClean="0"/>
          </a:p>
          <a:p>
            <a:pPr marL="1371600" lvl="2" indent="-457200">
              <a:lnSpc>
                <a:spcPct val="90000"/>
              </a:lnSpc>
            </a:pPr>
            <a:r>
              <a:rPr lang="en-US" i="1" dirty="0" smtClean="0"/>
              <a:t>European Platform against Poverty</a:t>
            </a:r>
            <a:r>
              <a:rPr lang="en-US" dirty="0" smtClean="0"/>
              <a:t> (EPAP): one of seven flagship initiatives (but lacks ambition)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7772400" cy="5546725"/>
          </a:xfrm>
        </p:spPr>
        <p:txBody>
          <a:bodyPr/>
          <a:lstStyle/>
          <a:p>
            <a:pPr marL="457200" lvl="1" indent="0">
              <a:buNone/>
            </a:pPr>
            <a:endParaRPr lang="en-US" sz="100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smtClean="0"/>
              <a:t>Lisbon and Europe 2020 </a:t>
            </a:r>
            <a:r>
              <a:rPr lang="en-US" sz="2800" b="1" smtClean="0"/>
              <a:t>compared:</a:t>
            </a:r>
            <a:endParaRPr lang="en-US" sz="2800" b="1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smtClean="0"/>
              <a:t>some progress for Social </a:t>
            </a:r>
            <a:r>
              <a:rPr lang="en-US" sz="2800" b="1" smtClean="0"/>
              <a:t>Europe</a:t>
            </a:r>
            <a:endParaRPr lang="en-US" sz="280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Window of </a:t>
            </a:r>
            <a:r>
              <a:rPr lang="en-US" sz="2800" smtClean="0"/>
              <a:t>opportunity</a:t>
            </a:r>
            <a:r>
              <a:rPr lang="en-US" sz="2800" smtClean="0"/>
              <a:t>: can </a:t>
            </a:r>
            <a:r>
              <a:rPr lang="en-US" sz="2800"/>
              <a:t>still be </a:t>
            </a:r>
            <a:r>
              <a:rPr lang="en-US" sz="2800" smtClean="0"/>
              <a:t>seized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But, let us beware what we wish for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There is not only a “</a:t>
            </a:r>
            <a:r>
              <a:rPr lang="en-US" sz="2800" i="1" smtClean="0"/>
              <a:t>keep moving</a:t>
            </a:r>
            <a:r>
              <a:rPr lang="en-US" sz="2800" smtClean="0"/>
              <a:t>” sign for social Europe</a:t>
            </a:r>
            <a:endParaRPr lang="en-US" sz="2400" smtClean="0"/>
          </a:p>
          <a:p>
            <a:pPr marL="400050" lvl="1" indent="0">
              <a:lnSpc>
                <a:spcPct val="90000"/>
              </a:lnSpc>
              <a:buNone/>
            </a:pP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739062" cy="4962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fr-BE" sz="4000" b="1"/>
              <a:t>Outline of the Talk</a:t>
            </a:r>
            <a:endParaRPr lang="de-DE" sz="40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7772400" cy="5040313"/>
          </a:xfrm>
        </p:spPr>
        <p:txBody>
          <a:bodyPr/>
          <a:lstStyle/>
          <a:p>
            <a:r>
              <a:rPr lang="en-US" smtClean="0">
                <a:latin typeface="+mj-lt"/>
              </a:rPr>
              <a:t>Introduction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Oxymorons and other </a:t>
            </a:r>
            <a:r>
              <a:rPr lang="en-US" smtClean="0">
                <a:latin typeface="+mj-lt"/>
              </a:rPr>
              <a:t>animals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smtClean="0">
                <a:latin typeface="+mj-lt"/>
              </a:rPr>
              <a:t>From Lisbon to Europe </a:t>
            </a:r>
            <a:r>
              <a:rPr lang="en-US" smtClean="0">
                <a:latin typeface="+mj-lt"/>
              </a:rPr>
              <a:t>2020</a:t>
            </a:r>
            <a:endParaRPr lang="en-US" smtClean="0">
              <a:latin typeface="+mj-lt"/>
            </a:endParaRPr>
          </a:p>
          <a:p>
            <a:pPr lvl="1"/>
            <a:r>
              <a:rPr lang="en-US" i="1" smtClean="0">
                <a:latin typeface="+mj-lt"/>
              </a:rPr>
              <a:t>Some </a:t>
            </a:r>
            <a:r>
              <a:rPr lang="en-US" smtClean="0">
                <a:latin typeface="+mj-lt"/>
              </a:rPr>
              <a:t>progress for Social </a:t>
            </a:r>
            <a:r>
              <a:rPr lang="en-US" smtClean="0">
                <a:latin typeface="+mj-lt"/>
              </a:rPr>
              <a:t>Europe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i="1" smtClean="0">
                <a:solidFill>
                  <a:srgbClr val="C00000"/>
                </a:solidFill>
                <a:latin typeface="+mj-lt"/>
              </a:rPr>
              <a:t>Risks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attached to Europe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2020</a:t>
            </a:r>
            <a:endParaRPr lang="en-US" sz="1000" smtClean="0">
              <a:solidFill>
                <a:srgbClr val="C00000"/>
              </a:solidFill>
              <a:latin typeface="+mj-lt"/>
            </a:endParaRPr>
          </a:p>
          <a:p>
            <a:r>
              <a:rPr lang="en-US" smtClean="0">
                <a:latin typeface="+mj-lt"/>
              </a:rPr>
              <a:t>Where do we go from </a:t>
            </a:r>
            <a:r>
              <a:rPr lang="en-US" smtClean="0">
                <a:latin typeface="+mj-lt"/>
              </a:rPr>
              <a:t>here</a:t>
            </a:r>
            <a:r>
              <a:rPr lang="en-US" smtClean="0">
                <a:latin typeface="+mj-lt"/>
              </a:rPr>
              <a:t>? 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Alternative </a:t>
            </a:r>
            <a:r>
              <a:rPr lang="en-US" smtClean="0">
                <a:latin typeface="+mj-lt"/>
              </a:rPr>
              <a:t>futures</a:t>
            </a:r>
            <a:endParaRPr lang="en-US" sz="600" smtClean="0">
              <a:latin typeface="+mj-lt"/>
            </a:endParaRPr>
          </a:p>
          <a:p>
            <a:r>
              <a:rPr lang="en-US" smtClean="0">
                <a:latin typeface="+mj-lt"/>
              </a:rPr>
              <a:t>Conclusion and </a:t>
            </a:r>
            <a:r>
              <a:rPr lang="en-US" smtClean="0">
                <a:latin typeface="+mj-lt"/>
              </a:rPr>
              <a:t>Outlook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Alliances </a:t>
            </a:r>
            <a:r>
              <a:rPr lang="en-US" smtClean="0">
                <a:latin typeface="+mj-lt"/>
              </a:rPr>
              <a:t>needed</a:t>
            </a:r>
            <a:endParaRPr lang="en-US">
              <a:latin typeface="+mj-lt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8191" cy="1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1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350"/>
            <a:ext cx="8208911" cy="936625"/>
          </a:xfrm>
        </p:spPr>
        <p:txBody>
          <a:bodyPr/>
          <a:lstStyle/>
          <a:p>
            <a:pPr marL="1016000" indent="-1016000" algn="l">
              <a:buFontTx/>
              <a:buAutoNum type="romanUcPeriod" startAt="3"/>
            </a:pPr>
            <a:r>
              <a:rPr lang="de-DE" sz="3600" b="1" dirty="0" err="1"/>
              <a:t>Risks</a:t>
            </a:r>
            <a:r>
              <a:rPr lang="de-DE" sz="3600" b="1" dirty="0"/>
              <a:t> in </a:t>
            </a:r>
            <a:r>
              <a:rPr lang="de-DE" sz="3600" b="1" dirty="0" err="1"/>
              <a:t>relation</a:t>
            </a:r>
            <a:r>
              <a:rPr lang="de-DE" sz="3600" b="1" dirty="0"/>
              <a:t> </a:t>
            </a:r>
            <a:r>
              <a:rPr lang="de-DE" sz="3600" b="1" dirty="0" err="1"/>
              <a:t>to</a:t>
            </a:r>
            <a:r>
              <a:rPr lang="de-DE" sz="3600" b="1" dirty="0"/>
              <a:t> Europe 2020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139"/>
            <a:ext cx="8353425" cy="5329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1. No room for complacency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Pursuing the </a:t>
            </a:r>
            <a:r>
              <a:rPr lang="en-US" sz="2800" b="1" dirty="0" smtClean="0"/>
              <a:t>wrong paradigm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growth, growth, growth</a:t>
            </a:r>
            <a:r>
              <a:rPr lang="en-US" sz="2000" dirty="0" smtClean="0"/>
              <a:t> (instead of </a:t>
            </a:r>
            <a:r>
              <a:rPr lang="en-US" sz="2000" i="1" dirty="0" smtClean="0"/>
              <a:t>smart, sustainable and inclusive growth)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Criticism (repeat some of Lisbon‘s flaws):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2000" dirty="0" smtClean="0"/>
              <a:t>supply-side measures; market-based understanding of growth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2000" dirty="0" smtClean="0"/>
              <a:t>absence of an optimal policy-mix (e.g. no stricter wage coordination in Europe; no mechanisms to balance external economic asymmetries)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2000" dirty="0" smtClean="0"/>
              <a:t>Lack of qualitative considerations (</a:t>
            </a:r>
            <a:r>
              <a:rPr lang="en-US" sz="2000" dirty="0" smtClean="0">
                <a:cs typeface="Arial" charset="0"/>
              </a:rPr>
              <a:t>“</a:t>
            </a:r>
            <a:r>
              <a:rPr lang="en-US" sz="2000" dirty="0" smtClean="0"/>
              <a:t>decent work</a:t>
            </a:r>
            <a:r>
              <a:rPr lang="en-US" sz="2000" dirty="0" smtClean="0">
                <a:cs typeface="Arial" charset="0"/>
              </a:rPr>
              <a:t>”)</a:t>
            </a: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7772400" cy="5546725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b="1" dirty="0" smtClean="0"/>
              <a:t>Social Dimension subsumed into economic objectives</a:t>
            </a:r>
          </a:p>
          <a:p>
            <a:pPr marL="990600" lvl="1" indent="-533400">
              <a:buFontTx/>
              <a:buAutoNum type="arabicPeriod" startAt="2"/>
            </a:pPr>
            <a:endParaRPr lang="en-US" b="1" dirty="0" smtClean="0"/>
          </a:p>
          <a:p>
            <a:pPr marL="990600" lvl="1" indent="-533400"/>
            <a:r>
              <a:rPr lang="en-US" dirty="0" smtClean="0"/>
              <a:t>Innovation and social progress tied to </a:t>
            </a:r>
            <a:r>
              <a:rPr lang="en-US" dirty="0" err="1" smtClean="0"/>
              <a:t>fulfilment</a:t>
            </a:r>
            <a:r>
              <a:rPr lang="en-US" dirty="0" smtClean="0"/>
              <a:t> of debt criteria</a:t>
            </a:r>
          </a:p>
          <a:p>
            <a:pPr marL="990600" lvl="1" indent="-533400"/>
            <a:endParaRPr lang="en-US" dirty="0" smtClean="0"/>
          </a:p>
          <a:p>
            <a:pPr marL="990600" lvl="1" indent="-533400"/>
            <a:r>
              <a:rPr lang="en-US" dirty="0" smtClean="0"/>
              <a:t>Close link NRPs and Stability and Convergence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990600" lvl="1" indent="-533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 rot="1381207">
            <a:off x="2195513" y="1773238"/>
            <a:ext cx="5118100" cy="4670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879" y="18074"/>
                </a:moveTo>
                <a:cubicBezTo>
                  <a:pt x="9505" y="18240"/>
                  <a:pt x="10151" y="18324"/>
                  <a:pt x="10800" y="18324"/>
                </a:cubicBezTo>
                <a:cubicBezTo>
                  <a:pt x="14955" y="18324"/>
                  <a:pt x="18324" y="14955"/>
                  <a:pt x="18324" y="10800"/>
                </a:cubicBezTo>
                <a:cubicBezTo>
                  <a:pt x="18324" y="6644"/>
                  <a:pt x="14955" y="3276"/>
                  <a:pt x="10800" y="3276"/>
                </a:cubicBezTo>
                <a:cubicBezTo>
                  <a:pt x="6644" y="3276"/>
                  <a:pt x="3276" y="6644"/>
                  <a:pt x="3276" y="10800"/>
                </a:cubicBezTo>
                <a:cubicBezTo>
                  <a:pt x="3275" y="12206"/>
                  <a:pt x="3670" y="13584"/>
                  <a:pt x="4413" y="14777"/>
                </a:cubicBezTo>
                <a:lnTo>
                  <a:pt x="1632" y="16509"/>
                </a:lnTo>
                <a:cubicBezTo>
                  <a:pt x="565" y="14796"/>
                  <a:pt x="0" y="1281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869" y="21600"/>
                  <a:pt x="8942" y="21479"/>
                  <a:pt x="8042" y="21242"/>
                </a:cubicBezTo>
                <a:lnTo>
                  <a:pt x="7353" y="23852"/>
                </a:lnTo>
                <a:lnTo>
                  <a:pt x="4266" y="18550"/>
                </a:lnTo>
                <a:lnTo>
                  <a:pt x="9568" y="15464"/>
                </a:lnTo>
                <a:lnTo>
                  <a:pt x="8879" y="18074"/>
                </a:lnTo>
                <a:close/>
              </a:path>
            </a:pathLst>
          </a:custGeom>
          <a:solidFill>
            <a:srgbClr val="C0C0C0">
              <a:alpha val="7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3721100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Europe 2020 - Integrated Guidelines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2413" y="985838"/>
            <a:ext cx="2687637" cy="717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Macro-economic surveillance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(Integrated Guidelines 1-3)</a:t>
            </a:r>
          </a:p>
          <a:p>
            <a:pPr algn="ctr" eaLnBrk="1" hangingPunct="1">
              <a:spcBef>
                <a:spcPct val="50000"/>
              </a:spcBef>
            </a:pPr>
            <a:endParaRPr lang="de-DE" sz="1000" b="1">
              <a:cs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35300" y="985838"/>
            <a:ext cx="249555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Thematic coordination (IGs 4-10)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Monitored through 5 EU Headline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Targets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11863" y="985838"/>
            <a:ext cx="2495550" cy="492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Fiscal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Surveillance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476375" y="1989138"/>
            <a:ext cx="288131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National Reform Programmes (NRPs)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(including national targets)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Member States - April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500563" y="2133600"/>
            <a:ext cx="8651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500563" y="2276475"/>
            <a:ext cx="8651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532438" y="1984375"/>
            <a:ext cx="2881312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Stability and Convergence Programmes (SCP)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Member States – April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11863" y="2781300"/>
            <a:ext cx="28797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Policy Guidance  (Opinions and Recommendations)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European Commission – June 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108700" y="3573463"/>
            <a:ext cx="3035300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Finalisation and Adoption of  Opinions and Recommendations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Council of the EU (ECOFIN and EPSCO) – June   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940425" y="4365625"/>
            <a:ext cx="28797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Endorsment of Opinions and  Recommendations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European Council – June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132138" y="5661025"/>
            <a:ext cx="2881312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de-DE" sz="1000" b="1">
                <a:cs typeface="Arial" charset="0"/>
              </a:rPr>
              <a:t>Finalisation of National Budgets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de-DE" sz="1000" b="1">
                <a:cs typeface="Arial" charset="0"/>
              </a:rPr>
              <a:t>Policy measures at national level 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52413" y="2781300"/>
            <a:ext cx="28797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Spring European Council: Debate and Orientation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(Progress towards headline targets) - </a:t>
            </a:r>
            <a:r>
              <a:rPr lang="de-DE" sz="1000" b="1" i="1">
                <a:cs typeface="Arial" charset="0"/>
              </a:rPr>
              <a:t>March</a:t>
            </a:r>
            <a:endParaRPr lang="de-DE" sz="1000" b="1">
              <a:cs typeface="Arial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3348038" y="3357563"/>
            <a:ext cx="2498725" cy="1296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sz="1000" b="1">
                <a:cs typeface="Arial" charset="0"/>
              </a:rPr>
              <a:t>Supported by:</a:t>
            </a:r>
          </a:p>
          <a:p>
            <a:pPr algn="ctr" eaLnBrk="1" hangingPunct="1"/>
            <a:endParaRPr lang="de-DE" sz="1000" b="1">
              <a:cs typeface="Arial" charset="0"/>
            </a:endParaRPr>
          </a:p>
          <a:p>
            <a:pPr algn="ctr" eaLnBrk="1" hangingPunct="1">
              <a:buFontTx/>
              <a:buChar char="•"/>
            </a:pPr>
            <a:r>
              <a:rPr lang="de-DE" sz="1000" b="1">
                <a:cs typeface="Arial" charset="0"/>
              </a:rPr>
              <a:t>EU Flagship Initiatives</a:t>
            </a:r>
          </a:p>
          <a:p>
            <a:pPr algn="ctr" eaLnBrk="1" hangingPunct="1">
              <a:buFontTx/>
              <a:buChar char="•"/>
            </a:pPr>
            <a:r>
              <a:rPr lang="de-DE" sz="1000" b="1">
                <a:cs typeface="Arial" charset="0"/>
              </a:rPr>
              <a:t>Single Market Relaunch</a:t>
            </a:r>
          </a:p>
          <a:p>
            <a:pPr algn="ctr" eaLnBrk="1" hangingPunct="1">
              <a:buFontTx/>
              <a:buChar char="•"/>
            </a:pPr>
            <a:r>
              <a:rPr lang="de-DE" sz="1000" b="1">
                <a:cs typeface="Arial" charset="0"/>
              </a:rPr>
              <a:t>Trade and External Policies</a:t>
            </a:r>
          </a:p>
          <a:p>
            <a:pPr algn="ctr" eaLnBrk="1" hangingPunct="1">
              <a:buFontTx/>
              <a:buChar char="•"/>
            </a:pPr>
            <a:r>
              <a:rPr lang="de-DE" sz="1000" b="1">
                <a:cs typeface="Arial" charset="0"/>
              </a:rPr>
              <a:t>EU Financial Support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47663" y="4376738"/>
            <a:ext cx="2879725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Annual Growth Survey: Progress and Orientation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European Commission – January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0" y="3578225"/>
            <a:ext cx="288131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Debate and Orientation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European Parliament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Council of the EU –February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724525" y="188913"/>
            <a:ext cx="2976563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Stability and Growth Pact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7259638" y="687388"/>
            <a:ext cx="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 rot="5400000">
            <a:off x="2864644" y="-388143"/>
            <a:ext cx="249237" cy="2400300"/>
          </a:xfrm>
          <a:prstGeom prst="leftBrace">
            <a:avLst>
              <a:gd name="adj1" fmla="val 802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>
              <a:cs typeface="Arial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55650" y="5445125"/>
            <a:ext cx="7680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589713" y="5173663"/>
            <a:ext cx="2554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European Semester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780213" y="5473700"/>
            <a:ext cx="2363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Domestic Semester</a:t>
            </a: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7259638" y="1733550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 rot="-5400000">
            <a:off x="2911475" y="625476"/>
            <a:ext cx="104775" cy="2400300"/>
          </a:xfrm>
          <a:prstGeom prst="leftBrace">
            <a:avLst>
              <a:gd name="adj1" fmla="val 190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l-BE">
              <a:cs typeface="Arial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211638" y="2349500"/>
            <a:ext cx="1392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synchronized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8990013" y="4425950"/>
            <a:ext cx="0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8990013" y="5722938"/>
            <a:ext cx="0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252413" y="5173663"/>
            <a:ext cx="2554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European Semester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252413" y="5522913"/>
            <a:ext cx="2363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Domestic Semester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153988" y="4425950"/>
            <a:ext cx="0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252413" y="5722938"/>
            <a:ext cx="0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648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fr-BE" sz="4000" b="1"/>
              <a:t>Outline of the Talk</a:t>
            </a:r>
            <a:endParaRPr lang="de-DE" sz="40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7772400" cy="504031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Introduction</a:t>
            </a:r>
          </a:p>
          <a:p>
            <a:pPr lvl="1"/>
            <a:r>
              <a:rPr lang="en-US" dirty="0" smtClean="0">
                <a:latin typeface="+mj-lt"/>
              </a:rPr>
              <a:t>About </a:t>
            </a:r>
            <a:r>
              <a:rPr lang="en-US" dirty="0" err="1" smtClean="0">
                <a:latin typeface="+mj-lt"/>
              </a:rPr>
              <a:t>oxymorons</a:t>
            </a:r>
            <a:endParaRPr lang="en-US" dirty="0" smtClean="0">
              <a:latin typeface="+mj-lt"/>
            </a:endParaRPr>
          </a:p>
          <a:p>
            <a:endParaRPr lang="en-US" sz="1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From Lisbon to Europe 2020</a:t>
            </a:r>
          </a:p>
          <a:p>
            <a:pPr lvl="1"/>
            <a:r>
              <a:rPr lang="en-US" i="1" dirty="0" smtClean="0">
                <a:latin typeface="+mj-lt"/>
              </a:rPr>
              <a:t>Some </a:t>
            </a:r>
            <a:r>
              <a:rPr lang="en-US" dirty="0" smtClean="0">
                <a:latin typeface="+mj-lt"/>
              </a:rPr>
              <a:t>progress for Social Europe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i="1" dirty="0" smtClean="0">
                <a:latin typeface="+mj-lt"/>
              </a:rPr>
              <a:t>Risks </a:t>
            </a:r>
            <a:r>
              <a:rPr lang="en-US" dirty="0" smtClean="0">
                <a:latin typeface="+mj-lt"/>
              </a:rPr>
              <a:t>attached to Europe 2020</a:t>
            </a:r>
          </a:p>
          <a:p>
            <a:r>
              <a:rPr lang="en-US" dirty="0" smtClean="0">
                <a:latin typeface="+mj-lt"/>
              </a:rPr>
              <a:t>Where do we go from here? </a:t>
            </a:r>
          </a:p>
          <a:p>
            <a:pPr lvl="1"/>
            <a:r>
              <a:rPr lang="en-US" dirty="0" smtClean="0">
                <a:latin typeface="+mj-lt"/>
              </a:rPr>
              <a:t>Alternative futures</a:t>
            </a:r>
            <a:endParaRPr lang="en-US" sz="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Conclusion and Outlook</a:t>
            </a:r>
          </a:p>
          <a:p>
            <a:pPr lvl="1"/>
            <a:r>
              <a:rPr lang="en-US" dirty="0" smtClean="0">
                <a:latin typeface="+mj-lt"/>
              </a:rPr>
              <a:t>Alliances needed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8191" cy="1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 </a:t>
            </a:r>
            <a:r>
              <a:rPr lang="nl-BE" dirty="0" err="1" smtClean="0"/>
              <a:t>such</a:t>
            </a:r>
            <a:r>
              <a:rPr lang="nl-BE" dirty="0" smtClean="0"/>
              <a:t> a </a:t>
            </a:r>
            <a:r>
              <a:rPr lang="nl-BE" dirty="0" err="1" smtClean="0"/>
              <a:t>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/>
            <a:r>
              <a:rPr lang="en-US" smtClean="0"/>
              <a:t>Unclear</a:t>
            </a:r>
            <a:r>
              <a:rPr lang="en-US" smtClean="0"/>
              <a:t>: to what extent will country-specific Recommendations focus on Social Inclusion </a:t>
            </a:r>
            <a:r>
              <a:rPr lang="en-US" smtClean="0"/>
              <a:t>(</a:t>
            </a:r>
            <a:r>
              <a:rPr lang="en-US" smtClean="0"/>
              <a:t>Guideline </a:t>
            </a:r>
            <a:r>
              <a:rPr lang="en-US" smtClean="0"/>
              <a:t>10?)</a:t>
            </a:r>
            <a:endParaRPr lang="en-US" smtClean="0"/>
          </a:p>
          <a:p>
            <a:pPr marL="457200" lvl="1" indent="0">
              <a:buNone/>
            </a:pPr>
            <a:endParaRPr lang="en-US" smtClean="0"/>
          </a:p>
          <a:p>
            <a:pPr marL="990600" lvl="1" indent="-533400"/>
            <a:r>
              <a:rPr lang="en-US" smtClean="0"/>
              <a:t>And what if </a:t>
            </a:r>
            <a:r>
              <a:rPr lang="en-US" smtClean="0"/>
              <a:t>(say</a:t>
            </a:r>
            <a:r>
              <a:rPr lang="en-US" smtClean="0"/>
              <a:t>) Germany of Poland do not set poverty </a:t>
            </a:r>
            <a:r>
              <a:rPr lang="en-US" smtClean="0"/>
              <a:t>targets</a:t>
            </a:r>
            <a:r>
              <a:rPr lang="en-US" smtClean="0"/>
              <a:t>, or miss them </a:t>
            </a:r>
            <a:r>
              <a:rPr lang="en-US" smtClean="0"/>
              <a:t>(</a:t>
            </a:r>
            <a:r>
              <a:rPr lang="en-US" smtClean="0"/>
              <a:t>by </a:t>
            </a:r>
            <a:r>
              <a:rPr lang="en-US" smtClean="0"/>
              <a:t>far</a:t>
            </a:r>
            <a:r>
              <a:rPr lang="en-US" smtClean="0"/>
              <a:t>?): </a:t>
            </a:r>
            <a:r>
              <a:rPr lang="en-US" smtClean="0"/>
              <a:t>AGS</a:t>
            </a:r>
            <a:r>
              <a:rPr lang="en-US" smtClean="0"/>
              <a:t>? Policy </a:t>
            </a:r>
            <a:r>
              <a:rPr lang="en-US" smtClean="0"/>
              <a:t>warning?</a:t>
            </a:r>
            <a:endParaRPr lang="en-US" smtClean="0"/>
          </a:p>
          <a:p>
            <a:pPr marL="990600" lvl="1" indent="-533400"/>
            <a:endParaRPr lang="en-US" smtClean="0"/>
          </a:p>
          <a:p>
            <a:pPr marL="990600" lvl="1" indent="-533400"/>
            <a:r>
              <a:rPr lang="en-US" smtClean="0"/>
              <a:t>See first round of NRPs </a:t>
            </a:r>
            <a:r>
              <a:rPr lang="en-US" smtClean="0"/>
              <a:t>(ECOFIN/EPC)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3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8062913" cy="5546725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b="1" smtClean="0"/>
              <a:t>Social</a:t>
            </a:r>
            <a:r>
              <a:rPr lang="en-US" b="1" smtClean="0"/>
              <a:t> Protection and Social </a:t>
            </a:r>
            <a:r>
              <a:rPr lang="en-US" b="1" smtClean="0"/>
              <a:t>Inclusion</a:t>
            </a:r>
            <a:r>
              <a:rPr lang="en-US" smtClean="0"/>
              <a:t> </a:t>
            </a:r>
            <a:r>
              <a:rPr lang="en-US" b="1" smtClean="0"/>
              <a:t>reduced to </a:t>
            </a:r>
            <a:r>
              <a:rPr lang="en-US" b="1" i="1" smtClean="0"/>
              <a:t>fighting </a:t>
            </a:r>
            <a:r>
              <a:rPr lang="en-US" b="1" i="1" smtClean="0"/>
              <a:t>poverty</a:t>
            </a:r>
            <a:endParaRPr lang="en-US" b="1" i="1" smtClean="0"/>
          </a:p>
          <a:p>
            <a:pPr marL="609600" indent="-609600">
              <a:buFontTx/>
              <a:buNone/>
            </a:pPr>
            <a:endParaRPr lang="en-US" i="1" smtClean="0"/>
          </a:p>
          <a:p>
            <a:pPr marL="609600" indent="-609600"/>
            <a:r>
              <a:rPr lang="en-US" sz="2800" smtClean="0"/>
              <a:t>What about common objectives on pensions and health </a:t>
            </a:r>
            <a:r>
              <a:rPr lang="en-US" sz="2800" smtClean="0"/>
              <a:t>care?</a:t>
            </a:r>
            <a:endParaRPr lang="en-US" sz="2800" smtClean="0"/>
          </a:p>
          <a:p>
            <a:pPr marL="990600" lvl="1" indent="-533400">
              <a:buFontTx/>
              <a:buNone/>
            </a:pPr>
            <a:r>
              <a:rPr lang="en-US" smtClean="0">
                <a:cs typeface="Arial" charset="0"/>
              </a:rPr>
              <a:t>► enter mainly insofar as they contribute to the </a:t>
            </a:r>
            <a:r>
              <a:rPr lang="en-US" i="1" smtClean="0">
                <a:cs typeface="Arial" charset="0"/>
              </a:rPr>
              <a:t>social exclusion </a:t>
            </a:r>
            <a:r>
              <a:rPr lang="en-US" smtClean="0">
                <a:cs typeface="Arial" charset="0"/>
              </a:rPr>
              <a:t>goals</a:t>
            </a:r>
            <a:endParaRPr lang="en-US" smtClean="0">
              <a:cs typeface="Arial" charset="0"/>
            </a:endParaRPr>
          </a:p>
          <a:p>
            <a:pPr marL="609600" indent="-609600"/>
            <a:endParaRPr lang="en-US" sz="1600" smtClean="0">
              <a:cs typeface="Arial" charset="0"/>
            </a:endParaRPr>
          </a:p>
          <a:p>
            <a:pPr marL="609600" indent="-609600"/>
            <a:r>
              <a:rPr lang="en-US" sz="2800" smtClean="0">
                <a:cs typeface="Arial" charset="0"/>
              </a:rPr>
              <a:t>Social Inclusion Guideline framed as Employment Guideline </a:t>
            </a:r>
            <a:endParaRPr lang="en-US" sz="2800" smtClean="0">
              <a:cs typeface="Arial" charset="0"/>
            </a:endParaRPr>
          </a:p>
          <a:p>
            <a:pPr marL="1009650" lvl="1" indent="-609600"/>
            <a:r>
              <a:rPr lang="en-US" sz="2400" smtClean="0">
                <a:cs typeface="Arial" charset="0"/>
              </a:rPr>
              <a:t>Responsibility for </a:t>
            </a:r>
            <a:r>
              <a:rPr lang="en-US" sz="2400" smtClean="0">
                <a:cs typeface="Arial" charset="0"/>
              </a:rPr>
              <a:t>monitoring</a:t>
            </a:r>
            <a:r>
              <a:rPr lang="en-US" sz="2400" smtClean="0">
                <a:cs typeface="Arial" charset="0"/>
              </a:rPr>
              <a:t>, </a:t>
            </a:r>
            <a:r>
              <a:rPr lang="en-US" sz="2400" smtClean="0">
                <a:cs typeface="Arial" charset="0"/>
              </a:rPr>
              <a:t>implementation?</a:t>
            </a:r>
            <a:endParaRPr lang="en-US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Risk that social protection and social inclusion may be reduced to social inclusion only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with the latter focusing narrowly on increasing access to employment, but not on the outsiders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b="1" dirty="0" smtClean="0"/>
              <a:t>What role for the Social OMC?</a:t>
            </a:r>
          </a:p>
          <a:p>
            <a:pPr marL="609600" indent="-609600">
              <a:lnSpc>
                <a:spcPct val="90000"/>
              </a:lnSpc>
            </a:pPr>
            <a:endParaRPr lang="en-US" dirty="0" smtClean="0"/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Governance structure still unfinished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Many questions remaining about the future of the Social OMC:</a:t>
            </a:r>
          </a:p>
          <a:p>
            <a:pPr marL="1752600" lvl="3" indent="-3810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National Strategic Reports?</a:t>
            </a:r>
          </a:p>
          <a:p>
            <a:pPr marL="1752600" lvl="3" indent="-3810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Joint Reports?</a:t>
            </a:r>
          </a:p>
          <a:p>
            <a:pPr marL="1752600" lvl="3" indent="-3810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Indicators?</a:t>
            </a:r>
          </a:p>
          <a:p>
            <a:pPr marL="1752600" lvl="3" indent="-3810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Mutual Learning?</a:t>
            </a:r>
          </a:p>
          <a:p>
            <a:pPr marL="1752600" lvl="3" indent="-3810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Which role for Stakeholders?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 Being discussed in the SPC… as we speak!</a:t>
            </a:r>
            <a:endParaRPr lang="en-US" sz="2400" dirty="0" smtClean="0"/>
          </a:p>
          <a:p>
            <a:pPr marL="1752600" lvl="3" indent="-381000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r>
              <a:rPr lang="de-DE" sz="4000"/>
              <a:t>In sum:</a:t>
            </a:r>
          </a:p>
          <a:p>
            <a:pPr lvl="1"/>
            <a:endParaRPr lang="de-DE" sz="2000"/>
          </a:p>
          <a:p>
            <a:pPr lvl="1"/>
            <a:r>
              <a:rPr lang="de-DE" sz="4000"/>
              <a:t>Synchronisation (budgetary, macroeconomic and thematic strands) involves serious risks for the Social dimension of Europe…</a:t>
            </a:r>
          </a:p>
          <a:p>
            <a:pPr lvl="1">
              <a:buFontTx/>
              <a:buNone/>
            </a:pPr>
            <a:endParaRPr lang="de-DE" sz="400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7772400" cy="569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fr-BE" sz="4000" b="1"/>
              <a:t>Outline of the Talk</a:t>
            </a:r>
            <a:endParaRPr lang="de-DE" sz="40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7772400" cy="5040313"/>
          </a:xfrm>
        </p:spPr>
        <p:txBody>
          <a:bodyPr/>
          <a:lstStyle/>
          <a:p>
            <a:r>
              <a:rPr lang="en-US" smtClean="0">
                <a:latin typeface="+mj-lt"/>
              </a:rPr>
              <a:t>Introduction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Oxymorons and other </a:t>
            </a:r>
            <a:r>
              <a:rPr lang="en-US" smtClean="0">
                <a:latin typeface="+mj-lt"/>
              </a:rPr>
              <a:t>animals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smtClean="0">
                <a:latin typeface="+mj-lt"/>
              </a:rPr>
              <a:t>From Lisbon to Europe </a:t>
            </a:r>
            <a:r>
              <a:rPr lang="en-US" smtClean="0">
                <a:latin typeface="+mj-lt"/>
              </a:rPr>
              <a:t>2020</a:t>
            </a:r>
            <a:endParaRPr lang="en-US" smtClean="0">
              <a:latin typeface="+mj-lt"/>
            </a:endParaRPr>
          </a:p>
          <a:p>
            <a:pPr lvl="1"/>
            <a:r>
              <a:rPr lang="en-US" i="1" smtClean="0">
                <a:latin typeface="+mj-lt"/>
              </a:rPr>
              <a:t>Some </a:t>
            </a:r>
            <a:r>
              <a:rPr lang="en-US" smtClean="0">
                <a:latin typeface="+mj-lt"/>
              </a:rPr>
              <a:t>progress for Social </a:t>
            </a:r>
            <a:r>
              <a:rPr lang="en-US" smtClean="0">
                <a:latin typeface="+mj-lt"/>
              </a:rPr>
              <a:t>Europe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i="1" smtClean="0">
                <a:latin typeface="+mj-lt"/>
              </a:rPr>
              <a:t>Risks </a:t>
            </a:r>
            <a:r>
              <a:rPr lang="en-US" smtClean="0">
                <a:latin typeface="+mj-lt"/>
              </a:rPr>
              <a:t>attached to Europe </a:t>
            </a:r>
            <a:r>
              <a:rPr lang="en-US" smtClean="0">
                <a:latin typeface="+mj-lt"/>
              </a:rPr>
              <a:t>2020</a:t>
            </a:r>
            <a:endParaRPr lang="en-US" sz="1000" smtClean="0">
              <a:latin typeface="+mj-lt"/>
            </a:endParaRPr>
          </a:p>
          <a:p>
            <a:r>
              <a:rPr lang="en-US" smtClean="0">
                <a:solidFill>
                  <a:srgbClr val="C00000"/>
                </a:solidFill>
                <a:latin typeface="+mj-lt"/>
              </a:rPr>
              <a:t>Where do we go from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here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? </a:t>
            </a:r>
            <a:endParaRPr lang="en-US" smtClean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en-US" smtClean="0">
                <a:solidFill>
                  <a:srgbClr val="C00000"/>
                </a:solidFill>
                <a:latin typeface="+mj-lt"/>
              </a:rPr>
              <a:t>Alternative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futures</a:t>
            </a:r>
            <a:endParaRPr lang="en-US" sz="600" smtClean="0">
              <a:solidFill>
                <a:srgbClr val="C00000"/>
              </a:solidFill>
              <a:latin typeface="+mj-lt"/>
            </a:endParaRPr>
          </a:p>
          <a:p>
            <a:r>
              <a:rPr lang="en-US" smtClean="0">
                <a:latin typeface="+mj-lt"/>
              </a:rPr>
              <a:t>Conclusion and </a:t>
            </a:r>
            <a:r>
              <a:rPr lang="en-US" smtClean="0">
                <a:latin typeface="+mj-lt"/>
              </a:rPr>
              <a:t>Outlook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Alliances </a:t>
            </a:r>
            <a:r>
              <a:rPr lang="en-US" smtClean="0">
                <a:latin typeface="+mj-lt"/>
              </a:rPr>
              <a:t>needed</a:t>
            </a:r>
            <a:endParaRPr lang="en-US">
              <a:latin typeface="+mj-lt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8191" cy="1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1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064896" cy="1143000"/>
          </a:xfrm>
        </p:spPr>
        <p:txBody>
          <a:bodyPr/>
          <a:lstStyle/>
          <a:p>
            <a:pPr marL="1117600" indent="-1117600">
              <a:buFontTx/>
              <a:buAutoNum type="romanUcPeriod" startAt="4"/>
            </a:pPr>
            <a:r>
              <a:rPr lang="de-DE" sz="4000" b="1" dirty="0" smtClean="0"/>
              <a:t>Where do we </a:t>
            </a:r>
            <a:r>
              <a:rPr lang="de-DE" sz="4000" b="1" dirty="0" smtClean="0"/>
              <a:t>go </a:t>
            </a:r>
            <a:r>
              <a:rPr lang="de-DE" sz="4000" b="1" dirty="0" smtClean="0"/>
              <a:t>from here? </a:t>
            </a:r>
            <a:endParaRPr lang="de-DE" sz="40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smtClean="0"/>
              <a:t>Safeguarding</a:t>
            </a:r>
            <a:r>
              <a:rPr lang="en-US" sz="4000" smtClean="0"/>
              <a:t> Europe 2020`s Social </a:t>
            </a:r>
            <a:r>
              <a:rPr lang="en-US" sz="4000" smtClean="0"/>
              <a:t>Dimension</a:t>
            </a:r>
            <a:endParaRPr lang="en-US" sz="4000" smtClean="0"/>
          </a:p>
          <a:p>
            <a:pPr marL="0" indent="0" algn="ctr">
              <a:buNone/>
            </a:pPr>
            <a:endParaRPr lang="en-US" sz="4000" smtClean="0"/>
          </a:p>
          <a:p>
            <a:r>
              <a:rPr lang="en-US" sz="4000" smtClean="0"/>
              <a:t>2 possible future </a:t>
            </a:r>
            <a:r>
              <a:rPr lang="en-US" sz="4000" smtClean="0"/>
              <a:t>scenarios</a:t>
            </a:r>
            <a:r>
              <a:rPr lang="en-US" sz="4000" smtClean="0"/>
              <a:t>: </a:t>
            </a:r>
            <a:endParaRPr lang="en-US" sz="4000" smtClean="0"/>
          </a:p>
          <a:p>
            <a:endParaRPr lang="en-US" sz="2000" smtClean="0"/>
          </a:p>
          <a:p>
            <a:pPr algn="ctr">
              <a:buFontTx/>
              <a:buNone/>
            </a:pPr>
            <a:r>
              <a:rPr lang="en-US" sz="3600" smtClean="0"/>
              <a:t>minimum scenario </a:t>
            </a:r>
            <a:r>
              <a:rPr lang="en-US" sz="3600" smtClean="0">
                <a:cs typeface="Arial" charset="0"/>
              </a:rPr>
              <a:t>↔ paradigm </a:t>
            </a:r>
            <a:r>
              <a:rPr lang="en-US" sz="3600" smtClean="0">
                <a:cs typeface="Arial" charset="0"/>
              </a:rPr>
              <a:t>shift</a:t>
            </a:r>
            <a:endParaRPr lang="en-US" sz="3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60350"/>
            <a:ext cx="3810000" cy="5546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Minimum Scenario:</a:t>
            </a:r>
          </a:p>
          <a:p>
            <a:r>
              <a:rPr lang="en-US" sz="2200" smtClean="0"/>
              <a:t>Ensuring a role for the social stakeholders </a:t>
            </a:r>
            <a:r>
              <a:rPr lang="en-US" sz="2200" smtClean="0"/>
              <a:t>(EPSCO</a:t>
            </a:r>
            <a:r>
              <a:rPr lang="en-US" sz="2200" smtClean="0"/>
              <a:t>, </a:t>
            </a:r>
            <a:r>
              <a:rPr lang="en-US" sz="2200" smtClean="0"/>
              <a:t>EMCO</a:t>
            </a:r>
            <a:r>
              <a:rPr lang="en-US" sz="2200" smtClean="0"/>
              <a:t>, </a:t>
            </a:r>
            <a:r>
              <a:rPr lang="en-US" sz="2200" smtClean="0"/>
              <a:t>SPC)</a:t>
            </a:r>
            <a:endParaRPr lang="en-US" sz="2200" smtClean="0"/>
          </a:p>
          <a:p>
            <a:endParaRPr lang="en-US" sz="800" smtClean="0"/>
          </a:p>
          <a:p>
            <a:r>
              <a:rPr lang="en-US" sz="2200" smtClean="0"/>
              <a:t>Continue a broad OMC </a:t>
            </a:r>
            <a:r>
              <a:rPr lang="en-US" sz="2200" smtClean="0"/>
              <a:t>(</a:t>
            </a:r>
            <a:r>
              <a:rPr lang="en-US" sz="2200" smtClean="0"/>
              <a:t>all 3 </a:t>
            </a:r>
            <a:r>
              <a:rPr lang="en-US" sz="2200" smtClean="0"/>
              <a:t>strands)</a:t>
            </a:r>
            <a:endParaRPr lang="en-US" sz="2200" smtClean="0"/>
          </a:p>
          <a:p>
            <a:endParaRPr lang="en-US" sz="800" smtClean="0"/>
          </a:p>
          <a:p>
            <a:r>
              <a:rPr lang="en-US" sz="2200" smtClean="0"/>
              <a:t>Beefing up its instruments </a:t>
            </a:r>
            <a:r>
              <a:rPr lang="en-US" sz="2200" smtClean="0"/>
              <a:t>(monitoring</a:t>
            </a:r>
            <a:r>
              <a:rPr lang="en-US" sz="2200" smtClean="0"/>
              <a:t>, horizontal </a:t>
            </a:r>
            <a:r>
              <a:rPr lang="en-US" sz="2200" smtClean="0"/>
              <a:t>clause)</a:t>
            </a:r>
            <a:endParaRPr lang="en-US" sz="2200" smtClean="0"/>
          </a:p>
          <a:p>
            <a:endParaRPr lang="en-US" sz="800" smtClean="0"/>
          </a:p>
          <a:p>
            <a:r>
              <a:rPr lang="en-US" sz="2200" smtClean="0"/>
              <a:t>Greater involvement of stakeholders </a:t>
            </a:r>
            <a:r>
              <a:rPr lang="en-US" sz="2200" smtClean="0"/>
              <a:t>(NGOs</a:t>
            </a:r>
            <a:r>
              <a:rPr lang="en-US" sz="2200" smtClean="0"/>
              <a:t>, </a:t>
            </a:r>
            <a:r>
              <a:rPr lang="en-US" sz="2200" smtClean="0"/>
              <a:t>etc.)</a:t>
            </a:r>
            <a:endParaRPr lang="en-US" sz="2200" smtClean="0"/>
          </a:p>
          <a:p>
            <a:endParaRPr lang="en-US" sz="800" smtClean="0"/>
          </a:p>
          <a:p>
            <a:r>
              <a:rPr lang="en-US" sz="2200" smtClean="0"/>
              <a:t>Financial support </a:t>
            </a:r>
            <a:r>
              <a:rPr lang="en-US" sz="2200" smtClean="0"/>
              <a:t>(e.g</a:t>
            </a:r>
            <a:r>
              <a:rPr lang="en-US" sz="2200" smtClean="0"/>
              <a:t>. </a:t>
            </a:r>
            <a:r>
              <a:rPr lang="en-US" sz="2200" smtClean="0"/>
              <a:t>ESF</a:t>
            </a:r>
            <a:r>
              <a:rPr lang="en-US" sz="2200" smtClean="0"/>
              <a:t>): </a:t>
            </a:r>
            <a:r>
              <a:rPr lang="en-US" sz="2200" smtClean="0"/>
              <a:t>conditionality</a:t>
            </a:r>
            <a:endParaRPr lang="en-US" sz="220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60350"/>
            <a:ext cx="3810000" cy="59070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Paradigm</a:t>
            </a:r>
            <a:r>
              <a:rPr lang="en-US" b="1" smtClean="0"/>
              <a:t> </a:t>
            </a:r>
            <a:r>
              <a:rPr lang="en-US" b="1" smtClean="0"/>
              <a:t>Shift:</a:t>
            </a:r>
            <a:endParaRPr lang="en-US" b="1" smtClean="0"/>
          </a:p>
          <a:p>
            <a:pPr algn="ctr">
              <a:buFontTx/>
              <a:buNone/>
            </a:pPr>
            <a:endParaRPr lang="en-US" sz="800" b="1" smtClean="0"/>
          </a:p>
          <a:p>
            <a:r>
              <a:rPr lang="en-US" sz="2400" smtClean="0"/>
              <a:t>Social Stability </a:t>
            </a:r>
            <a:r>
              <a:rPr lang="en-US" sz="2400" smtClean="0"/>
              <a:t>Pact:</a:t>
            </a:r>
            <a:endParaRPr lang="en-US" sz="2400" smtClean="0"/>
          </a:p>
          <a:p>
            <a:endParaRPr lang="en-US" sz="800" smtClean="0"/>
          </a:p>
          <a:p>
            <a:pPr>
              <a:buFontTx/>
              <a:buChar char="-"/>
            </a:pPr>
            <a:r>
              <a:rPr lang="en-US" sz="2400" smtClean="0">
                <a:cs typeface="Arial" charset="0"/>
              </a:rPr>
              <a:t>“</a:t>
            </a:r>
            <a:r>
              <a:rPr lang="en-US" sz="2400" smtClean="0"/>
              <a:t>corridor </a:t>
            </a:r>
            <a:r>
              <a:rPr lang="en-US" sz="2400" smtClean="0"/>
              <a:t>model</a:t>
            </a:r>
            <a:r>
              <a:rPr lang="en-US" sz="2400" smtClean="0">
                <a:cs typeface="Arial" charset="0"/>
              </a:rPr>
              <a:t>”</a:t>
            </a:r>
            <a:r>
              <a:rPr lang="en-US" sz="2400" smtClean="0"/>
              <a:t>: link the size of the welfare states to the level of economic </a:t>
            </a:r>
            <a:r>
              <a:rPr lang="en-US" sz="2400" smtClean="0"/>
              <a:t>development</a:t>
            </a:r>
            <a:r>
              <a:rPr lang="en-US" smtClean="0"/>
              <a:t> </a:t>
            </a:r>
            <a:endParaRPr lang="en-US" smtClean="0"/>
          </a:p>
          <a:p>
            <a:pPr>
              <a:buFontTx/>
              <a:buChar char="-"/>
            </a:pPr>
            <a:endParaRPr lang="en-US" sz="900" smtClean="0"/>
          </a:p>
          <a:p>
            <a:pPr>
              <a:buFontTx/>
              <a:buChar char="-"/>
            </a:pPr>
            <a:r>
              <a:rPr lang="en-US" sz="2400" smtClean="0"/>
              <a:t>Coordination of </a:t>
            </a:r>
            <a:r>
              <a:rPr lang="en-US" sz="2400" smtClean="0"/>
              <a:t>wages</a:t>
            </a:r>
            <a:r>
              <a:rPr lang="en-US" sz="2400" smtClean="0"/>
              <a:t>, minimum income and </a:t>
            </a:r>
            <a:r>
              <a:rPr lang="en-US" sz="2400" smtClean="0"/>
              <a:t>taxes</a:t>
            </a:r>
            <a:endParaRPr lang="en-US" sz="2400" smtClean="0"/>
          </a:p>
          <a:p>
            <a:pPr>
              <a:buFontTx/>
              <a:buChar char="-"/>
            </a:pPr>
            <a:endParaRPr lang="en-US" sz="900" smtClean="0"/>
          </a:p>
          <a:p>
            <a:pPr>
              <a:buFontTx/>
              <a:buChar char="-"/>
            </a:pPr>
            <a:r>
              <a:rPr lang="en-US" sz="2400" smtClean="0"/>
              <a:t>Common European targets within a redesigned </a:t>
            </a:r>
            <a:r>
              <a:rPr lang="en-US" sz="2400" smtClean="0"/>
              <a:t>OMC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/>
      <p:bldP spid="706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fr-BE" sz="4000" b="1"/>
              <a:t>Outline of the Talk</a:t>
            </a:r>
            <a:endParaRPr lang="de-DE" sz="40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7772400" cy="5040313"/>
          </a:xfrm>
        </p:spPr>
        <p:txBody>
          <a:bodyPr/>
          <a:lstStyle/>
          <a:p>
            <a:r>
              <a:rPr lang="en-US" smtClean="0">
                <a:latin typeface="+mj-lt"/>
              </a:rPr>
              <a:t>Introduction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Oxymorons and other </a:t>
            </a:r>
            <a:r>
              <a:rPr lang="en-US" smtClean="0">
                <a:latin typeface="+mj-lt"/>
              </a:rPr>
              <a:t>animals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smtClean="0">
                <a:latin typeface="+mj-lt"/>
              </a:rPr>
              <a:t>From Lisbon to Europe </a:t>
            </a:r>
            <a:r>
              <a:rPr lang="en-US" smtClean="0">
                <a:latin typeface="+mj-lt"/>
              </a:rPr>
              <a:t>2020</a:t>
            </a:r>
            <a:endParaRPr lang="en-US" smtClean="0">
              <a:latin typeface="+mj-lt"/>
            </a:endParaRPr>
          </a:p>
          <a:p>
            <a:pPr lvl="1"/>
            <a:r>
              <a:rPr lang="en-US" i="1" smtClean="0">
                <a:latin typeface="+mj-lt"/>
              </a:rPr>
              <a:t>Some </a:t>
            </a:r>
            <a:r>
              <a:rPr lang="en-US" smtClean="0">
                <a:latin typeface="+mj-lt"/>
              </a:rPr>
              <a:t>progress for Social </a:t>
            </a:r>
            <a:r>
              <a:rPr lang="en-US" smtClean="0">
                <a:latin typeface="+mj-lt"/>
              </a:rPr>
              <a:t>Europe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i="1" smtClean="0">
                <a:latin typeface="+mj-lt"/>
              </a:rPr>
              <a:t>Risks </a:t>
            </a:r>
            <a:r>
              <a:rPr lang="en-US" smtClean="0">
                <a:latin typeface="+mj-lt"/>
              </a:rPr>
              <a:t>attached to Europe </a:t>
            </a:r>
            <a:r>
              <a:rPr lang="en-US" smtClean="0">
                <a:latin typeface="+mj-lt"/>
              </a:rPr>
              <a:t>2020</a:t>
            </a:r>
            <a:endParaRPr lang="en-US" sz="1000" smtClean="0">
              <a:latin typeface="+mj-lt"/>
            </a:endParaRPr>
          </a:p>
          <a:p>
            <a:r>
              <a:rPr lang="en-US" smtClean="0">
                <a:latin typeface="+mj-lt"/>
              </a:rPr>
              <a:t>Where do we go from </a:t>
            </a:r>
            <a:r>
              <a:rPr lang="en-US" smtClean="0">
                <a:latin typeface="+mj-lt"/>
              </a:rPr>
              <a:t>here</a:t>
            </a:r>
            <a:r>
              <a:rPr lang="en-US" smtClean="0">
                <a:latin typeface="+mj-lt"/>
              </a:rPr>
              <a:t>? 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Alternative </a:t>
            </a:r>
            <a:r>
              <a:rPr lang="en-US" smtClean="0">
                <a:latin typeface="+mj-lt"/>
              </a:rPr>
              <a:t>futures</a:t>
            </a:r>
            <a:endParaRPr lang="en-US" sz="600" smtClean="0">
              <a:latin typeface="+mj-lt"/>
            </a:endParaRPr>
          </a:p>
          <a:p>
            <a:r>
              <a:rPr lang="en-US" smtClean="0">
                <a:solidFill>
                  <a:srgbClr val="C00000"/>
                </a:solidFill>
                <a:latin typeface="+mj-lt"/>
              </a:rPr>
              <a:t>Conclusion and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Outlook</a:t>
            </a:r>
            <a:endParaRPr lang="en-US" smtClean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en-US" smtClean="0">
                <a:solidFill>
                  <a:srgbClr val="C00000"/>
                </a:solidFill>
                <a:latin typeface="+mj-lt"/>
              </a:rPr>
              <a:t>Alliances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needed</a:t>
            </a:r>
            <a:endParaRPr lang="en-US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8191" cy="1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1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Questions/Clarifications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during presentation?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fr-BE" dirty="0"/>
          </a:p>
          <a:p>
            <a:pPr algn="ctr">
              <a:buFontTx/>
              <a:buNone/>
            </a:pPr>
            <a:r>
              <a:rPr lang="en-US" dirty="0"/>
              <a:t>Interrupt</a:t>
            </a:r>
            <a:r>
              <a:rPr lang="fr-BE" dirty="0"/>
              <a:t> me!</a:t>
            </a:r>
          </a:p>
        </p:txBody>
      </p:sp>
      <p:pic>
        <p:nvPicPr>
          <p:cNvPr id="24580" name="Picture 7" descr="girl_raising_han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286250"/>
            <a:ext cx="1762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marL="1117600" indent="-1117600">
              <a:buFontTx/>
              <a:buAutoNum type="romanUcPeriod" startAt="5"/>
            </a:pPr>
            <a:r>
              <a:rPr lang="de-DE" sz="4000" b="1" dirty="0"/>
              <a:t>Conclusion and Outlook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en-US" dirty="0" smtClean="0"/>
              <a:t>Proof of the pudding is in the eating (still early days)</a:t>
            </a:r>
          </a:p>
          <a:p>
            <a:r>
              <a:rPr lang="en-US" b="1" dirty="0" smtClean="0"/>
              <a:t>New opportunities</a:t>
            </a:r>
            <a:r>
              <a:rPr lang="en-US" dirty="0" smtClean="0"/>
              <a:t> when compared to the Lisbon Strategy: </a:t>
            </a:r>
          </a:p>
          <a:p>
            <a:pPr lvl="1"/>
            <a:r>
              <a:rPr lang="en-US" dirty="0" smtClean="0"/>
              <a:t>rather all-encompassing; increased visibility (IG 10, headline target, EPAP)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But also </a:t>
            </a:r>
            <a:r>
              <a:rPr lang="en-US" b="1" dirty="0" smtClean="0"/>
              <a:t>serious risks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Dominance of economic considerations (growth objectives and </a:t>
            </a:r>
            <a:r>
              <a:rPr lang="en-US" dirty="0" err="1" smtClean="0"/>
              <a:t>synchronisation</a:t>
            </a:r>
            <a:r>
              <a:rPr lang="en-US" dirty="0" smtClean="0"/>
              <a:t>); reduction to social inclusion; Social OMC?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8062913" cy="5546725"/>
          </a:xfrm>
        </p:spPr>
        <p:txBody>
          <a:bodyPr/>
          <a:lstStyle/>
          <a:p>
            <a:endParaRPr lang="en-US" smtClean="0"/>
          </a:p>
          <a:p>
            <a:r>
              <a:rPr lang="en-US" sz="3600" smtClean="0"/>
              <a:t>Still room for building the Social Dimension of Europe 2020 </a:t>
            </a:r>
            <a:r>
              <a:rPr lang="en-US" sz="3600" smtClean="0"/>
              <a:t>(</a:t>
            </a:r>
            <a:r>
              <a:rPr lang="en-US" sz="3600" smtClean="0"/>
              <a:t>it‘s a </a:t>
            </a:r>
            <a:r>
              <a:rPr lang="en-US" sz="3600" smtClean="0"/>
              <a:t>new-born)</a:t>
            </a:r>
            <a:endParaRPr lang="en-US" sz="3600" smtClean="0"/>
          </a:p>
          <a:p>
            <a:r>
              <a:rPr lang="en-US" sz="3600" b="1" smtClean="0"/>
              <a:t>Strong Alliances </a:t>
            </a:r>
            <a:r>
              <a:rPr lang="en-US" sz="3600" smtClean="0"/>
              <a:t>needed </a:t>
            </a:r>
            <a:r>
              <a:rPr lang="en-US" sz="3600" smtClean="0"/>
              <a:t>(</a:t>
            </a:r>
            <a:r>
              <a:rPr lang="en-US" sz="3600" smtClean="0"/>
              <a:t>up to the Social </a:t>
            </a:r>
            <a:r>
              <a:rPr lang="en-US" sz="3600" smtClean="0"/>
              <a:t>players)</a:t>
            </a:r>
            <a:endParaRPr lang="en-US" sz="3600" smtClean="0"/>
          </a:p>
          <a:p>
            <a:pPr lvl="1"/>
            <a:r>
              <a:rPr lang="en-US" smtClean="0"/>
              <a:t>It will also be up to the social players to determine whether the </a:t>
            </a:r>
            <a:r>
              <a:rPr lang="en-US" smtClean="0"/>
              <a:t>‘</a:t>
            </a:r>
            <a:r>
              <a:rPr lang="en-US" smtClean="0"/>
              <a:t>Social dimension of Europe </a:t>
            </a:r>
            <a:r>
              <a:rPr lang="en-US" smtClean="0"/>
              <a:t>2020</a:t>
            </a:r>
            <a:r>
              <a:rPr lang="en-US" smtClean="0"/>
              <a:t>’ is really an </a:t>
            </a:r>
            <a:r>
              <a:rPr lang="en-US" smtClean="0"/>
              <a:t>oxymoron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7772400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In which case the “Social dimension of Europe 2020” may simply be an </a:t>
            </a:r>
            <a:r>
              <a:rPr lang="en-GB" sz="3600" i="1" dirty="0" smtClean="0"/>
              <a:t>apparent </a:t>
            </a:r>
            <a:r>
              <a:rPr lang="en-GB" sz="3600" dirty="0" smtClean="0"/>
              <a:t>contradiction…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which can be overcome</a:t>
            </a:r>
          </a:p>
          <a:p>
            <a:pPr marL="0" indent="0" algn="ctr">
              <a:buNone/>
            </a:pPr>
            <a:endParaRPr lang="nl-BE" sz="36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639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 algn="ctr">
              <a:buFontTx/>
              <a:buNone/>
            </a:pPr>
            <a:endParaRPr lang="de-DE" sz="4800" dirty="0"/>
          </a:p>
          <a:p>
            <a:pPr algn="ctr">
              <a:buFontTx/>
              <a:buNone/>
            </a:pPr>
            <a:r>
              <a:rPr lang="de-DE" sz="4400" dirty="0" err="1" smtClean="0"/>
              <a:t>Thank</a:t>
            </a:r>
            <a:r>
              <a:rPr lang="de-DE" sz="4400" dirty="0" smtClean="0"/>
              <a:t> </a:t>
            </a:r>
            <a:r>
              <a:rPr lang="de-DE" sz="4400" dirty="0" err="1"/>
              <a:t>you</a:t>
            </a:r>
            <a:r>
              <a:rPr lang="de-DE" sz="4400" dirty="0"/>
              <a:t> </a:t>
            </a:r>
            <a:r>
              <a:rPr lang="de-DE" sz="4400" dirty="0" err="1"/>
              <a:t>very</a:t>
            </a:r>
            <a:r>
              <a:rPr lang="de-DE" sz="4400" dirty="0"/>
              <a:t> </a:t>
            </a:r>
            <a:r>
              <a:rPr lang="de-DE" sz="4400" dirty="0" err="1"/>
              <a:t>much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</a:t>
            </a:r>
            <a:r>
              <a:rPr lang="de-DE" sz="4400" dirty="0" err="1"/>
              <a:t>your</a:t>
            </a:r>
            <a:r>
              <a:rPr lang="de-DE" sz="4400" dirty="0"/>
              <a:t> </a:t>
            </a:r>
            <a:r>
              <a:rPr lang="de-DE" sz="4400" dirty="0" err="1"/>
              <a:t>attention</a:t>
            </a:r>
            <a:r>
              <a:rPr lang="de-DE" sz="4400" dirty="0" smtClean="0"/>
              <a:t>!</a:t>
            </a:r>
          </a:p>
          <a:p>
            <a:pPr algn="ctr">
              <a:buFontTx/>
              <a:buNone/>
            </a:pPr>
            <a:endParaRPr lang="de-DE" sz="4400" dirty="0" smtClean="0"/>
          </a:p>
          <a:p>
            <a:pPr algn="ctr">
              <a:buFontTx/>
              <a:buNone/>
            </a:pP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see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at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presentation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</a:p>
          <a:p>
            <a:pPr algn="ctr">
              <a:buFontTx/>
              <a:buNone/>
            </a:pPr>
            <a:r>
              <a:rPr lang="de-DE" sz="3600" i="1" dirty="0" err="1" smtClean="0"/>
              <a:t>Social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Developments</a:t>
            </a:r>
            <a:r>
              <a:rPr lang="de-DE" sz="3600" i="1" dirty="0" smtClean="0"/>
              <a:t> in </a:t>
            </a:r>
            <a:r>
              <a:rPr lang="de-DE" sz="3600" i="1" dirty="0" err="1" smtClean="0"/>
              <a:t>the</a:t>
            </a:r>
            <a:r>
              <a:rPr lang="de-DE" sz="3600" i="1" dirty="0" smtClean="0"/>
              <a:t> EU 2010:</a:t>
            </a:r>
            <a:r>
              <a:rPr lang="de-DE" sz="3600" dirty="0" smtClean="0"/>
              <a:t> Brussels</a:t>
            </a:r>
            <a:r>
              <a:rPr lang="de-DE" sz="3600" dirty="0" smtClean="0">
                <a:sym typeface="Wingdings" pitchFamily="2" charset="2"/>
              </a:rPr>
              <a:t>, </a:t>
            </a:r>
            <a:r>
              <a:rPr lang="de-DE" sz="3600" dirty="0"/>
              <a:t>30 </a:t>
            </a:r>
            <a:r>
              <a:rPr lang="de-DE" sz="3600" dirty="0" smtClean="0"/>
              <a:t>May 2011</a:t>
            </a:r>
          </a:p>
          <a:p>
            <a:pPr algn="ctr">
              <a:buFontTx/>
              <a:buNone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www.ose.be/EN/agenda.htm</a:t>
            </a:r>
            <a:endParaRPr lang="de-DE" dirty="0" smtClean="0"/>
          </a:p>
          <a:p>
            <a:pPr algn="ctr">
              <a:buFontTx/>
              <a:buNone/>
            </a:pPr>
            <a:r>
              <a:rPr lang="de-DE" sz="4000" dirty="0" smtClean="0"/>
              <a:t> </a:t>
            </a:r>
            <a:endParaRPr lang="de-DE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17375E"/>
                </a:solidFill>
                <a:latin typeface="Baskerville Old Face" pitchFamily="18" charset="0"/>
                <a:ea typeface="+mj-ea"/>
                <a:cs typeface="+mj-cs"/>
              </a:rPr>
              <a:t>Download our publications, Newsletters and events agenda from </a:t>
            </a:r>
            <a:r>
              <a:rPr lang="en-US" sz="3600" b="1" dirty="0">
                <a:solidFill>
                  <a:srgbClr val="17375E"/>
                </a:solidFill>
                <a:latin typeface="Baskerville Old Face" pitchFamily="18" charset="0"/>
                <a:ea typeface="+mj-ea"/>
                <a:cs typeface="+mj-cs"/>
                <a:hlinkClick r:id="rId3"/>
              </a:rPr>
              <a:t>www.ose.be</a:t>
            </a:r>
            <a:r>
              <a:rPr lang="en-US" sz="3600" b="1" dirty="0">
                <a:solidFill>
                  <a:srgbClr val="17375E"/>
                </a:solidFill>
                <a:latin typeface="Baskerville Old Face" pitchFamily="18" charset="0"/>
                <a:ea typeface="+mj-ea"/>
                <a:cs typeface="+mj-cs"/>
              </a:rPr>
              <a:t> (</a:t>
            </a:r>
            <a:r>
              <a:rPr lang="en-US" sz="3600" b="1" dirty="0" err="1">
                <a:solidFill>
                  <a:srgbClr val="17375E"/>
                </a:solidFill>
                <a:latin typeface="Baskerville Old Face" pitchFamily="18" charset="0"/>
                <a:ea typeface="+mj-ea"/>
                <a:cs typeface="+mj-cs"/>
              </a:rPr>
              <a:t>Eng-Fr</a:t>
            </a:r>
            <a:r>
              <a:rPr lang="en-US" sz="3600" b="1" dirty="0">
                <a:solidFill>
                  <a:srgbClr val="17375E"/>
                </a:solidFill>
                <a:latin typeface="Baskerville Old Face" pitchFamily="18" charset="0"/>
                <a:ea typeface="+mj-ea"/>
                <a:cs typeface="+mj-cs"/>
              </a:rPr>
              <a:t>)</a:t>
            </a: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1500188"/>
            <a:ext cx="3148012" cy="4286250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92083" y="1701788"/>
            <a:ext cx="4143404" cy="42148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j-ea"/>
                <a:cs typeface="+mj-cs"/>
              </a:rPr>
              <a:t>Opinion papers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j-ea"/>
                <a:cs typeface="+mj-cs"/>
              </a:rPr>
              <a:t>Research papers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j-ea"/>
                <a:cs typeface="+mj-cs"/>
              </a:rPr>
              <a:t>Briefing </a:t>
            </a:r>
            <a:r>
              <a:rPr lang="it-IT" sz="3600" b="1" dirty="0" err="1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j-ea"/>
                <a:cs typeface="+mj-cs"/>
              </a:rPr>
              <a:t>papers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3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3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772400" cy="1143000"/>
          </a:xfrm>
        </p:spPr>
        <p:txBody>
          <a:bodyPr/>
          <a:lstStyle/>
          <a:p>
            <a:pPr marL="1016000" indent="-1016000">
              <a:buFontTx/>
              <a:buAutoNum type="romanUcPeriod"/>
            </a:pPr>
            <a:r>
              <a:rPr lang="de-DE" sz="4000" b="1" dirty="0" err="1" smtClean="0"/>
              <a:t>Introduction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/>
              <a:t/>
            </a:r>
            <a:br>
              <a:rPr lang="de-DE" sz="4000" b="1" dirty="0"/>
            </a:br>
            <a:endParaRPr lang="de-DE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5338936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Remember</a:t>
            </a:r>
            <a:r>
              <a:rPr lang="en-US" smtClean="0"/>
              <a:t> an </a:t>
            </a:r>
            <a:r>
              <a:rPr lang="en-US" b="1" smtClean="0"/>
              <a:t>Oxymoron</a:t>
            </a:r>
            <a:r>
              <a:rPr lang="en-US" smtClean="0"/>
              <a:t>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figure of </a:t>
            </a:r>
            <a:r>
              <a:rPr lang="en-US" smtClean="0"/>
              <a:t>speech</a:t>
            </a:r>
            <a:r>
              <a:rPr lang="en-US" smtClean="0"/>
              <a:t>, or a </a:t>
            </a:r>
            <a:r>
              <a:rPr lang="en-US" smtClean="0"/>
              <a:t>phrase</a:t>
            </a:r>
            <a:r>
              <a:rPr lang="en-US" smtClean="0"/>
              <a:t>, that combines two notions that seem to be </a:t>
            </a:r>
            <a:r>
              <a:rPr lang="en-US" smtClean="0"/>
              <a:t>the</a:t>
            </a:r>
            <a:r>
              <a:rPr lang="en-US" i="1" smtClean="0"/>
              <a:t> opposite </a:t>
            </a:r>
            <a:r>
              <a:rPr lang="en-US" smtClean="0"/>
              <a:t>of each </a:t>
            </a:r>
            <a:r>
              <a:rPr lang="en-US" smtClean="0"/>
              <a:t>other</a:t>
            </a:r>
            <a:endParaRPr lang="en-US" smtClean="0"/>
          </a:p>
          <a:p>
            <a:r>
              <a:rPr lang="en-US" smtClean="0"/>
              <a:t>Examples are </a:t>
            </a:r>
            <a:r>
              <a:rPr lang="en-US" smtClean="0"/>
              <a:t>‘</a:t>
            </a:r>
            <a:r>
              <a:rPr lang="en-US" smtClean="0"/>
              <a:t>deafening </a:t>
            </a:r>
            <a:r>
              <a:rPr lang="en-US" smtClean="0"/>
              <a:t>silence</a:t>
            </a:r>
            <a:r>
              <a:rPr lang="en-US" smtClean="0"/>
              <a:t>’, </a:t>
            </a:r>
            <a:r>
              <a:rPr lang="en-US" smtClean="0"/>
              <a:t>‘</a:t>
            </a:r>
            <a:r>
              <a:rPr lang="en-US" smtClean="0"/>
              <a:t>extremely </a:t>
            </a:r>
            <a:r>
              <a:rPr lang="en-US" smtClean="0"/>
              <a:t>average</a:t>
            </a:r>
            <a:r>
              <a:rPr lang="en-US" smtClean="0"/>
              <a:t>’, </a:t>
            </a:r>
            <a:r>
              <a:rPr lang="en-US" smtClean="0"/>
              <a:t>‘</a:t>
            </a:r>
            <a:r>
              <a:rPr lang="en-US" smtClean="0"/>
              <a:t>virtual </a:t>
            </a:r>
            <a:r>
              <a:rPr lang="en-US" smtClean="0"/>
              <a:t>reality</a:t>
            </a:r>
            <a:r>
              <a:rPr lang="en-US" smtClean="0"/>
              <a:t>’ and </a:t>
            </a:r>
            <a:r>
              <a:rPr lang="en-US" smtClean="0"/>
              <a:t>‘</a:t>
            </a:r>
            <a:r>
              <a:rPr lang="en-US" smtClean="0"/>
              <a:t>known </a:t>
            </a:r>
            <a:r>
              <a:rPr lang="en-US" smtClean="0"/>
              <a:t>secret’</a:t>
            </a:r>
            <a:endParaRPr lang="en-US" smtClean="0"/>
          </a:p>
          <a:p>
            <a:pPr marL="0" indent="0">
              <a:buNone/>
            </a:pPr>
            <a:r>
              <a:rPr lang="en-US" smtClean="0"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Contradiction in </a:t>
            </a:r>
            <a:r>
              <a:rPr lang="en-US" smtClean="0"/>
              <a:t>terms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6820005" cy="4536504"/>
          </a:xfrm>
        </p:spPr>
      </p:pic>
    </p:spTree>
    <p:extLst>
      <p:ext uri="{BB962C8B-B14F-4D97-AF65-F5344CB8AC3E}">
        <p14:creationId xmlns:p14="http://schemas.microsoft.com/office/powerpoint/2010/main" xmlns="" val="13345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smtClean="0"/>
              <a:t>Why</a:t>
            </a:r>
            <a:r>
              <a:rPr lang="en-US" sz="4000" smtClean="0"/>
              <a:t> would the social dimensions of Europe 2020 be an </a:t>
            </a:r>
            <a:r>
              <a:rPr lang="en-US" sz="4000" smtClean="0"/>
              <a:t>oxymoron?</a:t>
            </a:r>
            <a:endParaRPr lang="en-US" sz="4000" smtClean="0"/>
          </a:p>
          <a:p>
            <a:pPr marL="0" indent="0">
              <a:lnSpc>
                <a:spcPct val="90000"/>
              </a:lnSpc>
              <a:buNone/>
            </a:pPr>
            <a:endParaRPr lang="en-US" sz="4000" smtClean="0"/>
          </a:p>
          <a:p>
            <a:pPr lvl="1">
              <a:lnSpc>
                <a:spcPct val="90000"/>
              </a:lnSpc>
            </a:pPr>
            <a:r>
              <a:rPr lang="en-US" sz="3600" b="1" smtClean="0"/>
              <a:t>First </a:t>
            </a:r>
            <a:r>
              <a:rPr lang="en-US" sz="3600" b="1" smtClean="0"/>
              <a:t>reading</a:t>
            </a:r>
            <a:r>
              <a:rPr lang="en-US" sz="3600" smtClean="0"/>
              <a:t> of the EU‘s new socio-economic </a:t>
            </a:r>
            <a:r>
              <a:rPr lang="en-US" sz="3600" smtClean="0"/>
              <a:t>governance:</a:t>
            </a:r>
            <a:endParaRPr lang="en-US" sz="3600" smtClean="0"/>
          </a:p>
          <a:p>
            <a:pPr lvl="2">
              <a:lnSpc>
                <a:spcPct val="90000"/>
              </a:lnSpc>
            </a:pPr>
            <a:r>
              <a:rPr lang="en-US" sz="3600" b="1" smtClean="0"/>
              <a:t>social </a:t>
            </a:r>
            <a:r>
              <a:rPr lang="en-US" sz="3600" b="1" smtClean="0"/>
              <a:t>issues</a:t>
            </a:r>
            <a:r>
              <a:rPr lang="en-US" sz="3600" smtClean="0"/>
              <a:t> </a:t>
            </a:r>
            <a:r>
              <a:rPr lang="en-US" sz="3600" smtClean="0"/>
              <a:t>(employment</a:t>
            </a:r>
            <a:r>
              <a:rPr lang="en-US" sz="3600" smtClean="0"/>
              <a:t>, social protection and social </a:t>
            </a:r>
            <a:r>
              <a:rPr lang="en-US" sz="3600" smtClean="0"/>
              <a:t>inclusion</a:t>
            </a:r>
            <a:r>
              <a:rPr lang="en-US" sz="3600" smtClean="0"/>
              <a:t>) </a:t>
            </a:r>
            <a:r>
              <a:rPr lang="en-US" sz="3600" smtClean="0"/>
              <a:t>seem</a:t>
            </a:r>
            <a:r>
              <a:rPr lang="en-US" sz="3600" b="1" smtClean="0"/>
              <a:t> far from </a:t>
            </a:r>
            <a:r>
              <a:rPr lang="en-US" sz="3600" b="1" smtClean="0"/>
              <a:t>central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35150" y="1196975"/>
            <a:ext cx="2232025" cy="56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Europe 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Integrated Guidelines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98525" y="2276475"/>
            <a:ext cx="2016125" cy="109260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 dirty="0" smtClean="0">
                <a:cs typeface="Arial" charset="0"/>
              </a:rPr>
              <a:t>1. </a:t>
            </a:r>
            <a:r>
              <a:rPr lang="de-DE" sz="1000" b="1" dirty="0" err="1" smtClean="0">
                <a:cs typeface="Arial" charset="0"/>
              </a:rPr>
              <a:t>Macro-economic</a:t>
            </a:r>
            <a:r>
              <a:rPr lang="de-DE" sz="1000" b="1" dirty="0" smtClean="0">
                <a:cs typeface="Arial" charset="0"/>
              </a:rPr>
              <a:t> </a:t>
            </a:r>
            <a:r>
              <a:rPr lang="de-DE" sz="1000" b="1" dirty="0" err="1">
                <a:cs typeface="Arial" charset="0"/>
              </a:rPr>
              <a:t>surveillance</a:t>
            </a: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1000" dirty="0">
                <a:cs typeface="Arial" charset="0"/>
              </a:rPr>
              <a:t>(Integrated Guidelines 1-3)</a:t>
            </a:r>
          </a:p>
          <a:p>
            <a:pPr algn="ctr" eaLnBrk="1" hangingPunct="1">
              <a:spcBef>
                <a:spcPct val="50000"/>
              </a:spcBef>
            </a:pPr>
            <a:endParaRPr lang="de-DE" sz="1000" b="1" dirty="0">
              <a:cs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986088" y="2276475"/>
            <a:ext cx="1871662" cy="94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 dirty="0" smtClean="0">
                <a:cs typeface="Arial" charset="0"/>
              </a:rPr>
              <a:t>2. </a:t>
            </a:r>
            <a:r>
              <a:rPr lang="de-DE" sz="1000" b="1" dirty="0" err="1" smtClean="0">
                <a:cs typeface="Arial" charset="0"/>
              </a:rPr>
              <a:t>Thematic</a:t>
            </a:r>
            <a:r>
              <a:rPr lang="de-DE" sz="1000" b="1" dirty="0" smtClean="0">
                <a:cs typeface="Arial" charset="0"/>
              </a:rPr>
              <a:t> </a:t>
            </a:r>
            <a:r>
              <a:rPr lang="de-DE" sz="1000" b="1" dirty="0" err="1">
                <a:cs typeface="Arial" charset="0"/>
              </a:rPr>
              <a:t>coordination</a:t>
            </a: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1000" dirty="0">
                <a:cs typeface="Arial" charset="0"/>
              </a:rPr>
              <a:t>(Integrated Guidelines 4-10)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dirty="0" err="1">
                <a:cs typeface="Arial" charset="0"/>
              </a:rPr>
              <a:t>Monitored</a:t>
            </a:r>
            <a:r>
              <a:rPr lang="de-DE" sz="1000" dirty="0">
                <a:cs typeface="Arial" charset="0"/>
              </a:rPr>
              <a:t> </a:t>
            </a:r>
            <a:r>
              <a:rPr lang="de-DE" sz="1000" dirty="0" err="1">
                <a:cs typeface="Arial" charset="0"/>
              </a:rPr>
              <a:t>through</a:t>
            </a:r>
            <a:r>
              <a:rPr lang="de-DE" sz="1000" dirty="0">
                <a:cs typeface="Arial" charset="0"/>
              </a:rPr>
              <a:t> 5 EU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dirty="0">
                <a:cs typeface="Arial" charset="0"/>
              </a:rPr>
              <a:t>Headline Targets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219700" y="2276475"/>
            <a:ext cx="1871663" cy="94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1000" b="1" dirty="0" smtClean="0">
                <a:cs typeface="Arial" charset="0"/>
              </a:rPr>
              <a:t>3. </a:t>
            </a:r>
            <a:r>
              <a:rPr lang="de-DE" sz="1000" b="1" dirty="0" err="1" smtClean="0">
                <a:cs typeface="Arial" charset="0"/>
              </a:rPr>
              <a:t>Fiscal</a:t>
            </a:r>
            <a:r>
              <a:rPr lang="de-DE" sz="1000" b="1" dirty="0" smtClean="0">
                <a:cs typeface="Arial" charset="0"/>
              </a:rPr>
              <a:t> </a:t>
            </a: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1000" b="1" dirty="0" err="1">
                <a:cs typeface="Arial" charset="0"/>
              </a:rPr>
              <a:t>Surveillance</a:t>
            </a:r>
            <a:endParaRPr lang="de-DE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sz="1000" b="1" dirty="0">
              <a:cs typeface="Arial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35150" y="3719513"/>
            <a:ext cx="2160588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 dirty="0">
                <a:cs typeface="Arial" charset="0"/>
              </a:rPr>
              <a:t>National Reform Programmes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dirty="0">
                <a:cs typeface="Arial" charset="0"/>
              </a:rPr>
              <a:t> (NRPs)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dirty="0">
                <a:cs typeface="Arial" charset="0"/>
              </a:rPr>
              <a:t>(</a:t>
            </a:r>
            <a:r>
              <a:rPr lang="de-DE" sz="1000" b="1" dirty="0" err="1">
                <a:cs typeface="Arial" charset="0"/>
              </a:rPr>
              <a:t>including</a:t>
            </a:r>
            <a:r>
              <a:rPr lang="de-DE" sz="1000" b="1" dirty="0">
                <a:cs typeface="Arial" charset="0"/>
              </a:rPr>
              <a:t> national </a:t>
            </a:r>
            <a:r>
              <a:rPr lang="de-DE" sz="1000" b="1" dirty="0" err="1">
                <a:cs typeface="Arial" charset="0"/>
              </a:rPr>
              <a:t>targets</a:t>
            </a:r>
            <a:r>
              <a:rPr lang="de-DE" sz="1000" b="1" dirty="0">
                <a:cs typeface="Arial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 dirty="0">
                <a:cs typeface="Arial" charset="0"/>
              </a:rPr>
              <a:t>Member States - April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138613" y="4076700"/>
            <a:ext cx="649287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138613" y="4005263"/>
            <a:ext cx="649287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59338" y="3716338"/>
            <a:ext cx="2160587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Stability and Convergence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>
                <a:cs typeface="Arial" charset="0"/>
              </a:rPr>
              <a:t> Programmes (SCP)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cs typeface="Arial" charset="0"/>
              </a:rPr>
              <a:t>Member States – April</a:t>
            </a:r>
          </a:p>
          <a:p>
            <a:pPr algn="ctr" eaLnBrk="1" hangingPunct="1">
              <a:spcBef>
                <a:spcPct val="50000"/>
              </a:spcBef>
            </a:pPr>
            <a:endParaRPr lang="de-DE" sz="1000" b="1" i="1">
              <a:cs typeface="Arial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003800" y="1196975"/>
            <a:ext cx="2232025" cy="56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Stability and Growth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200" b="1">
                <a:cs typeface="Arial" charset="0"/>
              </a:rPr>
              <a:t>Pact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154738" y="1844675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8" name="AutoShape 14"/>
          <p:cNvSpPr>
            <a:spLocks/>
          </p:cNvSpPr>
          <p:nvPr/>
        </p:nvSpPr>
        <p:spPr bwMode="auto">
          <a:xfrm rot="5400000">
            <a:off x="2770981" y="1124744"/>
            <a:ext cx="360363" cy="1800225"/>
          </a:xfrm>
          <a:prstGeom prst="leftBrace">
            <a:avLst>
              <a:gd name="adj1" fmla="val 41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nl-BE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154738" y="3355975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60" name="AutoShape 16"/>
          <p:cNvSpPr>
            <a:spLocks/>
          </p:cNvSpPr>
          <p:nvPr/>
        </p:nvSpPr>
        <p:spPr bwMode="auto">
          <a:xfrm rot="-5400000">
            <a:off x="2771775" y="2565400"/>
            <a:ext cx="358775" cy="1800225"/>
          </a:xfrm>
          <a:prstGeom prst="leftBrace">
            <a:avLst>
              <a:gd name="adj1" fmla="val 418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l-BE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994150" y="4149725"/>
            <a:ext cx="936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800" dirty="0" err="1">
                <a:cs typeface="Arial" charset="0"/>
              </a:rPr>
              <a:t>synchronized</a:t>
            </a:r>
            <a:endParaRPr lang="de-DE" sz="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8" grpId="1" animBg="1"/>
      <p:bldP spid="31748" grpId="2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6" grpId="1" animBg="1"/>
      <p:bldP spid="31757" grpId="0" animBg="1"/>
      <p:bldP spid="31758" grpId="0" animBg="1"/>
      <p:bldP spid="31759" grpId="0" animBg="1"/>
      <p:bldP spid="31760" grpId="0" animBg="1"/>
      <p:bldP spid="317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fr-BE" sz="4000" b="1"/>
              <a:t>Outline of the Talk</a:t>
            </a:r>
            <a:endParaRPr lang="de-DE" sz="40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7772400" cy="5040313"/>
          </a:xfrm>
        </p:spPr>
        <p:txBody>
          <a:bodyPr/>
          <a:lstStyle/>
          <a:p>
            <a:r>
              <a:rPr lang="en-US" smtClean="0">
                <a:latin typeface="+mj-lt"/>
              </a:rPr>
              <a:t>Introduction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Oxymorons and other </a:t>
            </a:r>
            <a:r>
              <a:rPr lang="en-US" smtClean="0">
                <a:latin typeface="+mj-lt"/>
              </a:rPr>
              <a:t>animals</a:t>
            </a:r>
            <a:endParaRPr lang="en-US" smtClean="0"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smtClean="0">
                <a:solidFill>
                  <a:srgbClr val="C00000"/>
                </a:solidFill>
                <a:latin typeface="+mj-lt"/>
              </a:rPr>
              <a:t>From Lisbon to Europe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2020</a:t>
            </a:r>
            <a:endParaRPr lang="en-US" smtClean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en-US" i="1" smtClean="0">
                <a:solidFill>
                  <a:srgbClr val="C00000"/>
                </a:solidFill>
                <a:latin typeface="+mj-lt"/>
              </a:rPr>
              <a:t>Some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progress for Social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Europe</a:t>
            </a:r>
            <a:endParaRPr lang="en-US" smtClean="0">
              <a:solidFill>
                <a:srgbClr val="C00000"/>
              </a:solidFill>
              <a:latin typeface="+mj-lt"/>
            </a:endParaRPr>
          </a:p>
          <a:p>
            <a:endParaRPr lang="en-US" sz="1000" smtClean="0">
              <a:latin typeface="+mj-lt"/>
            </a:endParaRPr>
          </a:p>
          <a:p>
            <a:r>
              <a:rPr lang="en-US" i="1" smtClean="0">
                <a:latin typeface="+mj-lt"/>
              </a:rPr>
              <a:t>Risks </a:t>
            </a:r>
            <a:r>
              <a:rPr lang="en-US" smtClean="0">
                <a:latin typeface="+mj-lt"/>
              </a:rPr>
              <a:t>attached to Europe </a:t>
            </a:r>
            <a:r>
              <a:rPr lang="en-US" smtClean="0">
                <a:latin typeface="+mj-lt"/>
              </a:rPr>
              <a:t>2020</a:t>
            </a:r>
            <a:endParaRPr lang="en-US" sz="1000" smtClean="0">
              <a:latin typeface="+mj-lt"/>
            </a:endParaRPr>
          </a:p>
          <a:p>
            <a:r>
              <a:rPr lang="en-US" smtClean="0">
                <a:latin typeface="+mj-lt"/>
              </a:rPr>
              <a:t>Where do we go from </a:t>
            </a:r>
            <a:r>
              <a:rPr lang="en-US" smtClean="0">
                <a:latin typeface="+mj-lt"/>
              </a:rPr>
              <a:t>here</a:t>
            </a:r>
            <a:r>
              <a:rPr lang="en-US" smtClean="0">
                <a:latin typeface="+mj-lt"/>
              </a:rPr>
              <a:t>? 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Alternative </a:t>
            </a:r>
            <a:r>
              <a:rPr lang="en-US" smtClean="0">
                <a:latin typeface="+mj-lt"/>
              </a:rPr>
              <a:t>futures</a:t>
            </a:r>
            <a:endParaRPr lang="en-US" sz="600" smtClean="0">
              <a:latin typeface="+mj-lt"/>
            </a:endParaRPr>
          </a:p>
          <a:p>
            <a:r>
              <a:rPr lang="en-US" smtClean="0">
                <a:latin typeface="+mj-lt"/>
              </a:rPr>
              <a:t>Conclusion and </a:t>
            </a:r>
            <a:r>
              <a:rPr lang="en-US" smtClean="0">
                <a:latin typeface="+mj-lt"/>
              </a:rPr>
              <a:t>Outlook</a:t>
            </a:r>
            <a:endParaRPr lang="en-US" smtClean="0">
              <a:latin typeface="+mj-lt"/>
            </a:endParaRPr>
          </a:p>
          <a:p>
            <a:pPr lvl="1"/>
            <a:r>
              <a:rPr lang="en-US" smtClean="0">
                <a:latin typeface="+mj-lt"/>
              </a:rPr>
              <a:t>Alliances </a:t>
            </a:r>
            <a:r>
              <a:rPr lang="en-US" smtClean="0">
                <a:latin typeface="+mj-lt"/>
              </a:rPr>
              <a:t>needed</a:t>
            </a:r>
            <a:endParaRPr lang="en-US">
              <a:latin typeface="+mj-lt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8191" cy="11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1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19588"/>
          </a:xfrm>
        </p:spPr>
        <p:txBody>
          <a:bodyPr/>
          <a:lstStyle/>
          <a:p>
            <a:pPr marL="609600" indent="-609600"/>
            <a:endParaRPr lang="en-US" sz="4000" smtClean="0"/>
          </a:p>
          <a:p>
            <a:pPr marL="609600" indent="-609600"/>
            <a:r>
              <a:rPr lang="en-US" sz="3600" smtClean="0"/>
              <a:t>Lisbon </a:t>
            </a:r>
            <a:r>
              <a:rPr lang="en-US" sz="3600" smtClean="0"/>
              <a:t>Strategy</a:t>
            </a:r>
            <a:r>
              <a:rPr lang="en-US" sz="3600" smtClean="0"/>
              <a:t>: weighed on the </a:t>
            </a:r>
            <a:r>
              <a:rPr lang="en-US" sz="3600" smtClean="0"/>
              <a:t>scales</a:t>
            </a:r>
            <a:r>
              <a:rPr lang="en-US" sz="3600" smtClean="0"/>
              <a:t>… and found wanting by many </a:t>
            </a:r>
            <a:r>
              <a:rPr lang="en-US" sz="3600" smtClean="0"/>
              <a:t>(</a:t>
            </a:r>
            <a:r>
              <a:rPr lang="en-US" sz="3600" i="1" smtClean="0"/>
              <a:t>Titanic </a:t>
            </a:r>
            <a:r>
              <a:rPr lang="en-US" sz="3600" i="1" smtClean="0"/>
              <a:t>2010</a:t>
            </a:r>
            <a:r>
              <a:rPr lang="en-US" sz="3600" smtClean="0"/>
              <a:t>)</a:t>
            </a:r>
            <a:endParaRPr lang="en-US" sz="3600" smtClean="0"/>
          </a:p>
          <a:p>
            <a:pPr marL="609600" indent="-609600"/>
            <a:r>
              <a:rPr lang="en-US" sz="3600" smtClean="0"/>
              <a:t>Europe 2020 provides </a:t>
            </a:r>
            <a:r>
              <a:rPr lang="en-US" sz="3600" i="1" smtClean="0"/>
              <a:t>some </a:t>
            </a:r>
            <a:r>
              <a:rPr lang="en-US" sz="3600" smtClean="0"/>
              <a:t>progress</a:t>
            </a:r>
            <a:r>
              <a:rPr lang="en-US" sz="3600" smtClean="0"/>
              <a:t>, when compared to its </a:t>
            </a:r>
            <a:r>
              <a:rPr lang="en-US" sz="3600" smtClean="0"/>
              <a:t>predecessor…</a:t>
            </a:r>
            <a:endParaRPr lang="en-US" sz="3600" smtClean="0"/>
          </a:p>
          <a:p>
            <a:pPr marL="609600" indent="-609600"/>
            <a:endParaRPr lang="en-US" sz="40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642350" cy="1131887"/>
          </a:xfrm>
        </p:spPr>
        <p:txBody>
          <a:bodyPr/>
          <a:lstStyle/>
          <a:p>
            <a:pPr marL="1016000" indent="-1016000">
              <a:buFontTx/>
              <a:buAutoNum type="romanUcPeriod" startAt="2"/>
            </a:pPr>
            <a:r>
              <a:rPr lang="de-DE" sz="4000" b="1" dirty="0" err="1"/>
              <a:t>Lisbon</a:t>
            </a:r>
            <a:r>
              <a:rPr lang="de-DE" sz="4000" b="1" dirty="0"/>
              <a:t> </a:t>
            </a:r>
            <a:r>
              <a:rPr lang="de-DE" sz="4000" b="1" dirty="0" err="1"/>
              <a:t>and</a:t>
            </a:r>
            <a:r>
              <a:rPr lang="de-DE" sz="4000" b="1" dirty="0"/>
              <a:t> Europe 2020 </a:t>
            </a:r>
            <a:r>
              <a:rPr lang="de-DE" sz="4000" b="1" dirty="0" err="1"/>
              <a:t>compared</a:t>
            </a:r>
            <a:r>
              <a:rPr lang="de-DE" sz="4000" b="1" dirty="0"/>
              <a:t>: </a:t>
            </a:r>
            <a:r>
              <a:rPr lang="de-DE" sz="4000" b="1" dirty="0" err="1" smtClean="0"/>
              <a:t>some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progress</a:t>
            </a:r>
            <a:r>
              <a:rPr lang="de-DE" sz="4000" b="1" dirty="0" smtClean="0"/>
              <a:t> </a:t>
            </a:r>
            <a:r>
              <a:rPr lang="de-DE" sz="4000" b="1" dirty="0" err="1"/>
              <a:t>for</a:t>
            </a:r>
            <a:r>
              <a:rPr lang="de-DE" sz="4000" b="1" dirty="0"/>
              <a:t> </a:t>
            </a:r>
            <a:r>
              <a:rPr lang="de-DE" sz="4000" b="1" dirty="0" err="1"/>
              <a:t>Social</a:t>
            </a:r>
            <a:r>
              <a:rPr lang="de-DE" sz="4000" b="1" dirty="0"/>
              <a:t> </a:t>
            </a:r>
            <a:r>
              <a:rPr lang="de-DE" sz="4000" b="1" dirty="0" smtClean="0"/>
              <a:t>Europe</a:t>
            </a:r>
            <a:endParaRPr lang="de-D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Benoit HD:Applications:Microsoft Office 2004:Modèles:Présentations:Conceptions:Trombone</Template>
  <TotalTime>166</TotalTime>
  <Words>1442</Words>
  <Application>Microsoft Office PowerPoint</Application>
  <PresentationFormat>Presentación en pantalla (4:3)</PresentationFormat>
  <Paragraphs>332</Paragraphs>
  <Slides>35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Nouvelle présentation</vt:lpstr>
      <vt:lpstr>Diapositiva 1</vt:lpstr>
      <vt:lpstr>Outline of the Talk</vt:lpstr>
      <vt:lpstr>Questions/Clarifications  during presentation?</vt:lpstr>
      <vt:lpstr>Introduction  </vt:lpstr>
      <vt:lpstr>Diapositiva 5</vt:lpstr>
      <vt:lpstr>Diapositiva 6</vt:lpstr>
      <vt:lpstr>Diapositiva 7</vt:lpstr>
      <vt:lpstr>Outline of the Talk</vt:lpstr>
      <vt:lpstr>Lisbon and Europe 2020 compared: some progress for Social Europe</vt:lpstr>
      <vt:lpstr>At first sight</vt:lpstr>
      <vt:lpstr>Diapositiva 11</vt:lpstr>
      <vt:lpstr>Diapositiva 12</vt:lpstr>
      <vt:lpstr>Diapositiva 13</vt:lpstr>
      <vt:lpstr>Diapositiva 14</vt:lpstr>
      <vt:lpstr>Diapositiva 15</vt:lpstr>
      <vt:lpstr>Outline of the Talk</vt:lpstr>
      <vt:lpstr>Risks in relation to Europe 2020</vt:lpstr>
      <vt:lpstr>Diapositiva 18</vt:lpstr>
      <vt:lpstr>Diapositiva 19</vt:lpstr>
      <vt:lpstr>In such a framework</vt:lpstr>
      <vt:lpstr>Diapositiva 21</vt:lpstr>
      <vt:lpstr>Diapositiva 22</vt:lpstr>
      <vt:lpstr>Diapositiva 23</vt:lpstr>
      <vt:lpstr>Diapositiva 24</vt:lpstr>
      <vt:lpstr>Diapositiva 25</vt:lpstr>
      <vt:lpstr>Outline of the Talk</vt:lpstr>
      <vt:lpstr>Where do we go from here? </vt:lpstr>
      <vt:lpstr>Diapositiva 28</vt:lpstr>
      <vt:lpstr>Outline of the Talk</vt:lpstr>
      <vt:lpstr>Conclusion and Outlook</vt:lpstr>
      <vt:lpstr>Diapositiva 31</vt:lpstr>
      <vt:lpstr>Diapositiva 32</vt:lpstr>
      <vt:lpstr>Diapositiva 33</vt:lpstr>
      <vt:lpstr>Diapositiva 34</vt:lpstr>
      <vt:lpstr>Download our publications, Newsletters and events agenda from www.ose.be (Eng-Fr)</vt:lpstr>
    </vt:vector>
  </TitlesOfParts>
  <Company>Filigrane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Toussaint</dc:creator>
  <cp:lastModifiedBy>Borja 2</cp:lastModifiedBy>
  <cp:revision>34</cp:revision>
  <dcterms:created xsi:type="dcterms:W3CDTF">2006-03-24T14:44:00Z</dcterms:created>
  <dcterms:modified xsi:type="dcterms:W3CDTF">2011-05-02T09:58:51Z</dcterms:modified>
</cp:coreProperties>
</file>