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1" r:id="rId3"/>
    <p:sldId id="318" r:id="rId4"/>
    <p:sldId id="352" r:id="rId5"/>
    <p:sldId id="268" r:id="rId6"/>
    <p:sldId id="288" r:id="rId7"/>
    <p:sldId id="287" r:id="rId8"/>
    <p:sldId id="289" r:id="rId9"/>
    <p:sldId id="290" r:id="rId10"/>
    <p:sldId id="262" r:id="rId11"/>
    <p:sldId id="295" r:id="rId12"/>
    <p:sldId id="320" r:id="rId13"/>
    <p:sldId id="259" r:id="rId14"/>
    <p:sldId id="358" r:id="rId15"/>
    <p:sldId id="260" r:id="rId16"/>
    <p:sldId id="296" r:id="rId17"/>
    <p:sldId id="263" r:id="rId18"/>
    <p:sldId id="322" r:id="rId19"/>
    <p:sldId id="323" r:id="rId20"/>
    <p:sldId id="324" r:id="rId21"/>
    <p:sldId id="325" r:id="rId22"/>
    <p:sldId id="327" r:id="rId23"/>
    <p:sldId id="328" r:id="rId24"/>
    <p:sldId id="329" r:id="rId25"/>
    <p:sldId id="330" r:id="rId26"/>
    <p:sldId id="331" r:id="rId27"/>
    <p:sldId id="332" r:id="rId28"/>
    <p:sldId id="337" r:id="rId29"/>
    <p:sldId id="333" r:id="rId30"/>
    <p:sldId id="335" r:id="rId31"/>
    <p:sldId id="336" r:id="rId32"/>
    <p:sldId id="338" r:id="rId33"/>
    <p:sldId id="340" r:id="rId34"/>
    <p:sldId id="341" r:id="rId35"/>
    <p:sldId id="342" r:id="rId36"/>
    <p:sldId id="343" r:id="rId37"/>
    <p:sldId id="346" r:id="rId38"/>
    <p:sldId id="347" r:id="rId39"/>
    <p:sldId id="348" r:id="rId40"/>
    <p:sldId id="349" r:id="rId41"/>
    <p:sldId id="351" r:id="rId42"/>
    <p:sldId id="354" r:id="rId43"/>
    <p:sldId id="302" r:id="rId44"/>
    <p:sldId id="304" r:id="rId45"/>
    <p:sldId id="303" r:id="rId46"/>
    <p:sldId id="306" r:id="rId47"/>
    <p:sldId id="305" r:id="rId48"/>
    <p:sldId id="307" r:id="rId49"/>
    <p:sldId id="308" r:id="rId50"/>
    <p:sldId id="309" r:id="rId51"/>
    <p:sldId id="355" r:id="rId52"/>
    <p:sldId id="356" r:id="rId53"/>
    <p:sldId id="357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>
        <p:scale>
          <a:sx n="90" d="100"/>
          <a:sy n="90" d="100"/>
        </p:scale>
        <p:origin x="-2160" y="-26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48F487-A580-4EBC-98C7-67CEF7E689CF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9F7587-915D-4385-87D2-F5F0D4D904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2EB617-D579-472A-91D0-0D36A05D41F4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E3DF93-88D5-43AF-AB45-9F7AAF6611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C9A3D-7B55-4A79-9ED7-97D6F8B3F6C9}" type="datetimeFigureOut">
              <a:rPr lang="en-US" smtClean="0"/>
              <a:pPr>
                <a:defRPr/>
              </a:pPr>
              <a:t>5/9/2011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58F50-FE36-49C0-96DB-A2D1E9DCF53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631523-15AF-432D-B3C3-A80D762273F7}" type="datetimeFigureOut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FEF8E3-1A90-40B5-A103-979D2F0EEF70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5D076-01B2-4764-8104-250DA449AF3A}" type="datetimeFigureOut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B8E69-3CC2-43CE-BF0D-2E8D74B5847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FDF45-F468-4AF3-B248-579C7C982217}" type="datetimeFigureOut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BCF57E-B282-47C9-BD20-767399E18D2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5F745-FC8B-4772-AB58-E273886142CE}" type="datetimeFigureOut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4D89E1-4660-40E8-93DB-BDB995161C3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4DF85-52DC-4CCF-848B-EA4BE4A5EFB4}" type="datetimeFigureOut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C02EDA-4B57-4B49-B103-FCFC65EB3A2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87380-4102-4C07-9DF3-A64D780070B8}" type="datetimeFigureOut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8C8792-C725-42EC-A163-D88BB3B66E1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FE57-DCB6-44AB-905E-B09B357CB45F}" type="datetimeFigureOut">
              <a:rPr lang="en-US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C5EE-6F19-4270-AA94-EDFCBC86BB3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3375F766-5205-41D6-BF2C-6C7235D9265C}" type="datetimeFigureOut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30977CBC-D851-47F2-B8CC-44A62F7AC0B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avoro.gov.it/NR/rdonlyres/4502C661-F4FC-4B1D-AC80-A581DAF05E07/0/Lisbon_TF_Final_report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ndertitel 1"/>
          <p:cNvSpPr>
            <a:spLocks noGrp="1"/>
          </p:cNvSpPr>
          <p:nvPr>
            <p:ph type="subTitle" idx="1"/>
          </p:nvPr>
        </p:nvSpPr>
        <p:spPr>
          <a:xfrm>
            <a:off x="4427984" y="5229200"/>
            <a:ext cx="3961009" cy="925512"/>
          </a:xfrm>
        </p:spPr>
        <p:txBody>
          <a:bodyPr/>
          <a:lstStyle/>
          <a:p>
            <a:pPr algn="ctr">
              <a:spcBef>
                <a:spcPct val="0"/>
              </a:spcBef>
            </a:pPr>
            <a:endParaRPr lang="nl-BE" sz="20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nl-BE" sz="2000" dirty="0" smtClean="0">
                <a:solidFill>
                  <a:srgbClr val="000000"/>
                </a:solidFill>
              </a:rPr>
              <a:t>Peter Lelie</a:t>
            </a:r>
          </a:p>
        </p:txBody>
      </p:sp>
      <p:sp>
        <p:nvSpPr>
          <p:cNvPr id="11266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The Social Situation in the EU and the Europe 2020 Strategy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771800" y="6381328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Alliances</a:t>
            </a:r>
            <a:r>
              <a:rPr lang="nl-NL" sz="1400" dirty="0" smtClean="0"/>
              <a:t> to </a:t>
            </a:r>
            <a:r>
              <a:rPr lang="nl-NL" sz="1400" dirty="0" err="1" smtClean="0"/>
              <a:t>Fight</a:t>
            </a:r>
            <a:r>
              <a:rPr lang="nl-NL" sz="1400" dirty="0" smtClean="0"/>
              <a:t> </a:t>
            </a:r>
            <a:r>
              <a:rPr lang="nl-NL" sz="1400" dirty="0" err="1" smtClean="0"/>
              <a:t>Poverty</a:t>
            </a:r>
            <a:r>
              <a:rPr lang="nl-NL" sz="1400" dirty="0" smtClean="0"/>
              <a:t> Rome 28 April 2011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nl-BE" sz="2600" dirty="0" smtClean="0">
                <a:solidFill>
                  <a:srgbClr val="000000"/>
                </a:solidFill>
              </a:rPr>
              <a:t>-	The </a:t>
            </a:r>
            <a:r>
              <a:rPr lang="nl-BE" sz="2600" dirty="0" err="1" smtClean="0">
                <a:solidFill>
                  <a:srgbClr val="000000"/>
                </a:solidFill>
              </a:rPr>
              <a:t>new</a:t>
            </a:r>
            <a:r>
              <a:rPr lang="nl-BE" sz="2600" dirty="0" smtClean="0">
                <a:solidFill>
                  <a:srgbClr val="000000"/>
                </a:solidFill>
              </a:rPr>
              <a:t> </a:t>
            </a:r>
            <a:r>
              <a:rPr lang="nl-BE" sz="2600" dirty="0" err="1" smtClean="0">
                <a:solidFill>
                  <a:srgbClr val="000000"/>
                </a:solidFill>
              </a:rPr>
              <a:t>strategy</a:t>
            </a:r>
            <a:r>
              <a:rPr lang="nl-BE" sz="2600" dirty="0" smtClean="0">
                <a:solidFill>
                  <a:srgbClr val="000000"/>
                </a:solidFill>
              </a:rPr>
              <a:t> </a:t>
            </a:r>
            <a:r>
              <a:rPr lang="nl-BE" sz="2600" dirty="0" err="1" smtClean="0">
                <a:solidFill>
                  <a:srgbClr val="000000"/>
                </a:solidFill>
              </a:rPr>
              <a:t>should</a:t>
            </a:r>
            <a:r>
              <a:rPr lang="nl-BE" sz="2600" dirty="0" smtClean="0">
                <a:solidFill>
                  <a:srgbClr val="000000"/>
                </a:solidFill>
              </a:rPr>
              <a:t> </a:t>
            </a:r>
            <a:r>
              <a:rPr lang="nl-BE" sz="2600" dirty="0" err="1" smtClean="0">
                <a:solidFill>
                  <a:srgbClr val="000000"/>
                </a:solidFill>
              </a:rPr>
              <a:t>be</a:t>
            </a:r>
            <a:r>
              <a:rPr lang="nl-BE" sz="2600" dirty="0" smtClean="0">
                <a:solidFill>
                  <a:srgbClr val="000000"/>
                </a:solidFill>
              </a:rPr>
              <a:t> </a:t>
            </a:r>
            <a:r>
              <a:rPr lang="nl-BE" sz="2600" dirty="0" err="1" smtClean="0">
                <a:solidFill>
                  <a:srgbClr val="000000"/>
                </a:solidFill>
              </a:rPr>
              <a:t>seen</a:t>
            </a:r>
            <a:r>
              <a:rPr lang="nl-BE" sz="2600" dirty="0" smtClean="0">
                <a:solidFill>
                  <a:srgbClr val="000000"/>
                </a:solidFill>
              </a:rPr>
              <a:t> </a:t>
            </a:r>
            <a:r>
              <a:rPr lang="nl-BE" sz="2600" dirty="0" err="1" smtClean="0">
                <a:solidFill>
                  <a:srgbClr val="000000"/>
                </a:solidFill>
              </a:rPr>
              <a:t>against</a:t>
            </a:r>
            <a:r>
              <a:rPr lang="nl-BE" sz="2600" dirty="0" smtClean="0">
                <a:solidFill>
                  <a:srgbClr val="000000"/>
                </a:solidFill>
              </a:rPr>
              <a:t> the background of the </a:t>
            </a:r>
            <a:r>
              <a:rPr lang="nl-BE" sz="2600" dirty="0" err="1" smtClean="0">
                <a:solidFill>
                  <a:srgbClr val="000000"/>
                </a:solidFill>
              </a:rPr>
              <a:t>financial</a:t>
            </a:r>
            <a:r>
              <a:rPr lang="nl-BE" sz="2600" dirty="0" smtClean="0">
                <a:solidFill>
                  <a:srgbClr val="000000"/>
                </a:solidFill>
              </a:rPr>
              <a:t> and </a:t>
            </a:r>
            <a:r>
              <a:rPr lang="nl-BE" sz="2600" dirty="0" err="1" smtClean="0">
                <a:solidFill>
                  <a:srgbClr val="000000"/>
                </a:solidFill>
              </a:rPr>
              <a:t>economic</a:t>
            </a:r>
            <a:r>
              <a:rPr lang="nl-BE" sz="2600" dirty="0" smtClean="0">
                <a:solidFill>
                  <a:srgbClr val="000000"/>
                </a:solidFill>
              </a:rPr>
              <a:t> crisis.</a:t>
            </a:r>
            <a:endParaRPr lang="nl-BE" sz="26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nl-BE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nl-BE" sz="2600" dirty="0" smtClean="0"/>
              <a:t>-	The overall </a:t>
            </a:r>
            <a:r>
              <a:rPr lang="nl-BE" sz="2600" dirty="0" err="1" smtClean="0"/>
              <a:t>aim</a:t>
            </a:r>
            <a:r>
              <a:rPr lang="nl-BE" sz="2600" dirty="0" smtClean="0"/>
              <a:t> is </a:t>
            </a:r>
            <a:r>
              <a:rPr lang="nl-BE" sz="2600" dirty="0" err="1" smtClean="0"/>
              <a:t>much</a:t>
            </a:r>
            <a:r>
              <a:rPr lang="nl-BE" sz="2600" dirty="0" smtClean="0"/>
              <a:t> </a:t>
            </a:r>
            <a:r>
              <a:rPr lang="nl-BE" sz="2600" dirty="0" err="1" smtClean="0"/>
              <a:t>stronger</a:t>
            </a:r>
            <a:r>
              <a:rPr lang="nl-BE" sz="2600" dirty="0" smtClean="0"/>
              <a:t> </a:t>
            </a:r>
            <a:r>
              <a:rPr lang="nl-BE" sz="2600" dirty="0" err="1" smtClean="0"/>
              <a:t>coordination</a:t>
            </a:r>
            <a:r>
              <a:rPr lang="nl-BE" sz="2600" dirty="0" smtClean="0"/>
              <a:t> of </a:t>
            </a:r>
            <a:r>
              <a:rPr lang="nl-BE" sz="2600" dirty="0" err="1" smtClean="0"/>
              <a:t>economic</a:t>
            </a:r>
            <a:r>
              <a:rPr lang="nl-BE" sz="2600" dirty="0" smtClean="0"/>
              <a:t> and </a:t>
            </a:r>
            <a:r>
              <a:rPr lang="nl-BE" sz="2600" dirty="0" err="1" smtClean="0"/>
              <a:t>budgetary</a:t>
            </a:r>
            <a:r>
              <a:rPr lang="nl-BE" sz="2600" dirty="0" smtClean="0"/>
              <a:t> </a:t>
            </a:r>
            <a:r>
              <a:rPr lang="nl-BE" sz="2600" dirty="0" err="1" smtClean="0"/>
              <a:t>policies</a:t>
            </a:r>
            <a:r>
              <a:rPr lang="nl-BE" sz="2600" dirty="0" smtClean="0"/>
              <a:t> of the </a:t>
            </a:r>
            <a:r>
              <a:rPr lang="nl-BE" sz="2600" dirty="0" err="1" smtClean="0"/>
              <a:t>Member</a:t>
            </a:r>
            <a:r>
              <a:rPr lang="nl-BE" sz="2600" dirty="0" smtClean="0"/>
              <a:t> </a:t>
            </a:r>
            <a:r>
              <a:rPr lang="nl-BE" sz="2600" dirty="0" err="1" smtClean="0"/>
              <a:t>States</a:t>
            </a:r>
            <a:r>
              <a:rPr lang="nl-BE" sz="2600" dirty="0" smtClean="0"/>
              <a:t>. The </a:t>
            </a:r>
            <a:r>
              <a:rPr lang="nl-BE" sz="2600" dirty="0" err="1" smtClean="0"/>
              <a:t>main</a:t>
            </a:r>
            <a:r>
              <a:rPr lang="nl-BE" sz="2600" dirty="0" smtClean="0"/>
              <a:t> </a:t>
            </a:r>
            <a:r>
              <a:rPr lang="nl-BE" sz="2600" dirty="0" err="1" smtClean="0"/>
              <a:t>priorities</a:t>
            </a:r>
            <a:r>
              <a:rPr lang="nl-BE" sz="2600" dirty="0" smtClean="0"/>
              <a:t> </a:t>
            </a:r>
            <a:r>
              <a:rPr lang="nl-BE" sz="2600" dirty="0" err="1" smtClean="0"/>
              <a:t>will</a:t>
            </a:r>
            <a:r>
              <a:rPr lang="nl-BE" sz="2600" dirty="0" smtClean="0"/>
              <a:t> </a:t>
            </a:r>
            <a:r>
              <a:rPr lang="nl-BE" sz="2600" dirty="0" err="1" smtClean="0"/>
              <a:t>be</a:t>
            </a:r>
            <a:r>
              <a:rPr lang="nl-BE" sz="2600" dirty="0" smtClean="0"/>
              <a:t> </a:t>
            </a:r>
            <a:r>
              <a:rPr lang="nl-BE" sz="2600" dirty="0" err="1" smtClean="0"/>
              <a:t>budgetary</a:t>
            </a:r>
            <a:r>
              <a:rPr lang="nl-BE" sz="2600" dirty="0" smtClean="0"/>
              <a:t> </a:t>
            </a:r>
            <a:r>
              <a:rPr lang="nl-BE" sz="2600" dirty="0" err="1" smtClean="0"/>
              <a:t>consolidation</a:t>
            </a:r>
            <a:r>
              <a:rPr lang="nl-BE" sz="2600" dirty="0" smtClean="0"/>
              <a:t>, </a:t>
            </a:r>
            <a:r>
              <a:rPr lang="nl-BE" sz="2600" dirty="0" err="1" smtClean="0"/>
              <a:t>structural</a:t>
            </a:r>
            <a:r>
              <a:rPr lang="nl-BE" sz="2600" dirty="0" smtClean="0"/>
              <a:t> </a:t>
            </a:r>
            <a:r>
              <a:rPr lang="nl-BE" sz="2600" dirty="0" err="1" smtClean="0"/>
              <a:t>reforms</a:t>
            </a:r>
            <a:r>
              <a:rPr lang="nl-BE" sz="2600" dirty="0" smtClean="0"/>
              <a:t> and </a:t>
            </a:r>
            <a:r>
              <a:rPr lang="nl-BE" sz="2600" dirty="0" err="1" smtClean="0"/>
              <a:t>growth</a:t>
            </a:r>
            <a:r>
              <a:rPr lang="nl-BE" sz="2600" dirty="0" smtClean="0"/>
              <a:t> </a:t>
            </a:r>
            <a:r>
              <a:rPr lang="nl-BE" sz="2600" dirty="0" err="1" smtClean="0"/>
              <a:t>enhancing</a:t>
            </a:r>
            <a:r>
              <a:rPr lang="nl-BE" sz="2600" dirty="0" smtClean="0"/>
              <a:t> </a:t>
            </a:r>
            <a:r>
              <a:rPr lang="nl-BE" sz="2600" dirty="0" err="1" smtClean="0"/>
              <a:t>measures</a:t>
            </a:r>
            <a:r>
              <a:rPr lang="nl-BE" sz="2600" dirty="0" smtClean="0"/>
              <a:t>. </a:t>
            </a:r>
          </a:p>
          <a:p>
            <a:pPr>
              <a:buFontTx/>
              <a:buChar char="-"/>
            </a:pPr>
            <a:endParaRPr lang="nl-BE" sz="2600" dirty="0" smtClean="0"/>
          </a:p>
          <a:p>
            <a:pPr>
              <a:buNone/>
            </a:pPr>
            <a:r>
              <a:rPr lang="nl-BE" sz="2600" dirty="0" smtClean="0"/>
              <a:t>-	The </a:t>
            </a:r>
            <a:r>
              <a:rPr lang="nl-BE" sz="2600" dirty="0" err="1" smtClean="0"/>
              <a:t>new</a:t>
            </a:r>
            <a:r>
              <a:rPr lang="nl-BE" sz="2600" dirty="0" smtClean="0"/>
              <a:t> </a:t>
            </a:r>
            <a:r>
              <a:rPr lang="nl-BE" sz="2600" dirty="0" err="1" smtClean="0"/>
              <a:t>strategy</a:t>
            </a:r>
            <a:r>
              <a:rPr lang="nl-BE" sz="2600" dirty="0" smtClean="0"/>
              <a:t> </a:t>
            </a:r>
            <a:r>
              <a:rPr lang="nl-BE" sz="2600" dirty="0" err="1" smtClean="0"/>
              <a:t>will</a:t>
            </a:r>
            <a:r>
              <a:rPr lang="nl-BE" sz="2600" dirty="0" smtClean="0"/>
              <a:t> </a:t>
            </a:r>
            <a:r>
              <a:rPr lang="nl-BE" sz="2600" dirty="0" err="1" smtClean="0"/>
              <a:t>be</a:t>
            </a:r>
            <a:r>
              <a:rPr lang="nl-BE" sz="2600" dirty="0" smtClean="0"/>
              <a:t> </a:t>
            </a:r>
            <a:r>
              <a:rPr lang="nl-BE" sz="2600" dirty="0" err="1" smtClean="0"/>
              <a:t>integrated</a:t>
            </a:r>
            <a:r>
              <a:rPr lang="nl-BE" sz="2600" dirty="0" smtClean="0"/>
              <a:t>: </a:t>
            </a:r>
            <a:r>
              <a:rPr lang="nl-BE" sz="2600" dirty="0" err="1" smtClean="0"/>
              <a:t>synchronisation</a:t>
            </a:r>
            <a:r>
              <a:rPr lang="nl-BE" sz="2600" dirty="0" smtClean="0"/>
              <a:t> of the </a:t>
            </a:r>
            <a:r>
              <a:rPr lang="nl-BE" sz="2600" dirty="0" err="1" smtClean="0"/>
              <a:t>Europe</a:t>
            </a:r>
            <a:r>
              <a:rPr lang="nl-BE" sz="2600" dirty="0" smtClean="0"/>
              <a:t> 2020 </a:t>
            </a:r>
            <a:r>
              <a:rPr lang="nl-BE" sz="2600" dirty="0" err="1" smtClean="0"/>
              <a:t>strategy</a:t>
            </a:r>
            <a:r>
              <a:rPr lang="nl-BE" sz="2600" dirty="0" smtClean="0"/>
              <a:t> and a </a:t>
            </a:r>
            <a:r>
              <a:rPr lang="nl-BE" sz="2600" dirty="0" err="1" smtClean="0"/>
              <a:t>reinforced</a:t>
            </a:r>
            <a:r>
              <a:rPr lang="nl-BE" sz="2600" dirty="0" smtClean="0"/>
              <a:t> </a:t>
            </a:r>
            <a:r>
              <a:rPr lang="nl-BE" sz="2600" dirty="0" err="1" smtClean="0"/>
              <a:t>Stability</a:t>
            </a:r>
            <a:r>
              <a:rPr lang="nl-BE" sz="2600" dirty="0" smtClean="0"/>
              <a:t> and </a:t>
            </a:r>
            <a:r>
              <a:rPr lang="nl-BE" sz="2600" dirty="0" err="1" smtClean="0"/>
              <a:t>Growth</a:t>
            </a:r>
            <a:r>
              <a:rPr lang="nl-BE" sz="2600" dirty="0" smtClean="0"/>
              <a:t> Pact.</a:t>
            </a:r>
          </a:p>
          <a:p>
            <a:pPr>
              <a:buFontTx/>
              <a:buChar char="-"/>
            </a:pPr>
            <a:endParaRPr lang="nl-BE" sz="2600" dirty="0" smtClean="0"/>
          </a:p>
          <a:p>
            <a:pPr>
              <a:buNone/>
            </a:pPr>
            <a:r>
              <a:rPr lang="nl-BE" sz="2600" dirty="0" smtClean="0"/>
              <a:t>-	New timing to </a:t>
            </a:r>
            <a:r>
              <a:rPr lang="nl-BE" sz="2600" dirty="0" err="1" smtClean="0"/>
              <a:t>maximise</a:t>
            </a:r>
            <a:r>
              <a:rPr lang="nl-BE" sz="2600" dirty="0" smtClean="0"/>
              <a:t> impact: the </a:t>
            </a:r>
            <a:r>
              <a:rPr lang="nl-BE" sz="2600" dirty="0" err="1" smtClean="0"/>
              <a:t>European</a:t>
            </a:r>
            <a:r>
              <a:rPr lang="nl-BE" sz="2600" dirty="0" smtClean="0"/>
              <a:t> Semester.</a:t>
            </a:r>
            <a:endParaRPr lang="nl-BE" sz="26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nl-BE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nl-BE" sz="2400" dirty="0" smtClean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2. The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Europe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2020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strategy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and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its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social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dimension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The big picture</a:t>
            </a:r>
            <a:br>
              <a:rPr lang="nl-BE" sz="3200" dirty="0" smtClean="0"/>
            </a:br>
            <a:endParaRPr lang="en-GB" sz="3200" dirty="0" smtClean="0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539552" y="3861048"/>
            <a:ext cx="23749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Macro-economic</a:t>
            </a:r>
            <a:r>
              <a:rPr lang="nl-B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BE" dirty="0">
                <a:solidFill>
                  <a:schemeClr val="bg1"/>
                </a:solidFill>
              </a:rPr>
              <a:t>Surveillance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275856" y="3861048"/>
            <a:ext cx="23749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Thematic </a:t>
            </a:r>
            <a:r>
              <a:rPr lang="nl-BE" dirty="0" err="1">
                <a:solidFill>
                  <a:schemeClr val="bg1"/>
                </a:solidFill>
              </a:rPr>
              <a:t>coordination</a:t>
            </a:r>
            <a:endParaRPr lang="nl-BE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6012160" y="3861048"/>
            <a:ext cx="237490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Fiscal</a:t>
            </a:r>
            <a:r>
              <a:rPr lang="nl-BE" dirty="0">
                <a:solidFill>
                  <a:schemeClr val="bg1"/>
                </a:solidFill>
              </a:rPr>
              <a:t> Surveillance</a:t>
            </a:r>
          </a:p>
          <a:p>
            <a:pPr algn="ctr"/>
            <a:endParaRPr lang="en-GB" dirty="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651500" y="1557338"/>
            <a:ext cx="2913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BE" sz="2400"/>
              <a:t>Growth and Stability</a:t>
            </a:r>
          </a:p>
          <a:p>
            <a:pPr algn="ctr"/>
            <a:r>
              <a:rPr lang="nl-BE" sz="2400"/>
              <a:t>Pact</a:t>
            </a:r>
            <a:endParaRPr lang="en-GB" sz="240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275856" y="3212976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dirty="0" err="1"/>
              <a:t>Five</a:t>
            </a:r>
            <a:r>
              <a:rPr lang="nl-BE" dirty="0"/>
              <a:t> headline targets</a:t>
            </a:r>
            <a:endParaRPr lang="en-GB" dirty="0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763688" y="2636912"/>
            <a:ext cx="2749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dirty="0" smtClean="0"/>
              <a:t>Ten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guidelines</a:t>
            </a:r>
            <a:endParaRPr lang="en-GB" dirty="0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475656" y="1556792"/>
            <a:ext cx="315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2400" dirty="0" err="1"/>
              <a:t>Europe</a:t>
            </a:r>
            <a:r>
              <a:rPr lang="nl-BE" sz="2400" dirty="0"/>
              <a:t> 2020 </a:t>
            </a:r>
            <a:r>
              <a:rPr lang="nl-BE" sz="2400" dirty="0" err="1"/>
              <a:t>Strategy</a:t>
            </a:r>
            <a:endParaRPr lang="en-GB" sz="2400" dirty="0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051720" y="5517232"/>
            <a:ext cx="201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BE" sz="2000" dirty="0"/>
              <a:t>National Reform</a:t>
            </a:r>
          </a:p>
          <a:p>
            <a:pPr algn="ctr"/>
            <a:r>
              <a:rPr lang="nl-BE" sz="2000" dirty="0"/>
              <a:t>Programmes</a:t>
            </a:r>
            <a:endParaRPr lang="en-GB" sz="2000" dirty="0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5652120" y="5517232"/>
            <a:ext cx="314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BE" sz="2000" dirty="0" err="1"/>
              <a:t>Stability</a:t>
            </a:r>
            <a:r>
              <a:rPr lang="nl-BE" sz="2000" dirty="0"/>
              <a:t> and </a:t>
            </a:r>
            <a:r>
              <a:rPr lang="nl-BE" sz="2000" dirty="0" err="1"/>
              <a:t>Convergence</a:t>
            </a:r>
            <a:endParaRPr lang="nl-BE" sz="2000" dirty="0"/>
          </a:p>
          <a:p>
            <a:pPr algn="ctr"/>
            <a:r>
              <a:rPr lang="nl-BE" sz="2000" dirty="0"/>
              <a:t> Programmes</a:t>
            </a:r>
            <a:endParaRPr lang="en-GB" sz="2000" dirty="0"/>
          </a:p>
        </p:txBody>
      </p:sp>
      <p:sp>
        <p:nvSpPr>
          <p:cNvPr id="12" name="Linkeraccolade 11"/>
          <p:cNvSpPr/>
          <p:nvPr/>
        </p:nvSpPr>
        <p:spPr>
          <a:xfrm rot="16200000">
            <a:off x="2915816" y="3717032"/>
            <a:ext cx="432048" cy="3024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63688" y="2060848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dirty="0" err="1" smtClean="0"/>
              <a:t>Three</a:t>
            </a:r>
            <a:r>
              <a:rPr lang="nl-BE" dirty="0" smtClean="0"/>
              <a:t> </a:t>
            </a:r>
            <a:r>
              <a:rPr lang="nl-BE" dirty="0" err="1" smtClean="0"/>
              <a:t>strategic</a:t>
            </a:r>
            <a:r>
              <a:rPr lang="nl-BE" dirty="0" smtClean="0"/>
              <a:t> </a:t>
            </a:r>
            <a:r>
              <a:rPr lang="nl-BE" dirty="0" err="1" smtClean="0"/>
              <a:t>priorities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GB" sz="24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GB" sz="2400" b="1" dirty="0" smtClean="0">
                <a:solidFill>
                  <a:srgbClr val="000000"/>
                </a:solidFill>
              </a:rPr>
              <a:t>-	smart growth</a:t>
            </a:r>
            <a:r>
              <a:rPr lang="en-GB" sz="2400" dirty="0" smtClean="0">
                <a:solidFill>
                  <a:srgbClr val="000000"/>
                </a:solidFill>
              </a:rPr>
              <a:t>: strengthening knowledge and innovation as </a:t>
            </a:r>
            <a:r>
              <a:rPr lang="en-GB" sz="2400" smtClean="0">
                <a:solidFill>
                  <a:srgbClr val="000000"/>
                </a:solidFill>
              </a:rPr>
              <a:t>drivers of </a:t>
            </a:r>
            <a:r>
              <a:rPr lang="en-GB" sz="2400" dirty="0" smtClean="0">
                <a:solidFill>
                  <a:srgbClr val="000000"/>
                </a:solidFill>
              </a:rPr>
              <a:t>future growth;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nl-BE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GB" sz="2400" b="1" dirty="0" smtClean="0">
                <a:solidFill>
                  <a:srgbClr val="000000"/>
                </a:solidFill>
              </a:rPr>
              <a:t>-	sustainable growth:</a:t>
            </a:r>
            <a:r>
              <a:rPr lang="en-GB" sz="2400" dirty="0" smtClean="0">
                <a:solidFill>
                  <a:srgbClr val="000000"/>
                </a:solidFill>
              </a:rPr>
              <a:t> promoting a more resource efficient, greener and more competitive economy;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nl-BE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-	inclusive growth:</a:t>
            </a:r>
            <a:r>
              <a:rPr lang="en-GB" sz="2400" dirty="0" smtClean="0">
                <a:solidFill>
                  <a:srgbClr val="FF0000"/>
                </a:solidFill>
              </a:rPr>
              <a:t> fostering a high-employment economy delivering social and territorial cohesion.</a:t>
            </a:r>
            <a:endParaRPr lang="nl-BE" sz="24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nl-BE" sz="1800" dirty="0" smtClean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 smtClean="0">
                <a:solidFill>
                  <a:schemeClr val="tx1">
                    <a:alpha val="100000"/>
                  </a:schemeClr>
                </a:solidFill>
              </a:rPr>
              <a:t>Three</a:t>
            </a:r>
            <a:r>
              <a:rPr lang="nl-NL" sz="3200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sz="3200" dirty="0" err="1" smtClean="0">
                <a:solidFill>
                  <a:schemeClr val="tx1">
                    <a:alpha val="100000"/>
                  </a:schemeClr>
                </a:solidFill>
              </a:rPr>
              <a:t>strategic</a:t>
            </a:r>
            <a:r>
              <a:rPr lang="nl-NL" sz="3200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sz="3200" dirty="0" err="1" smtClean="0">
                <a:solidFill>
                  <a:schemeClr val="tx1">
                    <a:alpha val="100000"/>
                  </a:schemeClr>
                </a:solidFill>
              </a:rPr>
              <a:t>priorities</a:t>
            </a:r>
            <a:endParaRPr lang="nl-BE" sz="3200" dirty="0">
              <a:solidFill>
                <a:schemeClr val="tx1"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Ten </a:t>
            </a:r>
            <a:r>
              <a:rPr lang="nl-NL" sz="3200" dirty="0" err="1" smtClean="0"/>
              <a:t>integrated</a:t>
            </a:r>
            <a:r>
              <a:rPr lang="nl-NL" sz="3200" dirty="0" smtClean="0"/>
              <a:t> </a:t>
            </a:r>
            <a:r>
              <a:rPr lang="nl-NL" sz="3200" dirty="0" err="1" smtClean="0"/>
              <a:t>guidelines</a:t>
            </a:r>
            <a:endParaRPr lang="nl-BE" sz="3200" dirty="0" smtClean="0"/>
          </a:p>
        </p:txBody>
      </p:sp>
      <p:graphicFrame>
        <p:nvGraphicFramePr>
          <p:cNvPr id="20519" name="Group 39"/>
          <p:cNvGraphicFramePr>
            <a:graphicFrameLocks noGrp="1"/>
          </p:cNvGraphicFramePr>
          <p:nvPr/>
        </p:nvGraphicFramePr>
        <p:xfrm>
          <a:off x="468313" y="1484313"/>
          <a:ext cx="8207375" cy="5199380"/>
        </p:xfrm>
        <a:graphic>
          <a:graphicData uri="http://schemas.openxmlformats.org/drawingml/2006/table">
            <a:tbl>
              <a:tblPr/>
              <a:tblGrid>
                <a:gridCol w="612775"/>
                <a:gridCol w="759460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kumimoji="0" lang="nl-B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Ensuring the quality and sustainability of public finances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Addressing macroeconomic imbalances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Reducing imbalances in the euro area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Optimising support for R&amp;D and innovation, strengthening the knowledge triangle and unleashing the potential of the digital economy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Improving resource efficiency and reducing greenhouse gases emissions</a:t>
                      </a:r>
                      <a:endParaRPr kumimoji="0" lang="nl-B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6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Improving the business and consumer environment, and modernising and developing the industrial base in order to ensure the full functioning of the internal market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7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Increasing labour market participation of women and men, reducing structural unemployment and promoting job quality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Developing a skilled workforce responding to labour market needs and promoting lifelong learning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9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Improving the quality and performance of education and training systems at all levels and increasing participation in tertiary or equivalent education</a:t>
                      </a:r>
                      <a:endParaRPr kumimoji="0" lang="nl-B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10</a:t>
                      </a:r>
                      <a:endParaRPr kumimoji="0" lang="nl-B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  <a:cs typeface="Times New Roman" pitchFamily="18" charset="0"/>
                        </a:rPr>
                        <a:t>Promoting social inclusion and combating poverty</a:t>
                      </a:r>
                      <a:endParaRPr kumimoji="0" lang="nl-B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dirty="0" smtClean="0"/>
              <a:t>The </a:t>
            </a:r>
            <a:r>
              <a:rPr lang="nl-NL" sz="2400" dirty="0" err="1" smtClean="0"/>
              <a:t>extension</a:t>
            </a:r>
            <a:r>
              <a:rPr lang="nl-NL" sz="2400" dirty="0" smtClean="0"/>
              <a:t> of </a:t>
            </a:r>
            <a:r>
              <a:rPr lang="nl-NL" sz="2400" dirty="0" err="1" smtClean="0"/>
              <a:t>employment</a:t>
            </a:r>
            <a:r>
              <a:rPr lang="nl-NL" sz="2400" dirty="0" smtClean="0"/>
              <a:t> </a:t>
            </a:r>
            <a:r>
              <a:rPr lang="nl-NL" sz="2400" dirty="0" err="1" smtClean="0"/>
              <a:t>opportunities</a:t>
            </a:r>
            <a:r>
              <a:rPr lang="nl-NL" sz="2400" dirty="0" smtClean="0"/>
              <a:t> is </a:t>
            </a:r>
            <a:r>
              <a:rPr lang="nl-NL" sz="2400" dirty="0" err="1" smtClean="0"/>
              <a:t>an</a:t>
            </a:r>
            <a:r>
              <a:rPr lang="nl-NL" sz="2400" dirty="0" smtClean="0"/>
              <a:t> </a:t>
            </a:r>
            <a:r>
              <a:rPr lang="nl-NL" sz="2400" dirty="0" err="1" smtClean="0"/>
              <a:t>essential</a:t>
            </a:r>
            <a:r>
              <a:rPr lang="nl-NL" sz="2400" dirty="0" smtClean="0"/>
              <a:t> aspect of </a:t>
            </a:r>
            <a:r>
              <a:rPr lang="nl-NL" sz="2400" dirty="0" err="1" smtClean="0"/>
              <a:t>Member</a:t>
            </a:r>
            <a:r>
              <a:rPr lang="nl-NL" sz="2400" dirty="0" smtClean="0"/>
              <a:t> </a:t>
            </a:r>
            <a:r>
              <a:rPr lang="nl-NL" sz="2400" dirty="0" err="1" smtClean="0"/>
              <a:t>States</a:t>
            </a:r>
            <a:r>
              <a:rPr lang="nl-NL" sz="2400" dirty="0" smtClean="0"/>
              <a:t>' </a:t>
            </a:r>
            <a:r>
              <a:rPr lang="nl-NL" sz="2400" dirty="0" err="1" smtClean="0"/>
              <a:t>integrated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strategies</a:t>
            </a:r>
            <a:r>
              <a:rPr lang="nl-NL" sz="2400" dirty="0" smtClean="0"/>
              <a:t> to prevent and </a:t>
            </a:r>
            <a:r>
              <a:rPr lang="nl-NL" sz="2400" dirty="0" err="1" smtClean="0"/>
              <a:t>reduce</a:t>
            </a:r>
            <a:r>
              <a:rPr lang="nl-NL" sz="2400" dirty="0" smtClean="0"/>
              <a:t> </a:t>
            </a:r>
            <a:r>
              <a:rPr lang="nl-NL" sz="2400" dirty="0" err="1" smtClean="0"/>
              <a:t>poverty</a:t>
            </a:r>
            <a:r>
              <a:rPr lang="nl-NL" sz="2400" dirty="0" smtClean="0"/>
              <a:t> and to </a:t>
            </a:r>
            <a:r>
              <a:rPr lang="nl-NL" sz="2400" dirty="0" err="1" smtClean="0"/>
              <a:t>promote</a:t>
            </a:r>
            <a:r>
              <a:rPr lang="nl-NL" sz="2400" dirty="0" smtClean="0"/>
              <a:t> </a:t>
            </a:r>
            <a:r>
              <a:rPr lang="nl-NL" sz="2400" b="1" dirty="0" smtClean="0"/>
              <a:t>full </a:t>
            </a:r>
            <a:r>
              <a:rPr lang="nl-NL" sz="2400" b="1" dirty="0" err="1" smtClean="0"/>
              <a:t>participation</a:t>
            </a:r>
            <a:r>
              <a:rPr lang="nl-NL" sz="2400" b="1" dirty="0" smtClean="0"/>
              <a:t> in society and </a:t>
            </a:r>
            <a:r>
              <a:rPr lang="nl-NL" sz="2400" b="1" dirty="0" err="1" smtClean="0"/>
              <a:t>economy</a:t>
            </a:r>
            <a:r>
              <a:rPr lang="nl-NL" sz="2400" dirty="0" smtClean="0"/>
              <a:t>. </a:t>
            </a:r>
            <a:r>
              <a:rPr lang="nl-NL" sz="2400" dirty="0" err="1" smtClean="0"/>
              <a:t>Appropriate</a:t>
            </a:r>
            <a:r>
              <a:rPr lang="nl-NL" sz="2400" dirty="0" smtClean="0"/>
              <a:t> </a:t>
            </a:r>
            <a:r>
              <a:rPr lang="nl-NL" sz="2400" dirty="0" err="1" smtClean="0"/>
              <a:t>use</a:t>
            </a:r>
            <a:r>
              <a:rPr lang="nl-NL" sz="2400" dirty="0" smtClean="0"/>
              <a:t> of the </a:t>
            </a:r>
            <a:r>
              <a:rPr lang="nl-NL" sz="2400" dirty="0" err="1" smtClean="0"/>
              <a:t>European</a:t>
            </a:r>
            <a:r>
              <a:rPr lang="nl-NL" sz="2400" dirty="0" smtClean="0"/>
              <a:t> </a:t>
            </a:r>
            <a:r>
              <a:rPr lang="nl-NL" sz="2400" dirty="0" err="1" smtClean="0"/>
              <a:t>Social</a:t>
            </a:r>
            <a:r>
              <a:rPr lang="nl-NL" sz="2400" dirty="0" smtClean="0"/>
              <a:t> </a:t>
            </a:r>
            <a:r>
              <a:rPr lang="nl-NL" sz="2400" dirty="0" err="1" smtClean="0"/>
              <a:t>Fund</a:t>
            </a:r>
            <a:r>
              <a:rPr lang="nl-NL" sz="2400" dirty="0" smtClean="0"/>
              <a:t> and </a:t>
            </a:r>
            <a:r>
              <a:rPr lang="nl-NL" sz="2400" dirty="0" err="1" smtClean="0"/>
              <a:t>other</a:t>
            </a:r>
            <a:r>
              <a:rPr lang="nl-NL" sz="2400" dirty="0" smtClean="0"/>
              <a:t> </a:t>
            </a:r>
            <a:r>
              <a:rPr lang="nl-NL" sz="2400" b="1" dirty="0" smtClean="0"/>
              <a:t>EU </a:t>
            </a:r>
            <a:r>
              <a:rPr lang="nl-NL" sz="2400" b="1" dirty="0" err="1" smtClean="0"/>
              <a:t>funds</a:t>
            </a:r>
            <a:r>
              <a:rPr lang="nl-NL" sz="2400" dirty="0" smtClean="0"/>
              <a:t> </a:t>
            </a:r>
            <a:r>
              <a:rPr lang="nl-NL" sz="2400" dirty="0" err="1" smtClean="0"/>
              <a:t>should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made to </a:t>
            </a:r>
            <a:r>
              <a:rPr lang="nl-NL" sz="2400" dirty="0" err="1" smtClean="0"/>
              <a:t>that</a:t>
            </a:r>
            <a:r>
              <a:rPr lang="nl-NL" sz="2400" dirty="0" smtClean="0"/>
              <a:t> end. </a:t>
            </a:r>
            <a:r>
              <a:rPr lang="nl-NL" sz="2400" dirty="0" err="1" smtClean="0"/>
              <a:t>Efforts</a:t>
            </a:r>
            <a:r>
              <a:rPr lang="nl-NL" sz="2400" dirty="0" smtClean="0"/>
              <a:t> </a:t>
            </a:r>
            <a:r>
              <a:rPr lang="nl-NL" sz="2400" dirty="0" err="1" smtClean="0"/>
              <a:t>should</a:t>
            </a:r>
            <a:r>
              <a:rPr lang="nl-NL" sz="2400" dirty="0" smtClean="0"/>
              <a:t> </a:t>
            </a:r>
            <a:r>
              <a:rPr lang="nl-NL" sz="2400" dirty="0" err="1" smtClean="0"/>
              <a:t>concentrate</a:t>
            </a:r>
            <a:r>
              <a:rPr lang="nl-NL" sz="2400" dirty="0" smtClean="0"/>
              <a:t> </a:t>
            </a:r>
            <a:r>
              <a:rPr lang="nl-NL" sz="2400" dirty="0" err="1" smtClean="0"/>
              <a:t>on</a:t>
            </a:r>
            <a:r>
              <a:rPr lang="nl-NL" sz="2400" dirty="0" smtClean="0"/>
              <a:t> </a:t>
            </a:r>
            <a:r>
              <a:rPr lang="nl-NL" sz="2400" dirty="0" err="1" smtClean="0"/>
              <a:t>ensuring</a:t>
            </a:r>
            <a:r>
              <a:rPr lang="nl-NL" sz="2400" dirty="0" smtClean="0"/>
              <a:t> </a:t>
            </a:r>
            <a:r>
              <a:rPr lang="nl-NL" sz="2400" dirty="0" err="1" smtClean="0"/>
              <a:t>equal</a:t>
            </a:r>
            <a:r>
              <a:rPr lang="nl-NL" sz="2400" dirty="0" smtClean="0"/>
              <a:t> </a:t>
            </a:r>
            <a:r>
              <a:rPr lang="nl-NL" sz="2400" dirty="0" err="1" smtClean="0"/>
              <a:t>opportunities</a:t>
            </a:r>
            <a:r>
              <a:rPr lang="nl-NL" sz="2400" dirty="0" smtClean="0"/>
              <a:t>, </a:t>
            </a:r>
            <a:r>
              <a:rPr lang="nl-NL" sz="2400" dirty="0" err="1" smtClean="0"/>
              <a:t>including</a:t>
            </a:r>
            <a:r>
              <a:rPr lang="nl-NL" sz="2400" dirty="0" smtClean="0"/>
              <a:t> </a:t>
            </a:r>
            <a:r>
              <a:rPr lang="nl-NL" sz="2400" dirty="0" err="1" smtClean="0"/>
              <a:t>through</a:t>
            </a:r>
            <a:r>
              <a:rPr lang="nl-NL" sz="2400" dirty="0" smtClean="0"/>
              <a:t> </a:t>
            </a:r>
            <a:r>
              <a:rPr lang="nl-NL" sz="2400" b="1" dirty="0" err="1" smtClean="0"/>
              <a:t>access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all to high </a:t>
            </a:r>
            <a:r>
              <a:rPr lang="nl-NL" sz="2400" dirty="0" err="1" smtClean="0"/>
              <a:t>quality</a:t>
            </a:r>
            <a:r>
              <a:rPr lang="nl-NL" sz="2400" dirty="0" smtClean="0"/>
              <a:t>, </a:t>
            </a:r>
            <a:r>
              <a:rPr lang="nl-NL" sz="2400" dirty="0" err="1" smtClean="0"/>
              <a:t>affordable</a:t>
            </a:r>
            <a:r>
              <a:rPr lang="nl-NL" sz="2400" dirty="0" smtClean="0"/>
              <a:t>, and </a:t>
            </a:r>
            <a:r>
              <a:rPr lang="nl-NL" sz="2400" dirty="0" err="1" smtClean="0"/>
              <a:t>sustainable</a:t>
            </a:r>
            <a:r>
              <a:rPr lang="nl-NL" sz="2400" dirty="0" smtClean="0"/>
              <a:t> </a:t>
            </a:r>
            <a:r>
              <a:rPr lang="nl-NL" sz="2400" b="1" dirty="0" smtClean="0"/>
              <a:t>services</a:t>
            </a:r>
            <a:r>
              <a:rPr lang="nl-NL" sz="2400" dirty="0" smtClean="0"/>
              <a:t>, in </a:t>
            </a:r>
            <a:r>
              <a:rPr lang="nl-NL" sz="2400" dirty="0" err="1" smtClean="0"/>
              <a:t>particular</a:t>
            </a:r>
            <a:r>
              <a:rPr lang="nl-NL" sz="2400" dirty="0" smtClean="0"/>
              <a:t> in the </a:t>
            </a:r>
            <a:r>
              <a:rPr lang="nl-NL" sz="2400" dirty="0" err="1" smtClean="0"/>
              <a:t>social</a:t>
            </a:r>
            <a:r>
              <a:rPr lang="nl-NL" sz="2400" dirty="0" smtClean="0"/>
              <a:t> field. Public services (</a:t>
            </a:r>
            <a:r>
              <a:rPr lang="nl-NL" sz="2400" dirty="0" err="1" smtClean="0"/>
              <a:t>including</a:t>
            </a:r>
            <a:r>
              <a:rPr lang="nl-NL" sz="2400" dirty="0" smtClean="0"/>
              <a:t> online services, in </a:t>
            </a:r>
            <a:r>
              <a:rPr lang="nl-NL" sz="2400" dirty="0" err="1" smtClean="0"/>
              <a:t>line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guideline</a:t>
            </a:r>
            <a:r>
              <a:rPr lang="nl-NL" sz="2400" dirty="0" smtClean="0"/>
              <a:t> 4) </a:t>
            </a:r>
            <a:r>
              <a:rPr lang="nl-NL" sz="2400" dirty="0" err="1" smtClean="0"/>
              <a:t>play</a:t>
            </a:r>
            <a:r>
              <a:rPr lang="nl-NL" sz="2400" dirty="0" smtClean="0"/>
              <a:t> </a:t>
            </a:r>
            <a:r>
              <a:rPr lang="nl-NL" sz="2400" dirty="0" err="1" smtClean="0"/>
              <a:t>an</a:t>
            </a:r>
            <a:r>
              <a:rPr lang="nl-NL" sz="2400" dirty="0" smtClean="0"/>
              <a:t> important </a:t>
            </a:r>
            <a:r>
              <a:rPr lang="nl-NL" sz="2400" dirty="0" err="1" smtClean="0"/>
              <a:t>role</a:t>
            </a:r>
            <a:r>
              <a:rPr lang="nl-NL" sz="2400" dirty="0" smtClean="0"/>
              <a:t> in </a:t>
            </a:r>
            <a:r>
              <a:rPr lang="nl-NL" sz="2400" dirty="0" err="1" smtClean="0"/>
              <a:t>this</a:t>
            </a:r>
            <a:r>
              <a:rPr lang="nl-NL" sz="2400" dirty="0" smtClean="0"/>
              <a:t> respect. </a:t>
            </a:r>
            <a:r>
              <a:rPr lang="nl-NL" sz="2400" dirty="0" err="1" smtClean="0"/>
              <a:t>Member</a:t>
            </a:r>
            <a:r>
              <a:rPr lang="nl-NL" sz="2400" dirty="0" smtClean="0"/>
              <a:t> </a:t>
            </a:r>
            <a:r>
              <a:rPr lang="nl-NL" sz="2400" dirty="0" err="1" smtClean="0"/>
              <a:t>States</a:t>
            </a:r>
            <a:r>
              <a:rPr lang="nl-NL" sz="2400" dirty="0" smtClean="0"/>
              <a:t> </a:t>
            </a:r>
            <a:r>
              <a:rPr lang="nl-NL" sz="2400" dirty="0" err="1" smtClean="0"/>
              <a:t>should</a:t>
            </a:r>
            <a:r>
              <a:rPr lang="nl-NL" sz="2400" dirty="0" smtClean="0"/>
              <a:t> put in place </a:t>
            </a:r>
            <a:r>
              <a:rPr lang="nl-NL" sz="2400" dirty="0" err="1" smtClean="0"/>
              <a:t>effective</a:t>
            </a:r>
            <a:r>
              <a:rPr lang="nl-NL" sz="2400" dirty="0" smtClean="0"/>
              <a:t> </a:t>
            </a:r>
            <a:r>
              <a:rPr lang="nl-NL" sz="2400" b="1" dirty="0" err="1" smtClean="0"/>
              <a:t>anti-discrimination</a:t>
            </a:r>
            <a:r>
              <a:rPr lang="nl-NL" sz="2400" b="1" dirty="0" smtClean="0"/>
              <a:t> </a:t>
            </a:r>
            <a:r>
              <a:rPr lang="nl-NL" sz="2400" dirty="0" err="1" smtClean="0"/>
              <a:t>measures</a:t>
            </a:r>
            <a:r>
              <a:rPr lang="nl-NL" sz="2400" dirty="0" smtClean="0"/>
              <a:t>. </a:t>
            </a:r>
            <a:r>
              <a:rPr lang="nl-NL" sz="2400" dirty="0" err="1" smtClean="0"/>
              <a:t>Empowering</a:t>
            </a:r>
            <a:r>
              <a:rPr lang="nl-NL" sz="2400" dirty="0" smtClean="0"/>
              <a:t> </a:t>
            </a:r>
            <a:r>
              <a:rPr lang="nl-NL" sz="2400" dirty="0" err="1" smtClean="0"/>
              <a:t>people</a:t>
            </a:r>
            <a:r>
              <a:rPr lang="nl-NL" sz="2400" dirty="0" smtClean="0"/>
              <a:t> and promoting </a:t>
            </a:r>
            <a:r>
              <a:rPr lang="nl-NL" sz="2400" dirty="0" err="1" smtClean="0"/>
              <a:t>labour</a:t>
            </a:r>
            <a:r>
              <a:rPr lang="nl-NL" sz="2400" dirty="0" smtClean="0"/>
              <a:t> </a:t>
            </a:r>
            <a:r>
              <a:rPr lang="nl-NL" sz="2400" dirty="0" err="1" smtClean="0"/>
              <a:t>market</a:t>
            </a:r>
            <a:r>
              <a:rPr lang="nl-NL" sz="2400" dirty="0" smtClean="0"/>
              <a:t> </a:t>
            </a:r>
            <a:r>
              <a:rPr lang="nl-NL" sz="2400" dirty="0" err="1" smtClean="0"/>
              <a:t>participation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those</a:t>
            </a:r>
            <a:r>
              <a:rPr lang="nl-NL" sz="2400" dirty="0" smtClean="0"/>
              <a:t> </a:t>
            </a:r>
            <a:r>
              <a:rPr lang="nl-NL" sz="2400" dirty="0" err="1" smtClean="0"/>
              <a:t>furthest</a:t>
            </a:r>
            <a:r>
              <a:rPr lang="nl-NL" sz="2400" dirty="0" smtClean="0"/>
              <a:t> </a:t>
            </a:r>
            <a:r>
              <a:rPr lang="nl-NL" sz="2400" dirty="0" err="1" smtClean="0"/>
              <a:t>away</a:t>
            </a:r>
            <a:r>
              <a:rPr lang="nl-NL" sz="2400" dirty="0" smtClean="0"/>
              <a:t> </a:t>
            </a:r>
            <a:r>
              <a:rPr lang="nl-NL" sz="2400" dirty="0" err="1" smtClean="0"/>
              <a:t>from</a:t>
            </a:r>
            <a:r>
              <a:rPr lang="nl-NL" sz="2400" dirty="0" smtClean="0"/>
              <a:t> the </a:t>
            </a:r>
            <a:r>
              <a:rPr lang="nl-NL" sz="2400" dirty="0" err="1" smtClean="0"/>
              <a:t>labour</a:t>
            </a:r>
            <a:r>
              <a:rPr lang="nl-NL" sz="2400" dirty="0" smtClean="0"/>
              <a:t> </a:t>
            </a:r>
            <a:r>
              <a:rPr lang="nl-NL" sz="2400" dirty="0" err="1" smtClean="0"/>
              <a:t>market</a:t>
            </a:r>
            <a:r>
              <a:rPr lang="nl-NL" sz="2400" dirty="0" smtClean="0"/>
              <a:t> </a:t>
            </a:r>
            <a:r>
              <a:rPr lang="nl-NL" sz="2400" dirty="0" err="1" smtClean="0"/>
              <a:t>while</a:t>
            </a:r>
            <a:r>
              <a:rPr lang="nl-NL" sz="2400" dirty="0" smtClean="0"/>
              <a:t> </a:t>
            </a:r>
            <a:r>
              <a:rPr lang="nl-NL" sz="2400" dirty="0" err="1" smtClean="0"/>
              <a:t>preventing</a:t>
            </a:r>
            <a:r>
              <a:rPr lang="nl-NL" sz="2400" dirty="0" smtClean="0"/>
              <a:t> </a:t>
            </a:r>
            <a:r>
              <a:rPr lang="nl-NL" sz="2400" dirty="0" err="1" smtClean="0"/>
              <a:t>in-work</a:t>
            </a:r>
            <a:r>
              <a:rPr lang="nl-NL" sz="2400" dirty="0" smtClean="0"/>
              <a:t> </a:t>
            </a:r>
            <a:r>
              <a:rPr lang="nl-NL" sz="2400" dirty="0" err="1" smtClean="0"/>
              <a:t>poverty</a:t>
            </a:r>
            <a:r>
              <a:rPr lang="nl-NL" sz="2400" dirty="0" smtClean="0"/>
              <a:t> </a:t>
            </a:r>
            <a:r>
              <a:rPr lang="nl-NL" sz="2400" dirty="0" err="1" smtClean="0"/>
              <a:t>will</a:t>
            </a:r>
            <a:r>
              <a:rPr lang="nl-NL" sz="2400" dirty="0" smtClean="0"/>
              <a:t> help </a:t>
            </a:r>
            <a:r>
              <a:rPr lang="nl-NL" sz="2400" dirty="0" err="1" smtClean="0"/>
              <a:t>fight</a:t>
            </a:r>
            <a:r>
              <a:rPr lang="nl-NL" sz="2400" dirty="0" smtClean="0"/>
              <a:t> </a:t>
            </a:r>
            <a:r>
              <a:rPr lang="nl-NL" sz="2400" dirty="0" err="1" smtClean="0"/>
              <a:t>social</a:t>
            </a:r>
            <a:r>
              <a:rPr lang="nl-NL" sz="2400" dirty="0" smtClean="0"/>
              <a:t> </a:t>
            </a:r>
            <a:r>
              <a:rPr lang="nl-NL" sz="2400" dirty="0" err="1" smtClean="0"/>
              <a:t>exclusion</a:t>
            </a:r>
            <a:r>
              <a:rPr lang="nl-NL" sz="2400" dirty="0" smtClean="0"/>
              <a:t>. </a:t>
            </a:r>
            <a:r>
              <a:rPr lang="nl-NL" sz="2400" dirty="0" err="1" smtClean="0"/>
              <a:t>This</a:t>
            </a:r>
            <a:r>
              <a:rPr lang="nl-NL" sz="2400" dirty="0" smtClean="0"/>
              <a:t> </a:t>
            </a:r>
            <a:r>
              <a:rPr lang="nl-NL" sz="2400" dirty="0" err="1" smtClean="0"/>
              <a:t>would</a:t>
            </a:r>
            <a:r>
              <a:rPr lang="nl-NL" sz="2400" dirty="0" smtClean="0"/>
              <a:t> </a:t>
            </a:r>
            <a:r>
              <a:rPr lang="nl-NL" sz="2400" dirty="0" err="1" smtClean="0"/>
              <a:t>require</a:t>
            </a:r>
            <a:r>
              <a:rPr lang="nl-NL" sz="2400" dirty="0" smtClean="0"/>
              <a:t> </a:t>
            </a:r>
            <a:r>
              <a:rPr lang="nl-NL" sz="2400" b="1" dirty="0" err="1" smtClean="0"/>
              <a:t>enhancing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social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protection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systems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lifelong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learning</a:t>
            </a:r>
            <a:r>
              <a:rPr lang="nl-NL" sz="2400" b="1" dirty="0" smtClean="0"/>
              <a:t> and </a:t>
            </a:r>
            <a:r>
              <a:rPr lang="nl-NL" sz="2400" b="1" dirty="0" err="1" smtClean="0"/>
              <a:t>comprehensive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active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inclusion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policies</a:t>
            </a:r>
            <a:r>
              <a:rPr lang="nl-NL" sz="2400" dirty="0" smtClean="0"/>
              <a:t> to </a:t>
            </a:r>
            <a:r>
              <a:rPr lang="nl-NL" sz="2400" dirty="0" err="1" smtClean="0"/>
              <a:t>create</a:t>
            </a:r>
            <a:r>
              <a:rPr lang="nl-NL" sz="2400" dirty="0" smtClean="0"/>
              <a:t> </a:t>
            </a:r>
            <a:r>
              <a:rPr lang="nl-NL" sz="2400" dirty="0" err="1" smtClean="0"/>
              <a:t>opportunities</a:t>
            </a:r>
            <a:r>
              <a:rPr lang="nl-NL" sz="2400" dirty="0" smtClean="0"/>
              <a:t> at different stages of </a:t>
            </a:r>
            <a:r>
              <a:rPr lang="nl-NL" sz="2400" dirty="0" err="1" smtClean="0"/>
              <a:t>people's</a:t>
            </a:r>
            <a:r>
              <a:rPr lang="nl-NL" sz="2400" dirty="0" smtClean="0"/>
              <a:t> lives and </a:t>
            </a:r>
            <a:r>
              <a:rPr lang="nl-NL" sz="2400" dirty="0" err="1" smtClean="0"/>
              <a:t>shield</a:t>
            </a:r>
            <a:r>
              <a:rPr lang="nl-NL" sz="2400" dirty="0" smtClean="0"/>
              <a:t> </a:t>
            </a:r>
            <a:r>
              <a:rPr lang="nl-NL" sz="2400" dirty="0" err="1" smtClean="0"/>
              <a:t>them</a:t>
            </a:r>
            <a:r>
              <a:rPr lang="nl-NL" sz="2400" dirty="0" smtClean="0"/>
              <a:t> </a:t>
            </a:r>
            <a:r>
              <a:rPr lang="nl-NL" sz="2400" dirty="0" err="1" smtClean="0"/>
              <a:t>from</a:t>
            </a:r>
            <a:r>
              <a:rPr lang="nl-NL" sz="2400" dirty="0" smtClean="0"/>
              <a:t> the risk of </a:t>
            </a:r>
            <a:r>
              <a:rPr lang="nl-NL" sz="2400" dirty="0" err="1" smtClean="0"/>
              <a:t>exclusion</a:t>
            </a:r>
            <a:r>
              <a:rPr lang="nl-NL" sz="2400" dirty="0" smtClean="0"/>
              <a:t>, </a:t>
            </a:r>
            <a:r>
              <a:rPr lang="nl-NL" sz="2400" dirty="0" err="1" smtClean="0"/>
              <a:t>with</a:t>
            </a:r>
            <a:r>
              <a:rPr lang="nl-NL" sz="2400" dirty="0" smtClean="0"/>
              <a:t> special </a:t>
            </a:r>
            <a:r>
              <a:rPr lang="nl-NL" sz="2400" dirty="0" err="1" smtClean="0"/>
              <a:t>attention</a:t>
            </a:r>
            <a:r>
              <a:rPr lang="nl-NL" sz="2400" dirty="0" smtClean="0"/>
              <a:t> to </a:t>
            </a:r>
            <a:r>
              <a:rPr lang="nl-NL" sz="2400" dirty="0" err="1" smtClean="0"/>
              <a:t>women</a:t>
            </a:r>
            <a:r>
              <a:rPr lang="nl-NL" sz="2400" dirty="0" smtClean="0"/>
              <a:t>. </a:t>
            </a:r>
            <a:r>
              <a:rPr lang="nl-NL" sz="2400" dirty="0" err="1" smtClean="0"/>
              <a:t>Social</a:t>
            </a:r>
            <a:r>
              <a:rPr lang="nl-NL" sz="2400" dirty="0" smtClean="0"/>
              <a:t> </a:t>
            </a:r>
            <a:r>
              <a:rPr lang="nl-NL" sz="2400" dirty="0" err="1" smtClean="0"/>
              <a:t>protection</a:t>
            </a:r>
            <a:r>
              <a:rPr lang="nl-NL" sz="2400" dirty="0" smtClean="0"/>
              <a:t> </a:t>
            </a:r>
            <a:r>
              <a:rPr lang="nl-NL" sz="2400" dirty="0" err="1" smtClean="0"/>
              <a:t>systems</a:t>
            </a:r>
            <a:r>
              <a:rPr lang="nl-NL" sz="2400" dirty="0" smtClean="0"/>
              <a:t>, </a:t>
            </a:r>
            <a:r>
              <a:rPr lang="nl-NL" sz="2400" dirty="0" err="1" smtClean="0"/>
              <a:t>including</a:t>
            </a:r>
            <a:r>
              <a:rPr lang="nl-NL" sz="2400" dirty="0" smtClean="0"/>
              <a:t> </a:t>
            </a:r>
            <a:r>
              <a:rPr lang="nl-NL" sz="2400" b="1" dirty="0" smtClean="0"/>
              <a:t>pensions and </a:t>
            </a:r>
            <a:r>
              <a:rPr lang="nl-NL" sz="2400" b="1" dirty="0" err="1" smtClean="0"/>
              <a:t>access</a:t>
            </a:r>
            <a:r>
              <a:rPr lang="nl-NL" sz="2400" b="1" dirty="0" smtClean="0"/>
              <a:t> to </a:t>
            </a:r>
            <a:r>
              <a:rPr lang="nl-NL" sz="2400" b="1" dirty="0" err="1" smtClean="0"/>
              <a:t>healthcare</a:t>
            </a:r>
            <a:r>
              <a:rPr lang="nl-NL" sz="2400" dirty="0" smtClean="0"/>
              <a:t>, </a:t>
            </a:r>
            <a:r>
              <a:rPr lang="nl-NL" sz="2400" dirty="0" err="1" smtClean="0"/>
              <a:t>should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modernised</a:t>
            </a:r>
            <a:r>
              <a:rPr lang="nl-NL" sz="2400" dirty="0" smtClean="0"/>
              <a:t> and </a:t>
            </a:r>
            <a:r>
              <a:rPr lang="nl-NL" sz="2400" dirty="0" err="1" smtClean="0"/>
              <a:t>fully</a:t>
            </a:r>
            <a:r>
              <a:rPr lang="nl-NL" sz="2400" dirty="0" smtClean="0"/>
              <a:t> </a:t>
            </a:r>
            <a:r>
              <a:rPr lang="nl-NL" sz="2400" dirty="0" err="1" smtClean="0"/>
              <a:t>deployed</a:t>
            </a:r>
            <a:r>
              <a:rPr lang="nl-NL" sz="2400" dirty="0" smtClean="0"/>
              <a:t> to </a:t>
            </a:r>
            <a:r>
              <a:rPr lang="nl-NL" sz="2400" dirty="0" err="1" smtClean="0"/>
              <a:t>ensure</a:t>
            </a:r>
            <a:r>
              <a:rPr lang="nl-NL" sz="2400" dirty="0" smtClean="0"/>
              <a:t> adequate </a:t>
            </a:r>
            <a:r>
              <a:rPr lang="nl-NL" sz="2400" dirty="0" err="1" smtClean="0"/>
              <a:t>income</a:t>
            </a:r>
            <a:r>
              <a:rPr lang="nl-NL" sz="2400" dirty="0" smtClean="0"/>
              <a:t> support and services — </a:t>
            </a:r>
            <a:r>
              <a:rPr lang="nl-NL" sz="2400" dirty="0" err="1" smtClean="0"/>
              <a:t>thus</a:t>
            </a:r>
            <a:r>
              <a:rPr lang="nl-NL" sz="2400" dirty="0" smtClean="0"/>
              <a:t> </a:t>
            </a:r>
            <a:r>
              <a:rPr lang="nl-NL" sz="2400" dirty="0" err="1" smtClean="0"/>
              <a:t>providing</a:t>
            </a:r>
            <a:r>
              <a:rPr lang="nl-NL" sz="2400" dirty="0" smtClean="0"/>
              <a:t> </a:t>
            </a:r>
            <a:r>
              <a:rPr lang="nl-NL" sz="2400" dirty="0" err="1" smtClean="0"/>
              <a:t>social</a:t>
            </a:r>
            <a:r>
              <a:rPr lang="nl-NL" sz="2400" dirty="0" smtClean="0"/>
              <a:t> </a:t>
            </a:r>
            <a:r>
              <a:rPr lang="nl-NL" sz="2400" dirty="0" err="1" smtClean="0"/>
              <a:t>cohesion</a:t>
            </a:r>
            <a:r>
              <a:rPr lang="nl-NL" sz="2400" dirty="0" smtClean="0"/>
              <a:t> — </a:t>
            </a:r>
            <a:r>
              <a:rPr lang="nl-NL" sz="2400" dirty="0" err="1" smtClean="0"/>
              <a:t>whilst</a:t>
            </a:r>
            <a:r>
              <a:rPr lang="nl-NL" sz="2400" dirty="0" smtClean="0"/>
              <a:t> </a:t>
            </a:r>
            <a:r>
              <a:rPr lang="nl-NL" sz="2400" dirty="0" err="1" smtClean="0"/>
              <a:t>remaining</a:t>
            </a:r>
            <a:r>
              <a:rPr lang="nl-NL" sz="2400" dirty="0" smtClean="0"/>
              <a:t> </a:t>
            </a:r>
            <a:r>
              <a:rPr lang="nl-NL" sz="2400" dirty="0" err="1" smtClean="0"/>
              <a:t>financially</a:t>
            </a:r>
            <a:r>
              <a:rPr lang="nl-NL" sz="2400" dirty="0" smtClean="0"/>
              <a:t> </a:t>
            </a:r>
            <a:r>
              <a:rPr lang="nl-NL" sz="2400" dirty="0" err="1" smtClean="0"/>
              <a:t>sustainable</a:t>
            </a:r>
            <a:r>
              <a:rPr lang="nl-NL" sz="2400" dirty="0" smtClean="0"/>
              <a:t> and </a:t>
            </a:r>
            <a:r>
              <a:rPr lang="nl-NL" sz="2400" dirty="0" err="1" smtClean="0"/>
              <a:t>encouraging</a:t>
            </a:r>
            <a:r>
              <a:rPr lang="nl-NL" sz="2400" dirty="0" smtClean="0"/>
              <a:t> </a:t>
            </a:r>
            <a:r>
              <a:rPr lang="nl-NL" sz="2400" dirty="0" err="1" smtClean="0"/>
              <a:t>participation</a:t>
            </a:r>
            <a:r>
              <a:rPr lang="nl-NL" sz="2400" dirty="0" smtClean="0"/>
              <a:t> in society and in the </a:t>
            </a:r>
            <a:r>
              <a:rPr lang="nl-NL" sz="2400" dirty="0" err="1" smtClean="0"/>
              <a:t>labour</a:t>
            </a:r>
            <a:r>
              <a:rPr lang="nl-NL" sz="2400" dirty="0" smtClean="0"/>
              <a:t> </a:t>
            </a:r>
            <a:r>
              <a:rPr lang="nl-NL" sz="2400" dirty="0" err="1" smtClean="0"/>
              <a:t>market</a:t>
            </a:r>
            <a:r>
              <a:rPr lang="nl-NL" sz="2400" dirty="0" smtClean="0"/>
              <a:t>.</a:t>
            </a:r>
            <a:endParaRPr lang="nl-B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 smtClean="0"/>
              <a:t>Guideline</a:t>
            </a:r>
            <a:r>
              <a:rPr lang="nl-BE" sz="3200" dirty="0" smtClean="0"/>
              <a:t> 10</a:t>
            </a:r>
            <a:endParaRPr lang="nl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85000" lnSpcReduction="2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1. Employment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  <a:p>
            <a:pPr marL="714375" lvl="1" indent="-31432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- 75% of the 20-64 year-olds to be employed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2. R&amp;D / innovation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  <a:p>
            <a:pPr marL="542925" indent="-9525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- 3% of the EU's GDP (public and private combined) to be invested in R&amp;D/innovation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3. Climate change / energy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  <a:p>
            <a:pPr marL="627063" lvl="1" indent="-1698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- greenhouse gas emissions 20% (or even 30%, if the conditions are right) lower than 1990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- 20% of energy from </a:t>
            </a:r>
            <a:r>
              <a:rPr lang="en-US" dirty="0" err="1" smtClean="0">
                <a:solidFill>
                  <a:sysClr val="windowText" lastClr="000000"/>
                </a:solidFill>
              </a:rPr>
              <a:t>renewables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- 20% increase in energy efficiency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4.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Education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- reducing school drop-out rates below 10%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- at least 40% of 30-34–year-olds completing third level education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5. Poverty and social exclusion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714375" lvl="1" indent="-25717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- at least 20 million fewer people at risk of poverty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nl-NL" dirty="0" smtClean="0">
                <a:solidFill>
                  <a:sysClr val="windowText" lastClr="000000"/>
                </a:solidFill>
              </a:rPr>
              <a:t>EU level targets are to </a:t>
            </a:r>
            <a:r>
              <a:rPr lang="nl-NL" dirty="0" err="1" smtClean="0">
                <a:solidFill>
                  <a:sysClr val="windowText" lastClr="000000"/>
                </a:solidFill>
              </a:rPr>
              <a:t>be</a:t>
            </a:r>
            <a:r>
              <a:rPr lang="nl-NL" dirty="0" smtClean="0">
                <a:solidFill>
                  <a:sysClr val="windowText" lastClr="000000"/>
                </a:solidFill>
              </a:rPr>
              <a:t> </a:t>
            </a:r>
            <a:r>
              <a:rPr lang="nl-NL" dirty="0" err="1" smtClean="0">
                <a:solidFill>
                  <a:sysClr val="windowText" lastClr="000000"/>
                </a:solidFill>
              </a:rPr>
              <a:t>translated</a:t>
            </a:r>
            <a:r>
              <a:rPr lang="nl-NL" dirty="0" smtClean="0">
                <a:solidFill>
                  <a:sysClr val="windowText" lastClr="000000"/>
                </a:solidFill>
              </a:rPr>
              <a:t> in </a:t>
            </a:r>
            <a:r>
              <a:rPr lang="nl-NL" dirty="0" err="1" smtClean="0">
                <a:solidFill>
                  <a:sysClr val="windowText" lastClr="000000"/>
                </a:solidFill>
              </a:rPr>
              <a:t>national</a:t>
            </a:r>
            <a:r>
              <a:rPr lang="nl-NL" dirty="0" smtClean="0">
                <a:solidFill>
                  <a:sysClr val="windowText" lastClr="000000"/>
                </a:solidFill>
              </a:rPr>
              <a:t> targets.</a:t>
            </a:r>
            <a:endParaRPr lang="nl-BE" dirty="0">
              <a:solidFill>
                <a:sysClr val="windowText" lastClr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F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ive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headline targets as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proposed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by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the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European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Commission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err="1" smtClean="0"/>
              <a:t>Seven</a:t>
            </a:r>
            <a:r>
              <a:rPr lang="nl-BE" sz="3200" dirty="0" smtClean="0"/>
              <a:t> </a:t>
            </a:r>
            <a:r>
              <a:rPr lang="nl-BE" sz="3200" dirty="0" err="1" smtClean="0"/>
              <a:t>Europe</a:t>
            </a:r>
            <a:r>
              <a:rPr lang="nl-BE" sz="3200" dirty="0" smtClean="0"/>
              <a:t> 2020 </a:t>
            </a:r>
            <a:r>
              <a:rPr lang="nl-BE" sz="3200" dirty="0" err="1" smtClean="0"/>
              <a:t>Flagship</a:t>
            </a:r>
            <a:r>
              <a:rPr lang="nl-BE" sz="3200" dirty="0" smtClean="0"/>
              <a:t> </a:t>
            </a:r>
            <a:r>
              <a:rPr lang="nl-BE" sz="3200" dirty="0" err="1" smtClean="0"/>
              <a:t>initiatives</a:t>
            </a:r>
            <a:r>
              <a:rPr lang="nl-BE" sz="3200" dirty="0" smtClean="0"/>
              <a:t> and </a:t>
            </a:r>
            <a:r>
              <a:rPr lang="nl-BE" sz="3200" dirty="0" err="1" smtClean="0"/>
              <a:t>three</a:t>
            </a:r>
            <a:r>
              <a:rPr lang="nl-BE" sz="3200" dirty="0" smtClean="0"/>
              <a:t> EU levers </a:t>
            </a:r>
            <a:r>
              <a:rPr lang="nl-BE" sz="3200" dirty="0" err="1" smtClean="0"/>
              <a:t>for</a:t>
            </a:r>
            <a:r>
              <a:rPr lang="nl-BE" sz="3200" dirty="0" smtClean="0"/>
              <a:t> </a:t>
            </a:r>
            <a:r>
              <a:rPr lang="nl-BE" sz="3200" dirty="0" err="1" smtClean="0"/>
              <a:t>growth</a:t>
            </a:r>
            <a:endParaRPr lang="en-GB" sz="3200" dirty="0" smtClean="0"/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BE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dirty="0" smtClean="0"/>
          </a:p>
        </p:txBody>
      </p:sp>
      <p:sp>
        <p:nvSpPr>
          <p:cNvPr id="4" name="Afgeronde rechthoek 3"/>
          <p:cNvSpPr/>
          <p:nvPr/>
        </p:nvSpPr>
        <p:spPr>
          <a:xfrm>
            <a:off x="251520" y="2204864"/>
            <a:ext cx="237626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/>
              <a:t>Smart </a:t>
            </a:r>
            <a:r>
              <a:rPr lang="nl-BE" b="1" dirty="0" err="1" smtClean="0"/>
              <a:t>Growth</a:t>
            </a:r>
            <a:endParaRPr lang="nl-BE" b="1" dirty="0" smtClean="0"/>
          </a:p>
          <a:p>
            <a:endParaRPr lang="nl-BE" b="1" dirty="0" smtClean="0"/>
          </a:p>
          <a:p>
            <a:pPr>
              <a:buFontTx/>
              <a:buChar char="-"/>
            </a:pPr>
            <a:r>
              <a:rPr lang="nl-BE" dirty="0" smtClean="0"/>
              <a:t> Digital Agenda </a:t>
            </a:r>
          </a:p>
          <a:p>
            <a:pPr>
              <a:buFontTx/>
              <a:buChar char="-"/>
            </a:pPr>
            <a:r>
              <a:rPr lang="nl-BE" dirty="0" smtClean="0"/>
              <a:t> </a:t>
            </a:r>
            <a:r>
              <a:rPr lang="nl-BE" dirty="0" err="1" smtClean="0"/>
              <a:t>Innovation</a:t>
            </a:r>
            <a:r>
              <a:rPr lang="nl-BE" dirty="0" smtClean="0"/>
              <a:t> Union</a:t>
            </a:r>
          </a:p>
          <a:p>
            <a:pPr>
              <a:buFontTx/>
              <a:buChar char="-"/>
            </a:pPr>
            <a:r>
              <a:rPr lang="nl-BE" dirty="0" err="1" smtClean="0"/>
              <a:t>Youth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the Move</a:t>
            </a:r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5" name="Afgeronde rechthoek 4"/>
          <p:cNvSpPr/>
          <p:nvPr/>
        </p:nvSpPr>
        <p:spPr>
          <a:xfrm>
            <a:off x="3347864" y="2204864"/>
            <a:ext cx="237626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err="1" smtClean="0"/>
              <a:t>Sustainable</a:t>
            </a:r>
            <a:r>
              <a:rPr lang="nl-BE" b="1" dirty="0" smtClean="0"/>
              <a:t> </a:t>
            </a:r>
            <a:r>
              <a:rPr lang="nl-BE" b="1" dirty="0" err="1" smtClean="0"/>
              <a:t>Growth</a:t>
            </a:r>
            <a:endParaRPr lang="nl-BE" b="1" dirty="0" smtClean="0"/>
          </a:p>
          <a:p>
            <a:endParaRPr lang="nl-BE" b="1" dirty="0" smtClean="0"/>
          </a:p>
          <a:p>
            <a:pPr>
              <a:buFontTx/>
              <a:buChar char="-"/>
            </a:pPr>
            <a:r>
              <a:rPr lang="nl-BE" dirty="0" smtClean="0"/>
              <a:t> </a:t>
            </a:r>
            <a:r>
              <a:rPr lang="nl-BE" dirty="0" err="1" smtClean="0"/>
              <a:t>Resource-efficient</a:t>
            </a:r>
            <a:r>
              <a:rPr lang="nl-BE" dirty="0" smtClean="0"/>
              <a:t> </a:t>
            </a:r>
            <a:r>
              <a:rPr lang="nl-BE" dirty="0" err="1" smtClean="0"/>
              <a:t>Europe</a:t>
            </a:r>
            <a:endParaRPr lang="nl-BE" dirty="0" smtClean="0"/>
          </a:p>
          <a:p>
            <a:pPr>
              <a:buFontTx/>
              <a:buChar char="-"/>
            </a:pPr>
            <a:r>
              <a:rPr lang="nl-BE" dirty="0" smtClean="0"/>
              <a:t> Industrial </a:t>
            </a:r>
            <a:r>
              <a:rPr lang="nl-BE" dirty="0" err="1" smtClean="0"/>
              <a:t>Policy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globalisation</a:t>
            </a:r>
            <a:r>
              <a:rPr lang="nl-BE" dirty="0" smtClean="0"/>
              <a:t> era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6516216" y="2204864"/>
            <a:ext cx="237626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err="1" smtClean="0"/>
              <a:t>Inclusive</a:t>
            </a:r>
            <a:r>
              <a:rPr lang="nl-BE" b="1" dirty="0" smtClean="0"/>
              <a:t> </a:t>
            </a:r>
            <a:r>
              <a:rPr lang="nl-BE" b="1" dirty="0" err="1" smtClean="0"/>
              <a:t>Growth</a:t>
            </a:r>
            <a:endParaRPr lang="nl-BE" b="1" dirty="0" smtClean="0"/>
          </a:p>
          <a:p>
            <a:endParaRPr lang="nl-BE" b="1" dirty="0" smtClean="0"/>
          </a:p>
          <a:p>
            <a:pPr>
              <a:buFontTx/>
              <a:buChar char="-"/>
            </a:pPr>
            <a:r>
              <a:rPr lang="nl-BE" dirty="0" smtClean="0"/>
              <a:t>Agenda New </a:t>
            </a:r>
            <a:r>
              <a:rPr lang="nl-BE" dirty="0" err="1" smtClean="0"/>
              <a:t>Skills</a:t>
            </a:r>
            <a:r>
              <a:rPr lang="nl-BE" dirty="0" smtClean="0"/>
              <a:t> &amp; Jobs </a:t>
            </a:r>
          </a:p>
          <a:p>
            <a:pPr>
              <a:buFontTx/>
              <a:buChar char="-"/>
            </a:pPr>
            <a:r>
              <a:rPr lang="nl-BE" b="1" i="1" dirty="0" smtClean="0">
                <a:solidFill>
                  <a:schemeClr val="bg1"/>
                </a:solidFill>
              </a:rPr>
              <a:t> </a:t>
            </a:r>
            <a:r>
              <a:rPr lang="nl-BE" b="1" i="1" dirty="0" err="1" smtClean="0">
                <a:solidFill>
                  <a:schemeClr val="bg1"/>
                </a:solidFill>
              </a:rPr>
              <a:t>European</a:t>
            </a:r>
            <a:r>
              <a:rPr lang="nl-BE" b="1" i="1" dirty="0" smtClean="0">
                <a:solidFill>
                  <a:schemeClr val="bg1"/>
                </a:solidFill>
              </a:rPr>
              <a:t> Platform </a:t>
            </a:r>
            <a:r>
              <a:rPr lang="nl-BE" b="1" i="1" dirty="0" err="1" smtClean="0">
                <a:solidFill>
                  <a:schemeClr val="bg1"/>
                </a:solidFill>
              </a:rPr>
              <a:t>Against</a:t>
            </a:r>
            <a:r>
              <a:rPr lang="nl-BE" b="1" i="1" dirty="0" smtClean="0">
                <a:solidFill>
                  <a:schemeClr val="bg1"/>
                </a:solidFill>
              </a:rPr>
              <a:t> </a:t>
            </a:r>
            <a:r>
              <a:rPr lang="nl-BE" b="1" i="1" dirty="0" err="1" smtClean="0">
                <a:solidFill>
                  <a:schemeClr val="bg1"/>
                </a:solidFill>
              </a:rPr>
              <a:t>Poverty</a:t>
            </a:r>
            <a:endParaRPr lang="nl-BE" b="1" i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627784" y="148478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 smtClean="0">
                <a:latin typeface="Corbel" pitchFamily="34" charset="0"/>
              </a:rPr>
              <a:t>Seven</a:t>
            </a:r>
            <a:r>
              <a:rPr lang="nl-BE" sz="2400" dirty="0" smtClean="0">
                <a:latin typeface="Corbel" pitchFamily="34" charset="0"/>
              </a:rPr>
              <a:t> </a:t>
            </a:r>
            <a:r>
              <a:rPr lang="nl-BE" sz="2400" dirty="0" err="1" smtClean="0">
                <a:latin typeface="Corbel" pitchFamily="34" charset="0"/>
              </a:rPr>
              <a:t>Flagship</a:t>
            </a:r>
            <a:r>
              <a:rPr lang="nl-BE" sz="2400" dirty="0" smtClean="0">
                <a:latin typeface="Corbel" pitchFamily="34" charset="0"/>
              </a:rPr>
              <a:t> </a:t>
            </a:r>
            <a:r>
              <a:rPr lang="nl-BE" sz="2400" dirty="0" err="1" smtClean="0">
                <a:latin typeface="Corbel" pitchFamily="34" charset="0"/>
              </a:rPr>
              <a:t>Initiatives</a:t>
            </a:r>
            <a:endParaRPr lang="nl-BE" sz="2400" dirty="0">
              <a:latin typeface="Corbe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55776" y="465313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 smtClean="0">
                <a:latin typeface="Corbel" pitchFamily="34" charset="0"/>
              </a:rPr>
              <a:t>Three</a:t>
            </a:r>
            <a:r>
              <a:rPr lang="nl-BE" sz="2400" dirty="0" smtClean="0">
                <a:latin typeface="Corbel" pitchFamily="34" charset="0"/>
              </a:rPr>
              <a:t> EU levers </a:t>
            </a:r>
            <a:r>
              <a:rPr lang="nl-BE" sz="2400" dirty="0" err="1" smtClean="0">
                <a:latin typeface="Corbel" pitchFamily="34" charset="0"/>
              </a:rPr>
              <a:t>for</a:t>
            </a:r>
            <a:r>
              <a:rPr lang="nl-BE" sz="2400" dirty="0" smtClean="0">
                <a:latin typeface="Corbel" pitchFamily="34" charset="0"/>
              </a:rPr>
              <a:t> </a:t>
            </a:r>
            <a:r>
              <a:rPr lang="nl-BE" sz="2400" dirty="0" err="1" smtClean="0">
                <a:latin typeface="Corbel" pitchFamily="34" charset="0"/>
              </a:rPr>
              <a:t>growth</a:t>
            </a:r>
            <a:endParaRPr lang="nl-BE" sz="2400" dirty="0">
              <a:latin typeface="Corbel" pitchFamily="34" charset="0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251520" y="515719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/>
              <a:t>Single </a:t>
            </a:r>
            <a:r>
              <a:rPr lang="nl-BE" b="1" dirty="0" err="1" smtClean="0"/>
              <a:t>Market</a:t>
            </a:r>
            <a:r>
              <a:rPr lang="nl-BE" b="1" dirty="0" smtClean="0"/>
              <a:t> </a:t>
            </a:r>
            <a:r>
              <a:rPr lang="nl-BE" b="1" dirty="0" err="1" smtClean="0"/>
              <a:t>Relaunch</a:t>
            </a:r>
            <a:endParaRPr lang="nl-BE" dirty="0" smtClean="0"/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10" name="Afgeronde rechthoek 9"/>
          <p:cNvSpPr/>
          <p:nvPr/>
        </p:nvSpPr>
        <p:spPr>
          <a:xfrm>
            <a:off x="3347864" y="5229200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err="1" smtClean="0"/>
              <a:t>Trade</a:t>
            </a:r>
            <a:r>
              <a:rPr lang="nl-BE" b="1" dirty="0" smtClean="0"/>
              <a:t> and </a:t>
            </a:r>
            <a:r>
              <a:rPr lang="nl-BE" b="1" dirty="0" err="1" smtClean="0"/>
              <a:t>external</a:t>
            </a:r>
            <a:r>
              <a:rPr lang="nl-BE" b="1" dirty="0" smtClean="0"/>
              <a:t> </a:t>
            </a:r>
            <a:r>
              <a:rPr lang="nl-BE" b="1" dirty="0" err="1" smtClean="0"/>
              <a:t>policies</a:t>
            </a:r>
            <a:endParaRPr lang="nl-BE" b="1" dirty="0" smtClean="0"/>
          </a:p>
          <a:p>
            <a:endParaRPr lang="nl-BE" dirty="0"/>
          </a:p>
        </p:txBody>
      </p:sp>
      <p:sp>
        <p:nvSpPr>
          <p:cNvPr id="11" name="Afgeronde rechthoek 10"/>
          <p:cNvSpPr/>
          <p:nvPr/>
        </p:nvSpPr>
        <p:spPr>
          <a:xfrm>
            <a:off x="6444208" y="5229200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/>
              <a:t>EU </a:t>
            </a:r>
            <a:r>
              <a:rPr lang="nl-BE" b="1" dirty="0" err="1" smtClean="0"/>
              <a:t>financial</a:t>
            </a:r>
            <a:r>
              <a:rPr lang="nl-BE" b="1" dirty="0" smtClean="0"/>
              <a:t> support</a:t>
            </a:r>
          </a:p>
          <a:p>
            <a:endParaRPr lang="nl-BE" dirty="0" smtClean="0"/>
          </a:p>
          <a:p>
            <a:pPr>
              <a:buFontTx/>
              <a:buChar char="-"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nl-BE" smtClean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The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European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Semester of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Policy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Coordination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8243887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 err="1" smtClean="0"/>
              <a:t>After</a:t>
            </a:r>
            <a:r>
              <a:rPr lang="nl-BE" sz="2400" dirty="0" smtClean="0"/>
              <a:t> </a:t>
            </a:r>
            <a:r>
              <a:rPr lang="nl-BE" sz="2400" dirty="0" err="1" smtClean="0"/>
              <a:t>being</a:t>
            </a:r>
            <a:r>
              <a:rPr lang="nl-BE" sz="2400" dirty="0" smtClean="0"/>
              <a:t> </a:t>
            </a:r>
            <a:r>
              <a:rPr lang="nl-BE" sz="2400" dirty="0" err="1" smtClean="0"/>
              <a:t>sidelined</a:t>
            </a:r>
            <a:r>
              <a:rPr lang="nl-BE" sz="2400" dirty="0" smtClean="0"/>
              <a:t> in 2005/2006 the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Protection</a:t>
            </a:r>
            <a:r>
              <a:rPr lang="nl-BE" sz="2400" dirty="0" smtClean="0"/>
              <a:t> and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inclusion</a:t>
            </a:r>
            <a:r>
              <a:rPr lang="nl-BE" sz="2400" dirty="0" smtClean="0"/>
              <a:t> </a:t>
            </a:r>
            <a:r>
              <a:rPr lang="nl-BE" sz="2400" dirty="0" err="1" smtClean="0"/>
              <a:t>process</a:t>
            </a:r>
            <a:r>
              <a:rPr lang="nl-BE" sz="2400" dirty="0" smtClean="0"/>
              <a:t> is back in!</a:t>
            </a:r>
          </a:p>
          <a:p>
            <a:endParaRPr lang="nl-BE" sz="2400" dirty="0" smtClean="0"/>
          </a:p>
          <a:p>
            <a:pPr>
              <a:buNone/>
            </a:pPr>
            <a:r>
              <a:rPr lang="nl-BE" sz="2400" dirty="0" smtClean="0"/>
              <a:t>-  </a:t>
            </a:r>
            <a:r>
              <a:rPr lang="nl-BE" sz="2400" dirty="0" err="1" smtClean="0"/>
              <a:t>Strategic</a:t>
            </a:r>
            <a:r>
              <a:rPr lang="nl-BE" sz="2400" dirty="0" smtClean="0"/>
              <a:t> </a:t>
            </a:r>
            <a:r>
              <a:rPr lang="nl-BE" sz="2400" dirty="0" err="1" smtClean="0"/>
              <a:t>priority</a:t>
            </a:r>
            <a:r>
              <a:rPr lang="nl-BE" sz="2400" dirty="0" smtClean="0"/>
              <a:t> </a:t>
            </a:r>
            <a:r>
              <a:rPr lang="nl-BE" sz="2400" dirty="0" err="1" smtClean="0"/>
              <a:t>inclusive</a:t>
            </a:r>
            <a:r>
              <a:rPr lang="nl-BE" sz="2400" dirty="0" smtClean="0"/>
              <a:t> </a:t>
            </a:r>
            <a:r>
              <a:rPr lang="nl-BE" sz="2400" dirty="0" err="1" smtClean="0"/>
              <a:t>growth</a:t>
            </a:r>
            <a:r>
              <a:rPr lang="nl-BE" sz="2400" dirty="0" smtClean="0"/>
              <a:t>…</a:t>
            </a:r>
          </a:p>
          <a:p>
            <a:pPr marL="180975" indent="-180975">
              <a:buNone/>
            </a:pPr>
            <a:r>
              <a:rPr lang="nl-BE" sz="2400" dirty="0" smtClean="0"/>
              <a:t>-  </a:t>
            </a:r>
            <a:r>
              <a:rPr lang="nl-BE" sz="2400" dirty="0" err="1" smtClean="0"/>
              <a:t>Integrated</a:t>
            </a:r>
            <a:r>
              <a:rPr lang="nl-BE" sz="2400" dirty="0" smtClean="0"/>
              <a:t> </a:t>
            </a:r>
            <a:r>
              <a:rPr lang="nl-BE" sz="2400" dirty="0" err="1" smtClean="0"/>
              <a:t>guideline</a:t>
            </a:r>
            <a:r>
              <a:rPr lang="nl-BE" sz="2400" dirty="0" smtClean="0"/>
              <a:t> </a:t>
            </a:r>
            <a:r>
              <a:rPr lang="nl-BE" sz="2400" dirty="0" err="1" smtClean="0"/>
              <a:t>on</a:t>
            </a:r>
            <a:r>
              <a:rPr lang="nl-BE" sz="2400" dirty="0" smtClean="0"/>
              <a:t> promoting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inclusion</a:t>
            </a:r>
            <a:r>
              <a:rPr lang="nl-BE" sz="2400" dirty="0" smtClean="0"/>
              <a:t> and </a:t>
            </a:r>
            <a:r>
              <a:rPr lang="nl-BE" sz="2400" dirty="0" err="1" smtClean="0"/>
              <a:t>combating</a:t>
            </a:r>
            <a:r>
              <a:rPr lang="nl-BE" sz="2400" dirty="0" smtClean="0"/>
              <a:t> </a:t>
            </a:r>
            <a:r>
              <a:rPr lang="nl-BE" sz="2400" dirty="0" err="1" smtClean="0"/>
              <a:t>poverty</a:t>
            </a:r>
            <a:r>
              <a:rPr lang="nl-BE" sz="2400" dirty="0" smtClean="0"/>
              <a:t>…</a:t>
            </a:r>
          </a:p>
          <a:p>
            <a:pPr>
              <a:buNone/>
            </a:pPr>
            <a:r>
              <a:rPr lang="nl-BE" sz="2400" dirty="0" smtClean="0"/>
              <a:t>-  Headline target </a:t>
            </a:r>
            <a:r>
              <a:rPr lang="nl-BE" sz="2400" dirty="0" err="1" smtClean="0"/>
              <a:t>on</a:t>
            </a:r>
            <a:r>
              <a:rPr lang="nl-BE" sz="2400" dirty="0" smtClean="0"/>
              <a:t> </a:t>
            </a:r>
            <a:r>
              <a:rPr lang="nl-BE" sz="2400" dirty="0" err="1" smtClean="0"/>
              <a:t>poverty</a:t>
            </a:r>
            <a:r>
              <a:rPr lang="nl-BE" sz="2400" dirty="0" smtClean="0"/>
              <a:t> and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exclusion</a:t>
            </a:r>
            <a:r>
              <a:rPr lang="nl-BE" sz="2400" dirty="0" smtClean="0"/>
              <a:t>..</a:t>
            </a:r>
          </a:p>
          <a:p>
            <a:pPr>
              <a:buNone/>
            </a:pPr>
            <a:r>
              <a:rPr lang="nl-BE" sz="2400" dirty="0" smtClean="0"/>
              <a:t>-  </a:t>
            </a:r>
            <a:r>
              <a:rPr lang="nl-BE" sz="2400" dirty="0" err="1" smtClean="0"/>
              <a:t>Flagship</a:t>
            </a:r>
            <a:r>
              <a:rPr lang="nl-BE" sz="2400" dirty="0" smtClean="0"/>
              <a:t> </a:t>
            </a:r>
            <a:r>
              <a:rPr lang="nl-BE" sz="2400" dirty="0" err="1" smtClean="0"/>
              <a:t>Initiative</a:t>
            </a:r>
            <a:r>
              <a:rPr lang="nl-BE" sz="2400" dirty="0" smtClean="0"/>
              <a:t> </a:t>
            </a:r>
            <a:r>
              <a:rPr lang="nl-BE" sz="2400" dirty="0" err="1" smtClean="0"/>
              <a:t>European</a:t>
            </a:r>
            <a:r>
              <a:rPr lang="nl-BE" sz="2400" dirty="0" smtClean="0"/>
              <a:t> Platform </a:t>
            </a:r>
            <a:r>
              <a:rPr lang="nl-BE" sz="2400" dirty="0" err="1" smtClean="0"/>
              <a:t>against</a:t>
            </a:r>
            <a:r>
              <a:rPr lang="nl-BE" sz="2400" dirty="0" smtClean="0"/>
              <a:t> </a:t>
            </a:r>
            <a:r>
              <a:rPr lang="nl-BE" sz="2400" dirty="0" err="1" smtClean="0"/>
              <a:t>Poverty</a:t>
            </a:r>
            <a:endParaRPr lang="nl-BE" sz="2400" dirty="0" smtClean="0"/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r>
              <a:rPr lang="nl-BE" sz="2400" dirty="0" err="1" smtClean="0"/>
              <a:t>But</a:t>
            </a:r>
            <a:r>
              <a:rPr lang="nl-BE" sz="2400" dirty="0" smtClean="0"/>
              <a:t> </a:t>
            </a:r>
            <a:r>
              <a:rPr lang="nl-BE" sz="2400" dirty="0" err="1" smtClean="0"/>
              <a:t>it</a:t>
            </a:r>
            <a:r>
              <a:rPr lang="nl-BE" sz="2400" dirty="0" smtClean="0"/>
              <a:t> </a:t>
            </a:r>
            <a:r>
              <a:rPr lang="nl-BE" sz="2400" dirty="0" err="1" smtClean="0"/>
              <a:t>seems</a:t>
            </a:r>
            <a:r>
              <a:rPr lang="nl-BE" sz="2400" dirty="0" smtClean="0"/>
              <a:t> </a:t>
            </a:r>
            <a:r>
              <a:rPr lang="nl-BE" sz="2400" dirty="0" err="1" smtClean="0"/>
              <a:t>that</a:t>
            </a:r>
            <a:r>
              <a:rPr lang="nl-BE" sz="2400" dirty="0" smtClean="0"/>
              <a:t> </a:t>
            </a:r>
            <a:r>
              <a:rPr lang="nl-BE" sz="2400" dirty="0" err="1" smtClean="0"/>
              <a:t>there</a:t>
            </a:r>
            <a:r>
              <a:rPr lang="nl-BE" sz="2400" dirty="0" smtClean="0"/>
              <a:t> </a:t>
            </a:r>
            <a:r>
              <a:rPr lang="nl-BE" sz="2400" dirty="0" err="1" smtClean="0"/>
              <a:t>may</a:t>
            </a:r>
            <a:r>
              <a:rPr lang="nl-BE" sz="2400" dirty="0" smtClean="0"/>
              <a:t> </a:t>
            </a:r>
            <a:r>
              <a:rPr lang="nl-BE" sz="2400" dirty="0" err="1" smtClean="0"/>
              <a:t>be</a:t>
            </a:r>
            <a:r>
              <a:rPr lang="nl-BE" sz="2400" dirty="0" smtClean="0"/>
              <a:t> a </a:t>
            </a:r>
            <a:r>
              <a:rPr lang="nl-BE" sz="2400" dirty="0" err="1" smtClean="0"/>
              <a:t>price</a:t>
            </a:r>
            <a:r>
              <a:rPr lang="nl-BE" sz="2400" dirty="0" smtClean="0"/>
              <a:t> to </a:t>
            </a:r>
            <a:r>
              <a:rPr lang="nl-BE" sz="2400" dirty="0" err="1" smtClean="0"/>
              <a:t>pay</a:t>
            </a:r>
            <a:r>
              <a:rPr lang="nl-BE" sz="2400" dirty="0" smtClean="0"/>
              <a:t>…</a:t>
            </a:r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r>
              <a:rPr lang="nl-BE" sz="2400" dirty="0" smtClean="0"/>
              <a:t>The best of </a:t>
            </a:r>
            <a:r>
              <a:rPr lang="nl-BE" sz="2400" dirty="0" err="1" smtClean="0"/>
              <a:t>both</a:t>
            </a:r>
            <a:r>
              <a:rPr lang="nl-BE" sz="2400" dirty="0" smtClean="0"/>
              <a:t> </a:t>
            </a:r>
            <a:r>
              <a:rPr lang="nl-BE" sz="2400" dirty="0" err="1" smtClean="0"/>
              <a:t>worlds</a:t>
            </a:r>
            <a:r>
              <a:rPr lang="nl-BE" sz="2400" dirty="0" smtClean="0"/>
              <a:t>?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Protection</a:t>
            </a:r>
            <a:r>
              <a:rPr lang="nl-BE" dirty="0" smtClean="0"/>
              <a:t> and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Inclusion</a:t>
            </a:r>
            <a:r>
              <a:rPr lang="nl-BE" dirty="0" smtClean="0"/>
              <a:t> in the </a:t>
            </a:r>
            <a:r>
              <a:rPr lang="nl-BE" dirty="0" err="1" smtClean="0"/>
              <a:t>new</a:t>
            </a:r>
            <a:r>
              <a:rPr lang="nl-BE" dirty="0" smtClean="0"/>
              <a:t> </a:t>
            </a:r>
            <a:r>
              <a:rPr lang="nl-BE" dirty="0" err="1" smtClean="0"/>
              <a:t>strategy</a:t>
            </a:r>
            <a:r>
              <a:rPr lang="nl-BE" dirty="0" smtClean="0"/>
              <a:t>…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GB" sz="2400" b="1" dirty="0" smtClean="0">
                <a:solidFill>
                  <a:srgbClr val="000000"/>
                </a:solidFill>
              </a:rPr>
              <a:t>-	EU level target proposed by the European Commission: </a:t>
            </a:r>
            <a:r>
              <a:rPr lang="en-GB" sz="2400" dirty="0" smtClean="0">
                <a:solidFill>
                  <a:srgbClr val="000000"/>
                </a:solidFill>
              </a:rPr>
              <a:t>Reducing the population at risk of poverty by one fourth by 2020, lifting some 20 million of people out of poverty. 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-	The </a:t>
            </a:r>
            <a:r>
              <a:rPr lang="en-GB" sz="2400" b="1" dirty="0" smtClean="0">
                <a:solidFill>
                  <a:srgbClr val="000000"/>
                </a:solidFill>
              </a:rPr>
              <a:t>at-risk-of poverty rate (headline indicator for measuring poverty in the EU) </a:t>
            </a:r>
            <a:r>
              <a:rPr lang="en-GB" sz="2400" dirty="0" smtClean="0">
                <a:solidFill>
                  <a:srgbClr val="000000"/>
                </a:solidFill>
              </a:rPr>
              <a:t>is defined as the percentage of people with an </a:t>
            </a:r>
            <a:r>
              <a:rPr lang="en-GB" sz="2400" dirty="0" err="1" smtClean="0">
                <a:solidFill>
                  <a:srgbClr val="000000"/>
                </a:solidFill>
              </a:rPr>
              <a:t>equivalised</a:t>
            </a:r>
            <a:r>
              <a:rPr lang="en-GB" sz="2400" dirty="0" smtClean="0">
                <a:solidFill>
                  <a:srgbClr val="000000"/>
                </a:solidFill>
              </a:rPr>
              <a:t> disposable income below 60% of the national </a:t>
            </a:r>
            <a:r>
              <a:rPr lang="en-GB" sz="2400" dirty="0" err="1" smtClean="0">
                <a:solidFill>
                  <a:srgbClr val="000000"/>
                </a:solidFill>
              </a:rPr>
              <a:t>equivalised</a:t>
            </a:r>
            <a:r>
              <a:rPr lang="en-GB" sz="2400" dirty="0" smtClean="0">
                <a:solidFill>
                  <a:srgbClr val="000000"/>
                </a:solidFill>
              </a:rPr>
              <a:t> median income. 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GB" sz="2400" b="1" dirty="0" smtClean="0">
                <a:solidFill>
                  <a:srgbClr val="000000"/>
                </a:solidFill>
              </a:rPr>
              <a:t>-	The indicator reflects the official definition of poverty adopted by the European Council in 1975</a:t>
            </a:r>
            <a:r>
              <a:rPr lang="en-GB" sz="2400" dirty="0" smtClean="0">
                <a:solidFill>
                  <a:srgbClr val="000000"/>
                </a:solidFill>
              </a:rPr>
              <a:t>. The poor are those individuals whose resources are so low as to exclude them from the minimum acceptable way of life in the country where they live.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nl-BE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13314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The </a:t>
            </a:r>
            <a:r>
              <a:rPr lang="nl-NL" dirty="0" err="1" smtClean="0"/>
              <a:t>difficult</a:t>
            </a:r>
            <a:r>
              <a:rPr lang="nl-NL" dirty="0" smtClean="0"/>
              <a:t> </a:t>
            </a:r>
            <a:r>
              <a:rPr lang="nl-NL" dirty="0" err="1" smtClean="0"/>
              <a:t>birth</a:t>
            </a:r>
            <a:r>
              <a:rPr lang="nl-NL" dirty="0" smtClean="0"/>
              <a:t> of the </a:t>
            </a:r>
            <a:r>
              <a:rPr lang="nl-NL" dirty="0" err="1" smtClean="0"/>
              <a:t>poverty</a:t>
            </a:r>
            <a:r>
              <a:rPr lang="nl-NL" dirty="0" smtClean="0"/>
              <a:t> and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exclusion</a:t>
            </a:r>
            <a:r>
              <a:rPr lang="nl-NL" dirty="0" smtClean="0"/>
              <a:t> target: </a:t>
            </a:r>
            <a:r>
              <a:rPr lang="nl-NL" dirty="0" err="1" smtClean="0"/>
              <a:t>reconsidering</a:t>
            </a:r>
            <a:r>
              <a:rPr lang="nl-NL" dirty="0" smtClean="0"/>
              <a:t> the concept of </a:t>
            </a:r>
            <a:r>
              <a:rPr lang="nl-NL" dirty="0" err="1" smtClean="0"/>
              <a:t>poverty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361950">
              <a:spcBef>
                <a:spcPct val="0"/>
              </a:spcBef>
              <a:buNone/>
            </a:pPr>
            <a:r>
              <a:rPr lang="nl-BE" sz="2400" dirty="0" smtClean="0">
                <a:solidFill>
                  <a:srgbClr val="000000"/>
                </a:solidFill>
              </a:rPr>
              <a:t>1. The </a:t>
            </a:r>
            <a:r>
              <a:rPr lang="nl-BE" sz="2400" dirty="0" err="1" smtClean="0">
                <a:solidFill>
                  <a:srgbClr val="000000"/>
                </a:solidFill>
              </a:rPr>
              <a:t>social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situation</a:t>
            </a:r>
            <a:r>
              <a:rPr lang="nl-BE" sz="2400" dirty="0" smtClean="0">
                <a:solidFill>
                  <a:srgbClr val="000000"/>
                </a:solidFill>
              </a:rPr>
              <a:t> in the </a:t>
            </a:r>
            <a:r>
              <a:rPr lang="nl-BE" sz="2400" dirty="0" err="1" smtClean="0">
                <a:solidFill>
                  <a:srgbClr val="000000"/>
                </a:solidFill>
              </a:rPr>
              <a:t>European</a:t>
            </a:r>
            <a:r>
              <a:rPr lang="nl-BE" sz="2400" dirty="0" smtClean="0">
                <a:solidFill>
                  <a:srgbClr val="000000"/>
                </a:solidFill>
              </a:rPr>
              <a:t> Union </a:t>
            </a:r>
            <a:r>
              <a:rPr lang="nl-BE" sz="2400" dirty="0" err="1" smtClean="0">
                <a:solidFill>
                  <a:srgbClr val="000000"/>
                </a:solidFill>
              </a:rPr>
              <a:t>after</a:t>
            </a:r>
            <a:r>
              <a:rPr lang="nl-BE" sz="2400" dirty="0" smtClean="0">
                <a:solidFill>
                  <a:srgbClr val="000000"/>
                </a:solidFill>
              </a:rPr>
              <a:t> the </a:t>
            </a:r>
            <a:r>
              <a:rPr lang="nl-BE" sz="2400" dirty="0" err="1" smtClean="0">
                <a:solidFill>
                  <a:srgbClr val="000000"/>
                </a:solidFill>
              </a:rPr>
              <a:t>Lisbon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strategy</a:t>
            </a:r>
            <a:r>
              <a:rPr lang="nl-BE" sz="2400" dirty="0" smtClean="0">
                <a:solidFill>
                  <a:srgbClr val="000000"/>
                </a:solidFill>
              </a:rPr>
              <a:t>.</a:t>
            </a:r>
          </a:p>
          <a:p>
            <a:pPr marL="533400" indent="-533400">
              <a:spcBef>
                <a:spcPct val="0"/>
              </a:spcBef>
              <a:buNone/>
            </a:pPr>
            <a:endParaRPr lang="nl-BE" sz="2400" dirty="0" smtClean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buFontTx/>
              <a:buNone/>
            </a:pPr>
            <a:r>
              <a:rPr lang="nl-BE" sz="2400" dirty="0" smtClean="0">
                <a:solidFill>
                  <a:srgbClr val="000000"/>
                </a:solidFill>
              </a:rPr>
              <a:t>2. The </a:t>
            </a:r>
            <a:r>
              <a:rPr lang="nl-BE" sz="2400" dirty="0" err="1" smtClean="0">
                <a:solidFill>
                  <a:srgbClr val="000000"/>
                </a:solidFill>
              </a:rPr>
              <a:t>Europe</a:t>
            </a:r>
            <a:r>
              <a:rPr lang="nl-BE" sz="2400" dirty="0" smtClean="0">
                <a:solidFill>
                  <a:srgbClr val="000000"/>
                </a:solidFill>
              </a:rPr>
              <a:t> 2020 </a:t>
            </a:r>
            <a:r>
              <a:rPr lang="nl-BE" sz="2400" dirty="0" err="1" smtClean="0">
                <a:solidFill>
                  <a:srgbClr val="000000"/>
                </a:solidFill>
              </a:rPr>
              <a:t>Strategy</a:t>
            </a:r>
            <a:r>
              <a:rPr lang="nl-BE" sz="2400" dirty="0" smtClean="0">
                <a:solidFill>
                  <a:srgbClr val="000000"/>
                </a:solidFill>
              </a:rPr>
              <a:t> and </a:t>
            </a:r>
            <a:r>
              <a:rPr lang="nl-BE" sz="2400" dirty="0" err="1" smtClean="0">
                <a:solidFill>
                  <a:srgbClr val="000000"/>
                </a:solidFill>
              </a:rPr>
              <a:t>its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social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dimension</a:t>
            </a:r>
            <a:r>
              <a:rPr lang="nl-BE" sz="2400" dirty="0" smtClean="0">
                <a:solidFill>
                  <a:srgbClr val="000000"/>
                </a:solidFill>
              </a:rPr>
              <a:t>.</a:t>
            </a:r>
          </a:p>
          <a:p>
            <a:pPr marL="533400" indent="-533400">
              <a:spcBef>
                <a:spcPct val="0"/>
              </a:spcBef>
              <a:buFontTx/>
              <a:buNone/>
            </a:pPr>
            <a:endParaRPr lang="nl-BE" sz="2400" dirty="0" smtClean="0">
              <a:solidFill>
                <a:srgbClr val="000000"/>
              </a:solidFill>
            </a:endParaRPr>
          </a:p>
          <a:p>
            <a:pPr marL="361950" indent="-361950">
              <a:spcBef>
                <a:spcPct val="0"/>
              </a:spcBef>
              <a:buFontTx/>
              <a:buNone/>
            </a:pPr>
            <a:r>
              <a:rPr lang="nl-BE" sz="2400" dirty="0" smtClean="0">
                <a:solidFill>
                  <a:srgbClr val="000000"/>
                </a:solidFill>
              </a:rPr>
              <a:t>3. The </a:t>
            </a:r>
            <a:r>
              <a:rPr lang="nl-BE" sz="2400" dirty="0" err="1" smtClean="0">
                <a:solidFill>
                  <a:srgbClr val="000000"/>
                </a:solidFill>
              </a:rPr>
              <a:t>difficult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birth</a:t>
            </a:r>
            <a:r>
              <a:rPr lang="nl-BE" sz="2400" dirty="0" smtClean="0">
                <a:solidFill>
                  <a:srgbClr val="000000"/>
                </a:solidFill>
              </a:rPr>
              <a:t> of the </a:t>
            </a:r>
            <a:r>
              <a:rPr lang="nl-BE" sz="2400" dirty="0" err="1" smtClean="0">
                <a:solidFill>
                  <a:srgbClr val="000000"/>
                </a:solidFill>
              </a:rPr>
              <a:t>poverty</a:t>
            </a:r>
            <a:r>
              <a:rPr lang="nl-BE" sz="2400" dirty="0" smtClean="0">
                <a:solidFill>
                  <a:srgbClr val="000000"/>
                </a:solidFill>
              </a:rPr>
              <a:t> and </a:t>
            </a:r>
            <a:r>
              <a:rPr lang="nl-BE" sz="2400" dirty="0" err="1" smtClean="0">
                <a:solidFill>
                  <a:srgbClr val="000000"/>
                </a:solidFill>
              </a:rPr>
              <a:t>social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exclusion</a:t>
            </a:r>
            <a:r>
              <a:rPr lang="nl-BE" sz="2400" dirty="0" smtClean="0">
                <a:solidFill>
                  <a:srgbClr val="000000"/>
                </a:solidFill>
              </a:rPr>
              <a:t> target: </a:t>
            </a:r>
            <a:r>
              <a:rPr lang="nl-BE" sz="2400" dirty="0" err="1" smtClean="0">
                <a:solidFill>
                  <a:srgbClr val="000000"/>
                </a:solidFill>
              </a:rPr>
              <a:t>reconsidering</a:t>
            </a:r>
            <a:r>
              <a:rPr lang="nl-BE" sz="2400" dirty="0" smtClean="0">
                <a:solidFill>
                  <a:srgbClr val="000000"/>
                </a:solidFill>
              </a:rPr>
              <a:t> the concept of </a:t>
            </a:r>
            <a:r>
              <a:rPr lang="nl-BE" sz="2400" dirty="0" err="1" smtClean="0">
                <a:solidFill>
                  <a:srgbClr val="000000"/>
                </a:solidFill>
              </a:rPr>
              <a:t>poverty</a:t>
            </a:r>
            <a:r>
              <a:rPr lang="nl-BE" sz="2400" dirty="0" smtClean="0">
                <a:solidFill>
                  <a:srgbClr val="000000"/>
                </a:solidFill>
              </a:rPr>
              <a:t>.</a:t>
            </a:r>
          </a:p>
          <a:p>
            <a:pPr marL="361950" indent="-361950">
              <a:spcBef>
                <a:spcPct val="0"/>
              </a:spcBef>
              <a:buFontTx/>
              <a:buNone/>
            </a:pPr>
            <a:endParaRPr lang="nl-BE" sz="2400" dirty="0" smtClean="0">
              <a:solidFill>
                <a:srgbClr val="000000"/>
              </a:solidFill>
            </a:endParaRPr>
          </a:p>
          <a:p>
            <a:pPr marL="361950" indent="-361950">
              <a:spcBef>
                <a:spcPct val="0"/>
              </a:spcBef>
              <a:buFontTx/>
              <a:buNone/>
            </a:pPr>
            <a:r>
              <a:rPr lang="nl-BE" sz="2400" dirty="0" smtClean="0">
                <a:solidFill>
                  <a:srgbClr val="000000"/>
                </a:solidFill>
              </a:rPr>
              <a:t>4. The Platform </a:t>
            </a:r>
            <a:r>
              <a:rPr lang="nl-BE" sz="2400" dirty="0" err="1" smtClean="0">
                <a:solidFill>
                  <a:srgbClr val="000000"/>
                </a:solidFill>
              </a:rPr>
              <a:t>against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Poverty</a:t>
            </a:r>
            <a:r>
              <a:rPr lang="nl-BE" sz="2400" dirty="0" smtClean="0">
                <a:solidFill>
                  <a:srgbClr val="000000"/>
                </a:solidFill>
              </a:rPr>
              <a:t>: </a:t>
            </a:r>
            <a:r>
              <a:rPr lang="nl-BE" sz="2400" dirty="0" err="1" smtClean="0">
                <a:solidFill>
                  <a:srgbClr val="000000"/>
                </a:solidFill>
              </a:rPr>
              <a:t>an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effective</a:t>
            </a:r>
            <a:r>
              <a:rPr lang="nl-BE" sz="2400" dirty="0" smtClean="0">
                <a:solidFill>
                  <a:srgbClr val="000000"/>
                </a:solidFill>
              </a:rPr>
              <a:t> tool </a:t>
            </a:r>
            <a:r>
              <a:rPr lang="nl-BE" sz="2400" dirty="0" err="1" smtClean="0">
                <a:solidFill>
                  <a:srgbClr val="000000"/>
                </a:solidFill>
              </a:rPr>
              <a:t>for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delivering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on</a:t>
            </a:r>
            <a:r>
              <a:rPr lang="nl-BE" sz="2400" dirty="0" smtClean="0">
                <a:solidFill>
                  <a:srgbClr val="000000"/>
                </a:solidFill>
              </a:rPr>
              <a:t> the target?</a:t>
            </a:r>
          </a:p>
          <a:p>
            <a:pPr marL="533400" indent="-533400">
              <a:spcBef>
                <a:spcPct val="0"/>
              </a:spcBef>
              <a:buFontTx/>
              <a:buNone/>
            </a:pPr>
            <a:endParaRPr lang="nl-BE" sz="2400" dirty="0" smtClean="0">
              <a:solidFill>
                <a:srgbClr val="000000"/>
              </a:solidFill>
            </a:endParaRPr>
          </a:p>
          <a:p>
            <a:pPr marL="533400" indent="-533400">
              <a:spcBef>
                <a:spcPct val="0"/>
              </a:spcBef>
              <a:buFontTx/>
              <a:buNone/>
            </a:pPr>
            <a:r>
              <a:rPr lang="nl-BE" sz="2400" dirty="0" smtClean="0">
                <a:solidFill>
                  <a:srgbClr val="000000"/>
                </a:solidFill>
              </a:rPr>
              <a:t>5.  The </a:t>
            </a:r>
            <a:r>
              <a:rPr lang="nl-BE" sz="2400" dirty="0" err="1" smtClean="0">
                <a:solidFill>
                  <a:srgbClr val="000000"/>
                </a:solidFill>
              </a:rPr>
              <a:t>European</a:t>
            </a:r>
            <a:r>
              <a:rPr lang="nl-BE" sz="2400" dirty="0" smtClean="0">
                <a:solidFill>
                  <a:srgbClr val="000000"/>
                </a:solidFill>
              </a:rPr>
              <a:t> Semester: the </a:t>
            </a:r>
            <a:r>
              <a:rPr lang="nl-BE" sz="2400" dirty="0" err="1" smtClean="0">
                <a:solidFill>
                  <a:srgbClr val="000000"/>
                </a:solidFill>
              </a:rPr>
              <a:t>experience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so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far</a:t>
            </a:r>
            <a:r>
              <a:rPr lang="nl-BE" sz="2400" dirty="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229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 smtClean="0"/>
              <a:t>What</a:t>
            </a:r>
            <a:r>
              <a:rPr lang="nl-NL" sz="3200" dirty="0" smtClean="0"/>
              <a:t> I </a:t>
            </a:r>
            <a:r>
              <a:rPr lang="nl-NL" sz="3200" dirty="0" err="1" smtClean="0"/>
              <a:t>intend</a:t>
            </a:r>
            <a:r>
              <a:rPr lang="nl-NL" sz="3200" dirty="0" smtClean="0"/>
              <a:t> to cover…</a:t>
            </a:r>
            <a:endParaRPr lang="nl-B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The </a:t>
            </a:r>
            <a:r>
              <a:rPr lang="nl-NL" sz="3200" dirty="0" err="1" smtClean="0"/>
              <a:t>at-risk-of-poverty</a:t>
            </a:r>
            <a:r>
              <a:rPr lang="nl-NL" sz="3200" dirty="0" smtClean="0"/>
              <a:t> </a:t>
            </a:r>
            <a:r>
              <a:rPr lang="nl-NL" sz="3200" dirty="0" err="1" smtClean="0"/>
              <a:t>rate</a:t>
            </a:r>
            <a:endParaRPr lang="nl-BE" sz="3200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79216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 smtClean="0"/>
              <a:t>Commission</a:t>
            </a:r>
            <a:r>
              <a:rPr lang="nl-NL" sz="3200" dirty="0" smtClean="0"/>
              <a:t> </a:t>
            </a:r>
            <a:r>
              <a:rPr lang="nl-NL" sz="3200" dirty="0" err="1" smtClean="0"/>
              <a:t>proposal</a:t>
            </a:r>
            <a:r>
              <a:rPr lang="nl-NL" sz="3200" dirty="0" smtClean="0"/>
              <a:t> EU </a:t>
            </a:r>
            <a:r>
              <a:rPr lang="nl-NL" sz="3200" dirty="0" err="1" smtClean="0"/>
              <a:t>Poverty</a:t>
            </a:r>
            <a:r>
              <a:rPr lang="nl-NL" sz="3200" dirty="0" smtClean="0"/>
              <a:t> target</a:t>
            </a:r>
            <a:endParaRPr lang="nl-BE" sz="3200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77057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nl-BE" sz="2400" b="1" dirty="0" smtClean="0">
                <a:solidFill>
                  <a:srgbClr val="000000"/>
                </a:solidFill>
              </a:rPr>
              <a:t>-	Spring </a:t>
            </a:r>
            <a:r>
              <a:rPr lang="nl-BE" sz="2400" b="1" dirty="0" err="1" smtClean="0">
                <a:solidFill>
                  <a:srgbClr val="000000"/>
                </a:solidFill>
              </a:rPr>
              <a:t>European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Council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March</a:t>
            </a:r>
            <a:r>
              <a:rPr lang="nl-BE" sz="2400" b="1" dirty="0" smtClean="0">
                <a:solidFill>
                  <a:srgbClr val="000000"/>
                </a:solidFill>
              </a:rPr>
              <a:t> 2010: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nl-BE" sz="2400" b="1" i="1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Agrees on the other targets but asks for more work on the </a:t>
            </a:r>
            <a:r>
              <a:rPr lang="nl-BE" sz="2400" dirty="0" err="1" smtClean="0">
                <a:solidFill>
                  <a:srgbClr val="000000"/>
                </a:solidFill>
              </a:rPr>
              <a:t>poverty</a:t>
            </a:r>
            <a:r>
              <a:rPr lang="nl-BE" sz="2400" dirty="0" smtClean="0">
                <a:solidFill>
                  <a:srgbClr val="000000"/>
                </a:solidFill>
              </a:rPr>
              <a:t> target: </a:t>
            </a:r>
            <a:r>
              <a:rPr lang="nl-BE" sz="2400" b="1" dirty="0" err="1" smtClean="0">
                <a:solidFill>
                  <a:srgbClr val="000000"/>
                </a:solidFill>
              </a:rPr>
              <a:t>Further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work</a:t>
            </a:r>
            <a:r>
              <a:rPr lang="nl-BE" sz="2400" b="1" dirty="0" smtClean="0">
                <a:solidFill>
                  <a:srgbClr val="000000"/>
                </a:solidFill>
              </a:rPr>
              <a:t> is </a:t>
            </a:r>
            <a:r>
              <a:rPr lang="nl-BE" sz="2400" b="1" dirty="0" err="1" smtClean="0">
                <a:solidFill>
                  <a:srgbClr val="000000"/>
                </a:solidFill>
              </a:rPr>
              <a:t>needed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on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appropriate</a:t>
            </a:r>
            <a:r>
              <a:rPr lang="nl-BE" sz="2400" b="1" dirty="0" smtClean="0">
                <a:solidFill>
                  <a:srgbClr val="000000"/>
                </a:solidFill>
              </a:rPr>
              <a:t> indicators. The </a:t>
            </a:r>
            <a:r>
              <a:rPr lang="nl-BE" sz="2400" b="1" dirty="0" err="1" smtClean="0">
                <a:solidFill>
                  <a:srgbClr val="000000"/>
                </a:solidFill>
              </a:rPr>
              <a:t>European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Council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will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revert</a:t>
            </a:r>
            <a:r>
              <a:rPr lang="nl-BE" sz="2400" b="1" dirty="0" smtClean="0">
                <a:solidFill>
                  <a:srgbClr val="000000"/>
                </a:solidFill>
              </a:rPr>
              <a:t> to </a:t>
            </a:r>
            <a:r>
              <a:rPr lang="nl-BE" sz="2400" b="1" dirty="0" err="1" smtClean="0">
                <a:solidFill>
                  <a:srgbClr val="000000"/>
                </a:solidFill>
              </a:rPr>
              <a:t>this</a:t>
            </a:r>
            <a:r>
              <a:rPr lang="nl-BE" sz="2400" b="1" dirty="0" smtClean="0">
                <a:solidFill>
                  <a:srgbClr val="000000"/>
                </a:solidFill>
              </a:rPr>
              <a:t> issue at </a:t>
            </a:r>
            <a:r>
              <a:rPr lang="nl-BE" sz="2400" b="1" dirty="0" err="1" smtClean="0">
                <a:solidFill>
                  <a:srgbClr val="000000"/>
                </a:solidFill>
              </a:rPr>
              <a:t>its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June</a:t>
            </a:r>
            <a:r>
              <a:rPr lang="nl-BE" sz="2400" b="1" dirty="0" smtClean="0">
                <a:solidFill>
                  <a:srgbClr val="000000"/>
                </a:solidFill>
              </a:rPr>
              <a:t> 2010 meeting.</a:t>
            </a:r>
            <a:endParaRPr lang="nl-BE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nl-BE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nl-BE" sz="2400" b="1" dirty="0" smtClean="0">
                <a:solidFill>
                  <a:srgbClr val="000000"/>
                </a:solidFill>
              </a:rPr>
              <a:t>-	</a:t>
            </a:r>
            <a:r>
              <a:rPr lang="nl-BE" sz="2400" b="1" dirty="0" err="1" smtClean="0">
                <a:solidFill>
                  <a:srgbClr val="000000"/>
                </a:solidFill>
              </a:rPr>
              <a:t>Member</a:t>
            </a:r>
            <a:r>
              <a:rPr lang="nl-BE" sz="2400" b="1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States</a:t>
            </a:r>
            <a:r>
              <a:rPr lang="nl-BE" sz="2400" b="1" dirty="0" smtClean="0">
                <a:solidFill>
                  <a:srgbClr val="000000"/>
                </a:solidFill>
              </a:rPr>
              <a:t>’ </a:t>
            </a:r>
            <a:r>
              <a:rPr lang="nl-BE" sz="2400" b="1" dirty="0" err="1" smtClean="0">
                <a:solidFill>
                  <a:srgbClr val="000000"/>
                </a:solidFill>
              </a:rPr>
              <a:t>positions</a:t>
            </a:r>
            <a:r>
              <a:rPr lang="nl-BE" sz="2400" b="1" dirty="0" smtClean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Reflect very diverse political and institutional concerns, including </a:t>
            </a:r>
            <a:r>
              <a:rPr lang="en-US" sz="2400" dirty="0" err="1" smtClean="0">
                <a:solidFill>
                  <a:srgbClr val="000000"/>
                </a:solidFill>
              </a:rPr>
              <a:t>subsidiarity</a:t>
            </a:r>
            <a:r>
              <a:rPr lang="nl-BE" sz="2400" dirty="0" smtClean="0">
                <a:solidFill>
                  <a:srgbClr val="000000"/>
                </a:solidFill>
              </a:rPr>
              <a:t>. </a:t>
            </a:r>
            <a:r>
              <a:rPr lang="nl-BE" sz="2400" dirty="0" err="1" smtClean="0">
                <a:solidFill>
                  <a:srgbClr val="000000"/>
                </a:solidFill>
              </a:rPr>
              <a:t>There</a:t>
            </a:r>
            <a:r>
              <a:rPr lang="nl-BE" sz="2400" dirty="0" smtClean="0">
                <a:solidFill>
                  <a:srgbClr val="000000"/>
                </a:solidFill>
              </a:rPr>
              <a:t> is </a:t>
            </a:r>
            <a:r>
              <a:rPr lang="nl-BE" sz="2400" dirty="0" err="1" smtClean="0">
                <a:solidFill>
                  <a:srgbClr val="000000"/>
                </a:solidFill>
              </a:rPr>
              <a:t>no</a:t>
            </a:r>
            <a:r>
              <a:rPr lang="nl-BE" sz="2400" dirty="0" smtClean="0">
                <a:solidFill>
                  <a:srgbClr val="000000"/>
                </a:solidFill>
              </a:rPr>
              <a:t> consensus </a:t>
            </a:r>
            <a:r>
              <a:rPr lang="nl-BE" sz="2400" dirty="0" err="1" smtClean="0">
                <a:solidFill>
                  <a:srgbClr val="000000"/>
                </a:solidFill>
              </a:rPr>
              <a:t>on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using</a:t>
            </a:r>
            <a:r>
              <a:rPr lang="nl-BE" sz="2400" dirty="0" smtClean="0">
                <a:solidFill>
                  <a:srgbClr val="000000"/>
                </a:solidFill>
              </a:rPr>
              <a:t> the </a:t>
            </a:r>
            <a:r>
              <a:rPr lang="nl-BE" sz="2400" dirty="0" err="1" smtClean="0">
                <a:solidFill>
                  <a:srgbClr val="000000"/>
                </a:solidFill>
              </a:rPr>
              <a:t>at-risk-of-poverty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rate</a:t>
            </a:r>
            <a:r>
              <a:rPr lang="nl-BE" sz="2400" dirty="0" smtClean="0">
                <a:solidFill>
                  <a:srgbClr val="000000"/>
                </a:solidFill>
              </a:rPr>
              <a:t> as </a:t>
            </a:r>
            <a:r>
              <a:rPr lang="nl-BE" sz="2400" b="1" dirty="0" smtClean="0">
                <a:solidFill>
                  <a:srgbClr val="000000"/>
                </a:solidFill>
              </a:rPr>
              <a:t>the</a:t>
            </a:r>
            <a:r>
              <a:rPr lang="nl-BE" sz="2400" dirty="0" smtClean="0">
                <a:solidFill>
                  <a:srgbClr val="000000"/>
                </a:solidFill>
              </a:rPr>
              <a:t> headline indicator </a:t>
            </a:r>
            <a:r>
              <a:rPr lang="nl-BE" sz="2400" dirty="0" err="1" smtClean="0">
                <a:solidFill>
                  <a:srgbClr val="000000"/>
                </a:solidFill>
              </a:rPr>
              <a:t>for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measuring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poverty</a:t>
            </a:r>
            <a:r>
              <a:rPr lang="nl-BE" sz="2400" dirty="0" smtClean="0">
                <a:solidFill>
                  <a:srgbClr val="000000"/>
                </a:solidFill>
              </a:rPr>
              <a:t> and </a:t>
            </a:r>
            <a:r>
              <a:rPr lang="nl-BE" sz="2400" dirty="0" err="1" smtClean="0">
                <a:solidFill>
                  <a:srgbClr val="000000"/>
                </a:solidFill>
              </a:rPr>
              <a:t>social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exclusion</a:t>
            </a:r>
            <a:r>
              <a:rPr lang="nl-BE" sz="2400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nl-BE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nl-BE" sz="2400" dirty="0" smtClean="0">
                <a:solidFill>
                  <a:srgbClr val="000000"/>
                </a:solidFill>
              </a:rPr>
              <a:t>-	</a:t>
            </a:r>
            <a:r>
              <a:rPr lang="nl-BE" sz="2400" dirty="0" err="1" smtClean="0">
                <a:solidFill>
                  <a:srgbClr val="000000"/>
                </a:solidFill>
              </a:rPr>
              <a:t>After</a:t>
            </a:r>
            <a:r>
              <a:rPr lang="nl-BE" sz="2400" dirty="0" smtClean="0">
                <a:solidFill>
                  <a:srgbClr val="000000"/>
                </a:solidFill>
              </a:rPr>
              <a:t> long en </a:t>
            </a:r>
            <a:r>
              <a:rPr lang="nl-BE" sz="2400" dirty="0" err="1" smtClean="0">
                <a:solidFill>
                  <a:srgbClr val="000000"/>
                </a:solidFill>
              </a:rPr>
              <a:t>tense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discussions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b="1" dirty="0" err="1" smtClean="0">
                <a:solidFill>
                  <a:srgbClr val="000000"/>
                </a:solidFill>
              </a:rPr>
              <a:t>two</a:t>
            </a:r>
            <a:r>
              <a:rPr lang="nl-BE" sz="2400" b="1" dirty="0" smtClean="0">
                <a:solidFill>
                  <a:srgbClr val="000000"/>
                </a:solidFill>
              </a:rPr>
              <a:t> extra indicators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were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brought</a:t>
            </a:r>
            <a:r>
              <a:rPr lang="nl-BE" sz="2400" dirty="0" smtClean="0">
                <a:solidFill>
                  <a:srgbClr val="000000"/>
                </a:solidFill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</a:rPr>
              <a:t>into</a:t>
            </a:r>
            <a:r>
              <a:rPr lang="nl-BE" sz="2400" dirty="0" smtClean="0">
                <a:solidFill>
                  <a:srgbClr val="000000"/>
                </a:solidFill>
              </a:rPr>
              <a:t> the picture: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nl-NL" sz="2400" dirty="0" smtClean="0">
                <a:solidFill>
                  <a:srgbClr val="000000"/>
                </a:solidFill>
              </a:rPr>
              <a:t>	- </a:t>
            </a:r>
            <a:r>
              <a:rPr lang="nl-NL" sz="2400" dirty="0" err="1" smtClean="0">
                <a:solidFill>
                  <a:srgbClr val="000000"/>
                </a:solidFill>
              </a:rPr>
              <a:t>severe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material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deprivation</a:t>
            </a:r>
            <a:r>
              <a:rPr lang="nl-NL" sz="2400" dirty="0" smtClean="0">
                <a:solidFill>
                  <a:srgbClr val="000000"/>
                </a:solidFill>
              </a:rPr>
              <a:t> (</a:t>
            </a:r>
            <a:r>
              <a:rPr lang="nl-NL" sz="2400" dirty="0" err="1" smtClean="0">
                <a:solidFill>
                  <a:srgbClr val="000000"/>
                </a:solidFill>
              </a:rPr>
              <a:t>less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relative</a:t>
            </a:r>
            <a:r>
              <a:rPr lang="nl-NL" sz="2400" dirty="0" smtClean="0">
                <a:solidFill>
                  <a:srgbClr val="000000"/>
                </a:solidFill>
              </a:rPr>
              <a:t>, more absolute </a:t>
            </a:r>
            <a:r>
              <a:rPr lang="nl-NL" sz="2400" dirty="0" err="1" smtClean="0">
                <a:solidFill>
                  <a:srgbClr val="000000"/>
                </a:solidFill>
              </a:rPr>
              <a:t>dimension</a:t>
            </a:r>
            <a:r>
              <a:rPr lang="nl-NL" sz="2400" dirty="0" smtClean="0">
                <a:solidFill>
                  <a:srgbClr val="000000"/>
                </a:solidFill>
              </a:rPr>
              <a:t> of </a:t>
            </a:r>
            <a:r>
              <a:rPr lang="nl-NL" sz="2400" dirty="0" err="1" smtClean="0">
                <a:solidFill>
                  <a:srgbClr val="000000"/>
                </a:solidFill>
              </a:rPr>
              <a:t>poverty</a:t>
            </a:r>
            <a:r>
              <a:rPr lang="nl-NL" sz="2400" dirty="0" smtClean="0">
                <a:solidFill>
                  <a:srgbClr val="000000"/>
                </a:solidFill>
              </a:rPr>
              <a:t> and </a:t>
            </a:r>
            <a:r>
              <a:rPr lang="nl-NL" sz="2400" dirty="0" err="1" smtClean="0">
                <a:solidFill>
                  <a:srgbClr val="000000"/>
                </a:solidFill>
              </a:rPr>
              <a:t>social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exclusion</a:t>
            </a:r>
            <a:r>
              <a:rPr lang="nl-NL" sz="2400" dirty="0" smtClean="0">
                <a:solidFill>
                  <a:srgbClr val="000000"/>
                </a:solidFill>
              </a:rPr>
              <a:t>);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nl-NL" sz="2400" dirty="0" smtClean="0">
                <a:solidFill>
                  <a:srgbClr val="000000"/>
                </a:solidFill>
              </a:rPr>
              <a:t>	- living in a (</a:t>
            </a:r>
            <a:r>
              <a:rPr lang="nl-NL" sz="2400" dirty="0" err="1" smtClean="0">
                <a:solidFill>
                  <a:srgbClr val="000000"/>
                </a:solidFill>
              </a:rPr>
              <a:t>very</a:t>
            </a:r>
            <a:r>
              <a:rPr lang="nl-NL" sz="2400" dirty="0" smtClean="0">
                <a:solidFill>
                  <a:srgbClr val="000000"/>
                </a:solidFill>
              </a:rPr>
              <a:t>) low </a:t>
            </a:r>
            <a:r>
              <a:rPr lang="nl-NL" sz="2400" dirty="0" err="1" smtClean="0">
                <a:solidFill>
                  <a:srgbClr val="000000"/>
                </a:solidFill>
              </a:rPr>
              <a:t>work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intensity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household</a:t>
            </a:r>
            <a:r>
              <a:rPr lang="nl-NL" sz="2400" dirty="0" smtClean="0">
                <a:solidFill>
                  <a:srgbClr val="000000"/>
                </a:solidFill>
              </a:rPr>
              <a:t> (link to the </a:t>
            </a:r>
            <a:r>
              <a:rPr lang="nl-NL" sz="2400" dirty="0" err="1" smtClean="0">
                <a:solidFill>
                  <a:srgbClr val="000000"/>
                </a:solidFill>
              </a:rPr>
              <a:t>labour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market</a:t>
            </a:r>
            <a:r>
              <a:rPr lang="nl-NL" sz="2400" dirty="0" smtClean="0">
                <a:solidFill>
                  <a:srgbClr val="000000"/>
                </a:solidFill>
              </a:rPr>
              <a:t>).</a:t>
            </a:r>
            <a:endParaRPr lang="nl-BE" sz="2400" dirty="0" smtClean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Member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States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’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reaction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to the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proposed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poverty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target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People are considered "severely materially deprived” if they experience at least 4 out of 9 deprivations: being unable to afford to: </a:t>
            </a:r>
          </a:p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1) pay their rent or utility bills;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2) keep their home adequately warm;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3) face unexpected expenses; 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4) eat meat, fish, or a protein equivalent every second day; 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5) enjoy a week of holiday away from home once a year; 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6) have a car; 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7) have a washing machine; 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8) have a colour </a:t>
            </a:r>
            <a:r>
              <a:rPr lang="en-GB" sz="2400" dirty="0" err="1" smtClean="0">
                <a:solidFill>
                  <a:srgbClr val="000000"/>
                </a:solidFill>
              </a:rPr>
              <a:t>tv</a:t>
            </a:r>
            <a:r>
              <a:rPr lang="en-GB" sz="2400" dirty="0" smtClean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9) have a telephone.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nl-BE" sz="2400" dirty="0" smtClean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1843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The </a:t>
            </a:r>
            <a:r>
              <a:rPr lang="nl-NL" sz="3200" dirty="0" err="1" smtClean="0"/>
              <a:t>severe</a:t>
            </a:r>
            <a:r>
              <a:rPr lang="nl-NL" sz="3200" dirty="0" smtClean="0"/>
              <a:t> </a:t>
            </a:r>
            <a:r>
              <a:rPr lang="nl-NL" sz="3200" dirty="0" err="1" smtClean="0"/>
              <a:t>material</a:t>
            </a:r>
            <a:r>
              <a:rPr lang="nl-NL" sz="3200" dirty="0" smtClean="0"/>
              <a:t> </a:t>
            </a:r>
            <a:r>
              <a:rPr lang="nl-NL" sz="3200" dirty="0" err="1" smtClean="0"/>
              <a:t>deprivation</a:t>
            </a:r>
            <a:r>
              <a:rPr lang="nl-NL" sz="3200" dirty="0" smtClean="0"/>
              <a:t> </a:t>
            </a:r>
            <a:r>
              <a:rPr lang="nl-NL" sz="3200" dirty="0" err="1" smtClean="0"/>
              <a:t>rate</a:t>
            </a:r>
            <a:endParaRPr lang="nl-B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 severe material deprivation rate</a:t>
            </a:r>
            <a:endParaRPr lang="nl-BE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73906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People living in households with very low work intensity are people aged 0-59 living in households where the adults have worked less than 20% of their total work-time potential during the previous twelve months.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nl-BE" b="1" dirty="0" smtClean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Population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living in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households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very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low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work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intensity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nl-BE" smtClean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Population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living in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very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low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work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intensity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households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41450"/>
            <a:ext cx="8137525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nl-NL" sz="2400" dirty="0" smtClean="0">
                <a:solidFill>
                  <a:srgbClr val="000000"/>
                </a:solidFill>
              </a:rPr>
              <a:t>Promoting </a:t>
            </a:r>
            <a:r>
              <a:rPr lang="nl-NL" sz="2400" dirty="0" err="1" smtClean="0">
                <a:solidFill>
                  <a:srgbClr val="000000"/>
                </a:solidFill>
              </a:rPr>
              <a:t>social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inclusion</a:t>
            </a:r>
            <a:r>
              <a:rPr lang="nl-NL" sz="2400" dirty="0" smtClean="0">
                <a:solidFill>
                  <a:srgbClr val="000000"/>
                </a:solidFill>
              </a:rPr>
              <a:t>, in </a:t>
            </a:r>
            <a:r>
              <a:rPr lang="nl-NL" sz="2400" dirty="0" err="1" smtClean="0">
                <a:solidFill>
                  <a:srgbClr val="000000"/>
                </a:solidFill>
              </a:rPr>
              <a:t>particular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through</a:t>
            </a:r>
            <a:r>
              <a:rPr lang="nl-NL" sz="2400" dirty="0" smtClean="0">
                <a:solidFill>
                  <a:srgbClr val="000000"/>
                </a:solidFill>
              </a:rPr>
              <a:t> the </a:t>
            </a:r>
            <a:r>
              <a:rPr lang="nl-NL" sz="2400" dirty="0" err="1" smtClean="0">
                <a:solidFill>
                  <a:srgbClr val="000000"/>
                </a:solidFill>
              </a:rPr>
              <a:t>reduction</a:t>
            </a:r>
            <a:r>
              <a:rPr lang="nl-NL" sz="2400" dirty="0" smtClean="0">
                <a:solidFill>
                  <a:srgbClr val="000000"/>
                </a:solidFill>
              </a:rPr>
              <a:t> of </a:t>
            </a:r>
            <a:r>
              <a:rPr lang="nl-NL" sz="2400" dirty="0" err="1" smtClean="0">
                <a:solidFill>
                  <a:srgbClr val="000000"/>
                </a:solidFill>
              </a:rPr>
              <a:t>poverty</a:t>
            </a:r>
            <a:r>
              <a:rPr lang="nl-NL" sz="2400" dirty="0" smtClean="0">
                <a:solidFill>
                  <a:srgbClr val="000000"/>
                </a:solidFill>
              </a:rPr>
              <a:t>, </a:t>
            </a:r>
            <a:r>
              <a:rPr lang="nl-NL" sz="2400" dirty="0" err="1" smtClean="0">
                <a:solidFill>
                  <a:srgbClr val="000000"/>
                </a:solidFill>
              </a:rPr>
              <a:t>by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aiming</a:t>
            </a:r>
            <a:r>
              <a:rPr lang="nl-NL" sz="2400" dirty="0" smtClean="0">
                <a:solidFill>
                  <a:srgbClr val="000000"/>
                </a:solidFill>
              </a:rPr>
              <a:t> to lift </a:t>
            </a:r>
            <a:r>
              <a:rPr lang="nl-NL" sz="2400" b="1" dirty="0" smtClean="0">
                <a:solidFill>
                  <a:srgbClr val="000000"/>
                </a:solidFill>
              </a:rPr>
              <a:t>at </a:t>
            </a:r>
            <a:r>
              <a:rPr lang="nl-NL" sz="2400" b="1" dirty="0" err="1" smtClean="0">
                <a:solidFill>
                  <a:srgbClr val="000000"/>
                </a:solidFill>
              </a:rPr>
              <a:t>least</a:t>
            </a:r>
            <a:r>
              <a:rPr lang="nl-NL" sz="2400" b="1" dirty="0" smtClean="0">
                <a:solidFill>
                  <a:srgbClr val="000000"/>
                </a:solidFill>
              </a:rPr>
              <a:t> 20 </a:t>
            </a:r>
            <a:r>
              <a:rPr lang="nl-NL" sz="2400" b="1" dirty="0" err="1" smtClean="0">
                <a:solidFill>
                  <a:srgbClr val="000000"/>
                </a:solidFill>
              </a:rPr>
              <a:t>million</a:t>
            </a:r>
            <a:r>
              <a:rPr lang="nl-NL" sz="2400" b="1" dirty="0" smtClean="0">
                <a:solidFill>
                  <a:srgbClr val="000000"/>
                </a:solidFill>
              </a:rPr>
              <a:t> </a:t>
            </a:r>
            <a:r>
              <a:rPr lang="nl-NL" sz="2400" b="1" dirty="0" err="1" smtClean="0">
                <a:solidFill>
                  <a:srgbClr val="000000"/>
                </a:solidFill>
              </a:rPr>
              <a:t>people</a:t>
            </a:r>
            <a:r>
              <a:rPr lang="nl-NL" sz="2400" b="1" dirty="0" smtClean="0">
                <a:solidFill>
                  <a:srgbClr val="000000"/>
                </a:solidFill>
              </a:rPr>
              <a:t> out of the risk of </a:t>
            </a:r>
            <a:r>
              <a:rPr lang="nl-NL" sz="2400" b="1" dirty="0" err="1" smtClean="0">
                <a:solidFill>
                  <a:srgbClr val="000000"/>
                </a:solidFill>
              </a:rPr>
              <a:t>poverty</a:t>
            </a:r>
            <a:r>
              <a:rPr lang="nl-NL" sz="2400" b="1" dirty="0" smtClean="0">
                <a:solidFill>
                  <a:srgbClr val="000000"/>
                </a:solidFill>
              </a:rPr>
              <a:t> and </a:t>
            </a:r>
            <a:r>
              <a:rPr lang="nl-NL" sz="2400" b="1" dirty="0" err="1" smtClean="0">
                <a:solidFill>
                  <a:srgbClr val="000000"/>
                </a:solidFill>
              </a:rPr>
              <a:t>exclusion</a:t>
            </a:r>
            <a:r>
              <a:rPr lang="nl-NL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nl-NL" sz="24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nl-NL" sz="2400" dirty="0" smtClean="0">
                <a:solidFill>
                  <a:srgbClr val="000000"/>
                </a:solidFill>
              </a:rPr>
              <a:t>The target </a:t>
            </a:r>
            <a:r>
              <a:rPr lang="nl-NL" sz="2400" dirty="0" err="1" smtClean="0">
                <a:solidFill>
                  <a:srgbClr val="000000"/>
                </a:solidFill>
              </a:rPr>
              <a:t>population</a:t>
            </a:r>
            <a:r>
              <a:rPr lang="nl-NL" sz="2400" dirty="0" smtClean="0">
                <a:solidFill>
                  <a:srgbClr val="000000"/>
                </a:solidFill>
              </a:rPr>
              <a:t> is </a:t>
            </a:r>
            <a:r>
              <a:rPr lang="nl-NL" sz="2400" dirty="0" err="1" smtClean="0">
                <a:solidFill>
                  <a:srgbClr val="000000"/>
                </a:solidFill>
              </a:rPr>
              <a:t>defined</a:t>
            </a:r>
            <a:r>
              <a:rPr lang="nl-NL" sz="2400" dirty="0" smtClean="0">
                <a:solidFill>
                  <a:srgbClr val="000000"/>
                </a:solidFill>
              </a:rPr>
              <a:t> as the </a:t>
            </a:r>
            <a:r>
              <a:rPr lang="nl-NL" sz="2400" dirty="0" err="1" smtClean="0">
                <a:solidFill>
                  <a:srgbClr val="000000"/>
                </a:solidFill>
              </a:rPr>
              <a:t>number</a:t>
            </a:r>
            <a:r>
              <a:rPr lang="nl-NL" sz="2400" dirty="0" smtClean="0">
                <a:solidFill>
                  <a:srgbClr val="000000"/>
                </a:solidFill>
              </a:rPr>
              <a:t> of </a:t>
            </a:r>
            <a:r>
              <a:rPr lang="nl-NL" sz="2400" dirty="0" err="1" smtClean="0">
                <a:solidFill>
                  <a:srgbClr val="000000"/>
                </a:solidFill>
              </a:rPr>
              <a:t>persons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who</a:t>
            </a:r>
            <a:r>
              <a:rPr lang="nl-NL" sz="2400" dirty="0" smtClean="0">
                <a:solidFill>
                  <a:srgbClr val="000000"/>
                </a:solidFill>
              </a:rPr>
              <a:t> are at </a:t>
            </a:r>
            <a:r>
              <a:rPr lang="nl-NL" sz="2400" dirty="0" err="1" smtClean="0">
                <a:solidFill>
                  <a:srgbClr val="000000"/>
                </a:solidFill>
              </a:rPr>
              <a:t>risk-of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poverty</a:t>
            </a:r>
            <a:r>
              <a:rPr lang="nl-NL" sz="2400" dirty="0" smtClean="0">
                <a:solidFill>
                  <a:srgbClr val="000000"/>
                </a:solidFill>
              </a:rPr>
              <a:t> and </a:t>
            </a:r>
            <a:r>
              <a:rPr lang="nl-NL" sz="2400" dirty="0" err="1" smtClean="0">
                <a:solidFill>
                  <a:srgbClr val="000000"/>
                </a:solidFill>
              </a:rPr>
              <a:t>exclusion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according</a:t>
            </a:r>
            <a:r>
              <a:rPr lang="nl-NL" sz="2400" dirty="0" smtClean="0">
                <a:solidFill>
                  <a:srgbClr val="000000"/>
                </a:solidFill>
              </a:rPr>
              <a:t> to </a:t>
            </a:r>
            <a:r>
              <a:rPr lang="nl-NL" sz="2400" dirty="0" err="1" smtClean="0">
                <a:solidFill>
                  <a:srgbClr val="000000"/>
                </a:solidFill>
              </a:rPr>
              <a:t>three</a:t>
            </a:r>
            <a:r>
              <a:rPr lang="nl-NL" sz="2400" dirty="0" smtClean="0">
                <a:solidFill>
                  <a:srgbClr val="000000"/>
                </a:solidFill>
              </a:rPr>
              <a:t> indicators (</a:t>
            </a:r>
            <a:r>
              <a:rPr lang="nl-NL" sz="2400" dirty="0" err="1" smtClean="0">
                <a:solidFill>
                  <a:srgbClr val="000000"/>
                </a:solidFill>
              </a:rPr>
              <a:t>at-risk-of-poverty</a:t>
            </a:r>
            <a:r>
              <a:rPr lang="nl-NL" sz="2400" dirty="0" smtClean="0">
                <a:solidFill>
                  <a:srgbClr val="000000"/>
                </a:solidFill>
              </a:rPr>
              <a:t>, </a:t>
            </a:r>
            <a:r>
              <a:rPr lang="nl-NL" sz="2400" dirty="0" err="1" smtClean="0">
                <a:solidFill>
                  <a:srgbClr val="000000"/>
                </a:solidFill>
              </a:rPr>
              <a:t>material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deprivation</a:t>
            </a:r>
            <a:r>
              <a:rPr lang="nl-NL" sz="2400" dirty="0" smtClean="0">
                <a:solidFill>
                  <a:srgbClr val="000000"/>
                </a:solidFill>
              </a:rPr>
              <a:t>, </a:t>
            </a:r>
            <a:r>
              <a:rPr lang="nl-NL" sz="2400" dirty="0" err="1" smtClean="0">
                <a:solidFill>
                  <a:srgbClr val="000000"/>
                </a:solidFill>
              </a:rPr>
              <a:t>jobless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household</a:t>
            </a:r>
            <a:r>
              <a:rPr lang="nl-NL" sz="2400" dirty="0" smtClean="0">
                <a:solidFill>
                  <a:srgbClr val="000000"/>
                </a:solidFill>
              </a:rPr>
              <a:t>), </a:t>
            </a:r>
            <a:r>
              <a:rPr lang="nl-NL" sz="2400" b="1" dirty="0" err="1" smtClean="0">
                <a:solidFill>
                  <a:srgbClr val="000000"/>
                </a:solidFill>
              </a:rPr>
              <a:t>leaving</a:t>
            </a:r>
            <a:r>
              <a:rPr lang="nl-NL" sz="2400" b="1" dirty="0" smtClean="0">
                <a:solidFill>
                  <a:srgbClr val="000000"/>
                </a:solidFill>
              </a:rPr>
              <a:t> </a:t>
            </a:r>
            <a:r>
              <a:rPr lang="nl-NL" sz="2400" b="1" dirty="0" err="1" smtClean="0">
                <a:solidFill>
                  <a:srgbClr val="000000"/>
                </a:solidFill>
              </a:rPr>
              <a:t>Member</a:t>
            </a:r>
            <a:r>
              <a:rPr lang="nl-NL" sz="2400" b="1" dirty="0" smtClean="0">
                <a:solidFill>
                  <a:srgbClr val="000000"/>
                </a:solidFill>
              </a:rPr>
              <a:t> </a:t>
            </a:r>
            <a:r>
              <a:rPr lang="nl-NL" sz="2400" b="1" dirty="0" err="1" smtClean="0">
                <a:solidFill>
                  <a:srgbClr val="000000"/>
                </a:solidFill>
              </a:rPr>
              <a:t>States</a:t>
            </a:r>
            <a:r>
              <a:rPr lang="nl-NL" sz="2400" b="1" dirty="0" smtClean="0">
                <a:solidFill>
                  <a:srgbClr val="000000"/>
                </a:solidFill>
              </a:rPr>
              <a:t> free to set </a:t>
            </a:r>
            <a:r>
              <a:rPr lang="nl-NL" sz="2400" b="1" dirty="0" err="1" smtClean="0">
                <a:solidFill>
                  <a:srgbClr val="000000"/>
                </a:solidFill>
              </a:rPr>
              <a:t>their</a:t>
            </a:r>
            <a:r>
              <a:rPr lang="nl-NL" sz="2400" b="1" dirty="0" smtClean="0">
                <a:solidFill>
                  <a:srgbClr val="000000"/>
                </a:solidFill>
              </a:rPr>
              <a:t> </a:t>
            </a:r>
            <a:r>
              <a:rPr lang="nl-NL" sz="2400" b="1" dirty="0" err="1" smtClean="0">
                <a:solidFill>
                  <a:srgbClr val="000000"/>
                </a:solidFill>
              </a:rPr>
              <a:t>national</a:t>
            </a:r>
            <a:r>
              <a:rPr lang="nl-NL" sz="2400" b="1" dirty="0" smtClean="0">
                <a:solidFill>
                  <a:srgbClr val="000000"/>
                </a:solidFill>
              </a:rPr>
              <a:t> </a:t>
            </a:r>
            <a:r>
              <a:rPr lang="nl-NL" sz="2400" b="1" dirty="0" err="1" smtClean="0">
                <a:solidFill>
                  <a:srgbClr val="000000"/>
                </a:solidFill>
              </a:rPr>
              <a:t>targest</a:t>
            </a:r>
            <a:r>
              <a:rPr lang="nl-NL" sz="2400" b="1" dirty="0" smtClean="0">
                <a:solidFill>
                  <a:srgbClr val="000000"/>
                </a:solidFill>
              </a:rPr>
              <a:t> </a:t>
            </a:r>
            <a:r>
              <a:rPr lang="nl-NL" sz="2400" b="1" dirty="0" err="1" smtClean="0">
                <a:solidFill>
                  <a:srgbClr val="000000"/>
                </a:solidFill>
              </a:rPr>
              <a:t>on</a:t>
            </a:r>
            <a:r>
              <a:rPr lang="nl-NL" sz="2400" b="1" dirty="0" smtClean="0">
                <a:solidFill>
                  <a:srgbClr val="000000"/>
                </a:solidFill>
              </a:rPr>
              <a:t> the basis of the most </a:t>
            </a:r>
            <a:r>
              <a:rPr lang="nl-NL" sz="2400" b="1" dirty="0" err="1" smtClean="0">
                <a:solidFill>
                  <a:srgbClr val="000000"/>
                </a:solidFill>
              </a:rPr>
              <a:t>approriate</a:t>
            </a:r>
            <a:r>
              <a:rPr lang="nl-NL" sz="2400" b="1" dirty="0" smtClean="0">
                <a:solidFill>
                  <a:srgbClr val="000000"/>
                </a:solidFill>
              </a:rPr>
              <a:t> indicators, </a:t>
            </a:r>
            <a:r>
              <a:rPr lang="nl-NL" sz="2400" b="1" dirty="0" err="1" smtClean="0">
                <a:solidFill>
                  <a:srgbClr val="000000"/>
                </a:solidFill>
              </a:rPr>
              <a:t>taking</a:t>
            </a:r>
            <a:r>
              <a:rPr lang="nl-NL" sz="2400" b="1" dirty="0" smtClean="0">
                <a:solidFill>
                  <a:srgbClr val="000000"/>
                </a:solidFill>
              </a:rPr>
              <a:t> </a:t>
            </a:r>
            <a:r>
              <a:rPr lang="nl-NL" sz="2400" b="1" dirty="0" err="1" smtClean="0">
                <a:solidFill>
                  <a:srgbClr val="000000"/>
                </a:solidFill>
              </a:rPr>
              <a:t>into</a:t>
            </a:r>
            <a:r>
              <a:rPr lang="nl-NL" sz="2400" b="1" dirty="0" smtClean="0">
                <a:solidFill>
                  <a:srgbClr val="000000"/>
                </a:solidFill>
              </a:rPr>
              <a:t> account </a:t>
            </a:r>
            <a:r>
              <a:rPr lang="nl-NL" sz="2400" b="1" dirty="0" err="1" smtClean="0">
                <a:solidFill>
                  <a:srgbClr val="000000"/>
                </a:solidFill>
              </a:rPr>
              <a:t>their</a:t>
            </a:r>
            <a:r>
              <a:rPr lang="nl-NL" sz="2400" b="1" dirty="0" smtClean="0">
                <a:solidFill>
                  <a:srgbClr val="000000"/>
                </a:solidFill>
              </a:rPr>
              <a:t> </a:t>
            </a:r>
            <a:r>
              <a:rPr lang="nl-NL" sz="2400" b="1" dirty="0" err="1" smtClean="0">
                <a:solidFill>
                  <a:srgbClr val="000000"/>
                </a:solidFill>
              </a:rPr>
              <a:t>national</a:t>
            </a:r>
            <a:r>
              <a:rPr lang="nl-NL" sz="2400" b="1" dirty="0" smtClean="0">
                <a:solidFill>
                  <a:srgbClr val="000000"/>
                </a:solidFill>
              </a:rPr>
              <a:t> </a:t>
            </a:r>
            <a:r>
              <a:rPr lang="nl-NL" sz="2400" b="1" dirty="0" err="1" smtClean="0">
                <a:solidFill>
                  <a:srgbClr val="000000"/>
                </a:solidFill>
              </a:rPr>
              <a:t>circumstances</a:t>
            </a:r>
            <a:r>
              <a:rPr lang="nl-NL" sz="2400" b="1" dirty="0" smtClean="0">
                <a:solidFill>
                  <a:srgbClr val="000000"/>
                </a:solidFill>
              </a:rPr>
              <a:t> and </a:t>
            </a:r>
            <a:r>
              <a:rPr lang="nl-NL" sz="2400" b="1" dirty="0" err="1" smtClean="0">
                <a:solidFill>
                  <a:srgbClr val="000000"/>
                </a:solidFill>
              </a:rPr>
              <a:t>priorities</a:t>
            </a:r>
            <a:r>
              <a:rPr lang="nl-NL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-"/>
            </a:pPr>
            <a:endParaRPr lang="nl-NL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nl-NL" sz="2400" dirty="0" smtClean="0">
                <a:solidFill>
                  <a:srgbClr val="000000"/>
                </a:solidFill>
              </a:rPr>
              <a:t>-	The targetindicator is in </a:t>
            </a:r>
            <a:r>
              <a:rPr lang="nl-NL" sz="2400" dirty="0" err="1" smtClean="0">
                <a:solidFill>
                  <a:srgbClr val="000000"/>
                </a:solidFill>
              </a:rPr>
              <a:t>fact</a:t>
            </a:r>
            <a:r>
              <a:rPr lang="nl-NL" sz="2400" dirty="0" smtClean="0">
                <a:solidFill>
                  <a:srgbClr val="000000"/>
                </a:solidFill>
              </a:rPr>
              <a:t> the </a:t>
            </a:r>
            <a:r>
              <a:rPr lang="nl-NL" sz="2400" dirty="0" err="1" smtClean="0">
                <a:solidFill>
                  <a:srgbClr val="000000"/>
                </a:solidFill>
              </a:rPr>
              <a:t>union</a:t>
            </a:r>
            <a:r>
              <a:rPr lang="nl-NL" sz="2400" dirty="0" smtClean="0">
                <a:solidFill>
                  <a:srgbClr val="000000"/>
                </a:solidFill>
              </a:rPr>
              <a:t> of the </a:t>
            </a:r>
            <a:r>
              <a:rPr lang="nl-NL" sz="2400" dirty="0" err="1" smtClean="0">
                <a:solidFill>
                  <a:srgbClr val="000000"/>
                </a:solidFill>
              </a:rPr>
              <a:t>three</a:t>
            </a:r>
            <a:r>
              <a:rPr lang="nl-NL" sz="2400" dirty="0" smtClean="0">
                <a:solidFill>
                  <a:srgbClr val="000000"/>
                </a:solidFill>
              </a:rPr>
              <a:t> subindicators: </a:t>
            </a:r>
            <a:r>
              <a:rPr lang="nl-NL" sz="2400" dirty="0" err="1" smtClean="0">
                <a:solidFill>
                  <a:srgbClr val="000000"/>
                </a:solidFill>
              </a:rPr>
              <a:t>people</a:t>
            </a:r>
            <a:r>
              <a:rPr lang="nl-NL" sz="2400" dirty="0" smtClean="0">
                <a:solidFill>
                  <a:srgbClr val="000000"/>
                </a:solidFill>
              </a:rPr>
              <a:t> are at risk of </a:t>
            </a:r>
            <a:r>
              <a:rPr lang="nl-NL" sz="2400" dirty="0" err="1" smtClean="0">
                <a:solidFill>
                  <a:srgbClr val="000000"/>
                </a:solidFill>
              </a:rPr>
              <a:t>poverty</a:t>
            </a:r>
            <a:r>
              <a:rPr lang="nl-NL" sz="2400" dirty="0" smtClean="0">
                <a:solidFill>
                  <a:srgbClr val="000000"/>
                </a:solidFill>
              </a:rPr>
              <a:t> and </a:t>
            </a:r>
            <a:r>
              <a:rPr lang="nl-NL" sz="2400" dirty="0" err="1" smtClean="0">
                <a:solidFill>
                  <a:srgbClr val="000000"/>
                </a:solidFill>
              </a:rPr>
              <a:t>social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exclusion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if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they</a:t>
            </a:r>
            <a:r>
              <a:rPr lang="nl-NL" sz="2400" dirty="0" smtClean="0">
                <a:solidFill>
                  <a:srgbClr val="000000"/>
                </a:solidFill>
              </a:rPr>
              <a:t> are </a:t>
            </a:r>
            <a:r>
              <a:rPr lang="nl-NL" sz="2400" dirty="0" err="1" smtClean="0">
                <a:solidFill>
                  <a:srgbClr val="000000"/>
                </a:solidFill>
              </a:rPr>
              <a:t>covered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by</a:t>
            </a:r>
            <a:r>
              <a:rPr lang="nl-NL" sz="2400" dirty="0" smtClean="0">
                <a:solidFill>
                  <a:srgbClr val="000000"/>
                </a:solidFill>
              </a:rPr>
              <a:t> at </a:t>
            </a:r>
            <a:r>
              <a:rPr lang="nl-NL" sz="2400" dirty="0" err="1" smtClean="0">
                <a:solidFill>
                  <a:srgbClr val="000000"/>
                </a:solidFill>
              </a:rPr>
              <a:t>least</a:t>
            </a:r>
            <a:r>
              <a:rPr lang="nl-NL" sz="2400" dirty="0" smtClean="0">
                <a:solidFill>
                  <a:srgbClr val="000000"/>
                </a:solidFill>
              </a:rPr>
              <a:t> </a:t>
            </a:r>
            <a:r>
              <a:rPr lang="nl-NL" sz="2400" dirty="0" err="1" smtClean="0">
                <a:solidFill>
                  <a:srgbClr val="000000"/>
                </a:solidFill>
              </a:rPr>
              <a:t>one</a:t>
            </a:r>
            <a:r>
              <a:rPr lang="nl-NL" sz="2400" dirty="0" smtClean="0">
                <a:solidFill>
                  <a:srgbClr val="000000"/>
                </a:solidFill>
              </a:rPr>
              <a:t> of the </a:t>
            </a:r>
            <a:r>
              <a:rPr lang="nl-NL" sz="2400" dirty="0" err="1" smtClean="0">
                <a:solidFill>
                  <a:srgbClr val="000000"/>
                </a:solidFill>
              </a:rPr>
              <a:t>three</a:t>
            </a:r>
            <a:r>
              <a:rPr lang="nl-NL" sz="2400" dirty="0" smtClean="0">
                <a:solidFill>
                  <a:srgbClr val="000000"/>
                </a:solidFill>
              </a:rPr>
              <a:t> criteria.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Decision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European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Council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June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2010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the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poverty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target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Population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at risk of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poverty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and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social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exclusion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in the EU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Member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States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792162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Population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at risk of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poverty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and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social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exclusion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848871" cy="513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r>
              <a:rPr lang="nl-BE" sz="2400" dirty="0" err="1" smtClean="0"/>
              <a:t>What</a:t>
            </a:r>
            <a:r>
              <a:rPr lang="nl-BE" sz="2400" dirty="0" smtClean="0"/>
              <a:t> does the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OMC’s</a:t>
            </a:r>
            <a:r>
              <a:rPr lang="nl-BE" sz="2400" dirty="0" smtClean="0"/>
              <a:t> headline indicator </a:t>
            </a:r>
            <a:r>
              <a:rPr lang="nl-BE" sz="2400" dirty="0" err="1" smtClean="0"/>
              <a:t>on</a:t>
            </a:r>
            <a:r>
              <a:rPr lang="nl-BE" sz="2400" dirty="0" smtClean="0"/>
              <a:t> </a:t>
            </a:r>
            <a:r>
              <a:rPr lang="nl-BE" sz="2400" dirty="0" err="1" smtClean="0"/>
              <a:t>poverty</a:t>
            </a:r>
            <a:r>
              <a:rPr lang="nl-BE" sz="2400" dirty="0" smtClean="0"/>
              <a:t>, the </a:t>
            </a:r>
            <a:r>
              <a:rPr lang="nl-BE" sz="2400" dirty="0" err="1" smtClean="0"/>
              <a:t>at-risk-of-poverty</a:t>
            </a:r>
            <a:r>
              <a:rPr lang="nl-BE" sz="2400" dirty="0" smtClean="0"/>
              <a:t> </a:t>
            </a:r>
            <a:r>
              <a:rPr lang="nl-BE" sz="2400" dirty="0" err="1" smtClean="0"/>
              <a:t>rate</a:t>
            </a:r>
            <a:r>
              <a:rPr lang="nl-BE" sz="2400" dirty="0" smtClean="0"/>
              <a:t>, </a:t>
            </a:r>
            <a:r>
              <a:rPr lang="nl-BE" sz="2400" dirty="0" err="1" smtClean="0"/>
              <a:t>tell</a:t>
            </a:r>
            <a:r>
              <a:rPr lang="nl-BE" sz="2400" dirty="0" smtClean="0"/>
              <a:t> </a:t>
            </a:r>
            <a:r>
              <a:rPr lang="nl-BE" sz="2400" dirty="0" err="1" smtClean="0"/>
              <a:t>us</a:t>
            </a:r>
            <a:r>
              <a:rPr lang="nl-BE" sz="2400" dirty="0" smtClean="0"/>
              <a:t>?</a:t>
            </a:r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r>
              <a:rPr lang="nl-BE" sz="2400" dirty="0" smtClean="0"/>
              <a:t>The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Protection</a:t>
            </a:r>
            <a:r>
              <a:rPr lang="nl-BE" sz="2400" dirty="0" smtClean="0"/>
              <a:t> </a:t>
            </a:r>
            <a:r>
              <a:rPr lang="nl-BE" sz="2400" dirty="0" err="1" smtClean="0"/>
              <a:t>Committee</a:t>
            </a:r>
            <a:r>
              <a:rPr lang="nl-BE" sz="2400" dirty="0" smtClean="0"/>
              <a:t> </a:t>
            </a:r>
            <a:r>
              <a:rPr lang="nl-BE" sz="2400" dirty="0" err="1" smtClean="0"/>
              <a:t>evaluation</a:t>
            </a:r>
            <a:r>
              <a:rPr lang="nl-BE" sz="2400" dirty="0" smtClean="0"/>
              <a:t> of the impact of the </a:t>
            </a:r>
            <a:r>
              <a:rPr lang="nl-BE" sz="2400" dirty="0" err="1" smtClean="0"/>
              <a:t>Lisbon</a:t>
            </a:r>
            <a:r>
              <a:rPr lang="nl-BE" sz="2400" dirty="0" smtClean="0"/>
              <a:t> </a:t>
            </a:r>
            <a:r>
              <a:rPr lang="nl-BE" sz="2400" dirty="0" err="1" smtClean="0"/>
              <a:t>strategy</a:t>
            </a:r>
            <a:r>
              <a:rPr lang="nl-BE" sz="2400" dirty="0" smtClean="0"/>
              <a:t> </a:t>
            </a:r>
            <a:r>
              <a:rPr lang="nl-BE" sz="2400" dirty="0" err="1" smtClean="0"/>
              <a:t>on</a:t>
            </a:r>
            <a:r>
              <a:rPr lang="nl-BE" sz="2400" dirty="0" smtClean="0"/>
              <a:t>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protection</a:t>
            </a:r>
            <a:r>
              <a:rPr lang="nl-BE" sz="2400" dirty="0" smtClean="0"/>
              <a:t> and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inclusion</a:t>
            </a:r>
            <a:r>
              <a:rPr lang="nl-BE" sz="2400" dirty="0" smtClean="0"/>
              <a:t>.</a:t>
            </a:r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 The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situation</a:t>
            </a:r>
            <a:r>
              <a:rPr lang="nl-BE" dirty="0" smtClean="0"/>
              <a:t> in the EU </a:t>
            </a:r>
            <a:r>
              <a:rPr lang="nl-BE" dirty="0" err="1" smtClean="0"/>
              <a:t>after</a:t>
            </a:r>
            <a:r>
              <a:rPr lang="nl-BE" dirty="0" smtClean="0"/>
              <a:t> the </a:t>
            </a:r>
            <a:r>
              <a:rPr lang="nl-BE" dirty="0" err="1" smtClean="0"/>
              <a:t>Lisbon</a:t>
            </a:r>
            <a:r>
              <a:rPr lang="nl-BE" dirty="0" smtClean="0"/>
              <a:t> </a:t>
            </a:r>
            <a:r>
              <a:rPr lang="nl-BE" dirty="0" err="1" smtClean="0"/>
              <a:t>strategy</a:t>
            </a:r>
            <a:r>
              <a:rPr lang="nl-BE" dirty="0" smtClean="0"/>
              <a:t>: </a:t>
            </a:r>
            <a:r>
              <a:rPr lang="nl-BE" dirty="0" err="1" smtClean="0"/>
              <a:t>two</a:t>
            </a:r>
            <a:r>
              <a:rPr lang="nl-BE" dirty="0" smtClean="0"/>
              <a:t> </a:t>
            </a:r>
            <a:r>
              <a:rPr lang="nl-BE" dirty="0" err="1" smtClean="0"/>
              <a:t>pieces</a:t>
            </a:r>
            <a:r>
              <a:rPr lang="nl-BE" dirty="0" smtClean="0"/>
              <a:t> of </a:t>
            </a:r>
            <a:r>
              <a:rPr lang="nl-BE" dirty="0" err="1" smtClean="0"/>
              <a:t>evidence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</a:t>
            </a:r>
            <a:r>
              <a:rPr lang="en-GB" dirty="0" smtClean="0"/>
              <a:t>roups at </a:t>
            </a:r>
            <a:r>
              <a:rPr lang="en-GB" dirty="0" smtClean="0"/>
              <a:t>risk of poverty and social exclusion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1557338"/>
            <a:ext cx="5265738" cy="4525962"/>
          </a:xfrm>
          <a:noFill/>
          <a:ln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95288" y="1628775"/>
            <a:ext cx="203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95288" y="1628775"/>
            <a:ext cx="2641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/>
              <a:t>Source: EU-SILC (2009). </a:t>
            </a:r>
          </a:p>
          <a:p>
            <a:endParaRPr lang="nl-BE" sz="2400" dirty="0"/>
          </a:p>
          <a:p>
            <a:r>
              <a:rPr lang="nl-BE" sz="2400" dirty="0"/>
              <a:t>Taken </a:t>
            </a:r>
            <a:r>
              <a:rPr lang="nl-BE" sz="2400" dirty="0" err="1"/>
              <a:t>from</a:t>
            </a:r>
            <a:r>
              <a:rPr lang="nl-BE" sz="2400" dirty="0"/>
              <a:t> the SPC </a:t>
            </a:r>
            <a:r>
              <a:rPr lang="nl-BE" sz="2400" dirty="0" err="1"/>
              <a:t>assessment</a:t>
            </a:r>
            <a:r>
              <a:rPr lang="nl-BE" sz="2400" dirty="0"/>
              <a:t> of the </a:t>
            </a:r>
            <a:r>
              <a:rPr lang="nl-BE" sz="2400" dirty="0" err="1"/>
              <a:t>social</a:t>
            </a:r>
            <a:r>
              <a:rPr lang="nl-BE" sz="2400" dirty="0"/>
              <a:t> </a:t>
            </a:r>
            <a:r>
              <a:rPr lang="nl-BE" sz="2400" dirty="0" err="1"/>
              <a:t>dimension</a:t>
            </a:r>
            <a:r>
              <a:rPr lang="nl-BE" sz="2400" dirty="0"/>
              <a:t> of the </a:t>
            </a:r>
            <a:r>
              <a:rPr lang="nl-BE" sz="2400" dirty="0" err="1"/>
              <a:t>Europe</a:t>
            </a:r>
            <a:r>
              <a:rPr lang="nl-BE" sz="2400" dirty="0"/>
              <a:t> 2020 </a:t>
            </a:r>
            <a:r>
              <a:rPr lang="nl-BE" sz="2400" dirty="0" err="1"/>
              <a:t>Strategy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The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population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at risk of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poverty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and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social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exclusion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compared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: EU27, LV, NL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  <p:pic>
        <p:nvPicPr>
          <p:cNvPr id="25602" name="Afbeelding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484313"/>
            <a:ext cx="345598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Afbeelding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789363"/>
            <a:ext cx="38163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Afbeelding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89363"/>
            <a:ext cx="396081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kstvak 10"/>
          <p:cNvSpPr txBox="1">
            <a:spLocks noChangeArrowheads="1"/>
          </p:cNvSpPr>
          <p:nvPr/>
        </p:nvSpPr>
        <p:spPr bwMode="auto">
          <a:xfrm>
            <a:off x="2555875" y="1484313"/>
            <a:ext cx="67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orbel" pitchFamily="34" charset="0"/>
              </a:rPr>
              <a:t>EU27</a:t>
            </a:r>
            <a:endParaRPr lang="nl-BE">
              <a:latin typeface="Corbel" pitchFamily="34" charset="0"/>
            </a:endParaRPr>
          </a:p>
        </p:txBody>
      </p:sp>
      <p:sp>
        <p:nvSpPr>
          <p:cNvPr id="25606" name="Tekstvak 12"/>
          <p:cNvSpPr txBox="1">
            <a:spLocks noChangeArrowheads="1"/>
          </p:cNvSpPr>
          <p:nvPr/>
        </p:nvSpPr>
        <p:spPr bwMode="auto">
          <a:xfrm>
            <a:off x="323850" y="3789363"/>
            <a:ext cx="77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orbel" pitchFamily="34" charset="0"/>
              </a:rPr>
              <a:t>Latvia</a:t>
            </a:r>
            <a:endParaRPr lang="nl-BE">
              <a:latin typeface="Corbel" pitchFamily="34" charset="0"/>
            </a:endParaRPr>
          </a:p>
        </p:txBody>
      </p:sp>
      <p:sp>
        <p:nvSpPr>
          <p:cNvPr id="25607" name="Tekstvak 13"/>
          <p:cNvSpPr txBox="1">
            <a:spLocks noChangeArrowheads="1"/>
          </p:cNvSpPr>
          <p:nvPr/>
        </p:nvSpPr>
        <p:spPr bwMode="auto">
          <a:xfrm>
            <a:off x="6948488" y="3789363"/>
            <a:ext cx="177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orbel" pitchFamily="34" charset="0"/>
              </a:rPr>
              <a:t>The Netherlands</a:t>
            </a:r>
            <a:endParaRPr lang="nl-BE">
              <a:latin typeface="Corbel" pitchFamily="34" charset="0"/>
            </a:endParaRPr>
          </a:p>
        </p:txBody>
      </p:sp>
      <p:sp>
        <p:nvSpPr>
          <p:cNvPr id="25608" name="Tekstvak 14"/>
          <p:cNvSpPr txBox="1">
            <a:spLocks noChangeArrowheads="1"/>
          </p:cNvSpPr>
          <p:nvPr/>
        </p:nvSpPr>
        <p:spPr bwMode="auto">
          <a:xfrm>
            <a:off x="5795963" y="6308725"/>
            <a:ext cx="309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orbel" pitchFamily="34" charset="0"/>
              </a:rPr>
              <a:t>Source: European Commission</a:t>
            </a:r>
            <a:endParaRPr lang="nl-BE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Ranking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Member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States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the target indicators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7863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Year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Year</a:t>
            </a:r>
            <a:r>
              <a:rPr lang="nl-NL" dirty="0" smtClean="0"/>
              <a:t> </a:t>
            </a:r>
            <a:r>
              <a:rPr lang="nl-NL" dirty="0" err="1" smtClean="0"/>
              <a:t>ch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anges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in the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population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at-risk-of-poverty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and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social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exclusion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EU27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177729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342835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848872" cy="51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Poland</a:t>
            </a:r>
            <a:endParaRPr lang="nl-BE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443413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12776"/>
            <a:ext cx="42484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Ireland</a:t>
            </a:r>
            <a:endParaRPr lang="nl-BE" smtClean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3926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248472" cy="46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Europe</a:t>
            </a:r>
            <a:r>
              <a:rPr lang="nl-NL" dirty="0" smtClean="0"/>
              <a:t> 2020 t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argets set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by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Member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Sta</a:t>
            </a:r>
            <a:r>
              <a:rPr lang="nl-NL" dirty="0" err="1" smtClean="0"/>
              <a:t>tes</a:t>
            </a:r>
            <a:r>
              <a:rPr lang="nl-NL" dirty="0" smtClean="0"/>
              <a:t> in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dr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aft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NRP’s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source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: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Annual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Growth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Survey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)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39552" y="1556792"/>
          <a:ext cx="8208912" cy="4975281"/>
        </p:xfrm>
        <a:graphic>
          <a:graphicData uri="http://schemas.openxmlformats.org/drawingml/2006/table">
            <a:tbl>
              <a:tblPr firstRow="1" bandRow="1"/>
              <a:tblGrid>
                <a:gridCol w="2736304"/>
                <a:gridCol w="2736304"/>
                <a:gridCol w="2736304"/>
              </a:tblGrid>
              <a:tr h="567063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Agreed</a:t>
                      </a:r>
                      <a:r>
                        <a:rPr lang="nl-NL" baseline="0" dirty="0" smtClean="0"/>
                        <a:t> EU targets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Estimate</a:t>
                      </a:r>
                      <a:r>
                        <a:rPr lang="nl-NL" baseline="0" dirty="0" smtClean="0"/>
                        <a:t> Jan 2011 (</a:t>
                      </a:r>
                      <a:r>
                        <a:rPr lang="nl-NL" baseline="0" dirty="0" err="1" smtClean="0"/>
                        <a:t>draft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NRP’s</a:t>
                      </a:r>
                      <a:r>
                        <a:rPr lang="nl-NL" baseline="0" dirty="0" smtClean="0"/>
                        <a:t>)</a:t>
                      </a:r>
                      <a:endParaRPr lang="nl-BE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Employment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rate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75%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72,4%-72,8%</a:t>
                      </a:r>
                      <a:endParaRPr lang="nl-BE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nl-NL" dirty="0" smtClean="0"/>
                        <a:t>R&amp;D in % of GDP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2,7%-2,8%</a:t>
                      </a:r>
                      <a:endParaRPr lang="nl-BE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Emission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reduction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-20%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-20%</a:t>
                      </a:r>
                      <a:endParaRPr lang="nl-BE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Renewable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energy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20%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20%</a:t>
                      </a:r>
                      <a:endParaRPr lang="nl-BE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nl-NL" dirty="0" smtClean="0"/>
                        <a:t>Energy efficiency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20%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/>
                        <a:t>Less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than</a:t>
                      </a:r>
                      <a:r>
                        <a:rPr lang="nl-NL" dirty="0" smtClean="0"/>
                        <a:t> 10%</a:t>
                      </a:r>
                      <a:endParaRPr lang="nl-BE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Early</a:t>
                      </a:r>
                      <a:r>
                        <a:rPr lang="nl-NL" dirty="0" smtClean="0"/>
                        <a:t> school </a:t>
                      </a:r>
                      <a:r>
                        <a:rPr lang="nl-NL" dirty="0" err="1" smtClean="0"/>
                        <a:t>leaving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10,5%</a:t>
                      </a:r>
                      <a:endParaRPr lang="nl-BE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Tertiary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education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40%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37,3%</a:t>
                      </a:r>
                      <a:endParaRPr lang="nl-BE" dirty="0"/>
                    </a:p>
                  </a:txBody>
                  <a:tcPr/>
                </a:tc>
              </a:tr>
              <a:tr h="287023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Reduction</a:t>
                      </a:r>
                      <a:r>
                        <a:rPr lang="nl-NL" dirty="0" smtClean="0"/>
                        <a:t> in </a:t>
                      </a:r>
                      <a:r>
                        <a:rPr lang="nl-NL" dirty="0" err="1" smtClean="0"/>
                        <a:t>poverty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20.000.000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rgbClr val="FF0000"/>
                          </a:solidFill>
                        </a:rPr>
                        <a:t>-----</a:t>
                      </a:r>
                      <a:endParaRPr lang="nl-BE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 smtClean="0"/>
              <a:t>Choice</a:t>
            </a:r>
            <a:r>
              <a:rPr lang="nl-NL" sz="3200" dirty="0" smtClean="0"/>
              <a:t> of target indicators (</a:t>
            </a:r>
            <a:r>
              <a:rPr lang="nl-NL" sz="3200" dirty="0" err="1" smtClean="0"/>
              <a:t>draft</a:t>
            </a:r>
            <a:r>
              <a:rPr lang="nl-NL" sz="3200" dirty="0" smtClean="0"/>
              <a:t> </a:t>
            </a:r>
            <a:r>
              <a:rPr lang="nl-NL" sz="3200" dirty="0" err="1" smtClean="0"/>
              <a:t>NRP’s</a:t>
            </a:r>
            <a:r>
              <a:rPr lang="nl-NL" sz="3200" dirty="0" smtClean="0"/>
              <a:t>)</a:t>
            </a:r>
            <a:endParaRPr lang="nl-BE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7494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At risk of </a:t>
            </a:r>
            <a:r>
              <a:rPr lang="nl-NL" dirty="0" err="1" smtClean="0"/>
              <a:t>poverty</a:t>
            </a:r>
            <a:r>
              <a:rPr lang="nl-NL" dirty="0" smtClean="0"/>
              <a:t> and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exclusion</a:t>
            </a:r>
            <a:r>
              <a:rPr lang="nl-NL" dirty="0" smtClean="0"/>
              <a:t> targets in the </a:t>
            </a:r>
            <a:r>
              <a:rPr lang="nl-NL" dirty="0" err="1" smtClean="0"/>
              <a:t>draft</a:t>
            </a:r>
            <a:r>
              <a:rPr lang="nl-NL" dirty="0" smtClean="0"/>
              <a:t> </a:t>
            </a:r>
            <a:r>
              <a:rPr lang="nl-NL" dirty="0" err="1" smtClean="0"/>
              <a:t>NRP’s</a:t>
            </a:r>
            <a:endParaRPr lang="nl-BE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73271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1.1 The </a:t>
            </a:r>
            <a:r>
              <a:rPr lang="nl-BE" dirty="0" err="1" smtClean="0"/>
              <a:t>population</a:t>
            </a:r>
            <a:r>
              <a:rPr lang="nl-BE" dirty="0" smtClean="0"/>
              <a:t> </a:t>
            </a:r>
            <a:r>
              <a:rPr lang="nl-BE" dirty="0" err="1" smtClean="0"/>
              <a:t>at-risk-of-poverty</a:t>
            </a:r>
            <a:r>
              <a:rPr lang="nl-BE" dirty="0" smtClean="0"/>
              <a:t> in the EU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704856" cy="504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At risk of </a:t>
            </a:r>
            <a:r>
              <a:rPr lang="nl-NL" dirty="0" err="1" smtClean="0"/>
              <a:t>poverty</a:t>
            </a:r>
            <a:r>
              <a:rPr lang="nl-NL" dirty="0" smtClean="0"/>
              <a:t> targets in the </a:t>
            </a:r>
            <a:r>
              <a:rPr lang="nl-NL" dirty="0" err="1" smtClean="0"/>
              <a:t>draft</a:t>
            </a:r>
            <a:r>
              <a:rPr lang="nl-NL" dirty="0" smtClean="0"/>
              <a:t> </a:t>
            </a:r>
            <a:r>
              <a:rPr lang="nl-NL" dirty="0" err="1" smtClean="0"/>
              <a:t>NRP’s</a:t>
            </a:r>
            <a:endParaRPr lang="nl-BE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632848" cy="498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/>
              <a:t>4. The Platform </a:t>
            </a:r>
            <a:r>
              <a:rPr lang="nl-BE" sz="3200" dirty="0" err="1" smtClean="0"/>
              <a:t>against</a:t>
            </a:r>
            <a:r>
              <a:rPr lang="nl-BE" sz="3200" dirty="0" smtClean="0"/>
              <a:t> </a:t>
            </a:r>
            <a:r>
              <a:rPr lang="nl-BE" sz="3200" dirty="0" err="1" smtClean="0"/>
              <a:t>poverty</a:t>
            </a:r>
            <a:r>
              <a:rPr lang="nl-BE" sz="3200" dirty="0" smtClean="0"/>
              <a:t>: </a:t>
            </a:r>
            <a:r>
              <a:rPr lang="nl-BE" sz="3200" dirty="0" err="1" smtClean="0"/>
              <a:t>an</a:t>
            </a:r>
            <a:r>
              <a:rPr lang="nl-BE" sz="3200" dirty="0" smtClean="0"/>
              <a:t> </a:t>
            </a:r>
            <a:r>
              <a:rPr lang="nl-BE" sz="3200" dirty="0" err="1" smtClean="0"/>
              <a:t>effective</a:t>
            </a:r>
            <a:r>
              <a:rPr lang="nl-BE" sz="3200" dirty="0" smtClean="0"/>
              <a:t> tool </a:t>
            </a:r>
            <a:r>
              <a:rPr lang="nl-BE" sz="3200" dirty="0" err="1" smtClean="0"/>
              <a:t>for</a:t>
            </a:r>
            <a:r>
              <a:rPr lang="nl-BE" sz="3200" dirty="0" smtClean="0"/>
              <a:t> </a:t>
            </a:r>
            <a:r>
              <a:rPr lang="nl-BE" sz="3200" dirty="0" err="1" smtClean="0"/>
              <a:t>delivering</a:t>
            </a:r>
            <a:r>
              <a:rPr lang="nl-BE" sz="3200" dirty="0" smtClean="0"/>
              <a:t> </a:t>
            </a:r>
            <a:r>
              <a:rPr lang="nl-BE" sz="3200" dirty="0" err="1" smtClean="0"/>
              <a:t>on</a:t>
            </a:r>
            <a:r>
              <a:rPr lang="nl-BE" sz="3200" dirty="0" smtClean="0"/>
              <a:t> the target?</a:t>
            </a:r>
            <a:endParaRPr lang="en-GB" sz="3200" dirty="0" smtClean="0"/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l-BE" sz="2400" i="1" dirty="0" smtClean="0"/>
              <a:t>‘The </a:t>
            </a:r>
            <a:r>
              <a:rPr lang="nl-BE" sz="2400" i="1" dirty="0" err="1" smtClean="0"/>
              <a:t>Commission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will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work</a:t>
            </a:r>
            <a:r>
              <a:rPr lang="nl-BE" sz="2400" i="1" dirty="0" smtClean="0"/>
              <a:t> to </a:t>
            </a:r>
            <a:r>
              <a:rPr lang="nl-BE" sz="2400" i="1" dirty="0" err="1" smtClean="0"/>
              <a:t>transform</a:t>
            </a:r>
            <a:r>
              <a:rPr lang="nl-BE" sz="2400" i="1" dirty="0" smtClean="0"/>
              <a:t> the OMC </a:t>
            </a:r>
            <a:r>
              <a:rPr lang="nl-BE" sz="2400" i="1" dirty="0" err="1" smtClean="0"/>
              <a:t>on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social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exclusion</a:t>
            </a:r>
            <a:r>
              <a:rPr lang="nl-BE" sz="2400" i="1" dirty="0" smtClean="0"/>
              <a:t> (sic!) and </a:t>
            </a:r>
            <a:r>
              <a:rPr lang="nl-BE" sz="2400" i="1" dirty="0" err="1" smtClean="0"/>
              <a:t>social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protection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into</a:t>
            </a:r>
            <a:r>
              <a:rPr lang="nl-BE" sz="2400" i="1" dirty="0" smtClean="0"/>
              <a:t> a platform </a:t>
            </a:r>
            <a:r>
              <a:rPr lang="nl-BE" sz="2400" i="1" dirty="0" err="1" smtClean="0"/>
              <a:t>for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cooperation</a:t>
            </a:r>
            <a:r>
              <a:rPr lang="nl-BE" sz="2400" i="1" dirty="0" smtClean="0"/>
              <a:t>, </a:t>
            </a:r>
            <a:r>
              <a:rPr lang="nl-BE" sz="2400" i="1" dirty="0" err="1" smtClean="0"/>
              <a:t>peer-review</a:t>
            </a:r>
            <a:r>
              <a:rPr lang="nl-BE" sz="2400" i="1" dirty="0" smtClean="0"/>
              <a:t> and exchange of </a:t>
            </a:r>
            <a:r>
              <a:rPr lang="nl-BE" sz="2400" i="1" dirty="0" err="1" smtClean="0"/>
              <a:t>good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practice</a:t>
            </a:r>
            <a:r>
              <a:rPr lang="nl-BE" sz="2400" i="1" dirty="0" smtClean="0"/>
              <a:t> and </a:t>
            </a:r>
            <a:r>
              <a:rPr lang="nl-BE" sz="2400" i="1" dirty="0" err="1" smtClean="0"/>
              <a:t>into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an</a:t>
            </a:r>
            <a:r>
              <a:rPr lang="nl-BE" sz="2400" i="1" dirty="0" smtClean="0"/>
              <a:t> instrument to </a:t>
            </a:r>
            <a:r>
              <a:rPr lang="nl-BE" sz="2400" i="1" dirty="0" err="1" smtClean="0"/>
              <a:t>foster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commitment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by</a:t>
            </a:r>
            <a:r>
              <a:rPr lang="nl-BE" sz="2400" i="1" dirty="0" smtClean="0"/>
              <a:t> public and private </a:t>
            </a:r>
            <a:r>
              <a:rPr lang="nl-BE" sz="2400" i="1" dirty="0" err="1" smtClean="0"/>
              <a:t>players</a:t>
            </a:r>
            <a:r>
              <a:rPr lang="nl-BE" sz="2400" i="1" dirty="0" smtClean="0"/>
              <a:t>…’ </a:t>
            </a:r>
            <a:r>
              <a:rPr lang="nl-BE" sz="1800" dirty="0" smtClean="0"/>
              <a:t>(</a:t>
            </a:r>
            <a:r>
              <a:rPr lang="nl-BE" sz="1800" dirty="0" err="1" smtClean="0"/>
              <a:t>March</a:t>
            </a:r>
            <a:r>
              <a:rPr lang="nl-BE" sz="1800" dirty="0" smtClean="0"/>
              <a:t> 2010 </a:t>
            </a:r>
            <a:r>
              <a:rPr lang="nl-BE" sz="1800" dirty="0" err="1" smtClean="0"/>
              <a:t>Commission</a:t>
            </a:r>
            <a:r>
              <a:rPr lang="nl-BE" sz="1800" dirty="0" smtClean="0"/>
              <a:t> </a:t>
            </a:r>
            <a:r>
              <a:rPr lang="nl-BE" sz="1800" dirty="0" err="1" smtClean="0"/>
              <a:t>Communication</a:t>
            </a:r>
            <a:r>
              <a:rPr lang="nl-BE" sz="1800" dirty="0" smtClean="0"/>
              <a:t> </a:t>
            </a:r>
            <a:r>
              <a:rPr lang="nl-BE" sz="1800" dirty="0" err="1" smtClean="0"/>
              <a:t>on</a:t>
            </a:r>
            <a:r>
              <a:rPr lang="nl-BE" sz="1800" dirty="0" smtClean="0"/>
              <a:t> the </a:t>
            </a:r>
            <a:r>
              <a:rPr lang="nl-BE" sz="1800" dirty="0" err="1" smtClean="0"/>
              <a:t>Europe</a:t>
            </a:r>
            <a:r>
              <a:rPr lang="nl-BE" sz="1800" dirty="0" smtClean="0"/>
              <a:t> 2020 </a:t>
            </a:r>
            <a:r>
              <a:rPr lang="nl-BE" sz="1800" dirty="0" err="1" smtClean="0"/>
              <a:t>strategy</a:t>
            </a:r>
            <a:r>
              <a:rPr lang="nl-BE" sz="1800" dirty="0" smtClean="0"/>
              <a:t>)</a:t>
            </a:r>
          </a:p>
          <a:p>
            <a:pPr lvl="1">
              <a:lnSpc>
                <a:spcPct val="80000"/>
              </a:lnSpc>
              <a:buNone/>
            </a:pPr>
            <a:endParaRPr lang="nl-BE" sz="1800" i="1" dirty="0" smtClean="0"/>
          </a:p>
          <a:p>
            <a:pPr marL="0" lvl="1" indent="0">
              <a:lnSpc>
                <a:spcPct val="80000"/>
              </a:lnSpc>
              <a:buNone/>
            </a:pPr>
            <a:r>
              <a:rPr lang="nl-BE" sz="2000" dirty="0" smtClean="0"/>
              <a:t>-  A platform?</a:t>
            </a:r>
          </a:p>
          <a:p>
            <a:pPr marL="0" lvl="1" indent="0">
              <a:lnSpc>
                <a:spcPct val="80000"/>
              </a:lnSpc>
              <a:buFontTx/>
              <a:buChar char="-"/>
            </a:pPr>
            <a:endParaRPr lang="nl-BE" sz="2000" dirty="0" smtClean="0"/>
          </a:p>
          <a:p>
            <a:pPr marL="180975" lvl="1" indent="-180975">
              <a:lnSpc>
                <a:spcPct val="80000"/>
              </a:lnSpc>
              <a:buNone/>
            </a:pPr>
            <a:r>
              <a:rPr lang="nl-BE" sz="2000" dirty="0" smtClean="0"/>
              <a:t>-  A platform </a:t>
            </a:r>
            <a:r>
              <a:rPr lang="nl-BE" sz="2000" dirty="0" err="1" smtClean="0"/>
              <a:t>against</a:t>
            </a:r>
            <a:r>
              <a:rPr lang="nl-BE" sz="2000" dirty="0" smtClean="0"/>
              <a:t> </a:t>
            </a:r>
            <a:r>
              <a:rPr lang="nl-BE" sz="2000" dirty="0" err="1" smtClean="0"/>
              <a:t>poverty</a:t>
            </a:r>
            <a:r>
              <a:rPr lang="nl-BE" sz="2000" dirty="0" smtClean="0"/>
              <a:t>? </a:t>
            </a:r>
            <a:r>
              <a:rPr lang="nl-BE" sz="2000" dirty="0" err="1" smtClean="0"/>
              <a:t>Why</a:t>
            </a:r>
            <a:r>
              <a:rPr lang="nl-BE" sz="2000" dirty="0" smtClean="0"/>
              <a:t> </a:t>
            </a:r>
            <a:r>
              <a:rPr lang="nl-BE" sz="2000" dirty="0" err="1" smtClean="0"/>
              <a:t>poverty</a:t>
            </a:r>
            <a:r>
              <a:rPr lang="nl-BE" sz="2000" dirty="0" smtClean="0"/>
              <a:t> and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social</a:t>
            </a:r>
            <a:r>
              <a:rPr lang="nl-BE" sz="2000" dirty="0" smtClean="0"/>
              <a:t> </a:t>
            </a:r>
            <a:r>
              <a:rPr lang="nl-BE" sz="2000" dirty="0" err="1" smtClean="0"/>
              <a:t>exclusion</a:t>
            </a:r>
            <a:r>
              <a:rPr lang="nl-BE" sz="2000" dirty="0" smtClean="0"/>
              <a:t>? </a:t>
            </a:r>
            <a:r>
              <a:rPr lang="nl-BE" sz="2000" dirty="0" err="1" smtClean="0"/>
              <a:t>What</a:t>
            </a:r>
            <a:r>
              <a:rPr lang="nl-BE" sz="2000" dirty="0" smtClean="0"/>
              <a:t> </a:t>
            </a:r>
            <a:r>
              <a:rPr lang="nl-BE" sz="2000" dirty="0" err="1" smtClean="0"/>
              <a:t>about</a:t>
            </a:r>
            <a:r>
              <a:rPr lang="nl-BE" sz="2000" dirty="0" smtClean="0"/>
              <a:t> the </a:t>
            </a:r>
            <a:r>
              <a:rPr lang="nl-BE" sz="2000" dirty="0" err="1" smtClean="0"/>
              <a:t>social</a:t>
            </a:r>
            <a:r>
              <a:rPr lang="nl-BE" sz="2000" dirty="0" smtClean="0"/>
              <a:t> </a:t>
            </a:r>
            <a:r>
              <a:rPr lang="nl-BE" sz="2000" dirty="0" err="1" smtClean="0"/>
              <a:t>protection</a:t>
            </a:r>
            <a:r>
              <a:rPr lang="nl-BE" sz="2000" dirty="0" smtClean="0"/>
              <a:t> </a:t>
            </a:r>
            <a:r>
              <a:rPr lang="nl-BE" sz="2000" dirty="0" err="1" smtClean="0"/>
              <a:t>strands</a:t>
            </a:r>
            <a:r>
              <a:rPr lang="nl-BE" sz="2000" dirty="0" smtClean="0"/>
              <a:t> of the OMC (pensions, </a:t>
            </a:r>
            <a:r>
              <a:rPr lang="nl-BE" sz="2000" dirty="0" err="1" smtClean="0"/>
              <a:t>health</a:t>
            </a:r>
            <a:r>
              <a:rPr lang="nl-BE" sz="2000" dirty="0" smtClean="0"/>
              <a:t> and long term care) and the </a:t>
            </a:r>
            <a:r>
              <a:rPr lang="nl-BE" sz="2000" dirty="0" err="1" smtClean="0"/>
              <a:t>logic</a:t>
            </a:r>
            <a:r>
              <a:rPr lang="nl-BE" sz="2000" dirty="0" smtClean="0"/>
              <a:t> of </a:t>
            </a:r>
            <a:r>
              <a:rPr lang="nl-BE" sz="2000" dirty="0" err="1" smtClean="0"/>
              <a:t>streamlining</a:t>
            </a:r>
            <a:r>
              <a:rPr lang="nl-BE" sz="2000" dirty="0" smtClean="0"/>
              <a:t>? </a:t>
            </a:r>
          </a:p>
          <a:p>
            <a:pPr marL="0" lvl="1" indent="0">
              <a:lnSpc>
                <a:spcPct val="80000"/>
              </a:lnSpc>
              <a:buNone/>
            </a:pPr>
            <a:endParaRPr lang="nl-BE" sz="2000" dirty="0" smtClean="0"/>
          </a:p>
          <a:p>
            <a:pPr marL="180975" lvl="1" indent="-180975">
              <a:lnSpc>
                <a:spcPct val="80000"/>
              </a:lnSpc>
              <a:buNone/>
            </a:pPr>
            <a:r>
              <a:rPr lang="nl-BE" sz="2000" dirty="0" smtClean="0"/>
              <a:t>-  The </a:t>
            </a:r>
            <a:r>
              <a:rPr lang="nl-BE" sz="2000" dirty="0" err="1" smtClean="0"/>
              <a:t>Commission</a:t>
            </a:r>
            <a:r>
              <a:rPr lang="nl-BE" sz="2000" dirty="0" smtClean="0"/>
              <a:t>? </a:t>
            </a:r>
            <a:r>
              <a:rPr lang="nl-BE" sz="2000" dirty="0" err="1" smtClean="0"/>
              <a:t>What</a:t>
            </a:r>
            <a:r>
              <a:rPr lang="nl-BE" sz="2000" dirty="0" smtClean="0"/>
              <a:t> </a:t>
            </a:r>
            <a:r>
              <a:rPr lang="nl-BE" sz="2000" dirty="0" err="1" smtClean="0"/>
              <a:t>about</a:t>
            </a:r>
            <a:r>
              <a:rPr lang="nl-BE" sz="2000" dirty="0" smtClean="0"/>
              <a:t> </a:t>
            </a:r>
            <a:r>
              <a:rPr lang="nl-BE" sz="2000" dirty="0" err="1" smtClean="0"/>
              <a:t>Member</a:t>
            </a:r>
            <a:r>
              <a:rPr lang="nl-BE" sz="2000" dirty="0" smtClean="0"/>
              <a:t> </a:t>
            </a:r>
            <a:r>
              <a:rPr lang="nl-BE" sz="2000" dirty="0" err="1" smtClean="0"/>
              <a:t>States</a:t>
            </a:r>
            <a:r>
              <a:rPr lang="nl-BE" sz="2000" dirty="0" smtClean="0"/>
              <a:t>, the EU </a:t>
            </a:r>
            <a:r>
              <a:rPr lang="nl-BE" sz="2000" dirty="0" err="1" smtClean="0"/>
              <a:t>Social</a:t>
            </a:r>
            <a:r>
              <a:rPr lang="nl-BE" sz="2000" dirty="0" smtClean="0"/>
              <a:t> </a:t>
            </a:r>
            <a:r>
              <a:rPr lang="nl-BE" sz="2000" dirty="0" err="1" smtClean="0"/>
              <a:t>Protection</a:t>
            </a:r>
            <a:r>
              <a:rPr lang="nl-BE" sz="2000" dirty="0" smtClean="0"/>
              <a:t> </a:t>
            </a:r>
            <a:r>
              <a:rPr lang="nl-BE" sz="2000" dirty="0" err="1" smtClean="0"/>
              <a:t>Committee</a:t>
            </a:r>
            <a:r>
              <a:rPr lang="nl-BE" sz="2000" dirty="0" smtClean="0"/>
              <a:t>? </a:t>
            </a:r>
          </a:p>
          <a:p>
            <a:pPr>
              <a:lnSpc>
                <a:spcPct val="80000"/>
              </a:lnSpc>
              <a:buFontTx/>
              <a:buNone/>
            </a:pPr>
            <a:endParaRPr lang="nl-B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BE" sz="2400" dirty="0" err="1" smtClean="0"/>
              <a:t>By</a:t>
            </a:r>
            <a:r>
              <a:rPr lang="nl-BE" sz="2400" dirty="0" smtClean="0"/>
              <a:t> </a:t>
            </a:r>
            <a:r>
              <a:rPr lang="nl-BE" sz="2400" dirty="0" err="1" smtClean="0"/>
              <a:t>October</a:t>
            </a:r>
            <a:r>
              <a:rPr lang="nl-BE" sz="2400" dirty="0" smtClean="0"/>
              <a:t> / November 2010 </a:t>
            </a:r>
            <a:r>
              <a:rPr lang="nl-BE" sz="2400" dirty="0" err="1" smtClean="0"/>
              <a:t>it</a:t>
            </a:r>
            <a:r>
              <a:rPr lang="nl-BE" sz="2400" dirty="0" smtClean="0"/>
              <a:t> had </a:t>
            </a:r>
            <a:r>
              <a:rPr lang="nl-BE" sz="2400" dirty="0" err="1" smtClean="0"/>
              <a:t>become</a:t>
            </a:r>
            <a:r>
              <a:rPr lang="nl-BE" sz="2400" dirty="0" smtClean="0"/>
              <a:t> </a:t>
            </a:r>
            <a:r>
              <a:rPr lang="nl-BE" sz="2400" dirty="0" err="1" smtClean="0"/>
              <a:t>clear</a:t>
            </a:r>
            <a:r>
              <a:rPr lang="nl-BE" sz="2400" dirty="0" smtClean="0"/>
              <a:t> </a:t>
            </a:r>
            <a:r>
              <a:rPr lang="nl-BE" sz="2400" dirty="0" err="1" smtClean="0"/>
              <a:t>that</a:t>
            </a:r>
            <a:r>
              <a:rPr lang="nl-BE" sz="2400" dirty="0" smtClean="0"/>
              <a:t> </a:t>
            </a:r>
            <a:r>
              <a:rPr lang="nl-BE" sz="2400" dirty="0" err="1" smtClean="0"/>
              <a:t>Member</a:t>
            </a:r>
            <a:r>
              <a:rPr lang="nl-BE" sz="2400" dirty="0" smtClean="0"/>
              <a:t> </a:t>
            </a:r>
            <a:r>
              <a:rPr lang="nl-BE" sz="2400" dirty="0" err="1" smtClean="0"/>
              <a:t>States</a:t>
            </a:r>
            <a:r>
              <a:rPr lang="nl-BE" sz="2400" dirty="0" smtClean="0"/>
              <a:t> and </a:t>
            </a:r>
            <a:r>
              <a:rPr lang="nl-BE" sz="2400" dirty="0" err="1" smtClean="0"/>
              <a:t>stakeholder</a:t>
            </a:r>
            <a:r>
              <a:rPr lang="nl-BE" sz="2400" dirty="0" smtClean="0"/>
              <a:t> </a:t>
            </a:r>
            <a:r>
              <a:rPr lang="nl-BE" sz="2400" dirty="0" err="1" smtClean="0"/>
              <a:t>networks</a:t>
            </a:r>
            <a:r>
              <a:rPr lang="nl-BE" sz="2400" dirty="0" smtClean="0"/>
              <a:t> </a:t>
            </a:r>
            <a:r>
              <a:rPr lang="nl-BE" sz="2400" dirty="0" err="1" smtClean="0"/>
              <a:t>were</a:t>
            </a:r>
            <a:r>
              <a:rPr lang="nl-BE" sz="2400" dirty="0" smtClean="0"/>
              <a:t>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willing</a:t>
            </a:r>
            <a:r>
              <a:rPr lang="nl-BE" sz="2400" dirty="0" smtClean="0"/>
              <a:t> to </a:t>
            </a:r>
            <a:r>
              <a:rPr lang="nl-BE" sz="2400" dirty="0" err="1" smtClean="0"/>
              <a:t>give</a:t>
            </a:r>
            <a:r>
              <a:rPr lang="nl-BE" sz="2400" dirty="0" smtClean="0"/>
              <a:t> up the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OMC. The </a:t>
            </a:r>
            <a:r>
              <a:rPr lang="nl-BE" sz="2400" dirty="0" err="1" smtClean="0"/>
              <a:t>question</a:t>
            </a:r>
            <a:r>
              <a:rPr lang="nl-BE" sz="2400" dirty="0" smtClean="0"/>
              <a:t> was </a:t>
            </a:r>
            <a:r>
              <a:rPr lang="nl-BE" sz="2400" dirty="0" err="1" smtClean="0"/>
              <a:t>how</a:t>
            </a:r>
            <a:r>
              <a:rPr lang="nl-BE" sz="2400" dirty="0" smtClean="0"/>
              <a:t> the Platform and the OMC </a:t>
            </a:r>
            <a:r>
              <a:rPr lang="nl-BE" sz="2400" dirty="0" err="1" smtClean="0"/>
              <a:t>would</a:t>
            </a:r>
            <a:r>
              <a:rPr lang="nl-BE" sz="2400" dirty="0" smtClean="0"/>
              <a:t> </a:t>
            </a:r>
            <a:r>
              <a:rPr lang="nl-BE" sz="2400" dirty="0" err="1" smtClean="0"/>
              <a:t>relate</a:t>
            </a:r>
            <a:r>
              <a:rPr lang="nl-BE" sz="2400" dirty="0" smtClean="0"/>
              <a:t> to </a:t>
            </a:r>
            <a:r>
              <a:rPr lang="nl-BE" sz="2400" dirty="0" err="1" smtClean="0"/>
              <a:t>each</a:t>
            </a:r>
            <a:r>
              <a:rPr lang="nl-BE" sz="2400" dirty="0" smtClean="0"/>
              <a:t> </a:t>
            </a:r>
            <a:r>
              <a:rPr lang="nl-BE" sz="2400" dirty="0" err="1" smtClean="0"/>
              <a:t>other</a:t>
            </a:r>
            <a:r>
              <a:rPr lang="nl-BE" sz="2400" dirty="0" smtClean="0"/>
              <a:t>.</a:t>
            </a:r>
          </a:p>
          <a:p>
            <a:pPr>
              <a:buFontTx/>
              <a:buChar char="-"/>
            </a:pPr>
            <a:r>
              <a:rPr lang="nl-BE" sz="2400" dirty="0" smtClean="0"/>
              <a:t>The Platform </a:t>
            </a:r>
            <a:r>
              <a:rPr lang="nl-BE" sz="2400" dirty="0" err="1" smtClean="0"/>
              <a:t>Communication</a:t>
            </a:r>
            <a:r>
              <a:rPr lang="nl-BE" sz="2400" dirty="0" smtClean="0"/>
              <a:t> was </a:t>
            </a:r>
            <a:r>
              <a:rPr lang="nl-BE" sz="2400" dirty="0" err="1" smtClean="0"/>
              <a:t>eventually</a:t>
            </a:r>
            <a:r>
              <a:rPr lang="nl-BE" sz="2400" dirty="0" smtClean="0"/>
              <a:t> </a:t>
            </a:r>
            <a:r>
              <a:rPr lang="nl-BE" sz="2400" dirty="0" err="1" smtClean="0"/>
              <a:t>published</a:t>
            </a:r>
            <a:r>
              <a:rPr lang="nl-BE" sz="2400" dirty="0" smtClean="0"/>
              <a:t> in December 2010. </a:t>
            </a:r>
            <a:r>
              <a:rPr lang="nl-BE" sz="2400" dirty="0" err="1" smtClean="0"/>
              <a:t>It</a:t>
            </a:r>
            <a:r>
              <a:rPr lang="nl-BE" sz="2400" dirty="0" smtClean="0"/>
              <a:t> is in </a:t>
            </a:r>
            <a:r>
              <a:rPr lang="nl-BE" sz="2400" dirty="0" err="1" smtClean="0"/>
              <a:t>fact</a:t>
            </a:r>
            <a:r>
              <a:rPr lang="nl-BE" sz="2400" dirty="0" smtClean="0"/>
              <a:t> a kind of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agenda (</a:t>
            </a:r>
            <a:r>
              <a:rPr lang="nl-BE" sz="2400" dirty="0" err="1" smtClean="0"/>
              <a:t>framework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action</a:t>
            </a:r>
            <a:r>
              <a:rPr lang="nl-BE" sz="2400" dirty="0" smtClean="0"/>
              <a:t>), </a:t>
            </a:r>
            <a:r>
              <a:rPr lang="nl-BE" sz="2400" dirty="0" err="1" smtClean="0"/>
              <a:t>bringing</a:t>
            </a:r>
            <a:r>
              <a:rPr lang="nl-BE" sz="2400" dirty="0" smtClean="0"/>
              <a:t> </a:t>
            </a:r>
            <a:r>
              <a:rPr lang="nl-BE" sz="2400" dirty="0" err="1" smtClean="0"/>
              <a:t>together</a:t>
            </a:r>
            <a:r>
              <a:rPr lang="nl-BE" sz="2400" dirty="0" smtClean="0"/>
              <a:t> a </a:t>
            </a:r>
            <a:r>
              <a:rPr lang="nl-BE" sz="2400" dirty="0" err="1" smtClean="0"/>
              <a:t>broad</a:t>
            </a:r>
            <a:r>
              <a:rPr lang="nl-BE" sz="2400" dirty="0" smtClean="0"/>
              <a:t> range of </a:t>
            </a:r>
            <a:r>
              <a:rPr lang="nl-BE" sz="2400" dirty="0" err="1" smtClean="0"/>
              <a:t>initiatives</a:t>
            </a:r>
            <a:r>
              <a:rPr lang="nl-BE" sz="2400" dirty="0" smtClean="0"/>
              <a:t> in the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sphere</a:t>
            </a:r>
            <a:r>
              <a:rPr lang="nl-BE" sz="2400" dirty="0" smtClean="0"/>
              <a:t>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necessarily</a:t>
            </a:r>
            <a:r>
              <a:rPr lang="nl-BE" sz="2400" dirty="0" smtClean="0"/>
              <a:t> </a:t>
            </a:r>
            <a:r>
              <a:rPr lang="nl-BE" sz="2400" dirty="0" err="1" smtClean="0"/>
              <a:t>piloted</a:t>
            </a:r>
            <a:r>
              <a:rPr lang="nl-BE" sz="2400" dirty="0" smtClean="0"/>
              <a:t> </a:t>
            </a:r>
            <a:r>
              <a:rPr lang="nl-BE" sz="2400" dirty="0" err="1" smtClean="0"/>
              <a:t>by</a:t>
            </a:r>
            <a:r>
              <a:rPr lang="nl-BE" sz="2400" dirty="0" smtClean="0"/>
              <a:t> DG EMPL.</a:t>
            </a:r>
          </a:p>
          <a:p>
            <a:pPr>
              <a:buFontTx/>
              <a:buChar char="-"/>
            </a:pPr>
            <a:r>
              <a:rPr lang="nl-BE" sz="2400" dirty="0" smtClean="0"/>
              <a:t>The name of the Platform was </a:t>
            </a:r>
            <a:r>
              <a:rPr lang="nl-BE" sz="2400" dirty="0" err="1" smtClean="0"/>
              <a:t>broadened</a:t>
            </a:r>
            <a:r>
              <a:rPr lang="nl-BE" sz="2400" dirty="0" smtClean="0"/>
              <a:t> to Platform </a:t>
            </a:r>
            <a:r>
              <a:rPr lang="nl-BE" sz="2400" dirty="0" err="1" smtClean="0"/>
              <a:t>against</a:t>
            </a:r>
            <a:r>
              <a:rPr lang="nl-BE" sz="2400" dirty="0" smtClean="0"/>
              <a:t> </a:t>
            </a:r>
            <a:r>
              <a:rPr lang="nl-BE" sz="2400" dirty="0" err="1" smtClean="0"/>
              <a:t>Poverty</a:t>
            </a:r>
            <a:r>
              <a:rPr lang="nl-BE" sz="2400" dirty="0" smtClean="0"/>
              <a:t> and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Exclusion</a:t>
            </a:r>
            <a:r>
              <a:rPr lang="nl-BE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 smtClean="0"/>
              <a:t>Five</a:t>
            </a:r>
            <a:r>
              <a:rPr lang="nl-BE" sz="3200" dirty="0" smtClean="0"/>
              <a:t> areas </a:t>
            </a:r>
            <a:r>
              <a:rPr lang="nl-BE" sz="3200" dirty="0" err="1" smtClean="0"/>
              <a:t>for</a:t>
            </a:r>
            <a:r>
              <a:rPr lang="nl-BE" sz="3200" dirty="0" smtClean="0"/>
              <a:t> </a:t>
            </a:r>
            <a:r>
              <a:rPr lang="nl-BE" sz="3200" dirty="0" err="1" smtClean="0"/>
              <a:t>action</a:t>
            </a:r>
            <a:endParaRPr lang="en-GB" sz="3200" dirty="0" smtClean="0"/>
          </a:p>
        </p:txBody>
      </p:sp>
      <p:sp>
        <p:nvSpPr>
          <p:cNvPr id="655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1. Delivering action across the policy spectrum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2. Making EU funds deliver on the social inclusion and social cohesion objectives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3. Developing an evidence-based approach to social innovation and reforms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4. Promoting a partnership approach and the social economy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 smtClean="0"/>
              <a:t>5. Stepping up policy coordination between the  Member States</a:t>
            </a:r>
            <a:endParaRPr lang="en-GB" sz="2400" i="1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1. Delivering action across the policy spectrum (1)</a:t>
            </a:r>
          </a:p>
        </p:txBody>
      </p:sp>
      <p:sp>
        <p:nvSpPr>
          <p:cNvPr id="675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dirty="0" smtClean="0"/>
              <a:t>1.1 Access to employment </a:t>
            </a:r>
          </a:p>
          <a:p>
            <a:pPr lvl="1"/>
            <a:r>
              <a:rPr lang="en-GB" dirty="0" smtClean="0"/>
              <a:t>Communication on active inclusion, 2012</a:t>
            </a:r>
          </a:p>
          <a:p>
            <a:endParaRPr lang="en-GB" sz="2400" dirty="0" smtClean="0"/>
          </a:p>
          <a:p>
            <a:pPr>
              <a:buFontTx/>
              <a:buNone/>
            </a:pPr>
            <a:r>
              <a:rPr lang="en-GB" sz="2400" dirty="0" smtClean="0"/>
              <a:t>1.2 Social protection and access to essential services</a:t>
            </a:r>
          </a:p>
          <a:p>
            <a:pPr lvl="1"/>
            <a:r>
              <a:rPr lang="en-GB" dirty="0" smtClean="0"/>
              <a:t>White paper on Pensions, 2011</a:t>
            </a:r>
          </a:p>
          <a:p>
            <a:pPr lvl="1"/>
            <a:r>
              <a:rPr lang="en-GB" dirty="0" smtClean="0"/>
              <a:t>Further develop quality framework on social services (</a:t>
            </a:r>
            <a:r>
              <a:rPr lang="en-GB" dirty="0" err="1" smtClean="0"/>
              <a:t>sectoral</a:t>
            </a:r>
            <a:r>
              <a:rPr lang="en-GB" dirty="0" smtClean="0"/>
              <a:t> approach on homelessness)</a:t>
            </a:r>
          </a:p>
          <a:p>
            <a:pPr lvl="1"/>
            <a:r>
              <a:rPr lang="en-GB" dirty="0" smtClean="0"/>
              <a:t>Follow-up to communication on health inequalities </a:t>
            </a:r>
          </a:p>
          <a:p>
            <a:endParaRPr lang="en-GB" sz="2400" dirty="0" smtClean="0"/>
          </a:p>
          <a:p>
            <a:pPr>
              <a:buFontTx/>
              <a:buNone/>
            </a:pPr>
            <a:r>
              <a:rPr lang="en-GB" sz="2400" dirty="0" smtClean="0"/>
              <a:t>1.3 Education and youth policies</a:t>
            </a:r>
          </a:p>
          <a:p>
            <a:pPr lvl="1"/>
            <a:r>
              <a:rPr lang="en-GB" dirty="0" smtClean="0"/>
              <a:t>Recommendation on early school leaving, 2011</a:t>
            </a:r>
          </a:p>
          <a:p>
            <a:pPr lvl="1"/>
            <a:r>
              <a:rPr lang="en-GB" dirty="0" smtClean="0"/>
              <a:t>Recommendation on child poverty, 2012</a:t>
            </a:r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1. Delivering action across the policy spectrum (2)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600" dirty="0" smtClean="0"/>
              <a:t>1.4 Migration and integration of migrants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New European Agenda on Integration , 2011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600" dirty="0" smtClean="0"/>
              <a:t>1.5 Social inclusion and antidiscrimination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EU framework for national Roma Integration Strategies , 2011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Follow-up to 2010 consensus conference on homelessness and housing exclusion</a:t>
            </a:r>
          </a:p>
          <a:p>
            <a:pPr lvl="1">
              <a:lnSpc>
                <a:spcPct val="80000"/>
              </a:lnSpc>
            </a:pPr>
            <a:endParaRPr lang="en-GB" sz="2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nl-BE" sz="2600" dirty="0" smtClean="0"/>
              <a:t>1.6 </a:t>
            </a:r>
            <a:r>
              <a:rPr lang="nl-BE" sz="2600" dirty="0" err="1" smtClean="0"/>
              <a:t>Sectoral</a:t>
            </a:r>
            <a:r>
              <a:rPr lang="nl-BE" sz="2600" dirty="0" smtClean="0"/>
              <a:t> </a:t>
            </a:r>
            <a:r>
              <a:rPr lang="nl-BE" sz="2600" dirty="0" err="1" smtClean="0"/>
              <a:t>policies</a:t>
            </a:r>
            <a:endParaRPr lang="en-GB" sz="2600" dirty="0" smtClean="0"/>
          </a:p>
          <a:p>
            <a:pPr lvl="1">
              <a:lnSpc>
                <a:spcPct val="80000"/>
              </a:lnSpc>
            </a:pPr>
            <a:r>
              <a:rPr lang="en-GB" sz="2600" dirty="0" smtClean="0"/>
              <a:t>Implementation of energy internal market legislation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Combating the digital divide (implementation of Digital Agenda)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Legislative initiative on access to basic bank services, 2011</a:t>
            </a:r>
          </a:p>
          <a:p>
            <a:pPr lvl="1">
              <a:lnSpc>
                <a:spcPct val="80000"/>
              </a:lnSpc>
            </a:pPr>
            <a:endParaRPr lang="en-GB" sz="2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600" dirty="0" smtClean="0"/>
              <a:t>1.7 The external dimension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600" dirty="0" smtClean="0"/>
              <a:t>1.8 Social impact assessment</a:t>
            </a:r>
          </a:p>
          <a:p>
            <a:pPr>
              <a:lnSpc>
                <a:spcPct val="80000"/>
              </a:lnSpc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2. Making EU funds deliver on the social inclusion and social cohesion objectives</a:t>
            </a:r>
          </a:p>
        </p:txBody>
      </p:sp>
      <p:sp>
        <p:nvSpPr>
          <p:cNvPr id="696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sz="2400" dirty="0" smtClean="0"/>
              <a:t>-	2010 Budget review stresses need to link more directly structural funds and ESF to Europe 2020 headline targets (including poverty target)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  <a:buNone/>
            </a:pPr>
            <a:r>
              <a:rPr lang="en-GB" sz="2400" dirty="0" smtClean="0"/>
              <a:t>-	Commission Proposals for next Multi-Annual Financial Framework (2011) will explore the following options: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Enhancing ESF contribution to achievement of poverty target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Devoting necessary resources to social inclusion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Reinforcing support to disadvantaged groups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Simplified access and tailored made grant schemes for local partnerships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Greater synergies and complementarities between EU funds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3. Developing an evidence-based approach to social innovation and reforms</a:t>
            </a:r>
          </a:p>
        </p:txBody>
      </p:sp>
      <p:sp>
        <p:nvSpPr>
          <p:cNvPr id="686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dirty="0" smtClean="0"/>
              <a:t>-	</a:t>
            </a:r>
            <a:r>
              <a:rPr lang="en-GB" sz="2400" dirty="0" smtClean="0"/>
              <a:t>Build on existing tools (peer reviews, mutual learning…) to guide structural reforms, promote more effective and efficient interventions 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  <a:buNone/>
            </a:pPr>
            <a:r>
              <a:rPr lang="en-GB" dirty="0" smtClean="0"/>
              <a:t>-	</a:t>
            </a:r>
            <a:r>
              <a:rPr lang="en-GB" sz="2400" dirty="0" smtClean="0"/>
              <a:t>Major social experimentation initiative, possibly focusing on social assistance (2011):</a:t>
            </a:r>
            <a:r>
              <a:rPr lang="en-GB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Pooling resources from various EU funds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Fine-tuning methodology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Development of wider scale experiment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Communication and dissemination </a:t>
            </a:r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4. Promoting a partnership approach and the social economy</a:t>
            </a:r>
          </a:p>
        </p:txBody>
      </p:sp>
      <p:sp>
        <p:nvSpPr>
          <p:cNvPr id="706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dirty="0" smtClean="0"/>
              <a:t>-	</a:t>
            </a:r>
            <a:r>
              <a:rPr lang="en-GB" sz="2400" dirty="0" smtClean="0"/>
              <a:t>Strengthening existing partnerships and involving new actors (social partners, local authorities, NGOs…)</a:t>
            </a:r>
          </a:p>
          <a:p>
            <a:pPr lvl="1">
              <a:lnSpc>
                <a:spcPct val="90000"/>
              </a:lnSpc>
            </a:pPr>
            <a:r>
              <a:rPr lang="en-GB" sz="2200" dirty="0" smtClean="0"/>
              <a:t>Voluntary guidelines on stakeholders’ involvement and participation of people experiencing poverty (2012)</a:t>
            </a:r>
          </a:p>
          <a:p>
            <a:pPr lvl="1">
              <a:lnSpc>
                <a:spcPct val="90000"/>
              </a:lnSpc>
            </a:pPr>
            <a:r>
              <a:rPr lang="en-GB" sz="2200" dirty="0" smtClean="0"/>
              <a:t>Regular dialogue on thematic priorities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  <a:buNone/>
            </a:pPr>
            <a:r>
              <a:rPr lang="en-GB" dirty="0" smtClean="0"/>
              <a:t>-	</a:t>
            </a:r>
            <a:r>
              <a:rPr lang="en-GB" sz="2400" dirty="0" smtClean="0"/>
              <a:t>Harnessing the potential of the social economy</a:t>
            </a:r>
          </a:p>
          <a:p>
            <a:pPr lvl="1">
              <a:lnSpc>
                <a:spcPct val="90000"/>
              </a:lnSpc>
            </a:pPr>
            <a:r>
              <a:rPr lang="en-GB" sz="2200" dirty="0" smtClean="0"/>
              <a:t>Improving legal structures (e.g. foundations)</a:t>
            </a:r>
          </a:p>
          <a:p>
            <a:pPr lvl="1">
              <a:lnSpc>
                <a:spcPct val="90000"/>
              </a:lnSpc>
            </a:pPr>
            <a:r>
              <a:rPr lang="en-GB" sz="2200" dirty="0" smtClean="0"/>
              <a:t>Social Business Initiative (2011) to support socially innovative corporate projects (</a:t>
            </a:r>
            <a:r>
              <a:rPr lang="en-GB" sz="2200" i="1" dirty="0" smtClean="0"/>
              <a:t>Single Market Act</a:t>
            </a:r>
            <a:r>
              <a:rPr lang="en-GB" sz="22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5. Stepping up policy coordination between the  Member States</a:t>
            </a:r>
          </a:p>
        </p:txBody>
      </p:sp>
      <p:sp>
        <p:nvSpPr>
          <p:cNvPr id="71683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GB" sz="2400" dirty="0" smtClean="0"/>
              <a:t>-	Strong social dimension within Europe 2020. Make full use of the new governance structure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National Reform Programmes to define national target, strategies, stakeholder involvement </a:t>
            </a:r>
          </a:p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  <a:buNone/>
            </a:pPr>
            <a:r>
              <a:rPr lang="en-GB" sz="2400" dirty="0" smtClean="0"/>
              <a:t>-	Commission will work with Member States and stakeholders to adapt working methods of the OMC to governance of Europe 2020 and best combine: 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Integration and focus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Continuity and innovation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Simplification and accountability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Coordination and </a:t>
            </a:r>
            <a:r>
              <a:rPr lang="en-GB" dirty="0" err="1" smtClean="0"/>
              <a:t>subsidiarity</a:t>
            </a:r>
            <a:endParaRPr lang="en-GB" dirty="0" smtClean="0"/>
          </a:p>
          <a:p>
            <a:pPr lvl="1"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 dirty="0" smtClean="0"/>
              <a:t> </a:t>
            </a:r>
            <a:r>
              <a:rPr lang="en-GB" sz="2400" i="1" dirty="0" smtClean="0"/>
              <a:t>Report presented by the end of 2011 following discussion with involved actors on the basis of the experience of the first European semester</a:t>
            </a:r>
          </a:p>
          <a:p>
            <a:pPr>
              <a:lnSpc>
                <a:spcPct val="80000"/>
              </a:lnSpc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nl-BE" sz="2400" dirty="0" err="1" smtClean="0"/>
              <a:t>Growth</a:t>
            </a:r>
            <a:r>
              <a:rPr lang="nl-BE" sz="2400" dirty="0" smtClean="0"/>
              <a:t>, Jobs and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Progress</a:t>
            </a:r>
            <a:r>
              <a:rPr lang="nl-BE" sz="2400" dirty="0" smtClean="0"/>
              <a:t>: a </a:t>
            </a:r>
            <a:r>
              <a:rPr lang="nl-BE" sz="2400" dirty="0" err="1" smtClean="0"/>
              <a:t>contribution</a:t>
            </a:r>
            <a:r>
              <a:rPr lang="nl-BE" sz="2400" dirty="0" smtClean="0"/>
              <a:t> to the </a:t>
            </a:r>
            <a:r>
              <a:rPr lang="nl-BE" sz="2400" dirty="0" err="1" smtClean="0"/>
              <a:t>evaluation</a:t>
            </a:r>
            <a:r>
              <a:rPr lang="nl-BE" sz="2400" dirty="0" smtClean="0"/>
              <a:t> of the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dimension</a:t>
            </a:r>
            <a:r>
              <a:rPr lang="nl-BE" sz="2400" dirty="0" smtClean="0"/>
              <a:t> of the </a:t>
            </a:r>
            <a:r>
              <a:rPr lang="nl-BE" sz="2400" dirty="0" err="1" smtClean="0"/>
              <a:t>Lisbon</a:t>
            </a:r>
            <a:r>
              <a:rPr lang="nl-BE" sz="2400" dirty="0" smtClean="0"/>
              <a:t> </a:t>
            </a:r>
            <a:r>
              <a:rPr lang="nl-BE" sz="2400" dirty="0" err="1" smtClean="0"/>
              <a:t>strategy</a:t>
            </a:r>
            <a:r>
              <a:rPr lang="nl-BE" sz="2400" dirty="0" smtClean="0"/>
              <a:t>.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Protection</a:t>
            </a:r>
            <a:r>
              <a:rPr lang="nl-BE" sz="2400" dirty="0" smtClean="0"/>
              <a:t> </a:t>
            </a:r>
            <a:r>
              <a:rPr lang="nl-BE" sz="2400" dirty="0" err="1" smtClean="0"/>
              <a:t>Committee</a:t>
            </a:r>
            <a:r>
              <a:rPr lang="nl-BE" sz="2400" dirty="0" smtClean="0"/>
              <a:t> Report. September 2009.</a:t>
            </a:r>
          </a:p>
          <a:p>
            <a:pPr>
              <a:buFontTx/>
              <a:buNone/>
            </a:pPr>
            <a:r>
              <a:rPr lang="nl-BE" dirty="0" smtClean="0"/>
              <a:t> </a:t>
            </a:r>
            <a:r>
              <a:rPr lang="nl-BE" sz="1800" dirty="0" smtClean="0">
                <a:hlinkClick r:id="rId2"/>
              </a:rPr>
              <a:t>http://www.lavoro.gov.it/NR/rdonlyres/4502C661-F4FC-4B1D-AC80-A581DAF05E07/0/Lisbon_TF_Final_report.pdf</a:t>
            </a:r>
            <a:r>
              <a:rPr lang="nl-BE" sz="1800" dirty="0" smtClean="0"/>
              <a:t> </a:t>
            </a:r>
          </a:p>
          <a:p>
            <a:pPr>
              <a:buFontTx/>
              <a:buNone/>
            </a:pPr>
            <a:endParaRPr lang="nl-NL" sz="24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nl-BE" sz="2400" dirty="0" err="1" smtClean="0"/>
              <a:t>Four</a:t>
            </a:r>
            <a:r>
              <a:rPr lang="nl-BE" sz="2400" dirty="0" smtClean="0"/>
              <a:t> </a:t>
            </a:r>
            <a:r>
              <a:rPr lang="nl-BE" sz="2400" dirty="0" err="1" smtClean="0"/>
              <a:t>key</a:t>
            </a:r>
            <a:r>
              <a:rPr lang="nl-BE" sz="2400" dirty="0" smtClean="0"/>
              <a:t> </a:t>
            </a:r>
            <a:r>
              <a:rPr lang="nl-BE" sz="2400" dirty="0" err="1" smtClean="0"/>
              <a:t>messages</a:t>
            </a:r>
            <a:r>
              <a:rPr lang="nl-BE" sz="2400" dirty="0" smtClean="0"/>
              <a:t>:</a:t>
            </a:r>
          </a:p>
          <a:p>
            <a:pPr>
              <a:buFontTx/>
              <a:buNone/>
            </a:pPr>
            <a:r>
              <a:rPr lang="nl-BE" sz="2400" dirty="0" smtClean="0"/>
              <a:t>- impact </a:t>
            </a:r>
            <a:r>
              <a:rPr lang="nl-BE" sz="2400" dirty="0" err="1" smtClean="0"/>
              <a:t>economic</a:t>
            </a:r>
            <a:r>
              <a:rPr lang="nl-BE" sz="2400" dirty="0" smtClean="0"/>
              <a:t> </a:t>
            </a:r>
            <a:r>
              <a:rPr lang="nl-BE" sz="2400" dirty="0" err="1" smtClean="0"/>
              <a:t>growth</a:t>
            </a:r>
            <a:endParaRPr lang="nl-BE" sz="2400" dirty="0" smtClean="0"/>
          </a:p>
          <a:p>
            <a:pPr>
              <a:buFontTx/>
              <a:buNone/>
            </a:pPr>
            <a:r>
              <a:rPr lang="nl-BE" sz="2400" dirty="0" smtClean="0"/>
              <a:t>- impact </a:t>
            </a:r>
            <a:r>
              <a:rPr lang="nl-BE" sz="2400" dirty="0" err="1" smtClean="0"/>
              <a:t>employment</a:t>
            </a:r>
            <a:r>
              <a:rPr lang="nl-BE" sz="2400" dirty="0" smtClean="0"/>
              <a:t> </a:t>
            </a:r>
            <a:r>
              <a:rPr lang="nl-BE" sz="2400" dirty="0" err="1" smtClean="0"/>
              <a:t>growth</a:t>
            </a:r>
            <a:endParaRPr lang="nl-BE" sz="2400" dirty="0" smtClean="0"/>
          </a:p>
          <a:p>
            <a:pPr>
              <a:buFontTx/>
              <a:buNone/>
            </a:pPr>
            <a:r>
              <a:rPr lang="nl-BE" sz="2400" dirty="0" smtClean="0"/>
              <a:t>- impact of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protection</a:t>
            </a:r>
            <a:r>
              <a:rPr lang="nl-BE" sz="2400" dirty="0" smtClean="0"/>
              <a:t> system reform</a:t>
            </a:r>
          </a:p>
          <a:p>
            <a:pPr>
              <a:buFontTx/>
              <a:buNone/>
            </a:pPr>
            <a:r>
              <a:rPr lang="nl-BE" sz="2400" dirty="0" smtClean="0"/>
              <a:t>- impact of the </a:t>
            </a:r>
            <a:r>
              <a:rPr lang="nl-BE" sz="2400" dirty="0" err="1" smtClean="0"/>
              <a:t>economic</a:t>
            </a:r>
            <a:r>
              <a:rPr lang="nl-BE" sz="2400" dirty="0" smtClean="0"/>
              <a:t> and </a:t>
            </a:r>
            <a:r>
              <a:rPr lang="nl-BE" sz="2400" dirty="0" err="1" smtClean="0"/>
              <a:t>financial</a:t>
            </a:r>
            <a:r>
              <a:rPr lang="nl-BE" sz="2400" dirty="0" smtClean="0"/>
              <a:t> crisis</a:t>
            </a:r>
            <a:endParaRPr lang="nl-NL" sz="2400" dirty="0" smtClean="0">
              <a:solidFill>
                <a:srgbClr val="000000"/>
              </a:solidFill>
            </a:endParaRPr>
          </a:p>
        </p:txBody>
      </p:sp>
      <p:sp>
        <p:nvSpPr>
          <p:cNvPr id="13314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 smtClean="0"/>
              <a:t>1.2 The SPC </a:t>
            </a:r>
            <a:r>
              <a:rPr lang="nl-NL" sz="3200" dirty="0" err="1" smtClean="0"/>
              <a:t>evaluation</a:t>
            </a:r>
            <a:r>
              <a:rPr lang="nl-NL" sz="3200" dirty="0" smtClean="0"/>
              <a:t> of the impact of the </a:t>
            </a:r>
            <a:r>
              <a:rPr lang="nl-NL" sz="3200" dirty="0" err="1" smtClean="0"/>
              <a:t>Lisbon</a:t>
            </a:r>
            <a:r>
              <a:rPr lang="nl-NL" sz="3200" dirty="0" smtClean="0"/>
              <a:t> </a:t>
            </a:r>
            <a:r>
              <a:rPr lang="nl-NL" sz="3200" dirty="0" err="1" smtClean="0"/>
              <a:t>strategy</a:t>
            </a:r>
            <a:r>
              <a:rPr lang="nl-NL" sz="3200" dirty="0" smtClean="0"/>
              <a:t> </a:t>
            </a:r>
            <a:r>
              <a:rPr lang="nl-NL" sz="3200" dirty="0" err="1" smtClean="0"/>
              <a:t>on</a:t>
            </a:r>
            <a:r>
              <a:rPr lang="nl-NL" sz="3200" dirty="0" smtClean="0"/>
              <a:t> </a:t>
            </a:r>
            <a:r>
              <a:rPr lang="nl-NL" sz="3200" dirty="0" err="1" smtClean="0"/>
              <a:t>social</a:t>
            </a:r>
            <a:r>
              <a:rPr lang="nl-NL" sz="3200" dirty="0" smtClean="0"/>
              <a:t> </a:t>
            </a:r>
            <a:r>
              <a:rPr lang="nl-NL" sz="3200" dirty="0" err="1" smtClean="0"/>
              <a:t>protection</a:t>
            </a:r>
            <a:r>
              <a:rPr lang="nl-NL" sz="3200" dirty="0" smtClean="0"/>
              <a:t> and </a:t>
            </a:r>
            <a:r>
              <a:rPr lang="nl-NL" sz="3200" dirty="0" err="1" smtClean="0"/>
              <a:t>inclusion</a:t>
            </a:r>
            <a:endParaRPr lang="nl-BE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12976"/>
            <a:ext cx="2304256" cy="339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 smtClean="0"/>
              <a:t>Institutional</a:t>
            </a:r>
            <a:r>
              <a:rPr lang="nl-BE" sz="3200" dirty="0" smtClean="0"/>
              <a:t> </a:t>
            </a:r>
            <a:r>
              <a:rPr lang="nl-BE" sz="3200" dirty="0" err="1" smtClean="0"/>
              <a:t>innovation</a:t>
            </a:r>
            <a:r>
              <a:rPr lang="nl-BE" sz="3200" dirty="0" smtClean="0"/>
              <a:t>?</a:t>
            </a:r>
            <a:endParaRPr lang="en-GB" sz="3200" dirty="0" smtClean="0"/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400" dirty="0" smtClean="0"/>
              <a:t>Round Table transformed into a wider Annual Convention of the European Platform:</a:t>
            </a:r>
          </a:p>
          <a:p>
            <a:pPr lvl="1"/>
            <a:r>
              <a:rPr lang="en-GB" dirty="0" smtClean="0"/>
              <a:t>Bring together all relevant key actors</a:t>
            </a:r>
          </a:p>
          <a:p>
            <a:pPr lvl="1"/>
            <a:r>
              <a:rPr lang="en-GB" dirty="0" smtClean="0"/>
              <a:t>Take stock of progress made towards headline target </a:t>
            </a:r>
          </a:p>
          <a:p>
            <a:pPr lvl="1"/>
            <a:r>
              <a:rPr lang="en-GB" dirty="0" smtClean="0"/>
              <a:t>Review implementation of activities</a:t>
            </a:r>
          </a:p>
          <a:p>
            <a:pPr lvl="1"/>
            <a:r>
              <a:rPr lang="en-GB" dirty="0" smtClean="0"/>
              <a:t>Suggestions for future action </a:t>
            </a:r>
          </a:p>
          <a:p>
            <a:pPr lvl="1"/>
            <a:r>
              <a:rPr lang="nl-BE" dirty="0" smtClean="0"/>
              <a:t>Will </a:t>
            </a:r>
            <a:r>
              <a:rPr lang="nl-BE" dirty="0" err="1" smtClean="0"/>
              <a:t>take</a:t>
            </a:r>
            <a:r>
              <a:rPr lang="nl-BE" dirty="0" smtClean="0"/>
              <a:t> place in </a:t>
            </a:r>
            <a:r>
              <a:rPr lang="nl-BE" dirty="0" err="1" smtClean="0"/>
              <a:t>proximity</a:t>
            </a:r>
            <a:r>
              <a:rPr lang="nl-BE" dirty="0" smtClean="0"/>
              <a:t> to 17 </a:t>
            </a:r>
            <a:r>
              <a:rPr lang="nl-BE" dirty="0" err="1" smtClean="0"/>
              <a:t>October</a:t>
            </a:r>
            <a:r>
              <a:rPr lang="nl-BE" dirty="0" smtClean="0"/>
              <a:t> (International </a:t>
            </a:r>
            <a:r>
              <a:rPr lang="nl-BE" dirty="0" err="1" smtClean="0"/>
              <a:t>Day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Eradication</a:t>
            </a:r>
            <a:r>
              <a:rPr lang="nl-BE" dirty="0" smtClean="0"/>
              <a:t> of Extreme </a:t>
            </a:r>
            <a:r>
              <a:rPr lang="nl-BE" dirty="0" err="1" smtClean="0"/>
              <a:t>Poverty</a:t>
            </a:r>
            <a:r>
              <a:rPr lang="nl-BE" dirty="0" smtClean="0"/>
              <a:t>).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 smtClean="0"/>
              <a:t>How</a:t>
            </a:r>
            <a:r>
              <a:rPr lang="nl-BE" sz="3200" dirty="0" smtClean="0"/>
              <a:t> does </a:t>
            </a:r>
            <a:r>
              <a:rPr lang="nl-BE" sz="3200" dirty="0" err="1" smtClean="0"/>
              <a:t>it</a:t>
            </a:r>
            <a:r>
              <a:rPr lang="nl-BE" sz="3200" dirty="0" smtClean="0"/>
              <a:t> all </a:t>
            </a:r>
            <a:r>
              <a:rPr lang="nl-BE" sz="3200" dirty="0" err="1" smtClean="0"/>
              <a:t>add</a:t>
            </a:r>
            <a:r>
              <a:rPr lang="nl-BE" sz="3200" dirty="0" smtClean="0"/>
              <a:t> up?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BE" sz="2400" dirty="0" err="1" smtClean="0"/>
              <a:t>Too</a:t>
            </a:r>
            <a:r>
              <a:rPr lang="nl-BE" sz="2400" dirty="0" smtClean="0"/>
              <a:t> </a:t>
            </a:r>
            <a:r>
              <a:rPr lang="nl-BE" sz="2400" dirty="0" err="1" smtClean="0"/>
              <a:t>early</a:t>
            </a:r>
            <a:r>
              <a:rPr lang="nl-BE" sz="2400" dirty="0" smtClean="0"/>
              <a:t> to </a:t>
            </a:r>
            <a:r>
              <a:rPr lang="nl-BE" sz="2400" dirty="0" err="1" smtClean="0"/>
              <a:t>tell</a:t>
            </a:r>
            <a:r>
              <a:rPr lang="nl-BE" sz="2400" dirty="0" smtClean="0"/>
              <a:t> </a:t>
            </a:r>
            <a:r>
              <a:rPr lang="nl-BE" sz="2400" dirty="0" err="1" smtClean="0"/>
              <a:t>whether</a:t>
            </a:r>
            <a:r>
              <a:rPr lang="nl-BE" sz="2400" dirty="0" smtClean="0"/>
              <a:t> the Platform </a:t>
            </a:r>
            <a:r>
              <a:rPr lang="nl-BE" sz="2400" dirty="0" err="1" smtClean="0"/>
              <a:t>will</a:t>
            </a:r>
            <a:r>
              <a:rPr lang="nl-BE" sz="2400" dirty="0" smtClean="0"/>
              <a:t> </a:t>
            </a:r>
            <a:r>
              <a:rPr lang="nl-BE" sz="2400" dirty="0" err="1" smtClean="0"/>
              <a:t>make</a:t>
            </a:r>
            <a:r>
              <a:rPr lang="nl-BE" sz="2400" dirty="0" smtClean="0"/>
              <a:t> a </a:t>
            </a:r>
            <a:r>
              <a:rPr lang="nl-BE" sz="2400" dirty="0" err="1" smtClean="0"/>
              <a:t>difference</a:t>
            </a:r>
            <a:r>
              <a:rPr lang="nl-BE" sz="2400" dirty="0" smtClean="0"/>
              <a:t>. The </a:t>
            </a:r>
            <a:r>
              <a:rPr lang="nl-BE" sz="2400" dirty="0" err="1" smtClean="0"/>
              <a:t>communication</a:t>
            </a:r>
            <a:r>
              <a:rPr lang="nl-BE" sz="2400" dirty="0" smtClean="0"/>
              <a:t> </a:t>
            </a:r>
            <a:r>
              <a:rPr lang="nl-BE" sz="2400" dirty="0" err="1" smtClean="0"/>
              <a:t>often</a:t>
            </a:r>
            <a:r>
              <a:rPr lang="nl-BE" sz="2400" dirty="0" smtClean="0"/>
              <a:t> </a:t>
            </a:r>
            <a:r>
              <a:rPr lang="nl-BE" sz="2400" dirty="0" err="1" smtClean="0"/>
              <a:t>lacks</a:t>
            </a:r>
            <a:r>
              <a:rPr lang="nl-BE" sz="2400" dirty="0" smtClean="0"/>
              <a:t> </a:t>
            </a:r>
            <a:r>
              <a:rPr lang="nl-BE" sz="2400" dirty="0" err="1" smtClean="0"/>
              <a:t>clarity</a:t>
            </a:r>
            <a:r>
              <a:rPr lang="nl-BE" sz="2400" dirty="0" smtClean="0"/>
              <a:t>.</a:t>
            </a:r>
          </a:p>
          <a:p>
            <a:pPr>
              <a:buFontTx/>
              <a:buChar char="-"/>
            </a:pPr>
            <a:r>
              <a:rPr lang="nl-BE" sz="2400" dirty="0" err="1" smtClean="0"/>
              <a:t>Broad</a:t>
            </a:r>
            <a:r>
              <a:rPr lang="nl-BE" sz="2400" dirty="0" smtClean="0"/>
              <a:t> scope (</a:t>
            </a:r>
            <a:r>
              <a:rPr lang="nl-BE" sz="2400" dirty="0" err="1" smtClean="0"/>
              <a:t>mainstreaming</a:t>
            </a:r>
            <a:r>
              <a:rPr lang="nl-BE" sz="2400" dirty="0" smtClean="0"/>
              <a:t>) is </a:t>
            </a:r>
            <a:r>
              <a:rPr lang="nl-BE" sz="2400" dirty="0" err="1" smtClean="0"/>
              <a:t>positive</a:t>
            </a:r>
            <a:r>
              <a:rPr lang="nl-BE" sz="2400" dirty="0" smtClean="0"/>
              <a:t>. </a:t>
            </a:r>
            <a:r>
              <a:rPr lang="nl-BE" sz="2400" dirty="0" err="1" smtClean="0"/>
              <a:t>Several</a:t>
            </a:r>
            <a:r>
              <a:rPr lang="nl-BE" sz="2400" dirty="0" smtClean="0"/>
              <a:t> </a:t>
            </a:r>
            <a:r>
              <a:rPr lang="nl-BE" sz="2400" dirty="0" err="1" smtClean="0"/>
              <a:t>interesting</a:t>
            </a:r>
            <a:r>
              <a:rPr lang="nl-BE" sz="2400" dirty="0" smtClean="0"/>
              <a:t> </a:t>
            </a:r>
            <a:r>
              <a:rPr lang="nl-BE" sz="2400" dirty="0" err="1" smtClean="0"/>
              <a:t>initiatives</a:t>
            </a:r>
            <a:r>
              <a:rPr lang="nl-BE" sz="2400" dirty="0" smtClean="0"/>
              <a:t>.</a:t>
            </a:r>
          </a:p>
          <a:p>
            <a:pPr>
              <a:buFontTx/>
              <a:buChar char="-"/>
            </a:pP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innovation</a:t>
            </a:r>
            <a:r>
              <a:rPr lang="nl-BE" sz="2400" dirty="0" smtClean="0"/>
              <a:t> per se a </a:t>
            </a:r>
            <a:r>
              <a:rPr lang="nl-BE" sz="2400" dirty="0" err="1" smtClean="0"/>
              <a:t>good</a:t>
            </a:r>
            <a:r>
              <a:rPr lang="nl-BE" sz="2400" dirty="0" smtClean="0"/>
              <a:t> </a:t>
            </a:r>
            <a:r>
              <a:rPr lang="nl-BE" sz="2400" dirty="0" err="1" smtClean="0"/>
              <a:t>idea</a:t>
            </a:r>
            <a:r>
              <a:rPr lang="nl-BE" sz="2400" dirty="0" smtClean="0"/>
              <a:t> </a:t>
            </a:r>
            <a:r>
              <a:rPr lang="nl-BE" sz="2400" dirty="0" err="1" smtClean="0"/>
              <a:t>but</a:t>
            </a:r>
            <a:r>
              <a:rPr lang="nl-BE" sz="2400" dirty="0" smtClean="0"/>
              <a:t> </a:t>
            </a:r>
            <a:r>
              <a:rPr lang="nl-BE" sz="2400" dirty="0" err="1" smtClean="0"/>
              <a:t>it</a:t>
            </a:r>
            <a:r>
              <a:rPr lang="nl-BE" sz="2400" dirty="0" smtClean="0"/>
              <a:t> </a:t>
            </a:r>
            <a:r>
              <a:rPr lang="nl-BE" sz="2400" dirty="0" err="1" smtClean="0"/>
              <a:t>remains</a:t>
            </a:r>
            <a:r>
              <a:rPr lang="nl-BE" sz="2400" dirty="0" smtClean="0"/>
              <a:t> </a:t>
            </a:r>
            <a:r>
              <a:rPr lang="nl-BE" sz="2400" dirty="0" err="1" smtClean="0"/>
              <a:t>unclear</a:t>
            </a:r>
            <a:r>
              <a:rPr lang="nl-BE" sz="2400" dirty="0" smtClean="0"/>
              <a:t> </a:t>
            </a:r>
            <a:r>
              <a:rPr lang="nl-BE" sz="2400" dirty="0" err="1" smtClean="0"/>
              <a:t>exactly</a:t>
            </a:r>
            <a:r>
              <a:rPr lang="nl-BE" sz="2400" dirty="0" smtClean="0"/>
              <a:t> </a:t>
            </a:r>
            <a:r>
              <a:rPr lang="nl-BE" sz="2400" dirty="0" err="1" smtClean="0"/>
              <a:t>how</a:t>
            </a:r>
            <a:r>
              <a:rPr lang="nl-BE" sz="2400" dirty="0" smtClean="0"/>
              <a:t> </a:t>
            </a:r>
            <a:r>
              <a:rPr lang="nl-BE" sz="2400" dirty="0" err="1" smtClean="0"/>
              <a:t>this</a:t>
            </a:r>
            <a:r>
              <a:rPr lang="nl-BE" sz="2400" dirty="0" smtClean="0"/>
              <a:t> </a:t>
            </a:r>
            <a:r>
              <a:rPr lang="nl-BE" sz="2400" dirty="0" err="1" smtClean="0"/>
              <a:t>will</a:t>
            </a:r>
            <a:r>
              <a:rPr lang="nl-BE" sz="2400" dirty="0" smtClean="0"/>
              <a:t> </a:t>
            </a:r>
            <a:r>
              <a:rPr lang="nl-BE" sz="2400" dirty="0" err="1" smtClean="0"/>
              <a:t>be</a:t>
            </a:r>
            <a:r>
              <a:rPr lang="nl-BE" sz="2400" dirty="0" smtClean="0"/>
              <a:t> a major </a:t>
            </a:r>
            <a:r>
              <a:rPr lang="nl-BE" sz="2400" dirty="0" err="1" smtClean="0"/>
              <a:t>breakthrough</a:t>
            </a:r>
            <a:r>
              <a:rPr lang="nl-BE" sz="2400" dirty="0" smtClean="0"/>
              <a:t>.</a:t>
            </a:r>
          </a:p>
          <a:p>
            <a:pPr>
              <a:buFontTx/>
              <a:buChar char="-"/>
            </a:pPr>
            <a:r>
              <a:rPr lang="nl-BE" sz="2400" dirty="0" smtClean="0"/>
              <a:t>Major </a:t>
            </a:r>
            <a:r>
              <a:rPr lang="nl-BE" sz="2400" dirty="0" err="1" smtClean="0"/>
              <a:t>disappointment</a:t>
            </a:r>
            <a:r>
              <a:rPr lang="nl-BE" sz="2400" dirty="0" smtClean="0"/>
              <a:t> is the </a:t>
            </a:r>
            <a:r>
              <a:rPr lang="nl-BE" sz="2400" dirty="0" err="1" smtClean="0"/>
              <a:t>lack</a:t>
            </a:r>
            <a:r>
              <a:rPr lang="nl-BE" sz="2400" dirty="0" smtClean="0"/>
              <a:t> of concrete </a:t>
            </a:r>
            <a:r>
              <a:rPr lang="nl-BE" sz="2400" dirty="0" err="1" smtClean="0"/>
              <a:t>initiatives</a:t>
            </a:r>
            <a:r>
              <a:rPr lang="nl-BE" sz="2400" dirty="0" smtClean="0"/>
              <a:t> </a:t>
            </a:r>
            <a:r>
              <a:rPr lang="nl-BE" sz="2400" dirty="0" err="1" smtClean="0"/>
              <a:t>on</a:t>
            </a:r>
            <a:r>
              <a:rPr lang="nl-BE" sz="2400" dirty="0" smtClean="0"/>
              <a:t>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impact </a:t>
            </a:r>
            <a:r>
              <a:rPr lang="nl-BE" sz="2400" dirty="0" err="1" smtClean="0"/>
              <a:t>assessment</a:t>
            </a:r>
            <a:r>
              <a:rPr lang="nl-BE" sz="2400" dirty="0" smtClean="0"/>
              <a:t>.</a:t>
            </a:r>
          </a:p>
          <a:p>
            <a:pPr>
              <a:buFontTx/>
              <a:buChar char="-"/>
            </a:pPr>
            <a:r>
              <a:rPr lang="nl-BE" sz="2400" dirty="0" err="1" smtClean="0"/>
              <a:t>Instutionally</a:t>
            </a:r>
            <a:r>
              <a:rPr lang="nl-BE" sz="2400" dirty="0" smtClean="0"/>
              <a:t> </a:t>
            </a:r>
            <a:r>
              <a:rPr lang="nl-BE" sz="2400" dirty="0" err="1" smtClean="0"/>
              <a:t>weak</a:t>
            </a:r>
            <a:r>
              <a:rPr lang="nl-BE" sz="2400" dirty="0" smtClean="0"/>
              <a:t>.</a:t>
            </a:r>
          </a:p>
          <a:p>
            <a:pPr>
              <a:buFontTx/>
              <a:buChar char="-"/>
            </a:pPr>
            <a:r>
              <a:rPr lang="nl-BE" sz="2400" dirty="0" smtClean="0"/>
              <a:t>No concrete </a:t>
            </a:r>
            <a:r>
              <a:rPr lang="nl-BE" sz="2400" dirty="0" err="1" smtClean="0"/>
              <a:t>proposal</a:t>
            </a:r>
            <a:r>
              <a:rPr lang="nl-BE" sz="2400" dirty="0" smtClean="0"/>
              <a:t> </a:t>
            </a:r>
            <a:r>
              <a:rPr lang="nl-BE" sz="2400" dirty="0" err="1" smtClean="0"/>
              <a:t>on</a:t>
            </a:r>
            <a:r>
              <a:rPr lang="nl-BE" sz="2400" dirty="0" smtClean="0"/>
              <a:t> the </a:t>
            </a:r>
            <a:r>
              <a:rPr lang="nl-BE" sz="2400" dirty="0" err="1" smtClean="0"/>
              <a:t>future</a:t>
            </a:r>
            <a:r>
              <a:rPr lang="nl-BE" sz="2400" dirty="0" smtClean="0"/>
              <a:t> of the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OMC.</a:t>
            </a:r>
          </a:p>
          <a:p>
            <a:pPr>
              <a:buFontTx/>
              <a:buChar char="-"/>
            </a:pPr>
            <a:r>
              <a:rPr lang="nl-BE" sz="2400" dirty="0" smtClean="0"/>
              <a:t>…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5. The </a:t>
            </a:r>
            <a:r>
              <a:rPr lang="nl-BE" dirty="0" err="1" smtClean="0"/>
              <a:t>European</a:t>
            </a:r>
            <a:r>
              <a:rPr lang="nl-BE" dirty="0" smtClean="0"/>
              <a:t> Semester. The </a:t>
            </a:r>
            <a:r>
              <a:rPr lang="nl-BE" dirty="0" err="1" smtClean="0"/>
              <a:t>experience</a:t>
            </a:r>
            <a:r>
              <a:rPr lang="nl-BE" dirty="0" smtClean="0"/>
              <a:t> </a:t>
            </a:r>
            <a:r>
              <a:rPr lang="nl-BE" dirty="0" err="1" smtClean="0"/>
              <a:t>so</a:t>
            </a:r>
            <a:r>
              <a:rPr lang="nl-BE" dirty="0" smtClean="0"/>
              <a:t> </a:t>
            </a:r>
            <a:r>
              <a:rPr lang="nl-BE" dirty="0" err="1" smtClean="0"/>
              <a:t>far</a:t>
            </a:r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BE" sz="2400" dirty="0" smtClean="0"/>
          </a:p>
          <a:p>
            <a:pPr>
              <a:buNone/>
            </a:pPr>
            <a:r>
              <a:rPr lang="nl-BE" sz="2400" dirty="0" smtClean="0"/>
              <a:t>-  The </a:t>
            </a:r>
            <a:r>
              <a:rPr lang="nl-BE" sz="2400" dirty="0" err="1" smtClean="0"/>
              <a:t>draft</a:t>
            </a:r>
            <a:r>
              <a:rPr lang="nl-BE" sz="2400" dirty="0" smtClean="0"/>
              <a:t> National Reform Programmes (November 2010)</a:t>
            </a:r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None/>
            </a:pPr>
            <a:r>
              <a:rPr lang="nl-BE" sz="2400" dirty="0" smtClean="0"/>
              <a:t>-  The </a:t>
            </a:r>
            <a:r>
              <a:rPr lang="nl-BE" sz="2400" dirty="0" err="1" smtClean="0"/>
              <a:t>Annual</a:t>
            </a:r>
            <a:r>
              <a:rPr lang="nl-BE" sz="2400" dirty="0" smtClean="0"/>
              <a:t> </a:t>
            </a:r>
            <a:r>
              <a:rPr lang="nl-BE" sz="2400" dirty="0" err="1" smtClean="0"/>
              <a:t>Growth</a:t>
            </a:r>
            <a:r>
              <a:rPr lang="nl-BE" sz="2400" dirty="0" smtClean="0"/>
              <a:t> </a:t>
            </a:r>
            <a:r>
              <a:rPr lang="nl-BE" sz="2400" dirty="0" err="1" smtClean="0"/>
              <a:t>Survey</a:t>
            </a:r>
            <a:r>
              <a:rPr lang="nl-BE" sz="2400" dirty="0" smtClean="0"/>
              <a:t> (</a:t>
            </a:r>
            <a:r>
              <a:rPr lang="nl-BE" sz="2400" dirty="0" err="1" smtClean="0"/>
              <a:t>January</a:t>
            </a:r>
            <a:r>
              <a:rPr lang="nl-BE" sz="2400" dirty="0" smtClean="0"/>
              <a:t> 2011)</a:t>
            </a:r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None/>
            </a:pPr>
            <a:r>
              <a:rPr lang="nl-BE" sz="2400" dirty="0" smtClean="0"/>
              <a:t>-  The Spring </a:t>
            </a:r>
            <a:r>
              <a:rPr lang="nl-BE" sz="2400" dirty="0" err="1" smtClean="0"/>
              <a:t>European</a:t>
            </a:r>
            <a:r>
              <a:rPr lang="nl-BE" sz="2400" dirty="0" smtClean="0"/>
              <a:t> </a:t>
            </a:r>
            <a:r>
              <a:rPr lang="nl-BE" sz="2400" dirty="0" err="1" smtClean="0"/>
              <a:t>Council</a:t>
            </a:r>
            <a:r>
              <a:rPr lang="nl-BE" sz="2400" dirty="0" smtClean="0"/>
              <a:t> </a:t>
            </a:r>
            <a:r>
              <a:rPr lang="nl-BE" sz="2400" dirty="0" err="1" smtClean="0"/>
              <a:t>conclusions</a:t>
            </a:r>
            <a:r>
              <a:rPr lang="nl-BE" sz="2400" dirty="0" smtClean="0"/>
              <a:t> (</a:t>
            </a:r>
            <a:r>
              <a:rPr lang="nl-BE" sz="2400" dirty="0" err="1" smtClean="0"/>
              <a:t>March</a:t>
            </a:r>
            <a:r>
              <a:rPr lang="nl-BE" sz="2400" dirty="0" smtClean="0"/>
              <a:t> 2011)</a:t>
            </a:r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/>
              <a:t>In </a:t>
            </a:r>
            <a:r>
              <a:rPr lang="nl-BE" sz="3200" dirty="0" err="1" smtClean="0"/>
              <a:t>conclusion</a:t>
            </a:r>
            <a:r>
              <a:rPr lang="nl-BE" sz="3200" dirty="0" smtClean="0"/>
              <a:t>…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err="1" smtClean="0"/>
              <a:t>There</a:t>
            </a:r>
            <a:r>
              <a:rPr lang="nl-BE" sz="2400" dirty="0" smtClean="0"/>
              <a:t> </a:t>
            </a:r>
            <a:r>
              <a:rPr lang="nl-BE" sz="2400" dirty="0" err="1" smtClean="0"/>
              <a:t>may</a:t>
            </a:r>
            <a:r>
              <a:rPr lang="nl-BE" sz="2400" dirty="0" smtClean="0"/>
              <a:t> </a:t>
            </a:r>
            <a:r>
              <a:rPr lang="nl-BE" sz="2400" dirty="0" err="1" smtClean="0"/>
              <a:t>be</a:t>
            </a:r>
            <a:r>
              <a:rPr lang="nl-BE" sz="2400" dirty="0" smtClean="0"/>
              <a:t> a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dimension</a:t>
            </a:r>
            <a:r>
              <a:rPr lang="nl-BE" sz="2400" dirty="0" smtClean="0"/>
              <a:t> in the </a:t>
            </a:r>
            <a:r>
              <a:rPr lang="nl-BE" sz="2400" dirty="0" err="1" smtClean="0"/>
              <a:t>Europe</a:t>
            </a:r>
            <a:r>
              <a:rPr lang="nl-BE" sz="2400" dirty="0" smtClean="0"/>
              <a:t> 2020 </a:t>
            </a:r>
            <a:r>
              <a:rPr lang="nl-BE" sz="2400" dirty="0" err="1" smtClean="0"/>
              <a:t>strategy</a:t>
            </a:r>
            <a:r>
              <a:rPr lang="nl-BE" sz="2400" dirty="0" smtClean="0"/>
              <a:t>, </a:t>
            </a:r>
            <a:r>
              <a:rPr lang="nl-BE" sz="2400" dirty="0" err="1" smtClean="0"/>
              <a:t>but</a:t>
            </a:r>
            <a:r>
              <a:rPr lang="nl-BE" sz="2400" dirty="0" smtClean="0"/>
              <a:t> </a:t>
            </a:r>
            <a:r>
              <a:rPr lang="nl-BE" sz="2400" dirty="0" err="1" smtClean="0"/>
              <a:t>there</a:t>
            </a:r>
            <a:r>
              <a:rPr lang="nl-BE" sz="2400" dirty="0" smtClean="0"/>
              <a:t> is </a:t>
            </a:r>
            <a:r>
              <a:rPr lang="nl-BE" sz="2400" dirty="0" err="1" smtClean="0"/>
              <a:t>cause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concern…</a:t>
            </a:r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r>
              <a:rPr lang="nl-BE" sz="2400" dirty="0" err="1" smtClean="0"/>
              <a:t>Thanks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your</a:t>
            </a:r>
            <a:r>
              <a:rPr lang="nl-BE" sz="2400" dirty="0" smtClean="0"/>
              <a:t> </a:t>
            </a:r>
            <a:r>
              <a:rPr lang="nl-BE" sz="2400" dirty="0" err="1" smtClean="0"/>
              <a:t>attention</a:t>
            </a:r>
            <a:r>
              <a:rPr lang="nl-BE" sz="2400" dirty="0" smtClean="0"/>
              <a:t>.</a:t>
            </a:r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/>
              <a:t>The impact of </a:t>
            </a:r>
            <a:r>
              <a:rPr lang="nl-BE" sz="3200" dirty="0" err="1" smtClean="0"/>
              <a:t>economic</a:t>
            </a:r>
            <a:r>
              <a:rPr lang="nl-BE" sz="3200" dirty="0" smtClean="0"/>
              <a:t> </a:t>
            </a:r>
            <a:r>
              <a:rPr lang="nl-BE" sz="3200" dirty="0" err="1" smtClean="0"/>
              <a:t>growth</a:t>
            </a:r>
            <a:endParaRPr lang="en-GB" sz="3200" dirty="0" smtClean="0"/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BE" sz="2400" dirty="0" err="1" smtClean="0"/>
              <a:t>Economic</a:t>
            </a:r>
            <a:r>
              <a:rPr lang="nl-BE" sz="2400" dirty="0" smtClean="0"/>
              <a:t> </a:t>
            </a:r>
            <a:r>
              <a:rPr lang="nl-BE" sz="2400" dirty="0" err="1" smtClean="0"/>
              <a:t>growth</a:t>
            </a:r>
            <a:r>
              <a:rPr lang="nl-BE" sz="2400" dirty="0" smtClean="0"/>
              <a:t> has in </a:t>
            </a:r>
            <a:r>
              <a:rPr lang="nl-BE" sz="2400" dirty="0" err="1" smtClean="0"/>
              <a:t>general</a:t>
            </a:r>
            <a:r>
              <a:rPr lang="nl-BE" sz="2400" dirty="0" smtClean="0"/>
              <a:t> </a:t>
            </a:r>
            <a:r>
              <a:rPr lang="nl-BE" sz="2400" dirty="0" err="1" smtClean="0"/>
              <a:t>improved</a:t>
            </a:r>
            <a:r>
              <a:rPr lang="nl-BE" sz="2400" dirty="0" smtClean="0"/>
              <a:t> overall living </a:t>
            </a:r>
            <a:r>
              <a:rPr lang="nl-BE" sz="2400" dirty="0" err="1" smtClean="0"/>
              <a:t>standards</a:t>
            </a:r>
            <a:r>
              <a:rPr lang="nl-BE" sz="2400" dirty="0" smtClean="0"/>
              <a:t> and has </a:t>
            </a:r>
            <a:r>
              <a:rPr lang="nl-BE" sz="2400" dirty="0" err="1" smtClean="0"/>
              <a:t>allowed</a:t>
            </a:r>
            <a:r>
              <a:rPr lang="nl-BE" sz="2400" dirty="0" smtClean="0"/>
              <a:t> </a:t>
            </a:r>
            <a:r>
              <a:rPr lang="nl-BE" sz="2400" dirty="0" err="1" smtClean="0"/>
              <a:t>many</a:t>
            </a:r>
            <a:r>
              <a:rPr lang="nl-BE" sz="2400" dirty="0" smtClean="0"/>
              <a:t> </a:t>
            </a:r>
            <a:r>
              <a:rPr lang="nl-BE" sz="2400" dirty="0" err="1" smtClean="0"/>
              <a:t>governments</a:t>
            </a:r>
            <a:r>
              <a:rPr lang="nl-BE" sz="2400" dirty="0" smtClean="0"/>
              <a:t> to devote more resources to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policy</a:t>
            </a:r>
            <a:r>
              <a:rPr lang="nl-BE" sz="2400" dirty="0" smtClean="0"/>
              <a:t>. </a:t>
            </a:r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r>
              <a:rPr lang="nl-BE" sz="2400" dirty="0" err="1" smtClean="0"/>
              <a:t>But</a:t>
            </a:r>
            <a:r>
              <a:rPr lang="nl-BE" sz="2400" dirty="0" smtClean="0"/>
              <a:t> in </a:t>
            </a:r>
            <a:r>
              <a:rPr lang="nl-BE" sz="2400" dirty="0" err="1" smtClean="0"/>
              <a:t>spite</a:t>
            </a:r>
            <a:r>
              <a:rPr lang="nl-BE" sz="2400" dirty="0" smtClean="0"/>
              <a:t> of the </a:t>
            </a:r>
            <a:r>
              <a:rPr lang="nl-BE" sz="2400" dirty="0" err="1" smtClean="0"/>
              <a:t>redistributive</a:t>
            </a:r>
            <a:r>
              <a:rPr lang="nl-BE" sz="2400" dirty="0" smtClean="0"/>
              <a:t> impact of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protection</a:t>
            </a:r>
            <a:r>
              <a:rPr lang="nl-BE" sz="2400" dirty="0" smtClean="0"/>
              <a:t>, </a:t>
            </a:r>
            <a:r>
              <a:rPr lang="nl-BE" sz="2400" dirty="0" err="1" smtClean="0"/>
              <a:t>inequalities</a:t>
            </a:r>
            <a:r>
              <a:rPr lang="nl-BE" sz="2400" dirty="0" smtClean="0"/>
              <a:t> have </a:t>
            </a:r>
            <a:r>
              <a:rPr lang="nl-BE" sz="2400" dirty="0" err="1" smtClean="0"/>
              <a:t>often</a:t>
            </a:r>
            <a:r>
              <a:rPr lang="nl-BE" sz="2400" dirty="0" smtClean="0"/>
              <a:t> </a:t>
            </a:r>
            <a:r>
              <a:rPr lang="nl-BE" sz="2400" dirty="0" err="1" smtClean="0"/>
              <a:t>increased</a:t>
            </a:r>
            <a:r>
              <a:rPr lang="nl-BE" sz="2400" dirty="0" smtClean="0"/>
              <a:t> and </a:t>
            </a:r>
            <a:r>
              <a:rPr lang="nl-BE" sz="2400" dirty="0" err="1" smtClean="0"/>
              <a:t>poverty</a:t>
            </a:r>
            <a:r>
              <a:rPr lang="nl-BE" sz="2400" dirty="0" smtClean="0"/>
              <a:t> and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exclusion</a:t>
            </a:r>
            <a:r>
              <a:rPr lang="nl-BE" sz="2400" dirty="0" smtClean="0"/>
              <a:t> </a:t>
            </a:r>
            <a:r>
              <a:rPr lang="nl-BE" sz="2400" dirty="0" err="1" smtClean="0"/>
              <a:t>remains</a:t>
            </a:r>
            <a:r>
              <a:rPr lang="nl-BE" sz="2400" dirty="0" smtClean="0"/>
              <a:t> a major issue in most EU </a:t>
            </a:r>
            <a:r>
              <a:rPr lang="nl-BE" sz="2400" dirty="0" err="1" smtClean="0"/>
              <a:t>countries</a:t>
            </a:r>
            <a:r>
              <a:rPr lang="nl-BE" sz="2400" dirty="0" smtClean="0"/>
              <a:t>, </a:t>
            </a:r>
            <a:r>
              <a:rPr lang="nl-BE" sz="2400" dirty="0" err="1" smtClean="0"/>
              <a:t>although</a:t>
            </a:r>
            <a:r>
              <a:rPr lang="nl-BE" sz="2400" dirty="0" smtClean="0"/>
              <a:t> </a:t>
            </a:r>
            <a:r>
              <a:rPr lang="nl-BE" sz="2400" dirty="0" err="1" smtClean="0"/>
              <a:t>with</a:t>
            </a:r>
            <a:r>
              <a:rPr lang="nl-BE" sz="2400" dirty="0" smtClean="0"/>
              <a:t> </a:t>
            </a:r>
            <a:r>
              <a:rPr lang="nl-BE" sz="2400" dirty="0" err="1" smtClean="0"/>
              <a:t>substantial</a:t>
            </a:r>
            <a:r>
              <a:rPr lang="nl-BE" sz="2400" dirty="0" smtClean="0"/>
              <a:t> </a:t>
            </a:r>
            <a:r>
              <a:rPr lang="nl-BE" sz="2400" dirty="0" err="1" smtClean="0"/>
              <a:t>differences</a:t>
            </a:r>
            <a:r>
              <a:rPr lang="nl-BE" sz="2400" dirty="0" smtClean="0"/>
              <a:t> </a:t>
            </a:r>
            <a:r>
              <a:rPr lang="nl-BE" sz="2400" dirty="0" err="1" smtClean="0"/>
              <a:t>across</a:t>
            </a:r>
            <a:r>
              <a:rPr lang="nl-BE" sz="2400" dirty="0" smtClean="0"/>
              <a:t> </a:t>
            </a:r>
            <a:r>
              <a:rPr lang="nl-BE" sz="2400" dirty="0" err="1" smtClean="0"/>
              <a:t>Europe</a:t>
            </a:r>
            <a:r>
              <a:rPr lang="nl-BE" sz="2400" dirty="0" smtClean="0"/>
              <a:t>.</a:t>
            </a:r>
            <a:endParaRPr lang="en-GB" sz="24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The impact of </a:t>
            </a:r>
            <a:r>
              <a:rPr lang="nl-BE" sz="3200" dirty="0" err="1" smtClean="0"/>
              <a:t>employment</a:t>
            </a:r>
            <a:r>
              <a:rPr lang="nl-BE" sz="3200" dirty="0" smtClean="0"/>
              <a:t> </a:t>
            </a:r>
            <a:r>
              <a:rPr lang="nl-BE" sz="3200" dirty="0" err="1" smtClean="0"/>
              <a:t>growth</a:t>
            </a:r>
            <a:endParaRPr lang="en-GB" sz="3200" dirty="0" smtClean="0"/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nl-BE" sz="2400" dirty="0" err="1" smtClean="0"/>
              <a:t>Having</a:t>
            </a:r>
            <a:r>
              <a:rPr lang="nl-BE" sz="2400" dirty="0" smtClean="0"/>
              <a:t> a job </a:t>
            </a:r>
            <a:r>
              <a:rPr lang="nl-BE" sz="2400" dirty="0" err="1" smtClean="0"/>
              <a:t>remains</a:t>
            </a:r>
            <a:r>
              <a:rPr lang="nl-BE" sz="2400" dirty="0" smtClean="0"/>
              <a:t> the best </a:t>
            </a:r>
            <a:r>
              <a:rPr lang="nl-BE" sz="2400" dirty="0" err="1" smtClean="0"/>
              <a:t>safeguard</a:t>
            </a:r>
            <a:r>
              <a:rPr lang="nl-BE" sz="2400" dirty="0" smtClean="0"/>
              <a:t> </a:t>
            </a:r>
            <a:r>
              <a:rPr lang="nl-BE" sz="2400" dirty="0" err="1" smtClean="0"/>
              <a:t>against</a:t>
            </a:r>
            <a:r>
              <a:rPr lang="nl-BE" sz="2400" dirty="0" smtClean="0"/>
              <a:t> </a:t>
            </a:r>
            <a:r>
              <a:rPr lang="nl-BE" sz="2400" dirty="0" err="1" smtClean="0"/>
              <a:t>poverty</a:t>
            </a:r>
            <a:r>
              <a:rPr lang="nl-BE" sz="2400" dirty="0" smtClean="0"/>
              <a:t> and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exclusion</a:t>
            </a:r>
            <a:r>
              <a:rPr lang="nl-BE" sz="2400" dirty="0" smtClean="0"/>
              <a:t> </a:t>
            </a:r>
            <a:r>
              <a:rPr lang="nl-BE" sz="2400" dirty="0" err="1" smtClean="0"/>
              <a:t>but</a:t>
            </a:r>
            <a:r>
              <a:rPr lang="nl-BE" sz="2400" dirty="0" smtClean="0"/>
              <a:t> recent </a:t>
            </a:r>
            <a:r>
              <a:rPr lang="nl-BE" sz="2400" dirty="0" err="1" smtClean="0"/>
              <a:t>employment</a:t>
            </a:r>
            <a:r>
              <a:rPr lang="nl-BE" sz="2400" dirty="0" smtClean="0"/>
              <a:t> </a:t>
            </a:r>
            <a:r>
              <a:rPr lang="nl-BE" sz="2400" dirty="0" err="1" smtClean="0"/>
              <a:t>increases</a:t>
            </a:r>
            <a:r>
              <a:rPr lang="nl-BE" sz="2400" dirty="0" smtClean="0"/>
              <a:t> have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sufficiently</a:t>
            </a:r>
            <a:r>
              <a:rPr lang="nl-BE" sz="2400" dirty="0" smtClean="0"/>
              <a:t> </a:t>
            </a:r>
            <a:r>
              <a:rPr lang="nl-BE" sz="2400" dirty="0" err="1" smtClean="0"/>
              <a:t>reached</a:t>
            </a:r>
            <a:r>
              <a:rPr lang="nl-BE" sz="2400" dirty="0" smtClean="0"/>
              <a:t> </a:t>
            </a:r>
            <a:r>
              <a:rPr lang="nl-BE" sz="2400" dirty="0" err="1" smtClean="0"/>
              <a:t>those</a:t>
            </a:r>
            <a:r>
              <a:rPr lang="nl-BE" sz="2400" dirty="0" smtClean="0"/>
              <a:t> </a:t>
            </a:r>
            <a:r>
              <a:rPr lang="nl-BE" sz="2400" dirty="0" err="1" smtClean="0"/>
              <a:t>furthest</a:t>
            </a:r>
            <a:r>
              <a:rPr lang="nl-BE" sz="2400" dirty="0" smtClean="0"/>
              <a:t> </a:t>
            </a:r>
            <a:r>
              <a:rPr lang="nl-BE" sz="2400" dirty="0" err="1" smtClean="0"/>
              <a:t>from</a:t>
            </a:r>
            <a:r>
              <a:rPr lang="nl-BE" sz="2400" dirty="0" smtClean="0"/>
              <a:t> the </a:t>
            </a:r>
            <a:r>
              <a:rPr lang="nl-BE" sz="2400" dirty="0" err="1" smtClean="0"/>
              <a:t>labour</a:t>
            </a:r>
            <a:r>
              <a:rPr lang="nl-BE" sz="2400" dirty="0" smtClean="0"/>
              <a:t> </a:t>
            </a:r>
            <a:r>
              <a:rPr lang="nl-BE" sz="2400" dirty="0" err="1" smtClean="0"/>
              <a:t>market</a:t>
            </a:r>
            <a:r>
              <a:rPr lang="nl-BE" sz="2400" dirty="0" smtClean="0"/>
              <a:t> and jobs have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always</a:t>
            </a:r>
            <a:r>
              <a:rPr lang="nl-BE" sz="2400" dirty="0" smtClean="0"/>
              <a:t> </a:t>
            </a:r>
            <a:r>
              <a:rPr lang="nl-BE" sz="2400" dirty="0" err="1" smtClean="0"/>
              <a:t>succeeded</a:t>
            </a:r>
            <a:r>
              <a:rPr lang="nl-BE" sz="2400" dirty="0" smtClean="0"/>
              <a:t> in </a:t>
            </a:r>
            <a:r>
              <a:rPr lang="nl-BE" sz="2400" dirty="0" err="1" smtClean="0"/>
              <a:t>lifting</a:t>
            </a:r>
            <a:r>
              <a:rPr lang="nl-BE" sz="2400" dirty="0" smtClean="0"/>
              <a:t> </a:t>
            </a:r>
            <a:r>
              <a:rPr lang="nl-BE" sz="2400" dirty="0" err="1" smtClean="0"/>
              <a:t>people</a:t>
            </a:r>
            <a:r>
              <a:rPr lang="nl-BE" sz="2400" dirty="0" smtClean="0"/>
              <a:t> out of </a:t>
            </a:r>
            <a:r>
              <a:rPr lang="nl-BE" sz="2400" dirty="0" err="1" smtClean="0"/>
              <a:t>poverty</a:t>
            </a:r>
            <a:r>
              <a:rPr lang="nl-BE" sz="2400" dirty="0" smtClean="0"/>
              <a:t>.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nl-BE" sz="2400" dirty="0" smtClean="0"/>
              <a:t>	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nl-BE" sz="2400" dirty="0" err="1" smtClean="0"/>
              <a:t>There</a:t>
            </a:r>
            <a:r>
              <a:rPr lang="nl-BE" sz="2400" dirty="0" smtClean="0"/>
              <a:t> are </a:t>
            </a:r>
            <a:r>
              <a:rPr lang="nl-BE" sz="2400" dirty="0" err="1" smtClean="0"/>
              <a:t>problems</a:t>
            </a:r>
            <a:r>
              <a:rPr lang="nl-BE" sz="2400" dirty="0" smtClean="0"/>
              <a:t> of: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nl-BE" sz="2400" dirty="0" smtClean="0"/>
              <a:t>- </a:t>
            </a:r>
            <a:r>
              <a:rPr lang="nl-BE" sz="2400" dirty="0" err="1" smtClean="0"/>
              <a:t>poor</a:t>
            </a:r>
            <a:r>
              <a:rPr lang="nl-BE" sz="2400" dirty="0" smtClean="0"/>
              <a:t> </a:t>
            </a:r>
            <a:r>
              <a:rPr lang="nl-BE" sz="2400" dirty="0" err="1" smtClean="0"/>
              <a:t>access</a:t>
            </a:r>
            <a:r>
              <a:rPr lang="nl-BE" sz="2400" dirty="0" smtClean="0"/>
              <a:t> to training </a:t>
            </a:r>
            <a:r>
              <a:rPr lang="nl-BE" sz="2400" dirty="0" err="1" smtClean="0"/>
              <a:t>for</a:t>
            </a:r>
            <a:r>
              <a:rPr lang="nl-BE" sz="2400" dirty="0" smtClean="0"/>
              <a:t> the low </a:t>
            </a:r>
            <a:r>
              <a:rPr lang="nl-BE" sz="2400" dirty="0" err="1" smtClean="0"/>
              <a:t>skilled</a:t>
            </a:r>
            <a:r>
              <a:rPr lang="nl-BE" sz="2400" dirty="0" smtClean="0"/>
              <a:t>;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nl-BE" sz="2400" dirty="0" smtClean="0"/>
              <a:t>- </a:t>
            </a:r>
            <a:r>
              <a:rPr lang="nl-BE" sz="2400" dirty="0" err="1" smtClean="0"/>
              <a:t>lack</a:t>
            </a:r>
            <a:r>
              <a:rPr lang="nl-BE" sz="2400" dirty="0" smtClean="0"/>
              <a:t> of </a:t>
            </a:r>
            <a:r>
              <a:rPr lang="nl-BE" sz="2400" dirty="0" err="1" smtClean="0"/>
              <a:t>enabling</a:t>
            </a:r>
            <a:r>
              <a:rPr lang="nl-BE" sz="2400" dirty="0" smtClean="0"/>
              <a:t> services;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nl-BE" sz="2400" dirty="0" smtClean="0"/>
              <a:t>- </a:t>
            </a:r>
            <a:r>
              <a:rPr lang="nl-BE" sz="2400" dirty="0" err="1" smtClean="0"/>
              <a:t>poor</a:t>
            </a:r>
            <a:r>
              <a:rPr lang="nl-BE" sz="2400" dirty="0" smtClean="0"/>
              <a:t> design of benefit </a:t>
            </a:r>
            <a:r>
              <a:rPr lang="nl-BE" sz="2400" dirty="0" err="1" smtClean="0"/>
              <a:t>systems</a:t>
            </a:r>
            <a:r>
              <a:rPr lang="nl-BE" sz="2400" dirty="0" smtClean="0"/>
              <a:t> </a:t>
            </a:r>
            <a:r>
              <a:rPr lang="nl-BE" sz="2400" dirty="0" err="1" smtClean="0"/>
              <a:t>creating</a:t>
            </a:r>
            <a:r>
              <a:rPr lang="nl-BE" sz="2400" dirty="0" smtClean="0"/>
              <a:t> </a:t>
            </a:r>
            <a:r>
              <a:rPr lang="nl-BE" sz="2400" dirty="0" err="1" smtClean="0"/>
              <a:t>financial</a:t>
            </a:r>
            <a:r>
              <a:rPr lang="nl-BE" sz="2400" dirty="0" smtClean="0"/>
              <a:t> </a:t>
            </a:r>
            <a:r>
              <a:rPr lang="nl-BE" sz="2400" dirty="0" err="1" smtClean="0"/>
              <a:t>disincentives</a:t>
            </a:r>
            <a:r>
              <a:rPr lang="nl-BE" sz="2400" dirty="0" smtClean="0"/>
              <a:t>;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nl-BE" sz="2400" dirty="0" smtClean="0"/>
              <a:t>- </a:t>
            </a:r>
            <a:r>
              <a:rPr lang="nl-BE" sz="2400" dirty="0" err="1" smtClean="0"/>
              <a:t>labour</a:t>
            </a:r>
            <a:r>
              <a:rPr lang="nl-BE" sz="2400" dirty="0" smtClean="0"/>
              <a:t> </a:t>
            </a:r>
            <a:r>
              <a:rPr lang="nl-BE" sz="2400" dirty="0" err="1" smtClean="0"/>
              <a:t>market</a:t>
            </a:r>
            <a:r>
              <a:rPr lang="nl-BE" sz="2400" dirty="0" smtClean="0"/>
              <a:t> </a:t>
            </a:r>
            <a:r>
              <a:rPr lang="nl-BE" sz="2400" dirty="0" err="1" smtClean="0"/>
              <a:t>segmentation</a:t>
            </a:r>
            <a:r>
              <a:rPr lang="nl-BE" sz="2400" dirty="0" smtClean="0"/>
              <a:t> and </a:t>
            </a:r>
            <a:r>
              <a:rPr lang="nl-BE" sz="2400" dirty="0" err="1" smtClean="0"/>
              <a:t>poor</a:t>
            </a:r>
            <a:r>
              <a:rPr lang="nl-BE" sz="2400" dirty="0" smtClean="0"/>
              <a:t> job </a:t>
            </a:r>
            <a:r>
              <a:rPr lang="nl-BE" sz="2400" dirty="0" err="1" smtClean="0"/>
              <a:t>quality</a:t>
            </a:r>
            <a:r>
              <a:rPr lang="nl-BE" sz="2400" dirty="0" smtClean="0"/>
              <a:t>;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0" algn="l"/>
              </a:tabLst>
            </a:pPr>
            <a:r>
              <a:rPr lang="nl-BE" sz="2400" dirty="0" smtClean="0"/>
              <a:t>- high </a:t>
            </a:r>
            <a:r>
              <a:rPr lang="nl-BE" sz="2400" dirty="0" err="1" smtClean="0"/>
              <a:t>levels</a:t>
            </a:r>
            <a:r>
              <a:rPr lang="nl-BE" sz="2400" dirty="0" smtClean="0"/>
              <a:t> of in </a:t>
            </a:r>
            <a:r>
              <a:rPr lang="nl-BE" sz="2400" dirty="0" err="1" smtClean="0"/>
              <a:t>work</a:t>
            </a:r>
            <a:r>
              <a:rPr lang="nl-BE" sz="2400" dirty="0" smtClean="0"/>
              <a:t> </a:t>
            </a:r>
            <a:r>
              <a:rPr lang="nl-BE" sz="2400" dirty="0" err="1" smtClean="0"/>
              <a:t>poverty</a:t>
            </a:r>
            <a:r>
              <a:rPr lang="nl-BE" sz="2400" dirty="0" smtClean="0"/>
              <a:t>.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/>
              <a:t>The impact of </a:t>
            </a:r>
            <a:r>
              <a:rPr lang="nl-BE" sz="3200" dirty="0" err="1" smtClean="0"/>
              <a:t>social</a:t>
            </a:r>
            <a:r>
              <a:rPr lang="nl-BE" sz="3200" dirty="0" smtClean="0"/>
              <a:t> </a:t>
            </a:r>
            <a:r>
              <a:rPr lang="nl-BE" sz="3200" dirty="0" err="1" smtClean="0"/>
              <a:t>protection</a:t>
            </a:r>
            <a:r>
              <a:rPr lang="nl-BE" sz="3200" dirty="0" smtClean="0"/>
              <a:t> system reform</a:t>
            </a:r>
            <a:endParaRPr lang="en-GB" sz="3200" dirty="0" smtClean="0"/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nl-BE" sz="2400" dirty="0" err="1" smtClean="0"/>
              <a:t>Reforms</a:t>
            </a:r>
            <a:r>
              <a:rPr lang="nl-BE" sz="2400" dirty="0" smtClean="0"/>
              <a:t> of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protection</a:t>
            </a:r>
            <a:r>
              <a:rPr lang="nl-BE" sz="2400" dirty="0" smtClean="0"/>
              <a:t> </a:t>
            </a:r>
            <a:r>
              <a:rPr lang="nl-BE" sz="2400" dirty="0" err="1" smtClean="0"/>
              <a:t>systems</a:t>
            </a:r>
            <a:r>
              <a:rPr lang="nl-BE" sz="2400" dirty="0" smtClean="0"/>
              <a:t> have </a:t>
            </a:r>
            <a:r>
              <a:rPr lang="nl-BE" sz="2400" dirty="0" err="1" smtClean="0"/>
              <a:t>improved</a:t>
            </a:r>
            <a:r>
              <a:rPr lang="nl-BE" sz="2400" dirty="0" smtClean="0"/>
              <a:t> the long term </a:t>
            </a:r>
            <a:r>
              <a:rPr lang="nl-BE" sz="2400" dirty="0" err="1" smtClean="0"/>
              <a:t>financial</a:t>
            </a:r>
            <a:r>
              <a:rPr lang="nl-BE" sz="2400" dirty="0" smtClean="0"/>
              <a:t> </a:t>
            </a:r>
            <a:r>
              <a:rPr lang="nl-BE" sz="2400" dirty="0" err="1" smtClean="0"/>
              <a:t>sustainability</a:t>
            </a:r>
            <a:r>
              <a:rPr lang="nl-BE" sz="2400" dirty="0" smtClean="0"/>
              <a:t> </a:t>
            </a:r>
            <a:r>
              <a:rPr lang="nl-BE" sz="2400" dirty="0" err="1" smtClean="0"/>
              <a:t>but</a:t>
            </a:r>
            <a:r>
              <a:rPr lang="nl-BE" sz="2400" dirty="0" smtClean="0"/>
              <a:t> issues of </a:t>
            </a:r>
            <a:r>
              <a:rPr lang="nl-BE" sz="2400" dirty="0" err="1" smtClean="0"/>
              <a:t>accessibility</a:t>
            </a:r>
            <a:r>
              <a:rPr lang="nl-BE" sz="2400" dirty="0" smtClean="0"/>
              <a:t> and </a:t>
            </a:r>
            <a:r>
              <a:rPr lang="nl-BE" sz="2400" dirty="0" err="1" smtClean="0"/>
              <a:t>adequacy</a:t>
            </a:r>
            <a:r>
              <a:rPr lang="nl-BE" sz="2400" dirty="0" smtClean="0"/>
              <a:t> of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protection</a:t>
            </a:r>
            <a:r>
              <a:rPr lang="nl-BE" sz="2400" dirty="0" smtClean="0"/>
              <a:t> </a:t>
            </a:r>
            <a:r>
              <a:rPr lang="nl-BE" sz="2400" dirty="0" err="1" smtClean="0"/>
              <a:t>remain</a:t>
            </a:r>
            <a:r>
              <a:rPr lang="nl-BE" sz="2400" dirty="0" smtClean="0"/>
              <a:t>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nl-BE" sz="24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nl-BE" sz="2400" dirty="0" err="1" smtClean="0"/>
              <a:t>Higher</a:t>
            </a:r>
            <a:r>
              <a:rPr lang="nl-BE" sz="2400" dirty="0" smtClean="0"/>
              <a:t> </a:t>
            </a:r>
            <a:r>
              <a:rPr lang="nl-BE" sz="2400" dirty="0" err="1" smtClean="0"/>
              <a:t>employment</a:t>
            </a:r>
            <a:r>
              <a:rPr lang="nl-BE" sz="2400" dirty="0" smtClean="0"/>
              <a:t> </a:t>
            </a:r>
            <a:r>
              <a:rPr lang="nl-BE" sz="2400" dirty="0" err="1" smtClean="0"/>
              <a:t>rates</a:t>
            </a:r>
            <a:r>
              <a:rPr lang="nl-BE" sz="2400" dirty="0" smtClean="0"/>
              <a:t>, </a:t>
            </a:r>
            <a:r>
              <a:rPr lang="nl-BE" sz="2400" dirty="0" err="1" smtClean="0"/>
              <a:t>longer</a:t>
            </a:r>
            <a:r>
              <a:rPr lang="nl-BE" sz="2400" dirty="0" smtClean="0"/>
              <a:t> </a:t>
            </a:r>
            <a:r>
              <a:rPr lang="nl-BE" sz="2400" dirty="0" err="1" smtClean="0"/>
              <a:t>working</a:t>
            </a:r>
            <a:r>
              <a:rPr lang="nl-BE" sz="2400" dirty="0" smtClean="0"/>
              <a:t> lives and </a:t>
            </a:r>
            <a:r>
              <a:rPr lang="nl-BE" sz="2400" dirty="0" err="1" smtClean="0"/>
              <a:t>increased</a:t>
            </a:r>
            <a:r>
              <a:rPr lang="nl-BE" sz="2400" dirty="0" smtClean="0"/>
              <a:t> </a:t>
            </a:r>
            <a:r>
              <a:rPr lang="nl-BE" sz="2400" dirty="0" err="1" smtClean="0"/>
              <a:t>healthy</a:t>
            </a:r>
            <a:r>
              <a:rPr lang="nl-BE" sz="2400" dirty="0" smtClean="0"/>
              <a:t> </a:t>
            </a:r>
            <a:r>
              <a:rPr lang="nl-BE" sz="2400" dirty="0" err="1" smtClean="0"/>
              <a:t>life</a:t>
            </a:r>
            <a:r>
              <a:rPr lang="nl-BE" sz="2400" dirty="0" smtClean="0"/>
              <a:t> </a:t>
            </a:r>
            <a:r>
              <a:rPr lang="nl-BE" sz="2400" dirty="0" err="1" smtClean="0"/>
              <a:t>expectancies</a:t>
            </a:r>
            <a:r>
              <a:rPr lang="nl-BE" sz="2400" dirty="0" smtClean="0"/>
              <a:t> </a:t>
            </a:r>
            <a:r>
              <a:rPr lang="nl-BE" sz="2400" dirty="0" err="1" smtClean="0"/>
              <a:t>can</a:t>
            </a:r>
            <a:r>
              <a:rPr lang="nl-BE" sz="2400" dirty="0" smtClean="0"/>
              <a:t> </a:t>
            </a:r>
            <a:r>
              <a:rPr lang="nl-BE" sz="2400" dirty="0" err="1" smtClean="0"/>
              <a:t>contribute</a:t>
            </a:r>
            <a:r>
              <a:rPr lang="nl-BE" sz="2400" dirty="0" smtClean="0"/>
              <a:t> to </a:t>
            </a:r>
            <a:r>
              <a:rPr lang="nl-BE" sz="2400" dirty="0" err="1" smtClean="0"/>
              <a:t>adequacy</a:t>
            </a:r>
            <a:r>
              <a:rPr lang="nl-BE" sz="2400" dirty="0" smtClean="0"/>
              <a:t> and </a:t>
            </a:r>
            <a:r>
              <a:rPr lang="nl-BE" sz="2400" dirty="0" err="1" smtClean="0"/>
              <a:t>sustainability</a:t>
            </a:r>
            <a:r>
              <a:rPr lang="nl-BE" sz="2400" dirty="0" smtClean="0"/>
              <a:t> of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protection</a:t>
            </a:r>
            <a:r>
              <a:rPr lang="nl-BE" sz="2400" dirty="0" smtClean="0"/>
              <a:t>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nl-BE" sz="2400" dirty="0" smtClean="0"/>
          </a:p>
          <a:p>
            <a:pPr>
              <a:lnSpc>
                <a:spcPct val="90000"/>
              </a:lnSpc>
              <a:buNone/>
            </a:pPr>
            <a:r>
              <a:rPr lang="nl-BE" sz="2400" dirty="0" smtClean="0"/>
              <a:t>-	</a:t>
            </a:r>
            <a:r>
              <a:rPr lang="nl-BE" sz="2400" dirty="0" err="1" smtClean="0"/>
              <a:t>Modernisation</a:t>
            </a:r>
            <a:r>
              <a:rPr lang="nl-BE" sz="2400" dirty="0" smtClean="0"/>
              <a:t> is </a:t>
            </a:r>
            <a:r>
              <a:rPr lang="nl-BE" sz="2400" dirty="0" err="1" smtClean="0"/>
              <a:t>needed</a:t>
            </a:r>
            <a:r>
              <a:rPr lang="nl-BE" sz="2400" dirty="0" smtClean="0"/>
              <a:t> to </a:t>
            </a:r>
            <a:r>
              <a:rPr lang="nl-BE" sz="2400" dirty="0" err="1" smtClean="0"/>
              <a:t>ensure</a:t>
            </a:r>
            <a:r>
              <a:rPr lang="nl-BE" sz="2400" dirty="0" smtClean="0"/>
              <a:t> </a:t>
            </a:r>
            <a:r>
              <a:rPr lang="nl-BE" sz="2400" dirty="0" err="1" smtClean="0"/>
              <a:t>effective</a:t>
            </a:r>
            <a:r>
              <a:rPr lang="nl-BE" sz="2400" dirty="0" smtClean="0"/>
              <a:t> </a:t>
            </a:r>
            <a:r>
              <a:rPr lang="nl-BE" sz="2400" dirty="0" err="1" smtClean="0"/>
              <a:t>access</a:t>
            </a:r>
            <a:r>
              <a:rPr lang="nl-BE" sz="2400" dirty="0" smtClean="0"/>
              <a:t> to </a:t>
            </a:r>
            <a:r>
              <a:rPr lang="nl-BE" sz="2400" dirty="0" err="1" smtClean="0"/>
              <a:t>quality</a:t>
            </a:r>
            <a:r>
              <a:rPr lang="nl-BE" sz="2400" dirty="0" smtClean="0"/>
              <a:t> services. </a:t>
            </a:r>
            <a:r>
              <a:rPr lang="nl-BE" sz="2400" dirty="0" err="1" smtClean="0"/>
              <a:t>Effective</a:t>
            </a:r>
            <a:r>
              <a:rPr lang="nl-BE" sz="2400" dirty="0" smtClean="0"/>
              <a:t> </a:t>
            </a:r>
            <a:r>
              <a:rPr lang="nl-BE" sz="2400" dirty="0" err="1" smtClean="0"/>
              <a:t>health</a:t>
            </a:r>
            <a:r>
              <a:rPr lang="nl-BE" sz="2400" dirty="0" smtClean="0"/>
              <a:t> care and long term care </a:t>
            </a:r>
            <a:r>
              <a:rPr lang="nl-BE" sz="2400" dirty="0" err="1" smtClean="0"/>
              <a:t>can</a:t>
            </a:r>
            <a:r>
              <a:rPr lang="nl-BE" sz="2400" dirty="0" smtClean="0"/>
              <a:t> </a:t>
            </a:r>
            <a:r>
              <a:rPr lang="nl-BE" sz="2400" dirty="0" err="1" smtClean="0"/>
              <a:t>be</a:t>
            </a:r>
            <a:r>
              <a:rPr lang="nl-BE" sz="2400" dirty="0" smtClean="0"/>
              <a:t> </a:t>
            </a:r>
            <a:r>
              <a:rPr lang="nl-BE" sz="2400" dirty="0" err="1" smtClean="0"/>
              <a:t>instrumental</a:t>
            </a:r>
            <a:r>
              <a:rPr lang="nl-BE" sz="2400" dirty="0" smtClean="0"/>
              <a:t> in </a:t>
            </a:r>
            <a:r>
              <a:rPr lang="nl-BE" sz="2400" dirty="0" err="1" smtClean="0"/>
              <a:t>improving</a:t>
            </a:r>
            <a:r>
              <a:rPr lang="nl-BE" sz="2400" dirty="0" smtClean="0"/>
              <a:t> </a:t>
            </a:r>
            <a:r>
              <a:rPr lang="nl-BE" sz="2400" dirty="0" err="1" smtClean="0"/>
              <a:t>health</a:t>
            </a:r>
            <a:r>
              <a:rPr lang="nl-BE" sz="2400" dirty="0" smtClean="0"/>
              <a:t>. 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The impact of the crisis</a:t>
            </a:r>
            <a:endParaRPr lang="en-GB" sz="3200" dirty="0" smtClean="0"/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nl-BE" sz="2600" dirty="0" err="1" smtClean="0"/>
              <a:t>Social</a:t>
            </a:r>
            <a:r>
              <a:rPr lang="nl-BE" sz="2600" dirty="0" smtClean="0"/>
              <a:t> </a:t>
            </a:r>
            <a:r>
              <a:rPr lang="nl-BE" sz="2600" dirty="0" err="1" smtClean="0"/>
              <a:t>protection</a:t>
            </a:r>
            <a:r>
              <a:rPr lang="nl-BE" sz="2600" dirty="0" smtClean="0"/>
              <a:t> </a:t>
            </a:r>
            <a:r>
              <a:rPr lang="nl-BE" sz="2600" dirty="0" err="1" smtClean="0"/>
              <a:t>systems</a:t>
            </a:r>
            <a:r>
              <a:rPr lang="nl-BE" sz="2600" dirty="0" smtClean="0"/>
              <a:t> </a:t>
            </a:r>
            <a:r>
              <a:rPr lang="nl-BE" sz="2600" dirty="0" err="1" smtClean="0"/>
              <a:t>can</a:t>
            </a:r>
            <a:r>
              <a:rPr lang="nl-BE" sz="2600" dirty="0" smtClean="0"/>
              <a:t> </a:t>
            </a:r>
            <a:r>
              <a:rPr lang="nl-BE" sz="2600" dirty="0" err="1" smtClean="0"/>
              <a:t>play</a:t>
            </a:r>
            <a:r>
              <a:rPr lang="nl-BE" sz="2600" dirty="0" smtClean="0"/>
              <a:t> a </a:t>
            </a:r>
            <a:r>
              <a:rPr lang="nl-BE" sz="2600" dirty="0" err="1" smtClean="0"/>
              <a:t>crucial</a:t>
            </a:r>
            <a:r>
              <a:rPr lang="nl-BE" sz="2600" dirty="0" smtClean="0"/>
              <a:t> </a:t>
            </a:r>
            <a:r>
              <a:rPr lang="nl-BE" sz="2600" dirty="0" err="1" smtClean="0"/>
              <a:t>role</a:t>
            </a:r>
            <a:r>
              <a:rPr lang="nl-BE" sz="2600" dirty="0" smtClean="0"/>
              <a:t> as </a:t>
            </a:r>
            <a:r>
              <a:rPr lang="nl-BE" sz="2600" dirty="0" err="1" smtClean="0"/>
              <a:t>automatic</a:t>
            </a:r>
            <a:r>
              <a:rPr lang="nl-BE" sz="2600" dirty="0" smtClean="0"/>
              <a:t> </a:t>
            </a:r>
            <a:r>
              <a:rPr lang="nl-BE" sz="2600" dirty="0" err="1" smtClean="0"/>
              <a:t>stabilizers</a:t>
            </a:r>
            <a:r>
              <a:rPr lang="nl-BE" sz="2600" dirty="0" smtClean="0"/>
              <a:t> and </a:t>
            </a:r>
            <a:r>
              <a:rPr lang="nl-BE" sz="2600" dirty="0" err="1" smtClean="0"/>
              <a:t>sustain</a:t>
            </a:r>
            <a:r>
              <a:rPr lang="nl-BE" sz="2600" dirty="0" smtClean="0"/>
              <a:t> the </a:t>
            </a:r>
            <a:r>
              <a:rPr lang="nl-BE" sz="2600" dirty="0" err="1" smtClean="0"/>
              <a:t>productive</a:t>
            </a:r>
            <a:r>
              <a:rPr lang="nl-BE" sz="2600" dirty="0" smtClean="0"/>
              <a:t> </a:t>
            </a:r>
            <a:r>
              <a:rPr lang="nl-BE" sz="2600" dirty="0" err="1" smtClean="0"/>
              <a:t>capacity</a:t>
            </a:r>
            <a:r>
              <a:rPr lang="nl-BE" sz="2600" dirty="0" smtClean="0"/>
              <a:t> of the </a:t>
            </a:r>
            <a:r>
              <a:rPr lang="nl-BE" sz="2600" dirty="0" err="1" smtClean="0"/>
              <a:t>economy</a:t>
            </a:r>
            <a:r>
              <a:rPr lang="nl-BE" sz="2600" dirty="0" smtClean="0"/>
              <a:t>.</a:t>
            </a:r>
          </a:p>
          <a:p>
            <a:pPr>
              <a:buFontTx/>
              <a:buChar char="-"/>
            </a:pPr>
            <a:endParaRPr lang="nl-BE" sz="2600" dirty="0" smtClean="0"/>
          </a:p>
          <a:p>
            <a:pPr>
              <a:buFontTx/>
              <a:buChar char="-"/>
            </a:pPr>
            <a:r>
              <a:rPr lang="nl-BE" sz="2600" dirty="0" smtClean="0"/>
              <a:t>In </a:t>
            </a:r>
            <a:r>
              <a:rPr lang="nl-BE" sz="2600" dirty="0" err="1" smtClean="0"/>
              <a:t>some</a:t>
            </a:r>
            <a:r>
              <a:rPr lang="nl-BE" sz="2600" dirty="0" smtClean="0"/>
              <a:t> </a:t>
            </a:r>
            <a:r>
              <a:rPr lang="nl-BE" sz="2600" dirty="0" err="1" smtClean="0"/>
              <a:t>Member</a:t>
            </a:r>
            <a:r>
              <a:rPr lang="nl-BE" sz="2600" dirty="0" smtClean="0"/>
              <a:t> </a:t>
            </a:r>
            <a:r>
              <a:rPr lang="nl-BE" sz="2600" dirty="0" err="1" smtClean="0"/>
              <a:t>States</a:t>
            </a:r>
            <a:r>
              <a:rPr lang="nl-BE" sz="2600" dirty="0" smtClean="0"/>
              <a:t> </a:t>
            </a:r>
            <a:r>
              <a:rPr lang="nl-BE" sz="2600" dirty="0" err="1" smtClean="0"/>
              <a:t>there</a:t>
            </a:r>
            <a:r>
              <a:rPr lang="nl-BE" sz="2600" dirty="0" smtClean="0"/>
              <a:t> are significant </a:t>
            </a:r>
            <a:r>
              <a:rPr lang="nl-BE" sz="2600" dirty="0" err="1" smtClean="0"/>
              <a:t>weaknesses</a:t>
            </a:r>
            <a:r>
              <a:rPr lang="nl-BE" sz="2600" dirty="0" smtClean="0"/>
              <a:t> and loopholes in the </a:t>
            </a:r>
            <a:r>
              <a:rPr lang="nl-BE" sz="2600" dirty="0" err="1" smtClean="0"/>
              <a:t>social</a:t>
            </a:r>
            <a:r>
              <a:rPr lang="nl-BE" sz="2600" dirty="0" smtClean="0"/>
              <a:t> </a:t>
            </a:r>
            <a:r>
              <a:rPr lang="nl-BE" sz="2600" dirty="0" err="1" smtClean="0"/>
              <a:t>safety</a:t>
            </a:r>
            <a:r>
              <a:rPr lang="nl-BE" sz="2600" dirty="0" smtClean="0"/>
              <a:t> nets.</a:t>
            </a:r>
          </a:p>
          <a:p>
            <a:pPr>
              <a:buFontTx/>
              <a:buChar char="-"/>
            </a:pPr>
            <a:endParaRPr lang="nl-BE" sz="2600" dirty="0" smtClean="0"/>
          </a:p>
          <a:p>
            <a:pPr>
              <a:buFontTx/>
              <a:buChar char="-"/>
            </a:pPr>
            <a:r>
              <a:rPr lang="nl-BE" sz="2600" dirty="0" smtClean="0"/>
              <a:t>Financial </a:t>
            </a:r>
            <a:r>
              <a:rPr lang="nl-BE" sz="2600" dirty="0" err="1" smtClean="0"/>
              <a:t>sustainability</a:t>
            </a:r>
            <a:r>
              <a:rPr lang="nl-BE" sz="2600" dirty="0" smtClean="0"/>
              <a:t> </a:t>
            </a:r>
            <a:r>
              <a:rPr lang="nl-BE" sz="2600" dirty="0" err="1" smtClean="0"/>
              <a:t>may</a:t>
            </a:r>
            <a:r>
              <a:rPr lang="nl-BE" sz="2600" dirty="0" smtClean="0"/>
              <a:t> </a:t>
            </a:r>
            <a:r>
              <a:rPr lang="nl-BE" sz="2600" dirty="0" err="1" smtClean="0"/>
              <a:t>be</a:t>
            </a:r>
            <a:r>
              <a:rPr lang="nl-BE" sz="2600" dirty="0" smtClean="0"/>
              <a:t> </a:t>
            </a:r>
            <a:r>
              <a:rPr lang="nl-BE" sz="2600" dirty="0" err="1" smtClean="0"/>
              <a:t>an</a:t>
            </a:r>
            <a:r>
              <a:rPr lang="nl-BE" sz="2600" dirty="0" smtClean="0"/>
              <a:t> issue and in </a:t>
            </a:r>
            <a:r>
              <a:rPr lang="nl-BE" sz="2600" dirty="0" err="1" smtClean="0"/>
              <a:t>countries</a:t>
            </a:r>
            <a:r>
              <a:rPr lang="nl-BE" sz="2600" dirty="0" smtClean="0"/>
              <a:t> </a:t>
            </a:r>
            <a:r>
              <a:rPr lang="nl-BE" sz="2600" dirty="0" err="1" smtClean="0"/>
              <a:t>with</a:t>
            </a:r>
            <a:r>
              <a:rPr lang="nl-BE" sz="2600" dirty="0" smtClean="0"/>
              <a:t> major public </a:t>
            </a:r>
            <a:r>
              <a:rPr lang="nl-BE" sz="2600" dirty="0" err="1" smtClean="0"/>
              <a:t>finance</a:t>
            </a:r>
            <a:r>
              <a:rPr lang="nl-BE" sz="2600" dirty="0" smtClean="0"/>
              <a:t> </a:t>
            </a:r>
            <a:r>
              <a:rPr lang="nl-BE" sz="2600" dirty="0" err="1" smtClean="0"/>
              <a:t>imbalances</a:t>
            </a:r>
            <a:r>
              <a:rPr lang="nl-BE" sz="2600" dirty="0" smtClean="0"/>
              <a:t> </a:t>
            </a:r>
            <a:r>
              <a:rPr lang="nl-BE" sz="2600" dirty="0" err="1" smtClean="0"/>
              <a:t>there</a:t>
            </a:r>
            <a:r>
              <a:rPr lang="nl-BE" sz="2600" dirty="0" smtClean="0"/>
              <a:t> is </a:t>
            </a:r>
            <a:r>
              <a:rPr lang="nl-BE" sz="2600" dirty="0" err="1" smtClean="0"/>
              <a:t>little</a:t>
            </a:r>
            <a:r>
              <a:rPr lang="nl-BE" sz="2600" dirty="0" smtClean="0"/>
              <a:t> room </a:t>
            </a:r>
            <a:r>
              <a:rPr lang="nl-BE" sz="2600" dirty="0" err="1" smtClean="0"/>
              <a:t>for</a:t>
            </a:r>
            <a:r>
              <a:rPr lang="nl-BE" sz="2600" dirty="0" smtClean="0"/>
              <a:t> manoeuvre.</a:t>
            </a:r>
          </a:p>
          <a:p>
            <a:pPr>
              <a:buFontTx/>
              <a:buChar char="-"/>
            </a:pPr>
            <a:endParaRPr lang="nl-BE" sz="2600" dirty="0" smtClean="0"/>
          </a:p>
          <a:p>
            <a:pPr>
              <a:buNone/>
            </a:pPr>
            <a:r>
              <a:rPr lang="nl-BE" sz="2600" dirty="0" smtClean="0"/>
              <a:t>-	Promoting </a:t>
            </a:r>
            <a:r>
              <a:rPr lang="nl-BE" sz="2600" dirty="0" err="1" smtClean="0"/>
              <a:t>labour</a:t>
            </a:r>
            <a:r>
              <a:rPr lang="nl-BE" sz="2600" dirty="0" smtClean="0"/>
              <a:t> </a:t>
            </a:r>
            <a:r>
              <a:rPr lang="nl-BE" sz="2600" dirty="0" err="1" smtClean="0"/>
              <a:t>market</a:t>
            </a:r>
            <a:r>
              <a:rPr lang="nl-BE" sz="2600" dirty="0" smtClean="0"/>
              <a:t> </a:t>
            </a:r>
            <a:r>
              <a:rPr lang="nl-BE" sz="2600" dirty="0" err="1" smtClean="0"/>
              <a:t>participation</a:t>
            </a:r>
            <a:r>
              <a:rPr lang="nl-BE" sz="2600" dirty="0" smtClean="0"/>
              <a:t> </a:t>
            </a:r>
            <a:r>
              <a:rPr lang="nl-BE" sz="2600" dirty="0" err="1" smtClean="0"/>
              <a:t>while</a:t>
            </a:r>
            <a:r>
              <a:rPr lang="nl-BE" sz="2600" dirty="0" smtClean="0"/>
              <a:t> </a:t>
            </a:r>
            <a:r>
              <a:rPr lang="nl-BE" sz="2600" dirty="0" err="1" smtClean="0"/>
              <a:t>improving</a:t>
            </a:r>
            <a:r>
              <a:rPr lang="nl-BE" sz="2600" dirty="0" smtClean="0"/>
              <a:t> </a:t>
            </a:r>
            <a:r>
              <a:rPr lang="nl-BE" sz="2600" dirty="0" err="1" smtClean="0"/>
              <a:t>fairness</a:t>
            </a:r>
            <a:r>
              <a:rPr lang="nl-BE" sz="2600" dirty="0" smtClean="0"/>
              <a:t>, efficiency and </a:t>
            </a:r>
            <a:r>
              <a:rPr lang="nl-BE" sz="2600" dirty="0" err="1" smtClean="0"/>
              <a:t>effectiveness</a:t>
            </a:r>
            <a:r>
              <a:rPr lang="nl-BE" sz="2600" dirty="0" smtClean="0"/>
              <a:t> of </a:t>
            </a:r>
            <a:r>
              <a:rPr lang="nl-BE" sz="2600" dirty="0" err="1" smtClean="0"/>
              <a:t>social</a:t>
            </a:r>
            <a:r>
              <a:rPr lang="nl-BE" sz="2600" dirty="0" smtClean="0"/>
              <a:t> </a:t>
            </a:r>
            <a:r>
              <a:rPr lang="nl-BE" sz="2600" dirty="0" err="1" smtClean="0"/>
              <a:t>spending</a:t>
            </a:r>
            <a:r>
              <a:rPr lang="nl-BE" sz="2600" dirty="0" smtClean="0"/>
              <a:t> is </a:t>
            </a:r>
            <a:r>
              <a:rPr lang="nl-BE" sz="2600" dirty="0" err="1" smtClean="0"/>
              <a:t>crucial</a:t>
            </a:r>
            <a:r>
              <a:rPr lang="nl-BE" sz="2600" dirty="0" smtClean="0"/>
              <a:t> in the </a:t>
            </a:r>
            <a:r>
              <a:rPr lang="nl-BE" sz="2600" dirty="0" err="1" smtClean="0"/>
              <a:t>current</a:t>
            </a:r>
            <a:r>
              <a:rPr lang="nl-BE" sz="2600" dirty="0" smtClean="0"/>
              <a:t> context.</a:t>
            </a:r>
            <a:endParaRPr lang="en-GB" sz="2600" dirty="0" smtClean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 BLUE AC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BLUE ACW</Template>
  <TotalTime>0</TotalTime>
  <Words>2371</Words>
  <Application>Microsoft Office PowerPoint</Application>
  <PresentationFormat>Diavoorstelling (4:3)</PresentationFormat>
  <Paragraphs>379</Paragraphs>
  <Slides>53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4" baseType="lpstr">
      <vt:lpstr>Thema BLUE ACW</vt:lpstr>
      <vt:lpstr>The Social Situation in the EU and the Europe 2020 Strategy</vt:lpstr>
      <vt:lpstr>What I intend to cover…</vt:lpstr>
      <vt:lpstr>1. The social situation in the EU after the Lisbon strategy: two pieces of evidence</vt:lpstr>
      <vt:lpstr>1.1 The population at-risk-of-poverty in the EU</vt:lpstr>
      <vt:lpstr>1.2 The SPC evaluation of the impact of the Lisbon strategy on social protection and inclusion</vt:lpstr>
      <vt:lpstr>The impact of economic growth</vt:lpstr>
      <vt:lpstr>The impact of employment growth</vt:lpstr>
      <vt:lpstr>The impact of social protection system reform</vt:lpstr>
      <vt:lpstr>The impact of the crisis</vt:lpstr>
      <vt:lpstr>2. The Europe 2020 strategy and its social dimension</vt:lpstr>
      <vt:lpstr>The big picture </vt:lpstr>
      <vt:lpstr>Three strategic priorities</vt:lpstr>
      <vt:lpstr>Ten integrated guidelines</vt:lpstr>
      <vt:lpstr>Guideline 10</vt:lpstr>
      <vt:lpstr>Five headline targets as proposed by the European Commission</vt:lpstr>
      <vt:lpstr>Seven Europe 2020 Flagship initiatives and three EU levers for growth</vt:lpstr>
      <vt:lpstr>The European Semester of Policy Coordination</vt:lpstr>
      <vt:lpstr>Social Protection and Social Inclusion in the new strategy…</vt:lpstr>
      <vt:lpstr>3. The difficult birth of the poverty and social exclusion target: reconsidering the concept of poverty</vt:lpstr>
      <vt:lpstr>The at-risk-of-poverty rate</vt:lpstr>
      <vt:lpstr>Commission proposal EU Poverty target</vt:lpstr>
      <vt:lpstr>Member States’ reaction to the proposed poverty target</vt:lpstr>
      <vt:lpstr>The severe material deprivation rate</vt:lpstr>
      <vt:lpstr>The severe material deprivation rate</vt:lpstr>
      <vt:lpstr>Population living in households with very low work intensity</vt:lpstr>
      <vt:lpstr>Population living in very low work intensity households</vt:lpstr>
      <vt:lpstr>Decision European Council June 2010 on the poverty target</vt:lpstr>
      <vt:lpstr>Population at risk of poverty and social exclusion in the EU Member States</vt:lpstr>
      <vt:lpstr>Population at risk of poverty and social exclusion</vt:lpstr>
      <vt:lpstr>Groups at risk of poverty and social exclusion</vt:lpstr>
      <vt:lpstr>The population at risk of poverty and social exclusion compared: EU27, LV, NL</vt:lpstr>
      <vt:lpstr>Ranking Member States on the target indicators</vt:lpstr>
      <vt:lpstr>Year on Year changes in the population at-risk-of-poverty and social exclusion EU27</vt:lpstr>
      <vt:lpstr>Dia 34</vt:lpstr>
      <vt:lpstr>Poland</vt:lpstr>
      <vt:lpstr>Ireland</vt:lpstr>
      <vt:lpstr>Europe 2020 targets set by Member States in their draft NRP’s (source: Annual Growth Survey)</vt:lpstr>
      <vt:lpstr>Choice of target indicators (draft NRP’s)</vt:lpstr>
      <vt:lpstr>At risk of poverty and social exclusion targets in the draft NRP’s</vt:lpstr>
      <vt:lpstr>At risk of poverty targets in the draft NRP’s</vt:lpstr>
      <vt:lpstr>4. The Platform against poverty: an effective tool for delivering on the target?</vt:lpstr>
      <vt:lpstr>Dia 42</vt:lpstr>
      <vt:lpstr>Five areas for action</vt:lpstr>
      <vt:lpstr>1. Delivering action across the policy spectrum (1)</vt:lpstr>
      <vt:lpstr>1. Delivering action across the policy spectrum (2)</vt:lpstr>
      <vt:lpstr>2. Making EU funds deliver on the social inclusion and social cohesion objectives</vt:lpstr>
      <vt:lpstr>3. Developing an evidence-based approach to social innovation and reforms</vt:lpstr>
      <vt:lpstr>4. Promoting a partnership approach and the social economy</vt:lpstr>
      <vt:lpstr>5. Stepping up policy coordination between the  Member States</vt:lpstr>
      <vt:lpstr>Institutional innovation?</vt:lpstr>
      <vt:lpstr>How does it all add up?</vt:lpstr>
      <vt:lpstr>5. The European Semester. The experience so far…</vt:lpstr>
      <vt:lpstr>In conclusion…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Social Situation in the EU and the Europe 2020 Strategy</dc:title>
  <dc:creator/>
  <cp:lastModifiedBy/>
  <cp:revision>16</cp:revision>
  <dcterms:created xsi:type="dcterms:W3CDTF">2011-04-14T13:51:51Z</dcterms:created>
  <dcterms:modified xsi:type="dcterms:W3CDTF">2011-05-09T21:18:51Z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