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9"/>
  </p:notesMasterIdLst>
  <p:handoutMasterIdLst>
    <p:handoutMasterId r:id="rId20"/>
  </p:handoutMasterIdLst>
  <p:sldIdLst>
    <p:sldId id="256" r:id="rId2"/>
    <p:sldId id="263" r:id="rId3"/>
    <p:sldId id="264" r:id="rId4"/>
    <p:sldId id="273" r:id="rId5"/>
    <p:sldId id="268" r:id="rId6"/>
    <p:sldId id="272" r:id="rId7"/>
    <p:sldId id="285" r:id="rId8"/>
    <p:sldId id="269" r:id="rId9"/>
    <p:sldId id="271" r:id="rId10"/>
    <p:sldId id="281" r:id="rId11"/>
    <p:sldId id="282" r:id="rId12"/>
    <p:sldId id="287" r:id="rId13"/>
    <p:sldId id="283" r:id="rId14"/>
    <p:sldId id="274" r:id="rId15"/>
    <p:sldId id="286" r:id="rId16"/>
    <p:sldId id="284" r:id="rId17"/>
    <p:sldId id="275" r:id="rId18"/>
  </p:sldIdLst>
  <p:sldSz cx="9144000" cy="6858000" type="screen4x3"/>
  <p:notesSz cx="6858000" cy="9144000"/>
  <p:defaultTextStyle>
    <a:defPPr>
      <a:defRPr lang="en-GB"/>
    </a:defPPr>
    <a:lvl1pPr algn="l" rtl="0" fontAlgn="base">
      <a:spcBef>
        <a:spcPct val="0"/>
      </a:spcBef>
      <a:spcAft>
        <a:spcPct val="0"/>
      </a:spcAft>
      <a:defRPr sz="2400" kern="1200" baseline="-250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baseline="-250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baseline="-250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baseline="-250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baseline="-25000">
        <a:solidFill>
          <a:schemeClr val="tx1"/>
        </a:solidFill>
        <a:latin typeface="Times New Roman" pitchFamily="18" charset="0"/>
        <a:ea typeface="+mn-ea"/>
        <a:cs typeface="Arial" charset="0"/>
      </a:defRPr>
    </a:lvl5pPr>
    <a:lvl6pPr marL="2286000" algn="l" defTabSz="914400" rtl="0" eaLnBrk="1" latinLnBrk="0" hangingPunct="1">
      <a:defRPr sz="2400" kern="1200" baseline="-25000">
        <a:solidFill>
          <a:schemeClr val="tx1"/>
        </a:solidFill>
        <a:latin typeface="Times New Roman" pitchFamily="18" charset="0"/>
        <a:ea typeface="+mn-ea"/>
        <a:cs typeface="Arial" charset="0"/>
      </a:defRPr>
    </a:lvl6pPr>
    <a:lvl7pPr marL="2743200" algn="l" defTabSz="914400" rtl="0" eaLnBrk="1" latinLnBrk="0" hangingPunct="1">
      <a:defRPr sz="2400" kern="1200" baseline="-25000">
        <a:solidFill>
          <a:schemeClr val="tx1"/>
        </a:solidFill>
        <a:latin typeface="Times New Roman" pitchFamily="18" charset="0"/>
        <a:ea typeface="+mn-ea"/>
        <a:cs typeface="Arial" charset="0"/>
      </a:defRPr>
    </a:lvl7pPr>
    <a:lvl8pPr marL="3200400" algn="l" defTabSz="914400" rtl="0" eaLnBrk="1" latinLnBrk="0" hangingPunct="1">
      <a:defRPr sz="2400" kern="1200" baseline="-25000">
        <a:solidFill>
          <a:schemeClr val="tx1"/>
        </a:solidFill>
        <a:latin typeface="Times New Roman" pitchFamily="18" charset="0"/>
        <a:ea typeface="+mn-ea"/>
        <a:cs typeface="Arial" charset="0"/>
      </a:defRPr>
    </a:lvl8pPr>
    <a:lvl9pPr marL="3657600" algn="l" defTabSz="914400" rtl="0" eaLnBrk="1" latinLnBrk="0" hangingPunct="1">
      <a:defRPr sz="2400" kern="1200" baseline="-250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56F"/>
    <a:srgbClr val="404040"/>
    <a:srgbClr val="808080"/>
    <a:srgbClr val="000000"/>
    <a:srgbClr val="141E64"/>
    <a:srgbClr val="DDDDDD"/>
    <a:srgbClr val="7E002F"/>
    <a:srgbClr val="003D62"/>
  </p:clrMru>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8500" autoAdjust="0"/>
  </p:normalViewPr>
  <p:slideViewPr>
    <p:cSldViewPr>
      <p:cViewPr varScale="1">
        <p:scale>
          <a:sx n="70" d="100"/>
          <a:sy n="70" d="100"/>
        </p:scale>
        <p:origin x="-11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A074C-C5C0-4F06-88F2-5A74146F4662}" type="doc">
      <dgm:prSet loTypeId="urn:microsoft.com/office/officeart/2005/8/layout/radial4" loCatId="relationship" qsTypeId="urn:microsoft.com/office/officeart/2005/8/quickstyle/simple1#1" qsCatId="simple" csTypeId="urn:microsoft.com/office/officeart/2005/8/colors/accent1_2#1" csCatId="accent1" phldr="1"/>
      <dgm:spPr/>
      <dgm:t>
        <a:bodyPr/>
        <a:lstStyle/>
        <a:p>
          <a:endParaRPr lang="nl-NL"/>
        </a:p>
      </dgm:t>
    </dgm:pt>
    <dgm:pt modelId="{1B6C7017-79A1-495D-8533-B44F871CB6FF}">
      <dgm:prSet phldrT="[Tekst]" custT="1"/>
      <dgm:spPr>
        <a:solidFill>
          <a:schemeClr val="accent1">
            <a:lumMod val="50000"/>
          </a:schemeClr>
        </a:solidFill>
      </dgm:spPr>
      <dgm:t>
        <a:bodyPr/>
        <a:lstStyle/>
        <a:p>
          <a:r>
            <a:rPr lang="nl-NL" sz="2000" b="1" dirty="0" smtClean="0"/>
            <a:t>Niches</a:t>
          </a:r>
        </a:p>
        <a:p>
          <a:r>
            <a:rPr lang="nl-NL" sz="1200" dirty="0" smtClean="0"/>
            <a:t>Werk</a:t>
          </a:r>
        </a:p>
        <a:p>
          <a:r>
            <a:rPr lang="nl-NL" sz="1200" dirty="0" smtClean="0"/>
            <a:t>Vrije tijd</a:t>
          </a:r>
        </a:p>
        <a:p>
          <a:r>
            <a:rPr lang="nl-NL" sz="1200" dirty="0" smtClean="0"/>
            <a:t>Huisvesting</a:t>
          </a:r>
        </a:p>
        <a:p>
          <a:r>
            <a:rPr lang="nl-NL" sz="1200" dirty="0" smtClean="0"/>
            <a:t>Opleiding</a:t>
          </a:r>
        </a:p>
        <a:p>
          <a:r>
            <a:rPr lang="nl-NL" sz="1200" dirty="0" smtClean="0"/>
            <a:t>Sociaal netwerk</a:t>
          </a:r>
          <a:endParaRPr lang="nl-NL" sz="1200" dirty="0"/>
        </a:p>
      </dgm:t>
    </dgm:pt>
    <dgm:pt modelId="{060BF9FC-D449-44E8-A108-2F592ADF7E45}" type="parTrans" cxnId="{FDD6F90E-4B8E-4CD5-9C68-905D21CB21C8}">
      <dgm:prSet/>
      <dgm:spPr/>
      <dgm:t>
        <a:bodyPr/>
        <a:lstStyle/>
        <a:p>
          <a:endParaRPr lang="nl-NL"/>
        </a:p>
      </dgm:t>
    </dgm:pt>
    <dgm:pt modelId="{4E304835-17D6-4510-98A0-044359AB6D95}" type="sibTrans" cxnId="{FDD6F90E-4B8E-4CD5-9C68-905D21CB21C8}">
      <dgm:prSet/>
      <dgm:spPr/>
      <dgm:t>
        <a:bodyPr/>
        <a:lstStyle/>
        <a:p>
          <a:endParaRPr lang="nl-NL"/>
        </a:p>
      </dgm:t>
    </dgm:pt>
    <dgm:pt modelId="{43E0353F-D7FE-4C51-AA87-F05E90FB175C}">
      <dgm:prSet phldrT="[Tekst]" custT="1"/>
      <dgm:spPr>
        <a:solidFill>
          <a:schemeClr val="accent1">
            <a:lumMod val="75000"/>
          </a:schemeClr>
        </a:solidFill>
      </dgm:spPr>
      <dgm:t>
        <a:bodyPr/>
        <a:lstStyle/>
        <a:p>
          <a:r>
            <a:rPr lang="nl-NL" sz="2000" b="1" dirty="0" smtClean="0"/>
            <a:t>Aspiraties</a:t>
          </a:r>
        </a:p>
      </dgm:t>
    </dgm:pt>
    <dgm:pt modelId="{0FEC214F-6F8A-474A-A985-21B4D7D9DF8B}" type="parTrans" cxnId="{8C364D02-D8AF-4DB4-B3C0-D717AEBB4918}">
      <dgm:prSet/>
      <dgm:spPr/>
      <dgm:t>
        <a:bodyPr/>
        <a:lstStyle/>
        <a:p>
          <a:endParaRPr lang="nl-NL"/>
        </a:p>
      </dgm:t>
    </dgm:pt>
    <dgm:pt modelId="{26CE4E2A-993B-4AE5-9BEE-BFD4C838D795}" type="sibTrans" cxnId="{8C364D02-D8AF-4DB4-B3C0-D717AEBB4918}">
      <dgm:prSet/>
      <dgm:spPr/>
      <dgm:t>
        <a:bodyPr/>
        <a:lstStyle/>
        <a:p>
          <a:endParaRPr lang="nl-NL"/>
        </a:p>
      </dgm:t>
    </dgm:pt>
    <dgm:pt modelId="{2729C870-D663-42CE-BCEC-177D5330815C}">
      <dgm:prSet phldrT="[Tekst]" custT="1"/>
      <dgm:spPr>
        <a:solidFill>
          <a:schemeClr val="accent1">
            <a:lumMod val="75000"/>
          </a:schemeClr>
        </a:solidFill>
      </dgm:spPr>
      <dgm:t>
        <a:bodyPr/>
        <a:lstStyle/>
        <a:p>
          <a:r>
            <a:rPr lang="nl-NL" sz="2000" b="1" dirty="0" smtClean="0"/>
            <a:t>Sociale relaties</a:t>
          </a:r>
        </a:p>
      </dgm:t>
    </dgm:pt>
    <dgm:pt modelId="{DB006198-C6D0-4082-A838-F2337E9E116B}" type="parTrans" cxnId="{D5AA4F03-F80E-4AC4-A51F-B059BBAD9265}">
      <dgm:prSet/>
      <dgm:spPr/>
      <dgm:t>
        <a:bodyPr/>
        <a:lstStyle/>
        <a:p>
          <a:endParaRPr lang="nl-NL"/>
        </a:p>
      </dgm:t>
    </dgm:pt>
    <dgm:pt modelId="{EB29FFCF-B81D-4EB5-A463-74511AE4A9D4}" type="sibTrans" cxnId="{D5AA4F03-F80E-4AC4-A51F-B059BBAD9265}">
      <dgm:prSet/>
      <dgm:spPr/>
      <dgm:t>
        <a:bodyPr/>
        <a:lstStyle/>
        <a:p>
          <a:endParaRPr lang="nl-NL"/>
        </a:p>
      </dgm:t>
    </dgm:pt>
    <dgm:pt modelId="{83A109A4-3116-4C68-9D38-81A118C169BB}">
      <dgm:prSet phldrT="[Tekst]" custT="1"/>
      <dgm:spPr>
        <a:solidFill>
          <a:schemeClr val="accent1">
            <a:lumMod val="75000"/>
          </a:schemeClr>
        </a:solidFill>
      </dgm:spPr>
      <dgm:t>
        <a:bodyPr/>
        <a:lstStyle/>
        <a:p>
          <a:r>
            <a:rPr lang="nl-NL" sz="2000" b="1" dirty="0" smtClean="0"/>
            <a:t>Vertrouwen</a:t>
          </a:r>
          <a:r>
            <a:rPr lang="nl-NL" sz="1200" b="1" dirty="0" smtClean="0"/>
            <a:t> </a:t>
          </a:r>
        </a:p>
      </dgm:t>
    </dgm:pt>
    <dgm:pt modelId="{8E2870E2-0FC3-46AB-89DA-CA72AD787DAD}" type="parTrans" cxnId="{37289B1F-B70B-4FD5-9B60-F62F298D3B3C}">
      <dgm:prSet/>
      <dgm:spPr/>
      <dgm:t>
        <a:bodyPr/>
        <a:lstStyle/>
        <a:p>
          <a:endParaRPr lang="nl-NL"/>
        </a:p>
      </dgm:t>
    </dgm:pt>
    <dgm:pt modelId="{FFA10133-0EFA-445B-AE51-EA4ECFBEA227}" type="sibTrans" cxnId="{37289B1F-B70B-4FD5-9B60-F62F298D3B3C}">
      <dgm:prSet/>
      <dgm:spPr/>
      <dgm:t>
        <a:bodyPr/>
        <a:lstStyle/>
        <a:p>
          <a:endParaRPr lang="nl-NL"/>
        </a:p>
      </dgm:t>
    </dgm:pt>
    <dgm:pt modelId="{090B37DC-D344-47BF-BF5F-82BB0E7EAE94}">
      <dgm:prSet phldrT="[Tekst]" custT="1"/>
      <dgm:spPr>
        <a:solidFill>
          <a:schemeClr val="accent1">
            <a:lumMod val="75000"/>
          </a:schemeClr>
        </a:solidFill>
      </dgm:spPr>
      <dgm:t>
        <a:bodyPr/>
        <a:lstStyle/>
        <a:p>
          <a:r>
            <a:rPr lang="nl-NL" sz="2000" b="1" dirty="0" smtClean="0"/>
            <a:t>Competenties en talenten</a:t>
          </a:r>
        </a:p>
      </dgm:t>
    </dgm:pt>
    <dgm:pt modelId="{A40D438A-193F-4BBB-B351-4BCA60520144}" type="parTrans" cxnId="{9D445611-250E-4E07-98FD-BEFEF299E624}">
      <dgm:prSet/>
      <dgm:spPr/>
      <dgm:t>
        <a:bodyPr/>
        <a:lstStyle/>
        <a:p>
          <a:endParaRPr lang="nl-NL"/>
        </a:p>
      </dgm:t>
    </dgm:pt>
    <dgm:pt modelId="{C273907F-1682-44E9-858E-E5C3BF9B20F2}" type="sibTrans" cxnId="{9D445611-250E-4E07-98FD-BEFEF299E624}">
      <dgm:prSet/>
      <dgm:spPr/>
      <dgm:t>
        <a:bodyPr/>
        <a:lstStyle/>
        <a:p>
          <a:endParaRPr lang="nl-NL"/>
        </a:p>
      </dgm:t>
    </dgm:pt>
    <dgm:pt modelId="{686945D2-F472-4579-97B1-29CAA398AFAE}">
      <dgm:prSet phldrT="[Tekst]" custT="1"/>
      <dgm:spPr>
        <a:solidFill>
          <a:schemeClr val="accent1">
            <a:lumMod val="75000"/>
          </a:schemeClr>
        </a:solidFill>
      </dgm:spPr>
      <dgm:t>
        <a:bodyPr/>
        <a:lstStyle/>
        <a:p>
          <a:pPr algn="ctr"/>
          <a:r>
            <a:rPr lang="nl-NL" sz="2000" b="1" dirty="0"/>
            <a:t>Mogelijkheden</a:t>
          </a:r>
        </a:p>
      </dgm:t>
    </dgm:pt>
    <dgm:pt modelId="{182C459F-EB4D-4D2E-B200-0CECA6836B10}" type="parTrans" cxnId="{94FB6B1D-C3EE-41FB-96B2-D7B93B7C40F3}">
      <dgm:prSet/>
      <dgm:spPr/>
      <dgm:t>
        <a:bodyPr/>
        <a:lstStyle/>
        <a:p>
          <a:endParaRPr lang="en-US"/>
        </a:p>
      </dgm:t>
    </dgm:pt>
    <dgm:pt modelId="{CEB87659-BC99-4FF3-AA32-4EE8AFEB7940}" type="sibTrans" cxnId="{94FB6B1D-C3EE-41FB-96B2-D7B93B7C40F3}">
      <dgm:prSet/>
      <dgm:spPr/>
      <dgm:t>
        <a:bodyPr/>
        <a:lstStyle/>
        <a:p>
          <a:endParaRPr lang="en-US"/>
        </a:p>
      </dgm:t>
    </dgm:pt>
    <dgm:pt modelId="{489DFB80-FE6F-4BDA-B3E8-3EFA0C3C3366}">
      <dgm:prSet phldrT="[Tekst]" custT="1"/>
      <dgm:spPr>
        <a:solidFill>
          <a:schemeClr val="accent1">
            <a:lumMod val="75000"/>
          </a:schemeClr>
        </a:solidFill>
      </dgm:spPr>
      <dgm:t>
        <a:bodyPr/>
        <a:lstStyle/>
        <a:p>
          <a:r>
            <a:rPr lang="nl-NL" sz="2000" b="1" dirty="0" smtClean="0"/>
            <a:t>Hulpbronnen</a:t>
          </a:r>
        </a:p>
      </dgm:t>
    </dgm:pt>
    <dgm:pt modelId="{E59DEDFE-B1EA-4A3D-9344-E787E1599AA3}" type="sibTrans" cxnId="{711C2ABB-712E-45A6-8B8B-C0919FDFCA98}">
      <dgm:prSet/>
      <dgm:spPr/>
      <dgm:t>
        <a:bodyPr/>
        <a:lstStyle/>
        <a:p>
          <a:endParaRPr lang="nl-NL"/>
        </a:p>
      </dgm:t>
    </dgm:pt>
    <dgm:pt modelId="{28F016E1-D5F4-416E-9078-492AA96EEED2}" type="parTrans" cxnId="{711C2ABB-712E-45A6-8B8B-C0919FDFCA98}">
      <dgm:prSet/>
      <dgm:spPr/>
      <dgm:t>
        <a:bodyPr/>
        <a:lstStyle/>
        <a:p>
          <a:endParaRPr lang="nl-NL"/>
        </a:p>
      </dgm:t>
    </dgm:pt>
    <dgm:pt modelId="{61B6E5D0-3D0F-4178-9D8E-4FA462A203E4}">
      <dgm:prSet custT="1"/>
      <dgm:spPr>
        <a:solidFill>
          <a:schemeClr val="accent1">
            <a:lumMod val="75000"/>
          </a:schemeClr>
        </a:solidFill>
      </dgm:spPr>
      <dgm:t>
        <a:bodyPr/>
        <a:lstStyle/>
        <a:p>
          <a:pPr algn="ctr"/>
          <a:r>
            <a:rPr lang="en-US" sz="2000" b="1" baseline="0" dirty="0" err="1"/>
            <a:t>Gewenste</a:t>
          </a:r>
          <a:r>
            <a:rPr lang="en-US" sz="2000" b="1" baseline="0" dirty="0"/>
            <a:t> </a:t>
          </a:r>
          <a:r>
            <a:rPr lang="en-US" sz="2000" b="1" baseline="0" dirty="0" err="1"/>
            <a:t>uitkomsten</a:t>
          </a:r>
          <a:r>
            <a:rPr lang="en-US" sz="2000" b="1" baseline="0" dirty="0"/>
            <a:t> </a:t>
          </a:r>
        </a:p>
      </dgm:t>
    </dgm:pt>
    <dgm:pt modelId="{F544FB6C-CE26-4337-A6F6-BBE210E839F6}" type="parTrans" cxnId="{0A81FF0D-3149-4856-86D7-D23D5FB8ACC0}">
      <dgm:prSet/>
      <dgm:spPr/>
      <dgm:t>
        <a:bodyPr/>
        <a:lstStyle/>
        <a:p>
          <a:endParaRPr lang="nl-NL"/>
        </a:p>
      </dgm:t>
    </dgm:pt>
    <dgm:pt modelId="{0AA2029B-BB3A-4DBA-AAF8-4A4DC2196732}" type="sibTrans" cxnId="{0A81FF0D-3149-4856-86D7-D23D5FB8ACC0}">
      <dgm:prSet/>
      <dgm:spPr/>
      <dgm:t>
        <a:bodyPr/>
        <a:lstStyle/>
        <a:p>
          <a:endParaRPr lang="en-US"/>
        </a:p>
      </dgm:t>
    </dgm:pt>
    <dgm:pt modelId="{74B52B3F-E41C-4A1F-B336-18BBB1B39F6A}" type="pres">
      <dgm:prSet presAssocID="{B17A074C-C5C0-4F06-88F2-5A74146F4662}" presName="cycle" presStyleCnt="0">
        <dgm:presLayoutVars>
          <dgm:chMax val="1"/>
          <dgm:dir/>
          <dgm:animLvl val="ctr"/>
          <dgm:resizeHandles val="exact"/>
        </dgm:presLayoutVars>
      </dgm:prSet>
      <dgm:spPr/>
      <dgm:t>
        <a:bodyPr/>
        <a:lstStyle/>
        <a:p>
          <a:endParaRPr lang="nl-NL"/>
        </a:p>
      </dgm:t>
    </dgm:pt>
    <dgm:pt modelId="{6561084A-D34C-4857-8381-C81656175E88}" type="pres">
      <dgm:prSet presAssocID="{1B6C7017-79A1-495D-8533-B44F871CB6FF}" presName="centerShape" presStyleLbl="node0" presStyleIdx="0" presStyleCnt="1" custScaleX="111254" custScaleY="103226" custLinFactNeighborX="670" custLinFactNeighborY="-23422"/>
      <dgm:spPr/>
      <dgm:t>
        <a:bodyPr/>
        <a:lstStyle/>
        <a:p>
          <a:endParaRPr lang="nl-NL"/>
        </a:p>
      </dgm:t>
    </dgm:pt>
    <dgm:pt modelId="{054CEC96-26D5-4AF8-BC27-C76B1F5F6B99}" type="pres">
      <dgm:prSet presAssocID="{0FEC214F-6F8A-474A-A985-21B4D7D9DF8B}" presName="parTrans" presStyleLbl="bgSibTrans2D1" presStyleIdx="0" presStyleCnt="7"/>
      <dgm:spPr/>
      <dgm:t>
        <a:bodyPr/>
        <a:lstStyle/>
        <a:p>
          <a:endParaRPr lang="nl-NL"/>
        </a:p>
      </dgm:t>
    </dgm:pt>
    <dgm:pt modelId="{9989D3A7-1D47-41BB-967C-13B5C40D46AF}" type="pres">
      <dgm:prSet presAssocID="{43E0353F-D7FE-4C51-AA87-F05E90FB175C}" presName="node" presStyleLbl="node1" presStyleIdx="0" presStyleCnt="7" custScaleX="151805" custScaleY="54205" custRadScaleRad="125217" custRadScaleInc="192140">
        <dgm:presLayoutVars>
          <dgm:bulletEnabled val="1"/>
        </dgm:presLayoutVars>
      </dgm:prSet>
      <dgm:spPr/>
      <dgm:t>
        <a:bodyPr/>
        <a:lstStyle/>
        <a:p>
          <a:endParaRPr lang="nl-NL"/>
        </a:p>
      </dgm:t>
    </dgm:pt>
    <dgm:pt modelId="{327A2E02-ED79-4066-9A05-FB9FFF7F93FF}" type="pres">
      <dgm:prSet presAssocID="{8E2870E2-0FC3-46AB-89DA-CA72AD787DAD}" presName="parTrans" presStyleLbl="bgSibTrans2D1" presStyleIdx="1" presStyleCnt="7"/>
      <dgm:spPr/>
      <dgm:t>
        <a:bodyPr/>
        <a:lstStyle/>
        <a:p>
          <a:endParaRPr lang="nl-NL"/>
        </a:p>
      </dgm:t>
    </dgm:pt>
    <dgm:pt modelId="{1DBB8FFB-4C96-4B08-B5E6-8BD16ACB4852}" type="pres">
      <dgm:prSet presAssocID="{83A109A4-3116-4C68-9D38-81A118C169BB}" presName="node" presStyleLbl="node1" presStyleIdx="1" presStyleCnt="7" custScaleX="156928" custScaleY="55919" custRadScaleRad="80847" custRadScaleInc="-140132">
        <dgm:presLayoutVars>
          <dgm:bulletEnabled val="1"/>
        </dgm:presLayoutVars>
      </dgm:prSet>
      <dgm:spPr/>
      <dgm:t>
        <a:bodyPr/>
        <a:lstStyle/>
        <a:p>
          <a:endParaRPr lang="nl-NL"/>
        </a:p>
      </dgm:t>
    </dgm:pt>
    <dgm:pt modelId="{354DE251-3416-4677-B1DA-A47B645B37CA}" type="pres">
      <dgm:prSet presAssocID="{F544FB6C-CE26-4337-A6F6-BBE210E839F6}" presName="parTrans" presStyleLbl="bgSibTrans2D1" presStyleIdx="2" presStyleCnt="7" custAng="10789994" custScaleX="46087" custScaleY="106058" custLinFactNeighborX="-5430" custLinFactNeighborY="-40894"/>
      <dgm:spPr/>
      <dgm:t>
        <a:bodyPr/>
        <a:lstStyle/>
        <a:p>
          <a:endParaRPr lang="en-US"/>
        </a:p>
      </dgm:t>
    </dgm:pt>
    <dgm:pt modelId="{DA1AC365-ECEE-4D0E-931B-FDCD5A02D35F}" type="pres">
      <dgm:prSet presAssocID="{61B6E5D0-3D0F-4178-9D8E-4FA462A203E4}" presName="node" presStyleLbl="node1" presStyleIdx="2" presStyleCnt="7" custAng="0" custScaleX="157920" custScaleY="88494" custRadScaleRad="24987" custRadScaleInc="-593378">
        <dgm:presLayoutVars>
          <dgm:bulletEnabled val="1"/>
        </dgm:presLayoutVars>
      </dgm:prSet>
      <dgm:spPr/>
      <dgm:t>
        <a:bodyPr/>
        <a:lstStyle/>
        <a:p>
          <a:endParaRPr lang="en-US"/>
        </a:p>
      </dgm:t>
    </dgm:pt>
    <dgm:pt modelId="{94EC5C48-D408-4045-A11C-AE2305515DF4}" type="pres">
      <dgm:prSet presAssocID="{A40D438A-193F-4BBB-B351-4BCA60520144}" presName="parTrans" presStyleLbl="bgSibTrans2D1" presStyleIdx="3" presStyleCnt="7"/>
      <dgm:spPr/>
      <dgm:t>
        <a:bodyPr/>
        <a:lstStyle/>
        <a:p>
          <a:endParaRPr lang="nl-NL"/>
        </a:p>
      </dgm:t>
    </dgm:pt>
    <dgm:pt modelId="{9AF0F7AA-49B1-44A5-9342-414469A1F799}" type="pres">
      <dgm:prSet presAssocID="{090B37DC-D344-47BF-BF5F-82BB0E7EAE94}" presName="node" presStyleLbl="node1" presStyleIdx="3" presStyleCnt="7" custScaleX="152487" custScaleY="70766" custRadScaleRad="94617" custRadScaleInc="-230501">
        <dgm:presLayoutVars>
          <dgm:bulletEnabled val="1"/>
        </dgm:presLayoutVars>
      </dgm:prSet>
      <dgm:spPr/>
      <dgm:t>
        <a:bodyPr/>
        <a:lstStyle/>
        <a:p>
          <a:endParaRPr lang="nl-NL"/>
        </a:p>
      </dgm:t>
    </dgm:pt>
    <dgm:pt modelId="{43C23325-A21A-4CF8-9333-F0F03229FE45}" type="pres">
      <dgm:prSet presAssocID="{28F016E1-D5F4-416E-9078-492AA96EEED2}" presName="parTrans" presStyleLbl="bgSibTrans2D1" presStyleIdx="4" presStyleCnt="7"/>
      <dgm:spPr/>
      <dgm:t>
        <a:bodyPr/>
        <a:lstStyle/>
        <a:p>
          <a:endParaRPr lang="nl-NL"/>
        </a:p>
      </dgm:t>
    </dgm:pt>
    <dgm:pt modelId="{DFF69E52-F644-470A-B40B-22A28254943D}" type="pres">
      <dgm:prSet presAssocID="{489DFB80-FE6F-4BDA-B3E8-3EFA0C3C3366}" presName="node" presStyleLbl="node1" presStyleIdx="4" presStyleCnt="7" custScaleX="149130" custScaleY="61516" custRadScaleRad="126812" custRadScaleInc="41845">
        <dgm:presLayoutVars>
          <dgm:bulletEnabled val="1"/>
        </dgm:presLayoutVars>
      </dgm:prSet>
      <dgm:spPr/>
      <dgm:t>
        <a:bodyPr/>
        <a:lstStyle/>
        <a:p>
          <a:endParaRPr lang="nl-NL"/>
        </a:p>
      </dgm:t>
    </dgm:pt>
    <dgm:pt modelId="{2BCDC4F3-ED10-4835-A002-86FA8770EB3E}" type="pres">
      <dgm:prSet presAssocID="{DB006198-C6D0-4082-A838-F2337E9E116B}" presName="parTrans" presStyleLbl="bgSibTrans2D1" presStyleIdx="5" presStyleCnt="7"/>
      <dgm:spPr/>
      <dgm:t>
        <a:bodyPr/>
        <a:lstStyle/>
        <a:p>
          <a:endParaRPr lang="nl-NL"/>
        </a:p>
      </dgm:t>
    </dgm:pt>
    <dgm:pt modelId="{7C0D8027-66F0-477D-BA85-08439091A763}" type="pres">
      <dgm:prSet presAssocID="{2729C870-D663-42CE-BCEC-177D5330815C}" presName="node" presStyleLbl="node1" presStyleIdx="5" presStyleCnt="7" custScaleX="151388" custScaleY="71495" custRadScaleRad="96151" custRadScaleInc="-3">
        <dgm:presLayoutVars>
          <dgm:bulletEnabled val="1"/>
        </dgm:presLayoutVars>
      </dgm:prSet>
      <dgm:spPr/>
      <dgm:t>
        <a:bodyPr/>
        <a:lstStyle/>
        <a:p>
          <a:endParaRPr lang="nl-NL"/>
        </a:p>
      </dgm:t>
    </dgm:pt>
    <dgm:pt modelId="{F7D59292-CDBD-4169-9939-1B19D8D918A4}" type="pres">
      <dgm:prSet presAssocID="{182C459F-EB4D-4D2E-B200-0CECA6836B10}" presName="parTrans" presStyleLbl="bgSibTrans2D1" presStyleIdx="6" presStyleCnt="7"/>
      <dgm:spPr/>
      <dgm:t>
        <a:bodyPr/>
        <a:lstStyle/>
        <a:p>
          <a:endParaRPr lang="en-US"/>
        </a:p>
      </dgm:t>
    </dgm:pt>
    <dgm:pt modelId="{1DC7C168-7E3F-4195-90B6-B974D068E8DC}" type="pres">
      <dgm:prSet presAssocID="{686945D2-F472-4579-97B1-29CAA398AFAE}" presName="node" presStyleLbl="node1" presStyleIdx="6" presStyleCnt="7" custScaleX="183349" custScaleY="54050" custRadScaleRad="83735" custRadScaleInc="20254">
        <dgm:presLayoutVars>
          <dgm:bulletEnabled val="1"/>
        </dgm:presLayoutVars>
      </dgm:prSet>
      <dgm:spPr/>
      <dgm:t>
        <a:bodyPr/>
        <a:lstStyle/>
        <a:p>
          <a:endParaRPr lang="en-US"/>
        </a:p>
      </dgm:t>
    </dgm:pt>
  </dgm:ptLst>
  <dgm:cxnLst>
    <dgm:cxn modelId="{7F4B0937-4675-49F3-9620-391C1ABBC9C2}" type="presOf" srcId="{0FEC214F-6F8A-474A-A985-21B4D7D9DF8B}" destId="{054CEC96-26D5-4AF8-BC27-C76B1F5F6B99}" srcOrd="0" destOrd="0" presId="urn:microsoft.com/office/officeart/2005/8/layout/radial4"/>
    <dgm:cxn modelId="{5E31D38A-9A20-44EB-A048-3A4236CA1105}" type="presOf" srcId="{182C459F-EB4D-4D2E-B200-0CECA6836B10}" destId="{F7D59292-CDBD-4169-9939-1B19D8D918A4}" srcOrd="0" destOrd="0" presId="urn:microsoft.com/office/officeart/2005/8/layout/radial4"/>
    <dgm:cxn modelId="{0A81FF0D-3149-4856-86D7-D23D5FB8ACC0}" srcId="{1B6C7017-79A1-495D-8533-B44F871CB6FF}" destId="{61B6E5D0-3D0F-4178-9D8E-4FA462A203E4}" srcOrd="2" destOrd="0" parTransId="{F544FB6C-CE26-4337-A6F6-BBE210E839F6}" sibTransId="{0AA2029B-BB3A-4DBA-AAF8-4A4DC2196732}"/>
    <dgm:cxn modelId="{4D0B1E9E-4A4F-49E6-987B-2AB5D49CB884}" type="presOf" srcId="{090B37DC-D344-47BF-BF5F-82BB0E7EAE94}" destId="{9AF0F7AA-49B1-44A5-9342-414469A1F799}" srcOrd="0" destOrd="0" presId="urn:microsoft.com/office/officeart/2005/8/layout/radial4"/>
    <dgm:cxn modelId="{D5AA4F03-F80E-4AC4-A51F-B059BBAD9265}" srcId="{1B6C7017-79A1-495D-8533-B44F871CB6FF}" destId="{2729C870-D663-42CE-BCEC-177D5330815C}" srcOrd="5" destOrd="0" parTransId="{DB006198-C6D0-4082-A838-F2337E9E116B}" sibTransId="{EB29FFCF-B81D-4EB5-A463-74511AE4A9D4}"/>
    <dgm:cxn modelId="{8C364D02-D8AF-4DB4-B3C0-D717AEBB4918}" srcId="{1B6C7017-79A1-495D-8533-B44F871CB6FF}" destId="{43E0353F-D7FE-4C51-AA87-F05E90FB175C}" srcOrd="0" destOrd="0" parTransId="{0FEC214F-6F8A-474A-A985-21B4D7D9DF8B}" sibTransId="{26CE4E2A-993B-4AE5-9BEE-BFD4C838D795}"/>
    <dgm:cxn modelId="{2C2342E3-161A-4874-BC70-7F0837ECC797}" type="presOf" srcId="{B17A074C-C5C0-4F06-88F2-5A74146F4662}" destId="{74B52B3F-E41C-4A1F-B336-18BBB1B39F6A}" srcOrd="0" destOrd="0" presId="urn:microsoft.com/office/officeart/2005/8/layout/radial4"/>
    <dgm:cxn modelId="{711C2ABB-712E-45A6-8B8B-C0919FDFCA98}" srcId="{1B6C7017-79A1-495D-8533-B44F871CB6FF}" destId="{489DFB80-FE6F-4BDA-B3E8-3EFA0C3C3366}" srcOrd="4" destOrd="0" parTransId="{28F016E1-D5F4-416E-9078-492AA96EEED2}" sibTransId="{E59DEDFE-B1EA-4A3D-9344-E787E1599AA3}"/>
    <dgm:cxn modelId="{2924D992-9178-463D-84E5-363C125D8ECC}" type="presOf" srcId="{83A109A4-3116-4C68-9D38-81A118C169BB}" destId="{1DBB8FFB-4C96-4B08-B5E6-8BD16ACB4852}" srcOrd="0" destOrd="0" presId="urn:microsoft.com/office/officeart/2005/8/layout/radial4"/>
    <dgm:cxn modelId="{5717CA81-6D78-4F87-9861-69A454C318BD}" type="presOf" srcId="{F544FB6C-CE26-4337-A6F6-BBE210E839F6}" destId="{354DE251-3416-4677-B1DA-A47B645B37CA}" srcOrd="0" destOrd="0" presId="urn:microsoft.com/office/officeart/2005/8/layout/radial4"/>
    <dgm:cxn modelId="{9D445611-250E-4E07-98FD-BEFEF299E624}" srcId="{1B6C7017-79A1-495D-8533-B44F871CB6FF}" destId="{090B37DC-D344-47BF-BF5F-82BB0E7EAE94}" srcOrd="3" destOrd="0" parTransId="{A40D438A-193F-4BBB-B351-4BCA60520144}" sibTransId="{C273907F-1682-44E9-858E-E5C3BF9B20F2}"/>
    <dgm:cxn modelId="{98DF8830-39A4-4718-9A4B-28A9CB921BC5}" type="presOf" srcId="{1B6C7017-79A1-495D-8533-B44F871CB6FF}" destId="{6561084A-D34C-4857-8381-C81656175E88}" srcOrd="0" destOrd="0" presId="urn:microsoft.com/office/officeart/2005/8/layout/radial4"/>
    <dgm:cxn modelId="{37289B1F-B70B-4FD5-9B60-F62F298D3B3C}" srcId="{1B6C7017-79A1-495D-8533-B44F871CB6FF}" destId="{83A109A4-3116-4C68-9D38-81A118C169BB}" srcOrd="1" destOrd="0" parTransId="{8E2870E2-0FC3-46AB-89DA-CA72AD787DAD}" sibTransId="{FFA10133-0EFA-445B-AE51-EA4ECFBEA227}"/>
    <dgm:cxn modelId="{0F9686FE-08E7-44A0-BCD3-8E18A8CAD55C}" type="presOf" srcId="{2729C870-D663-42CE-BCEC-177D5330815C}" destId="{7C0D8027-66F0-477D-BA85-08439091A763}" srcOrd="0" destOrd="0" presId="urn:microsoft.com/office/officeart/2005/8/layout/radial4"/>
    <dgm:cxn modelId="{8E66B252-ECB6-4F05-9BFE-BCDE18D9D034}" type="presOf" srcId="{8E2870E2-0FC3-46AB-89DA-CA72AD787DAD}" destId="{327A2E02-ED79-4066-9A05-FB9FFF7F93FF}" srcOrd="0" destOrd="0" presId="urn:microsoft.com/office/officeart/2005/8/layout/radial4"/>
    <dgm:cxn modelId="{D0CD0F76-FFC4-41B8-831A-B84D36DF1260}" type="presOf" srcId="{43E0353F-D7FE-4C51-AA87-F05E90FB175C}" destId="{9989D3A7-1D47-41BB-967C-13B5C40D46AF}" srcOrd="0" destOrd="0" presId="urn:microsoft.com/office/officeart/2005/8/layout/radial4"/>
    <dgm:cxn modelId="{10CC6602-EF44-4B29-A123-90C491342F2F}" type="presOf" srcId="{686945D2-F472-4579-97B1-29CAA398AFAE}" destId="{1DC7C168-7E3F-4195-90B6-B974D068E8DC}" srcOrd="0" destOrd="0" presId="urn:microsoft.com/office/officeart/2005/8/layout/radial4"/>
    <dgm:cxn modelId="{94FB6B1D-C3EE-41FB-96B2-D7B93B7C40F3}" srcId="{1B6C7017-79A1-495D-8533-B44F871CB6FF}" destId="{686945D2-F472-4579-97B1-29CAA398AFAE}" srcOrd="6" destOrd="0" parTransId="{182C459F-EB4D-4D2E-B200-0CECA6836B10}" sibTransId="{CEB87659-BC99-4FF3-AA32-4EE8AFEB7940}"/>
    <dgm:cxn modelId="{FDD6F90E-4B8E-4CD5-9C68-905D21CB21C8}" srcId="{B17A074C-C5C0-4F06-88F2-5A74146F4662}" destId="{1B6C7017-79A1-495D-8533-B44F871CB6FF}" srcOrd="0" destOrd="0" parTransId="{060BF9FC-D449-44E8-A108-2F592ADF7E45}" sibTransId="{4E304835-17D6-4510-98A0-044359AB6D95}"/>
    <dgm:cxn modelId="{3A99F229-6A30-4DD6-BB02-1615EA26D4C7}" type="presOf" srcId="{28F016E1-D5F4-416E-9078-492AA96EEED2}" destId="{43C23325-A21A-4CF8-9333-F0F03229FE45}" srcOrd="0" destOrd="0" presId="urn:microsoft.com/office/officeart/2005/8/layout/radial4"/>
    <dgm:cxn modelId="{4FBBDBBB-9F78-4FB7-AC0C-42823FF94A53}" type="presOf" srcId="{61B6E5D0-3D0F-4178-9D8E-4FA462A203E4}" destId="{DA1AC365-ECEE-4D0E-931B-FDCD5A02D35F}" srcOrd="0" destOrd="0" presId="urn:microsoft.com/office/officeart/2005/8/layout/radial4"/>
    <dgm:cxn modelId="{638EC3B4-9E60-4A7C-9B7A-E1F9162108AD}" type="presOf" srcId="{DB006198-C6D0-4082-A838-F2337E9E116B}" destId="{2BCDC4F3-ED10-4835-A002-86FA8770EB3E}" srcOrd="0" destOrd="0" presId="urn:microsoft.com/office/officeart/2005/8/layout/radial4"/>
    <dgm:cxn modelId="{89E212F1-429D-4BEA-B7A3-AB88DBE1F4B1}" type="presOf" srcId="{A40D438A-193F-4BBB-B351-4BCA60520144}" destId="{94EC5C48-D408-4045-A11C-AE2305515DF4}" srcOrd="0" destOrd="0" presId="urn:microsoft.com/office/officeart/2005/8/layout/radial4"/>
    <dgm:cxn modelId="{969262B5-54B1-423E-AE33-E2A01F14AFA9}" type="presOf" srcId="{489DFB80-FE6F-4BDA-B3E8-3EFA0C3C3366}" destId="{DFF69E52-F644-470A-B40B-22A28254943D}" srcOrd="0" destOrd="0" presId="urn:microsoft.com/office/officeart/2005/8/layout/radial4"/>
    <dgm:cxn modelId="{D7E32A6E-0209-4800-BDE4-0EC3940A057F}" type="presParOf" srcId="{74B52B3F-E41C-4A1F-B336-18BBB1B39F6A}" destId="{6561084A-D34C-4857-8381-C81656175E88}" srcOrd="0" destOrd="0" presId="urn:microsoft.com/office/officeart/2005/8/layout/radial4"/>
    <dgm:cxn modelId="{3260DFED-D732-4563-BFD6-8ED0A54F5E6C}" type="presParOf" srcId="{74B52B3F-E41C-4A1F-B336-18BBB1B39F6A}" destId="{054CEC96-26D5-4AF8-BC27-C76B1F5F6B99}" srcOrd="1" destOrd="0" presId="urn:microsoft.com/office/officeart/2005/8/layout/radial4"/>
    <dgm:cxn modelId="{47FEE7E9-716E-470D-B156-4631758A8B01}" type="presParOf" srcId="{74B52B3F-E41C-4A1F-B336-18BBB1B39F6A}" destId="{9989D3A7-1D47-41BB-967C-13B5C40D46AF}" srcOrd="2" destOrd="0" presId="urn:microsoft.com/office/officeart/2005/8/layout/radial4"/>
    <dgm:cxn modelId="{40CFB46F-4191-474F-AAB7-47371D0B14D6}" type="presParOf" srcId="{74B52B3F-E41C-4A1F-B336-18BBB1B39F6A}" destId="{327A2E02-ED79-4066-9A05-FB9FFF7F93FF}" srcOrd="3" destOrd="0" presId="urn:microsoft.com/office/officeart/2005/8/layout/radial4"/>
    <dgm:cxn modelId="{7DADF9EC-B20E-488F-BBA8-6859B425C534}" type="presParOf" srcId="{74B52B3F-E41C-4A1F-B336-18BBB1B39F6A}" destId="{1DBB8FFB-4C96-4B08-B5E6-8BD16ACB4852}" srcOrd="4" destOrd="0" presId="urn:microsoft.com/office/officeart/2005/8/layout/radial4"/>
    <dgm:cxn modelId="{8A48041A-7ED5-43BB-A396-4C165799B8B3}" type="presParOf" srcId="{74B52B3F-E41C-4A1F-B336-18BBB1B39F6A}" destId="{354DE251-3416-4677-B1DA-A47B645B37CA}" srcOrd="5" destOrd="0" presId="urn:microsoft.com/office/officeart/2005/8/layout/radial4"/>
    <dgm:cxn modelId="{15A5F07D-5E1F-4740-BCBA-38F399684824}" type="presParOf" srcId="{74B52B3F-E41C-4A1F-B336-18BBB1B39F6A}" destId="{DA1AC365-ECEE-4D0E-931B-FDCD5A02D35F}" srcOrd="6" destOrd="0" presId="urn:microsoft.com/office/officeart/2005/8/layout/radial4"/>
    <dgm:cxn modelId="{1D9A50ED-61D4-4DE8-9115-C7B3969E4DA7}" type="presParOf" srcId="{74B52B3F-E41C-4A1F-B336-18BBB1B39F6A}" destId="{94EC5C48-D408-4045-A11C-AE2305515DF4}" srcOrd="7" destOrd="0" presId="urn:microsoft.com/office/officeart/2005/8/layout/radial4"/>
    <dgm:cxn modelId="{3243A5ED-E547-40D1-BDC3-DBF9B03C9B6E}" type="presParOf" srcId="{74B52B3F-E41C-4A1F-B336-18BBB1B39F6A}" destId="{9AF0F7AA-49B1-44A5-9342-414469A1F799}" srcOrd="8" destOrd="0" presId="urn:microsoft.com/office/officeart/2005/8/layout/radial4"/>
    <dgm:cxn modelId="{08B0DA15-25FD-49B8-AF3F-A3AA56B1BCAC}" type="presParOf" srcId="{74B52B3F-E41C-4A1F-B336-18BBB1B39F6A}" destId="{43C23325-A21A-4CF8-9333-F0F03229FE45}" srcOrd="9" destOrd="0" presId="urn:microsoft.com/office/officeart/2005/8/layout/radial4"/>
    <dgm:cxn modelId="{9A9D9E22-9B8B-438D-94EA-5DF992F6A2B3}" type="presParOf" srcId="{74B52B3F-E41C-4A1F-B336-18BBB1B39F6A}" destId="{DFF69E52-F644-470A-B40B-22A28254943D}" srcOrd="10" destOrd="0" presId="urn:microsoft.com/office/officeart/2005/8/layout/radial4"/>
    <dgm:cxn modelId="{18746210-A398-4499-B408-D64A728B0821}" type="presParOf" srcId="{74B52B3F-E41C-4A1F-B336-18BBB1B39F6A}" destId="{2BCDC4F3-ED10-4835-A002-86FA8770EB3E}" srcOrd="11" destOrd="0" presId="urn:microsoft.com/office/officeart/2005/8/layout/radial4"/>
    <dgm:cxn modelId="{7906041A-3F02-46BC-8D39-A25B9B6B05FF}" type="presParOf" srcId="{74B52B3F-E41C-4A1F-B336-18BBB1B39F6A}" destId="{7C0D8027-66F0-477D-BA85-08439091A763}" srcOrd="12" destOrd="0" presId="urn:microsoft.com/office/officeart/2005/8/layout/radial4"/>
    <dgm:cxn modelId="{7044968D-7E85-42EA-ACD1-8CAD51B34E04}" type="presParOf" srcId="{74B52B3F-E41C-4A1F-B336-18BBB1B39F6A}" destId="{F7D59292-CDBD-4169-9939-1B19D8D918A4}" srcOrd="13" destOrd="0" presId="urn:microsoft.com/office/officeart/2005/8/layout/radial4"/>
    <dgm:cxn modelId="{7206B5D7-6A1E-46B2-A937-C626F302C3DA}" type="presParOf" srcId="{74B52B3F-E41C-4A1F-B336-18BBB1B39F6A}" destId="{1DC7C168-7E3F-4195-90B6-B974D068E8DC}" srcOrd="1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nl-NL"/>
          </a:p>
        </p:txBody>
      </p:sp>
      <p:sp>
        <p:nvSpPr>
          <p:cNvPr id="1894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nl-NL"/>
          </a:p>
        </p:txBody>
      </p:sp>
      <p:sp>
        <p:nvSpPr>
          <p:cNvPr id="1894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nl-NL"/>
          </a:p>
        </p:txBody>
      </p:sp>
      <p:sp>
        <p:nvSpPr>
          <p:cNvPr id="1894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97F513F8-6EFC-431F-8957-E7D8D8D45CDF}" type="slidenum">
              <a:rPr lang="nl-NL"/>
              <a:pPr>
                <a:def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cs typeface="+mn-cs"/>
              </a:defRPr>
            </a:lvl1pPr>
          </a:lstStyle>
          <a:p>
            <a:pPr>
              <a:defRPr/>
            </a:pPr>
            <a:endParaRPr lang="en-US"/>
          </a:p>
        </p:txBody>
      </p:sp>
      <p:sp>
        <p:nvSpPr>
          <p:cNvPr id="460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cs typeface="+mn-cs"/>
              </a:defRPr>
            </a:lvl1pPr>
          </a:lstStyle>
          <a:p>
            <a:pPr>
              <a:defRPr/>
            </a:pPr>
            <a:endParaRPr lang="en-US"/>
          </a:p>
        </p:txBody>
      </p:sp>
      <p:sp>
        <p:nvSpPr>
          <p:cNvPr id="460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cs typeface="+mn-cs"/>
              </a:defRPr>
            </a:lvl1pPr>
          </a:lstStyle>
          <a:p>
            <a:pPr>
              <a:defRPr/>
            </a:pPr>
            <a:fld id="{FB4DBB64-F40D-4135-BBD0-B9C2773A9FAF}"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2DDFA5D-2FF0-4DE2-81D4-B4F6AEC30FD8}" type="slidenum">
              <a:rPr lang="en-US" smtClean="0">
                <a:cs typeface="Arial" charset="0"/>
              </a:rPr>
              <a:pPr/>
              <a:t>0</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a:ln/>
        </p:spPr>
      </p:sp>
      <p:sp>
        <p:nvSpPr>
          <p:cNvPr id="19458" name="Tijdelijke aanduiding voor notities 2"/>
          <p:cNvSpPr>
            <a:spLocks noGrp="1"/>
          </p:cNvSpPr>
          <p:nvPr>
            <p:ph type="body" idx="1"/>
          </p:nvPr>
        </p:nvSpPr>
        <p:spPr>
          <a:noFill/>
          <a:ln/>
        </p:spPr>
        <p:txBody>
          <a:bodyPr/>
          <a:lstStyle/>
          <a:p>
            <a:endParaRPr lang="en-US" smtClean="0"/>
          </a:p>
        </p:txBody>
      </p:sp>
      <p:sp>
        <p:nvSpPr>
          <p:cNvPr id="19459" name="Tijdelijke aanduiding voor dianummer 3"/>
          <p:cNvSpPr>
            <a:spLocks noGrp="1"/>
          </p:cNvSpPr>
          <p:nvPr>
            <p:ph type="sldNum" sz="quarter" idx="5"/>
          </p:nvPr>
        </p:nvSpPr>
        <p:spPr>
          <a:noFill/>
        </p:spPr>
        <p:txBody>
          <a:bodyPr/>
          <a:lstStyle/>
          <a:p>
            <a:fld id="{3D1072CC-18B9-4373-815D-CEDD6757ACAC}" type="slidenum">
              <a:rPr lang="en-US" smtClean="0">
                <a:cs typeface="Arial" charset="0"/>
              </a:rPr>
              <a:pPr/>
              <a:t>2</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58" descr="logo_u"/>
          <p:cNvPicPr>
            <a:picLocks noChangeAspect="1" noChangeArrowheads="1"/>
          </p:cNvPicPr>
          <p:nvPr/>
        </p:nvPicPr>
        <p:blipFill>
          <a:blip r:embed="rId2"/>
          <a:srcRect/>
          <a:stretch>
            <a:fillRect/>
          </a:stretch>
        </p:blipFill>
        <p:spPr bwMode="auto">
          <a:xfrm>
            <a:off x="633413" y="506413"/>
            <a:ext cx="793750" cy="635000"/>
          </a:xfrm>
          <a:prstGeom prst="rect">
            <a:avLst/>
          </a:prstGeom>
          <a:noFill/>
          <a:ln w="9525">
            <a:noFill/>
            <a:miter lim="800000"/>
            <a:headEnd/>
            <a:tailEnd/>
          </a:ln>
        </p:spPr>
      </p:pic>
      <p:pic>
        <p:nvPicPr>
          <p:cNvPr id="5" name="Picture 59" descr="golf"/>
          <p:cNvPicPr>
            <a:picLocks noChangeAspect="1" noChangeArrowheads="1"/>
          </p:cNvPicPr>
          <p:nvPr/>
        </p:nvPicPr>
        <p:blipFill>
          <a:blip r:embed="rId3"/>
          <a:srcRect/>
          <a:stretch>
            <a:fillRect/>
          </a:stretch>
        </p:blipFill>
        <p:spPr bwMode="auto">
          <a:xfrm>
            <a:off x="828675" y="6286500"/>
            <a:ext cx="8315325" cy="571500"/>
          </a:xfrm>
          <a:prstGeom prst="rect">
            <a:avLst/>
          </a:prstGeom>
          <a:noFill/>
          <a:ln w="9525">
            <a:noFill/>
            <a:miter lim="800000"/>
            <a:headEnd/>
            <a:tailEnd/>
          </a:ln>
        </p:spPr>
      </p:pic>
      <p:pic>
        <p:nvPicPr>
          <p:cNvPr id="6" name="Picture 60" descr="logo_ua"/>
          <p:cNvPicPr>
            <a:picLocks noChangeAspect="1" noChangeArrowheads="1"/>
          </p:cNvPicPr>
          <p:nvPr/>
        </p:nvPicPr>
        <p:blipFill>
          <a:blip r:embed="rId4"/>
          <a:srcRect/>
          <a:stretch>
            <a:fillRect/>
          </a:stretch>
        </p:blipFill>
        <p:spPr bwMode="auto">
          <a:xfrm>
            <a:off x="633413" y="6219825"/>
            <a:ext cx="2851150" cy="330200"/>
          </a:xfrm>
          <a:prstGeom prst="rect">
            <a:avLst/>
          </a:prstGeom>
          <a:noFill/>
          <a:ln w="9525">
            <a:noFill/>
            <a:miter lim="800000"/>
            <a:headEnd/>
            <a:tailEnd/>
          </a:ln>
        </p:spPr>
      </p:pic>
      <p:sp>
        <p:nvSpPr>
          <p:cNvPr id="18434" name="Rectangle 2"/>
          <p:cNvSpPr>
            <a:spLocks noGrp="1" noChangeArrowheads="1"/>
          </p:cNvSpPr>
          <p:nvPr>
            <p:ph type="ctrTitle"/>
          </p:nvPr>
        </p:nvSpPr>
        <p:spPr>
          <a:xfrm>
            <a:off x="633413" y="1458913"/>
            <a:ext cx="7870825" cy="1524000"/>
          </a:xfrm>
        </p:spPr>
        <p:txBody>
          <a:bodyPr anchor="b"/>
          <a:lstStyle>
            <a:lvl1pPr algn="l">
              <a:defRPr sz="4500" b="1"/>
            </a:lvl1pPr>
          </a:lstStyle>
          <a:p>
            <a:r>
              <a:rPr lang="en-US"/>
              <a:t>Klik om het opmaakprofiel van de modeltitel te bewerken</a:t>
            </a:r>
          </a:p>
        </p:txBody>
      </p:sp>
      <p:sp>
        <p:nvSpPr>
          <p:cNvPr id="18438" name="Rectangle 6"/>
          <p:cNvSpPr>
            <a:spLocks noGrp="1" noChangeArrowheads="1"/>
          </p:cNvSpPr>
          <p:nvPr>
            <p:ph type="subTitle" idx="1"/>
          </p:nvPr>
        </p:nvSpPr>
        <p:spPr>
          <a:xfrm>
            <a:off x="633413" y="3173413"/>
            <a:ext cx="7870825" cy="1270000"/>
          </a:xfrm>
        </p:spPr>
        <p:txBody>
          <a:bodyPr/>
          <a:lstStyle>
            <a:lvl1pPr marL="0" indent="0">
              <a:buFontTx/>
              <a:buNone/>
              <a:defRPr>
                <a:solidFill>
                  <a:srgbClr val="7E002F"/>
                </a:solidFill>
              </a:defRPr>
            </a:lvl1pPr>
          </a:lstStyle>
          <a:p>
            <a:r>
              <a:rPr lang="en-US"/>
              <a:t>Klik om het opmaakprofiel van de modelondertitel te bewerken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7325" y="1395413"/>
            <a:ext cx="1966913" cy="4570412"/>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633413" y="1395413"/>
            <a:ext cx="5751512" cy="4570412"/>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633413" y="2411413"/>
            <a:ext cx="3859212" cy="355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5025" y="2411413"/>
            <a:ext cx="3859213" cy="355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7" descr="golf"/>
          <p:cNvPicPr>
            <a:picLocks noChangeAspect="1" noChangeArrowheads="1"/>
          </p:cNvPicPr>
          <p:nvPr/>
        </p:nvPicPr>
        <p:blipFill>
          <a:blip r:embed="rId13"/>
          <a:srcRect/>
          <a:stretch>
            <a:fillRect/>
          </a:stretch>
        </p:blipFill>
        <p:spPr bwMode="auto">
          <a:xfrm>
            <a:off x="836613" y="6286500"/>
            <a:ext cx="8315325" cy="5715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33413" y="1395413"/>
            <a:ext cx="7870825" cy="635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Klik om het opmaakprofiel van de modeltitel te bewerken</a:t>
            </a:r>
          </a:p>
        </p:txBody>
      </p:sp>
      <p:sp>
        <p:nvSpPr>
          <p:cNvPr id="1028" name="Rectangle 11"/>
          <p:cNvSpPr>
            <a:spLocks noGrp="1" noChangeArrowheads="1"/>
          </p:cNvSpPr>
          <p:nvPr>
            <p:ph type="body" idx="1"/>
          </p:nvPr>
        </p:nvSpPr>
        <p:spPr bwMode="auto">
          <a:xfrm>
            <a:off x="633413" y="2411413"/>
            <a:ext cx="7870825" cy="35544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98" name="Rectangle 74"/>
          <p:cNvSpPr>
            <a:spLocks noChangeArrowheads="1"/>
          </p:cNvSpPr>
          <p:nvPr/>
        </p:nvSpPr>
        <p:spPr bwMode="auto">
          <a:xfrm>
            <a:off x="9950450" y="6483350"/>
            <a:ext cx="184150" cy="336550"/>
          </a:xfrm>
          <a:prstGeom prst="rect">
            <a:avLst/>
          </a:prstGeom>
          <a:noFill/>
          <a:ln w="9525">
            <a:noFill/>
            <a:miter lim="800000"/>
            <a:headEnd/>
            <a:tailEnd/>
          </a:ln>
          <a:effectLst/>
        </p:spPr>
        <p:txBody>
          <a:bodyPr wrap="none">
            <a:spAutoFit/>
          </a:bodyPr>
          <a:lstStyle/>
          <a:p>
            <a:pPr eaLnBrk="0" hangingPunct="0">
              <a:defRPr/>
            </a:pPr>
            <a:endParaRPr lang="en-US">
              <a:cs typeface="+mn-cs"/>
            </a:endParaRPr>
          </a:p>
        </p:txBody>
      </p:sp>
      <p:sp>
        <p:nvSpPr>
          <p:cNvPr id="1099" name="Text Box 75"/>
          <p:cNvSpPr txBox="1">
            <a:spLocks noChangeArrowheads="1"/>
          </p:cNvSpPr>
          <p:nvPr/>
        </p:nvSpPr>
        <p:spPr bwMode="auto">
          <a:xfrm>
            <a:off x="7616825" y="6372225"/>
            <a:ext cx="889000" cy="381000"/>
          </a:xfrm>
          <a:prstGeom prst="rect">
            <a:avLst/>
          </a:prstGeom>
          <a:noFill/>
          <a:ln w="9525">
            <a:noFill/>
            <a:miter lim="800000"/>
            <a:headEnd/>
            <a:tailEnd/>
          </a:ln>
          <a:effectLst/>
        </p:spPr>
        <p:txBody>
          <a:bodyPr lIns="0" tIns="0" rIns="0" bIns="0"/>
          <a:lstStyle/>
          <a:p>
            <a:pPr algn="r" eaLnBrk="0" hangingPunct="0">
              <a:spcBef>
                <a:spcPct val="50000"/>
              </a:spcBef>
              <a:defRPr/>
            </a:pPr>
            <a:fld id="{65BF8E94-FD22-47CB-9DC3-FD1C240E3EE4}" type="slidenum">
              <a:rPr lang="en-US">
                <a:solidFill>
                  <a:schemeClr val="bg1"/>
                </a:solidFill>
                <a:latin typeface="Verdana" pitchFamily="34" charset="0"/>
                <a:cs typeface="+mn-cs"/>
              </a:rPr>
              <a:pPr algn="r" eaLnBrk="0" hangingPunct="0">
                <a:spcBef>
                  <a:spcPct val="50000"/>
                </a:spcBef>
                <a:defRPr/>
              </a:pPr>
              <a:t>‹nr.›</a:t>
            </a:fld>
            <a:endParaRPr lang="en-US">
              <a:cs typeface="+mn-cs"/>
            </a:endParaRPr>
          </a:p>
        </p:txBody>
      </p:sp>
      <p:pic>
        <p:nvPicPr>
          <p:cNvPr id="1031" name="Picture 76" descr="logo_u"/>
          <p:cNvPicPr>
            <a:picLocks noChangeAspect="1" noChangeArrowheads="1"/>
          </p:cNvPicPr>
          <p:nvPr/>
        </p:nvPicPr>
        <p:blipFill>
          <a:blip r:embed="rId14"/>
          <a:srcRect/>
          <a:stretch>
            <a:fillRect/>
          </a:stretch>
        </p:blipFill>
        <p:spPr bwMode="auto">
          <a:xfrm>
            <a:off x="630238" y="506413"/>
            <a:ext cx="793750" cy="635000"/>
          </a:xfrm>
          <a:prstGeom prst="rect">
            <a:avLst/>
          </a:prstGeom>
          <a:noFill/>
          <a:ln w="9525">
            <a:noFill/>
            <a:miter lim="800000"/>
            <a:headEnd/>
            <a:tailEnd/>
          </a:ln>
        </p:spPr>
      </p:pic>
      <p:pic>
        <p:nvPicPr>
          <p:cNvPr id="1032" name="Picture 78" descr="logo_ua"/>
          <p:cNvPicPr>
            <a:picLocks noChangeAspect="1" noChangeArrowheads="1"/>
          </p:cNvPicPr>
          <p:nvPr/>
        </p:nvPicPr>
        <p:blipFill>
          <a:blip r:embed="rId15"/>
          <a:srcRect/>
          <a:stretch>
            <a:fillRect/>
          </a:stretch>
        </p:blipFill>
        <p:spPr bwMode="auto">
          <a:xfrm>
            <a:off x="630238" y="6219825"/>
            <a:ext cx="2851150" cy="330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txStyles>
    <p:titleStyle>
      <a:lvl1pPr algn="r" rtl="0" eaLnBrk="0" fontAlgn="base" hangingPunct="0">
        <a:spcBef>
          <a:spcPct val="0"/>
        </a:spcBef>
        <a:spcAft>
          <a:spcPct val="0"/>
        </a:spcAft>
        <a:defRPr sz="3500">
          <a:solidFill>
            <a:srgbClr val="003D62"/>
          </a:solidFill>
          <a:latin typeface="+mj-lt"/>
          <a:ea typeface="+mj-ea"/>
          <a:cs typeface="+mj-cs"/>
        </a:defRPr>
      </a:lvl1pPr>
      <a:lvl2pPr algn="r" rtl="0" eaLnBrk="0" fontAlgn="base" hangingPunct="0">
        <a:spcBef>
          <a:spcPct val="0"/>
        </a:spcBef>
        <a:spcAft>
          <a:spcPct val="0"/>
        </a:spcAft>
        <a:defRPr sz="3500">
          <a:solidFill>
            <a:srgbClr val="003D62"/>
          </a:solidFill>
          <a:latin typeface="Verdana" pitchFamily="34" charset="0"/>
        </a:defRPr>
      </a:lvl2pPr>
      <a:lvl3pPr algn="r" rtl="0" eaLnBrk="0" fontAlgn="base" hangingPunct="0">
        <a:spcBef>
          <a:spcPct val="0"/>
        </a:spcBef>
        <a:spcAft>
          <a:spcPct val="0"/>
        </a:spcAft>
        <a:defRPr sz="3500">
          <a:solidFill>
            <a:srgbClr val="003D62"/>
          </a:solidFill>
          <a:latin typeface="Verdana" pitchFamily="34" charset="0"/>
        </a:defRPr>
      </a:lvl3pPr>
      <a:lvl4pPr algn="r" rtl="0" eaLnBrk="0" fontAlgn="base" hangingPunct="0">
        <a:spcBef>
          <a:spcPct val="0"/>
        </a:spcBef>
        <a:spcAft>
          <a:spcPct val="0"/>
        </a:spcAft>
        <a:defRPr sz="3500">
          <a:solidFill>
            <a:srgbClr val="003D62"/>
          </a:solidFill>
          <a:latin typeface="Verdana" pitchFamily="34" charset="0"/>
        </a:defRPr>
      </a:lvl4pPr>
      <a:lvl5pPr algn="r" rtl="0" eaLnBrk="0" fontAlgn="base" hangingPunct="0">
        <a:spcBef>
          <a:spcPct val="0"/>
        </a:spcBef>
        <a:spcAft>
          <a:spcPct val="0"/>
        </a:spcAft>
        <a:defRPr sz="3500">
          <a:solidFill>
            <a:srgbClr val="003D62"/>
          </a:solidFill>
          <a:latin typeface="Verdana" pitchFamily="34" charset="0"/>
        </a:defRPr>
      </a:lvl5pPr>
      <a:lvl6pPr marL="457200" algn="r" rtl="0" eaLnBrk="0" fontAlgn="base" hangingPunct="0">
        <a:spcBef>
          <a:spcPct val="0"/>
        </a:spcBef>
        <a:spcAft>
          <a:spcPct val="0"/>
        </a:spcAft>
        <a:defRPr sz="3500">
          <a:solidFill>
            <a:srgbClr val="003D62"/>
          </a:solidFill>
          <a:latin typeface="Verdana" pitchFamily="34" charset="0"/>
        </a:defRPr>
      </a:lvl6pPr>
      <a:lvl7pPr marL="914400" algn="r" rtl="0" eaLnBrk="0" fontAlgn="base" hangingPunct="0">
        <a:spcBef>
          <a:spcPct val="0"/>
        </a:spcBef>
        <a:spcAft>
          <a:spcPct val="0"/>
        </a:spcAft>
        <a:defRPr sz="3500">
          <a:solidFill>
            <a:srgbClr val="003D62"/>
          </a:solidFill>
          <a:latin typeface="Verdana" pitchFamily="34" charset="0"/>
        </a:defRPr>
      </a:lvl7pPr>
      <a:lvl8pPr marL="1371600" algn="r" rtl="0" eaLnBrk="0" fontAlgn="base" hangingPunct="0">
        <a:spcBef>
          <a:spcPct val="0"/>
        </a:spcBef>
        <a:spcAft>
          <a:spcPct val="0"/>
        </a:spcAft>
        <a:defRPr sz="3500">
          <a:solidFill>
            <a:srgbClr val="003D62"/>
          </a:solidFill>
          <a:latin typeface="Verdana" pitchFamily="34" charset="0"/>
        </a:defRPr>
      </a:lvl8pPr>
      <a:lvl9pPr marL="1828800" algn="r" rtl="0" eaLnBrk="0" fontAlgn="base" hangingPunct="0">
        <a:spcBef>
          <a:spcPct val="0"/>
        </a:spcBef>
        <a:spcAft>
          <a:spcPct val="0"/>
        </a:spcAft>
        <a:defRPr sz="3500">
          <a:solidFill>
            <a:srgbClr val="003D62"/>
          </a:solidFill>
          <a:latin typeface="Verdana" pitchFamily="34" charset="0"/>
        </a:defRPr>
      </a:lvl9pPr>
    </p:titleStyle>
    <p:bodyStyle>
      <a:lvl1pPr marL="342900" indent="-342900" algn="l" rtl="0" eaLnBrk="0" fontAlgn="base" hangingPunct="0">
        <a:spcBef>
          <a:spcPct val="20000"/>
        </a:spcBef>
        <a:spcAft>
          <a:spcPct val="0"/>
        </a:spcAft>
        <a:buChar char="•"/>
        <a:defRPr sz="2500">
          <a:solidFill>
            <a:srgbClr val="003D62"/>
          </a:solidFill>
          <a:latin typeface="+mn-lt"/>
          <a:ea typeface="+mn-ea"/>
          <a:cs typeface="+mn-cs"/>
        </a:defRPr>
      </a:lvl1pPr>
      <a:lvl2pPr marL="742950" indent="-285750" algn="l" rtl="0" eaLnBrk="0" fontAlgn="base" hangingPunct="0">
        <a:spcBef>
          <a:spcPct val="20000"/>
        </a:spcBef>
        <a:spcAft>
          <a:spcPct val="0"/>
        </a:spcAft>
        <a:buChar char="-"/>
        <a:defRPr sz="2200">
          <a:solidFill>
            <a:srgbClr val="003D62"/>
          </a:solidFill>
          <a:latin typeface="+mn-lt"/>
        </a:defRPr>
      </a:lvl2pPr>
      <a:lvl3pPr marL="1143000" indent="-228600" algn="l" rtl="0" eaLnBrk="0" fontAlgn="base" hangingPunct="0">
        <a:spcBef>
          <a:spcPct val="20000"/>
        </a:spcBef>
        <a:spcAft>
          <a:spcPct val="0"/>
        </a:spcAft>
        <a:buChar char="•"/>
        <a:defRPr>
          <a:solidFill>
            <a:srgbClr val="003D62"/>
          </a:solidFill>
          <a:latin typeface="+mn-lt"/>
        </a:defRPr>
      </a:lvl3pPr>
      <a:lvl4pPr marL="1600200" indent="-228600" algn="l" rtl="0" eaLnBrk="0" fontAlgn="base" hangingPunct="0">
        <a:spcBef>
          <a:spcPct val="20000"/>
        </a:spcBef>
        <a:spcAft>
          <a:spcPct val="0"/>
        </a:spcAft>
        <a:buChar char="-"/>
        <a:defRPr sz="1600">
          <a:solidFill>
            <a:srgbClr val="003D62"/>
          </a:solidFill>
          <a:latin typeface="+mn-lt"/>
        </a:defRPr>
      </a:lvl4pPr>
      <a:lvl5pPr marL="2057400" indent="-228600" algn="l" rtl="0" eaLnBrk="0" fontAlgn="base" hangingPunct="0">
        <a:spcBef>
          <a:spcPct val="20000"/>
        </a:spcBef>
        <a:spcAft>
          <a:spcPct val="0"/>
        </a:spcAft>
        <a:buChar char="»"/>
        <a:defRPr sz="1600">
          <a:solidFill>
            <a:srgbClr val="003D62"/>
          </a:solidFill>
          <a:latin typeface="+mn-lt"/>
        </a:defRPr>
      </a:lvl5pPr>
      <a:lvl6pPr marL="2514600" indent="-228600" algn="l" rtl="0" eaLnBrk="0" fontAlgn="base" hangingPunct="0">
        <a:spcBef>
          <a:spcPct val="20000"/>
        </a:spcBef>
        <a:spcAft>
          <a:spcPct val="0"/>
        </a:spcAft>
        <a:buChar char="»"/>
        <a:defRPr sz="1600">
          <a:solidFill>
            <a:srgbClr val="003D62"/>
          </a:solidFill>
          <a:latin typeface="+mn-lt"/>
        </a:defRPr>
      </a:lvl6pPr>
      <a:lvl7pPr marL="2971800" indent="-228600" algn="l" rtl="0" eaLnBrk="0" fontAlgn="base" hangingPunct="0">
        <a:spcBef>
          <a:spcPct val="20000"/>
        </a:spcBef>
        <a:spcAft>
          <a:spcPct val="0"/>
        </a:spcAft>
        <a:buChar char="»"/>
        <a:defRPr sz="1600">
          <a:solidFill>
            <a:srgbClr val="003D62"/>
          </a:solidFill>
          <a:latin typeface="+mn-lt"/>
        </a:defRPr>
      </a:lvl7pPr>
      <a:lvl8pPr marL="3429000" indent="-228600" algn="l" rtl="0" eaLnBrk="0" fontAlgn="base" hangingPunct="0">
        <a:spcBef>
          <a:spcPct val="20000"/>
        </a:spcBef>
        <a:spcAft>
          <a:spcPct val="0"/>
        </a:spcAft>
        <a:buChar char="»"/>
        <a:defRPr sz="1600">
          <a:solidFill>
            <a:srgbClr val="003D62"/>
          </a:solidFill>
          <a:latin typeface="+mn-lt"/>
        </a:defRPr>
      </a:lvl8pPr>
      <a:lvl9pPr marL="3886200" indent="-228600" algn="l" rtl="0" eaLnBrk="0" fontAlgn="base" hangingPunct="0">
        <a:spcBef>
          <a:spcPct val="20000"/>
        </a:spcBef>
        <a:spcAft>
          <a:spcPct val="0"/>
        </a:spcAft>
        <a:buChar char="»"/>
        <a:defRPr sz="1600">
          <a:solidFill>
            <a:srgbClr val="003D6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5.gif"/><Relationship Id="rId5" Type="http://schemas.openxmlformats.org/officeDocument/2006/relationships/image" Target="../media/image24.gif"/><Relationship Id="rId4" Type="http://schemas.openxmlformats.org/officeDocument/2006/relationships/hyperlink" Target="http://www.welzijnsschakels.be/index.php?option=com_frontpage&amp;Itemid=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428625" y="1714500"/>
            <a:ext cx="8075613" cy="1428750"/>
          </a:xfrm>
        </p:spPr>
        <p:txBody>
          <a:bodyPr/>
          <a:lstStyle/>
          <a:p>
            <a:pPr algn="ctr"/>
            <a:r>
              <a:rPr lang="nl-NL" sz="3200" smtClean="0"/>
              <a:t/>
            </a:r>
            <a:br>
              <a:rPr lang="nl-NL" sz="3200" smtClean="0"/>
            </a:br>
            <a:r>
              <a:rPr lang="nl-NL" sz="3200" smtClean="0"/>
              <a:t/>
            </a:r>
            <a:br>
              <a:rPr lang="nl-NL" sz="3200" smtClean="0"/>
            </a:br>
            <a:r>
              <a:rPr lang="nl-NL" sz="3200" smtClean="0"/>
              <a:t/>
            </a:r>
            <a:br>
              <a:rPr lang="nl-NL" sz="3200" smtClean="0"/>
            </a:br>
            <a:r>
              <a:rPr lang="nl-NL" sz="3200" smtClean="0"/>
              <a:t/>
            </a:r>
            <a:br>
              <a:rPr lang="nl-NL" sz="3200" smtClean="0"/>
            </a:br>
            <a:r>
              <a:rPr lang="nl-NL" sz="3200" smtClean="0"/>
              <a:t>Participatie aan de samenleving als een fundamenteel sociaal recht</a:t>
            </a:r>
            <a:endParaRPr lang="en-US" sz="3700" smtClean="0"/>
          </a:p>
        </p:txBody>
      </p:sp>
      <p:sp>
        <p:nvSpPr>
          <p:cNvPr id="15362" name="Rectangle 3"/>
          <p:cNvSpPr>
            <a:spLocks noGrp="1" noChangeArrowheads="1"/>
          </p:cNvSpPr>
          <p:nvPr>
            <p:ph type="subTitle" idx="1"/>
          </p:nvPr>
        </p:nvSpPr>
        <p:spPr>
          <a:xfrm>
            <a:off x="633413" y="3500438"/>
            <a:ext cx="7870825" cy="942975"/>
          </a:xfrm>
        </p:spPr>
        <p:txBody>
          <a:bodyPr/>
          <a:lstStyle/>
          <a:p>
            <a:pPr algn="ctr"/>
            <a:r>
              <a:rPr lang="en-US" smtClean="0"/>
              <a:t> </a:t>
            </a:r>
            <a:r>
              <a:rPr lang="nl-BE" sz="2800" b="1" smtClean="0"/>
              <a:t>Kristel Driessens</a:t>
            </a:r>
          </a:p>
          <a:p>
            <a:pPr algn="ctr"/>
            <a:endParaRPr lang="nl-BE" smtClean="0"/>
          </a:p>
          <a:p>
            <a:pPr algn="ctr"/>
            <a:r>
              <a:rPr lang="nl-BE" sz="2400" smtClean="0"/>
              <a:t>Allianties in de strijd tegen armoede</a:t>
            </a:r>
          </a:p>
          <a:p>
            <a:pPr algn="ctr"/>
            <a:r>
              <a:rPr lang="nl-BE" sz="2400" smtClean="0"/>
              <a:t>ACW EU-seminarie</a:t>
            </a:r>
          </a:p>
          <a:p>
            <a:pPr algn="ctr"/>
            <a:r>
              <a:rPr lang="nl-BE" sz="2400" smtClean="0"/>
              <a:t>Vrijdag 17 september 2010 – Brussel</a:t>
            </a:r>
            <a:endParaRPr lang="nl-NL" sz="2400" smtClean="0"/>
          </a:p>
        </p:txBody>
      </p:sp>
      <p:pic>
        <p:nvPicPr>
          <p:cNvPr id="15363" name="Afbeelding 3" descr="logoBIND-KRACHTq.jpg"/>
          <p:cNvPicPr>
            <a:picLocks noChangeAspect="1"/>
          </p:cNvPicPr>
          <p:nvPr/>
        </p:nvPicPr>
        <p:blipFill>
          <a:blip r:embed="rId3"/>
          <a:srcRect/>
          <a:stretch>
            <a:fillRect/>
          </a:stretch>
        </p:blipFill>
        <p:spPr bwMode="auto">
          <a:xfrm>
            <a:off x="3286125" y="571500"/>
            <a:ext cx="2160588" cy="514350"/>
          </a:xfrm>
          <a:prstGeom prst="rect">
            <a:avLst/>
          </a:prstGeom>
          <a:noFill/>
          <a:ln w="9525">
            <a:noFill/>
            <a:miter lim="800000"/>
            <a:headEnd/>
            <a:tailEnd/>
          </a:ln>
        </p:spPr>
      </p:pic>
      <p:pic>
        <p:nvPicPr>
          <p:cNvPr id="15364" name="Afbeelding 4" descr="LogoKdGklein.jpg"/>
          <p:cNvPicPr>
            <a:picLocks noChangeAspect="1"/>
          </p:cNvPicPr>
          <p:nvPr/>
        </p:nvPicPr>
        <p:blipFill>
          <a:blip r:embed="rId4"/>
          <a:srcRect/>
          <a:stretch>
            <a:fillRect/>
          </a:stretch>
        </p:blipFill>
        <p:spPr bwMode="auto">
          <a:xfrm>
            <a:off x="7715250" y="214313"/>
            <a:ext cx="1081088"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a:xfrm>
            <a:off x="633413" y="500063"/>
            <a:ext cx="7870825" cy="1071562"/>
          </a:xfrm>
        </p:spPr>
        <p:txBody>
          <a:bodyPr/>
          <a:lstStyle/>
          <a:p>
            <a:r>
              <a:rPr lang="nl-BE" sz="3200" b="1" smtClean="0"/>
              <a:t>Kenmerken van een kansenbiedende niche</a:t>
            </a:r>
            <a:endParaRPr lang="en-US" sz="3200" b="1" smtClean="0"/>
          </a:p>
        </p:txBody>
      </p:sp>
      <p:sp>
        <p:nvSpPr>
          <p:cNvPr id="3" name="Tijdelijke aanduiding voor inhoud 2"/>
          <p:cNvSpPr>
            <a:spLocks noGrp="1"/>
          </p:cNvSpPr>
          <p:nvPr>
            <p:ph idx="1"/>
          </p:nvPr>
        </p:nvSpPr>
        <p:spPr>
          <a:xfrm>
            <a:off x="3357563" y="1714500"/>
            <a:ext cx="5500687" cy="4357688"/>
          </a:xfrm>
        </p:spPr>
        <p:txBody>
          <a:bodyPr/>
          <a:lstStyle/>
          <a:p>
            <a:pPr marL="168275" defTabSz="387350">
              <a:spcBef>
                <a:spcPct val="10000"/>
              </a:spcBef>
              <a:spcAft>
                <a:spcPts val="600"/>
              </a:spcAft>
              <a:defRPr/>
            </a:pPr>
            <a:r>
              <a:rPr lang="en-GB" dirty="0" err="1" smtClean="0"/>
              <a:t>Geen</a:t>
            </a:r>
            <a:r>
              <a:rPr lang="en-GB" dirty="0" smtClean="0"/>
              <a:t> </a:t>
            </a:r>
            <a:r>
              <a:rPr lang="en-GB" dirty="0" err="1" smtClean="0"/>
              <a:t>stigmatisering</a:t>
            </a:r>
            <a:endParaRPr lang="en-GB" i="1" dirty="0" smtClean="0"/>
          </a:p>
          <a:p>
            <a:pPr marL="168275" defTabSz="387350">
              <a:spcBef>
                <a:spcPct val="10000"/>
              </a:spcBef>
              <a:spcAft>
                <a:spcPts val="600"/>
              </a:spcAft>
              <a:defRPr/>
            </a:pPr>
            <a:r>
              <a:rPr lang="en-GB" dirty="0" smtClean="0"/>
              <a:t>	</a:t>
            </a:r>
            <a:r>
              <a:rPr lang="en-GB" dirty="0" err="1" smtClean="0"/>
              <a:t>Aandacht</a:t>
            </a:r>
            <a:r>
              <a:rPr lang="en-GB" dirty="0" smtClean="0"/>
              <a:t> voor </a:t>
            </a:r>
            <a:r>
              <a:rPr lang="en-GB" dirty="0" err="1" smtClean="0"/>
              <a:t>gehele</a:t>
            </a:r>
            <a:r>
              <a:rPr lang="en-GB" dirty="0" smtClean="0"/>
              <a:t> </a:t>
            </a:r>
            <a:r>
              <a:rPr lang="en-GB" dirty="0" err="1" smtClean="0"/>
              <a:t>persoon</a:t>
            </a:r>
            <a:r>
              <a:rPr lang="en-GB" dirty="0" smtClean="0"/>
              <a:t>  </a:t>
            </a:r>
          </a:p>
          <a:p>
            <a:pPr marL="168275" defTabSz="387350">
              <a:spcBef>
                <a:spcPct val="10000"/>
              </a:spcBef>
              <a:spcAft>
                <a:spcPts val="600"/>
              </a:spcAft>
              <a:defRPr/>
            </a:pPr>
            <a:r>
              <a:rPr lang="nl-BE" dirty="0" smtClean="0"/>
              <a:t>fysiek veilig en sociaal gewaardeerd </a:t>
            </a:r>
            <a:endParaRPr lang="en-GB" i="1" dirty="0" smtClean="0"/>
          </a:p>
          <a:p>
            <a:pPr marL="168275" defTabSz="387350">
              <a:spcBef>
                <a:spcPct val="10000"/>
              </a:spcBef>
              <a:spcAft>
                <a:spcPts val="600"/>
              </a:spcAft>
              <a:defRPr/>
            </a:pPr>
            <a:r>
              <a:rPr lang="nl-BE" dirty="0" smtClean="0"/>
              <a:t>Eigen capaciteiten kunnen inzetten en ontwikkelen</a:t>
            </a:r>
          </a:p>
          <a:p>
            <a:pPr marL="168275" defTabSz="387350">
              <a:spcBef>
                <a:spcPct val="10000"/>
              </a:spcBef>
              <a:spcAft>
                <a:spcPts val="600"/>
              </a:spcAft>
              <a:defRPr/>
            </a:pPr>
            <a:r>
              <a:rPr lang="nl-BE" dirty="0" smtClean="0"/>
              <a:t>tot medezeggenschap uitnodigt</a:t>
            </a:r>
          </a:p>
          <a:p>
            <a:pPr marL="168275" defTabSz="387350">
              <a:spcBef>
                <a:spcPct val="10000"/>
              </a:spcBef>
              <a:spcAft>
                <a:spcPts val="600"/>
              </a:spcAft>
              <a:defRPr/>
            </a:pPr>
            <a:r>
              <a:rPr lang="nl-BE" dirty="0" smtClean="0"/>
              <a:t>verbinding krijgen en actief burger kunnen zijn</a:t>
            </a:r>
            <a:endParaRPr lang="en-GB" dirty="0" smtClean="0"/>
          </a:p>
          <a:p>
            <a:pPr marL="168275" defTabSz="387350">
              <a:spcBef>
                <a:spcPct val="10000"/>
              </a:spcBef>
              <a:spcAft>
                <a:spcPts val="600"/>
              </a:spcAft>
              <a:defRPr/>
            </a:pPr>
            <a:r>
              <a:rPr lang="en-GB" dirty="0" err="1" smtClean="0"/>
              <a:t>Toegang</a:t>
            </a:r>
            <a:r>
              <a:rPr lang="en-GB" dirty="0" smtClean="0"/>
              <a:t> tot </a:t>
            </a:r>
            <a:r>
              <a:rPr lang="en-GB" dirty="0" err="1" smtClean="0"/>
              <a:t>andere</a:t>
            </a:r>
            <a:r>
              <a:rPr lang="en-GB" dirty="0" smtClean="0"/>
              <a:t> niches</a:t>
            </a:r>
            <a:endParaRPr lang="en-GB" i="1" dirty="0" smtClean="0"/>
          </a:p>
          <a:p>
            <a:pPr marL="168275" defTabSz="387350">
              <a:spcBef>
                <a:spcPct val="10000"/>
              </a:spcBef>
              <a:spcAft>
                <a:spcPts val="600"/>
              </a:spcAft>
              <a:defRPr/>
            </a:pPr>
            <a:r>
              <a:rPr lang="en-GB" dirty="0" smtClean="0"/>
              <a:t> </a:t>
            </a:r>
          </a:p>
          <a:p>
            <a:pPr marL="168275" defTabSz="387350">
              <a:spcBef>
                <a:spcPct val="10000"/>
              </a:spcBef>
              <a:spcAft>
                <a:spcPts val="600"/>
              </a:spcAft>
              <a:defRPr/>
            </a:pPr>
            <a:endParaRPr lang="en-GB" i="1" dirty="0" smtClean="0"/>
          </a:p>
          <a:p>
            <a:pPr>
              <a:defRPr/>
            </a:pPr>
            <a:endParaRPr lang="en-US" dirty="0"/>
          </a:p>
        </p:txBody>
      </p:sp>
      <p:pic>
        <p:nvPicPr>
          <p:cNvPr id="26627" name="Afbeelding 3" descr="BP santé.jpg"/>
          <p:cNvPicPr>
            <a:picLocks noChangeAspect="1"/>
          </p:cNvPicPr>
          <p:nvPr/>
        </p:nvPicPr>
        <p:blipFill>
          <a:blip r:embed="rId2"/>
          <a:srcRect/>
          <a:stretch>
            <a:fillRect/>
          </a:stretch>
        </p:blipFill>
        <p:spPr bwMode="auto">
          <a:xfrm>
            <a:off x="285750" y="1785938"/>
            <a:ext cx="2643188" cy="3952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a:xfrm>
            <a:off x="633413" y="428625"/>
            <a:ext cx="7870825" cy="714375"/>
          </a:xfrm>
        </p:spPr>
        <p:txBody>
          <a:bodyPr/>
          <a:lstStyle/>
          <a:p>
            <a:r>
              <a:rPr lang="nl-BE" b="1" smtClean="0"/>
              <a:t>Krachtgericht groepswerk</a:t>
            </a:r>
            <a:endParaRPr lang="en-US" b="1" smtClean="0"/>
          </a:p>
        </p:txBody>
      </p:sp>
      <p:sp>
        <p:nvSpPr>
          <p:cNvPr id="27650" name="Tijdelijke aanduiding voor inhoud 4"/>
          <p:cNvSpPr>
            <a:spLocks noGrp="1"/>
          </p:cNvSpPr>
          <p:nvPr>
            <p:ph sz="half" idx="2"/>
          </p:nvPr>
        </p:nvSpPr>
        <p:spPr>
          <a:xfrm>
            <a:off x="4071938" y="1428750"/>
            <a:ext cx="4857750" cy="4929188"/>
          </a:xfrm>
        </p:spPr>
        <p:txBody>
          <a:bodyPr/>
          <a:lstStyle/>
          <a:p>
            <a:r>
              <a:rPr lang="nl-BE" sz="2200" smtClean="0"/>
              <a:t>Schaamte overstijgen en pijn delen - ontschuldigen</a:t>
            </a:r>
          </a:p>
          <a:p>
            <a:r>
              <a:rPr lang="nl-BE" sz="2200" smtClean="0"/>
              <a:t>Sociaal netwerk verruimen</a:t>
            </a:r>
          </a:p>
          <a:p>
            <a:r>
              <a:rPr lang="nl-BE" sz="2200" smtClean="0"/>
              <a:t>Rustmoment vinden</a:t>
            </a:r>
          </a:p>
          <a:p>
            <a:r>
              <a:rPr lang="nl-BE" sz="2200" smtClean="0"/>
              <a:t>Kennis delen en verruimen</a:t>
            </a:r>
          </a:p>
          <a:p>
            <a:r>
              <a:rPr lang="nl-BE" sz="2200" smtClean="0"/>
              <a:t>Kritisch bewustworden van maatschappelijke uitsluiting</a:t>
            </a:r>
          </a:p>
          <a:p>
            <a:r>
              <a:rPr lang="nl-BE" sz="2200" smtClean="0"/>
              <a:t>Verleden hertekenen door krachtenbril</a:t>
            </a:r>
          </a:p>
          <a:p>
            <a:r>
              <a:rPr lang="nl-BE" sz="2200" smtClean="0"/>
              <a:t>Groeiende zelfredzaamheid en verantwoordelijkheid</a:t>
            </a:r>
          </a:p>
          <a:p>
            <a:r>
              <a:rPr lang="nl-BE" sz="2200" smtClean="0"/>
              <a:t>Medezeggenschap</a:t>
            </a:r>
          </a:p>
          <a:p>
            <a:r>
              <a:rPr lang="nl-BE" sz="2200" smtClean="0"/>
              <a:t>beleidswerk</a:t>
            </a:r>
          </a:p>
          <a:p>
            <a:endParaRPr lang="en-US" sz="2400" smtClean="0"/>
          </a:p>
        </p:txBody>
      </p:sp>
      <p:pic>
        <p:nvPicPr>
          <p:cNvPr id="27651" name="Tijdelijke aanduiding voor inhoud 5" descr="RechtOp.jpg"/>
          <p:cNvPicPr>
            <a:picLocks noGrp="1" noChangeAspect="1"/>
          </p:cNvPicPr>
          <p:nvPr>
            <p:ph sz="half" idx="1"/>
          </p:nvPr>
        </p:nvPicPr>
        <p:blipFill>
          <a:blip r:embed="rId2"/>
          <a:srcRect/>
          <a:stretch>
            <a:fillRect/>
          </a:stretch>
        </p:blipFill>
        <p:spPr>
          <a:xfrm>
            <a:off x="214313" y="2286000"/>
            <a:ext cx="3803650" cy="28575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a:xfrm>
            <a:off x="633413" y="357188"/>
            <a:ext cx="7870825" cy="1357312"/>
          </a:xfrm>
        </p:spPr>
        <p:txBody>
          <a:bodyPr/>
          <a:lstStyle/>
          <a:p>
            <a:r>
              <a:rPr lang="nl-BE" sz="3200" b="1" smtClean="0"/>
              <a:t>    De kracht van sociaal-artistieke/culturele projecten</a:t>
            </a:r>
            <a:endParaRPr lang="en-US" sz="3200" b="1" smtClean="0"/>
          </a:p>
        </p:txBody>
      </p:sp>
      <p:sp>
        <p:nvSpPr>
          <p:cNvPr id="28674" name="Tijdelijke aanduiding voor inhoud 2"/>
          <p:cNvSpPr>
            <a:spLocks noGrp="1"/>
          </p:cNvSpPr>
          <p:nvPr>
            <p:ph idx="1"/>
          </p:nvPr>
        </p:nvSpPr>
        <p:spPr>
          <a:xfrm>
            <a:off x="3714750" y="1643063"/>
            <a:ext cx="5000625" cy="4322762"/>
          </a:xfrm>
        </p:spPr>
        <p:txBody>
          <a:bodyPr/>
          <a:lstStyle/>
          <a:p>
            <a:r>
              <a:rPr lang="nl-BE" smtClean="0"/>
              <a:t>Culturele participatie: andere uitingsvorm, aandacht voor het positieve</a:t>
            </a:r>
          </a:p>
          <a:p>
            <a:r>
              <a:rPr lang="nl-BE" smtClean="0"/>
              <a:t>Verlegt grenzen, doorbreekt isolement</a:t>
            </a:r>
          </a:p>
          <a:p>
            <a:r>
              <a:rPr lang="nl-BE" smtClean="0"/>
              <a:t>Hefboom voor leefbaarheid, integratie en participatie </a:t>
            </a:r>
          </a:p>
          <a:p>
            <a:r>
              <a:rPr lang="nl-BE" smtClean="0"/>
              <a:t>Kansenbiedende niche: toeleiding naar andere niches </a:t>
            </a:r>
          </a:p>
          <a:p>
            <a:endParaRPr lang="en-US" smtClean="0"/>
          </a:p>
        </p:txBody>
      </p:sp>
      <p:pic>
        <p:nvPicPr>
          <p:cNvPr id="28675" name="Picture 2" descr="http://www.deroma.be/Images/16395/tutti-fratelli.jpg"/>
          <p:cNvPicPr>
            <a:picLocks noChangeAspect="1" noChangeArrowheads="1"/>
          </p:cNvPicPr>
          <p:nvPr/>
        </p:nvPicPr>
        <p:blipFill>
          <a:blip r:embed="rId2"/>
          <a:srcRect/>
          <a:stretch>
            <a:fillRect/>
          </a:stretch>
        </p:blipFill>
        <p:spPr bwMode="auto">
          <a:xfrm>
            <a:off x="285750" y="1643063"/>
            <a:ext cx="3429000" cy="2286000"/>
          </a:xfrm>
          <a:prstGeom prst="rect">
            <a:avLst/>
          </a:prstGeom>
          <a:noFill/>
          <a:ln w="9525">
            <a:noFill/>
            <a:miter lim="800000"/>
            <a:headEnd/>
            <a:tailEnd/>
          </a:ln>
        </p:spPr>
      </p:pic>
      <p:pic>
        <p:nvPicPr>
          <p:cNvPr id="28676" name="Picture 4" descr="http://www.hiva.be/resources/images/publicaties/934.jpg"/>
          <p:cNvPicPr>
            <a:picLocks noChangeAspect="1" noChangeArrowheads="1"/>
          </p:cNvPicPr>
          <p:nvPr/>
        </p:nvPicPr>
        <p:blipFill>
          <a:blip r:embed="rId3"/>
          <a:srcRect/>
          <a:stretch>
            <a:fillRect/>
          </a:stretch>
        </p:blipFill>
        <p:spPr bwMode="auto">
          <a:xfrm>
            <a:off x="1285875" y="4068763"/>
            <a:ext cx="1571625" cy="194468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a:xfrm>
            <a:off x="633413" y="428625"/>
            <a:ext cx="7870825" cy="857250"/>
          </a:xfrm>
        </p:spPr>
        <p:txBody>
          <a:bodyPr/>
          <a:lstStyle/>
          <a:p>
            <a:r>
              <a:rPr lang="nl-BE" b="1" smtClean="0"/>
              <a:t>Kwartiermaken </a:t>
            </a:r>
            <a:endParaRPr lang="en-US" b="1" smtClean="0"/>
          </a:p>
        </p:txBody>
      </p:sp>
      <p:pic>
        <p:nvPicPr>
          <p:cNvPr id="29698" name="Tijdelijke aanduiding voor inhoud 5" descr="BP buurtfeestje_jpg_595.jpg"/>
          <p:cNvPicPr>
            <a:picLocks noGrp="1" noChangeAspect="1"/>
          </p:cNvPicPr>
          <p:nvPr>
            <p:ph sz="half" idx="2"/>
          </p:nvPr>
        </p:nvPicPr>
        <p:blipFill>
          <a:blip r:embed="rId2"/>
          <a:srcRect/>
          <a:stretch>
            <a:fillRect/>
          </a:stretch>
        </p:blipFill>
        <p:spPr>
          <a:xfrm>
            <a:off x="285750" y="3571875"/>
            <a:ext cx="4089400" cy="3071813"/>
          </a:xfrm>
        </p:spPr>
      </p:pic>
      <p:pic>
        <p:nvPicPr>
          <p:cNvPr id="29699" name="Afbeelding 6" descr="BP straatgesprek_jpg_595.jpg"/>
          <p:cNvPicPr>
            <a:picLocks noChangeAspect="1"/>
          </p:cNvPicPr>
          <p:nvPr/>
        </p:nvPicPr>
        <p:blipFill>
          <a:blip r:embed="rId3"/>
          <a:srcRect/>
          <a:stretch>
            <a:fillRect/>
          </a:stretch>
        </p:blipFill>
        <p:spPr bwMode="auto">
          <a:xfrm>
            <a:off x="357188" y="320675"/>
            <a:ext cx="3946525" cy="2965450"/>
          </a:xfrm>
          <a:prstGeom prst="rect">
            <a:avLst/>
          </a:prstGeom>
          <a:noFill/>
          <a:ln w="9525">
            <a:noFill/>
            <a:miter lim="800000"/>
            <a:headEnd/>
            <a:tailEnd/>
          </a:ln>
        </p:spPr>
      </p:pic>
      <p:sp>
        <p:nvSpPr>
          <p:cNvPr id="8" name="Tijdelijke aanduiding voor inhoud 7"/>
          <p:cNvSpPr>
            <a:spLocks noGrp="1"/>
          </p:cNvSpPr>
          <p:nvPr>
            <p:ph sz="half" idx="1"/>
          </p:nvPr>
        </p:nvSpPr>
        <p:spPr>
          <a:xfrm>
            <a:off x="4429125" y="1428750"/>
            <a:ext cx="4714875" cy="4197350"/>
          </a:xfrm>
        </p:spPr>
        <p:txBody>
          <a:bodyPr/>
          <a:lstStyle/>
          <a:p>
            <a:pPr marL="168275" defTabSz="387350">
              <a:spcBef>
                <a:spcPct val="10000"/>
              </a:spcBef>
              <a:defRPr/>
            </a:pPr>
            <a:r>
              <a:rPr lang="en-GB" sz="2400" dirty="0" err="1" smtClean="0"/>
              <a:t>Maatschappelijke</a:t>
            </a:r>
            <a:endParaRPr lang="en-GB" sz="2400" dirty="0" smtClean="0"/>
          </a:p>
          <a:p>
            <a:pPr marL="168275" defTabSz="387350">
              <a:spcBef>
                <a:spcPct val="10000"/>
              </a:spcBef>
              <a:spcAft>
                <a:spcPts val="1200"/>
              </a:spcAft>
              <a:buFontTx/>
              <a:buNone/>
              <a:defRPr/>
            </a:pPr>
            <a:r>
              <a:rPr lang="en-GB" sz="2400" dirty="0" smtClean="0"/>
              <a:t>							</a:t>
            </a:r>
            <a:r>
              <a:rPr lang="en-GB" sz="2400" dirty="0" err="1" smtClean="0"/>
              <a:t>steunfiguren</a:t>
            </a:r>
            <a:endParaRPr lang="en-GB" sz="2400" i="1" dirty="0" smtClean="0"/>
          </a:p>
          <a:p>
            <a:pPr marL="168275" defTabSz="387350">
              <a:spcBef>
                <a:spcPct val="10000"/>
              </a:spcBef>
              <a:defRPr/>
            </a:pPr>
            <a:r>
              <a:rPr lang="en-GB" sz="2400" dirty="0" err="1" smtClean="0"/>
              <a:t>Gastvrijheid</a:t>
            </a:r>
            <a:r>
              <a:rPr lang="en-GB" sz="2400" dirty="0" smtClean="0"/>
              <a:t> en</a:t>
            </a:r>
          </a:p>
          <a:p>
            <a:pPr marL="168275" defTabSz="387350">
              <a:spcBef>
                <a:spcPct val="10000"/>
              </a:spcBef>
              <a:spcAft>
                <a:spcPts val="1200"/>
              </a:spcAft>
              <a:buFontTx/>
              <a:buNone/>
              <a:defRPr/>
            </a:pPr>
            <a:r>
              <a:rPr lang="en-GB" sz="2400" dirty="0" smtClean="0"/>
              <a:t>							</a:t>
            </a:r>
            <a:r>
              <a:rPr lang="en-GB" sz="2400" dirty="0" err="1" smtClean="0"/>
              <a:t>betrokkenheid</a:t>
            </a:r>
            <a:endParaRPr lang="en-GB" sz="2400" dirty="0" smtClean="0"/>
          </a:p>
          <a:p>
            <a:pPr marL="168275" defTabSz="387350">
              <a:spcBef>
                <a:spcPct val="10000"/>
              </a:spcBef>
              <a:spcAft>
                <a:spcPts val="600"/>
              </a:spcAft>
              <a:defRPr/>
            </a:pPr>
            <a:r>
              <a:rPr lang="en-GB" sz="2400" dirty="0" err="1" smtClean="0"/>
              <a:t>Gearrangeerde</a:t>
            </a:r>
            <a:r>
              <a:rPr lang="en-GB" sz="2400" dirty="0" smtClean="0"/>
              <a:t> </a:t>
            </a:r>
            <a:r>
              <a:rPr lang="en-GB" sz="2400" dirty="0" err="1" smtClean="0"/>
              <a:t>ontmoeting</a:t>
            </a:r>
            <a:endParaRPr lang="en-GB" sz="2400" dirty="0" smtClean="0"/>
          </a:p>
          <a:p>
            <a:pPr marL="168275" defTabSz="387350">
              <a:spcBef>
                <a:spcPct val="10000"/>
              </a:spcBef>
              <a:defRPr/>
            </a:pPr>
            <a:r>
              <a:rPr lang="en-GB" sz="2400" dirty="0" err="1" smtClean="0"/>
              <a:t>Netwerkvorming</a:t>
            </a:r>
            <a:r>
              <a:rPr lang="en-GB" sz="2400" dirty="0" smtClean="0"/>
              <a:t>/</a:t>
            </a:r>
          </a:p>
          <a:p>
            <a:pPr marL="168275" defTabSz="387350">
              <a:spcBef>
                <a:spcPct val="10000"/>
              </a:spcBef>
              <a:spcAft>
                <a:spcPts val="600"/>
              </a:spcAft>
              <a:buFontTx/>
              <a:buNone/>
              <a:defRPr/>
            </a:pPr>
            <a:r>
              <a:rPr lang="en-GB" sz="2400" dirty="0" smtClean="0"/>
              <a:t>						</a:t>
            </a:r>
            <a:r>
              <a:rPr lang="en-GB" sz="2400" dirty="0" err="1" smtClean="0"/>
              <a:t>samenwerking</a:t>
            </a:r>
            <a:r>
              <a:rPr lang="en-GB" sz="2400" dirty="0" smtClean="0"/>
              <a:t> </a:t>
            </a:r>
          </a:p>
          <a:p>
            <a:pPr marL="168275" defTabSz="387350">
              <a:spcBef>
                <a:spcPct val="10000"/>
              </a:spcBef>
              <a:spcAft>
                <a:spcPts val="600"/>
              </a:spcAft>
              <a:defRPr/>
            </a:pPr>
            <a:r>
              <a:rPr lang="en-GB" sz="2400" dirty="0" err="1" smtClean="0"/>
              <a:t>Basisschakel</a:t>
            </a:r>
            <a:r>
              <a:rPr lang="en-GB" sz="2400" dirty="0" smtClean="0"/>
              <a:t>/</a:t>
            </a:r>
            <a:r>
              <a:rPr lang="en-GB" sz="2400" dirty="0" err="1" smtClean="0"/>
              <a:t>buurtwerk</a:t>
            </a:r>
            <a:endParaRPr lang="en-GB" sz="2400" dirty="0" smtClean="0"/>
          </a:p>
          <a:p>
            <a:pPr marL="168275" defTabSz="387350">
              <a:spcBef>
                <a:spcPct val="10000"/>
              </a:spcBef>
              <a:spcAft>
                <a:spcPts val="600"/>
              </a:spcAft>
              <a:defRPr/>
            </a:pPr>
            <a:r>
              <a:rPr lang="en-GB" sz="2400" dirty="0" err="1" smtClean="0"/>
              <a:t>Draagvlak</a:t>
            </a:r>
            <a:r>
              <a:rPr lang="en-GB" sz="2400" dirty="0" smtClean="0"/>
              <a:t>/</a:t>
            </a:r>
            <a:r>
              <a:rPr lang="en-GB" sz="2400" dirty="0" err="1" smtClean="0"/>
              <a:t>beeldvorming</a:t>
            </a:r>
            <a:endParaRPr lang="en-GB" sz="2400" dirty="0" smtClean="0"/>
          </a:p>
          <a:p>
            <a:pP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a:xfrm>
            <a:off x="1143000" y="357188"/>
            <a:ext cx="7786688" cy="1285875"/>
          </a:xfrm>
        </p:spPr>
        <p:txBody>
          <a:bodyPr/>
          <a:lstStyle/>
          <a:p>
            <a:r>
              <a:rPr lang="nl-BE" sz="3200" b="1" smtClean="0"/>
              <a:t>Ruimte voor maatschappelijk engagement </a:t>
            </a:r>
            <a:br>
              <a:rPr lang="nl-BE" sz="3200" b="1" smtClean="0"/>
            </a:br>
            <a:r>
              <a:rPr lang="nl-BE" sz="2800" b="1" smtClean="0"/>
              <a:t>De kracht van (vrijwilligers)werk</a:t>
            </a:r>
            <a:endParaRPr lang="en-US" sz="2800" b="1" smtClean="0"/>
          </a:p>
        </p:txBody>
      </p:sp>
      <p:pic>
        <p:nvPicPr>
          <p:cNvPr id="30722" name="Tijdelijke aanduiding voor inhoud 3" descr="30%20$$schoonm_jpg_595.jpg"/>
          <p:cNvPicPr>
            <a:picLocks noGrp="1" noChangeAspect="1"/>
          </p:cNvPicPr>
          <p:nvPr>
            <p:ph idx="1"/>
          </p:nvPr>
        </p:nvPicPr>
        <p:blipFill>
          <a:blip r:embed="rId2"/>
          <a:srcRect/>
          <a:stretch>
            <a:fillRect/>
          </a:stretch>
        </p:blipFill>
        <p:spPr>
          <a:xfrm>
            <a:off x="214313" y="4429125"/>
            <a:ext cx="2881312" cy="2165350"/>
          </a:xfrm>
        </p:spPr>
      </p:pic>
      <p:pic>
        <p:nvPicPr>
          <p:cNvPr id="30723" name="Tijdelijke aanduiding voor inhoud 3" descr="walter.jpg"/>
          <p:cNvPicPr>
            <a:picLocks noChangeAspect="1"/>
          </p:cNvPicPr>
          <p:nvPr/>
        </p:nvPicPr>
        <p:blipFill>
          <a:blip r:embed="rId3"/>
          <a:srcRect/>
          <a:stretch>
            <a:fillRect/>
          </a:stretch>
        </p:blipFill>
        <p:spPr bwMode="auto">
          <a:xfrm>
            <a:off x="214313" y="1285875"/>
            <a:ext cx="1928812" cy="2903538"/>
          </a:xfrm>
          <a:prstGeom prst="rect">
            <a:avLst/>
          </a:prstGeom>
          <a:noFill/>
          <a:ln w="9525">
            <a:noFill/>
            <a:miter lim="800000"/>
            <a:headEnd/>
            <a:tailEnd/>
          </a:ln>
        </p:spPr>
      </p:pic>
      <p:sp>
        <p:nvSpPr>
          <p:cNvPr id="8" name="Tekstvak 7"/>
          <p:cNvSpPr txBox="1"/>
          <p:nvPr/>
        </p:nvSpPr>
        <p:spPr>
          <a:xfrm>
            <a:off x="2214563" y="1785938"/>
            <a:ext cx="6929437" cy="5200650"/>
          </a:xfrm>
          <a:prstGeom prst="rect">
            <a:avLst/>
          </a:prstGeom>
          <a:noFill/>
        </p:spPr>
        <p:txBody>
          <a:bodyPr>
            <a:spAutoFit/>
          </a:bodyPr>
          <a:lstStyle/>
          <a:p>
            <a:pPr eaLnBrk="0" hangingPunct="0">
              <a:buFont typeface="Arial" pitchFamily="34" charset="0"/>
              <a:buChar char="•"/>
              <a:defRPr/>
            </a:pPr>
            <a:r>
              <a:rPr lang="nl-BE" sz="2800" dirty="0">
                <a:latin typeface="+mn-lt"/>
                <a:cs typeface="+mn-cs"/>
              </a:rPr>
              <a:t> </a:t>
            </a:r>
            <a:r>
              <a:rPr lang="nl-BE" sz="2200" baseline="0" dirty="0">
                <a:solidFill>
                  <a:schemeClr val="tx2"/>
                </a:solidFill>
                <a:latin typeface="+mn-lt"/>
                <a:cs typeface="+mn-cs"/>
              </a:rPr>
              <a:t>sociale contacten - uit isolement </a:t>
            </a:r>
            <a:endParaRPr lang="en-US" sz="2200" baseline="0" dirty="0">
              <a:solidFill>
                <a:schemeClr val="tx2"/>
              </a:solidFill>
              <a:latin typeface="+mn-lt"/>
              <a:cs typeface="+mn-cs"/>
            </a:endParaRPr>
          </a:p>
          <a:p>
            <a:pPr eaLnBrk="0" hangingPunct="0">
              <a:buFont typeface="Arial" pitchFamily="34" charset="0"/>
              <a:buChar char="•"/>
              <a:defRPr/>
            </a:pPr>
            <a:r>
              <a:rPr lang="nl-BE" sz="2200" baseline="0" dirty="0">
                <a:solidFill>
                  <a:schemeClr val="tx2"/>
                </a:solidFill>
                <a:latin typeface="+mn-lt"/>
                <a:cs typeface="+mn-cs"/>
              </a:rPr>
              <a:t> zinvolle bezigheid en tijdsstructurering</a:t>
            </a:r>
            <a:endParaRPr lang="en-US" sz="2200" baseline="0" dirty="0">
              <a:solidFill>
                <a:schemeClr val="tx2"/>
              </a:solidFill>
              <a:latin typeface="+mn-lt"/>
              <a:cs typeface="+mn-cs"/>
            </a:endParaRPr>
          </a:p>
          <a:p>
            <a:pPr eaLnBrk="0" hangingPunct="0">
              <a:buFont typeface="Arial" pitchFamily="34" charset="0"/>
              <a:buChar char="•"/>
              <a:defRPr/>
            </a:pPr>
            <a:r>
              <a:rPr lang="nl-BE" sz="2200" baseline="0" dirty="0">
                <a:solidFill>
                  <a:schemeClr val="tx2"/>
                </a:solidFill>
                <a:latin typeface="+mn-lt"/>
                <a:cs typeface="+mn-cs"/>
              </a:rPr>
              <a:t> kansen op bijleren - zicht op eigen 	mogelijkheden</a:t>
            </a:r>
            <a:endParaRPr lang="en-US" sz="2200" baseline="0" dirty="0">
              <a:solidFill>
                <a:schemeClr val="tx2"/>
              </a:solidFill>
              <a:latin typeface="+mn-lt"/>
              <a:cs typeface="+mn-cs"/>
            </a:endParaRPr>
          </a:p>
          <a:p>
            <a:pPr eaLnBrk="0" hangingPunct="0">
              <a:buFont typeface="Arial" pitchFamily="34" charset="0"/>
              <a:buChar char="•"/>
              <a:defRPr/>
            </a:pPr>
            <a:r>
              <a:rPr lang="nl-BE" sz="2200" baseline="0" dirty="0">
                <a:solidFill>
                  <a:schemeClr val="tx2"/>
                </a:solidFill>
                <a:latin typeface="+mn-lt"/>
                <a:cs typeface="+mn-cs"/>
              </a:rPr>
              <a:t> zelfontplooiing en meer zelfvertrouwen </a:t>
            </a:r>
            <a:endParaRPr lang="en-US" sz="2200" baseline="0" dirty="0">
              <a:solidFill>
                <a:schemeClr val="tx2"/>
              </a:solidFill>
              <a:latin typeface="+mn-lt"/>
              <a:cs typeface="+mn-cs"/>
            </a:endParaRPr>
          </a:p>
          <a:p>
            <a:pPr eaLnBrk="0" hangingPunct="0">
              <a:buFont typeface="Arial" pitchFamily="34" charset="0"/>
              <a:buChar char="•"/>
              <a:defRPr/>
            </a:pPr>
            <a:r>
              <a:rPr lang="nl-BE" sz="2200" baseline="0" dirty="0">
                <a:solidFill>
                  <a:schemeClr val="tx2"/>
                </a:solidFill>
                <a:latin typeface="+mn-lt"/>
                <a:cs typeface="+mn-cs"/>
              </a:rPr>
              <a:t> erkenning en waardering</a:t>
            </a:r>
            <a:endParaRPr lang="en-US" sz="2200" baseline="0" dirty="0">
              <a:solidFill>
                <a:schemeClr val="tx2"/>
              </a:solidFill>
              <a:latin typeface="+mn-lt"/>
              <a:cs typeface="+mn-cs"/>
            </a:endParaRPr>
          </a:p>
          <a:p>
            <a:pPr eaLnBrk="0" hangingPunct="0">
              <a:buFont typeface="Arial" pitchFamily="34" charset="0"/>
              <a:buChar char="•"/>
              <a:defRPr/>
            </a:pPr>
            <a:r>
              <a:rPr lang="nl-BE" sz="2200" baseline="0" dirty="0">
                <a:solidFill>
                  <a:schemeClr val="tx2"/>
                </a:solidFill>
                <a:latin typeface="+mn-lt"/>
                <a:cs typeface="+mn-cs"/>
              </a:rPr>
              <a:t> bron van zingeving, engagement bij 	gemeenschappelijk project, zinvolle 	bijdrage aan samenleving</a:t>
            </a:r>
            <a:endParaRPr lang="en-US" sz="2200" baseline="0" dirty="0">
              <a:solidFill>
                <a:schemeClr val="tx2"/>
              </a:solidFill>
              <a:latin typeface="+mn-lt"/>
              <a:cs typeface="+mn-cs"/>
            </a:endParaRPr>
          </a:p>
          <a:p>
            <a:pPr lvl="2" eaLnBrk="0" hangingPunct="0">
              <a:buFont typeface="Arial" pitchFamily="34" charset="0"/>
              <a:buChar char="•"/>
              <a:defRPr/>
            </a:pPr>
            <a:r>
              <a:rPr lang="nl-BE" sz="2200" baseline="0" dirty="0">
                <a:solidFill>
                  <a:schemeClr val="tx2"/>
                </a:solidFill>
                <a:latin typeface="+mn-lt"/>
                <a:cs typeface="+mn-cs"/>
              </a:rPr>
              <a:t> ervaringen van </a:t>
            </a:r>
            <a:r>
              <a:rPr lang="nl-BE" sz="2200" baseline="0" dirty="0" err="1">
                <a:solidFill>
                  <a:schemeClr val="tx2"/>
                </a:solidFill>
                <a:latin typeface="+mn-lt"/>
                <a:cs typeface="+mn-cs"/>
              </a:rPr>
              <a:t>actorschap</a:t>
            </a:r>
            <a:r>
              <a:rPr lang="nl-BE" sz="2200" baseline="0" dirty="0">
                <a:solidFill>
                  <a:schemeClr val="tx2"/>
                </a:solidFill>
                <a:latin typeface="+mn-lt"/>
                <a:cs typeface="+mn-cs"/>
              </a:rPr>
              <a:t>, invloed </a:t>
            </a:r>
          </a:p>
          <a:p>
            <a:pPr lvl="2" eaLnBrk="0" hangingPunct="0">
              <a:buFont typeface="Arial" pitchFamily="34" charset="0"/>
              <a:buChar char="•"/>
              <a:defRPr/>
            </a:pPr>
            <a:r>
              <a:rPr lang="nl-BE" sz="2200" baseline="0" dirty="0">
                <a:solidFill>
                  <a:schemeClr val="tx2"/>
                </a:solidFill>
                <a:latin typeface="+mn-lt"/>
                <a:cs typeface="+mn-cs"/>
              </a:rPr>
              <a:t> zorg dragen voor anderen, kunnen en mogen geven </a:t>
            </a:r>
          </a:p>
          <a:p>
            <a:pPr lvl="1" eaLnBrk="0" hangingPunct="0">
              <a:defRPr/>
            </a:pPr>
            <a:r>
              <a:rPr lang="nl-BE" sz="2200" baseline="0" dirty="0">
                <a:solidFill>
                  <a:schemeClr val="tx2"/>
                </a:solidFill>
                <a:latin typeface="+mn-lt"/>
                <a:cs typeface="+mn-cs"/>
              </a:rPr>
              <a:t>	Vb. Buurtschatten– Buurt- en nabijheids-		diensten</a:t>
            </a:r>
            <a:endParaRPr lang="en-US" sz="2200" baseline="0" dirty="0">
              <a:solidFill>
                <a:schemeClr val="tx2"/>
              </a:solidFill>
              <a:latin typeface="+mn-lt"/>
              <a:cs typeface="+mn-cs"/>
            </a:endParaRPr>
          </a:p>
          <a:p>
            <a:pPr eaLnBrk="0" hangingPunct="0">
              <a:defRPr/>
            </a:pPr>
            <a:endParaRPr lang="en-US" baseline="0" dirty="0">
              <a:solidFill>
                <a:schemeClr val="tx2"/>
              </a:solidFill>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a:xfrm>
            <a:off x="633413" y="285750"/>
            <a:ext cx="8081962" cy="1143000"/>
          </a:xfrm>
        </p:spPr>
        <p:txBody>
          <a:bodyPr/>
          <a:lstStyle/>
          <a:p>
            <a:r>
              <a:rPr lang="nl-BE" sz="3200" b="1" smtClean="0"/>
              <a:t>De kracht van bewegingen/verenigingen </a:t>
            </a:r>
            <a:r>
              <a:rPr lang="nl-BE" sz="2800" b="1" smtClean="0"/>
              <a:t> </a:t>
            </a:r>
            <a:endParaRPr lang="en-US" sz="3200" b="1" smtClean="0"/>
          </a:p>
        </p:txBody>
      </p:sp>
      <p:sp>
        <p:nvSpPr>
          <p:cNvPr id="31746" name="Tijdelijke aanduiding voor inhoud 2"/>
          <p:cNvSpPr>
            <a:spLocks noGrp="1"/>
          </p:cNvSpPr>
          <p:nvPr>
            <p:ph idx="1"/>
          </p:nvPr>
        </p:nvSpPr>
        <p:spPr>
          <a:xfrm>
            <a:off x="3214688" y="1571625"/>
            <a:ext cx="5715000" cy="4394200"/>
          </a:xfrm>
        </p:spPr>
        <p:txBody>
          <a:bodyPr/>
          <a:lstStyle/>
          <a:p>
            <a:r>
              <a:rPr lang="nl-BE" sz="2200" smtClean="0"/>
              <a:t>Democratische waarden – gemeenschapsleven centraal </a:t>
            </a:r>
          </a:p>
          <a:p>
            <a:pPr>
              <a:buFontTx/>
              <a:buNone/>
            </a:pPr>
            <a:endParaRPr lang="nl-BE" sz="2200" smtClean="0"/>
          </a:p>
          <a:p>
            <a:r>
              <a:rPr lang="nl-BE" sz="2200" smtClean="0"/>
              <a:t>Recht op vrije tijd openen – sociaal-culturele inclusie – drempels verlagen van eigen werking – organisatorische veranderingen</a:t>
            </a:r>
          </a:p>
          <a:p>
            <a:r>
              <a:rPr lang="nl-BE" sz="2200" smtClean="0"/>
              <a:t>Sociale uitsluiting wegwerken – sociale inclusie op andere domeinen</a:t>
            </a:r>
          </a:p>
          <a:p>
            <a:r>
              <a:rPr lang="nl-BE" sz="2200" smtClean="0"/>
              <a:t>Maatschappelijk debat over armoede en sociale uitsluiting openhouden – bijdragen aan sociaal rechtvaardige samenleving</a:t>
            </a:r>
          </a:p>
          <a:p>
            <a:endParaRPr lang="en-US" sz="2200" smtClean="0"/>
          </a:p>
        </p:txBody>
      </p:sp>
      <p:pic>
        <p:nvPicPr>
          <p:cNvPr id="31747" name="Afbeelding 3" descr="BP vakbondsacties_jpg_595.jpg"/>
          <p:cNvPicPr>
            <a:picLocks noChangeAspect="1"/>
          </p:cNvPicPr>
          <p:nvPr/>
        </p:nvPicPr>
        <p:blipFill>
          <a:blip r:embed="rId2"/>
          <a:srcRect/>
          <a:stretch>
            <a:fillRect/>
          </a:stretch>
        </p:blipFill>
        <p:spPr bwMode="auto">
          <a:xfrm>
            <a:off x="285750" y="4000500"/>
            <a:ext cx="2857500" cy="2146300"/>
          </a:xfrm>
          <a:prstGeom prst="rect">
            <a:avLst/>
          </a:prstGeom>
          <a:noFill/>
          <a:ln w="9525">
            <a:noFill/>
            <a:miter lim="800000"/>
            <a:headEnd/>
            <a:tailEnd/>
          </a:ln>
        </p:spPr>
      </p:pic>
      <p:pic>
        <p:nvPicPr>
          <p:cNvPr id="31748" name="Picture 2" descr="“Hoe komt het dat vrouwen die sociale uitsluiting ervaren, geen aansluiting vinden bij het verenigingsleven?” Deze vraag ligt aan de basis van een uniek project van de sociaal-culturele vereniging KAV en DOMO vzw. KAV organiseert talrijke ontmoetingsk"/>
          <p:cNvPicPr>
            <a:picLocks noChangeAspect="1" noChangeArrowheads="1"/>
          </p:cNvPicPr>
          <p:nvPr/>
        </p:nvPicPr>
        <p:blipFill>
          <a:blip r:embed="rId3"/>
          <a:srcRect/>
          <a:stretch>
            <a:fillRect/>
          </a:stretch>
        </p:blipFill>
        <p:spPr bwMode="auto">
          <a:xfrm>
            <a:off x="1500188" y="2714625"/>
            <a:ext cx="1595437" cy="1087438"/>
          </a:xfrm>
          <a:prstGeom prst="rect">
            <a:avLst/>
          </a:prstGeom>
          <a:noFill/>
          <a:ln w="9525">
            <a:noFill/>
            <a:miter lim="800000"/>
            <a:headEnd/>
            <a:tailEnd/>
          </a:ln>
        </p:spPr>
      </p:pic>
      <p:pic>
        <p:nvPicPr>
          <p:cNvPr id="31749" name="Picture 4" descr="http://www.welzijnsschakels.be/templates/wzs_cvl/images/spacer.gif">
            <a:hlinkClick r:id="rId4"/>
          </p:cNvPr>
          <p:cNvPicPr>
            <a:picLocks noChangeAspect="1" noChangeArrowheads="1"/>
          </p:cNvPicPr>
          <p:nvPr/>
        </p:nvPicPr>
        <p:blipFill>
          <a:blip r:embed="rId5"/>
          <a:srcRect/>
          <a:stretch>
            <a:fillRect/>
          </a:stretch>
        </p:blipFill>
        <p:spPr bwMode="auto">
          <a:xfrm>
            <a:off x="155575" y="-365125"/>
            <a:ext cx="1238250" cy="762000"/>
          </a:xfrm>
          <a:prstGeom prst="rect">
            <a:avLst/>
          </a:prstGeom>
          <a:noFill/>
          <a:ln w="9525">
            <a:noFill/>
            <a:miter lim="800000"/>
            <a:headEnd/>
            <a:tailEnd/>
          </a:ln>
        </p:spPr>
      </p:pic>
      <p:pic>
        <p:nvPicPr>
          <p:cNvPr id="31750" name="Picture 6" descr="http://www.welzijnsschakels.be/templates/wzs_cvl/images/spacer.gif">
            <a:hlinkClick r:id="rId4"/>
          </p:cNvPr>
          <p:cNvPicPr>
            <a:picLocks noChangeAspect="1" noChangeArrowheads="1"/>
          </p:cNvPicPr>
          <p:nvPr/>
        </p:nvPicPr>
        <p:blipFill>
          <a:blip r:embed="rId5"/>
          <a:srcRect/>
          <a:stretch>
            <a:fillRect/>
          </a:stretch>
        </p:blipFill>
        <p:spPr bwMode="auto">
          <a:xfrm>
            <a:off x="155575" y="-365125"/>
            <a:ext cx="1238250" cy="762000"/>
          </a:xfrm>
          <a:prstGeom prst="rect">
            <a:avLst/>
          </a:prstGeom>
          <a:noFill/>
          <a:ln w="9525">
            <a:noFill/>
            <a:miter lim="800000"/>
            <a:headEnd/>
            <a:tailEnd/>
          </a:ln>
        </p:spPr>
      </p:pic>
      <p:pic>
        <p:nvPicPr>
          <p:cNvPr id="31751" name="Afbeelding 7" descr="welzijnsschakels.gif"/>
          <p:cNvPicPr>
            <a:picLocks noChangeAspect="1"/>
          </p:cNvPicPr>
          <p:nvPr/>
        </p:nvPicPr>
        <p:blipFill>
          <a:blip r:embed="rId6"/>
          <a:srcRect/>
          <a:stretch>
            <a:fillRect/>
          </a:stretch>
        </p:blipFill>
        <p:spPr bwMode="auto">
          <a:xfrm>
            <a:off x="285750" y="1404938"/>
            <a:ext cx="1720850" cy="10048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a:xfrm>
            <a:off x="633413" y="357188"/>
            <a:ext cx="7870825" cy="857250"/>
          </a:xfrm>
        </p:spPr>
        <p:txBody>
          <a:bodyPr/>
          <a:lstStyle/>
          <a:p>
            <a:r>
              <a:rPr lang="nl-BE" b="1" smtClean="0"/>
              <a:t>Samen actie voeren </a:t>
            </a:r>
            <a:endParaRPr lang="en-US" b="1" smtClean="0"/>
          </a:p>
        </p:txBody>
      </p:sp>
      <p:pic>
        <p:nvPicPr>
          <p:cNvPr id="32770" name="Afbeelding 3" descr="BP stop armoede nu_jpg_595.jpg"/>
          <p:cNvPicPr>
            <a:picLocks noChangeAspect="1"/>
          </p:cNvPicPr>
          <p:nvPr/>
        </p:nvPicPr>
        <p:blipFill>
          <a:blip r:embed="rId2"/>
          <a:srcRect/>
          <a:stretch>
            <a:fillRect/>
          </a:stretch>
        </p:blipFill>
        <p:spPr bwMode="auto">
          <a:xfrm>
            <a:off x="285750" y="4286250"/>
            <a:ext cx="3429000" cy="2286000"/>
          </a:xfrm>
          <a:prstGeom prst="rect">
            <a:avLst/>
          </a:prstGeom>
          <a:noFill/>
          <a:ln w="9525">
            <a:noFill/>
            <a:miter lim="800000"/>
            <a:headEnd/>
            <a:tailEnd/>
          </a:ln>
        </p:spPr>
      </p:pic>
      <p:pic>
        <p:nvPicPr>
          <p:cNvPr id="32771" name="Tijdelijke aanduiding voor inhoud 3" descr="BP kerkasiel.jpg"/>
          <p:cNvPicPr>
            <a:picLocks noChangeAspect="1"/>
          </p:cNvPicPr>
          <p:nvPr/>
        </p:nvPicPr>
        <p:blipFill>
          <a:blip r:embed="rId3"/>
          <a:srcRect/>
          <a:stretch>
            <a:fillRect/>
          </a:stretch>
        </p:blipFill>
        <p:spPr bwMode="auto">
          <a:xfrm>
            <a:off x="238125" y="1357313"/>
            <a:ext cx="3424238" cy="2571750"/>
          </a:xfrm>
          <a:prstGeom prst="rect">
            <a:avLst/>
          </a:prstGeom>
          <a:noFill/>
          <a:ln w="9525">
            <a:noFill/>
            <a:miter lim="800000"/>
            <a:headEnd/>
            <a:tailEnd/>
          </a:ln>
        </p:spPr>
      </p:pic>
      <p:pic>
        <p:nvPicPr>
          <p:cNvPr id="32772" name="Tijdelijke aanduiding voor inhoud 5" descr="VerzetAmoede17-10.jpg"/>
          <p:cNvPicPr>
            <a:picLocks noGrp="1" noChangeAspect="1"/>
          </p:cNvPicPr>
          <p:nvPr>
            <p:ph idx="1"/>
          </p:nvPr>
        </p:nvPicPr>
        <p:blipFill>
          <a:blip r:embed="rId4"/>
          <a:srcRect/>
          <a:stretch>
            <a:fillRect/>
          </a:stretch>
        </p:blipFill>
        <p:spPr>
          <a:xfrm>
            <a:off x="4071938" y="4357688"/>
            <a:ext cx="4429125" cy="1736725"/>
          </a:xfrm>
        </p:spPr>
      </p:pic>
      <p:sp>
        <p:nvSpPr>
          <p:cNvPr id="7" name="Tekstvak 6"/>
          <p:cNvSpPr txBox="1"/>
          <p:nvPr/>
        </p:nvSpPr>
        <p:spPr>
          <a:xfrm>
            <a:off x="3786188" y="1143000"/>
            <a:ext cx="5143500" cy="3786188"/>
          </a:xfrm>
          <a:prstGeom prst="rect">
            <a:avLst/>
          </a:prstGeom>
          <a:noFill/>
        </p:spPr>
        <p:txBody>
          <a:bodyPr>
            <a:spAutoFit/>
          </a:bodyPr>
          <a:lstStyle/>
          <a:p>
            <a:pPr eaLnBrk="0" hangingPunct="0">
              <a:buFont typeface="Arial" pitchFamily="34" charset="0"/>
              <a:buChar char="•"/>
              <a:defRPr/>
            </a:pPr>
            <a:r>
              <a:rPr lang="nl-BE" baseline="0" dirty="0">
                <a:latin typeface="+mj-lt"/>
                <a:cs typeface="+mn-cs"/>
              </a:rPr>
              <a:t> </a:t>
            </a:r>
            <a:r>
              <a:rPr lang="nl-BE" baseline="0" dirty="0">
                <a:solidFill>
                  <a:schemeClr val="accent2">
                    <a:lumMod val="90000"/>
                    <a:lumOff val="10000"/>
                  </a:schemeClr>
                </a:solidFill>
                <a:latin typeface="+mj-lt"/>
                <a:cs typeface="+mn-cs"/>
              </a:rPr>
              <a:t>belang van partnerschappen</a:t>
            </a:r>
          </a:p>
          <a:p>
            <a:pPr eaLnBrk="0" hangingPunct="0">
              <a:buFont typeface="Arial" pitchFamily="34" charset="0"/>
              <a:buChar char="•"/>
              <a:defRPr/>
            </a:pPr>
            <a:r>
              <a:rPr lang="nl-BE" baseline="0" dirty="0">
                <a:solidFill>
                  <a:schemeClr val="accent2">
                    <a:lumMod val="90000"/>
                    <a:lumOff val="10000"/>
                  </a:schemeClr>
                </a:solidFill>
                <a:latin typeface="+mj-lt"/>
                <a:cs typeface="+mn-cs"/>
              </a:rPr>
              <a:t> belang van signaleren</a:t>
            </a:r>
          </a:p>
          <a:p>
            <a:pPr eaLnBrk="0" hangingPunct="0">
              <a:buFont typeface="Arial" pitchFamily="34" charset="0"/>
              <a:buChar char="•"/>
              <a:defRPr/>
            </a:pPr>
            <a:r>
              <a:rPr lang="nl-BE" baseline="0" dirty="0">
                <a:solidFill>
                  <a:schemeClr val="accent2">
                    <a:lumMod val="90000"/>
                    <a:lumOff val="10000"/>
                  </a:schemeClr>
                </a:solidFill>
                <a:latin typeface="+mj-lt"/>
                <a:cs typeface="+mn-cs"/>
              </a:rPr>
              <a:t> Toegang tot beleid</a:t>
            </a:r>
          </a:p>
          <a:p>
            <a:pPr eaLnBrk="0" hangingPunct="0">
              <a:buFont typeface="Arial" pitchFamily="34" charset="0"/>
              <a:buChar char="•"/>
              <a:defRPr/>
            </a:pPr>
            <a:r>
              <a:rPr lang="nl-BE" baseline="0" dirty="0">
                <a:solidFill>
                  <a:schemeClr val="accent2">
                    <a:lumMod val="90000"/>
                    <a:lumOff val="10000"/>
                  </a:schemeClr>
                </a:solidFill>
                <a:latin typeface="+mj-lt"/>
                <a:cs typeface="+mn-cs"/>
              </a:rPr>
              <a:t> Sterke mobilisatiekracht</a:t>
            </a:r>
          </a:p>
          <a:p>
            <a:pPr eaLnBrk="0" hangingPunct="0">
              <a:buFont typeface="Arial" pitchFamily="34" charset="0"/>
              <a:buChar char="•"/>
              <a:defRPr/>
            </a:pPr>
            <a:r>
              <a:rPr lang="nl-BE" baseline="0" dirty="0">
                <a:solidFill>
                  <a:schemeClr val="accent2">
                    <a:lumMod val="90000"/>
                    <a:lumOff val="10000"/>
                  </a:schemeClr>
                </a:solidFill>
                <a:latin typeface="+mj-lt"/>
                <a:cs typeface="+mn-cs"/>
              </a:rPr>
              <a:t> belang van dialoog en ruimte 	voor </a:t>
            </a:r>
            <a:r>
              <a:rPr lang="nl-BE" baseline="0" dirty="0" err="1">
                <a:solidFill>
                  <a:schemeClr val="accent2">
                    <a:lumMod val="90000"/>
                    <a:lumOff val="10000"/>
                  </a:schemeClr>
                </a:solidFill>
                <a:latin typeface="+mj-lt"/>
                <a:cs typeface="+mn-cs"/>
              </a:rPr>
              <a:t>actorschap</a:t>
            </a:r>
            <a:r>
              <a:rPr lang="nl-BE" baseline="0" dirty="0">
                <a:solidFill>
                  <a:schemeClr val="accent2">
                    <a:lumMod val="90000"/>
                    <a:lumOff val="10000"/>
                  </a:schemeClr>
                </a:solidFill>
                <a:latin typeface="+mj-lt"/>
                <a:cs typeface="+mn-cs"/>
              </a:rPr>
              <a:t> van 	maatschappelijk 	kwetsbare mensen</a:t>
            </a:r>
          </a:p>
          <a:p>
            <a:pPr eaLnBrk="0" hangingPunct="0">
              <a:buFont typeface="Arial" pitchFamily="34" charset="0"/>
              <a:buChar char="•"/>
              <a:defRPr/>
            </a:pPr>
            <a:endParaRPr lang="nl-BE" baseline="0" dirty="0">
              <a:latin typeface="+mj-lt"/>
              <a:cs typeface="+mn-cs"/>
            </a:endParaRPr>
          </a:p>
          <a:p>
            <a:pPr eaLnBrk="0" hangingPunct="0">
              <a:buFont typeface="Arial" pitchFamily="34" charset="0"/>
              <a:buChar char="•"/>
              <a:defRPr/>
            </a:pPr>
            <a:endParaRPr lang="en-US" baseline="0" dirty="0">
              <a:latin typeface="+mj-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p:cNvSpPr>
            <a:spLocks noGrp="1"/>
          </p:cNvSpPr>
          <p:nvPr>
            <p:ph type="title"/>
          </p:nvPr>
        </p:nvSpPr>
        <p:spPr>
          <a:xfrm>
            <a:off x="633413" y="428625"/>
            <a:ext cx="7870825" cy="1214438"/>
          </a:xfrm>
        </p:spPr>
        <p:txBody>
          <a:bodyPr/>
          <a:lstStyle/>
          <a:p>
            <a:r>
              <a:rPr lang="nl-BE" b="1" smtClean="0"/>
              <a:t>Iedereen mee? </a:t>
            </a:r>
            <a:endParaRPr lang="en-US" b="1" smtClean="0"/>
          </a:p>
        </p:txBody>
      </p:sp>
      <p:pic>
        <p:nvPicPr>
          <p:cNvPr id="33794" name="Afbeelding 4" descr="BP handen_jpg_595.jpg"/>
          <p:cNvPicPr>
            <a:picLocks noChangeAspect="1"/>
          </p:cNvPicPr>
          <p:nvPr/>
        </p:nvPicPr>
        <p:blipFill>
          <a:blip r:embed="rId2"/>
          <a:srcRect/>
          <a:stretch>
            <a:fillRect/>
          </a:stretch>
        </p:blipFill>
        <p:spPr bwMode="auto">
          <a:xfrm>
            <a:off x="1357313" y="1571625"/>
            <a:ext cx="6572250" cy="438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1066800" y="533400"/>
            <a:ext cx="7543800" cy="1181100"/>
          </a:xfrm>
        </p:spPr>
        <p:txBody>
          <a:bodyPr/>
          <a:lstStyle/>
          <a:p>
            <a:pPr algn="ctr"/>
            <a:r>
              <a:rPr lang="nl-BE" sz="2800" b="1" smtClean="0"/>
              <a:t>Discours van Activering en </a:t>
            </a:r>
            <a:br>
              <a:rPr lang="nl-BE" sz="2800" b="1" smtClean="0"/>
            </a:br>
            <a:r>
              <a:rPr lang="nl-BE" sz="2800" b="1" smtClean="0"/>
              <a:t>Actief Burgerschap</a:t>
            </a:r>
            <a:endParaRPr lang="nl-NL" sz="3600" smtClean="0"/>
          </a:p>
        </p:txBody>
      </p:sp>
      <p:sp>
        <p:nvSpPr>
          <p:cNvPr id="17410" name="Rectangle 3"/>
          <p:cNvSpPr>
            <a:spLocks noGrp="1" noChangeArrowheads="1"/>
          </p:cNvSpPr>
          <p:nvPr>
            <p:ph type="body" idx="1"/>
          </p:nvPr>
        </p:nvSpPr>
        <p:spPr>
          <a:xfrm>
            <a:off x="3429000" y="1714500"/>
            <a:ext cx="5429250" cy="4327525"/>
          </a:xfrm>
        </p:spPr>
        <p:txBody>
          <a:bodyPr/>
          <a:lstStyle/>
          <a:p>
            <a:pPr eaLnBrk="1" hangingPunct="1">
              <a:spcBef>
                <a:spcPct val="0"/>
              </a:spcBef>
              <a:spcAft>
                <a:spcPts val="1200"/>
              </a:spcAft>
            </a:pPr>
            <a:r>
              <a:rPr lang="nl-NL" sz="2000" smtClean="0">
                <a:solidFill>
                  <a:schemeClr val="tx2"/>
                </a:solidFill>
              </a:rPr>
              <a:t>Rosanvallon ‘Recht op inschakeling’</a:t>
            </a:r>
          </a:p>
          <a:p>
            <a:pPr eaLnBrk="1" hangingPunct="1">
              <a:spcBef>
                <a:spcPct val="0"/>
              </a:spcBef>
              <a:spcAft>
                <a:spcPts val="1200"/>
              </a:spcAft>
            </a:pPr>
            <a:r>
              <a:rPr lang="nl-NL" sz="2000" smtClean="0">
                <a:solidFill>
                  <a:schemeClr val="tx2"/>
                </a:solidFill>
              </a:rPr>
              <a:t>De sociaal-culturele dimensie van de verzorgingsstaat komt in beeld</a:t>
            </a:r>
          </a:p>
          <a:p>
            <a:pPr eaLnBrk="1" hangingPunct="1">
              <a:spcBef>
                <a:spcPct val="0"/>
              </a:spcBef>
              <a:spcAft>
                <a:spcPts val="1200"/>
              </a:spcAft>
            </a:pPr>
            <a:r>
              <a:rPr lang="nl-NL" sz="2000" smtClean="0">
                <a:solidFill>
                  <a:schemeClr val="tx2"/>
                </a:solidFill>
              </a:rPr>
              <a:t>Burger wordt aangesproken op zijn bijdrage aan maatschappelijke ontwikkeling</a:t>
            </a:r>
          </a:p>
          <a:p>
            <a:pPr eaLnBrk="1" hangingPunct="1">
              <a:spcBef>
                <a:spcPct val="0"/>
              </a:spcBef>
              <a:spcAft>
                <a:spcPts val="1200"/>
              </a:spcAft>
            </a:pPr>
            <a:r>
              <a:rPr lang="nl-NL" sz="2000" smtClean="0">
                <a:solidFill>
                  <a:schemeClr val="tx2"/>
                </a:solidFill>
              </a:rPr>
              <a:t>Het anonieme collectieve sociale contract wordt geïndividualiseerd</a:t>
            </a:r>
          </a:p>
          <a:p>
            <a:pPr eaLnBrk="1" hangingPunct="1">
              <a:spcBef>
                <a:spcPct val="0"/>
              </a:spcBef>
              <a:spcAft>
                <a:spcPts val="1200"/>
              </a:spcAft>
            </a:pPr>
            <a:r>
              <a:rPr lang="nl-NL" sz="2000" smtClean="0">
                <a:solidFill>
                  <a:schemeClr val="tx2"/>
                </a:solidFill>
              </a:rPr>
              <a:t>Emancipatie is niet vrijblijvend, er is sprake van voorwaardelijke hulpverlening: voor wat hoort wat.</a:t>
            </a:r>
            <a:endParaRPr lang="en-GB" sz="2000" smtClean="0">
              <a:solidFill>
                <a:schemeClr val="tx2"/>
              </a:solidFill>
            </a:endParaRPr>
          </a:p>
        </p:txBody>
      </p:sp>
      <p:pic>
        <p:nvPicPr>
          <p:cNvPr id="17411" name="Afbeelding 4" descr="activeringbouw.jpg"/>
          <p:cNvPicPr>
            <a:picLocks noChangeAspect="1"/>
          </p:cNvPicPr>
          <p:nvPr/>
        </p:nvPicPr>
        <p:blipFill>
          <a:blip r:embed="rId2"/>
          <a:srcRect/>
          <a:stretch>
            <a:fillRect/>
          </a:stretch>
        </p:blipFill>
        <p:spPr bwMode="auto">
          <a:xfrm>
            <a:off x="357188" y="1785938"/>
            <a:ext cx="3000375" cy="2000250"/>
          </a:xfrm>
          <a:prstGeom prst="rect">
            <a:avLst/>
          </a:prstGeom>
          <a:noFill/>
          <a:ln w="9525">
            <a:noFill/>
            <a:miter lim="800000"/>
            <a:headEnd/>
            <a:tailEnd/>
          </a:ln>
        </p:spPr>
      </p:pic>
      <p:pic>
        <p:nvPicPr>
          <p:cNvPr id="17412" name="Afbeelding 5" descr="verzorging3.gif"/>
          <p:cNvPicPr>
            <a:picLocks noChangeAspect="1"/>
          </p:cNvPicPr>
          <p:nvPr/>
        </p:nvPicPr>
        <p:blipFill>
          <a:blip r:embed="rId3"/>
          <a:srcRect/>
          <a:stretch>
            <a:fillRect/>
          </a:stretch>
        </p:blipFill>
        <p:spPr bwMode="auto">
          <a:xfrm>
            <a:off x="428625" y="3894138"/>
            <a:ext cx="2905125" cy="217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09600" y="285750"/>
            <a:ext cx="7870825" cy="571500"/>
          </a:xfrm>
        </p:spPr>
        <p:txBody>
          <a:bodyPr/>
          <a:lstStyle/>
          <a:p>
            <a:pPr algn="ctr"/>
            <a:r>
              <a:rPr lang="nl-BE" sz="2800" b="1" smtClean="0"/>
              <a:t>De burger en burgerschap? </a:t>
            </a:r>
            <a:endParaRPr lang="nl-NL" sz="2800" b="1" smtClean="0"/>
          </a:p>
        </p:txBody>
      </p:sp>
      <p:sp>
        <p:nvSpPr>
          <p:cNvPr id="18434" name="Rectangle 3"/>
          <p:cNvSpPr>
            <a:spLocks noGrp="1" noChangeArrowheads="1"/>
          </p:cNvSpPr>
          <p:nvPr>
            <p:ph type="body" idx="1"/>
          </p:nvPr>
        </p:nvSpPr>
        <p:spPr>
          <a:xfrm>
            <a:off x="3500438" y="857250"/>
            <a:ext cx="5357812" cy="5467350"/>
          </a:xfrm>
        </p:spPr>
        <p:txBody>
          <a:bodyPr/>
          <a:lstStyle/>
          <a:p>
            <a:pPr>
              <a:lnSpc>
                <a:spcPct val="90000"/>
              </a:lnSpc>
              <a:spcBef>
                <a:spcPts val="1200"/>
              </a:spcBef>
            </a:pPr>
            <a:r>
              <a:rPr lang="nl-NL" sz="2000" smtClean="0"/>
              <a:t>Overwegend pessimistisch beeld over burgerschap </a:t>
            </a:r>
          </a:p>
          <a:p>
            <a:pPr lvl="1">
              <a:lnSpc>
                <a:spcPct val="90000"/>
              </a:lnSpc>
              <a:spcBef>
                <a:spcPts val="1200"/>
              </a:spcBef>
              <a:buFontTx/>
              <a:buNone/>
            </a:pPr>
            <a:r>
              <a:rPr lang="nl-NL" sz="1800" smtClean="0"/>
              <a:t>De burger als ‘consument’, ‘profiteur’, ‘passieveling’ </a:t>
            </a:r>
          </a:p>
          <a:p>
            <a:pPr>
              <a:lnSpc>
                <a:spcPct val="90000"/>
              </a:lnSpc>
              <a:spcBef>
                <a:spcPts val="1200"/>
              </a:spcBef>
            </a:pPr>
            <a:r>
              <a:rPr lang="nl-NL" sz="2000" smtClean="0"/>
              <a:t>Kracht van de burgers dreigt uit beeld te verdwijnen </a:t>
            </a:r>
          </a:p>
          <a:p>
            <a:pPr>
              <a:lnSpc>
                <a:spcPct val="90000"/>
              </a:lnSpc>
              <a:spcBef>
                <a:spcPts val="1200"/>
              </a:spcBef>
            </a:pPr>
            <a:r>
              <a:rPr lang="nl-NL" sz="2000" smtClean="0"/>
              <a:t>Nood aan inzetten op capaciteiten van burgers </a:t>
            </a:r>
          </a:p>
          <a:p>
            <a:pPr>
              <a:lnSpc>
                <a:spcPct val="90000"/>
              </a:lnSpc>
              <a:spcBef>
                <a:spcPts val="1200"/>
              </a:spcBef>
              <a:buFontTx/>
              <a:buNone/>
            </a:pPr>
            <a:r>
              <a:rPr lang="nl-NL" sz="2000" smtClean="0"/>
              <a:t>	</a:t>
            </a:r>
            <a:r>
              <a:rPr lang="nl-NL" sz="1800" smtClean="0"/>
              <a:t>vb mantelzorg, vrijwilligershulp, zelfhulpgroepen, buurtinitiatieven, verenigingen, bewegingen, peereducation, sociale actie…</a:t>
            </a:r>
            <a:endParaRPr lang="nl-NL" sz="2000" smtClean="0"/>
          </a:p>
          <a:p>
            <a:pPr>
              <a:lnSpc>
                <a:spcPct val="90000"/>
              </a:lnSpc>
              <a:spcBef>
                <a:spcPts val="1200"/>
              </a:spcBef>
            </a:pPr>
            <a:r>
              <a:rPr lang="nl-NL" sz="2000" smtClean="0"/>
              <a:t>Sterk engagement en loyaliteit – maatschappelijke druk die weegt op solidariteit</a:t>
            </a:r>
          </a:p>
          <a:p>
            <a:pPr>
              <a:lnSpc>
                <a:spcPct val="90000"/>
              </a:lnSpc>
              <a:spcBef>
                <a:spcPts val="1200"/>
              </a:spcBef>
            </a:pPr>
            <a:r>
              <a:rPr lang="nl-NL" sz="2000" smtClean="0"/>
              <a:t>Stelt samenleving niet in vraag – nieuwe uitsluitingsrisico’s </a:t>
            </a:r>
          </a:p>
          <a:p>
            <a:pPr>
              <a:lnSpc>
                <a:spcPct val="90000"/>
              </a:lnSpc>
              <a:spcBef>
                <a:spcPts val="1200"/>
              </a:spcBef>
            </a:pPr>
            <a:endParaRPr lang="nl-NL" sz="2000" smtClean="0"/>
          </a:p>
        </p:txBody>
      </p:sp>
      <p:pic>
        <p:nvPicPr>
          <p:cNvPr id="18435" name="Afbeelding 3" descr="profiteur.jpg"/>
          <p:cNvPicPr>
            <a:picLocks noChangeAspect="1"/>
          </p:cNvPicPr>
          <p:nvPr/>
        </p:nvPicPr>
        <p:blipFill>
          <a:blip r:embed="rId3"/>
          <a:srcRect/>
          <a:stretch>
            <a:fillRect/>
          </a:stretch>
        </p:blipFill>
        <p:spPr bwMode="auto">
          <a:xfrm>
            <a:off x="255588" y="1285875"/>
            <a:ext cx="3222625" cy="2143125"/>
          </a:xfrm>
          <a:prstGeom prst="rect">
            <a:avLst/>
          </a:prstGeom>
          <a:noFill/>
          <a:ln w="9525">
            <a:noFill/>
            <a:miter lim="800000"/>
            <a:headEnd/>
            <a:tailEnd/>
          </a:ln>
        </p:spPr>
      </p:pic>
      <p:pic>
        <p:nvPicPr>
          <p:cNvPr id="18436" name="Afbeelding 4" descr="hangjongeren.jpg"/>
          <p:cNvPicPr>
            <a:picLocks noChangeAspect="1"/>
          </p:cNvPicPr>
          <p:nvPr/>
        </p:nvPicPr>
        <p:blipFill>
          <a:blip r:embed="rId4"/>
          <a:srcRect/>
          <a:stretch>
            <a:fillRect/>
          </a:stretch>
        </p:blipFill>
        <p:spPr bwMode="auto">
          <a:xfrm>
            <a:off x="309563" y="3571875"/>
            <a:ext cx="3119437"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jdelijke aanduiding voor inhoud 2"/>
          <p:cNvSpPr>
            <a:spLocks noGrp="1"/>
          </p:cNvSpPr>
          <p:nvPr>
            <p:ph idx="1"/>
          </p:nvPr>
        </p:nvSpPr>
        <p:spPr>
          <a:xfrm>
            <a:off x="428625" y="214313"/>
            <a:ext cx="8075613" cy="6072187"/>
          </a:xfrm>
        </p:spPr>
        <p:txBody>
          <a:bodyPr/>
          <a:lstStyle/>
          <a:p>
            <a:pPr algn="ctr">
              <a:buFontTx/>
              <a:buNone/>
            </a:pPr>
            <a:r>
              <a:rPr lang="nl-BE" sz="2800" b="1" smtClean="0"/>
              <a:t>Wat met mensen in armoede? </a:t>
            </a:r>
          </a:p>
          <a:p>
            <a:pPr algn="ctr">
              <a:spcAft>
                <a:spcPts val="1200"/>
              </a:spcAft>
              <a:buFontTx/>
              <a:buNone/>
            </a:pPr>
            <a:r>
              <a:rPr lang="nl-BE" sz="2800" b="1" smtClean="0"/>
              <a:t>‘Wasted lives’? </a:t>
            </a:r>
          </a:p>
          <a:p>
            <a:pPr algn="ctr">
              <a:buFontTx/>
              <a:buNone/>
            </a:pPr>
            <a:r>
              <a:rPr lang="nl-BE" sz="2400" smtClean="0"/>
              <a:t>Structurele visie op armoede</a:t>
            </a:r>
          </a:p>
          <a:p>
            <a:pPr>
              <a:buFontTx/>
              <a:buNone/>
            </a:pPr>
            <a:r>
              <a:rPr lang="nl-BE" sz="2400" b="1" smtClean="0"/>
              <a:t>	</a:t>
            </a:r>
            <a:r>
              <a:rPr lang="nl-BE" sz="2400" smtClean="0"/>
              <a:t>Diepe kwetsuren			Krachten</a:t>
            </a:r>
          </a:p>
          <a:p>
            <a:pPr>
              <a:buFontTx/>
              <a:buNone/>
            </a:pPr>
            <a:endParaRPr lang="nl-BE" smtClean="0"/>
          </a:p>
          <a:p>
            <a:pPr>
              <a:buFontTx/>
              <a:buNone/>
            </a:pPr>
            <a:endParaRPr lang="nl-BE" smtClean="0"/>
          </a:p>
          <a:p>
            <a:pPr>
              <a:buFontTx/>
              <a:buNone/>
            </a:pPr>
            <a:endParaRPr lang="nl-BE" smtClean="0"/>
          </a:p>
          <a:p>
            <a:pPr>
              <a:buFontTx/>
              <a:buNone/>
            </a:pPr>
            <a:endParaRPr lang="nl-BE" smtClean="0"/>
          </a:p>
          <a:p>
            <a:pPr>
              <a:buFontTx/>
              <a:buNone/>
            </a:pPr>
            <a:endParaRPr lang="nl-BE" smtClean="0"/>
          </a:p>
          <a:p>
            <a:pPr>
              <a:buFontTx/>
              <a:buNone/>
            </a:pPr>
            <a:endParaRPr lang="nl-BE" smtClean="0"/>
          </a:p>
          <a:p>
            <a:pPr>
              <a:buFontTx/>
              <a:buNone/>
            </a:pPr>
            <a:endParaRPr lang="nl-BE" smtClean="0"/>
          </a:p>
          <a:p>
            <a:pPr>
              <a:buFontTx/>
              <a:buNone/>
            </a:pPr>
            <a:r>
              <a:rPr lang="nl-BE" sz="2200" smtClean="0"/>
              <a:t>Mogen en kunnen zij </a:t>
            </a:r>
          </a:p>
          <a:p>
            <a:pPr>
              <a:buFontTx/>
              <a:buNone/>
            </a:pPr>
            <a:r>
              <a:rPr lang="nl-BE" sz="2200" smtClean="0"/>
              <a:t>‘burger’ zijn en participeren?</a:t>
            </a:r>
          </a:p>
          <a:p>
            <a:pPr>
              <a:buFontTx/>
              <a:buNone/>
            </a:pPr>
            <a:endParaRPr lang="nl-BE" smtClean="0"/>
          </a:p>
        </p:txBody>
      </p:sp>
      <p:pic>
        <p:nvPicPr>
          <p:cNvPr id="20482" name="Afbeelding 3" descr="BP kamer met tv.jpg"/>
          <p:cNvPicPr>
            <a:picLocks noChangeAspect="1"/>
          </p:cNvPicPr>
          <p:nvPr/>
        </p:nvPicPr>
        <p:blipFill>
          <a:blip r:embed="rId2"/>
          <a:srcRect/>
          <a:stretch>
            <a:fillRect/>
          </a:stretch>
        </p:blipFill>
        <p:spPr bwMode="auto">
          <a:xfrm>
            <a:off x="571500" y="2428875"/>
            <a:ext cx="3714750" cy="2790825"/>
          </a:xfrm>
          <a:prstGeom prst="rect">
            <a:avLst/>
          </a:prstGeom>
          <a:noFill/>
          <a:ln w="9525">
            <a:noFill/>
            <a:miter lim="800000"/>
            <a:headEnd/>
            <a:tailEnd/>
          </a:ln>
        </p:spPr>
      </p:pic>
      <p:pic>
        <p:nvPicPr>
          <p:cNvPr id="20483" name="Afbeelding 4" descr="BP op de bank.jpg"/>
          <p:cNvPicPr>
            <a:picLocks noChangeAspect="1"/>
          </p:cNvPicPr>
          <p:nvPr/>
        </p:nvPicPr>
        <p:blipFill>
          <a:blip r:embed="rId3"/>
          <a:srcRect/>
          <a:stretch>
            <a:fillRect/>
          </a:stretch>
        </p:blipFill>
        <p:spPr bwMode="auto">
          <a:xfrm>
            <a:off x="5143500" y="2214563"/>
            <a:ext cx="2751138" cy="3786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a:xfrm>
            <a:off x="1143000" y="357188"/>
            <a:ext cx="7500938" cy="1071562"/>
          </a:xfrm>
        </p:spPr>
        <p:txBody>
          <a:bodyPr/>
          <a:lstStyle/>
          <a:p>
            <a:pPr algn="ctr"/>
            <a:r>
              <a:rPr lang="nl-BE" sz="2800" b="1" smtClean="0"/>
              <a:t>Betekenis voor </a:t>
            </a:r>
            <a:br>
              <a:rPr lang="nl-BE" sz="2800" b="1" smtClean="0"/>
            </a:br>
            <a:r>
              <a:rPr lang="nl-BE" sz="2800" b="1" smtClean="0"/>
              <a:t>maatschappelijk kwetsbare groepen </a:t>
            </a:r>
            <a:endParaRPr lang="en-US" sz="2800" b="1" smtClean="0"/>
          </a:p>
        </p:txBody>
      </p:sp>
      <p:sp>
        <p:nvSpPr>
          <p:cNvPr id="21506" name="Tijdelijke aanduiding voor inhoud 2"/>
          <p:cNvSpPr>
            <a:spLocks noGrp="1"/>
          </p:cNvSpPr>
          <p:nvPr>
            <p:ph idx="1"/>
          </p:nvPr>
        </p:nvSpPr>
        <p:spPr>
          <a:xfrm>
            <a:off x="633413" y="1785938"/>
            <a:ext cx="7870825" cy="4179887"/>
          </a:xfrm>
        </p:spPr>
        <p:txBody>
          <a:bodyPr/>
          <a:lstStyle/>
          <a:p>
            <a:r>
              <a:rPr lang="nl-BE" smtClean="0"/>
              <a:t>De participatie-ladder</a:t>
            </a:r>
          </a:p>
          <a:p>
            <a:pPr lvl="1"/>
            <a:r>
              <a:rPr lang="nl-BE" smtClean="0"/>
              <a:t>Deel-nemen</a:t>
            </a:r>
          </a:p>
          <a:p>
            <a:pPr lvl="1"/>
            <a:r>
              <a:rPr lang="nl-BE" smtClean="0"/>
              <a:t>Deel-hebben </a:t>
            </a:r>
          </a:p>
          <a:p>
            <a:pPr lvl="1"/>
            <a:r>
              <a:rPr lang="nl-BE" smtClean="0"/>
              <a:t>Deel-zijn </a:t>
            </a:r>
          </a:p>
          <a:p>
            <a:endParaRPr lang="nl-BE" smtClean="0"/>
          </a:p>
        </p:txBody>
      </p:sp>
      <p:pic>
        <p:nvPicPr>
          <p:cNvPr id="21507" name="Picture 5" descr="participatieladder"/>
          <p:cNvPicPr>
            <a:picLocks noChangeAspect="1" noChangeArrowheads="1"/>
          </p:cNvPicPr>
          <p:nvPr/>
        </p:nvPicPr>
        <p:blipFill>
          <a:blip r:embed="rId2"/>
          <a:srcRect/>
          <a:stretch>
            <a:fillRect/>
          </a:stretch>
        </p:blipFill>
        <p:spPr bwMode="auto">
          <a:xfrm>
            <a:off x="5072063" y="1933575"/>
            <a:ext cx="3494087" cy="4246563"/>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jdelijke aanduiding voor inhoud 2"/>
          <p:cNvSpPr>
            <a:spLocks noGrp="1"/>
          </p:cNvSpPr>
          <p:nvPr>
            <p:ph idx="1"/>
          </p:nvPr>
        </p:nvSpPr>
        <p:spPr>
          <a:xfrm>
            <a:off x="428625" y="2857500"/>
            <a:ext cx="8358188" cy="3108325"/>
          </a:xfrm>
        </p:spPr>
        <p:txBody>
          <a:bodyPr/>
          <a:lstStyle/>
          <a:p>
            <a:pPr>
              <a:buFontTx/>
              <a:buNone/>
            </a:pPr>
            <a:r>
              <a:rPr lang="en-US" smtClean="0"/>
              <a:t>   ‘What people can do and be is in turn contingent on having competencies and opportunities. Opportunities are provided by social environments. To ensure capability, social circumstances must offer opportunities for individual competency to be developed and exercised… individual development is contingent of supportive social environment (Amartya Sen) </a:t>
            </a:r>
          </a:p>
          <a:p>
            <a:endParaRPr lang="en-US" smtClean="0"/>
          </a:p>
        </p:txBody>
      </p:sp>
      <p:pic>
        <p:nvPicPr>
          <p:cNvPr id="22530" name="Afbeelding 4" descr="amaryta sen2.jpg"/>
          <p:cNvPicPr>
            <a:picLocks noChangeAspect="1"/>
          </p:cNvPicPr>
          <p:nvPr/>
        </p:nvPicPr>
        <p:blipFill>
          <a:blip r:embed="rId2"/>
          <a:srcRect/>
          <a:stretch>
            <a:fillRect/>
          </a:stretch>
        </p:blipFill>
        <p:spPr bwMode="auto">
          <a:xfrm>
            <a:off x="5357813" y="714375"/>
            <a:ext cx="28575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413" y="642938"/>
            <a:ext cx="7870825" cy="714375"/>
          </a:xfrm>
        </p:spPr>
        <p:txBody>
          <a:bodyPr/>
          <a:lstStyle/>
          <a:p>
            <a:pPr>
              <a:defRPr/>
            </a:pPr>
            <a:r>
              <a:rPr lang="nl-BE" sz="3200" b="1" dirty="0" smtClean="0">
                <a:solidFill>
                  <a:schemeClr val="tx2">
                    <a:lumMod val="90000"/>
                    <a:lumOff val="10000"/>
                  </a:schemeClr>
                </a:solidFill>
              </a:rPr>
              <a:t>Het </a:t>
            </a:r>
            <a:r>
              <a:rPr lang="nl-BE" sz="3200" b="1" dirty="0" err="1" smtClean="0">
                <a:solidFill>
                  <a:schemeClr val="tx2">
                    <a:lumMod val="90000"/>
                    <a:lumOff val="10000"/>
                  </a:schemeClr>
                </a:solidFill>
              </a:rPr>
              <a:t>krachten-model</a:t>
            </a:r>
            <a:r>
              <a:rPr lang="nl-BE" sz="3200" b="1" dirty="0" smtClean="0">
                <a:solidFill>
                  <a:schemeClr val="tx2">
                    <a:lumMod val="90000"/>
                    <a:lumOff val="10000"/>
                  </a:schemeClr>
                </a:solidFill>
              </a:rPr>
              <a:t> van </a:t>
            </a:r>
            <a:r>
              <a:rPr lang="nl-BE" sz="3200" b="1" dirty="0" err="1" smtClean="0">
                <a:solidFill>
                  <a:schemeClr val="tx2">
                    <a:lumMod val="90000"/>
                    <a:lumOff val="10000"/>
                  </a:schemeClr>
                </a:solidFill>
              </a:rPr>
              <a:t>Rapp</a:t>
            </a:r>
            <a:r>
              <a:rPr lang="nl-BE" sz="3600" b="1" dirty="0" smtClean="0">
                <a:solidFill>
                  <a:schemeClr val="tx2">
                    <a:lumMod val="90000"/>
                    <a:lumOff val="10000"/>
                  </a:schemeClr>
                </a:solidFill>
              </a:rPr>
              <a:t/>
            </a:r>
            <a:br>
              <a:rPr lang="nl-BE" sz="3600" b="1" dirty="0" smtClean="0">
                <a:solidFill>
                  <a:schemeClr val="tx2">
                    <a:lumMod val="90000"/>
                    <a:lumOff val="10000"/>
                  </a:schemeClr>
                </a:solidFill>
              </a:rPr>
            </a:br>
            <a:endParaRPr lang="en-US" dirty="0"/>
          </a:p>
        </p:txBody>
      </p:sp>
      <p:sp>
        <p:nvSpPr>
          <p:cNvPr id="23554" name="Tijdelijke aanduiding voor inhoud 2"/>
          <p:cNvSpPr>
            <a:spLocks noGrp="1"/>
          </p:cNvSpPr>
          <p:nvPr>
            <p:ph idx="1"/>
          </p:nvPr>
        </p:nvSpPr>
        <p:spPr>
          <a:xfrm>
            <a:off x="633413" y="1571625"/>
            <a:ext cx="7870825" cy="4394200"/>
          </a:xfrm>
        </p:spPr>
        <p:txBody>
          <a:bodyPr/>
          <a:lstStyle/>
          <a:p>
            <a:pPr>
              <a:buFontTx/>
              <a:buNone/>
            </a:pPr>
            <a:r>
              <a:rPr lang="nl-BE" smtClean="0"/>
              <a:t>Uitgangspunten</a:t>
            </a:r>
          </a:p>
          <a:p>
            <a:r>
              <a:rPr lang="nl-BE" smtClean="0"/>
              <a:t>alle mensen hebben doelen en talenten.</a:t>
            </a:r>
          </a:p>
          <a:p>
            <a:r>
              <a:rPr lang="nl-BE" smtClean="0"/>
              <a:t>alle omgevingen omvatten bronnen, mensen en mogelijkheden. </a:t>
            </a:r>
          </a:p>
          <a:p>
            <a:r>
              <a:rPr lang="nl-BE" smtClean="0"/>
              <a:t>nieuw perspectief. Focus op mogelijkheden, opties, welzijn (niet op problemen, disfuncties, drempels, pathologie)</a:t>
            </a:r>
            <a:endParaRPr lang="en-US" smtClean="0"/>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nvPr>
        </p:nvGraphicFramePr>
        <p:xfrm>
          <a:off x="571472" y="1142984"/>
          <a:ext cx="7870825"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vak 2"/>
          <p:cNvSpPr txBox="1"/>
          <p:nvPr/>
        </p:nvSpPr>
        <p:spPr>
          <a:xfrm>
            <a:off x="1428750" y="357188"/>
            <a:ext cx="6858000" cy="1046162"/>
          </a:xfrm>
          <a:prstGeom prst="rect">
            <a:avLst/>
          </a:prstGeom>
          <a:noFill/>
        </p:spPr>
        <p:txBody>
          <a:bodyPr>
            <a:spAutoFit/>
          </a:bodyPr>
          <a:lstStyle/>
          <a:p>
            <a:pPr algn="ctr" eaLnBrk="0" hangingPunct="0">
              <a:spcAft>
                <a:spcPts val="1200"/>
              </a:spcAft>
              <a:defRPr/>
            </a:pPr>
            <a:r>
              <a:rPr lang="nl-BE" sz="2800" b="1" baseline="0" dirty="0">
                <a:solidFill>
                  <a:schemeClr val="tx2">
                    <a:lumMod val="90000"/>
                    <a:lumOff val="10000"/>
                  </a:schemeClr>
                </a:solidFill>
                <a:latin typeface="+mj-lt"/>
                <a:cs typeface="+mn-cs"/>
              </a:rPr>
              <a:t>Het </a:t>
            </a:r>
            <a:r>
              <a:rPr lang="nl-BE" sz="2800" b="1" baseline="0" dirty="0" err="1">
                <a:solidFill>
                  <a:schemeClr val="tx2">
                    <a:lumMod val="90000"/>
                    <a:lumOff val="10000"/>
                  </a:schemeClr>
                </a:solidFill>
                <a:latin typeface="+mj-lt"/>
                <a:cs typeface="+mn-cs"/>
              </a:rPr>
              <a:t>krachten-model</a:t>
            </a:r>
            <a:r>
              <a:rPr lang="nl-BE" sz="2800" b="1" baseline="0" dirty="0">
                <a:solidFill>
                  <a:schemeClr val="tx2">
                    <a:lumMod val="90000"/>
                    <a:lumOff val="10000"/>
                  </a:schemeClr>
                </a:solidFill>
                <a:latin typeface="+mj-lt"/>
                <a:cs typeface="+mn-cs"/>
              </a:rPr>
              <a:t> van </a:t>
            </a:r>
            <a:r>
              <a:rPr lang="nl-BE" sz="2800" b="1" baseline="0" dirty="0" err="1">
                <a:solidFill>
                  <a:schemeClr val="tx2">
                    <a:lumMod val="90000"/>
                    <a:lumOff val="10000"/>
                  </a:schemeClr>
                </a:solidFill>
                <a:latin typeface="+mj-lt"/>
                <a:cs typeface="+mn-cs"/>
              </a:rPr>
              <a:t>Rapp</a:t>
            </a:r>
            <a:endParaRPr lang="nl-BE" sz="2800" b="1" baseline="0" dirty="0">
              <a:solidFill>
                <a:schemeClr val="tx2">
                  <a:lumMod val="90000"/>
                  <a:lumOff val="10000"/>
                </a:schemeClr>
              </a:solidFill>
              <a:latin typeface="+mj-lt"/>
              <a:cs typeface="+mn-cs"/>
            </a:endParaRPr>
          </a:p>
          <a:p>
            <a:pPr eaLnBrk="0" hangingPunct="0">
              <a:defRPr/>
            </a:pPr>
            <a:r>
              <a:rPr lang="nl-BE" b="1" baseline="0" dirty="0">
                <a:solidFill>
                  <a:schemeClr val="tx2">
                    <a:lumMod val="90000"/>
                    <a:lumOff val="10000"/>
                  </a:schemeClr>
                </a:solidFill>
                <a:latin typeface="+mj-lt"/>
                <a:cs typeface="+mn-cs"/>
              </a:rPr>
              <a:t>Persoon 				Omgeving</a:t>
            </a:r>
            <a:endParaRPr lang="en-US" b="1" dirty="0">
              <a:solidFill>
                <a:schemeClr val="tx2">
                  <a:lumMod val="90000"/>
                  <a:lumOff val="10000"/>
                </a:schemeClr>
              </a:solidFill>
              <a:latin typeface="+mj-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a:xfrm>
            <a:off x="633413" y="285750"/>
            <a:ext cx="7870825" cy="642938"/>
          </a:xfrm>
        </p:spPr>
        <p:txBody>
          <a:bodyPr/>
          <a:lstStyle/>
          <a:p>
            <a:pPr algn="ctr"/>
            <a:r>
              <a:rPr lang="nl-BE" smtClean="0"/>
              <a:t>De Niches </a:t>
            </a:r>
            <a:endParaRPr lang="en-US" smtClean="0"/>
          </a:p>
        </p:txBody>
      </p:sp>
      <p:graphicFrame>
        <p:nvGraphicFramePr>
          <p:cNvPr id="4" name="Tijdelijke aanduiding voor inhoud 3"/>
          <p:cNvGraphicFramePr>
            <a:graphicFrameLocks noGrp="1"/>
          </p:cNvGraphicFramePr>
          <p:nvPr>
            <p:ph idx="1"/>
          </p:nvPr>
        </p:nvGraphicFramePr>
        <p:xfrm>
          <a:off x="285750" y="1096963"/>
          <a:ext cx="8643938" cy="5130800"/>
        </p:xfrm>
        <a:graphic>
          <a:graphicData uri="http://schemas.openxmlformats.org/drawingml/2006/table">
            <a:tbl>
              <a:tblPr firstRow="1" bandRow="1">
                <a:tableStyleId>{5C22544A-7EE6-4342-B048-85BDC9FD1C3A}</a:tableStyleId>
              </a:tblPr>
              <a:tblGrid>
                <a:gridCol w="1928826"/>
                <a:gridCol w="3214710"/>
                <a:gridCol w="3500462"/>
              </a:tblGrid>
              <a:tr h="414848">
                <a:tc>
                  <a:txBody>
                    <a:bodyPr/>
                    <a:lstStyle/>
                    <a:p>
                      <a:pPr algn="just">
                        <a:lnSpc>
                          <a:spcPct val="100000"/>
                        </a:lnSpc>
                        <a:spcAft>
                          <a:spcPts val="600"/>
                        </a:spcAft>
                      </a:pPr>
                      <a:endParaRPr lang="nl-BE" sz="2400" dirty="0">
                        <a:solidFill>
                          <a:srgbClr val="25256F"/>
                        </a:solidFill>
                        <a:latin typeface="Calibri"/>
                        <a:ea typeface="Calibri"/>
                        <a:cs typeface="Times New Roman"/>
                      </a:endParaRPr>
                    </a:p>
                  </a:txBody>
                  <a:tcPr marL="68580" marR="68580" marT="0" marB="0"/>
                </a:tc>
                <a:tc>
                  <a:txBody>
                    <a:bodyPr/>
                    <a:lstStyle/>
                    <a:p>
                      <a:pPr algn="just">
                        <a:lnSpc>
                          <a:spcPct val="100000"/>
                        </a:lnSpc>
                        <a:spcAft>
                          <a:spcPts val="600"/>
                        </a:spcAft>
                      </a:pPr>
                      <a:r>
                        <a:rPr lang="nl-BE" sz="2400" dirty="0">
                          <a:solidFill>
                            <a:srgbClr val="25256F"/>
                          </a:solidFill>
                          <a:latin typeface="Calibri"/>
                          <a:ea typeface="Calibri"/>
                          <a:cs typeface="Times New Roman"/>
                        </a:rPr>
                        <a:t>Natuurlijk</a:t>
                      </a:r>
                      <a:endParaRPr lang="en-US" sz="2400" dirty="0">
                        <a:solidFill>
                          <a:srgbClr val="25256F"/>
                        </a:solidFill>
                        <a:latin typeface="Calibri"/>
                        <a:ea typeface="Calibri"/>
                        <a:cs typeface="Times New Roman"/>
                      </a:endParaRPr>
                    </a:p>
                  </a:txBody>
                  <a:tcPr marL="68580" marR="68580" marT="0" marB="0"/>
                </a:tc>
                <a:tc>
                  <a:txBody>
                    <a:bodyPr/>
                    <a:lstStyle/>
                    <a:p>
                      <a:pPr algn="just">
                        <a:lnSpc>
                          <a:spcPct val="100000"/>
                        </a:lnSpc>
                        <a:spcAft>
                          <a:spcPts val="600"/>
                        </a:spcAft>
                      </a:pPr>
                      <a:r>
                        <a:rPr lang="nl-BE" sz="2400">
                          <a:solidFill>
                            <a:srgbClr val="25256F"/>
                          </a:solidFill>
                          <a:latin typeface="Calibri"/>
                          <a:ea typeface="Calibri"/>
                          <a:cs typeface="Times New Roman"/>
                        </a:rPr>
                        <a:t>Gecreëerd</a:t>
                      </a:r>
                      <a:endParaRPr lang="en-US" sz="2400">
                        <a:solidFill>
                          <a:srgbClr val="25256F"/>
                        </a:solidFill>
                        <a:latin typeface="Calibri"/>
                        <a:ea typeface="Calibri"/>
                        <a:cs typeface="Times New Roman"/>
                      </a:endParaRPr>
                    </a:p>
                  </a:txBody>
                  <a:tcPr marL="68580" marR="68580" marT="0" marB="0"/>
                </a:tc>
              </a:tr>
              <a:tr h="1836393">
                <a:tc>
                  <a:txBody>
                    <a:bodyPr/>
                    <a:lstStyle/>
                    <a:p>
                      <a:pPr algn="just">
                        <a:lnSpc>
                          <a:spcPct val="100000"/>
                        </a:lnSpc>
                        <a:spcAft>
                          <a:spcPts val="600"/>
                        </a:spcAft>
                      </a:pPr>
                      <a:r>
                        <a:rPr lang="nl-BE" sz="2400" b="1" dirty="0">
                          <a:solidFill>
                            <a:srgbClr val="25256F"/>
                          </a:solidFill>
                          <a:latin typeface="Calibri"/>
                          <a:ea typeface="Calibri"/>
                          <a:cs typeface="Times New Roman"/>
                        </a:rPr>
                        <a:t>Vastzettende niche </a:t>
                      </a:r>
                      <a:endParaRPr lang="en-US" sz="2400" b="1" dirty="0">
                        <a:solidFill>
                          <a:srgbClr val="25256F"/>
                        </a:solidFill>
                        <a:latin typeface="Calibri"/>
                        <a:ea typeface="Calibri"/>
                        <a:cs typeface="Times New Roman"/>
                      </a:endParaRPr>
                    </a:p>
                    <a:p>
                      <a:pPr algn="just">
                        <a:lnSpc>
                          <a:spcPct val="100000"/>
                        </a:lnSpc>
                        <a:spcAft>
                          <a:spcPts val="600"/>
                        </a:spcAft>
                      </a:pPr>
                      <a:r>
                        <a:rPr lang="nl-BE" sz="2400" b="1" dirty="0" err="1" smtClean="0">
                          <a:solidFill>
                            <a:srgbClr val="25256F"/>
                          </a:solidFill>
                          <a:latin typeface="Calibri"/>
                          <a:ea typeface="Calibri"/>
                          <a:cs typeface="Times New Roman"/>
                        </a:rPr>
                        <a:t>Entrapping</a:t>
                      </a:r>
                      <a:r>
                        <a:rPr lang="nl-BE" sz="2400" b="1" dirty="0" smtClean="0">
                          <a:solidFill>
                            <a:srgbClr val="25256F"/>
                          </a:solidFill>
                          <a:latin typeface="Calibri"/>
                          <a:ea typeface="Calibri"/>
                          <a:cs typeface="Times New Roman"/>
                        </a:rPr>
                        <a:t> niche</a:t>
                      </a:r>
                      <a:endParaRPr lang="en-US" sz="2400" b="1" dirty="0">
                        <a:solidFill>
                          <a:srgbClr val="25256F"/>
                        </a:solidFill>
                        <a:latin typeface="Calibri"/>
                        <a:ea typeface="Calibri"/>
                        <a:cs typeface="Times New Roman"/>
                      </a:endParaRPr>
                    </a:p>
                  </a:txBody>
                  <a:tcPr marL="68580" marR="68580" marT="0" marB="0"/>
                </a:tc>
                <a:tc>
                  <a:txBody>
                    <a:bodyPr/>
                    <a:lstStyle/>
                    <a:p>
                      <a:pPr algn="just">
                        <a:lnSpc>
                          <a:spcPct val="100000"/>
                        </a:lnSpc>
                        <a:spcAft>
                          <a:spcPts val="600"/>
                        </a:spcAft>
                      </a:pPr>
                      <a:r>
                        <a:rPr lang="nl-BE" sz="2400" dirty="0" smtClean="0">
                          <a:solidFill>
                            <a:srgbClr val="25256F"/>
                          </a:solidFill>
                          <a:latin typeface="Calibri"/>
                          <a:ea typeface="Calibri"/>
                          <a:cs typeface="Times New Roman"/>
                        </a:rPr>
                        <a:t>Armoede</a:t>
                      </a:r>
                      <a:r>
                        <a:rPr lang="en-US" sz="2400" dirty="0" smtClean="0">
                          <a:solidFill>
                            <a:srgbClr val="25256F"/>
                          </a:solidFill>
                          <a:latin typeface="Calibri"/>
                          <a:ea typeface="Calibri"/>
                          <a:cs typeface="Times New Roman"/>
                        </a:rPr>
                        <a:t>-w</a:t>
                      </a:r>
                      <a:r>
                        <a:rPr lang="nl-BE" sz="2400" dirty="0" err="1" smtClean="0">
                          <a:solidFill>
                            <a:srgbClr val="25256F"/>
                          </a:solidFill>
                          <a:latin typeface="Calibri"/>
                          <a:ea typeface="Calibri"/>
                          <a:cs typeface="Times New Roman"/>
                        </a:rPr>
                        <a:t>erkloosheid</a:t>
                      </a:r>
                      <a:endParaRPr lang="en-US" sz="2400" dirty="0">
                        <a:solidFill>
                          <a:srgbClr val="25256F"/>
                        </a:solidFill>
                        <a:latin typeface="Calibri"/>
                        <a:ea typeface="Calibri"/>
                        <a:cs typeface="Times New Roman"/>
                      </a:endParaRPr>
                    </a:p>
                    <a:p>
                      <a:pPr algn="just">
                        <a:lnSpc>
                          <a:spcPct val="100000"/>
                        </a:lnSpc>
                        <a:spcAft>
                          <a:spcPts val="600"/>
                        </a:spcAft>
                      </a:pPr>
                      <a:r>
                        <a:rPr lang="nl-BE" sz="2400" dirty="0">
                          <a:solidFill>
                            <a:srgbClr val="25256F"/>
                          </a:solidFill>
                          <a:latin typeface="Calibri"/>
                          <a:ea typeface="Calibri"/>
                          <a:cs typeface="Times New Roman"/>
                        </a:rPr>
                        <a:t>Thuisloosheid</a:t>
                      </a:r>
                      <a:endParaRPr lang="en-US" sz="2400" dirty="0">
                        <a:solidFill>
                          <a:srgbClr val="25256F"/>
                        </a:solidFill>
                        <a:latin typeface="Calibri"/>
                        <a:ea typeface="Calibri"/>
                        <a:cs typeface="Times New Roman"/>
                      </a:endParaRPr>
                    </a:p>
                    <a:p>
                      <a:pPr algn="just">
                        <a:lnSpc>
                          <a:spcPct val="100000"/>
                        </a:lnSpc>
                        <a:spcAft>
                          <a:spcPts val="600"/>
                        </a:spcAft>
                      </a:pPr>
                      <a:r>
                        <a:rPr lang="nl-BE" sz="2400" dirty="0" smtClean="0">
                          <a:solidFill>
                            <a:srgbClr val="25256F"/>
                          </a:solidFill>
                          <a:latin typeface="Calibri"/>
                          <a:ea typeface="Calibri"/>
                          <a:cs typeface="Times New Roman"/>
                        </a:rPr>
                        <a:t>Stigmatisering</a:t>
                      </a:r>
                      <a:r>
                        <a:rPr lang="en-US" sz="2400" dirty="0" smtClean="0">
                          <a:solidFill>
                            <a:srgbClr val="25256F"/>
                          </a:solidFill>
                          <a:latin typeface="Calibri"/>
                          <a:ea typeface="Calibri"/>
                          <a:cs typeface="Times New Roman"/>
                        </a:rPr>
                        <a:t>-</a:t>
                      </a:r>
                      <a:r>
                        <a:rPr lang="en-US" sz="2400" baseline="0" dirty="0" smtClean="0">
                          <a:solidFill>
                            <a:srgbClr val="25256F"/>
                          </a:solidFill>
                          <a:latin typeface="Calibri"/>
                          <a:ea typeface="Calibri"/>
                          <a:cs typeface="Times New Roman"/>
                        </a:rPr>
                        <a:t> </a:t>
                      </a:r>
                      <a:r>
                        <a:rPr lang="nl-BE" sz="2400" dirty="0" smtClean="0">
                          <a:solidFill>
                            <a:srgbClr val="25256F"/>
                          </a:solidFill>
                          <a:latin typeface="Calibri"/>
                          <a:ea typeface="Calibri"/>
                          <a:cs typeface="Times New Roman"/>
                        </a:rPr>
                        <a:t>Uitsluiting</a:t>
                      </a:r>
                      <a:endParaRPr lang="en-US" sz="2400" dirty="0">
                        <a:solidFill>
                          <a:srgbClr val="25256F"/>
                        </a:solidFill>
                        <a:latin typeface="Calibri"/>
                        <a:ea typeface="Calibri"/>
                        <a:cs typeface="Times New Roman"/>
                      </a:endParaRPr>
                    </a:p>
                  </a:txBody>
                  <a:tcPr marL="68580" marR="68580" marT="0" marB="0"/>
                </a:tc>
                <a:tc>
                  <a:txBody>
                    <a:bodyPr/>
                    <a:lstStyle/>
                    <a:p>
                      <a:pPr algn="just">
                        <a:lnSpc>
                          <a:spcPct val="100000"/>
                        </a:lnSpc>
                        <a:spcAft>
                          <a:spcPts val="600"/>
                        </a:spcAft>
                      </a:pPr>
                      <a:r>
                        <a:rPr lang="nl-BE" sz="2400" dirty="0">
                          <a:solidFill>
                            <a:srgbClr val="25256F"/>
                          </a:solidFill>
                          <a:latin typeface="Calibri"/>
                          <a:ea typeface="Calibri"/>
                          <a:cs typeface="Times New Roman"/>
                        </a:rPr>
                        <a:t>Totale instituties </a:t>
                      </a:r>
                      <a:endParaRPr lang="en-US" sz="2400" dirty="0">
                        <a:solidFill>
                          <a:srgbClr val="25256F"/>
                        </a:solidFill>
                        <a:latin typeface="Calibri"/>
                        <a:ea typeface="Calibri"/>
                        <a:cs typeface="Times New Roman"/>
                      </a:endParaRPr>
                    </a:p>
                    <a:p>
                      <a:pPr>
                        <a:lnSpc>
                          <a:spcPct val="100000"/>
                        </a:lnSpc>
                        <a:spcAft>
                          <a:spcPts val="600"/>
                        </a:spcAft>
                      </a:pPr>
                      <a:r>
                        <a:rPr lang="nl-BE" sz="2400" dirty="0">
                          <a:solidFill>
                            <a:srgbClr val="25256F"/>
                          </a:solidFill>
                          <a:latin typeface="Calibri"/>
                          <a:ea typeface="Calibri"/>
                          <a:cs typeface="Times New Roman"/>
                        </a:rPr>
                        <a:t>Gespecialiseerde, categoriale voorzieningen </a:t>
                      </a:r>
                      <a:endParaRPr lang="en-US" sz="2400" dirty="0">
                        <a:solidFill>
                          <a:srgbClr val="25256F"/>
                        </a:solidFill>
                        <a:latin typeface="Calibri"/>
                        <a:ea typeface="Calibri"/>
                        <a:cs typeface="Times New Roman"/>
                      </a:endParaRPr>
                    </a:p>
                  </a:txBody>
                  <a:tcPr marL="68580" marR="68580" marT="0" marB="0"/>
                </a:tc>
              </a:tr>
              <a:tr h="2879573">
                <a:tc>
                  <a:txBody>
                    <a:bodyPr/>
                    <a:lstStyle/>
                    <a:p>
                      <a:pPr>
                        <a:lnSpc>
                          <a:spcPct val="100000"/>
                        </a:lnSpc>
                        <a:spcAft>
                          <a:spcPts val="600"/>
                        </a:spcAft>
                      </a:pPr>
                      <a:r>
                        <a:rPr lang="nl-BE" sz="2400" b="1" dirty="0" err="1">
                          <a:solidFill>
                            <a:srgbClr val="25256F"/>
                          </a:solidFill>
                          <a:latin typeface="Calibri"/>
                          <a:ea typeface="Calibri"/>
                          <a:cs typeface="Times New Roman"/>
                        </a:rPr>
                        <a:t>Kansen-biedende</a:t>
                      </a:r>
                      <a:r>
                        <a:rPr lang="nl-BE" sz="2400" b="1" dirty="0">
                          <a:solidFill>
                            <a:srgbClr val="25256F"/>
                          </a:solidFill>
                          <a:latin typeface="Calibri"/>
                          <a:ea typeface="Calibri"/>
                          <a:cs typeface="Times New Roman"/>
                        </a:rPr>
                        <a:t> niche </a:t>
                      </a:r>
                      <a:endParaRPr lang="nl-BE" sz="2400" b="1" dirty="0" smtClean="0">
                        <a:solidFill>
                          <a:srgbClr val="25256F"/>
                        </a:solidFill>
                        <a:latin typeface="Calibri"/>
                        <a:ea typeface="Calibri"/>
                        <a:cs typeface="Times New Roman"/>
                      </a:endParaRPr>
                    </a:p>
                    <a:p>
                      <a:pPr>
                        <a:lnSpc>
                          <a:spcPct val="100000"/>
                        </a:lnSpc>
                        <a:spcAft>
                          <a:spcPts val="600"/>
                        </a:spcAft>
                      </a:pPr>
                      <a:r>
                        <a:rPr lang="nl-BE" sz="2400" b="1" dirty="0" err="1" smtClean="0">
                          <a:solidFill>
                            <a:srgbClr val="25256F"/>
                          </a:solidFill>
                          <a:latin typeface="Calibri"/>
                          <a:ea typeface="Calibri"/>
                          <a:cs typeface="Times New Roman"/>
                        </a:rPr>
                        <a:t>Enabling</a:t>
                      </a:r>
                      <a:r>
                        <a:rPr lang="nl-BE" sz="2400" b="1" dirty="0" smtClean="0">
                          <a:solidFill>
                            <a:srgbClr val="25256F"/>
                          </a:solidFill>
                          <a:latin typeface="Calibri"/>
                          <a:ea typeface="Calibri"/>
                          <a:cs typeface="Times New Roman"/>
                        </a:rPr>
                        <a:t> niche</a:t>
                      </a:r>
                      <a:endParaRPr lang="en-US" sz="2400" b="1" dirty="0">
                        <a:solidFill>
                          <a:srgbClr val="25256F"/>
                        </a:solidFill>
                        <a:latin typeface="Calibri"/>
                        <a:ea typeface="Calibri"/>
                        <a:cs typeface="Times New Roman"/>
                      </a:endParaRPr>
                    </a:p>
                  </a:txBody>
                  <a:tcPr marL="68580" marR="68580" marT="0" marB="0"/>
                </a:tc>
                <a:tc>
                  <a:txBody>
                    <a:bodyPr/>
                    <a:lstStyle/>
                    <a:p>
                      <a:pPr algn="l">
                        <a:lnSpc>
                          <a:spcPct val="100000"/>
                        </a:lnSpc>
                        <a:spcAft>
                          <a:spcPts val="600"/>
                        </a:spcAft>
                      </a:pPr>
                      <a:r>
                        <a:rPr lang="nl-BE" sz="2400" dirty="0" smtClean="0">
                          <a:solidFill>
                            <a:srgbClr val="25256F"/>
                          </a:solidFill>
                          <a:latin typeface="Calibri"/>
                          <a:ea typeface="Calibri"/>
                          <a:cs typeface="Times New Roman"/>
                        </a:rPr>
                        <a:t>Integratie/inclusie</a:t>
                      </a:r>
                      <a:endParaRPr lang="en-US" sz="2400" dirty="0">
                        <a:solidFill>
                          <a:srgbClr val="25256F"/>
                        </a:solidFill>
                        <a:latin typeface="Calibri"/>
                        <a:ea typeface="Calibri"/>
                        <a:cs typeface="Times New Roman"/>
                      </a:endParaRPr>
                    </a:p>
                    <a:p>
                      <a:pPr algn="l">
                        <a:lnSpc>
                          <a:spcPct val="100000"/>
                        </a:lnSpc>
                        <a:spcAft>
                          <a:spcPts val="600"/>
                        </a:spcAft>
                      </a:pPr>
                      <a:r>
                        <a:rPr lang="nl-BE" sz="2400" dirty="0">
                          <a:solidFill>
                            <a:srgbClr val="25256F"/>
                          </a:solidFill>
                          <a:latin typeface="Calibri"/>
                          <a:ea typeface="Calibri"/>
                          <a:cs typeface="Times New Roman"/>
                        </a:rPr>
                        <a:t>Kansen tot werk, vrije tijdsbesteding</a:t>
                      </a:r>
                      <a:endParaRPr lang="en-US" sz="2400" dirty="0">
                        <a:solidFill>
                          <a:srgbClr val="25256F"/>
                        </a:solidFill>
                        <a:latin typeface="Calibri"/>
                        <a:ea typeface="Calibri"/>
                        <a:cs typeface="Times New Roman"/>
                      </a:endParaRPr>
                    </a:p>
                    <a:p>
                      <a:pPr algn="l">
                        <a:lnSpc>
                          <a:spcPct val="100000"/>
                        </a:lnSpc>
                        <a:spcAft>
                          <a:spcPts val="600"/>
                        </a:spcAft>
                      </a:pPr>
                      <a:r>
                        <a:rPr lang="nl-BE" sz="2400" dirty="0">
                          <a:solidFill>
                            <a:srgbClr val="25256F"/>
                          </a:solidFill>
                          <a:latin typeface="Calibri"/>
                          <a:ea typeface="Calibri"/>
                          <a:cs typeface="Times New Roman"/>
                        </a:rPr>
                        <a:t>Betrokkenheid in de familie</a:t>
                      </a:r>
                      <a:endParaRPr lang="en-US" sz="2400" dirty="0">
                        <a:solidFill>
                          <a:srgbClr val="25256F"/>
                        </a:solidFill>
                        <a:latin typeface="Calibri"/>
                        <a:ea typeface="Calibri"/>
                        <a:cs typeface="Times New Roman"/>
                      </a:endParaRPr>
                    </a:p>
                    <a:p>
                      <a:pPr algn="l">
                        <a:lnSpc>
                          <a:spcPct val="100000"/>
                        </a:lnSpc>
                        <a:spcAft>
                          <a:spcPts val="600"/>
                        </a:spcAft>
                      </a:pPr>
                      <a:r>
                        <a:rPr lang="nl-BE" sz="2400" dirty="0">
                          <a:solidFill>
                            <a:srgbClr val="25256F"/>
                          </a:solidFill>
                          <a:latin typeface="Calibri"/>
                          <a:ea typeface="Calibri"/>
                          <a:cs typeface="Times New Roman"/>
                        </a:rPr>
                        <a:t>Actief burgerschap in de gemeenschap</a:t>
                      </a:r>
                      <a:endParaRPr lang="en-US" sz="2400" dirty="0">
                        <a:solidFill>
                          <a:srgbClr val="25256F"/>
                        </a:solidFill>
                        <a:latin typeface="Calibri"/>
                        <a:ea typeface="Calibri"/>
                        <a:cs typeface="Times New Roman"/>
                      </a:endParaRPr>
                    </a:p>
                  </a:txBody>
                  <a:tcPr marL="68580" marR="68580" marT="0" marB="0"/>
                </a:tc>
                <a:tc>
                  <a:txBody>
                    <a:bodyPr/>
                    <a:lstStyle/>
                    <a:p>
                      <a:pPr algn="l">
                        <a:lnSpc>
                          <a:spcPct val="100000"/>
                        </a:lnSpc>
                        <a:spcAft>
                          <a:spcPts val="600"/>
                        </a:spcAft>
                      </a:pPr>
                      <a:r>
                        <a:rPr lang="nl-BE" sz="2400" dirty="0">
                          <a:solidFill>
                            <a:srgbClr val="25256F"/>
                          </a:solidFill>
                          <a:latin typeface="Calibri"/>
                          <a:ea typeface="Calibri"/>
                          <a:cs typeface="Times New Roman"/>
                        </a:rPr>
                        <a:t>Vermaatschappelijking van de zorg</a:t>
                      </a:r>
                      <a:endParaRPr lang="en-US" sz="2400" dirty="0">
                        <a:solidFill>
                          <a:srgbClr val="25256F"/>
                        </a:solidFill>
                        <a:latin typeface="Calibri"/>
                        <a:ea typeface="Calibri"/>
                        <a:cs typeface="Times New Roman"/>
                      </a:endParaRPr>
                    </a:p>
                    <a:p>
                      <a:pPr algn="l">
                        <a:lnSpc>
                          <a:spcPct val="100000"/>
                        </a:lnSpc>
                        <a:spcAft>
                          <a:spcPts val="600"/>
                        </a:spcAft>
                      </a:pPr>
                      <a:r>
                        <a:rPr lang="nl-BE" sz="2400" dirty="0">
                          <a:solidFill>
                            <a:srgbClr val="25256F"/>
                          </a:solidFill>
                          <a:latin typeface="Calibri"/>
                          <a:ea typeface="Calibri"/>
                          <a:cs typeface="Times New Roman"/>
                        </a:rPr>
                        <a:t>Inclusief onderwijs</a:t>
                      </a:r>
                      <a:endParaRPr lang="en-US" sz="2400" dirty="0">
                        <a:solidFill>
                          <a:srgbClr val="25256F"/>
                        </a:solidFill>
                        <a:latin typeface="Calibri"/>
                        <a:ea typeface="Calibri"/>
                        <a:cs typeface="Times New Roman"/>
                      </a:endParaRPr>
                    </a:p>
                    <a:p>
                      <a:pPr algn="l">
                        <a:lnSpc>
                          <a:spcPct val="100000"/>
                        </a:lnSpc>
                        <a:spcAft>
                          <a:spcPts val="600"/>
                        </a:spcAft>
                      </a:pPr>
                      <a:r>
                        <a:rPr lang="nl-BE" sz="2400" dirty="0" err="1">
                          <a:solidFill>
                            <a:srgbClr val="25256F"/>
                          </a:solidFill>
                          <a:latin typeface="Calibri"/>
                          <a:ea typeface="Calibri"/>
                          <a:cs typeface="Times New Roman"/>
                        </a:rPr>
                        <a:t>Supported</a:t>
                      </a:r>
                      <a:r>
                        <a:rPr lang="nl-BE" sz="2400" dirty="0">
                          <a:solidFill>
                            <a:srgbClr val="25256F"/>
                          </a:solidFill>
                          <a:latin typeface="Calibri"/>
                          <a:ea typeface="Calibri"/>
                          <a:cs typeface="Times New Roman"/>
                        </a:rPr>
                        <a:t> </a:t>
                      </a:r>
                      <a:r>
                        <a:rPr lang="nl-BE" sz="2400" dirty="0" err="1" smtClean="0">
                          <a:solidFill>
                            <a:srgbClr val="25256F"/>
                          </a:solidFill>
                          <a:latin typeface="Calibri"/>
                          <a:ea typeface="Calibri"/>
                          <a:cs typeface="Times New Roman"/>
                        </a:rPr>
                        <a:t>employment</a:t>
                      </a:r>
                      <a:endParaRPr lang="nl-BE" sz="2400" dirty="0" smtClean="0">
                        <a:solidFill>
                          <a:srgbClr val="25256F"/>
                        </a:solidFill>
                        <a:latin typeface="Calibri"/>
                        <a:ea typeface="Calibri"/>
                        <a:cs typeface="Times New Roman"/>
                      </a:endParaRPr>
                    </a:p>
                    <a:p>
                      <a:pPr algn="l">
                        <a:lnSpc>
                          <a:spcPct val="100000"/>
                        </a:lnSpc>
                        <a:spcAft>
                          <a:spcPts val="600"/>
                        </a:spcAft>
                      </a:pPr>
                      <a:r>
                        <a:rPr lang="nl-BE" sz="2400" baseline="0" dirty="0" smtClean="0">
                          <a:solidFill>
                            <a:srgbClr val="25256F"/>
                          </a:solidFill>
                          <a:latin typeface="Calibri"/>
                          <a:ea typeface="Calibri"/>
                          <a:cs typeface="Times New Roman"/>
                        </a:rPr>
                        <a:t>Toegankelijke verenigingen</a:t>
                      </a:r>
                      <a:endParaRPr lang="en-US" sz="2400" dirty="0">
                        <a:solidFill>
                          <a:srgbClr val="25256F"/>
                        </a:solidFill>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UAlicht">
  <a:themeElements>
    <a:clrScheme name="">
      <a:dk1>
        <a:srgbClr val="000000"/>
      </a:dk1>
      <a:lt1>
        <a:srgbClr val="FFFFFF"/>
      </a:lt1>
      <a:dk2>
        <a:srgbClr val="003D62"/>
      </a:dk2>
      <a:lt2>
        <a:srgbClr val="DDDDDD"/>
      </a:lt2>
      <a:accent1>
        <a:srgbClr val="B6C4D8"/>
      </a:accent1>
      <a:accent2>
        <a:srgbClr val="003D62"/>
      </a:accent2>
      <a:accent3>
        <a:srgbClr val="FFFFFF"/>
      </a:accent3>
      <a:accent4>
        <a:srgbClr val="000000"/>
      </a:accent4>
      <a:accent5>
        <a:srgbClr val="D7DEE9"/>
      </a:accent5>
      <a:accent6>
        <a:srgbClr val="003658"/>
      </a:accent6>
      <a:hlink>
        <a:srgbClr val="7E002F"/>
      </a:hlink>
      <a:folHlink>
        <a:srgbClr val="D9BDBD"/>
      </a:folHlink>
    </a:clrScheme>
    <a:fontScheme name="UAlich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2500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25000" smtClean="0">
            <a:ln>
              <a:noFill/>
            </a:ln>
            <a:solidFill>
              <a:schemeClr val="tx1"/>
            </a:solidFill>
            <a:effectLst/>
            <a:latin typeface="Times New Roman" pitchFamily="18" charset="0"/>
          </a:defRPr>
        </a:defPPr>
      </a:lstStyle>
    </a:lnDef>
  </a:objectDefaults>
  <a:extraClrSchemeLst>
    <a:extraClrScheme>
      <a:clrScheme name="UAlich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Alich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Alich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Alich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Alich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Alich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Alich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Alicht 8">
        <a:dk1>
          <a:srgbClr val="003D62"/>
        </a:dk1>
        <a:lt1>
          <a:srgbClr val="FFFFFF"/>
        </a:lt1>
        <a:dk2>
          <a:srgbClr val="003D62"/>
        </a:dk2>
        <a:lt2>
          <a:srgbClr val="DDDDDD"/>
        </a:lt2>
        <a:accent1>
          <a:srgbClr val="B6C4D8"/>
        </a:accent1>
        <a:accent2>
          <a:srgbClr val="003D62"/>
        </a:accent2>
        <a:accent3>
          <a:srgbClr val="FFFFFF"/>
        </a:accent3>
        <a:accent4>
          <a:srgbClr val="003353"/>
        </a:accent4>
        <a:accent5>
          <a:srgbClr val="D7DEE9"/>
        </a:accent5>
        <a:accent6>
          <a:srgbClr val="003658"/>
        </a:accent6>
        <a:hlink>
          <a:srgbClr val="7E002F"/>
        </a:hlink>
        <a:folHlink>
          <a:srgbClr val="D9BD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Settings\GR02010\Application Data\Microsoft\Sjablonen\UAlicht.pot</Template>
  <TotalTime>638</TotalTime>
  <Words>536</Words>
  <Application>Microsoft PowerPoint</Application>
  <PresentationFormat>Diavoorstelling (4:3)</PresentationFormat>
  <Paragraphs>125</Paragraphs>
  <Slides>17</Slides>
  <Notes>2</Notes>
  <HiddenSlides>0</HiddenSlides>
  <MMClips>0</MMClips>
  <ScaleCrop>false</ScaleCrop>
  <HeadingPairs>
    <vt:vector size="6" baseType="variant">
      <vt:variant>
        <vt:lpstr>Gebruikte lettertypen</vt:lpstr>
      </vt:variant>
      <vt:variant>
        <vt:i4>5</vt:i4>
      </vt:variant>
      <vt:variant>
        <vt:lpstr>Ontwerpsjabloon</vt:lpstr>
      </vt:variant>
      <vt:variant>
        <vt:i4>2</vt:i4>
      </vt:variant>
      <vt:variant>
        <vt:lpstr>Diatitels</vt:lpstr>
      </vt:variant>
      <vt:variant>
        <vt:i4>17</vt:i4>
      </vt:variant>
    </vt:vector>
  </HeadingPairs>
  <TitlesOfParts>
    <vt:vector size="24" baseType="lpstr">
      <vt:lpstr>Times New Roman</vt:lpstr>
      <vt:lpstr>Arial</vt:lpstr>
      <vt:lpstr>Verdana</vt:lpstr>
      <vt:lpstr>Arial Narrow</vt:lpstr>
      <vt:lpstr>Calibri</vt:lpstr>
      <vt:lpstr>UAlicht</vt:lpstr>
      <vt:lpstr>UAlicht</vt:lpstr>
      <vt:lpstr>    Participatie aan de samenleving als een fundamenteel sociaal recht</vt:lpstr>
      <vt:lpstr>Discours van Activering en  Actief Burgerschap</vt:lpstr>
      <vt:lpstr>De burger en burgerschap? </vt:lpstr>
      <vt:lpstr>Dia 3</vt:lpstr>
      <vt:lpstr>Betekenis voor  maatschappelijk kwetsbare groepen </vt:lpstr>
      <vt:lpstr>Dia 5</vt:lpstr>
      <vt:lpstr>Het krachten-model van Rapp </vt:lpstr>
      <vt:lpstr>Dia 7</vt:lpstr>
      <vt:lpstr>De Niches </vt:lpstr>
      <vt:lpstr>Kenmerken van een kansenbiedende niche</vt:lpstr>
      <vt:lpstr>Krachtgericht groepswerk</vt:lpstr>
      <vt:lpstr>    De kracht van sociaal-artistieke/culturele projecten</vt:lpstr>
      <vt:lpstr>Kwartiermaken </vt:lpstr>
      <vt:lpstr>Ruimte voor maatschappelijk engagement  De kracht van (vrijwilligers)werk</vt:lpstr>
      <vt:lpstr>De kracht van bewegingen/verenigingen  </vt:lpstr>
      <vt:lpstr>Samen actie voeren </vt:lpstr>
      <vt:lpstr>Iedereen mee? </vt:lpstr>
    </vt:vector>
  </TitlesOfParts>
  <Company>Digipolis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Actief burgerschap of gedwongen hulpverlening?</dc:title>
  <dc:subject>none</dc:subject>
  <dc:creator>GR02010</dc:creator>
  <cp:lastModifiedBy>Sofie Put</cp:lastModifiedBy>
  <cp:revision>45</cp:revision>
  <cp:lastPrinted>2002-08-19T07:41:52Z</cp:lastPrinted>
  <dcterms:created xsi:type="dcterms:W3CDTF">2006-12-12T20:21:45Z</dcterms:created>
  <dcterms:modified xsi:type="dcterms:W3CDTF">2010-09-14T13:24:01Z</dcterms:modified>
</cp:coreProperties>
</file>